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451" y="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k Moharir" userId="364154e7589eeeaf" providerId="LiveId" clId="{E677ECA0-8CC8-4D4B-95B1-6E863730AD17}"/>
    <pc:docChg chg="custSel modSld">
      <pc:chgData name="Alok Moharir" userId="364154e7589eeeaf" providerId="LiveId" clId="{E677ECA0-8CC8-4D4B-95B1-6E863730AD17}" dt="2025-01-18T17:20:33.804" v="60" actId="20577"/>
      <pc:docMkLst>
        <pc:docMk/>
      </pc:docMkLst>
      <pc:sldChg chg="addSp delSp modSp mod delAnim modAnim">
        <pc:chgData name="Alok Moharir" userId="364154e7589eeeaf" providerId="LiveId" clId="{E677ECA0-8CC8-4D4B-95B1-6E863730AD17}" dt="2025-01-18T17:17:38.695" v="43" actId="20577"/>
        <pc:sldMkLst>
          <pc:docMk/>
          <pc:sldMk cId="0" sldId="265"/>
        </pc:sldMkLst>
        <pc:spChg chg="mod">
          <ac:chgData name="Alok Moharir" userId="364154e7589eeeaf" providerId="LiveId" clId="{E677ECA0-8CC8-4D4B-95B1-6E863730AD17}" dt="2025-01-18T17:17:38.695" v="43" actId="20577"/>
          <ac:spMkLst>
            <pc:docMk/>
            <pc:sldMk cId="0" sldId="265"/>
            <ac:spMk id="130" creationId="{00000000-0000-0000-0000-000000000000}"/>
          </ac:spMkLst>
        </pc:spChg>
        <pc:picChg chg="add mod">
          <ac:chgData name="Alok Moharir" userId="364154e7589eeeaf" providerId="LiveId" clId="{E677ECA0-8CC8-4D4B-95B1-6E863730AD17}" dt="2025-01-18T17:01:36.586" v="5" actId="14100"/>
          <ac:picMkLst>
            <pc:docMk/>
            <pc:sldMk cId="0" sldId="265"/>
            <ac:picMk id="2" creationId="{A367925A-7E9A-38D2-78E4-5234AF17D6FE}"/>
          </ac:picMkLst>
        </pc:picChg>
        <pc:picChg chg="del">
          <ac:chgData name="Alok Moharir" userId="364154e7589eeeaf" providerId="LiveId" clId="{E677ECA0-8CC8-4D4B-95B1-6E863730AD17}" dt="2025-01-18T17:00:20.705" v="0" actId="478"/>
          <ac:picMkLst>
            <pc:docMk/>
            <pc:sldMk cId="0" sldId="265"/>
            <ac:picMk id="132" creationId="{00000000-0000-0000-0000-000000000000}"/>
          </ac:picMkLst>
        </pc:picChg>
      </pc:sldChg>
      <pc:sldChg chg="addSp delSp modSp mod modAnim chgLayout">
        <pc:chgData name="Alok Moharir" userId="364154e7589eeeaf" providerId="LiveId" clId="{E677ECA0-8CC8-4D4B-95B1-6E863730AD17}" dt="2025-01-18T17:04:38.737" v="19"/>
        <pc:sldMkLst>
          <pc:docMk/>
          <pc:sldMk cId="0" sldId="266"/>
        </pc:sldMkLst>
        <pc:spChg chg="add mod ord">
          <ac:chgData name="Alok Moharir" userId="364154e7589eeeaf" providerId="LiveId" clId="{E677ECA0-8CC8-4D4B-95B1-6E863730AD17}" dt="2025-01-18T17:03:58.794" v="10" actId="700"/>
          <ac:spMkLst>
            <pc:docMk/>
            <pc:sldMk cId="0" sldId="266"/>
            <ac:spMk id="2" creationId="{017934D2-8FCA-C48D-E824-A5268463CF50}"/>
          </ac:spMkLst>
        </pc:spChg>
        <pc:spChg chg="mod ord">
          <ac:chgData name="Alok Moharir" userId="364154e7589eeeaf" providerId="LiveId" clId="{E677ECA0-8CC8-4D4B-95B1-6E863730AD17}" dt="2025-01-18T17:03:58.794" v="10" actId="700"/>
          <ac:spMkLst>
            <pc:docMk/>
            <pc:sldMk cId="0" sldId="266"/>
            <ac:spMk id="137" creationId="{00000000-0000-0000-0000-000000000000}"/>
          </ac:spMkLst>
        </pc:spChg>
        <pc:spChg chg="mod ord">
          <ac:chgData name="Alok Moharir" userId="364154e7589eeeaf" providerId="LiveId" clId="{E677ECA0-8CC8-4D4B-95B1-6E863730AD17}" dt="2025-01-18T17:03:58.794" v="10" actId="700"/>
          <ac:spMkLst>
            <pc:docMk/>
            <pc:sldMk cId="0" sldId="266"/>
            <ac:spMk id="138" creationId="{00000000-0000-0000-0000-000000000000}"/>
          </ac:spMkLst>
        </pc:spChg>
        <pc:spChg chg="del">
          <ac:chgData name="Alok Moharir" userId="364154e7589eeeaf" providerId="LiveId" clId="{E677ECA0-8CC8-4D4B-95B1-6E863730AD17}" dt="2025-01-18T17:03:42.887" v="8" actId="478"/>
          <ac:spMkLst>
            <pc:docMk/>
            <pc:sldMk cId="0" sldId="266"/>
            <ac:spMk id="140" creationId="{00000000-0000-0000-0000-000000000000}"/>
          </ac:spMkLst>
        </pc:spChg>
        <pc:picChg chg="add mod">
          <ac:chgData name="Alok Moharir" userId="364154e7589eeeaf" providerId="LiveId" clId="{E677ECA0-8CC8-4D4B-95B1-6E863730AD17}" dt="2025-01-18T17:04:32.065" v="17" actId="14100"/>
          <ac:picMkLst>
            <pc:docMk/>
            <pc:sldMk cId="0" sldId="266"/>
            <ac:picMk id="3" creationId="{999C8B20-BC49-D3C9-0F41-4AC7364E295A}"/>
          </ac:picMkLst>
        </pc:picChg>
        <pc:picChg chg="del">
          <ac:chgData name="Alok Moharir" userId="364154e7589eeeaf" providerId="LiveId" clId="{E677ECA0-8CC8-4D4B-95B1-6E863730AD17}" dt="2025-01-18T17:03:45.835" v="9" actId="478"/>
          <ac:picMkLst>
            <pc:docMk/>
            <pc:sldMk cId="0" sldId="266"/>
            <ac:picMk id="139" creationId="{00000000-0000-0000-0000-000000000000}"/>
          </ac:picMkLst>
        </pc:picChg>
      </pc:sldChg>
      <pc:sldChg chg="addSp delSp modSp mod modAnim chgLayout">
        <pc:chgData name="Alok Moharir" userId="364154e7589eeeaf" providerId="LiveId" clId="{E677ECA0-8CC8-4D4B-95B1-6E863730AD17}" dt="2025-01-18T17:07:27.255" v="30"/>
        <pc:sldMkLst>
          <pc:docMk/>
          <pc:sldMk cId="0" sldId="270"/>
        </pc:sldMkLst>
        <pc:spChg chg="add mod ord">
          <ac:chgData name="Alok Moharir" userId="364154e7589eeeaf" providerId="LiveId" clId="{E677ECA0-8CC8-4D4B-95B1-6E863730AD17}" dt="2025-01-18T17:06:48.539" v="23" actId="5793"/>
          <ac:spMkLst>
            <pc:docMk/>
            <pc:sldMk cId="0" sldId="270"/>
            <ac:spMk id="2" creationId="{9372DE1B-215C-653B-5C97-24AA7E556B99}"/>
          </ac:spMkLst>
        </pc:spChg>
        <pc:spChg chg="mod ord">
          <ac:chgData name="Alok Moharir" userId="364154e7589eeeaf" providerId="LiveId" clId="{E677ECA0-8CC8-4D4B-95B1-6E863730AD17}" dt="2025-01-18T17:06:45.259" v="22" actId="700"/>
          <ac:spMkLst>
            <pc:docMk/>
            <pc:sldMk cId="0" sldId="270"/>
            <ac:spMk id="168" creationId="{00000000-0000-0000-0000-000000000000}"/>
          </ac:spMkLst>
        </pc:spChg>
        <pc:spChg chg="mod ord">
          <ac:chgData name="Alok Moharir" userId="364154e7589eeeaf" providerId="LiveId" clId="{E677ECA0-8CC8-4D4B-95B1-6E863730AD17}" dt="2025-01-18T17:06:45.259" v="22" actId="700"/>
          <ac:spMkLst>
            <pc:docMk/>
            <pc:sldMk cId="0" sldId="270"/>
            <ac:spMk id="169" creationId="{00000000-0000-0000-0000-000000000000}"/>
          </ac:spMkLst>
        </pc:spChg>
        <pc:spChg chg="del">
          <ac:chgData name="Alok Moharir" userId="364154e7589eeeaf" providerId="LiveId" clId="{E677ECA0-8CC8-4D4B-95B1-6E863730AD17}" dt="2025-01-18T17:06:14.647" v="20" actId="478"/>
          <ac:spMkLst>
            <pc:docMk/>
            <pc:sldMk cId="0" sldId="270"/>
            <ac:spMk id="171" creationId="{00000000-0000-0000-0000-000000000000}"/>
          </ac:spMkLst>
        </pc:spChg>
        <pc:picChg chg="add mod">
          <ac:chgData name="Alok Moharir" userId="364154e7589eeeaf" providerId="LiveId" clId="{E677ECA0-8CC8-4D4B-95B1-6E863730AD17}" dt="2025-01-18T17:07:17.601" v="28" actId="1076"/>
          <ac:picMkLst>
            <pc:docMk/>
            <pc:sldMk cId="0" sldId="270"/>
            <ac:picMk id="3" creationId="{16F1A308-8A21-FBDF-ACB5-D5C864A1CC8A}"/>
          </ac:picMkLst>
        </pc:picChg>
        <pc:picChg chg="del">
          <ac:chgData name="Alok Moharir" userId="364154e7589eeeaf" providerId="LiveId" clId="{E677ECA0-8CC8-4D4B-95B1-6E863730AD17}" dt="2025-01-18T17:06:22.396" v="21" actId="478"/>
          <ac:picMkLst>
            <pc:docMk/>
            <pc:sldMk cId="0" sldId="270"/>
            <ac:picMk id="170" creationId="{00000000-0000-0000-0000-000000000000}"/>
          </ac:picMkLst>
        </pc:picChg>
      </pc:sldChg>
      <pc:sldChg chg="modSp mod">
        <pc:chgData name="Alok Moharir" userId="364154e7589eeeaf" providerId="LiveId" clId="{E677ECA0-8CC8-4D4B-95B1-6E863730AD17}" dt="2025-01-18T17:19:47.567" v="59" actId="20577"/>
        <pc:sldMkLst>
          <pc:docMk/>
          <pc:sldMk cId="0" sldId="273"/>
        </pc:sldMkLst>
        <pc:spChg chg="mod">
          <ac:chgData name="Alok Moharir" userId="364154e7589eeeaf" providerId="LiveId" clId="{E677ECA0-8CC8-4D4B-95B1-6E863730AD17}" dt="2025-01-18T17:19:47.567" v="59" actId="20577"/>
          <ac:spMkLst>
            <pc:docMk/>
            <pc:sldMk cId="0" sldId="273"/>
            <ac:spMk id="195" creationId="{00000000-0000-0000-0000-000000000000}"/>
          </ac:spMkLst>
        </pc:spChg>
      </pc:sldChg>
      <pc:sldChg chg="addSp delSp modSp mod delAnim modAnim">
        <pc:chgData name="Alok Moharir" userId="364154e7589eeeaf" providerId="LiveId" clId="{E677ECA0-8CC8-4D4B-95B1-6E863730AD17}" dt="2025-01-18T17:20:33.804" v="60" actId="20577"/>
        <pc:sldMkLst>
          <pc:docMk/>
          <pc:sldMk cId="0" sldId="274"/>
        </pc:sldMkLst>
        <pc:spChg chg="mod">
          <ac:chgData name="Alok Moharir" userId="364154e7589eeeaf" providerId="LiveId" clId="{E677ECA0-8CC8-4D4B-95B1-6E863730AD17}" dt="2025-01-18T17:20:33.804" v="60" actId="20577"/>
          <ac:spMkLst>
            <pc:docMk/>
            <pc:sldMk cId="0" sldId="274"/>
            <ac:spMk id="209" creationId="{00000000-0000-0000-0000-000000000000}"/>
          </ac:spMkLst>
        </pc:spChg>
        <pc:picChg chg="add mod">
          <ac:chgData name="Alok Moharir" userId="364154e7589eeeaf" providerId="LiveId" clId="{E677ECA0-8CC8-4D4B-95B1-6E863730AD17}" dt="2025-01-18T17:09:16.068" v="34" actId="14100"/>
          <ac:picMkLst>
            <pc:docMk/>
            <pc:sldMk cId="0" sldId="274"/>
            <ac:picMk id="2" creationId="{99A2AC0E-AABA-5722-EB31-9FE1162C8798}"/>
          </ac:picMkLst>
        </pc:picChg>
        <pc:picChg chg="del">
          <ac:chgData name="Alok Moharir" userId="364154e7589eeeaf" providerId="LiveId" clId="{E677ECA0-8CC8-4D4B-95B1-6E863730AD17}" dt="2025-01-18T17:08:53.952" v="31" actId="478"/>
          <ac:picMkLst>
            <pc:docMk/>
            <pc:sldMk cId="0" sldId="274"/>
            <ac:picMk id="21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4df73138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4df73138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4df73138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4df73138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4df731383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4df731383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4df731383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4df731383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4df731383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4df731383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4df731383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4df731383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22a4c4a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22a4c4a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22a4c4a6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22a4c4a6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27123eb4a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27123eb4a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4e42ef8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c4e42ef8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4da0cdc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4da0cdc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4f666f36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4f666f36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4f666f36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4f666f36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4f666f36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4f666f36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2fbddf6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2fbddf6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7123eb4a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7123eb4a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4da0cdc0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4da0cdc0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7123eb4a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27123eb4a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4da0cdc0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4da0cdc0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4da0cdc0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4da0cdc0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b080eda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b080eda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b080edab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9b080edab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Lung Ultrasound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Alok Moharir, M.D.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Department of Anesthesiology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Nationwide Children’s Hospital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Columbus, OH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Lung Sliding</a:t>
            </a: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20900" cy="3416400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Movement of pleural line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In synchrony with respiratory cycle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Visceral pleura sliding against parietal pleura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Disappears when separated by air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E.g. Pneumothorax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Will also see A and B Lines sliding horizontally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 dirty="0"/>
              <a:t>Video Source: Sonosite.  Lung Sliding with Linear Transducer.  March 13, 2020. Retrieved from https://www.youtube.com/watch?v=p3g6bW2XzAo&amp;t=1s </a:t>
            </a:r>
            <a:endParaRPr sz="1000" dirty="0"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Lung Sliding with Linear Transducer">
            <a:hlinkClick r:id="" action="ppaction://media"/>
            <a:extLst>
              <a:ext uri="{FF2B5EF4-FFF2-40B4-BE49-F238E27FC236}">
                <a16:creationId xmlns:a16="http://schemas.microsoft.com/office/drawing/2014/main" id="{A367925A-7E9A-38D2-78E4-5234AF17D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3146" y="1017725"/>
            <a:ext cx="4077730" cy="3319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Lung Pulse</a:t>
            </a:r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Pleural line moves with cardiac pulse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Force of cardiac pulse transmitted to lungs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In between respirations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Visceral and Parietal pleura juxtaposed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Not seen in PTX  where air splits layers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During lung isolation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Lung pulse present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No lung sliding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/>
              <a:t>Video Source: Springer Videos.  The Lung Pulse: an early ultrasound sign of complete atelectasis.  November 28, 2010.  Retrieved from https://www.youtube.com/watch?v=2fl0YvGvDSU&amp;t=3s.  </a:t>
            </a:r>
            <a:endParaRPr sz="10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7934D2-8FCA-C48D-E824-A5268463CF5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The  lung pulse  an early ultrasound sign of complete atelectasis">
            <a:hlinkClick r:id="" action="ppaction://media"/>
            <a:extLst>
              <a:ext uri="{FF2B5EF4-FFF2-40B4-BE49-F238E27FC236}">
                <a16:creationId xmlns:a16="http://schemas.microsoft.com/office/drawing/2014/main" id="{999C8B20-BC49-D3C9-0F41-4AC7364E2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1999" y="1152475"/>
            <a:ext cx="4164228" cy="3209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M-Mode: Seashore Sign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Normal lung sliding at point of recording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Upper part of recording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Closest to probe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Skin, tissue superficial to the pleura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“Sea” part of Seashore sign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Distal part of of recording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Lung below the pleura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“Shore” part of Seashore sign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Appearance of a “Sandy Beach”</a:t>
            </a:r>
            <a:endParaRPr/>
          </a:p>
        </p:txBody>
      </p:sp>
      <p:pic>
        <p:nvPicPr>
          <p:cNvPr id="147" name="Google Shape;147;p24"/>
          <p:cNvPicPr preferRelativeResize="0"/>
          <p:nvPr/>
        </p:nvPicPr>
        <p:blipFill rotWithShape="1">
          <a:blip r:embed="rId3">
            <a:alphaModFix/>
          </a:blip>
          <a:srcRect l="6785" t="21754" r="19776" b="21607"/>
          <a:stretch/>
        </p:blipFill>
        <p:spPr>
          <a:xfrm>
            <a:off x="4972825" y="1152475"/>
            <a:ext cx="3955650" cy="376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24"/>
          <p:cNvCxnSpPr/>
          <p:nvPr/>
        </p:nvCxnSpPr>
        <p:spPr>
          <a:xfrm>
            <a:off x="6183725" y="2184250"/>
            <a:ext cx="380700" cy="322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" name="Google Shape;149;p24"/>
          <p:cNvSpPr txBox="1"/>
          <p:nvPr/>
        </p:nvSpPr>
        <p:spPr>
          <a:xfrm>
            <a:off x="5686200" y="1942075"/>
            <a:ext cx="3146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</a:rPr>
              <a:t>Pleural Line</a:t>
            </a:r>
            <a:endParaRPr sz="1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Pneumothorax</a:t>
            </a: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be identified in 2D Mode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Signs which exclude PTX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Lung Sliding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B-Lines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Lung Pulse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Presence of even one of these signs excludes a PTX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Confirmatory signs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Lung Point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Pneumothorax: M-Mode</a:t>
            </a: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Stratosphere or Bar Code Sign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Absence of lung sliding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also be found with lung isolation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Loss of the “shore” </a:t>
            </a:r>
            <a:endParaRPr/>
          </a:p>
        </p:txBody>
      </p:sp>
      <p:pic>
        <p:nvPicPr>
          <p:cNvPr id="162" name="Google Shape;162;p26"/>
          <p:cNvPicPr preferRelativeResize="0"/>
          <p:nvPr/>
        </p:nvPicPr>
        <p:blipFill rotWithShape="1">
          <a:blip r:embed="rId3">
            <a:alphaModFix/>
          </a:blip>
          <a:srcRect l="11205" t="6048" r="5971" b="11876"/>
          <a:stretch/>
        </p:blipFill>
        <p:spPr>
          <a:xfrm>
            <a:off x="4572000" y="1017725"/>
            <a:ext cx="4260300" cy="3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4760100" y="1065625"/>
            <a:ext cx="1400700" cy="46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Pneumothorax: Lung Point</a:t>
            </a:r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Diagnostic for Pneumothorax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Transducer position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Interface of PTX and normal lung pleura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Lung point moves in synchrony with respiration</a:t>
            </a:r>
            <a:endParaRPr/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/>
              <a:t>Video Source: Neurocritical Care Ultrasound.  Lung Ultrasound “Lung Point.” September 10, 2013.  Retrieved from: https://www.youtube.com/watch?v=nAXQrkL3teE&amp;t=9s</a:t>
            </a:r>
            <a:endParaRPr sz="10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72DE1B-215C-653B-5C97-24AA7E556B9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pic>
        <p:nvPicPr>
          <p:cNvPr id="3" name="Lung ultrasound'  Lung Point">
            <a:hlinkClick r:id="" action="ppaction://media"/>
            <a:extLst>
              <a:ext uri="{FF2B5EF4-FFF2-40B4-BE49-F238E27FC236}">
                <a16:creationId xmlns:a16="http://schemas.microsoft.com/office/drawing/2014/main" id="{16F1A308-8A21-FBDF-ACB5-D5C864A1C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2400" y="872697"/>
            <a:ext cx="39999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Pneumothorax: Lung Point</a:t>
            </a:r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Lung point may not be visible in anterior field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Zones 1 and 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still with clinical suspicion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Absence of Lung Sliding and Lung Pulse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Move probe laterally, posteriorly, inferiorly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Zones 3 and 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Glossary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PSL: Parasternal Line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AAL: Anterior Axillary Line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PAL: Posterior Axillary Line</a:t>
            </a: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3025" y="1152475"/>
            <a:ext cx="3139274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/>
        </p:nvSpPr>
        <p:spPr>
          <a:xfrm>
            <a:off x="6151775" y="2922600"/>
            <a:ext cx="49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</a:rPr>
              <a:t>PSL</a:t>
            </a:r>
            <a:endParaRPr sz="1200" b="1">
              <a:solidFill>
                <a:schemeClr val="dk2"/>
              </a:solidFill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6986813" y="3549350"/>
            <a:ext cx="55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</a:rPr>
              <a:t>AAL</a:t>
            </a:r>
            <a:endParaRPr sz="1200" b="1">
              <a:solidFill>
                <a:schemeClr val="dk2"/>
              </a:solidFill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7439350" y="4264700"/>
            <a:ext cx="55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</a:rPr>
              <a:t>PAL</a:t>
            </a:r>
            <a:endParaRPr sz="12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Posterolateral Lungs: Image Acquisition</a:t>
            </a:r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Curvilinear Probe: Visualizes deeper structures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Location: Posterior Axillary Line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Orientation Marker directed cranially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Solid organs to right of the screen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Lungs located to the left of the diaphragm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Orientation Indicator (OI) on the left side of the screen with the Curvilinear Probe</a:t>
            </a:r>
            <a:endParaRPr sz="1400"/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 rotWithShape="1">
          <a:blip r:embed="rId3">
            <a:alphaModFix/>
          </a:blip>
          <a:srcRect l="1462" r="51650" b="45649"/>
          <a:stretch/>
        </p:blipFill>
        <p:spPr>
          <a:xfrm>
            <a:off x="4572000" y="1152475"/>
            <a:ext cx="4138600" cy="35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Posterolateral Lungs: Sonoanatomy</a:t>
            </a:r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7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3 Step Process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Find the abdominal reference point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Liver on the Right side of body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Spleen on the Left side of body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Move transducer cranially to identify diaphragm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Marked by thick hyperechoic white line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Continue to move cranially to get lungs into view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Check for hypoechoic (black) areas between diaphragm and pleura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Spine (Vertebral Column) deep to the Diaphragm</a:t>
            </a:r>
            <a:endParaRPr dirty="0"/>
          </a:p>
        </p:txBody>
      </p:sp>
      <p:sp>
        <p:nvSpPr>
          <p:cNvPr id="196" name="Google Shape;196;p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7" name="Google Shape;197;p30"/>
          <p:cNvPicPr preferRelativeResize="0"/>
          <p:nvPr/>
        </p:nvPicPr>
        <p:blipFill rotWithShape="1">
          <a:blip r:embed="rId3">
            <a:alphaModFix/>
          </a:blip>
          <a:srcRect t="4352" b="4977"/>
          <a:stretch/>
        </p:blipFill>
        <p:spPr>
          <a:xfrm>
            <a:off x="4311600" y="952050"/>
            <a:ext cx="4751350" cy="381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0"/>
          <p:cNvSpPr txBox="1"/>
          <p:nvPr/>
        </p:nvSpPr>
        <p:spPr>
          <a:xfrm>
            <a:off x="6829550" y="2749350"/>
            <a:ext cx="63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Liver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4961275" y="3395175"/>
            <a:ext cx="55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Lung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200" name="Google Shape;200;p30"/>
          <p:cNvCxnSpPr/>
          <p:nvPr/>
        </p:nvCxnSpPr>
        <p:spPr>
          <a:xfrm rot="10800000" flipH="1">
            <a:off x="6183725" y="3660475"/>
            <a:ext cx="138300" cy="553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" name="Google Shape;201;p30"/>
          <p:cNvSpPr txBox="1"/>
          <p:nvPr/>
        </p:nvSpPr>
        <p:spPr>
          <a:xfrm>
            <a:off x="5595575" y="4199575"/>
            <a:ext cx="106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Diaphragm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202" name="Google Shape;202;p30"/>
          <p:cNvCxnSpPr/>
          <p:nvPr/>
        </p:nvCxnSpPr>
        <p:spPr>
          <a:xfrm rot="10800000">
            <a:off x="7832950" y="3810250"/>
            <a:ext cx="345900" cy="357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3" name="Google Shape;203;p30"/>
          <p:cNvSpPr txBox="1"/>
          <p:nvPr/>
        </p:nvSpPr>
        <p:spPr>
          <a:xfrm>
            <a:off x="7940650" y="4107175"/>
            <a:ext cx="907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Vertebral Column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Curtain Sign</a:t>
            </a:r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Sign of healthy, aerated lungs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Transducer placed in costophrenic sinus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During inspiration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Lungs will caudally displace abdominal structures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Appears as “Curtain” being drawn on abdominal structures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During exhalation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Curtain is removed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Abdominal structures again visualized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Absence of Curtain Sign in pleural effusion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 dirty="0"/>
              <a:t>Video: FAMUS Ultrasound.  Lung Curtain.  June 23, 2017.  Retrieved from https://www.youtube.com/watch?v=LKDI0Dwj0wA&amp;t=13s</a:t>
            </a:r>
            <a:endParaRPr sz="1000" dirty="0"/>
          </a:p>
        </p:txBody>
      </p:sp>
      <p:sp>
        <p:nvSpPr>
          <p:cNvPr id="210" name="Google Shape;210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Lung curtain">
            <a:hlinkClick r:id="" action="ppaction://media"/>
            <a:extLst>
              <a:ext uri="{FF2B5EF4-FFF2-40B4-BE49-F238E27FC236}">
                <a16:creationId xmlns:a16="http://schemas.microsoft.com/office/drawing/2014/main" id="{99A2AC0E-AABA-5722-EB31-9FE1162C87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1600" y="803275"/>
            <a:ext cx="47811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Uses of Lung Ultrasound	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Assessment of Ventilation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Two lung ventilation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Lung Isolation: Thoracic Surgery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Diagnosing and Monitoring Pathology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Pneumothorax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Pleural Effusion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Interstitial Lung Disease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Pleural Effusion</a:t>
            </a:r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Liver on the right hand side (inferior)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Diaphragm: Hyperechoic bright white line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Anechoic (black) pleural fluid above the diaphragm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Spine Sign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In normal lung the thoracic spine is obscured by lung tissue and air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In pleural effusion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/>
              <a:t>Black, hypoechoic fluid→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/>
              <a:t>Enhances ultrasound waves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/>
              <a:t>Can visualize thoracic spine</a:t>
            </a:r>
            <a:endParaRPr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Hyperechoic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/>
              <a:t>Continuous with subdiaphragmatic spine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650" y="1017725"/>
            <a:ext cx="4447651" cy="38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 txBox="1"/>
          <p:nvPr/>
        </p:nvSpPr>
        <p:spPr>
          <a:xfrm>
            <a:off x="6322125" y="2057400"/>
            <a:ext cx="72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Liver</a:t>
            </a:r>
            <a:endParaRPr sz="1200">
              <a:solidFill>
                <a:srgbClr val="FF0000"/>
              </a:solidFill>
            </a:endParaRPr>
          </a:p>
        </p:txBody>
      </p:sp>
      <p:cxnSp>
        <p:nvCxnSpPr>
          <p:cNvPr id="220" name="Google Shape;220;p32"/>
          <p:cNvCxnSpPr/>
          <p:nvPr/>
        </p:nvCxnSpPr>
        <p:spPr>
          <a:xfrm flipH="1">
            <a:off x="5849225" y="2703225"/>
            <a:ext cx="830400" cy="11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" name="Google Shape;221;p32"/>
          <p:cNvSpPr txBox="1"/>
          <p:nvPr/>
        </p:nvSpPr>
        <p:spPr>
          <a:xfrm>
            <a:off x="6679625" y="2524275"/>
            <a:ext cx="96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Diaphragm</a:t>
            </a:r>
            <a:endParaRPr sz="1200">
              <a:solidFill>
                <a:srgbClr val="FF0000"/>
              </a:solidFill>
            </a:endParaRPr>
          </a:p>
        </p:txBody>
      </p:sp>
      <p:cxnSp>
        <p:nvCxnSpPr>
          <p:cNvPr id="222" name="Google Shape;222;p32"/>
          <p:cNvCxnSpPr/>
          <p:nvPr/>
        </p:nvCxnSpPr>
        <p:spPr>
          <a:xfrm rot="10800000">
            <a:off x="5491750" y="3729725"/>
            <a:ext cx="311400" cy="714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3" name="Google Shape;223;p32"/>
          <p:cNvSpPr txBox="1"/>
          <p:nvPr/>
        </p:nvSpPr>
        <p:spPr>
          <a:xfrm>
            <a:off x="6402850" y="4006400"/>
            <a:ext cx="110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Pleural Fluid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5491750" y="4400125"/>
            <a:ext cx="830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Thoracic Spine</a:t>
            </a:r>
            <a:endParaRPr sz="1200">
              <a:solidFill>
                <a:srgbClr val="FF0000"/>
              </a:solidFill>
            </a:endParaRPr>
          </a:p>
        </p:txBody>
      </p:sp>
      <p:cxnSp>
        <p:nvCxnSpPr>
          <p:cNvPr id="225" name="Google Shape;225;p32"/>
          <p:cNvCxnSpPr>
            <a:stCxn id="223" idx="1"/>
          </p:cNvCxnSpPr>
          <p:nvPr/>
        </p:nvCxnSpPr>
        <p:spPr>
          <a:xfrm rot="10800000">
            <a:off x="5849350" y="3348950"/>
            <a:ext cx="553500" cy="842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" name="Google Shape;226;p32"/>
          <p:cNvCxnSpPr/>
          <p:nvPr/>
        </p:nvCxnSpPr>
        <p:spPr>
          <a:xfrm>
            <a:off x="4845950" y="1895950"/>
            <a:ext cx="196200" cy="899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7" name="Google Shape;227;p32"/>
          <p:cNvSpPr txBox="1"/>
          <p:nvPr/>
        </p:nvSpPr>
        <p:spPr>
          <a:xfrm>
            <a:off x="4569175" y="1596100"/>
            <a:ext cx="55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Lung</a:t>
            </a:r>
            <a:endParaRPr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Interstitial Syndrome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Indicates increased density in the lungs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Common Causes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Cardiogenic Pulmonary Edema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Non-Cardiogenic Pulmonary Edema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Interstitial Lung Disease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Pneumonia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ARDS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Lung Contusion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Interstitial Syndrome	</a:t>
            </a:r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 or more B-Lines between ribs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Or 1 large consolidated B-Line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Clinical correlation always necessary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1" name="Google Shape;24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600" y="1152475"/>
            <a:ext cx="45207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4"/>
          <p:cNvSpPr txBox="1"/>
          <p:nvPr/>
        </p:nvSpPr>
        <p:spPr>
          <a:xfrm>
            <a:off x="4557650" y="1815225"/>
            <a:ext cx="70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B Lines</a:t>
            </a:r>
            <a:endParaRPr sz="1200">
              <a:solidFill>
                <a:srgbClr val="FF0000"/>
              </a:solidFill>
            </a:endParaRPr>
          </a:p>
        </p:txBody>
      </p:sp>
      <p:cxnSp>
        <p:nvCxnSpPr>
          <p:cNvPr id="243" name="Google Shape;243;p34"/>
          <p:cNvCxnSpPr>
            <a:stCxn id="242" idx="2"/>
          </p:cNvCxnSpPr>
          <p:nvPr/>
        </p:nvCxnSpPr>
        <p:spPr>
          <a:xfrm>
            <a:off x="4909400" y="2184525"/>
            <a:ext cx="397800" cy="714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4" name="Google Shape;244;p34"/>
          <p:cNvCxnSpPr>
            <a:stCxn id="242" idx="3"/>
          </p:cNvCxnSpPr>
          <p:nvPr/>
        </p:nvCxnSpPr>
        <p:spPr>
          <a:xfrm>
            <a:off x="5261150" y="1999875"/>
            <a:ext cx="726600" cy="957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5" name="Google Shape;245;p34"/>
          <p:cNvCxnSpPr>
            <a:stCxn id="242" idx="3"/>
          </p:cNvCxnSpPr>
          <p:nvPr/>
        </p:nvCxnSpPr>
        <p:spPr>
          <a:xfrm>
            <a:off x="5261150" y="1999875"/>
            <a:ext cx="1430100" cy="1014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6" name="Google Shape;246;p34"/>
          <p:cNvCxnSpPr>
            <a:stCxn id="242" idx="3"/>
          </p:cNvCxnSpPr>
          <p:nvPr/>
        </p:nvCxnSpPr>
        <p:spPr>
          <a:xfrm>
            <a:off x="5261150" y="1999875"/>
            <a:ext cx="1868400" cy="818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to ask</a:t>
            </a:r>
            <a:endParaRPr/>
          </a:p>
        </p:txBody>
      </p:sp>
      <p:sp>
        <p:nvSpPr>
          <p:cNvPr id="252" name="Google Shape;25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Anterior Lung fields 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2D Mode</a:t>
            </a:r>
            <a:endParaRPr sz="16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Lung Sliding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Lung Pulse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A-Lines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B-Lines: Pathologic vs Normal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Lung Point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M-Mode 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Seashore Sign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Barcode Sign</a:t>
            </a:r>
            <a:endParaRPr sz="1400"/>
          </a:p>
        </p:txBody>
      </p:sp>
      <p:sp>
        <p:nvSpPr>
          <p:cNvPr id="253" name="Google Shape;253;p3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Posterolateral lung fields</a:t>
            </a:r>
            <a:endParaRPr sz="16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Curtain Sign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Evaluate for Pleural Fluid/Effusions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Anechoic in the Pleural Sinus</a:t>
            </a:r>
            <a:endParaRPr sz="140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Spine Sign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Probe Selection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Linear Transducer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 frequency: 14-6.5 MHz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Detailed images of superficial structures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Chest wall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Pleural line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Diagnoses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Two lung ventilation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Pneumothorax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6475" y="1341525"/>
            <a:ext cx="2965825" cy="314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Probe Selection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Curved Array Transducer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Lower frequency: 5-2 MHz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Deeper penetration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Past chest wall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Pleural Fluid Evaluation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1075" y="1152475"/>
            <a:ext cx="294242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Acquisition: Anterior Lung Fields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Linear Probe 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Higher frequency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More detailed superficial structures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 Mode (2-D Mode)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Longitudinal View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Second Intercostal Space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Mid-Clavicular Line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Transducer Marker points cranially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l="3839" r="51873" b="51477"/>
          <a:stretch/>
        </p:blipFill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Sonoanatomy of the Chest Wall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Glossary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F: Subcutaneous Fat (Skin above)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ICE: Intercostal Muscles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R: Ribs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Upwards Arrow: Pleura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Note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Ultrasound resolution cannot distinguish between the parietal and visceral pleura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Presents as a white pleural line 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2475"/>
            <a:ext cx="4423925" cy="27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body" idx="2"/>
          </p:nvPr>
        </p:nvSpPr>
        <p:spPr>
          <a:xfrm>
            <a:off x="4311600" y="1152475"/>
            <a:ext cx="452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/>
              <a:t>Smereczynski A, Kolaczyk K, Bernatowicz C.  Chest Wall: Underappreciated Structure in Sonoanatomy.  Journal of Ultrasonography.  2017; 29.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 Sign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5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Should be obtained before pleura evaluated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R: Ribs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Hyperechoic (white) surface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Hypoechogenic (black) shadow below costa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Arrow: Pleura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Hyperechogenic linear structure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Located between the ribs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0700" y="1152475"/>
            <a:ext cx="4761600" cy="37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7078525" y="1977075"/>
            <a:ext cx="215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5472400" y="1977075"/>
            <a:ext cx="353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R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102" name="Google Shape;102;p19"/>
          <p:cNvCxnSpPr/>
          <p:nvPr/>
        </p:nvCxnSpPr>
        <p:spPr>
          <a:xfrm rot="10800000">
            <a:off x="6485775" y="2359400"/>
            <a:ext cx="0" cy="535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" name="Google Shape;103;p19"/>
          <p:cNvSpPr/>
          <p:nvPr/>
        </p:nvSpPr>
        <p:spPr>
          <a:xfrm>
            <a:off x="5532625" y="1683675"/>
            <a:ext cx="1810825" cy="562100"/>
          </a:xfrm>
          <a:custGeom>
            <a:avLst/>
            <a:gdLst/>
            <a:ahLst/>
            <a:cxnLst/>
            <a:rect l="l" t="t" r="r" b="b"/>
            <a:pathLst>
              <a:path w="72433" h="22484" extrusionOk="0">
                <a:moveTo>
                  <a:pt x="0" y="4623"/>
                </a:moveTo>
                <a:cubicBezTo>
                  <a:pt x="7071" y="6981"/>
                  <a:pt x="14894" y="3853"/>
                  <a:pt x="22347" y="3853"/>
                </a:cubicBezTo>
                <a:cubicBezTo>
                  <a:pt x="24402" y="3853"/>
                  <a:pt x="27058" y="2400"/>
                  <a:pt x="28511" y="3853"/>
                </a:cubicBezTo>
                <a:cubicBezTo>
                  <a:pt x="32692" y="8034"/>
                  <a:pt x="25103" y="17392"/>
                  <a:pt x="29282" y="21576"/>
                </a:cubicBezTo>
                <a:cubicBezTo>
                  <a:pt x="31097" y="23393"/>
                  <a:pt x="34419" y="21576"/>
                  <a:pt x="36987" y="21576"/>
                </a:cubicBezTo>
                <a:cubicBezTo>
                  <a:pt x="40080" y="21576"/>
                  <a:pt x="44045" y="22991"/>
                  <a:pt x="46234" y="20805"/>
                </a:cubicBezTo>
                <a:cubicBezTo>
                  <a:pt x="49941" y="17103"/>
                  <a:pt x="44631" y="7738"/>
                  <a:pt x="49316" y="5394"/>
                </a:cubicBezTo>
                <a:cubicBezTo>
                  <a:pt x="55445" y="2327"/>
                  <a:pt x="64505" y="5617"/>
                  <a:pt x="69351" y="771"/>
                </a:cubicBezTo>
                <a:cubicBezTo>
                  <a:pt x="70100" y="22"/>
                  <a:pt x="72433" y="1059"/>
                  <a:pt x="72433" y="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A-Lines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Reverberation artifact of pleural line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Indicates well aerated lungs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Horizontal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Echogenic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Separated by equal distances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Fades as moving deeper</a:t>
            </a:r>
            <a:endParaRPr sz="1800"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t="5962"/>
          <a:stretch/>
        </p:blipFill>
        <p:spPr>
          <a:xfrm>
            <a:off x="4311600" y="1152475"/>
            <a:ext cx="4664350" cy="363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20"/>
          <p:cNvCxnSpPr/>
          <p:nvPr/>
        </p:nvCxnSpPr>
        <p:spPr>
          <a:xfrm>
            <a:off x="4917875" y="2856650"/>
            <a:ext cx="11280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" name="Google Shape;113;p20"/>
          <p:cNvCxnSpPr/>
          <p:nvPr/>
        </p:nvCxnSpPr>
        <p:spPr>
          <a:xfrm rot="10800000" flipH="1">
            <a:off x="4975225" y="3602275"/>
            <a:ext cx="1128300" cy="19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B-Lines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“Comet Tails”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Lung artifact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Indicates increased density of lung tissue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Hyperechoic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Vertical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Emanates from pleural line to the bottom of the screen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Widens as it descends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Few B-Lines are a normal finding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Pathology: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3 or more B-lines in an interspace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One large consolidated B-line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Will often obscure A-Lines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 be used to rule out Pneumothorax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l="35192" r="30965"/>
          <a:stretch/>
        </p:blipFill>
        <p:spPr>
          <a:xfrm>
            <a:off x="4665750" y="1152475"/>
            <a:ext cx="4166550" cy="34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21"/>
          <p:cNvCxnSpPr>
            <a:stCxn id="121" idx="1"/>
          </p:cNvCxnSpPr>
          <p:nvPr/>
        </p:nvCxnSpPr>
        <p:spPr>
          <a:xfrm rot="10800000" flipH="1">
            <a:off x="4665750" y="2839375"/>
            <a:ext cx="1078800" cy="21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" name="Google Shape;123;p21"/>
          <p:cNvCxnSpPr/>
          <p:nvPr/>
        </p:nvCxnSpPr>
        <p:spPr>
          <a:xfrm rot="10800000">
            <a:off x="7401350" y="2974375"/>
            <a:ext cx="7512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4" name="Google Shape;124;p21"/>
          <p:cNvCxnSpPr/>
          <p:nvPr/>
        </p:nvCxnSpPr>
        <p:spPr>
          <a:xfrm rot="10800000">
            <a:off x="7112350" y="3475225"/>
            <a:ext cx="924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1039</Words>
  <Application>Microsoft Office PowerPoint</Application>
  <PresentationFormat>On-screen Show (16:9)</PresentationFormat>
  <Paragraphs>232</Paragraphs>
  <Slides>23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Simple Light</vt:lpstr>
      <vt:lpstr>Lung Ultrasound</vt:lpstr>
      <vt:lpstr>Clinical Uses of Lung Ultrasound </vt:lpstr>
      <vt:lpstr>Probe Selection</vt:lpstr>
      <vt:lpstr>Probe Selection</vt:lpstr>
      <vt:lpstr>Image Acquisition: Anterior Lung Fields</vt:lpstr>
      <vt:lpstr>Sonoanatomy of the Chest Wall</vt:lpstr>
      <vt:lpstr>Bat Sign</vt:lpstr>
      <vt:lpstr>A-Lines</vt:lpstr>
      <vt:lpstr>B-Lines</vt:lpstr>
      <vt:lpstr>Lung Sliding</vt:lpstr>
      <vt:lpstr>Lung Pulse</vt:lpstr>
      <vt:lpstr>M-Mode: Seashore Sign</vt:lpstr>
      <vt:lpstr>Pneumothorax</vt:lpstr>
      <vt:lpstr>Pneumothorax: M-Mode</vt:lpstr>
      <vt:lpstr>Pneumothorax: Lung Point</vt:lpstr>
      <vt:lpstr>Pneumothorax: Lung Point</vt:lpstr>
      <vt:lpstr>Posterolateral Lungs: Image Acquisition</vt:lpstr>
      <vt:lpstr>Posterolateral Lungs: Sonoanatomy</vt:lpstr>
      <vt:lpstr>Curtain Sign</vt:lpstr>
      <vt:lpstr>Pleural Effusion</vt:lpstr>
      <vt:lpstr>Interstitial Syndrome </vt:lpstr>
      <vt:lpstr>Interstitial Syndrome </vt:lpstr>
      <vt:lpstr>Questions to 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Alok Moharir</dc:creator>
  <cp:lastModifiedBy>Alok Moharir</cp:lastModifiedBy>
  <cp:revision>1</cp:revision>
  <dcterms:modified xsi:type="dcterms:W3CDTF">2025-01-18T17:20:36Z</dcterms:modified>
</cp:coreProperties>
</file>