
<file path=[Content_Types].xml><?xml version="1.0" encoding="utf-8"?>
<Types xmlns="http://schemas.openxmlformats.org/package/2006/content-types">
  <Default Extension="avi" ContentType="video/x-msvideo"/>
  <Default Extension="jpeg" ContentType="image/jpeg"/>
  <Default Extension="jpg" ContentType="image/jpeg"/>
  <Default Extension="mp4" ContentType="video/mp4"/>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68" r:id="rId1"/>
  </p:sldMasterIdLst>
  <p:notesMasterIdLst>
    <p:notesMasterId r:id="rId36"/>
  </p:notesMasterIdLst>
  <p:sldIdLst>
    <p:sldId id="256" r:id="rId2"/>
    <p:sldId id="313" r:id="rId3"/>
    <p:sldId id="289" r:id="rId4"/>
    <p:sldId id="268" r:id="rId5"/>
    <p:sldId id="269" r:id="rId6"/>
    <p:sldId id="271" r:id="rId7"/>
    <p:sldId id="292" r:id="rId8"/>
    <p:sldId id="257" r:id="rId9"/>
    <p:sldId id="258" r:id="rId10"/>
    <p:sldId id="273" r:id="rId11"/>
    <p:sldId id="300" r:id="rId12"/>
    <p:sldId id="301" r:id="rId13"/>
    <p:sldId id="303" r:id="rId14"/>
    <p:sldId id="276" r:id="rId15"/>
    <p:sldId id="330" r:id="rId16"/>
    <p:sldId id="297" r:id="rId17"/>
    <p:sldId id="299" r:id="rId18"/>
    <p:sldId id="275" r:id="rId19"/>
    <p:sldId id="274" r:id="rId20"/>
    <p:sldId id="302" r:id="rId21"/>
    <p:sldId id="264" r:id="rId22"/>
    <p:sldId id="296" r:id="rId23"/>
    <p:sldId id="294" r:id="rId24"/>
    <p:sldId id="262" r:id="rId25"/>
    <p:sldId id="265" r:id="rId26"/>
    <p:sldId id="304" r:id="rId27"/>
    <p:sldId id="305" r:id="rId28"/>
    <p:sldId id="278" r:id="rId29"/>
    <p:sldId id="307" r:id="rId30"/>
    <p:sldId id="279" r:id="rId31"/>
    <p:sldId id="282" r:id="rId32"/>
    <p:sldId id="315" r:id="rId33"/>
    <p:sldId id="333" r:id="rId34"/>
    <p:sldId id="334" r:id="rId3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1288" autoAdjust="0"/>
  </p:normalViewPr>
  <p:slideViewPr>
    <p:cSldViewPr snapToGrid="0">
      <p:cViewPr varScale="1">
        <p:scale>
          <a:sx n="89" d="100"/>
          <a:sy n="89" d="100"/>
        </p:scale>
        <p:origin x="1350" y="3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6D2614-6D74-4590-A035-98DBEE389CED}" type="datetimeFigureOut">
              <a:rPr lang="en-US" smtClean="0"/>
              <a:t>2/28/2025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0B41E5-2781-4B74-BB3B-C054CEA7C2BD}" type="slidenum">
              <a:rPr lang="en-US" smtClean="0"/>
              <a:t>‹#›</a:t>
            </a:fld>
            <a:endParaRPr lang="en-US"/>
          </a:p>
        </p:txBody>
      </p:sp>
    </p:spTree>
    <p:extLst>
      <p:ext uri="{BB962C8B-B14F-4D97-AF65-F5344CB8AC3E}">
        <p14:creationId xmlns:p14="http://schemas.microsoft.com/office/powerpoint/2010/main" val="8573742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0B41E5-2781-4B74-BB3B-C054CEA7C2BD}" type="slidenum">
              <a:rPr lang="en-US" smtClean="0"/>
              <a:t>2</a:t>
            </a:fld>
            <a:endParaRPr lang="en-US"/>
          </a:p>
        </p:txBody>
      </p:sp>
    </p:spTree>
    <p:extLst>
      <p:ext uri="{BB962C8B-B14F-4D97-AF65-F5344CB8AC3E}">
        <p14:creationId xmlns:p14="http://schemas.microsoft.com/office/powerpoint/2010/main" val="18457655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Thick fluid looks like solids.  </a:t>
            </a:r>
          </a:p>
          <a:p>
            <a:r>
              <a:rPr lang="en-US" dirty="0"/>
              <a:t>For the sake of the risk of aspiration, its all </a:t>
            </a:r>
            <a:r>
              <a:rPr lang="en-US"/>
              <a:t>the same to us!</a:t>
            </a:r>
          </a:p>
        </p:txBody>
      </p:sp>
      <p:sp>
        <p:nvSpPr>
          <p:cNvPr id="4" name="Slide Number Placeholder 3"/>
          <p:cNvSpPr>
            <a:spLocks noGrp="1"/>
          </p:cNvSpPr>
          <p:nvPr>
            <p:ph type="sldNum" sz="quarter" idx="5"/>
          </p:nvPr>
        </p:nvSpPr>
        <p:spPr/>
        <p:txBody>
          <a:bodyPr/>
          <a:lstStyle/>
          <a:p>
            <a:fld id="{8D0B41E5-2781-4B74-BB3B-C054CEA7C2BD}" type="slidenum">
              <a:rPr lang="en-US" smtClean="0"/>
              <a:t>18</a:t>
            </a:fld>
            <a:endParaRPr lang="en-US"/>
          </a:p>
        </p:txBody>
      </p:sp>
    </p:spTree>
    <p:extLst>
      <p:ext uri="{BB962C8B-B14F-4D97-AF65-F5344CB8AC3E}">
        <p14:creationId xmlns:p14="http://schemas.microsoft.com/office/powerpoint/2010/main" val="11545130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So, what are we to make of or how are we to interpret a stomach that contains clear fluid, which will often be seen in properly fasted patients.</a:t>
            </a:r>
            <a:endParaRPr lang="en-US" dirty="0"/>
          </a:p>
          <a:p>
            <a:r>
              <a:rPr lang="en-US" dirty="0"/>
              <a:t>This clear fluid is produced by physiological gastric secretions and poses no aspiration risk</a:t>
            </a:r>
          </a:p>
          <a:p>
            <a:r>
              <a:rPr lang="en-US" b="1" i="0" dirty="0">
                <a:solidFill>
                  <a:srgbClr val="000000"/>
                </a:solidFill>
                <a:effectLst/>
                <a:latin typeface="Lato" panose="020F0502020204030203" pitchFamily="34" charset="0"/>
              </a:rPr>
              <a:t>A Grade 1 antrum as seen here is a normal finding (about 50% of cases) in fasting healthy elective surgical patients with a low aspiration risk. </a:t>
            </a:r>
            <a:r>
              <a:rPr lang="en-US" b="0" i="0" dirty="0">
                <a:solidFill>
                  <a:srgbClr val="000000"/>
                </a:solidFill>
                <a:effectLst/>
                <a:latin typeface="Lato" panose="020F0502020204030203" pitchFamily="34" charset="0"/>
              </a:rPr>
              <a:t>  </a:t>
            </a:r>
            <a:endParaRPr lang="en-US" dirty="0"/>
          </a:p>
          <a:p>
            <a:r>
              <a:rPr lang="en-US" dirty="0"/>
              <a:t>Clear fluid will appear as hypoechoic and homogenous</a:t>
            </a:r>
          </a:p>
        </p:txBody>
      </p:sp>
      <p:sp>
        <p:nvSpPr>
          <p:cNvPr id="4" name="Slide Number Placeholder 3"/>
          <p:cNvSpPr>
            <a:spLocks noGrp="1"/>
          </p:cNvSpPr>
          <p:nvPr>
            <p:ph type="sldNum" sz="quarter" idx="5"/>
          </p:nvPr>
        </p:nvSpPr>
        <p:spPr/>
        <p:txBody>
          <a:bodyPr/>
          <a:lstStyle/>
          <a:p>
            <a:fld id="{8D0B41E5-2781-4B74-BB3B-C054CEA7C2BD}" type="slidenum">
              <a:rPr lang="en-US" smtClean="0"/>
              <a:t>19</a:t>
            </a:fld>
            <a:endParaRPr lang="en-US"/>
          </a:p>
        </p:txBody>
      </p:sp>
    </p:spTree>
    <p:extLst>
      <p:ext uri="{BB962C8B-B14F-4D97-AF65-F5344CB8AC3E}">
        <p14:creationId xmlns:p14="http://schemas.microsoft.com/office/powerpoint/2010/main" val="12442024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0B41E5-2781-4B74-BB3B-C054CEA7C2BD}" type="slidenum">
              <a:rPr lang="en-US" smtClean="0"/>
              <a:t>20</a:t>
            </a:fld>
            <a:endParaRPr lang="en-US"/>
          </a:p>
        </p:txBody>
      </p:sp>
    </p:spTree>
    <p:extLst>
      <p:ext uri="{BB962C8B-B14F-4D97-AF65-F5344CB8AC3E}">
        <p14:creationId xmlns:p14="http://schemas.microsoft.com/office/powerpoint/2010/main" val="18863164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Question is, how much clear fluid is too much?</a:t>
            </a:r>
          </a:p>
          <a:p>
            <a:r>
              <a:rPr lang="en-US" b="1" dirty="0"/>
              <a:t>The upper limit of physiologically normal gastric secretions is 1.5 mL/kg.</a:t>
            </a:r>
          </a:p>
          <a:p>
            <a:r>
              <a:rPr lang="en-US" dirty="0"/>
              <a:t>Volume of gastric fluid can be calculated knowing the CSA of the gastric antrum in RLD position</a:t>
            </a:r>
          </a:p>
          <a:p>
            <a:r>
              <a:rPr lang="en-US" dirty="0"/>
              <a:t>Three measurements of the CSA are taken and then averaged.</a:t>
            </a:r>
          </a:p>
          <a:p>
            <a:r>
              <a:rPr lang="en-US" dirty="0"/>
              <a:t>CSA are then used to calculated the gastric volume using the </a:t>
            </a:r>
            <a:r>
              <a:rPr lang="en-US" dirty="0" err="1"/>
              <a:t>Perlas</a:t>
            </a:r>
            <a:r>
              <a:rPr lang="en-US" dirty="0"/>
              <a:t> formula, with age the other variable</a:t>
            </a:r>
          </a:p>
        </p:txBody>
      </p:sp>
      <p:sp>
        <p:nvSpPr>
          <p:cNvPr id="4" name="Slide Number Placeholder 3"/>
          <p:cNvSpPr>
            <a:spLocks noGrp="1"/>
          </p:cNvSpPr>
          <p:nvPr>
            <p:ph type="sldNum" sz="quarter" idx="5"/>
          </p:nvPr>
        </p:nvSpPr>
        <p:spPr/>
        <p:txBody>
          <a:bodyPr/>
          <a:lstStyle/>
          <a:p>
            <a:fld id="{8D0B41E5-2781-4B74-BB3B-C054CEA7C2BD}" type="slidenum">
              <a:rPr lang="en-US" smtClean="0"/>
              <a:t>21</a:t>
            </a:fld>
            <a:endParaRPr lang="en-US"/>
          </a:p>
        </p:txBody>
      </p:sp>
    </p:spTree>
    <p:extLst>
      <p:ext uri="{BB962C8B-B14F-4D97-AF65-F5344CB8AC3E}">
        <p14:creationId xmlns:p14="http://schemas.microsoft.com/office/powerpoint/2010/main" val="40341532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two ways to measure the CSA.</a:t>
            </a:r>
          </a:p>
          <a:p>
            <a:r>
              <a:rPr lang="en-US" dirty="0"/>
              <a:t>One is using the calipers on our ultrasound machine to measure the anterolateral and longitudinal diameter of the gastric antrum as measured </a:t>
            </a:r>
            <a:r>
              <a:rPr lang="en-US"/>
              <a:t>from seroasa</a:t>
            </a:r>
            <a:endParaRPr lang="en-US" dirty="0"/>
          </a:p>
        </p:txBody>
      </p:sp>
      <p:sp>
        <p:nvSpPr>
          <p:cNvPr id="4" name="Slide Number Placeholder 3"/>
          <p:cNvSpPr>
            <a:spLocks noGrp="1"/>
          </p:cNvSpPr>
          <p:nvPr>
            <p:ph type="sldNum" sz="quarter" idx="5"/>
          </p:nvPr>
        </p:nvSpPr>
        <p:spPr/>
        <p:txBody>
          <a:bodyPr/>
          <a:lstStyle/>
          <a:p>
            <a:fld id="{8D0B41E5-2781-4B74-BB3B-C054CEA7C2BD}" type="slidenum">
              <a:rPr lang="en-US" smtClean="0"/>
              <a:t>22</a:t>
            </a:fld>
            <a:endParaRPr lang="en-US"/>
          </a:p>
        </p:txBody>
      </p:sp>
    </p:spTree>
    <p:extLst>
      <p:ext uri="{BB962C8B-B14F-4D97-AF65-F5344CB8AC3E}">
        <p14:creationId xmlns:p14="http://schemas.microsoft.com/office/powerpoint/2010/main" val="29184545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Mindray ultrasound machines will estimate the CSA if the outer serosal border of the stomach is traced.</a:t>
            </a:r>
          </a:p>
        </p:txBody>
      </p:sp>
      <p:sp>
        <p:nvSpPr>
          <p:cNvPr id="4" name="Slide Number Placeholder 3"/>
          <p:cNvSpPr>
            <a:spLocks noGrp="1"/>
          </p:cNvSpPr>
          <p:nvPr>
            <p:ph type="sldNum" sz="quarter" idx="5"/>
          </p:nvPr>
        </p:nvSpPr>
        <p:spPr/>
        <p:txBody>
          <a:bodyPr/>
          <a:lstStyle/>
          <a:p>
            <a:fld id="{8D0B41E5-2781-4B74-BB3B-C054CEA7C2BD}" type="slidenum">
              <a:rPr lang="en-US" smtClean="0"/>
              <a:t>23</a:t>
            </a:fld>
            <a:endParaRPr lang="en-US"/>
          </a:p>
        </p:txBody>
      </p:sp>
    </p:spTree>
    <p:extLst>
      <p:ext uri="{BB962C8B-B14F-4D97-AF65-F5344CB8AC3E}">
        <p14:creationId xmlns:p14="http://schemas.microsoft.com/office/powerpoint/2010/main" val="8346325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Alternative, you can use this nomogram to the right, which shows gastric fluid volume as a function of CSA and patient age.</a:t>
            </a:r>
          </a:p>
          <a:p>
            <a:r>
              <a:rPr lang="en-US" dirty="0"/>
              <a:t>Still need to measure the CSA, but don’t need to do the </a:t>
            </a:r>
            <a:r>
              <a:rPr lang="en-US" dirty="0" err="1"/>
              <a:t>Perlas</a:t>
            </a:r>
            <a:r>
              <a:rPr lang="en-US" dirty="0"/>
              <a:t> formula calculation. </a:t>
            </a:r>
          </a:p>
          <a:p>
            <a:r>
              <a:rPr lang="en-US" dirty="0"/>
              <a:t>Dark green areas = baseline gastric secretions = low risk of aspiration </a:t>
            </a:r>
          </a:p>
        </p:txBody>
      </p:sp>
      <p:sp>
        <p:nvSpPr>
          <p:cNvPr id="4" name="Slide Number Placeholder 3"/>
          <p:cNvSpPr>
            <a:spLocks noGrp="1"/>
          </p:cNvSpPr>
          <p:nvPr>
            <p:ph type="sldNum" sz="quarter" idx="5"/>
          </p:nvPr>
        </p:nvSpPr>
        <p:spPr/>
        <p:txBody>
          <a:bodyPr/>
          <a:lstStyle/>
          <a:p>
            <a:fld id="{8D0B41E5-2781-4B74-BB3B-C054CEA7C2BD}" type="slidenum">
              <a:rPr lang="en-US" smtClean="0"/>
              <a:t>24</a:t>
            </a:fld>
            <a:endParaRPr lang="en-US"/>
          </a:p>
        </p:txBody>
      </p:sp>
    </p:spTree>
    <p:extLst>
      <p:ext uri="{BB962C8B-B14F-4D97-AF65-F5344CB8AC3E}">
        <p14:creationId xmlns:p14="http://schemas.microsoft.com/office/powerpoint/2010/main" val="35100164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If all this seems a little cumbersome and quantitative, a simpler three-point grading system can be used to differentiate between low and high volume states (and I would suggest that this be the starting point for assessing risk of aspiration)</a:t>
            </a:r>
          </a:p>
          <a:p>
            <a:r>
              <a:rPr lang="en-US" dirty="0"/>
              <a:t>In a grade 0 antrum, no fluid is seen in either the supine or RLD position</a:t>
            </a:r>
          </a:p>
          <a:p>
            <a:r>
              <a:rPr lang="en-US" dirty="0"/>
              <a:t>In a grade 1 antrum, fluid is seen in the RLD but not the supine position</a:t>
            </a:r>
          </a:p>
          <a:p>
            <a:r>
              <a:rPr lang="en-US" dirty="0"/>
              <a:t>In a grade 2 antrum, fluid is seen in both RLD and supine scans</a:t>
            </a:r>
          </a:p>
          <a:p>
            <a:r>
              <a:rPr lang="en-US" dirty="0"/>
              <a:t>In a grade 0 antrum, the amount of fluid is negligible  </a:t>
            </a:r>
          </a:p>
          <a:p>
            <a:r>
              <a:rPr lang="en-US" dirty="0"/>
              <a:t>In a grade 1 antrum, the estimate gastric volume is less than 100 mL and presumably poses a low risk of aspiration</a:t>
            </a:r>
          </a:p>
          <a:p>
            <a:r>
              <a:rPr lang="en-US" dirty="0"/>
              <a:t>In a grade 2 antrum, on the other hand, the majority of patients (75%) have more than 100 mL of fluid in the stomach and this poses an increased risk of aspiration</a:t>
            </a:r>
          </a:p>
        </p:txBody>
      </p:sp>
      <p:sp>
        <p:nvSpPr>
          <p:cNvPr id="4" name="Slide Number Placeholder 3"/>
          <p:cNvSpPr>
            <a:spLocks noGrp="1"/>
          </p:cNvSpPr>
          <p:nvPr>
            <p:ph type="sldNum" sz="quarter" idx="5"/>
          </p:nvPr>
        </p:nvSpPr>
        <p:spPr/>
        <p:txBody>
          <a:bodyPr/>
          <a:lstStyle/>
          <a:p>
            <a:fld id="{8D0B41E5-2781-4B74-BB3B-C054CEA7C2BD}" type="slidenum">
              <a:rPr lang="en-US" smtClean="0"/>
              <a:t>25</a:t>
            </a:fld>
            <a:endParaRPr lang="en-US"/>
          </a:p>
        </p:txBody>
      </p:sp>
    </p:spTree>
    <p:extLst>
      <p:ext uri="{BB962C8B-B14F-4D97-AF65-F5344CB8AC3E}">
        <p14:creationId xmlns:p14="http://schemas.microsoft.com/office/powerpoint/2010/main" val="39711471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b="1" dirty="0"/>
              <a:t>How reliable is the simplified three-point grading system?</a:t>
            </a:r>
          </a:p>
          <a:p>
            <a:pPr marL="0" indent="0">
              <a:buNone/>
            </a:pPr>
            <a:r>
              <a:rPr lang="en-US" sz="1200" b="1" dirty="0"/>
              <a:t>It’s worth looking at the study that validated the </a:t>
            </a:r>
            <a:r>
              <a:rPr lang="en-US" sz="1200" b="1" dirty="0" err="1"/>
              <a:t>Perlas</a:t>
            </a:r>
            <a:r>
              <a:rPr lang="en-US" sz="1200" b="1" dirty="0"/>
              <a:t> formula for calc. gastric volume because the authors went on to validate the three-point grading system. </a:t>
            </a:r>
          </a:p>
          <a:p>
            <a:pPr marL="0" indent="0">
              <a:buNone/>
            </a:pPr>
            <a:r>
              <a:rPr lang="en-US" sz="1200" b="1" dirty="0"/>
              <a:t>In the original </a:t>
            </a:r>
            <a:r>
              <a:rPr lang="en-US" sz="1200" b="1" dirty="0" err="1"/>
              <a:t>Perlas</a:t>
            </a:r>
            <a:r>
              <a:rPr lang="en-US" sz="1200" b="1" dirty="0"/>
              <a:t> study, patients undergoing elective UGE…..</a:t>
            </a:r>
          </a:p>
        </p:txBody>
      </p:sp>
      <p:sp>
        <p:nvSpPr>
          <p:cNvPr id="4" name="Slide Number Placeholder 3"/>
          <p:cNvSpPr>
            <a:spLocks noGrp="1"/>
          </p:cNvSpPr>
          <p:nvPr>
            <p:ph type="sldNum" sz="quarter" idx="5"/>
          </p:nvPr>
        </p:nvSpPr>
        <p:spPr/>
        <p:txBody>
          <a:bodyPr/>
          <a:lstStyle/>
          <a:p>
            <a:fld id="{8D0B41E5-2781-4B74-BB3B-C054CEA7C2BD}" type="slidenum">
              <a:rPr lang="en-US" smtClean="0"/>
              <a:t>26</a:t>
            </a:fld>
            <a:endParaRPr lang="en-US"/>
          </a:p>
        </p:txBody>
      </p:sp>
    </p:spTree>
    <p:extLst>
      <p:ext uri="{BB962C8B-B14F-4D97-AF65-F5344CB8AC3E}">
        <p14:creationId xmlns:p14="http://schemas.microsoft.com/office/powerpoint/2010/main" val="36486308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The authors then went on to evaluate the three-point grading system and see if it correlates with gastric volumes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Findings are nicely illustrated in the histogram on the right.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…Authors were careful with their wording.  Model differentiates between low and high volumes states, but the authors did not go so far as to differentiate between high and low risks of ASPIRATION</a:t>
            </a:r>
          </a:p>
          <a:p>
            <a:endParaRPr lang="en-US" dirty="0"/>
          </a:p>
        </p:txBody>
      </p:sp>
      <p:sp>
        <p:nvSpPr>
          <p:cNvPr id="4" name="Slide Number Placeholder 3"/>
          <p:cNvSpPr>
            <a:spLocks noGrp="1"/>
          </p:cNvSpPr>
          <p:nvPr>
            <p:ph type="sldNum" sz="quarter" idx="5"/>
          </p:nvPr>
        </p:nvSpPr>
        <p:spPr/>
        <p:txBody>
          <a:bodyPr/>
          <a:lstStyle/>
          <a:p>
            <a:fld id="{8D0B41E5-2781-4B74-BB3B-C054CEA7C2BD}" type="slidenum">
              <a:rPr lang="en-US" smtClean="0"/>
              <a:t>27</a:t>
            </a:fld>
            <a:endParaRPr lang="en-US"/>
          </a:p>
        </p:txBody>
      </p:sp>
    </p:spTree>
    <p:extLst>
      <p:ext uri="{BB962C8B-B14F-4D97-AF65-F5344CB8AC3E}">
        <p14:creationId xmlns:p14="http://schemas.microsoft.com/office/powerpoint/2010/main" val="41918094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Conditions that delay gastric emptying: </a:t>
            </a:r>
            <a:r>
              <a:rPr lang="en-US" sz="1200" dirty="0"/>
              <a:t>DM, neuromuscular disorders, laboring patients, gastroparesis/dysmotility, severe GERD, hiatal hernia, </a:t>
            </a:r>
            <a:r>
              <a:rPr lang="en-US" sz="1200" dirty="0" err="1"/>
              <a:t>Zenker’s</a:t>
            </a:r>
            <a:r>
              <a:rPr lang="en-US" sz="1200" dirty="0"/>
              <a:t> diverticulum, achalasia, stricture</a:t>
            </a:r>
          </a:p>
          <a:p>
            <a:endParaRPr lang="en-US" dirty="0"/>
          </a:p>
        </p:txBody>
      </p:sp>
      <p:sp>
        <p:nvSpPr>
          <p:cNvPr id="4" name="Slide Number Placeholder 3"/>
          <p:cNvSpPr>
            <a:spLocks noGrp="1"/>
          </p:cNvSpPr>
          <p:nvPr>
            <p:ph type="sldNum" sz="quarter" idx="5"/>
          </p:nvPr>
        </p:nvSpPr>
        <p:spPr/>
        <p:txBody>
          <a:bodyPr/>
          <a:lstStyle/>
          <a:p>
            <a:fld id="{8D0B41E5-2781-4B74-BB3B-C054CEA7C2BD}" type="slidenum">
              <a:rPr lang="en-US" smtClean="0"/>
              <a:t>4</a:t>
            </a:fld>
            <a:endParaRPr lang="en-US"/>
          </a:p>
        </p:txBody>
      </p:sp>
    </p:spTree>
    <p:extLst>
      <p:ext uri="{BB962C8B-B14F-4D97-AF65-F5344CB8AC3E}">
        <p14:creationId xmlns:p14="http://schemas.microsoft.com/office/powerpoint/2010/main" val="4320155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2200" dirty="0"/>
              <a:t>So, bottom line, the clinical decision tree looks something like this.</a:t>
            </a:r>
          </a:p>
          <a:p>
            <a:pPr marL="0" indent="0">
              <a:buNone/>
            </a:pPr>
            <a:r>
              <a:rPr lang="en-US" sz="2200" dirty="0"/>
              <a:t>If either solid or thick liquid are seen in the stomach, regardless of position, the patient is a high aspiration risk.</a:t>
            </a:r>
          </a:p>
          <a:p>
            <a:pPr marL="0" indent="0">
              <a:buNone/>
            </a:pPr>
            <a:r>
              <a:rPr lang="en-US" sz="2200" dirty="0"/>
              <a:t>If fluid is seen in only the RLD position (grade 1 antrum), the patient is likely a low aspiration risk, with 75 percent of subjects having less than 100 mL in the stomach</a:t>
            </a:r>
          </a:p>
          <a:p>
            <a:pPr marL="0" indent="0">
              <a:buNone/>
            </a:pPr>
            <a:r>
              <a:rPr lang="en-US" sz="2200" dirty="0"/>
              <a:t>If fluid is seen in both supine and RLD positions (grade 2 antrum), they are a high aspiration risk, with 75 percent of subject having greater than 100 mL in the stomach</a:t>
            </a:r>
          </a:p>
          <a:p>
            <a:pPr marL="0" indent="0">
              <a:buNone/>
            </a:pPr>
            <a:r>
              <a:rPr lang="en-US" sz="2200" dirty="0"/>
              <a:t>A quantitative volume assessment can be done by calculating the CSA </a:t>
            </a:r>
          </a:p>
          <a:p>
            <a:pPr marL="0" indent="0">
              <a:buNone/>
            </a:pPr>
            <a:endParaRPr lang="en-US" sz="2200" dirty="0"/>
          </a:p>
          <a:p>
            <a:pPr marL="0" indent="0">
              <a:buNone/>
            </a:pPr>
            <a:r>
              <a:rPr lang="en-US" sz="2200" dirty="0"/>
              <a:t>Low risk of aspiration:</a:t>
            </a:r>
          </a:p>
          <a:p>
            <a:pPr lvl="1"/>
            <a:r>
              <a:rPr lang="en-US" sz="2200" dirty="0"/>
              <a:t>Empty stomach</a:t>
            </a:r>
          </a:p>
          <a:p>
            <a:pPr lvl="1"/>
            <a:r>
              <a:rPr lang="en-US" sz="2200" dirty="0"/>
              <a:t>Less than 1.5 mL/Kg of clear fluid  </a:t>
            </a:r>
          </a:p>
          <a:p>
            <a:pPr lvl="1"/>
            <a:endParaRPr lang="en-US" sz="2200" dirty="0"/>
          </a:p>
          <a:p>
            <a:pPr marL="0" indent="0">
              <a:buNone/>
            </a:pPr>
            <a:r>
              <a:rPr lang="en-US" sz="2200" dirty="0"/>
              <a:t>Increased risk of aspiration:</a:t>
            </a:r>
          </a:p>
          <a:p>
            <a:pPr lvl="1"/>
            <a:r>
              <a:rPr lang="en-US" sz="2200" dirty="0"/>
              <a:t>Thick fluid or solid</a:t>
            </a:r>
          </a:p>
          <a:p>
            <a:pPr lvl="1"/>
            <a:r>
              <a:rPr lang="en-US" sz="2200" dirty="0"/>
              <a:t>Greater than 1.5 mL/Kg of clear fluid  </a:t>
            </a:r>
          </a:p>
          <a:p>
            <a:endParaRPr lang="en-US" dirty="0"/>
          </a:p>
        </p:txBody>
      </p:sp>
      <p:sp>
        <p:nvSpPr>
          <p:cNvPr id="4" name="Slide Number Placeholder 3"/>
          <p:cNvSpPr>
            <a:spLocks noGrp="1"/>
          </p:cNvSpPr>
          <p:nvPr>
            <p:ph type="sldNum" sz="quarter" idx="5"/>
          </p:nvPr>
        </p:nvSpPr>
        <p:spPr/>
        <p:txBody>
          <a:bodyPr/>
          <a:lstStyle/>
          <a:p>
            <a:fld id="{8D0B41E5-2781-4B74-BB3B-C054CEA7C2BD}" type="slidenum">
              <a:rPr lang="en-US" smtClean="0"/>
              <a:t>28</a:t>
            </a:fld>
            <a:endParaRPr lang="en-US"/>
          </a:p>
        </p:txBody>
      </p:sp>
    </p:spTree>
    <p:extLst>
      <p:ext uri="{BB962C8B-B14F-4D97-AF65-F5344CB8AC3E}">
        <p14:creationId xmlns:p14="http://schemas.microsoft.com/office/powerpoint/2010/main" val="21314352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Original studies done in non-obese patients, but turns out that gastric ultrasound is just as feasible in patients with a BMI greater than 35 and even 50</a:t>
            </a:r>
            <a:r>
              <a:rPr lang="en-US" dirty="0"/>
              <a:t>This study suggests that GUS is feasible in obese patients with a BMI between 35-50</a:t>
            </a:r>
          </a:p>
          <a:p>
            <a:r>
              <a:rPr lang="en-US" dirty="0"/>
              <a:t>GUS was successful in 95% of subjects in the RLD and in 90% of subjects in the supine position.</a:t>
            </a:r>
          </a:p>
          <a:p>
            <a:r>
              <a:rPr lang="en-US" dirty="0"/>
              <a:t>The median image acquisition time was 3.5 minutes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Similar distribution using the three-point grading system compared to non-obese subjects </a:t>
            </a:r>
          </a:p>
          <a:p>
            <a:endParaRPr lang="en-US" dirty="0"/>
          </a:p>
        </p:txBody>
      </p:sp>
      <p:sp>
        <p:nvSpPr>
          <p:cNvPr id="4" name="Slide Number Placeholder 3"/>
          <p:cNvSpPr>
            <a:spLocks noGrp="1"/>
          </p:cNvSpPr>
          <p:nvPr>
            <p:ph type="sldNum" sz="quarter" idx="5"/>
          </p:nvPr>
        </p:nvSpPr>
        <p:spPr/>
        <p:txBody>
          <a:bodyPr/>
          <a:lstStyle/>
          <a:p>
            <a:fld id="{8D0B41E5-2781-4B74-BB3B-C054CEA7C2BD}" type="slidenum">
              <a:rPr lang="en-US" smtClean="0"/>
              <a:t>29</a:t>
            </a:fld>
            <a:endParaRPr lang="en-US"/>
          </a:p>
        </p:txBody>
      </p:sp>
    </p:spTree>
    <p:extLst>
      <p:ext uri="{BB962C8B-B14F-4D97-AF65-F5344CB8AC3E}">
        <p14:creationId xmlns:p14="http://schemas.microsoft.com/office/powerpoint/2010/main" val="26485007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This is a study that used ultrasound to quantitatively and qualitatively assess gastric content in fasted non-laboring term women scheduled for non-emergent c/s.  </a:t>
            </a:r>
          </a:p>
          <a:p>
            <a:r>
              <a:rPr lang="en-US" b="1" dirty="0"/>
              <a:t>Turns out that the overwhelming majority of term women have and empty stomach after routine fasting.</a:t>
            </a:r>
          </a:p>
        </p:txBody>
      </p:sp>
      <p:sp>
        <p:nvSpPr>
          <p:cNvPr id="4" name="Slide Number Placeholder 3"/>
          <p:cNvSpPr>
            <a:spLocks noGrp="1"/>
          </p:cNvSpPr>
          <p:nvPr>
            <p:ph type="sldNum" sz="quarter" idx="5"/>
          </p:nvPr>
        </p:nvSpPr>
        <p:spPr/>
        <p:txBody>
          <a:bodyPr/>
          <a:lstStyle/>
          <a:p>
            <a:fld id="{8D0B41E5-2781-4B74-BB3B-C054CEA7C2BD}" type="slidenum">
              <a:rPr lang="en-US" smtClean="0"/>
              <a:t>30</a:t>
            </a:fld>
            <a:endParaRPr lang="en-US"/>
          </a:p>
        </p:txBody>
      </p:sp>
    </p:spTree>
    <p:extLst>
      <p:ext uri="{BB962C8B-B14F-4D97-AF65-F5344CB8AC3E}">
        <p14:creationId xmlns:p14="http://schemas.microsoft.com/office/powerpoint/2010/main" val="24341708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Histograms of the frequencies (distribution of data) of CSAs, gastric volumes and volume/kg of pregnant (red) and nonpregnant (blue) women nicely illustrates the study finding</a:t>
            </a:r>
          </a:p>
          <a:p>
            <a:r>
              <a:rPr lang="en-US" b="1" dirty="0"/>
              <a:t>These distribution look similar</a:t>
            </a:r>
          </a:p>
          <a:p>
            <a:r>
              <a:rPr lang="en-US" b="1" dirty="0"/>
              <a:t>That the overwhelming majority of women had empty stomachs after routine fasting suggests that gastric emptying time is NOT delayed in non-laboring term women.  </a:t>
            </a:r>
          </a:p>
          <a:p>
            <a:r>
              <a:rPr lang="en-US" dirty="0"/>
              <a:t>Nevertheless, we continue to treat women as full-stomachs when they are past the second trimester even though there is substantial evidence that gastric emptying is not delayed in non-laboring </a:t>
            </a:r>
            <a:r>
              <a:rPr lang="en-US" dirty="0" err="1"/>
              <a:t>parturients</a:t>
            </a:r>
            <a:r>
              <a:rPr lang="en-US" dirty="0"/>
              <a:t> </a:t>
            </a:r>
          </a:p>
          <a:p>
            <a:endParaRPr lang="en-US" b="1" dirty="0"/>
          </a:p>
        </p:txBody>
      </p:sp>
      <p:sp>
        <p:nvSpPr>
          <p:cNvPr id="4" name="Slide Number Placeholder 3"/>
          <p:cNvSpPr>
            <a:spLocks noGrp="1"/>
          </p:cNvSpPr>
          <p:nvPr>
            <p:ph type="sldNum" sz="quarter" idx="5"/>
          </p:nvPr>
        </p:nvSpPr>
        <p:spPr/>
        <p:txBody>
          <a:bodyPr/>
          <a:lstStyle/>
          <a:p>
            <a:fld id="{8D0B41E5-2781-4B74-BB3B-C054CEA7C2BD}" type="slidenum">
              <a:rPr lang="en-US" smtClean="0"/>
              <a:t>31</a:t>
            </a:fld>
            <a:endParaRPr lang="en-US"/>
          </a:p>
        </p:txBody>
      </p:sp>
    </p:spTree>
    <p:extLst>
      <p:ext uri="{BB962C8B-B14F-4D97-AF65-F5344CB8AC3E}">
        <p14:creationId xmlns:p14="http://schemas.microsoft.com/office/powerpoint/2010/main" val="39379442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ASA released a consensus based guidance on preoperative management of patients on GLP agonists</a:t>
            </a:r>
          </a:p>
          <a:p>
            <a:r>
              <a:rPr lang="en-US" b="1" dirty="0"/>
              <a:t>On the day of the procedure, if a patient has no GI symptoms but GLP1 agonist was not held as advised (one week for weekly dosing and the night before for daily), the recommendation is to evaluate the gastric volume by ultrasound if possible and if proficient in the technique.  </a:t>
            </a:r>
          </a:p>
        </p:txBody>
      </p:sp>
      <p:sp>
        <p:nvSpPr>
          <p:cNvPr id="4" name="Slide Number Placeholder 3"/>
          <p:cNvSpPr>
            <a:spLocks noGrp="1"/>
          </p:cNvSpPr>
          <p:nvPr>
            <p:ph type="sldNum" sz="quarter" idx="5"/>
          </p:nvPr>
        </p:nvSpPr>
        <p:spPr/>
        <p:txBody>
          <a:bodyPr/>
          <a:lstStyle/>
          <a:p>
            <a:fld id="{8D0B41E5-2781-4B74-BB3B-C054CEA7C2BD}" type="slidenum">
              <a:rPr lang="en-US" smtClean="0"/>
              <a:t>32</a:t>
            </a:fld>
            <a:endParaRPr lang="en-US"/>
          </a:p>
        </p:txBody>
      </p:sp>
    </p:spTree>
    <p:extLst>
      <p:ext uri="{BB962C8B-B14F-4D97-AF65-F5344CB8AC3E}">
        <p14:creationId xmlns:p14="http://schemas.microsoft.com/office/powerpoint/2010/main" val="42152615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E92B20-1C87-5E50-6223-326B13CD20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029C96-B101-99D9-0E45-6B9196DBCF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D85421-E944-7003-942C-F3606B9C30E8}"/>
              </a:ext>
            </a:extLst>
          </p:cNvPr>
          <p:cNvSpPr>
            <a:spLocks noGrp="1"/>
          </p:cNvSpPr>
          <p:nvPr>
            <p:ph type="body" idx="1"/>
          </p:nvPr>
        </p:nvSpPr>
        <p:spPr/>
        <p:txBody>
          <a:bodyPr/>
          <a:lstStyle/>
          <a:p>
            <a:r>
              <a:rPr lang="en-US" dirty="0"/>
              <a:t>Gastric ultrasound now widely used and validated for infants and older children.</a:t>
            </a:r>
          </a:p>
          <a:p>
            <a:r>
              <a:rPr lang="en-US" dirty="0"/>
              <a:t>Although formulas for calculating gastric volume do exist for infants and older pediatric patients, they are cumbersome to use</a:t>
            </a:r>
          </a:p>
          <a:p>
            <a:r>
              <a:rPr lang="en-US" dirty="0"/>
              <a:t>As with adult patients, the three-point grading system is the easiest to use and the most applicable.  </a:t>
            </a:r>
          </a:p>
        </p:txBody>
      </p:sp>
      <p:sp>
        <p:nvSpPr>
          <p:cNvPr id="4" name="Slide Number Placeholder 3">
            <a:extLst>
              <a:ext uri="{FF2B5EF4-FFF2-40B4-BE49-F238E27FC236}">
                <a16:creationId xmlns:a16="http://schemas.microsoft.com/office/drawing/2014/main" id="{0DB3D23C-4081-75C0-D96C-4351A71A25BE}"/>
              </a:ext>
            </a:extLst>
          </p:cNvPr>
          <p:cNvSpPr>
            <a:spLocks noGrp="1"/>
          </p:cNvSpPr>
          <p:nvPr>
            <p:ph type="sldNum" sz="quarter" idx="5"/>
          </p:nvPr>
        </p:nvSpPr>
        <p:spPr/>
        <p:txBody>
          <a:bodyPr/>
          <a:lstStyle/>
          <a:p>
            <a:fld id="{8D0B41E5-2781-4B74-BB3B-C054CEA7C2BD}" type="slidenum">
              <a:rPr lang="en-US" smtClean="0"/>
              <a:t>33</a:t>
            </a:fld>
            <a:endParaRPr lang="en-US"/>
          </a:p>
        </p:txBody>
      </p:sp>
    </p:spTree>
    <p:extLst>
      <p:ext uri="{BB962C8B-B14F-4D97-AF65-F5344CB8AC3E}">
        <p14:creationId xmlns:p14="http://schemas.microsoft.com/office/powerpoint/2010/main" val="27998787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72ECDA-9A36-6E55-816C-989AC6E0B2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7C7224-F97E-3207-CC10-2621E51B9A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502B0A-8065-979B-EF5A-AC5BB7B9771D}"/>
              </a:ext>
            </a:extLst>
          </p:cNvPr>
          <p:cNvSpPr>
            <a:spLocks noGrp="1"/>
          </p:cNvSpPr>
          <p:nvPr>
            <p:ph type="body" idx="1"/>
          </p:nvPr>
        </p:nvSpPr>
        <p:spPr/>
        <p:txBody>
          <a:bodyPr/>
          <a:lstStyle/>
          <a:p>
            <a:r>
              <a:rPr lang="en-US" dirty="0"/>
              <a:t>Gastric ultrasound now widely used and validated for infants and older children.</a:t>
            </a:r>
          </a:p>
          <a:p>
            <a:r>
              <a:rPr lang="en-US" dirty="0"/>
              <a:t>Although formulas for calculating gastric volume do exist for infants and older pediatric patients, they are cumbersome to use</a:t>
            </a:r>
          </a:p>
          <a:p>
            <a:r>
              <a:rPr lang="en-US" dirty="0"/>
              <a:t>As with adult patients, the three-point grading system is the easiest to use and the most applicable.  </a:t>
            </a:r>
          </a:p>
        </p:txBody>
      </p:sp>
      <p:sp>
        <p:nvSpPr>
          <p:cNvPr id="4" name="Slide Number Placeholder 3">
            <a:extLst>
              <a:ext uri="{FF2B5EF4-FFF2-40B4-BE49-F238E27FC236}">
                <a16:creationId xmlns:a16="http://schemas.microsoft.com/office/drawing/2014/main" id="{DFF30E91-2A07-4544-8CED-29120E2B185B}"/>
              </a:ext>
            </a:extLst>
          </p:cNvPr>
          <p:cNvSpPr>
            <a:spLocks noGrp="1"/>
          </p:cNvSpPr>
          <p:nvPr>
            <p:ph type="sldNum" sz="quarter" idx="5"/>
          </p:nvPr>
        </p:nvSpPr>
        <p:spPr/>
        <p:txBody>
          <a:bodyPr/>
          <a:lstStyle/>
          <a:p>
            <a:fld id="{8D0B41E5-2781-4B74-BB3B-C054CEA7C2BD}" type="slidenum">
              <a:rPr lang="en-US" smtClean="0"/>
              <a:t>34</a:t>
            </a:fld>
            <a:endParaRPr lang="en-US"/>
          </a:p>
        </p:txBody>
      </p:sp>
    </p:spTree>
    <p:extLst>
      <p:ext uri="{BB962C8B-B14F-4D97-AF65-F5344CB8AC3E}">
        <p14:creationId xmlns:p14="http://schemas.microsoft.com/office/powerpoint/2010/main" val="25461609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0B41E5-2781-4B74-BB3B-C054CEA7C2BD}" type="slidenum">
              <a:rPr lang="en-US" smtClean="0"/>
              <a:t>5</a:t>
            </a:fld>
            <a:endParaRPr lang="en-US"/>
          </a:p>
        </p:txBody>
      </p:sp>
    </p:spTree>
    <p:extLst>
      <p:ext uri="{BB962C8B-B14F-4D97-AF65-F5344CB8AC3E}">
        <p14:creationId xmlns:p14="http://schemas.microsoft.com/office/powerpoint/2010/main" val="36177381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transverse colon and gastric antrum can be easily confused but look different.</a:t>
            </a:r>
          </a:p>
          <a:p>
            <a:r>
              <a:rPr lang="en-US" dirty="0"/>
              <a:t>Transverse colon (on the left) can be seen superficially positioned in the abdomen but caudal to the stomach </a:t>
            </a:r>
          </a:p>
          <a:p>
            <a:r>
              <a:rPr lang="en-US" dirty="0"/>
              <a:t>Unlike the stomach (right) the transverse colon is thin walled and does not have rugae (ridges formed by stomach wall)</a:t>
            </a:r>
          </a:p>
        </p:txBody>
      </p:sp>
      <p:sp>
        <p:nvSpPr>
          <p:cNvPr id="4" name="Slide Number Placeholder 3"/>
          <p:cNvSpPr>
            <a:spLocks noGrp="1"/>
          </p:cNvSpPr>
          <p:nvPr>
            <p:ph type="sldNum" sz="quarter" idx="5"/>
          </p:nvPr>
        </p:nvSpPr>
        <p:spPr/>
        <p:txBody>
          <a:bodyPr/>
          <a:lstStyle/>
          <a:p>
            <a:fld id="{8D0B41E5-2781-4B74-BB3B-C054CEA7C2BD}" type="slidenum">
              <a:rPr lang="en-US" smtClean="0"/>
              <a:t>7</a:t>
            </a:fld>
            <a:endParaRPr lang="en-US"/>
          </a:p>
        </p:txBody>
      </p:sp>
    </p:spTree>
    <p:extLst>
      <p:ext uri="{BB962C8B-B14F-4D97-AF65-F5344CB8AC3E}">
        <p14:creationId xmlns:p14="http://schemas.microsoft.com/office/powerpoint/2010/main" val="18303966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Lato" panose="020F0502020204030203" pitchFamily="34" charset="0"/>
              </a:rPr>
              <a:t>The gastric antrum is visualized in cross-section, usually immediately posterior to the left lobe of the liver, when a curvilinear ultrasound probe is placed just caudad to the xiphoid process in a sagittal plane, with the aorta imaged in a long-axis view in the ultrasound far field (at the bottom of the image).  The pulsating aorta serves as a landmark for visualizing the gastric antrum in cross section, as it runs directly posterior to the antrum in long-axis, but at a greater depth from the surface than the antrum.  The aorta is identified in this image lying directly over the thoracic spine, with its thick vessel walls and prominent pulsation during systole.  Hyperechoic reflections arising from the bony thoracic vertebrae can be seen posterior to the aortic wall, with intervening hypoechoic spaces corresponding to the intervertebral discs.  In contrast, if the inferior vena cava were visualized in long-axis instead of the aorta, the gastric cross-section is usually obtained distal to the antrum, most likely at the level of the pyloric canal. The vena cava can be recognized by the appearance of liver tissue on the anterior and posterior aspect of the vena cava; in contrast, the liver will always be anterior to the abdominal aorta.    Additionally, the vena cava has a thinner wall than the aorta, and usually pulsates in systole and diastole, although the pulsations are less prominent than aortic pulsations.  Mis-identifying the pylorus for the antrum may lead to underestimation of gastric volume, as the diameter of the pylorus is smaller than the antrum, and the mathematical model used to determine gastric volume is based on </a:t>
            </a:r>
            <a:r>
              <a:rPr lang="en-US" b="0" i="0" dirty="0" err="1">
                <a:solidFill>
                  <a:srgbClr val="000000"/>
                </a:solidFill>
                <a:effectLst/>
                <a:latin typeface="Lato" panose="020F0502020204030203" pitchFamily="34" charset="0"/>
              </a:rPr>
              <a:t>insonating</a:t>
            </a:r>
            <a:r>
              <a:rPr lang="en-US" b="0" i="0" dirty="0">
                <a:solidFill>
                  <a:srgbClr val="000000"/>
                </a:solidFill>
                <a:effectLst/>
                <a:latin typeface="Lato" panose="020F0502020204030203" pitchFamily="34" charset="0"/>
              </a:rPr>
              <a:t> the antrum in cross-section.  The transverse colon, while not imaged in this video, can be easily confused with the gastric antrum, particularly when the gastric antrum contains air, or when it is not seen directly under the lobe of the liver.  At the end of this video, air can be appreciated in the antrum creating a prominent hyperechoic reflection with a drop-off shadow. In contrast, hyperechoic reflections associated with air in the transverse colon are usually visualized caudad to the level of the antrum and caudad to the liver.  The pancreas is normally seen as an indeterminate hyperechoic structure immediately deep to the antrum, frequently between the superior mesenteric artery and antrum. ,</a:t>
            </a:r>
            <a:endParaRPr lang="en-US" dirty="0"/>
          </a:p>
          <a:p>
            <a:endParaRPr lang="en-US" dirty="0"/>
          </a:p>
        </p:txBody>
      </p:sp>
      <p:sp>
        <p:nvSpPr>
          <p:cNvPr id="4" name="Slide Number Placeholder 3"/>
          <p:cNvSpPr>
            <a:spLocks noGrp="1"/>
          </p:cNvSpPr>
          <p:nvPr>
            <p:ph type="sldNum" sz="quarter" idx="5"/>
          </p:nvPr>
        </p:nvSpPr>
        <p:spPr/>
        <p:txBody>
          <a:bodyPr/>
          <a:lstStyle/>
          <a:p>
            <a:fld id="{8D0B41E5-2781-4B74-BB3B-C054CEA7C2BD}" type="slidenum">
              <a:rPr lang="en-US" smtClean="0"/>
              <a:t>8</a:t>
            </a:fld>
            <a:endParaRPr lang="en-US"/>
          </a:p>
        </p:txBody>
      </p:sp>
    </p:spTree>
    <p:extLst>
      <p:ext uri="{BB962C8B-B14F-4D97-AF65-F5344CB8AC3E}">
        <p14:creationId xmlns:p14="http://schemas.microsoft.com/office/powerpoint/2010/main" val="28587320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 Rectus abdominus, 3) antrum 1) liver 2) IVC </a:t>
            </a:r>
          </a:p>
          <a:p>
            <a:pPr algn="l"/>
            <a:r>
              <a:rPr lang="en-US" b="1" i="0" dirty="0">
                <a:solidFill>
                  <a:srgbClr val="000000"/>
                </a:solidFill>
                <a:effectLst/>
                <a:latin typeface="Lato" panose="020F0502020204030203" pitchFamily="34" charset="0"/>
              </a:rPr>
              <a:t>If the inferior vena cava is visualized in long-axis instead of the aorta, the gastric cross-section is usually obtained distal to the antrum, as the vena cava lies posterior to the pylorus.  </a:t>
            </a:r>
            <a:r>
              <a:rPr lang="en-US" b="0" i="0" dirty="0">
                <a:solidFill>
                  <a:srgbClr val="000000"/>
                </a:solidFill>
                <a:effectLst/>
                <a:latin typeface="Lato" panose="020F0502020204030203" pitchFamily="34" charset="0"/>
              </a:rPr>
              <a:t>The vena cava can be recognized by the appearance of liver tissue on the anterior and posterior aspect of the vena cava; in contrast, the liver will always be anterior to the abdominal aorta.  Additionally, the vena cava has a thinner wall than the aorta, and usually pulsates in systole and diastole, although the pulsations are less prominent than aortic pulsations.  </a:t>
            </a:r>
            <a:r>
              <a:rPr lang="en-US" b="1" i="0" dirty="0">
                <a:solidFill>
                  <a:srgbClr val="000000"/>
                </a:solidFill>
                <a:effectLst/>
                <a:latin typeface="Lato" panose="020F0502020204030203" pitchFamily="34" charset="0"/>
              </a:rPr>
              <a:t>Mis-identifying the pylorus for the antrum may lead to underestimation of gastric volume,</a:t>
            </a:r>
            <a:r>
              <a:rPr lang="en-US" b="0" i="0" dirty="0">
                <a:solidFill>
                  <a:srgbClr val="000000"/>
                </a:solidFill>
                <a:effectLst/>
                <a:latin typeface="Lato" panose="020F0502020204030203" pitchFamily="34" charset="0"/>
              </a:rPr>
              <a:t> as the diameter of the pylorus is smaller than the antrum, and the mathematical model used to determine gastric volume is based on </a:t>
            </a:r>
            <a:r>
              <a:rPr lang="en-US" b="0" i="0" dirty="0" err="1">
                <a:solidFill>
                  <a:srgbClr val="000000"/>
                </a:solidFill>
                <a:effectLst/>
                <a:latin typeface="Lato" panose="020F0502020204030203" pitchFamily="34" charset="0"/>
              </a:rPr>
              <a:t>insonating</a:t>
            </a:r>
            <a:r>
              <a:rPr lang="en-US" b="0" i="0" dirty="0">
                <a:solidFill>
                  <a:srgbClr val="000000"/>
                </a:solidFill>
                <a:effectLst/>
                <a:latin typeface="Lato" panose="020F0502020204030203" pitchFamily="34" charset="0"/>
              </a:rPr>
              <a:t> the antrum in cross-section at the level of the aorta. When the vena cava is imaged instead of the aorta, liver tissue posterior to the vena cava tends to obscure the hyperechoic reflections arising from the bony thoracic vertebrae that are normally prominently displayed posterior to the aortic wall.</a:t>
            </a:r>
            <a:r>
              <a:rPr lang="en-US" b="1" i="0" dirty="0">
                <a:solidFill>
                  <a:srgbClr val="000000"/>
                </a:solidFill>
                <a:effectLst/>
                <a:latin typeface="Lato" panose="020F0502020204030203" pitchFamily="34" charset="0"/>
              </a:rPr>
              <a:t>  When the IVC is identified, sliding the transducer towards the left side of the patient by a few centimeters is recommended to localize the aorta and a better plane to assess the antrum. </a:t>
            </a:r>
            <a:r>
              <a:rPr lang="en-US" b="0" i="0" dirty="0">
                <a:solidFill>
                  <a:srgbClr val="000000"/>
                </a:solidFill>
                <a:effectLst/>
                <a:latin typeface="Lato" panose="020F0502020204030203" pitchFamily="34" charset="0"/>
              </a:rPr>
              <a:t>The transverse colon, while not imaged in this video, can be easily confused with the gastric antrum, particularly when the gastric antrum contains air, or when it is not seen directly under the lobe of the liver.  Hyperechoic reflections associated with air in the transverse colon are usually visualized caudad to the level of the antrum and caudad to the liver.   The pancreas is normally seen as an indeterminate hyperechoic structure immediately deep to the antrum, frequently between the aorta and antrum. The hypoechoic structure immediately anterior to the surface of the liver is the rectus abdominus muscle.</a:t>
            </a:r>
          </a:p>
          <a:p>
            <a:pPr algn="l"/>
            <a:r>
              <a:rPr lang="en-US" b="0" i="0" dirty="0">
                <a:solidFill>
                  <a:srgbClr val="000000"/>
                </a:solidFill>
                <a:effectLst/>
                <a:latin typeface="Lato" panose="020F0502020204030203" pitchFamily="34" charset="0"/>
              </a:rPr>
              <a:t> </a:t>
            </a:r>
          </a:p>
          <a:p>
            <a:endParaRPr lang="en-US" dirty="0"/>
          </a:p>
        </p:txBody>
      </p:sp>
      <p:sp>
        <p:nvSpPr>
          <p:cNvPr id="4" name="Slide Number Placeholder 3"/>
          <p:cNvSpPr>
            <a:spLocks noGrp="1"/>
          </p:cNvSpPr>
          <p:nvPr>
            <p:ph type="sldNum" sz="quarter" idx="5"/>
          </p:nvPr>
        </p:nvSpPr>
        <p:spPr/>
        <p:txBody>
          <a:bodyPr/>
          <a:lstStyle/>
          <a:p>
            <a:fld id="{8D0B41E5-2781-4B74-BB3B-C054CEA7C2BD}" type="slidenum">
              <a:rPr lang="en-US" smtClean="0"/>
              <a:t>9</a:t>
            </a:fld>
            <a:endParaRPr lang="en-US"/>
          </a:p>
        </p:txBody>
      </p:sp>
    </p:spTree>
    <p:extLst>
      <p:ext uri="{BB962C8B-B14F-4D97-AF65-F5344CB8AC3E}">
        <p14:creationId xmlns:p14="http://schemas.microsoft.com/office/powerpoint/2010/main" val="3047157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Superior mesenteric artery seen</a:t>
            </a:r>
          </a:p>
          <a:p>
            <a:endParaRPr lang="en-US" dirty="0"/>
          </a:p>
        </p:txBody>
      </p:sp>
      <p:sp>
        <p:nvSpPr>
          <p:cNvPr id="4" name="Slide Number Placeholder 3"/>
          <p:cNvSpPr>
            <a:spLocks noGrp="1"/>
          </p:cNvSpPr>
          <p:nvPr>
            <p:ph type="sldNum" sz="quarter" idx="5"/>
          </p:nvPr>
        </p:nvSpPr>
        <p:spPr/>
        <p:txBody>
          <a:bodyPr/>
          <a:lstStyle/>
          <a:p>
            <a:fld id="{8D0B41E5-2781-4B74-BB3B-C054CEA7C2BD}" type="slidenum">
              <a:rPr lang="en-US" smtClean="0"/>
              <a:t>12</a:t>
            </a:fld>
            <a:endParaRPr lang="en-US"/>
          </a:p>
        </p:txBody>
      </p:sp>
    </p:spTree>
    <p:extLst>
      <p:ext uri="{BB962C8B-B14F-4D97-AF65-F5344CB8AC3E}">
        <p14:creationId xmlns:p14="http://schemas.microsoft.com/office/powerpoint/2010/main" val="45180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does solid look like?</a:t>
            </a:r>
          </a:p>
        </p:txBody>
      </p:sp>
      <p:sp>
        <p:nvSpPr>
          <p:cNvPr id="4" name="Slide Number Placeholder 3"/>
          <p:cNvSpPr>
            <a:spLocks noGrp="1"/>
          </p:cNvSpPr>
          <p:nvPr>
            <p:ph type="sldNum" sz="quarter" idx="5"/>
          </p:nvPr>
        </p:nvSpPr>
        <p:spPr/>
        <p:txBody>
          <a:bodyPr/>
          <a:lstStyle/>
          <a:p>
            <a:fld id="{8D0B41E5-2781-4B74-BB3B-C054CEA7C2BD}" type="slidenum">
              <a:rPr lang="en-US" smtClean="0"/>
              <a:t>14</a:t>
            </a:fld>
            <a:endParaRPr lang="en-US"/>
          </a:p>
        </p:txBody>
      </p:sp>
    </p:spTree>
    <p:extLst>
      <p:ext uri="{BB962C8B-B14F-4D97-AF65-F5344CB8AC3E}">
        <p14:creationId xmlns:p14="http://schemas.microsoft.com/office/powerpoint/2010/main" val="23479762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8013C2-104E-AB9D-9A7C-721BC22BD9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C428ED-E0B2-78DF-A591-CFD137111A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9FBAB78-7CA9-2D12-EF43-CB3E6A690D8D}"/>
              </a:ext>
            </a:extLst>
          </p:cNvPr>
          <p:cNvSpPr>
            <a:spLocks noGrp="1"/>
          </p:cNvSpPr>
          <p:nvPr>
            <p:ph type="body" idx="1"/>
          </p:nvPr>
        </p:nvSpPr>
        <p:spPr/>
        <p:txBody>
          <a:bodyPr/>
          <a:lstStyle/>
          <a:p>
            <a:r>
              <a:rPr lang="en-US" dirty="0"/>
              <a:t>An example of a frosted glass pattern seen after recent food ingestion</a:t>
            </a:r>
          </a:p>
          <a:p>
            <a:r>
              <a:rPr lang="en-US" b="1" dirty="0"/>
              <a:t>Air in the supine position casts and acoustic shadow and obscures objects in the far field in when imaged in supine position</a:t>
            </a:r>
          </a:p>
          <a:p>
            <a:r>
              <a:rPr lang="en-US" b="1" dirty="0"/>
              <a:t>When the patient is rolled to the RLD position, air layers anteriorly and the rest of the stomach is visualized</a:t>
            </a:r>
          </a:p>
        </p:txBody>
      </p:sp>
      <p:sp>
        <p:nvSpPr>
          <p:cNvPr id="4" name="Slide Number Placeholder 3">
            <a:extLst>
              <a:ext uri="{FF2B5EF4-FFF2-40B4-BE49-F238E27FC236}">
                <a16:creationId xmlns:a16="http://schemas.microsoft.com/office/drawing/2014/main" id="{D932A567-07ED-702E-3A38-6B1EE03EDEB3}"/>
              </a:ext>
            </a:extLst>
          </p:cNvPr>
          <p:cNvSpPr>
            <a:spLocks noGrp="1"/>
          </p:cNvSpPr>
          <p:nvPr>
            <p:ph type="sldNum" sz="quarter" idx="5"/>
          </p:nvPr>
        </p:nvSpPr>
        <p:spPr/>
        <p:txBody>
          <a:bodyPr/>
          <a:lstStyle/>
          <a:p>
            <a:fld id="{8D0B41E5-2781-4B74-BB3B-C054CEA7C2BD}" type="slidenum">
              <a:rPr lang="en-US" smtClean="0"/>
              <a:t>15</a:t>
            </a:fld>
            <a:endParaRPr lang="en-US"/>
          </a:p>
        </p:txBody>
      </p:sp>
    </p:spTree>
    <p:extLst>
      <p:ext uri="{BB962C8B-B14F-4D97-AF65-F5344CB8AC3E}">
        <p14:creationId xmlns:p14="http://schemas.microsoft.com/office/powerpoint/2010/main" val="26193349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8D2D6F7-3864-47FC-96EF-2267C7139CD2}" type="datetimeFigureOut">
              <a:rPr lang="en-US" smtClean="0"/>
              <a:t>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907ABB-8D1F-4D40-80A8-76F4ACAFCAAF}"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77821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8D2D6F7-3864-47FC-96EF-2267C7139CD2}" type="datetimeFigureOut">
              <a:rPr lang="en-US" smtClean="0"/>
              <a:t>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907ABB-8D1F-4D40-80A8-76F4ACAFCAAF}" type="slidenum">
              <a:rPr lang="en-US" smtClean="0"/>
              <a:t>‹#›</a:t>
            </a:fld>
            <a:endParaRPr lang="en-US"/>
          </a:p>
        </p:txBody>
      </p:sp>
    </p:spTree>
    <p:extLst>
      <p:ext uri="{BB962C8B-B14F-4D97-AF65-F5344CB8AC3E}">
        <p14:creationId xmlns:p14="http://schemas.microsoft.com/office/powerpoint/2010/main" val="4010385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8D2D6F7-3864-47FC-96EF-2267C7139CD2}" type="datetimeFigureOut">
              <a:rPr lang="en-US" smtClean="0"/>
              <a:t>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907ABB-8D1F-4D40-80A8-76F4ACAFCAAF}" type="slidenum">
              <a:rPr lang="en-US" smtClean="0"/>
              <a:t>‹#›</a:t>
            </a:fld>
            <a:endParaRPr lang="en-US"/>
          </a:p>
        </p:txBody>
      </p:sp>
    </p:spTree>
    <p:extLst>
      <p:ext uri="{BB962C8B-B14F-4D97-AF65-F5344CB8AC3E}">
        <p14:creationId xmlns:p14="http://schemas.microsoft.com/office/powerpoint/2010/main" val="10004699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8D2D6F7-3864-47FC-96EF-2267C7139CD2}" type="datetimeFigureOut">
              <a:rPr lang="en-US" smtClean="0"/>
              <a:t>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907ABB-8D1F-4D40-80A8-76F4ACAFCAAF}" type="slidenum">
              <a:rPr lang="en-US" smtClean="0"/>
              <a:t>‹#›</a:t>
            </a:fld>
            <a:endParaRPr lang="en-US"/>
          </a:p>
        </p:txBody>
      </p:sp>
    </p:spTree>
    <p:extLst>
      <p:ext uri="{BB962C8B-B14F-4D97-AF65-F5344CB8AC3E}">
        <p14:creationId xmlns:p14="http://schemas.microsoft.com/office/powerpoint/2010/main" val="40999669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8D2D6F7-3864-47FC-96EF-2267C7139CD2}" type="datetimeFigureOut">
              <a:rPr lang="en-US" smtClean="0"/>
              <a:t>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907ABB-8D1F-4D40-80A8-76F4ACAFCAAF}"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25712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8D2D6F7-3864-47FC-96EF-2267C7139CD2}" type="datetimeFigureOut">
              <a:rPr lang="en-US" smtClean="0"/>
              <a:t>2/28/2025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907ABB-8D1F-4D40-80A8-76F4ACAFCAAF}" type="slidenum">
              <a:rPr lang="en-US" smtClean="0"/>
              <a:t>‹#›</a:t>
            </a:fld>
            <a:endParaRPr lang="en-US"/>
          </a:p>
        </p:txBody>
      </p:sp>
    </p:spTree>
    <p:extLst>
      <p:ext uri="{BB962C8B-B14F-4D97-AF65-F5344CB8AC3E}">
        <p14:creationId xmlns:p14="http://schemas.microsoft.com/office/powerpoint/2010/main" val="13048511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8D2D6F7-3864-47FC-96EF-2267C7139CD2}" type="datetimeFigureOut">
              <a:rPr lang="en-US" smtClean="0"/>
              <a:t>2/28/2025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E907ABB-8D1F-4D40-80A8-76F4ACAFCAAF}" type="slidenum">
              <a:rPr lang="en-US" smtClean="0"/>
              <a:t>‹#›</a:t>
            </a:fld>
            <a:endParaRPr lang="en-US"/>
          </a:p>
        </p:txBody>
      </p:sp>
    </p:spTree>
    <p:extLst>
      <p:ext uri="{BB962C8B-B14F-4D97-AF65-F5344CB8AC3E}">
        <p14:creationId xmlns:p14="http://schemas.microsoft.com/office/powerpoint/2010/main" val="17874176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8D2D6F7-3864-47FC-96EF-2267C7139CD2}" type="datetimeFigureOut">
              <a:rPr lang="en-US" smtClean="0"/>
              <a:t>2/28/2025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E907ABB-8D1F-4D40-80A8-76F4ACAFCAAF}" type="slidenum">
              <a:rPr lang="en-US" smtClean="0"/>
              <a:t>‹#›</a:t>
            </a:fld>
            <a:endParaRPr lang="en-US"/>
          </a:p>
        </p:txBody>
      </p:sp>
    </p:spTree>
    <p:extLst>
      <p:ext uri="{BB962C8B-B14F-4D97-AF65-F5344CB8AC3E}">
        <p14:creationId xmlns:p14="http://schemas.microsoft.com/office/powerpoint/2010/main" val="16528523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A8D2D6F7-3864-47FC-96EF-2267C7139CD2}" type="datetimeFigureOut">
              <a:rPr lang="en-US" smtClean="0"/>
              <a:t>2/28/2025</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0E907ABB-8D1F-4D40-80A8-76F4ACAFCAAF}" type="slidenum">
              <a:rPr lang="en-US" smtClean="0"/>
              <a:t>‹#›</a:t>
            </a:fld>
            <a:endParaRPr lang="en-US"/>
          </a:p>
        </p:txBody>
      </p:sp>
    </p:spTree>
    <p:extLst>
      <p:ext uri="{BB962C8B-B14F-4D97-AF65-F5344CB8AC3E}">
        <p14:creationId xmlns:p14="http://schemas.microsoft.com/office/powerpoint/2010/main" val="16304428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A8D2D6F7-3864-47FC-96EF-2267C7139CD2}" type="datetimeFigureOut">
              <a:rPr lang="en-US" smtClean="0"/>
              <a:t>2/28/2025</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0E907ABB-8D1F-4D40-80A8-76F4ACAFCAAF}" type="slidenum">
              <a:rPr lang="en-US" smtClean="0"/>
              <a:t>‹#›</a:t>
            </a:fld>
            <a:endParaRPr lang="en-US"/>
          </a:p>
        </p:txBody>
      </p:sp>
    </p:spTree>
    <p:extLst>
      <p:ext uri="{BB962C8B-B14F-4D97-AF65-F5344CB8AC3E}">
        <p14:creationId xmlns:p14="http://schemas.microsoft.com/office/powerpoint/2010/main" val="27807770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8D2D6F7-3864-47FC-96EF-2267C7139CD2}" type="datetimeFigureOut">
              <a:rPr lang="en-US" smtClean="0"/>
              <a:t>2/28/2025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907ABB-8D1F-4D40-80A8-76F4ACAFCAAF}" type="slidenum">
              <a:rPr lang="en-US" smtClean="0"/>
              <a:t>‹#›</a:t>
            </a:fld>
            <a:endParaRPr lang="en-US"/>
          </a:p>
        </p:txBody>
      </p:sp>
    </p:spTree>
    <p:extLst>
      <p:ext uri="{BB962C8B-B14F-4D97-AF65-F5344CB8AC3E}">
        <p14:creationId xmlns:p14="http://schemas.microsoft.com/office/powerpoint/2010/main" val="2964821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A8D2D6F7-3864-47FC-96EF-2267C7139CD2}" type="datetimeFigureOut">
              <a:rPr lang="en-US" smtClean="0"/>
              <a:t>2/28/2025</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0E907ABB-8D1F-4D40-80A8-76F4ACAFCAAF}"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941029"/>
      </p:ext>
    </p:extLst>
  </p:cSld>
  <p:clrMap bg1="lt1" tx1="dk1" bg2="lt2" tx2="dk2" accent1="accent1" accent2="accent2" accent3="accent3" accent4="accent4" accent5="accent5" accent6="accent6" hlink="hlink" folHlink="folHlink"/>
  <p:sldLayoutIdLst>
    <p:sldLayoutId id="2147483869" r:id="rId1"/>
    <p:sldLayoutId id="2147483870" r:id="rId2"/>
    <p:sldLayoutId id="2147483871" r:id="rId3"/>
    <p:sldLayoutId id="2147483872" r:id="rId4"/>
    <p:sldLayoutId id="2147483873" r:id="rId5"/>
    <p:sldLayoutId id="2147483874" r:id="rId6"/>
    <p:sldLayoutId id="2147483875" r:id="rId7"/>
    <p:sldLayoutId id="2147483876" r:id="rId8"/>
    <p:sldLayoutId id="2147483877" r:id="rId9"/>
    <p:sldLayoutId id="2147483878" r:id="rId10"/>
    <p:sldLayoutId id="2147483879"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8.avi"/><Relationship Id="rId1" Type="http://schemas.microsoft.com/office/2007/relationships/media" Target="../media/media8.avi"/><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9.mp4"/><Relationship Id="rId1" Type="http://schemas.microsoft.com/office/2007/relationships/media" Target="../media/media9.mp4"/><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0.mp4"/><Relationship Id="rId1" Type="http://schemas.microsoft.com/office/2007/relationships/media" Target="../media/media10.mp4"/><Relationship Id="rId5" Type="http://schemas.openxmlformats.org/officeDocument/2006/relationships/image" Target="../media/image14.png"/><Relationship Id="rId4" Type="http://schemas.openxmlformats.org/officeDocument/2006/relationships/notesSlide" Target="../notesSlides/notesSlide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1.mp4"/><Relationship Id="rId1" Type="http://schemas.microsoft.com/office/2007/relationships/media" Target="../media/media11.mp4"/><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2.mp4"/><Relationship Id="rId1" Type="http://schemas.microsoft.com/office/2007/relationships/media" Target="../media/media12.mp4"/><Relationship Id="rId5" Type="http://schemas.openxmlformats.org/officeDocument/2006/relationships/image" Target="../media/image16.png"/><Relationship Id="rId4" Type="http://schemas.openxmlformats.org/officeDocument/2006/relationships/notesSlide" Target="../notesSlides/notesSlide8.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3.mp4"/><Relationship Id="rId1" Type="http://schemas.microsoft.com/office/2007/relationships/media" Target="../media/media13.mp4"/><Relationship Id="rId5" Type="http://schemas.openxmlformats.org/officeDocument/2006/relationships/image" Target="../media/image17.png"/><Relationship Id="rId4" Type="http://schemas.openxmlformats.org/officeDocument/2006/relationships/notesSlide" Target="../notesSlides/notesSlide9.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4.mp4"/><Relationship Id="rId1" Type="http://schemas.microsoft.com/office/2007/relationships/media" Target="../media/media14.mp4"/><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5.mp4"/><Relationship Id="rId1" Type="http://schemas.microsoft.com/office/2007/relationships/media" Target="../media/media15.mp4"/><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20.tmp"/><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6.mp4"/><Relationship Id="rId1" Type="http://schemas.microsoft.com/office/2007/relationships/media" Target="../media/media16.mp4"/><Relationship Id="rId6" Type="http://schemas.openxmlformats.org/officeDocument/2006/relationships/image" Target="../media/image7.tmp"/><Relationship Id="rId5" Type="http://schemas.openxmlformats.org/officeDocument/2006/relationships/image" Target="../media/image21.png"/><Relationship Id="rId4"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7.mp4"/><Relationship Id="rId1" Type="http://schemas.microsoft.com/office/2007/relationships/media" Target="../media/media17.mp4"/><Relationship Id="rId5" Type="http://schemas.openxmlformats.org/officeDocument/2006/relationships/image" Target="../media/image22.png"/><Relationship Id="rId4" Type="http://schemas.openxmlformats.org/officeDocument/2006/relationships/notesSlide" Target="../notesSlides/notesSlide12.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7.tmp"/></Relationships>
</file>

<file path=ppt/slides/_rels/slide22.xml.rels><?xml version="1.0" encoding="UTF-8" standalone="yes"?>
<Relationships xmlns="http://schemas.openxmlformats.org/package/2006/relationships"><Relationship Id="rId3" Type="http://schemas.openxmlformats.org/officeDocument/2006/relationships/image" Target="../media/image24.tmp"/><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tmp"/><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tmp"/><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tmp"/><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tmp"/><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1.tmp"/><Relationship Id="rId5" Type="http://schemas.openxmlformats.org/officeDocument/2006/relationships/image" Target="../media/image30.tmp"/><Relationship Id="rId4" Type="http://schemas.openxmlformats.org/officeDocument/2006/relationships/image" Target="../media/image29.tmp"/></Relationships>
</file>

<file path=ppt/slides/_rels/slide27.xml.rels><?xml version="1.0" encoding="UTF-8" standalone="yes"?>
<Relationships xmlns="http://schemas.openxmlformats.org/package/2006/relationships"><Relationship Id="rId3" Type="http://schemas.openxmlformats.org/officeDocument/2006/relationships/image" Target="../media/image32.tmp"/><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9.tmp"/><Relationship Id="rId4" Type="http://schemas.openxmlformats.org/officeDocument/2006/relationships/image" Target="../media/image28.tmp"/></Relationships>
</file>

<file path=ppt/slides/_rels/slide28.xml.rels><?xml version="1.0" encoding="UTF-8" standalone="yes"?>
<Relationships xmlns="http://schemas.openxmlformats.org/package/2006/relationships"><Relationship Id="rId3" Type="http://schemas.openxmlformats.org/officeDocument/2006/relationships/image" Target="../media/image33.tmp"/><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4.tmp"/><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5.tmp"/></Relationships>
</file>

<file path=ppt/slides/_rels/slide3.xml.rels><?xml version="1.0" encoding="UTF-8" standalone="yes"?>
<Relationships xmlns="http://schemas.openxmlformats.org/package/2006/relationships"><Relationship Id="rId3" Type="http://schemas.microsoft.com/office/2007/relationships/media" Target="../media/media3.mp4"/><Relationship Id="rId7" Type="http://schemas.openxmlformats.org/officeDocument/2006/relationships/image" Target="../media/image4.png"/><Relationship Id="rId2" Type="http://schemas.openxmlformats.org/officeDocument/2006/relationships/video" Target="../media/media2.avi"/><Relationship Id="rId1" Type="http://schemas.microsoft.com/office/2007/relationships/media" Target="../media/media2.avi"/><Relationship Id="rId6" Type="http://schemas.openxmlformats.org/officeDocument/2006/relationships/image" Target="../media/image3.png"/><Relationship Id="rId5" Type="http://schemas.openxmlformats.org/officeDocument/2006/relationships/slideLayout" Target="../slideLayouts/slideLayout2.xml"/><Relationship Id="rId4" Type="http://schemas.openxmlformats.org/officeDocument/2006/relationships/video" Target="../media/media3.mp4"/></Relationships>
</file>

<file path=ppt/slides/_rels/slide30.xml.rels><?xml version="1.0" encoding="UTF-8" standalone="yes"?>
<Relationships xmlns="http://schemas.openxmlformats.org/package/2006/relationships"><Relationship Id="rId3" Type="http://schemas.openxmlformats.org/officeDocument/2006/relationships/image" Target="../media/image36.tmp"/><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7.tmp"/></Relationships>
</file>

<file path=ppt/slides/_rels/slide31.xml.rels><?xml version="1.0" encoding="UTF-8" standalone="yes"?>
<Relationships xmlns="http://schemas.openxmlformats.org/package/2006/relationships"><Relationship Id="rId3" Type="http://schemas.openxmlformats.org/officeDocument/2006/relationships/image" Target="../media/image38.tmp"/><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6.tmp"/></Relationships>
</file>

<file path=ppt/slides/_rels/slide32.xml.rels><?xml version="1.0" encoding="UTF-8" standalone="yes"?>
<Relationships xmlns="http://schemas.openxmlformats.org/package/2006/relationships"><Relationship Id="rId3" Type="http://schemas.openxmlformats.org/officeDocument/2006/relationships/image" Target="../media/image39.tmp"/><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41.tmp"/><Relationship Id="rId4" Type="http://schemas.openxmlformats.org/officeDocument/2006/relationships/image" Target="../media/image40.tmp"/></Relationships>
</file>

<file path=ppt/slides/_rels/slide33.xml.rels><?xml version="1.0" encoding="UTF-8" standalone="yes"?>
<Relationships xmlns="http://schemas.openxmlformats.org/package/2006/relationships"><Relationship Id="rId3" Type="http://schemas.openxmlformats.org/officeDocument/2006/relationships/image" Target="../media/image42.tmp"/><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44.tmp"/><Relationship Id="rId4" Type="http://schemas.openxmlformats.org/officeDocument/2006/relationships/image" Target="../media/image43.tmp"/></Relationships>
</file>

<file path=ppt/slides/_rels/slide34.xml.rels><?xml version="1.0" encoding="UTF-8" standalone="yes"?>
<Relationships xmlns="http://schemas.openxmlformats.org/package/2006/relationships"><Relationship Id="rId3" Type="http://schemas.openxmlformats.org/officeDocument/2006/relationships/image" Target="../media/image45.tmp"/><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tmp"/><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tmp"/><Relationship Id="rId2" Type="http://schemas.openxmlformats.org/officeDocument/2006/relationships/image" Target="../media/image6.tmp"/><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5.mp4"/><Relationship Id="rId7" Type="http://schemas.openxmlformats.org/officeDocument/2006/relationships/image" Target="../media/image8.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notesSlide" Target="../notesSlides/notesSlide4.xml"/><Relationship Id="rId5" Type="http://schemas.openxmlformats.org/officeDocument/2006/relationships/slideLayout" Target="../slideLayouts/slideLayout2.xml"/><Relationship Id="rId4" Type="http://schemas.openxmlformats.org/officeDocument/2006/relationships/video" Target="../media/media5.mp4"/></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7.tmp"/><Relationship Id="rId5" Type="http://schemas.openxmlformats.org/officeDocument/2006/relationships/image" Target="../media/image10.png"/><Relationship Id="rId4"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7.tmp"/><Relationship Id="rId5" Type="http://schemas.openxmlformats.org/officeDocument/2006/relationships/image" Target="../media/image11.png"/><Relationship Id="rId4"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56C4AB-B425-AE6F-9ACB-15EFCB035252}"/>
              </a:ext>
            </a:extLst>
          </p:cNvPr>
          <p:cNvSpPr>
            <a:spLocks noGrp="1"/>
          </p:cNvSpPr>
          <p:nvPr>
            <p:ph type="ctrTitle"/>
          </p:nvPr>
        </p:nvSpPr>
        <p:spPr>
          <a:xfrm>
            <a:off x="1524003" y="1999615"/>
            <a:ext cx="9144000" cy="2764028"/>
          </a:xfrm>
        </p:spPr>
        <p:txBody>
          <a:bodyPr anchor="ctr">
            <a:normAutofit/>
          </a:bodyPr>
          <a:lstStyle/>
          <a:p>
            <a:pPr algn="ctr"/>
            <a:r>
              <a:rPr lang="en-US" sz="7200" dirty="0"/>
              <a:t>Gastric Ultrasound</a:t>
            </a:r>
          </a:p>
        </p:txBody>
      </p:sp>
      <p:sp>
        <p:nvSpPr>
          <p:cNvPr id="3" name="Subtitle 2">
            <a:extLst>
              <a:ext uri="{FF2B5EF4-FFF2-40B4-BE49-F238E27FC236}">
                <a16:creationId xmlns:a16="http://schemas.microsoft.com/office/drawing/2014/main" id="{8B72B7E8-8565-5691-73DA-E83D469D35BF}"/>
              </a:ext>
            </a:extLst>
          </p:cNvPr>
          <p:cNvSpPr>
            <a:spLocks noGrp="1"/>
          </p:cNvSpPr>
          <p:nvPr>
            <p:ph type="subTitle" idx="1"/>
          </p:nvPr>
        </p:nvSpPr>
        <p:spPr>
          <a:xfrm>
            <a:off x="1353726" y="4447730"/>
            <a:ext cx="8258176" cy="631825"/>
          </a:xfrm>
        </p:spPr>
        <p:txBody>
          <a:bodyPr anchor="ctr">
            <a:normAutofit fontScale="55000" lnSpcReduction="20000"/>
          </a:bodyPr>
          <a:lstStyle/>
          <a:p>
            <a:r>
              <a:rPr lang="en-US" sz="2800" dirty="0"/>
              <a:t>Peter Shapiro, MD</a:t>
            </a:r>
          </a:p>
          <a:p>
            <a:r>
              <a:rPr lang="en-US" sz="2800" dirty="0"/>
              <a:t>Updated 2/26/25</a:t>
            </a:r>
          </a:p>
        </p:txBody>
      </p:sp>
    </p:spTree>
    <p:extLst>
      <p:ext uri="{BB962C8B-B14F-4D97-AF65-F5344CB8AC3E}">
        <p14:creationId xmlns:p14="http://schemas.microsoft.com/office/powerpoint/2010/main" val="33458005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62AEA-D28C-6537-02B1-D6EB7973BDE8}"/>
              </a:ext>
            </a:extLst>
          </p:cNvPr>
          <p:cNvSpPr>
            <a:spLocks noGrp="1"/>
          </p:cNvSpPr>
          <p:nvPr>
            <p:ph type="title"/>
          </p:nvPr>
        </p:nvSpPr>
        <p:spPr>
          <a:xfrm>
            <a:off x="2605548" y="98323"/>
            <a:ext cx="6410634" cy="1132524"/>
          </a:xfrm>
        </p:spPr>
        <p:txBody>
          <a:bodyPr anchor="ctr">
            <a:noAutofit/>
          </a:bodyPr>
          <a:lstStyle/>
          <a:p>
            <a:pPr algn="ctr"/>
            <a:r>
              <a:rPr lang="en-US" sz="5400" dirty="0"/>
              <a:t>Empty Stomach</a:t>
            </a:r>
          </a:p>
        </p:txBody>
      </p:sp>
      <p:sp>
        <p:nvSpPr>
          <p:cNvPr id="3" name="Content Placeholder 2">
            <a:extLst>
              <a:ext uri="{FF2B5EF4-FFF2-40B4-BE49-F238E27FC236}">
                <a16:creationId xmlns:a16="http://schemas.microsoft.com/office/drawing/2014/main" id="{6A4630ED-D28C-71D1-1C0F-42174F075CD0}"/>
              </a:ext>
            </a:extLst>
          </p:cNvPr>
          <p:cNvSpPr>
            <a:spLocks noGrp="1"/>
          </p:cNvSpPr>
          <p:nvPr>
            <p:ph idx="1"/>
          </p:nvPr>
        </p:nvSpPr>
        <p:spPr>
          <a:xfrm>
            <a:off x="491613" y="1961254"/>
            <a:ext cx="4866969" cy="3447832"/>
          </a:xfrm>
        </p:spPr>
        <p:txBody>
          <a:bodyPr anchor="t">
            <a:noAutofit/>
          </a:bodyPr>
          <a:lstStyle/>
          <a:p>
            <a:pPr marL="0" indent="0">
              <a:buNone/>
            </a:pPr>
            <a:r>
              <a:rPr lang="en-US" sz="2200" dirty="0"/>
              <a:t>Antrum appears small or collapsed</a:t>
            </a:r>
          </a:p>
          <a:p>
            <a:pPr marL="0" indent="0">
              <a:buNone/>
            </a:pPr>
            <a:endParaRPr lang="en-US" sz="2200" dirty="0"/>
          </a:p>
          <a:p>
            <a:pPr marL="0" indent="0">
              <a:buNone/>
            </a:pPr>
            <a:r>
              <a:rPr lang="en-US" sz="2200" dirty="0"/>
              <a:t>Round or oval shaped </a:t>
            </a:r>
          </a:p>
          <a:p>
            <a:pPr marL="0" indent="0">
              <a:buNone/>
            </a:pPr>
            <a:endParaRPr lang="en-US" sz="2200" dirty="0"/>
          </a:p>
          <a:p>
            <a:pPr marL="0" indent="0">
              <a:buNone/>
            </a:pPr>
            <a:r>
              <a:rPr lang="en-US" sz="2200" dirty="0"/>
              <a:t>Empty if anterior and posterior gastric walls are juxtaposed.</a:t>
            </a:r>
          </a:p>
          <a:p>
            <a:pPr marL="0" indent="0">
              <a:buNone/>
            </a:pPr>
            <a:endParaRPr lang="en-US" sz="2200" dirty="0"/>
          </a:p>
          <a:p>
            <a:pPr marL="0" indent="0">
              <a:buNone/>
            </a:pPr>
            <a:r>
              <a:rPr lang="en-US" sz="2200" dirty="0"/>
              <a:t>Thick internal folds best appreciated when stomach empty</a:t>
            </a:r>
          </a:p>
          <a:p>
            <a:pPr marL="0" indent="0">
              <a:buNone/>
            </a:pPr>
            <a:endParaRPr lang="en-US" sz="2200" dirty="0"/>
          </a:p>
        </p:txBody>
      </p:sp>
      <p:pic>
        <p:nvPicPr>
          <p:cNvPr id="4" name="202303290957260003SMP">
            <a:hlinkClick r:id="" action="ppaction://media"/>
            <a:extLst>
              <a:ext uri="{FF2B5EF4-FFF2-40B4-BE49-F238E27FC236}">
                <a16:creationId xmlns:a16="http://schemas.microsoft.com/office/drawing/2014/main" id="{BFE8B113-3D3C-755E-96FB-498977BFEC9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565057" y="1860138"/>
            <a:ext cx="5830191" cy="4372643"/>
          </a:xfrm>
          <a:prstGeom prst="rect">
            <a:avLst/>
          </a:prstGeom>
        </p:spPr>
      </p:pic>
    </p:spTree>
    <p:extLst>
      <p:ext uri="{BB962C8B-B14F-4D97-AF65-F5344CB8AC3E}">
        <p14:creationId xmlns:p14="http://schemas.microsoft.com/office/powerpoint/2010/main" val="3894584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B4F3E-D4B5-35FA-7E5B-B09EEF0599C9}"/>
              </a:ext>
            </a:extLst>
          </p:cNvPr>
          <p:cNvSpPr>
            <a:spLocks noGrp="1"/>
          </p:cNvSpPr>
          <p:nvPr>
            <p:ph type="title"/>
          </p:nvPr>
        </p:nvSpPr>
        <p:spPr>
          <a:xfrm>
            <a:off x="1096963" y="0"/>
            <a:ext cx="10058400" cy="1450757"/>
          </a:xfrm>
        </p:spPr>
        <p:txBody>
          <a:bodyPr anchor="ctr">
            <a:normAutofit/>
          </a:bodyPr>
          <a:lstStyle/>
          <a:p>
            <a:pPr algn="ctr"/>
            <a:r>
              <a:rPr lang="en-US" sz="5400" dirty="0"/>
              <a:t>Empty Stomach</a:t>
            </a:r>
          </a:p>
        </p:txBody>
      </p:sp>
      <p:pic>
        <p:nvPicPr>
          <p:cNvPr id="4" name="Screen Recording 3">
            <a:hlinkClick r:id="" action="ppaction://media"/>
            <a:extLst>
              <a:ext uri="{FF2B5EF4-FFF2-40B4-BE49-F238E27FC236}">
                <a16:creationId xmlns:a16="http://schemas.microsoft.com/office/drawing/2014/main" id="{6D653EF2-97E6-A464-CB8F-75F5B127EA9E}"/>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849569" y="1826600"/>
            <a:ext cx="6553187" cy="4407053"/>
          </a:xfrm>
        </p:spPr>
      </p:pic>
    </p:spTree>
    <p:extLst>
      <p:ext uri="{BB962C8B-B14F-4D97-AF65-F5344CB8AC3E}">
        <p14:creationId xmlns:p14="http://schemas.microsoft.com/office/powerpoint/2010/main" val="3671439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B4F3E-D4B5-35FA-7E5B-B09EEF0599C9}"/>
              </a:ext>
            </a:extLst>
          </p:cNvPr>
          <p:cNvSpPr>
            <a:spLocks noGrp="1"/>
          </p:cNvSpPr>
          <p:nvPr>
            <p:ph type="title"/>
          </p:nvPr>
        </p:nvSpPr>
        <p:spPr>
          <a:xfrm>
            <a:off x="1066800" y="0"/>
            <a:ext cx="10058400" cy="1450757"/>
          </a:xfrm>
        </p:spPr>
        <p:txBody>
          <a:bodyPr anchor="ctr">
            <a:noAutofit/>
          </a:bodyPr>
          <a:lstStyle/>
          <a:p>
            <a:pPr algn="ctr"/>
            <a:r>
              <a:rPr lang="en-US" sz="5400" dirty="0"/>
              <a:t>Empty Stomach</a:t>
            </a:r>
          </a:p>
        </p:txBody>
      </p:sp>
      <p:pic>
        <p:nvPicPr>
          <p:cNvPr id="6" name="Screen Recording 5">
            <a:hlinkClick r:id="" action="ppaction://media"/>
            <a:extLst>
              <a:ext uri="{FF2B5EF4-FFF2-40B4-BE49-F238E27FC236}">
                <a16:creationId xmlns:a16="http://schemas.microsoft.com/office/drawing/2014/main" id="{FD248B75-86F1-1EFA-7CF2-85ADF1ABD1D6}"/>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719921" y="1836430"/>
            <a:ext cx="6752158" cy="4338227"/>
          </a:xfrm>
        </p:spPr>
      </p:pic>
    </p:spTree>
    <p:extLst>
      <p:ext uri="{BB962C8B-B14F-4D97-AF65-F5344CB8AC3E}">
        <p14:creationId xmlns:p14="http://schemas.microsoft.com/office/powerpoint/2010/main" val="345355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3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B4F3E-D4B5-35FA-7E5B-B09EEF0599C9}"/>
              </a:ext>
            </a:extLst>
          </p:cNvPr>
          <p:cNvSpPr>
            <a:spLocks noGrp="1"/>
          </p:cNvSpPr>
          <p:nvPr>
            <p:ph type="title"/>
          </p:nvPr>
        </p:nvSpPr>
        <p:spPr>
          <a:xfrm>
            <a:off x="1066800" y="0"/>
            <a:ext cx="10058400" cy="1450757"/>
          </a:xfrm>
        </p:spPr>
        <p:txBody>
          <a:bodyPr anchor="ctr">
            <a:normAutofit/>
          </a:bodyPr>
          <a:lstStyle/>
          <a:p>
            <a:pPr algn="ctr"/>
            <a:r>
              <a:rPr lang="en-US" sz="5400" dirty="0"/>
              <a:t>Empty Stomach</a:t>
            </a:r>
          </a:p>
        </p:txBody>
      </p:sp>
      <p:pic>
        <p:nvPicPr>
          <p:cNvPr id="5" name="Screen Recording 4">
            <a:hlinkClick r:id="" action="ppaction://media"/>
            <a:extLst>
              <a:ext uri="{FF2B5EF4-FFF2-40B4-BE49-F238E27FC236}">
                <a16:creationId xmlns:a16="http://schemas.microsoft.com/office/drawing/2014/main" id="{12FA7D64-A689-E9C1-9BE7-1BF59FC0CA56}"/>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974118" y="1846263"/>
            <a:ext cx="8243764" cy="4377556"/>
          </a:xfrm>
        </p:spPr>
      </p:pic>
    </p:spTree>
    <p:extLst>
      <p:ext uri="{BB962C8B-B14F-4D97-AF65-F5344CB8AC3E}">
        <p14:creationId xmlns:p14="http://schemas.microsoft.com/office/powerpoint/2010/main" val="2245129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95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B29C987-F1E9-6140-AA32-A321073A8039}"/>
              </a:ext>
            </a:extLst>
          </p:cNvPr>
          <p:cNvSpPr txBox="1">
            <a:spLocks/>
          </p:cNvSpPr>
          <p:nvPr/>
        </p:nvSpPr>
        <p:spPr>
          <a:xfrm>
            <a:off x="2495405" y="269504"/>
            <a:ext cx="8772363" cy="108781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5400" dirty="0"/>
              <a:t>Antrum</a:t>
            </a:r>
            <a:r>
              <a:rPr lang="en-US" sz="5400" kern="1200" dirty="0">
                <a:solidFill>
                  <a:schemeClr val="tx1"/>
                </a:solidFill>
                <a:latin typeface="+mj-lt"/>
                <a:ea typeface="+mj-ea"/>
                <a:cs typeface="+mj-cs"/>
              </a:rPr>
              <a:t> </a:t>
            </a:r>
            <a:r>
              <a:rPr lang="en-US" sz="5400" dirty="0"/>
              <a:t>W</a:t>
            </a:r>
            <a:r>
              <a:rPr lang="en-US" sz="5400" kern="1200" dirty="0">
                <a:solidFill>
                  <a:schemeClr val="tx1"/>
                </a:solidFill>
                <a:latin typeface="+mj-lt"/>
                <a:ea typeface="+mj-ea"/>
                <a:cs typeface="+mj-cs"/>
              </a:rPr>
              <a:t>ith Solid Food</a:t>
            </a:r>
          </a:p>
        </p:txBody>
      </p:sp>
      <p:sp>
        <p:nvSpPr>
          <p:cNvPr id="6" name="Content Placeholder 2">
            <a:extLst>
              <a:ext uri="{FF2B5EF4-FFF2-40B4-BE49-F238E27FC236}">
                <a16:creationId xmlns:a16="http://schemas.microsoft.com/office/drawing/2014/main" id="{5E47BFF4-3E0E-0E81-F7E9-0428285AD0FB}"/>
              </a:ext>
            </a:extLst>
          </p:cNvPr>
          <p:cNvSpPr txBox="1">
            <a:spLocks/>
          </p:cNvSpPr>
          <p:nvPr/>
        </p:nvSpPr>
        <p:spPr>
          <a:xfrm>
            <a:off x="411480" y="1995837"/>
            <a:ext cx="5389552" cy="34928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t>Solid food will appear as </a:t>
            </a:r>
            <a:r>
              <a:rPr lang="en-US" sz="1800" b="1" dirty="0"/>
              <a:t>hyperechoic </a:t>
            </a:r>
            <a:r>
              <a:rPr lang="en-US" sz="1800" dirty="0"/>
              <a:t>coarse or fine particles</a:t>
            </a:r>
          </a:p>
          <a:p>
            <a:pPr marL="0"/>
            <a:endParaRPr lang="en-US" sz="1800" dirty="0"/>
          </a:p>
          <a:p>
            <a:pPr marL="0" indent="0">
              <a:buNone/>
            </a:pPr>
            <a:r>
              <a:rPr lang="en-US" sz="1800" dirty="0"/>
              <a:t>Shortly after a meal, ingested air along the anterior wall of antrum will appear hyperechoic and cast a shadow </a:t>
            </a:r>
          </a:p>
          <a:p>
            <a:pPr marL="0" indent="0">
              <a:buNone/>
            </a:pPr>
            <a:endParaRPr lang="en-US" sz="1800" dirty="0"/>
          </a:p>
          <a:p>
            <a:pPr marL="0" indent="0">
              <a:buNone/>
            </a:pPr>
            <a:r>
              <a:rPr lang="en-US" sz="1800" dirty="0"/>
              <a:t>“Frosted glass” pattern</a:t>
            </a:r>
          </a:p>
        </p:txBody>
      </p:sp>
      <p:pic>
        <p:nvPicPr>
          <p:cNvPr id="5" name="Screen Recording 4">
            <a:hlinkClick r:id="" action="ppaction://media"/>
            <a:extLst>
              <a:ext uri="{FF2B5EF4-FFF2-40B4-BE49-F238E27FC236}">
                <a16:creationId xmlns:a16="http://schemas.microsoft.com/office/drawing/2014/main" id="{0080F9BF-528B-F014-72E3-0A7459678FFC}"/>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5919019" y="1829340"/>
            <a:ext cx="5977092" cy="4383778"/>
          </a:xfrm>
          <a:prstGeom prst="rect">
            <a:avLst/>
          </a:prstGeom>
        </p:spPr>
      </p:pic>
    </p:spTree>
    <p:extLst>
      <p:ext uri="{BB962C8B-B14F-4D97-AF65-F5344CB8AC3E}">
        <p14:creationId xmlns:p14="http://schemas.microsoft.com/office/powerpoint/2010/main" val="3945277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67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1CF292-81B1-C4C1-BEE0-960A9F09F3A4}"/>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90C109F2-4735-78F2-90CE-0CD5B6D1AF9C}"/>
              </a:ext>
            </a:extLst>
          </p:cNvPr>
          <p:cNvSpPr txBox="1">
            <a:spLocks/>
          </p:cNvSpPr>
          <p:nvPr/>
        </p:nvSpPr>
        <p:spPr>
          <a:xfrm>
            <a:off x="2495405" y="269504"/>
            <a:ext cx="8772363" cy="108781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5400" kern="1200" dirty="0">
                <a:solidFill>
                  <a:schemeClr val="tx1"/>
                </a:solidFill>
                <a:latin typeface="+mj-lt"/>
                <a:ea typeface="+mj-ea"/>
                <a:cs typeface="+mj-cs"/>
              </a:rPr>
              <a:t>“Froste</a:t>
            </a:r>
            <a:r>
              <a:rPr lang="en-US" sz="5400" dirty="0"/>
              <a:t>d Glass Pattern”</a:t>
            </a:r>
            <a:endParaRPr lang="en-US" sz="5400" kern="1200" dirty="0">
              <a:solidFill>
                <a:schemeClr val="tx1"/>
              </a:solidFill>
              <a:latin typeface="+mj-lt"/>
              <a:ea typeface="+mj-ea"/>
              <a:cs typeface="+mj-cs"/>
            </a:endParaRPr>
          </a:p>
        </p:txBody>
      </p:sp>
      <p:sp>
        <p:nvSpPr>
          <p:cNvPr id="6" name="Content Placeholder 2">
            <a:extLst>
              <a:ext uri="{FF2B5EF4-FFF2-40B4-BE49-F238E27FC236}">
                <a16:creationId xmlns:a16="http://schemas.microsoft.com/office/drawing/2014/main" id="{E8053C83-6049-47F2-81C1-3258FE05179F}"/>
              </a:ext>
            </a:extLst>
          </p:cNvPr>
          <p:cNvSpPr txBox="1">
            <a:spLocks/>
          </p:cNvSpPr>
          <p:nvPr/>
        </p:nvSpPr>
        <p:spPr>
          <a:xfrm>
            <a:off x="411480" y="1995837"/>
            <a:ext cx="5389552" cy="34928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1800" dirty="0"/>
          </a:p>
        </p:txBody>
      </p:sp>
      <p:pic>
        <p:nvPicPr>
          <p:cNvPr id="10" name="Screen Recording 9">
            <a:hlinkClick r:id="" action="ppaction://media"/>
            <a:extLst>
              <a:ext uri="{FF2B5EF4-FFF2-40B4-BE49-F238E27FC236}">
                <a16:creationId xmlns:a16="http://schemas.microsoft.com/office/drawing/2014/main" id="{463AC724-6AFC-FD25-C4CE-2D2D9038935E}"/>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880121" y="1846263"/>
            <a:ext cx="6589010" cy="4348060"/>
          </a:xfrm>
        </p:spPr>
      </p:pic>
    </p:spTree>
    <p:extLst>
      <p:ext uri="{BB962C8B-B14F-4D97-AF65-F5344CB8AC3E}">
        <p14:creationId xmlns:p14="http://schemas.microsoft.com/office/powerpoint/2010/main" val="3975747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04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DBE7D8-0C6E-963F-3317-06ED85CC8654}"/>
              </a:ext>
            </a:extLst>
          </p:cNvPr>
          <p:cNvSpPr>
            <a:spLocks noGrp="1"/>
          </p:cNvSpPr>
          <p:nvPr>
            <p:ph type="title"/>
          </p:nvPr>
        </p:nvSpPr>
        <p:spPr>
          <a:xfrm>
            <a:off x="1096963" y="0"/>
            <a:ext cx="10058400" cy="1450757"/>
          </a:xfrm>
        </p:spPr>
        <p:txBody>
          <a:bodyPr anchor="ctr">
            <a:normAutofit/>
          </a:bodyPr>
          <a:lstStyle/>
          <a:p>
            <a:pPr algn="ctr"/>
            <a:r>
              <a:rPr lang="en-US" sz="5400" dirty="0"/>
              <a:t>Solids in Gastric Antrum</a:t>
            </a:r>
          </a:p>
        </p:txBody>
      </p:sp>
      <p:pic>
        <p:nvPicPr>
          <p:cNvPr id="4" name="Screen Recording 3">
            <a:hlinkClick r:id="" action="ppaction://media"/>
            <a:extLst>
              <a:ext uri="{FF2B5EF4-FFF2-40B4-BE49-F238E27FC236}">
                <a16:creationId xmlns:a16="http://schemas.microsoft.com/office/drawing/2014/main" id="{FDF43F16-6C0F-DC6D-B2DA-4D8A7D8E982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893782" y="1777437"/>
            <a:ext cx="6404435" cy="4419618"/>
          </a:xfrm>
        </p:spPr>
      </p:pic>
    </p:spTree>
    <p:extLst>
      <p:ext uri="{BB962C8B-B14F-4D97-AF65-F5344CB8AC3E}">
        <p14:creationId xmlns:p14="http://schemas.microsoft.com/office/powerpoint/2010/main" val="1003564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18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DBE7D8-0C6E-963F-3317-06ED85CC8654}"/>
              </a:ext>
            </a:extLst>
          </p:cNvPr>
          <p:cNvSpPr>
            <a:spLocks noGrp="1"/>
          </p:cNvSpPr>
          <p:nvPr>
            <p:ph type="title"/>
          </p:nvPr>
        </p:nvSpPr>
        <p:spPr>
          <a:xfrm>
            <a:off x="1066800" y="0"/>
            <a:ext cx="10058400" cy="1450757"/>
          </a:xfrm>
        </p:spPr>
        <p:txBody>
          <a:bodyPr anchor="ctr">
            <a:normAutofit/>
          </a:bodyPr>
          <a:lstStyle/>
          <a:p>
            <a:pPr algn="ctr"/>
            <a:r>
              <a:rPr lang="en-US" sz="5400" dirty="0"/>
              <a:t>Solids in Gastric Antrum</a:t>
            </a:r>
          </a:p>
        </p:txBody>
      </p:sp>
      <p:pic>
        <p:nvPicPr>
          <p:cNvPr id="6" name="Screen Recording 5">
            <a:hlinkClick r:id="" action="ppaction://media"/>
            <a:extLst>
              <a:ext uri="{FF2B5EF4-FFF2-40B4-BE49-F238E27FC236}">
                <a16:creationId xmlns:a16="http://schemas.microsoft.com/office/drawing/2014/main" id="{DD774520-BDF5-10A7-18B9-4326BD939341}"/>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797476" y="1836431"/>
            <a:ext cx="6597048" cy="4436550"/>
          </a:xfrm>
        </p:spPr>
      </p:pic>
    </p:spTree>
    <p:extLst>
      <p:ext uri="{BB962C8B-B14F-4D97-AF65-F5344CB8AC3E}">
        <p14:creationId xmlns:p14="http://schemas.microsoft.com/office/powerpoint/2010/main" val="2465385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74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62AEA-D28C-6537-02B1-D6EB7973BDE8}"/>
              </a:ext>
            </a:extLst>
          </p:cNvPr>
          <p:cNvSpPr>
            <a:spLocks noGrp="1"/>
          </p:cNvSpPr>
          <p:nvPr>
            <p:ph type="title"/>
          </p:nvPr>
        </p:nvSpPr>
        <p:spPr>
          <a:xfrm>
            <a:off x="804770" y="95958"/>
            <a:ext cx="10020547" cy="1087819"/>
          </a:xfrm>
        </p:spPr>
        <p:txBody>
          <a:bodyPr anchor="ctr">
            <a:normAutofit/>
          </a:bodyPr>
          <a:lstStyle/>
          <a:p>
            <a:pPr algn="ctr"/>
            <a:r>
              <a:rPr lang="en-US" sz="5400" dirty="0"/>
              <a:t>Stomach with Thick Fluid</a:t>
            </a:r>
          </a:p>
        </p:txBody>
      </p:sp>
      <p:sp>
        <p:nvSpPr>
          <p:cNvPr id="3" name="Content Placeholder 2">
            <a:extLst>
              <a:ext uri="{FF2B5EF4-FFF2-40B4-BE49-F238E27FC236}">
                <a16:creationId xmlns:a16="http://schemas.microsoft.com/office/drawing/2014/main" id="{6A4630ED-D28C-71D1-1C0F-42174F075CD0}"/>
              </a:ext>
            </a:extLst>
          </p:cNvPr>
          <p:cNvSpPr>
            <a:spLocks noGrp="1"/>
          </p:cNvSpPr>
          <p:nvPr>
            <p:ph idx="1"/>
          </p:nvPr>
        </p:nvSpPr>
        <p:spPr>
          <a:xfrm>
            <a:off x="1109571" y="2336884"/>
            <a:ext cx="4986430" cy="3492868"/>
          </a:xfrm>
        </p:spPr>
        <p:txBody>
          <a:bodyPr>
            <a:normAutofit/>
          </a:bodyPr>
          <a:lstStyle/>
          <a:p>
            <a:pPr marL="0" indent="0">
              <a:buNone/>
            </a:pPr>
            <a:r>
              <a:rPr lang="en-US" sz="1800" dirty="0"/>
              <a:t>Thick fluid (i.e. yogurt or milk) will appear </a:t>
            </a:r>
            <a:r>
              <a:rPr lang="en-US" sz="1800" b="1" dirty="0"/>
              <a:t>hyperechoic</a:t>
            </a:r>
            <a:r>
              <a:rPr lang="en-US" sz="1800" dirty="0"/>
              <a:t> and </a:t>
            </a:r>
            <a:r>
              <a:rPr lang="en-US" sz="1800" b="1" dirty="0"/>
              <a:t>homogenous</a:t>
            </a:r>
          </a:p>
          <a:p>
            <a:pPr marL="0" indent="0">
              <a:buNone/>
            </a:pPr>
            <a:endParaRPr lang="en-US" sz="1800" dirty="0"/>
          </a:p>
          <a:p>
            <a:pPr marL="0" indent="0">
              <a:buNone/>
            </a:pPr>
            <a:r>
              <a:rPr lang="en-US" sz="1800" dirty="0"/>
              <a:t>Higher than average aspiration risk</a:t>
            </a:r>
          </a:p>
        </p:txBody>
      </p:sp>
      <p:pic>
        <p:nvPicPr>
          <p:cNvPr id="5" name="Picture 4" descr="A ultrasound of a baby&#10;&#10;Description automatically generated">
            <a:extLst>
              <a:ext uri="{FF2B5EF4-FFF2-40B4-BE49-F238E27FC236}">
                <a16:creationId xmlns:a16="http://schemas.microsoft.com/office/drawing/2014/main" id="{40D28595-F990-5163-E5CC-EDD4FA55BD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0943" y="2015613"/>
            <a:ext cx="5737283" cy="3935445"/>
          </a:xfrm>
          <a:prstGeom prst="rect">
            <a:avLst/>
          </a:prstGeom>
        </p:spPr>
      </p:pic>
    </p:spTree>
    <p:extLst>
      <p:ext uri="{BB962C8B-B14F-4D97-AF65-F5344CB8AC3E}">
        <p14:creationId xmlns:p14="http://schemas.microsoft.com/office/powerpoint/2010/main" val="9192686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62AEA-D28C-6537-02B1-D6EB7973BDE8}"/>
              </a:ext>
            </a:extLst>
          </p:cNvPr>
          <p:cNvSpPr>
            <a:spLocks noGrp="1"/>
          </p:cNvSpPr>
          <p:nvPr>
            <p:ph type="title"/>
          </p:nvPr>
        </p:nvSpPr>
        <p:spPr>
          <a:xfrm>
            <a:off x="876693" y="741392"/>
            <a:ext cx="10500325" cy="615136"/>
          </a:xfrm>
        </p:spPr>
        <p:txBody>
          <a:bodyPr anchor="ctr">
            <a:noAutofit/>
          </a:bodyPr>
          <a:lstStyle/>
          <a:p>
            <a:pPr algn="ctr"/>
            <a:r>
              <a:rPr lang="en-US" sz="5400" dirty="0"/>
              <a:t>Stomach with Clear Fluid</a:t>
            </a:r>
          </a:p>
        </p:txBody>
      </p:sp>
      <p:sp>
        <p:nvSpPr>
          <p:cNvPr id="3" name="Content Placeholder 2">
            <a:extLst>
              <a:ext uri="{FF2B5EF4-FFF2-40B4-BE49-F238E27FC236}">
                <a16:creationId xmlns:a16="http://schemas.microsoft.com/office/drawing/2014/main" id="{6A4630ED-D28C-71D1-1C0F-42174F075CD0}"/>
              </a:ext>
            </a:extLst>
          </p:cNvPr>
          <p:cNvSpPr>
            <a:spLocks noGrp="1"/>
          </p:cNvSpPr>
          <p:nvPr>
            <p:ph idx="1"/>
          </p:nvPr>
        </p:nvSpPr>
        <p:spPr>
          <a:xfrm>
            <a:off x="442452" y="1899085"/>
            <a:ext cx="5043947" cy="4243883"/>
          </a:xfrm>
        </p:spPr>
        <p:txBody>
          <a:bodyPr anchor="t">
            <a:normAutofit/>
          </a:bodyPr>
          <a:lstStyle/>
          <a:p>
            <a:pPr marL="0" indent="0">
              <a:buNone/>
            </a:pPr>
            <a:r>
              <a:rPr lang="en-US" sz="1800" dirty="0"/>
              <a:t>Clear fluid often seen in stomach of properly fasted patients</a:t>
            </a:r>
          </a:p>
          <a:p>
            <a:pPr marL="0" indent="0">
              <a:buNone/>
            </a:pPr>
            <a:endParaRPr lang="en-US" sz="1800" dirty="0"/>
          </a:p>
          <a:p>
            <a:pPr marL="0" indent="0">
              <a:buNone/>
            </a:pPr>
            <a:r>
              <a:rPr lang="en-US" sz="1800" dirty="0"/>
              <a:t>Normal finding seen in 50% of fasted patients in the supine position and poses no aspiration risk</a:t>
            </a:r>
          </a:p>
          <a:p>
            <a:pPr marL="0" indent="0">
              <a:buNone/>
            </a:pPr>
            <a:endParaRPr lang="en-US" sz="1800" dirty="0"/>
          </a:p>
          <a:p>
            <a:pPr marL="0" indent="0">
              <a:buNone/>
            </a:pPr>
            <a:r>
              <a:rPr lang="en-US" sz="1800" dirty="0"/>
              <a:t>Appears hypoechoic and homogenous</a:t>
            </a:r>
          </a:p>
          <a:p>
            <a:pPr marL="0" indent="0">
              <a:buNone/>
            </a:pPr>
            <a:endParaRPr lang="en-US" sz="1800" dirty="0"/>
          </a:p>
          <a:p>
            <a:pPr marL="0" indent="0">
              <a:buNone/>
            </a:pPr>
            <a:r>
              <a:rPr lang="en-US" sz="1800" dirty="0"/>
              <a:t>Recently ingested fluid may have air bubbles with a mobile hypoechoic punctate appearance </a:t>
            </a:r>
          </a:p>
          <a:p>
            <a:pPr marL="0" indent="0">
              <a:buNone/>
            </a:pPr>
            <a:endParaRPr lang="en-US" sz="1800" dirty="0"/>
          </a:p>
        </p:txBody>
      </p:sp>
      <p:pic>
        <p:nvPicPr>
          <p:cNvPr id="4" name="Screen Recording 3">
            <a:hlinkClick r:id="" action="ppaction://media"/>
            <a:extLst>
              <a:ext uri="{FF2B5EF4-FFF2-40B4-BE49-F238E27FC236}">
                <a16:creationId xmlns:a16="http://schemas.microsoft.com/office/drawing/2014/main" id="{B5BB5484-CA7F-7B59-2821-591D23E9563A}"/>
              </a:ext>
            </a:extLst>
          </p:cNvPr>
          <p:cNvPicPr>
            <a:picLocks noChangeAspect="1"/>
          </p:cNvPicPr>
          <p:nvPr>
            <a:videoFile r:link="rId2"/>
            <p:extLst>
              <p:ext uri="{DAA4B4D4-6D71-4841-9C94-3DE7FCFB9230}">
                <p14:media xmlns:p14="http://schemas.microsoft.com/office/powerpoint/2010/main" r:embed="rId1"/>
              </p:ext>
            </p:extLst>
          </p:nvPr>
        </p:nvPicPr>
        <p:blipFill>
          <a:blip r:embed="rId5"/>
          <a:srcRect l="5629" r="5898"/>
          <a:stretch/>
        </p:blipFill>
        <p:spPr>
          <a:xfrm>
            <a:off x="5785918" y="1899085"/>
            <a:ext cx="6115664" cy="4088760"/>
          </a:xfrm>
          <a:prstGeom prst="rect">
            <a:avLst/>
          </a:prstGeom>
        </p:spPr>
      </p:pic>
      <p:pic>
        <p:nvPicPr>
          <p:cNvPr id="7" name="Picture 6">
            <a:extLst>
              <a:ext uri="{FF2B5EF4-FFF2-40B4-BE49-F238E27FC236}">
                <a16:creationId xmlns:a16="http://schemas.microsoft.com/office/drawing/2014/main" id="{2427A4DD-F8B8-6106-F63B-58FA6C8DCC4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39317" y="6448368"/>
            <a:ext cx="1362265" cy="409632"/>
          </a:xfrm>
          <a:prstGeom prst="rect">
            <a:avLst/>
          </a:prstGeom>
        </p:spPr>
      </p:pic>
    </p:spTree>
    <p:extLst>
      <p:ext uri="{BB962C8B-B14F-4D97-AF65-F5344CB8AC3E}">
        <p14:creationId xmlns:p14="http://schemas.microsoft.com/office/powerpoint/2010/main" val="1997144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8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0A8773-ADDF-DDEA-20D8-A2F9B071160E}"/>
              </a:ext>
            </a:extLst>
          </p:cNvPr>
          <p:cNvSpPr>
            <a:spLocks noGrp="1"/>
          </p:cNvSpPr>
          <p:nvPr>
            <p:ph type="title"/>
          </p:nvPr>
        </p:nvSpPr>
        <p:spPr>
          <a:xfrm>
            <a:off x="390525" y="806117"/>
            <a:ext cx="11594997" cy="962094"/>
          </a:xfrm>
        </p:spPr>
        <p:txBody>
          <a:bodyPr anchor="ctr">
            <a:noAutofit/>
          </a:bodyPr>
          <a:lstStyle/>
          <a:p>
            <a:pPr marL="0" indent="0"/>
            <a:r>
              <a:rPr lang="en-US" sz="2200" dirty="0">
                <a:latin typeface="Calibri body"/>
              </a:rPr>
              <a:t>88 year-old female with DM1 scheduled for ORIF hip fracture sustained 36 hours ago.  Relative contraindication to neuraxial given severe aortic stenosis.  Concern for high risk of aspiration because she ate yogurt and banana six hours (or is it five) ago.  The surgeon’s previous two cases were cancelled.  He is angry.  Postpone, cancel, slow “cardiac” induction with LMA or RSI with ETT?</a:t>
            </a:r>
            <a:br>
              <a:rPr lang="en-US" sz="2200" dirty="0">
                <a:latin typeface="Calibri body"/>
              </a:rPr>
            </a:br>
            <a:endParaRPr lang="en-US" sz="2200" dirty="0">
              <a:latin typeface="Calibri body"/>
            </a:endParaRPr>
          </a:p>
        </p:txBody>
      </p:sp>
      <p:pic>
        <p:nvPicPr>
          <p:cNvPr id="13" name="Screen Recording 12">
            <a:hlinkClick r:id="" action="ppaction://media"/>
            <a:extLst>
              <a:ext uri="{FF2B5EF4-FFF2-40B4-BE49-F238E27FC236}">
                <a16:creationId xmlns:a16="http://schemas.microsoft.com/office/drawing/2014/main" id="{0C9EA356-D3FB-1DC0-2878-0F02729E84AB}"/>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771390" y="1896369"/>
            <a:ext cx="6649219" cy="4328055"/>
          </a:xfrm>
        </p:spPr>
      </p:pic>
    </p:spTree>
    <p:extLst>
      <p:ext uri="{BB962C8B-B14F-4D97-AF65-F5344CB8AC3E}">
        <p14:creationId xmlns:p14="http://schemas.microsoft.com/office/powerpoint/2010/main" val="791331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485"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13"/>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FD633C-8DF0-BD23-7B93-5095F3FF113C}"/>
              </a:ext>
            </a:extLst>
          </p:cNvPr>
          <p:cNvSpPr>
            <a:spLocks noGrp="1"/>
          </p:cNvSpPr>
          <p:nvPr>
            <p:ph type="title"/>
          </p:nvPr>
        </p:nvSpPr>
        <p:spPr>
          <a:xfrm>
            <a:off x="1066800" y="0"/>
            <a:ext cx="10058400" cy="1450757"/>
          </a:xfrm>
        </p:spPr>
        <p:txBody>
          <a:bodyPr anchor="ctr">
            <a:normAutofit/>
          </a:bodyPr>
          <a:lstStyle/>
          <a:p>
            <a:pPr algn="ctr"/>
            <a:r>
              <a:rPr lang="en-US" sz="5400" dirty="0"/>
              <a:t>Clear Fluid</a:t>
            </a:r>
          </a:p>
        </p:txBody>
      </p:sp>
      <p:pic>
        <p:nvPicPr>
          <p:cNvPr id="4" name="Screen Recording 3">
            <a:hlinkClick r:id="" action="ppaction://media"/>
            <a:extLst>
              <a:ext uri="{FF2B5EF4-FFF2-40B4-BE49-F238E27FC236}">
                <a16:creationId xmlns:a16="http://schemas.microsoft.com/office/drawing/2014/main" id="{3069449E-7C04-0701-9A92-B260E08EA08C}"/>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536723" y="1780486"/>
            <a:ext cx="6737606" cy="4531076"/>
          </a:xfrm>
        </p:spPr>
      </p:pic>
    </p:spTree>
    <p:extLst>
      <p:ext uri="{BB962C8B-B14F-4D97-AF65-F5344CB8AC3E}">
        <p14:creationId xmlns:p14="http://schemas.microsoft.com/office/powerpoint/2010/main" val="544856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1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DFF20-C9AC-6617-B6F3-B30F73DD38E7}"/>
              </a:ext>
            </a:extLst>
          </p:cNvPr>
          <p:cNvSpPr>
            <a:spLocks noGrp="1"/>
          </p:cNvSpPr>
          <p:nvPr>
            <p:ph type="title"/>
          </p:nvPr>
        </p:nvSpPr>
        <p:spPr>
          <a:xfrm>
            <a:off x="953729" y="605130"/>
            <a:ext cx="10776462" cy="731011"/>
          </a:xfrm>
        </p:spPr>
        <p:txBody>
          <a:bodyPr anchor="ctr">
            <a:noAutofit/>
          </a:bodyPr>
          <a:lstStyle/>
          <a:p>
            <a:r>
              <a:rPr lang="en-US" sz="5400" dirty="0"/>
              <a:t>Clear Fluid: How Much is Too Much?</a:t>
            </a:r>
          </a:p>
        </p:txBody>
      </p:sp>
      <p:sp>
        <p:nvSpPr>
          <p:cNvPr id="3" name="Content Placeholder 2">
            <a:extLst>
              <a:ext uri="{FF2B5EF4-FFF2-40B4-BE49-F238E27FC236}">
                <a16:creationId xmlns:a16="http://schemas.microsoft.com/office/drawing/2014/main" id="{5D3B650B-EC00-5570-4DED-C98BC1F85BB8}"/>
              </a:ext>
            </a:extLst>
          </p:cNvPr>
          <p:cNvSpPr>
            <a:spLocks noGrp="1"/>
          </p:cNvSpPr>
          <p:nvPr>
            <p:ph idx="1"/>
          </p:nvPr>
        </p:nvSpPr>
        <p:spPr>
          <a:xfrm>
            <a:off x="650600" y="1856591"/>
            <a:ext cx="6330303" cy="4396279"/>
          </a:xfrm>
        </p:spPr>
        <p:txBody>
          <a:bodyPr anchor="t">
            <a:noAutofit/>
          </a:bodyPr>
          <a:lstStyle/>
          <a:p>
            <a:pPr marL="0" indent="0">
              <a:buNone/>
            </a:pPr>
            <a:r>
              <a:rPr lang="en-US" sz="1800" dirty="0"/>
              <a:t>Upper limit of normal gastric volume in fasted patients is 1.5 mL/kg but higher volumes pose risk of aspiration</a:t>
            </a:r>
          </a:p>
          <a:p>
            <a:pPr marL="0" indent="0">
              <a:buNone/>
            </a:pPr>
            <a:endParaRPr lang="en-US" sz="1800" dirty="0"/>
          </a:p>
          <a:p>
            <a:pPr marL="0" indent="0">
              <a:buNone/>
            </a:pPr>
            <a:r>
              <a:rPr lang="en-US" sz="1800" dirty="0"/>
              <a:t>Volume fluid calculated from measuring cross-sectional area (CSA) of gastric antrum at level of aorta with patient in RLD</a:t>
            </a:r>
          </a:p>
          <a:p>
            <a:pPr marL="0" indent="0">
              <a:buNone/>
            </a:pPr>
            <a:endParaRPr lang="en-US" sz="1800" dirty="0"/>
          </a:p>
          <a:p>
            <a:pPr marL="0" indent="0">
              <a:buNone/>
            </a:pPr>
            <a:r>
              <a:rPr lang="en-US" sz="1800" dirty="0"/>
              <a:t>Average of three measurements of CSA in RLD</a:t>
            </a:r>
          </a:p>
          <a:p>
            <a:pPr marL="0" indent="0">
              <a:buNone/>
            </a:pPr>
            <a:endParaRPr lang="en-US" sz="1800" dirty="0"/>
          </a:p>
          <a:p>
            <a:pPr marL="0" indent="0">
              <a:buNone/>
            </a:pPr>
            <a:r>
              <a:rPr lang="en-US" sz="1800" dirty="0" err="1"/>
              <a:t>Perlas</a:t>
            </a:r>
            <a:r>
              <a:rPr lang="en-US" sz="1800" dirty="0"/>
              <a:t> formula volume (mL) = 27 + 14.6 x right lateral CSA – 1.28 x age</a:t>
            </a:r>
          </a:p>
        </p:txBody>
      </p:sp>
      <p:pic>
        <p:nvPicPr>
          <p:cNvPr id="5" name="Picture 4">
            <a:extLst>
              <a:ext uri="{FF2B5EF4-FFF2-40B4-BE49-F238E27FC236}">
                <a16:creationId xmlns:a16="http://schemas.microsoft.com/office/drawing/2014/main" id="{B526B466-6B34-04FC-6EE4-86B8177EAB14}"/>
              </a:ext>
            </a:extLst>
          </p:cNvPr>
          <p:cNvPicPr>
            <a:picLocks noChangeAspect="1"/>
          </p:cNvPicPr>
          <p:nvPr/>
        </p:nvPicPr>
        <p:blipFill rotWithShape="1">
          <a:blip r:embed="rId3"/>
          <a:srcRect l="57693" t="30284" r="21044" b="26744"/>
          <a:stretch/>
        </p:blipFill>
        <p:spPr>
          <a:xfrm>
            <a:off x="7465925" y="1856590"/>
            <a:ext cx="4264266" cy="4396280"/>
          </a:xfrm>
          <a:prstGeom prst="rect">
            <a:avLst/>
          </a:prstGeom>
        </p:spPr>
      </p:pic>
      <p:pic>
        <p:nvPicPr>
          <p:cNvPr id="4" name="Picture 3">
            <a:extLst>
              <a:ext uri="{FF2B5EF4-FFF2-40B4-BE49-F238E27FC236}">
                <a16:creationId xmlns:a16="http://schemas.microsoft.com/office/drawing/2014/main" id="{B499E11C-700C-1DBE-C10F-26E37B086C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59771" y="5746594"/>
            <a:ext cx="1362265" cy="409632"/>
          </a:xfrm>
          <a:prstGeom prst="rect">
            <a:avLst/>
          </a:prstGeom>
        </p:spPr>
      </p:pic>
      <p:sp>
        <p:nvSpPr>
          <p:cNvPr id="8" name="TextBox 7">
            <a:extLst>
              <a:ext uri="{FF2B5EF4-FFF2-40B4-BE49-F238E27FC236}">
                <a16:creationId xmlns:a16="http://schemas.microsoft.com/office/drawing/2014/main" id="{BF76053E-BB88-1227-E85D-AB77A8974EC7}"/>
              </a:ext>
            </a:extLst>
          </p:cNvPr>
          <p:cNvSpPr txBox="1"/>
          <p:nvPr/>
        </p:nvSpPr>
        <p:spPr>
          <a:xfrm>
            <a:off x="953729" y="5082368"/>
            <a:ext cx="280846" cy="369332"/>
          </a:xfrm>
          <a:prstGeom prst="rect">
            <a:avLst/>
          </a:prstGeom>
          <a:noFill/>
        </p:spPr>
        <p:txBody>
          <a:bodyPr wrap="none" rtlCol="0">
            <a:spAutoFit/>
          </a:bodyPr>
          <a:lstStyle/>
          <a:p>
            <a:r>
              <a:rPr lang="en-US" dirty="0">
                <a:latin typeface="Lao UI" panose="020B0502040204020203" pitchFamily="34" charset="0"/>
                <a:cs typeface="Lao UI" panose="020B0502040204020203" pitchFamily="34" charset="0"/>
              </a:rPr>
              <a:t>*</a:t>
            </a:r>
            <a:endParaRPr lang="en-US" dirty="0"/>
          </a:p>
        </p:txBody>
      </p:sp>
      <p:sp>
        <p:nvSpPr>
          <p:cNvPr id="9" name="TextBox 8">
            <a:extLst>
              <a:ext uri="{FF2B5EF4-FFF2-40B4-BE49-F238E27FC236}">
                <a16:creationId xmlns:a16="http://schemas.microsoft.com/office/drawing/2014/main" id="{F6DF50CF-AD83-4F1B-5BA8-7A6FE4262060}"/>
              </a:ext>
            </a:extLst>
          </p:cNvPr>
          <p:cNvSpPr txBox="1"/>
          <p:nvPr/>
        </p:nvSpPr>
        <p:spPr>
          <a:xfrm>
            <a:off x="117988" y="6469213"/>
            <a:ext cx="11772091" cy="323165"/>
          </a:xfrm>
          <a:prstGeom prst="rect">
            <a:avLst/>
          </a:prstGeom>
          <a:noFill/>
        </p:spPr>
        <p:txBody>
          <a:bodyPr wrap="square" rtlCol="0">
            <a:spAutoFit/>
          </a:bodyPr>
          <a:lstStyle/>
          <a:p>
            <a:r>
              <a:rPr lang="en-US" sz="1500" dirty="0">
                <a:latin typeface="Lao UI" panose="020B0502040204020203" pitchFamily="34" charset="0"/>
                <a:cs typeface="Lao UI" panose="020B0502040204020203" pitchFamily="34" charset="0"/>
              </a:rPr>
              <a:t>* Non-pregnant and BMI &lt; 40.  Not applicable in patients with lower esophageal surgery, abnormal upper gastrointestinal anatomy </a:t>
            </a:r>
            <a:endParaRPr lang="en-US" sz="1500" dirty="0"/>
          </a:p>
        </p:txBody>
      </p:sp>
    </p:spTree>
    <p:extLst>
      <p:ext uri="{BB962C8B-B14F-4D97-AF65-F5344CB8AC3E}">
        <p14:creationId xmlns:p14="http://schemas.microsoft.com/office/powerpoint/2010/main" val="4707963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7EED90-6A52-CA15-FD18-C5272F7E8570}"/>
              </a:ext>
            </a:extLst>
          </p:cNvPr>
          <p:cNvSpPr>
            <a:spLocks noGrp="1"/>
          </p:cNvSpPr>
          <p:nvPr>
            <p:ph type="title"/>
          </p:nvPr>
        </p:nvSpPr>
        <p:spPr>
          <a:xfrm>
            <a:off x="1057951" y="0"/>
            <a:ext cx="10701430" cy="1450757"/>
          </a:xfrm>
        </p:spPr>
        <p:txBody>
          <a:bodyPr anchor="ctr">
            <a:noAutofit/>
          </a:bodyPr>
          <a:lstStyle/>
          <a:p>
            <a:pPr algn="ctr"/>
            <a:r>
              <a:rPr lang="en-US" sz="5400" dirty="0"/>
              <a:t>Measuring CSA: Free Caliper Method</a:t>
            </a:r>
          </a:p>
        </p:txBody>
      </p:sp>
      <p:pic>
        <p:nvPicPr>
          <p:cNvPr id="5" name="Content Placeholder 4" descr="A ultrasound of a baby&#10;&#10;Description automatically generated with medium confidence">
            <a:extLst>
              <a:ext uri="{FF2B5EF4-FFF2-40B4-BE49-F238E27FC236}">
                <a16:creationId xmlns:a16="http://schemas.microsoft.com/office/drawing/2014/main" id="{8A9181E3-0D10-1B10-1994-B7C1C281C35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749414" y="1870411"/>
            <a:ext cx="6257968" cy="4230247"/>
          </a:xfrm>
        </p:spPr>
      </p:pic>
      <p:sp>
        <p:nvSpPr>
          <p:cNvPr id="4" name="TextBox 3">
            <a:extLst>
              <a:ext uri="{FF2B5EF4-FFF2-40B4-BE49-F238E27FC236}">
                <a16:creationId xmlns:a16="http://schemas.microsoft.com/office/drawing/2014/main" id="{F06DEBB9-D313-71BA-AE1E-D9E628BA1F52}"/>
              </a:ext>
            </a:extLst>
          </p:cNvPr>
          <p:cNvSpPr txBox="1"/>
          <p:nvPr/>
        </p:nvSpPr>
        <p:spPr>
          <a:xfrm rot="10800000" flipV="1">
            <a:off x="314357" y="1870411"/>
            <a:ext cx="5619775" cy="3954416"/>
          </a:xfrm>
          <a:prstGeom prst="rect">
            <a:avLst/>
          </a:prstGeom>
          <a:noFill/>
        </p:spPr>
        <p:txBody>
          <a:bodyPr wrap="square" rtlCol="0">
            <a:spAutoFit/>
          </a:bodyPr>
          <a:lstStyle/>
          <a:p>
            <a:pPr marL="0" marR="0">
              <a:lnSpc>
                <a:spcPct val="115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Measure the longitudinal diameter (D1) and anteroposterior diameter (D2) of the antrum from serosa to serosa between peristaltic contractions</a:t>
            </a:r>
          </a:p>
          <a:p>
            <a:pPr marL="0" marR="0">
              <a:lnSpc>
                <a:spcPct val="115000"/>
              </a:lnSpc>
              <a:spcBef>
                <a:spcPts val="0"/>
              </a:spcBef>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457200">
              <a:lnSpc>
                <a:spcPct val="115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CSA</a:t>
            </a:r>
            <a:r>
              <a:rPr lang="en-US" sz="1800" kern="100" dirty="0">
                <a:effectLst/>
                <a:latin typeface="Arial" panose="020B0604020202020204" pitchFamily="34" charset="0"/>
                <a:ea typeface="Aptos" panose="020B0004020202020204" pitchFamily="34" charset="0"/>
                <a:cs typeface="Times New Roman" panose="02020603050405020304" pitchFamily="18" charset="0"/>
              </a:rPr>
              <a:t>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a:t>
            </a:r>
            <a:r>
              <a:rPr lang="en-US" sz="1800" kern="100" dirty="0">
                <a:effectLst/>
                <a:latin typeface="Arial" panose="020B0604020202020204" pitchFamily="34" charset="0"/>
                <a:ea typeface="Aptos" panose="020B0004020202020204" pitchFamily="34" charset="0"/>
                <a:cs typeface="Times New Roman" panose="02020603050405020304" pitchFamily="18" charset="0"/>
              </a:rPr>
              <a:t>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a:t>
            </a:r>
            <a:r>
              <a:rPr lang="en-US" sz="1800" kern="100" dirty="0">
                <a:effectLst/>
                <a:latin typeface="Aptos" panose="020B0004020202020204" pitchFamily="34" charset="0"/>
                <a:ea typeface="Aptos" panose="020B0004020202020204" pitchFamily="34" charset="0"/>
                <a:cs typeface="Aptos" panose="020B0004020202020204" pitchFamily="34" charset="0"/>
              </a:rPr>
              <a:t>π</a:t>
            </a:r>
            <a:r>
              <a:rPr lang="en-US" sz="1800" kern="100" dirty="0">
                <a:effectLst/>
                <a:latin typeface="Arial" panose="020B0604020202020204" pitchFamily="34" charset="0"/>
                <a:ea typeface="Aptos" panose="020B0004020202020204" pitchFamily="34" charset="0"/>
                <a:cs typeface="Times New Roman" panose="02020603050405020304" pitchFamily="18" charset="0"/>
              </a:rPr>
              <a:t> </a:t>
            </a:r>
            <a:r>
              <a:rPr lang="en-US" sz="1800" kern="100" dirty="0">
                <a:effectLst/>
                <a:latin typeface="Aptos" panose="020B0004020202020204" pitchFamily="34" charset="0"/>
                <a:ea typeface="Aptos" panose="020B0004020202020204" pitchFamily="34" charset="0"/>
                <a:cs typeface="Aptos" panose="020B0004020202020204" pitchFamily="34" charset="0"/>
              </a:rPr>
              <a:t>×</a:t>
            </a:r>
            <a:r>
              <a:rPr lang="en-US" sz="1800" kern="100" dirty="0">
                <a:effectLst/>
                <a:latin typeface="Arial" panose="020B0604020202020204" pitchFamily="34" charset="0"/>
                <a:ea typeface="Aptos" panose="020B0004020202020204" pitchFamily="34" charset="0"/>
                <a:cs typeface="Times New Roman" panose="02020603050405020304" pitchFamily="18" charset="0"/>
              </a:rPr>
              <a:t>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D1</a:t>
            </a:r>
            <a:r>
              <a:rPr lang="en-US" sz="1800" kern="100" dirty="0">
                <a:effectLst/>
                <a:latin typeface="Arial" panose="020B0604020202020204" pitchFamily="34" charset="0"/>
                <a:ea typeface="Aptos" panose="020B0004020202020204" pitchFamily="34" charset="0"/>
                <a:cs typeface="Times New Roman" panose="02020603050405020304" pitchFamily="18" charset="0"/>
              </a:rPr>
              <a:t> </a:t>
            </a:r>
            <a:r>
              <a:rPr lang="en-US" sz="1800" kern="100" dirty="0">
                <a:effectLst/>
                <a:latin typeface="Aptos" panose="020B0004020202020204" pitchFamily="34" charset="0"/>
                <a:ea typeface="Aptos" panose="020B0004020202020204" pitchFamily="34" charset="0"/>
                <a:cs typeface="Aptos" panose="020B0004020202020204" pitchFamily="34" charset="0"/>
              </a:rPr>
              <a:t>×</a:t>
            </a:r>
            <a:r>
              <a:rPr lang="en-US" sz="1800" kern="100" dirty="0">
                <a:effectLst/>
                <a:latin typeface="Arial" panose="020B0604020202020204" pitchFamily="34" charset="0"/>
                <a:ea typeface="Aptos" panose="020B0004020202020204" pitchFamily="34" charset="0"/>
                <a:cs typeface="Times New Roman" panose="02020603050405020304" pitchFamily="18" charset="0"/>
              </a:rPr>
              <a:t>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D2)/4 </a:t>
            </a:r>
          </a:p>
          <a:p>
            <a:pPr marL="0" marR="0" indent="457200">
              <a:lnSpc>
                <a:spcPct val="115000"/>
              </a:lnSpc>
              <a:spcBef>
                <a:spcPts val="0"/>
              </a:spcBef>
              <a:spcAft>
                <a:spcPts val="800"/>
              </a:spcAft>
            </a:pPr>
            <a:endParaRPr lang="en-US" kern="100" dirty="0">
              <a:latin typeface="Aptos" panose="020B0004020202020204" pitchFamily="34" charset="0"/>
              <a:ea typeface="Aptos" panose="020B0004020202020204" pitchFamily="34" charset="0"/>
              <a:cs typeface="Times New Roman" panose="02020603050405020304" pitchFamily="18" charset="0"/>
            </a:endParaRPr>
          </a:p>
          <a:p>
            <a:pPr marR="0">
              <a:lnSpc>
                <a:spcPct val="115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High intra- and inter- rater reliability</a:t>
            </a:r>
          </a:p>
          <a:p>
            <a:pPr marR="0">
              <a:lnSpc>
                <a:spcPct val="115000"/>
              </a:lnSpc>
              <a:spcBef>
                <a:spcPts val="0"/>
              </a:spcBef>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457200">
              <a:lnSpc>
                <a:spcPct val="115000"/>
              </a:lnSpc>
              <a:spcBef>
                <a:spcPts val="0"/>
              </a:spcBef>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5320080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7EED90-6A52-CA15-FD18-C5272F7E8570}"/>
              </a:ext>
            </a:extLst>
          </p:cNvPr>
          <p:cNvSpPr>
            <a:spLocks noGrp="1"/>
          </p:cNvSpPr>
          <p:nvPr>
            <p:ph type="title"/>
          </p:nvPr>
        </p:nvSpPr>
        <p:spPr>
          <a:xfrm>
            <a:off x="1066800" y="0"/>
            <a:ext cx="10058400" cy="1450757"/>
          </a:xfrm>
        </p:spPr>
        <p:txBody>
          <a:bodyPr anchor="ctr"/>
          <a:lstStyle/>
          <a:p>
            <a:pPr algn="ctr"/>
            <a:r>
              <a:rPr lang="en-US" dirty="0"/>
              <a:t>Measuring CSA: Tracing Method</a:t>
            </a:r>
          </a:p>
        </p:txBody>
      </p:sp>
      <p:pic>
        <p:nvPicPr>
          <p:cNvPr id="11" name="Content Placeholder 10" descr="A ultrasound of a fetus&#10;&#10;Description automatically generated">
            <a:extLst>
              <a:ext uri="{FF2B5EF4-FFF2-40B4-BE49-F238E27FC236}">
                <a16:creationId xmlns:a16="http://schemas.microsoft.com/office/drawing/2014/main" id="{2AE06460-5AE2-67E9-2408-61E0402E364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563455" y="1907458"/>
            <a:ext cx="6494302" cy="4315491"/>
          </a:xfrm>
        </p:spPr>
      </p:pic>
      <p:sp>
        <p:nvSpPr>
          <p:cNvPr id="4" name="TextBox 3">
            <a:extLst>
              <a:ext uri="{FF2B5EF4-FFF2-40B4-BE49-F238E27FC236}">
                <a16:creationId xmlns:a16="http://schemas.microsoft.com/office/drawing/2014/main" id="{F06DEBB9-D313-71BA-AE1E-D9E628BA1F52}"/>
              </a:ext>
            </a:extLst>
          </p:cNvPr>
          <p:cNvSpPr txBox="1"/>
          <p:nvPr/>
        </p:nvSpPr>
        <p:spPr>
          <a:xfrm rot="10800000" flipV="1">
            <a:off x="237201" y="1888999"/>
            <a:ext cx="5170540" cy="3851824"/>
          </a:xfrm>
          <a:prstGeom prst="rect">
            <a:avLst/>
          </a:prstGeom>
          <a:noFill/>
        </p:spPr>
        <p:txBody>
          <a:bodyPr wrap="square" rtlCol="0">
            <a:spAutoFit/>
          </a:bodyPr>
          <a:lstStyle/>
          <a:p>
            <a:pPr marR="0">
              <a:lnSpc>
                <a:spcPct val="115000"/>
              </a:lnSpc>
              <a:spcBef>
                <a:spcPts val="0"/>
              </a:spcBef>
              <a:spcAft>
                <a:spcPts val="800"/>
              </a:spcAft>
            </a:pPr>
            <a:r>
              <a:rPr lang="en-US" kern="100" dirty="0">
                <a:latin typeface="Aptos" panose="020B0004020202020204" pitchFamily="34" charset="0"/>
                <a:ea typeface="Aptos" panose="020B0004020202020204" pitchFamily="34" charset="0"/>
                <a:cs typeface="Times New Roman" panose="02020603050405020304" pitchFamily="18" charset="0"/>
              </a:rPr>
              <a:t>Trace outer border of the stomach and U/S machine estimates CSA  </a:t>
            </a:r>
          </a:p>
          <a:p>
            <a:pPr marR="0">
              <a:lnSpc>
                <a:spcPct val="115000"/>
              </a:lnSpc>
              <a:spcBef>
                <a:spcPts val="0"/>
              </a:spcBef>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R="0">
              <a:lnSpc>
                <a:spcPct val="115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Equivalent to </a:t>
            </a:r>
            <a:r>
              <a:rPr lang="en-US" kern="100" dirty="0">
                <a:latin typeface="Aptos" panose="020B0004020202020204" pitchFamily="34" charset="0"/>
                <a:ea typeface="Aptos" panose="020B0004020202020204" pitchFamily="34" charset="0"/>
                <a:cs typeface="Times New Roman" panose="02020603050405020304" pitchFamily="18" charset="0"/>
              </a:rPr>
              <a:t>previously described free-caliper method</a:t>
            </a:r>
          </a:p>
          <a:p>
            <a:pPr marR="0">
              <a:lnSpc>
                <a:spcPct val="115000"/>
              </a:lnSpc>
              <a:spcBef>
                <a:spcPts val="0"/>
              </a:spcBef>
              <a:spcAft>
                <a:spcPts val="800"/>
              </a:spcAft>
            </a:pPr>
            <a:endParaRPr lang="en-US" kern="100" dirty="0">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US" sz="1800" dirty="0"/>
              <a:t>Formula Volume (mL) = 27 + 14.6 x right lateral CSA – 1.28 x age</a:t>
            </a:r>
          </a:p>
          <a:p>
            <a:pPr marR="0">
              <a:lnSpc>
                <a:spcPct val="115000"/>
              </a:lnSpc>
              <a:spcBef>
                <a:spcPts val="0"/>
              </a:spcBef>
              <a:spcAft>
                <a:spcPts val="800"/>
              </a:spcAft>
            </a:pPr>
            <a:r>
              <a:rPr lang="en-US" kern="100" dirty="0">
                <a:latin typeface="Aptos" panose="020B000402020202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3" name="TextBox 2">
            <a:extLst>
              <a:ext uri="{FF2B5EF4-FFF2-40B4-BE49-F238E27FC236}">
                <a16:creationId xmlns:a16="http://schemas.microsoft.com/office/drawing/2014/main" id="{89624E42-299F-B583-D727-FE4481497972}"/>
              </a:ext>
            </a:extLst>
          </p:cNvPr>
          <p:cNvSpPr txBox="1"/>
          <p:nvPr/>
        </p:nvSpPr>
        <p:spPr>
          <a:xfrm>
            <a:off x="1194609" y="4451481"/>
            <a:ext cx="280846" cy="369332"/>
          </a:xfrm>
          <a:prstGeom prst="rect">
            <a:avLst/>
          </a:prstGeom>
          <a:noFill/>
        </p:spPr>
        <p:txBody>
          <a:bodyPr wrap="none" rtlCol="0">
            <a:spAutoFit/>
          </a:bodyPr>
          <a:lstStyle/>
          <a:p>
            <a:r>
              <a:rPr lang="en-US" dirty="0">
                <a:latin typeface="Lao UI" panose="020B0502040204020203" pitchFamily="34" charset="0"/>
                <a:cs typeface="Lao UI" panose="020B0502040204020203" pitchFamily="34" charset="0"/>
              </a:rPr>
              <a:t>*</a:t>
            </a:r>
            <a:endParaRPr lang="en-US" dirty="0"/>
          </a:p>
        </p:txBody>
      </p:sp>
      <p:sp>
        <p:nvSpPr>
          <p:cNvPr id="6" name="TextBox 5">
            <a:extLst>
              <a:ext uri="{FF2B5EF4-FFF2-40B4-BE49-F238E27FC236}">
                <a16:creationId xmlns:a16="http://schemas.microsoft.com/office/drawing/2014/main" id="{A674C74E-39A2-D46F-ECC4-8708D09F55A4}"/>
              </a:ext>
            </a:extLst>
          </p:cNvPr>
          <p:cNvSpPr txBox="1"/>
          <p:nvPr/>
        </p:nvSpPr>
        <p:spPr>
          <a:xfrm>
            <a:off x="117988" y="6469213"/>
            <a:ext cx="11772091" cy="323165"/>
          </a:xfrm>
          <a:prstGeom prst="rect">
            <a:avLst/>
          </a:prstGeom>
          <a:noFill/>
        </p:spPr>
        <p:txBody>
          <a:bodyPr wrap="square" rtlCol="0">
            <a:spAutoFit/>
          </a:bodyPr>
          <a:lstStyle/>
          <a:p>
            <a:r>
              <a:rPr lang="en-US" sz="1500" dirty="0">
                <a:latin typeface="Lao UI" panose="020B0502040204020203" pitchFamily="34" charset="0"/>
                <a:cs typeface="Lao UI" panose="020B0502040204020203" pitchFamily="34" charset="0"/>
              </a:rPr>
              <a:t>* Non-pregnant and BMI &lt; 40.  B=Not applicable in patients with lower esophageal surgery, abnormal upper gastrointestinal anatomy </a:t>
            </a:r>
            <a:endParaRPr lang="en-US" sz="1500" dirty="0"/>
          </a:p>
        </p:txBody>
      </p:sp>
      <p:sp>
        <p:nvSpPr>
          <p:cNvPr id="5" name="Rectangle 4">
            <a:extLst>
              <a:ext uri="{FF2B5EF4-FFF2-40B4-BE49-F238E27FC236}">
                <a16:creationId xmlns:a16="http://schemas.microsoft.com/office/drawing/2014/main" id="{C3D09ED1-56B6-D78D-5C8B-17B5407C56CE}"/>
              </a:ext>
            </a:extLst>
          </p:cNvPr>
          <p:cNvSpPr/>
          <p:nvPr/>
        </p:nvSpPr>
        <p:spPr>
          <a:xfrm>
            <a:off x="10540181" y="2271252"/>
            <a:ext cx="904567" cy="422787"/>
          </a:xfrm>
          <a:prstGeom prst="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87635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B3E3B-67AA-9082-1A7E-A6AC4EC00750}"/>
              </a:ext>
            </a:extLst>
          </p:cNvPr>
          <p:cNvSpPr>
            <a:spLocks noGrp="1"/>
          </p:cNvSpPr>
          <p:nvPr>
            <p:ph type="title"/>
          </p:nvPr>
        </p:nvSpPr>
        <p:spPr>
          <a:xfrm>
            <a:off x="1375040" y="484129"/>
            <a:ext cx="9882895" cy="649454"/>
          </a:xfrm>
        </p:spPr>
        <p:txBody>
          <a:bodyPr anchor="ctr">
            <a:noAutofit/>
          </a:bodyPr>
          <a:lstStyle/>
          <a:p>
            <a:pPr algn="ctr"/>
            <a:r>
              <a:rPr lang="en-US" sz="5400" dirty="0"/>
              <a:t>Gastric Fluid Volume Nomogram</a:t>
            </a:r>
          </a:p>
        </p:txBody>
      </p:sp>
      <p:sp>
        <p:nvSpPr>
          <p:cNvPr id="3" name="Content Placeholder 2">
            <a:extLst>
              <a:ext uri="{FF2B5EF4-FFF2-40B4-BE49-F238E27FC236}">
                <a16:creationId xmlns:a16="http://schemas.microsoft.com/office/drawing/2014/main" id="{D567E7BA-0E65-71AC-B626-88E2DFA47019}"/>
              </a:ext>
            </a:extLst>
          </p:cNvPr>
          <p:cNvSpPr>
            <a:spLocks noGrp="1"/>
          </p:cNvSpPr>
          <p:nvPr>
            <p:ph idx="1"/>
          </p:nvPr>
        </p:nvSpPr>
        <p:spPr>
          <a:xfrm>
            <a:off x="786581" y="1936844"/>
            <a:ext cx="4443154" cy="3492868"/>
          </a:xfrm>
        </p:spPr>
        <p:txBody>
          <a:bodyPr>
            <a:normAutofit/>
          </a:bodyPr>
          <a:lstStyle/>
          <a:p>
            <a:pPr marL="0" indent="0">
              <a:buNone/>
            </a:pPr>
            <a:r>
              <a:rPr lang="en-US" sz="1800" dirty="0"/>
              <a:t>Nomogram showing gastric volume as a function of antral CSA (RLD position) and patient age</a:t>
            </a:r>
          </a:p>
          <a:p>
            <a:pPr marL="0" indent="0">
              <a:buNone/>
            </a:pPr>
            <a:endParaRPr lang="en-US" sz="1800" dirty="0"/>
          </a:p>
          <a:p>
            <a:pPr marL="0" indent="0">
              <a:buNone/>
            </a:pPr>
            <a:r>
              <a:rPr lang="en-US" sz="1800" dirty="0"/>
              <a:t>Dark green areas represent baseline gastric sections and low-risk of aspiration </a:t>
            </a:r>
          </a:p>
          <a:p>
            <a:pPr marL="0" indent="0">
              <a:buNone/>
            </a:pPr>
            <a:endParaRPr lang="en-US" sz="1800" dirty="0"/>
          </a:p>
          <a:p>
            <a:pPr marL="0" indent="0">
              <a:buNone/>
            </a:pPr>
            <a:r>
              <a:rPr lang="en-US" sz="1800" dirty="0"/>
              <a:t>CSA calculation still required</a:t>
            </a:r>
          </a:p>
        </p:txBody>
      </p:sp>
      <p:pic>
        <p:nvPicPr>
          <p:cNvPr id="6" name="Picture 5" descr="Graphical user interface, application, table, Excel&#10;&#10;Description automatically generated">
            <a:extLst>
              <a:ext uri="{FF2B5EF4-FFF2-40B4-BE49-F238E27FC236}">
                <a16:creationId xmlns:a16="http://schemas.microsoft.com/office/drawing/2014/main" id="{6E5E5858-3353-EF11-0858-D18A0D37DA53}"/>
              </a:ext>
            </a:extLst>
          </p:cNvPr>
          <p:cNvPicPr>
            <a:picLocks noChangeAspect="1"/>
          </p:cNvPicPr>
          <p:nvPr/>
        </p:nvPicPr>
        <p:blipFill>
          <a:blip r:embed="rId3">
            <a:extLst>
              <a:ext uri="{28A0092B-C50C-407E-A947-70E740481C1C}">
                <a14:useLocalDpi xmlns:a14="http://schemas.microsoft.com/office/drawing/2010/main" val="0"/>
              </a:ext>
            </a:extLst>
          </a:blip>
          <a:srcRect l="-201" r="8013" b="18227"/>
          <a:stretch/>
        </p:blipFill>
        <p:spPr>
          <a:xfrm>
            <a:off x="5506064" y="1736114"/>
            <a:ext cx="5899355" cy="4539434"/>
          </a:xfrm>
          <a:prstGeom prst="rect">
            <a:avLst/>
          </a:prstGeom>
        </p:spPr>
      </p:pic>
    </p:spTree>
    <p:extLst>
      <p:ext uri="{BB962C8B-B14F-4D97-AF65-F5344CB8AC3E}">
        <p14:creationId xmlns:p14="http://schemas.microsoft.com/office/powerpoint/2010/main" val="35573371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C199D-514F-337D-3298-25A70F26F7E8}"/>
              </a:ext>
            </a:extLst>
          </p:cNvPr>
          <p:cNvSpPr>
            <a:spLocks noGrp="1"/>
          </p:cNvSpPr>
          <p:nvPr>
            <p:ph type="title"/>
          </p:nvPr>
        </p:nvSpPr>
        <p:spPr>
          <a:xfrm>
            <a:off x="838200" y="331081"/>
            <a:ext cx="10515600" cy="1325563"/>
          </a:xfrm>
        </p:spPr>
        <p:txBody>
          <a:bodyPr anchor="ctr"/>
          <a:lstStyle/>
          <a:p>
            <a:pPr algn="ctr"/>
            <a:r>
              <a:rPr lang="en-US" dirty="0"/>
              <a:t>Three-Point Grading System</a:t>
            </a:r>
          </a:p>
        </p:txBody>
      </p:sp>
      <p:pic>
        <p:nvPicPr>
          <p:cNvPr id="6" name="Picture 5" descr="A picture containing treemap chart&#10;&#10;Description automatically generated">
            <a:extLst>
              <a:ext uri="{FF2B5EF4-FFF2-40B4-BE49-F238E27FC236}">
                <a16:creationId xmlns:a16="http://schemas.microsoft.com/office/drawing/2014/main" id="{268E1DE1-F95D-FEE5-EB9E-5F0E1A03CCB6}"/>
              </a:ext>
            </a:extLst>
          </p:cNvPr>
          <p:cNvPicPr>
            <a:picLocks noChangeAspect="1"/>
          </p:cNvPicPr>
          <p:nvPr/>
        </p:nvPicPr>
        <p:blipFill rotWithShape="1">
          <a:blip r:embed="rId3">
            <a:extLst>
              <a:ext uri="{28A0092B-C50C-407E-A947-70E740481C1C}">
                <a14:useLocalDpi xmlns:a14="http://schemas.microsoft.com/office/drawing/2010/main" val="0"/>
              </a:ext>
            </a:extLst>
          </a:blip>
          <a:srcRect l="1666" t="998" r="8511" b="23512"/>
          <a:stretch/>
        </p:blipFill>
        <p:spPr>
          <a:xfrm>
            <a:off x="3047999" y="1757340"/>
            <a:ext cx="6096001" cy="4483772"/>
          </a:xfrm>
          <a:prstGeom prst="rect">
            <a:avLst/>
          </a:prstGeom>
        </p:spPr>
      </p:pic>
      <p:sp>
        <p:nvSpPr>
          <p:cNvPr id="3" name="Rectangle 2">
            <a:extLst>
              <a:ext uri="{FF2B5EF4-FFF2-40B4-BE49-F238E27FC236}">
                <a16:creationId xmlns:a16="http://schemas.microsoft.com/office/drawing/2014/main" id="{181F0745-EB0D-BC0F-6BEA-50BF57F1BD0D}"/>
              </a:ext>
            </a:extLst>
          </p:cNvPr>
          <p:cNvSpPr/>
          <p:nvPr/>
        </p:nvSpPr>
        <p:spPr>
          <a:xfrm>
            <a:off x="7600428" y="1775272"/>
            <a:ext cx="1533739" cy="4447908"/>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93935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black text on a white background&#10;&#10;Description automatically generated">
            <a:extLst>
              <a:ext uri="{FF2B5EF4-FFF2-40B4-BE49-F238E27FC236}">
                <a16:creationId xmlns:a16="http://schemas.microsoft.com/office/drawing/2014/main" id="{CC3A5D02-7B17-D33F-0174-4E31671106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2758" y="231093"/>
            <a:ext cx="6382641" cy="943107"/>
          </a:xfrm>
          <a:prstGeom prst="rect">
            <a:avLst/>
          </a:prstGeom>
        </p:spPr>
      </p:pic>
      <p:pic>
        <p:nvPicPr>
          <p:cNvPr id="17" name="Picture 16">
            <a:extLst>
              <a:ext uri="{FF2B5EF4-FFF2-40B4-BE49-F238E27FC236}">
                <a16:creationId xmlns:a16="http://schemas.microsoft.com/office/drawing/2014/main" id="{5B944FCE-60FB-9F20-75E1-CA00BCADF4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42758" y="1174200"/>
            <a:ext cx="5819461" cy="468624"/>
          </a:xfrm>
          <a:prstGeom prst="rect">
            <a:avLst/>
          </a:prstGeom>
        </p:spPr>
      </p:pic>
      <p:sp>
        <p:nvSpPr>
          <p:cNvPr id="18" name="TextBox 17">
            <a:extLst>
              <a:ext uri="{FF2B5EF4-FFF2-40B4-BE49-F238E27FC236}">
                <a16:creationId xmlns:a16="http://schemas.microsoft.com/office/drawing/2014/main" id="{015F7AEA-E8F3-D35B-82F2-72C07EE6296B}"/>
              </a:ext>
            </a:extLst>
          </p:cNvPr>
          <p:cNvSpPr txBox="1"/>
          <p:nvPr/>
        </p:nvSpPr>
        <p:spPr>
          <a:xfrm>
            <a:off x="658761" y="1920614"/>
            <a:ext cx="6518787" cy="3693319"/>
          </a:xfrm>
          <a:prstGeom prst="rect">
            <a:avLst/>
          </a:prstGeom>
          <a:noFill/>
        </p:spPr>
        <p:txBody>
          <a:bodyPr wrap="square" rtlCol="0">
            <a:spAutoFit/>
          </a:bodyPr>
          <a:lstStyle/>
          <a:p>
            <a:r>
              <a:rPr lang="en-US" dirty="0"/>
              <a:t>Patients undergoing elective UGE randomized to ingest one of six predetermined volumes of apple juice (as much as 400 mL) after an 8 hour fast</a:t>
            </a:r>
          </a:p>
          <a:p>
            <a:endParaRPr lang="en-US" dirty="0"/>
          </a:p>
          <a:p>
            <a:r>
              <a:rPr lang="en-US" dirty="0"/>
              <a:t>Cross-sectional area of gastric antrum in RLD position measured immediately after ingestion of fluid</a:t>
            </a:r>
          </a:p>
          <a:p>
            <a:endParaRPr lang="en-US" dirty="0"/>
          </a:p>
          <a:p>
            <a:r>
              <a:rPr lang="en-US" dirty="0"/>
              <a:t>Gastric fluid subsequently suctioned during UGE performed under minimal/trivial sedation</a:t>
            </a:r>
          </a:p>
          <a:p>
            <a:endParaRPr lang="en-US" dirty="0"/>
          </a:p>
          <a:p>
            <a:r>
              <a:rPr lang="en-US" dirty="0" err="1"/>
              <a:t>Perlas</a:t>
            </a:r>
            <a:r>
              <a:rPr lang="en-US" dirty="0"/>
              <a:t> formula for estimating gastric volume constructed from measured CSA:</a:t>
            </a:r>
          </a:p>
          <a:p>
            <a:r>
              <a:rPr lang="en-US" dirty="0"/>
              <a:t>  </a:t>
            </a:r>
          </a:p>
        </p:txBody>
      </p:sp>
      <p:pic>
        <p:nvPicPr>
          <p:cNvPr id="22" name="Picture 21" descr="A graph of a diagram&#10;&#10;Description automatically generated with medium confidence">
            <a:extLst>
              <a:ext uri="{FF2B5EF4-FFF2-40B4-BE49-F238E27FC236}">
                <a16:creationId xmlns:a16="http://schemas.microsoft.com/office/drawing/2014/main" id="{E604BA4B-9782-9419-7223-81EB5E7BC5E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27167" y="2014846"/>
            <a:ext cx="4688684" cy="4221045"/>
          </a:xfrm>
          <a:prstGeom prst="rect">
            <a:avLst/>
          </a:prstGeom>
        </p:spPr>
      </p:pic>
      <p:pic>
        <p:nvPicPr>
          <p:cNvPr id="26" name="Picture 25">
            <a:extLst>
              <a:ext uri="{FF2B5EF4-FFF2-40B4-BE49-F238E27FC236}">
                <a16:creationId xmlns:a16="http://schemas.microsoft.com/office/drawing/2014/main" id="{3C264114-F941-F043-4FA9-5222D9EE0A2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5505" y="5421642"/>
            <a:ext cx="4703726" cy="384582"/>
          </a:xfrm>
          <a:prstGeom prst="rect">
            <a:avLst/>
          </a:prstGeom>
        </p:spPr>
      </p:pic>
      <p:sp>
        <p:nvSpPr>
          <p:cNvPr id="2" name="TextBox 1">
            <a:extLst>
              <a:ext uri="{FF2B5EF4-FFF2-40B4-BE49-F238E27FC236}">
                <a16:creationId xmlns:a16="http://schemas.microsoft.com/office/drawing/2014/main" id="{A9C9DDC7-2B71-564C-5A8B-6EC4CEC1E613}"/>
              </a:ext>
            </a:extLst>
          </p:cNvPr>
          <p:cNvSpPr txBox="1"/>
          <p:nvPr/>
        </p:nvSpPr>
        <p:spPr>
          <a:xfrm>
            <a:off x="2997370" y="4036878"/>
            <a:ext cx="280846" cy="369332"/>
          </a:xfrm>
          <a:prstGeom prst="rect">
            <a:avLst/>
          </a:prstGeom>
          <a:noFill/>
        </p:spPr>
        <p:txBody>
          <a:bodyPr wrap="none" rtlCol="0">
            <a:spAutoFit/>
          </a:bodyPr>
          <a:lstStyle/>
          <a:p>
            <a:r>
              <a:rPr lang="en-US" dirty="0">
                <a:latin typeface="Lao UI" panose="020B0502040204020203" pitchFamily="34" charset="0"/>
                <a:cs typeface="Lao UI" panose="020B0502040204020203" pitchFamily="34" charset="0"/>
              </a:rPr>
              <a:t>*</a:t>
            </a:r>
            <a:endParaRPr lang="en-US" dirty="0"/>
          </a:p>
        </p:txBody>
      </p:sp>
      <p:sp>
        <p:nvSpPr>
          <p:cNvPr id="3" name="TextBox 2">
            <a:extLst>
              <a:ext uri="{FF2B5EF4-FFF2-40B4-BE49-F238E27FC236}">
                <a16:creationId xmlns:a16="http://schemas.microsoft.com/office/drawing/2014/main" id="{90BB8EC4-B606-77A1-6749-2E422DE3E413}"/>
              </a:ext>
            </a:extLst>
          </p:cNvPr>
          <p:cNvSpPr txBox="1"/>
          <p:nvPr/>
        </p:nvSpPr>
        <p:spPr>
          <a:xfrm>
            <a:off x="409464" y="6479386"/>
            <a:ext cx="5314962" cy="276999"/>
          </a:xfrm>
          <a:prstGeom prst="rect">
            <a:avLst/>
          </a:prstGeom>
          <a:noFill/>
        </p:spPr>
        <p:txBody>
          <a:bodyPr wrap="square" rtlCol="0">
            <a:spAutoFit/>
          </a:bodyPr>
          <a:lstStyle/>
          <a:p>
            <a:r>
              <a:rPr lang="en-US" sz="1200" dirty="0">
                <a:latin typeface="Lao UI" panose="020B0502040204020203" pitchFamily="34" charset="0"/>
                <a:cs typeface="Lao UI" panose="020B0502040204020203" pitchFamily="34" charset="0"/>
              </a:rPr>
              <a:t>* Maximum of 2 mg of midazolam and 100 mcg fentanyl!</a:t>
            </a:r>
            <a:endParaRPr lang="en-US" sz="1200" dirty="0"/>
          </a:p>
        </p:txBody>
      </p:sp>
      <p:cxnSp>
        <p:nvCxnSpPr>
          <p:cNvPr id="5" name="Straight Connector 4">
            <a:extLst>
              <a:ext uri="{FF2B5EF4-FFF2-40B4-BE49-F238E27FC236}">
                <a16:creationId xmlns:a16="http://schemas.microsoft.com/office/drawing/2014/main" id="{5EAB214A-B447-C598-C440-963A36B9D09A}"/>
              </a:ext>
            </a:extLst>
          </p:cNvPr>
          <p:cNvCxnSpPr/>
          <p:nvPr/>
        </p:nvCxnSpPr>
        <p:spPr>
          <a:xfrm flipV="1">
            <a:off x="7964129" y="2408903"/>
            <a:ext cx="3294325" cy="2615381"/>
          </a:xfrm>
          <a:prstGeom prst="line">
            <a:avLst/>
          </a:prstGeom>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3590187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A graph of a line graph&#10;&#10;Description automatically generated with medium confidence">
            <a:extLst>
              <a:ext uri="{FF2B5EF4-FFF2-40B4-BE49-F238E27FC236}">
                <a16:creationId xmlns:a16="http://schemas.microsoft.com/office/drawing/2014/main" id="{1CFBC40B-7DB2-4E08-90E6-EFB13B0AAA04}"/>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b="29447"/>
          <a:stretch/>
        </p:blipFill>
        <p:spPr>
          <a:xfrm>
            <a:off x="6953089" y="1689827"/>
            <a:ext cx="4676280" cy="4368540"/>
          </a:xfrm>
        </p:spPr>
      </p:pic>
      <p:pic>
        <p:nvPicPr>
          <p:cNvPr id="13" name="Picture 12" descr="A black text on a white background&#10;&#10;Description automatically generated">
            <a:extLst>
              <a:ext uri="{FF2B5EF4-FFF2-40B4-BE49-F238E27FC236}">
                <a16:creationId xmlns:a16="http://schemas.microsoft.com/office/drawing/2014/main" id="{CC3A5D02-7B17-D33F-0174-4E31671106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42758" y="231093"/>
            <a:ext cx="6382641" cy="943107"/>
          </a:xfrm>
          <a:prstGeom prst="rect">
            <a:avLst/>
          </a:prstGeom>
        </p:spPr>
      </p:pic>
      <p:pic>
        <p:nvPicPr>
          <p:cNvPr id="17" name="Picture 16">
            <a:extLst>
              <a:ext uri="{FF2B5EF4-FFF2-40B4-BE49-F238E27FC236}">
                <a16:creationId xmlns:a16="http://schemas.microsoft.com/office/drawing/2014/main" id="{5B944FCE-60FB-9F20-75E1-CA00BCADF4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42758" y="1174200"/>
            <a:ext cx="5819461" cy="468624"/>
          </a:xfrm>
          <a:prstGeom prst="rect">
            <a:avLst/>
          </a:prstGeom>
        </p:spPr>
      </p:pic>
      <p:sp>
        <p:nvSpPr>
          <p:cNvPr id="2" name="TextBox 1">
            <a:extLst>
              <a:ext uri="{FF2B5EF4-FFF2-40B4-BE49-F238E27FC236}">
                <a16:creationId xmlns:a16="http://schemas.microsoft.com/office/drawing/2014/main" id="{BBBDADE3-59A0-B381-6D82-36624EA7CF0C}"/>
              </a:ext>
            </a:extLst>
          </p:cNvPr>
          <p:cNvSpPr txBox="1"/>
          <p:nvPr/>
        </p:nvSpPr>
        <p:spPr>
          <a:xfrm>
            <a:off x="658761" y="1920614"/>
            <a:ext cx="6093621" cy="5078313"/>
          </a:xfrm>
          <a:prstGeom prst="rect">
            <a:avLst/>
          </a:prstGeom>
          <a:noFill/>
        </p:spPr>
        <p:txBody>
          <a:bodyPr wrap="square" rtlCol="0">
            <a:spAutoFit/>
          </a:bodyPr>
          <a:lstStyle/>
          <a:p>
            <a:r>
              <a:rPr lang="en-US" dirty="0"/>
              <a:t>Evaluated 3-point grading system of the gastric antrum and its correlation with gastric fluid volume</a:t>
            </a:r>
          </a:p>
          <a:p>
            <a:endParaRPr lang="en-US" dirty="0"/>
          </a:p>
          <a:p>
            <a:r>
              <a:rPr lang="en-US" dirty="0"/>
              <a:t>Less than 25% of subjects with a grade 1 antrum (solid line in histogram) had a gastric volume &gt; 100 mL</a:t>
            </a:r>
          </a:p>
          <a:p>
            <a:endParaRPr lang="en-US" dirty="0"/>
          </a:p>
          <a:p>
            <a:r>
              <a:rPr lang="en-US" dirty="0"/>
              <a:t>75% of subjects with a grade 2 antrum (dotted line) had a volume &gt; 100 mL, and more than 50% had volumes greater than 250 </a:t>
            </a:r>
            <a:r>
              <a:rPr lang="en-US" b="0" dirty="0"/>
              <a:t>mL</a:t>
            </a:r>
          </a:p>
          <a:p>
            <a:endParaRPr lang="en-US" dirty="0"/>
          </a:p>
          <a:p>
            <a:r>
              <a:rPr lang="en-US" dirty="0"/>
              <a:t>Authors concluded that three-point grading system alone can be used as a screening tool to differentiate between low and high-volume states.</a:t>
            </a:r>
          </a:p>
          <a:p>
            <a:endParaRPr lang="en-US" dirty="0"/>
          </a:p>
          <a:p>
            <a:endParaRPr lang="en-US" dirty="0"/>
          </a:p>
          <a:p>
            <a:r>
              <a:rPr lang="en-US" dirty="0"/>
              <a:t> </a:t>
            </a:r>
          </a:p>
          <a:p>
            <a:endParaRPr lang="en-US" dirty="0"/>
          </a:p>
          <a:p>
            <a:r>
              <a:rPr lang="en-US" dirty="0"/>
              <a:t>  </a:t>
            </a:r>
          </a:p>
        </p:txBody>
      </p:sp>
      <p:sp>
        <p:nvSpPr>
          <p:cNvPr id="3" name="TextBox 2">
            <a:extLst>
              <a:ext uri="{FF2B5EF4-FFF2-40B4-BE49-F238E27FC236}">
                <a16:creationId xmlns:a16="http://schemas.microsoft.com/office/drawing/2014/main" id="{04B260A8-F317-C5E3-9B1F-8286CE4AE271}"/>
              </a:ext>
            </a:extLst>
          </p:cNvPr>
          <p:cNvSpPr txBox="1"/>
          <p:nvPr/>
        </p:nvSpPr>
        <p:spPr>
          <a:xfrm>
            <a:off x="7269822" y="6058367"/>
            <a:ext cx="4676280" cy="261610"/>
          </a:xfrm>
          <a:prstGeom prst="rect">
            <a:avLst/>
          </a:prstGeom>
          <a:noFill/>
        </p:spPr>
        <p:txBody>
          <a:bodyPr wrap="none" rtlCol="0">
            <a:spAutoFit/>
          </a:bodyPr>
          <a:lstStyle/>
          <a:p>
            <a:r>
              <a:rPr lang="en-US" sz="1100" dirty="0"/>
              <a:t>Histogram of frequencies of gastric fluid volume for grade 1 and 2 </a:t>
            </a:r>
            <a:r>
              <a:rPr lang="en-US" sz="1100" dirty="0" err="1"/>
              <a:t>antrums</a:t>
            </a:r>
            <a:endParaRPr lang="en-US" sz="1100" dirty="0"/>
          </a:p>
        </p:txBody>
      </p:sp>
      <p:cxnSp>
        <p:nvCxnSpPr>
          <p:cNvPr id="5" name="Straight Arrow Connector 4">
            <a:extLst>
              <a:ext uri="{FF2B5EF4-FFF2-40B4-BE49-F238E27FC236}">
                <a16:creationId xmlns:a16="http://schemas.microsoft.com/office/drawing/2014/main" id="{CF43EE05-E38A-3D83-9BC9-9C973B1039DC}"/>
              </a:ext>
            </a:extLst>
          </p:cNvPr>
          <p:cNvCxnSpPr/>
          <p:nvPr/>
        </p:nvCxnSpPr>
        <p:spPr>
          <a:xfrm flipH="1">
            <a:off x="8436077" y="3529781"/>
            <a:ext cx="412955" cy="32446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82F4FC81-3312-C7CE-DCBF-AD99209CFC16}"/>
              </a:ext>
            </a:extLst>
          </p:cNvPr>
          <p:cNvCxnSpPr>
            <a:cxnSpLocks/>
          </p:cNvCxnSpPr>
          <p:nvPr/>
        </p:nvCxnSpPr>
        <p:spPr>
          <a:xfrm>
            <a:off x="8013290" y="3874097"/>
            <a:ext cx="314632" cy="351241"/>
          </a:xfrm>
          <a:prstGeom prst="straightConnector1">
            <a:avLst/>
          </a:prstGeom>
          <a:ln w="38100">
            <a:solidFill>
              <a:srgbClr val="FF0000"/>
            </a:solidFill>
            <a:prstDash val="sysDot"/>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8205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90D0034-F768-41E7-85D4-F38C4DE857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4F7E42D-8B5A-4FC8-81CD-9E60171F7F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2ACDA031-916F-648B-23A2-3797AED9BEA5}"/>
              </a:ext>
            </a:extLst>
          </p:cNvPr>
          <p:cNvSpPr>
            <a:spLocks noGrp="1"/>
          </p:cNvSpPr>
          <p:nvPr>
            <p:ph type="title"/>
          </p:nvPr>
        </p:nvSpPr>
        <p:spPr>
          <a:xfrm>
            <a:off x="492370" y="516835"/>
            <a:ext cx="3084844" cy="2103875"/>
          </a:xfrm>
        </p:spPr>
        <p:txBody>
          <a:bodyPr vert="horz" lIns="91440" tIns="45720" rIns="91440" bIns="45720" rtlCol="0" anchor="b">
            <a:normAutofit/>
          </a:bodyPr>
          <a:lstStyle/>
          <a:p>
            <a:r>
              <a:rPr lang="en-US" sz="3600" kern="1200" spc="-50" baseline="0" dirty="0">
                <a:solidFill>
                  <a:srgbClr val="FFFFFF"/>
                </a:solidFill>
                <a:latin typeface="+mj-lt"/>
                <a:ea typeface="+mj-ea"/>
                <a:cs typeface="+mj-cs"/>
              </a:rPr>
              <a:t>Clinical Decision Making</a:t>
            </a:r>
          </a:p>
        </p:txBody>
      </p:sp>
      <p:sp>
        <p:nvSpPr>
          <p:cNvPr id="6" name="TextBox 5">
            <a:extLst>
              <a:ext uri="{FF2B5EF4-FFF2-40B4-BE49-F238E27FC236}">
                <a16:creationId xmlns:a16="http://schemas.microsoft.com/office/drawing/2014/main" id="{FC292610-B5B7-9C23-2604-2D6C70EBBA19}"/>
              </a:ext>
            </a:extLst>
          </p:cNvPr>
          <p:cNvSpPr txBox="1"/>
          <p:nvPr/>
        </p:nvSpPr>
        <p:spPr>
          <a:xfrm>
            <a:off x="319500" y="6041808"/>
            <a:ext cx="3720571" cy="598713"/>
          </a:xfrm>
          <a:prstGeom prst="rect">
            <a:avLst/>
          </a:prstGeom>
        </p:spPr>
        <p:txBody>
          <a:bodyPr vert="horz" lIns="0" tIns="45720" rIns="0" bIns="45720" rtlCol="0">
            <a:normAutofit/>
          </a:bodyPr>
          <a:lstStyle/>
          <a:p>
            <a:pPr defTabSz="914400">
              <a:lnSpc>
                <a:spcPct val="90000"/>
              </a:lnSpc>
              <a:spcAft>
                <a:spcPts val="600"/>
              </a:spcAft>
              <a:buClr>
                <a:schemeClr val="accent1"/>
              </a:buClr>
              <a:buFont typeface="Calibri" panose="020F0502020204030204" pitchFamily="34" charset="0"/>
            </a:pPr>
            <a:r>
              <a:rPr lang="en-US" sz="1200">
                <a:solidFill>
                  <a:srgbClr val="FFFFFF"/>
                </a:solidFill>
              </a:rPr>
              <a:t>Van de Putte et al.   Ultrasound assessment of gastric content and volume. British Journal of Anaesthesia 113 (1): 12–22 (2014)</a:t>
            </a:r>
            <a:endParaRPr lang="en-US" sz="1200" dirty="0">
              <a:solidFill>
                <a:srgbClr val="FFFFFF"/>
              </a:solidFill>
            </a:endParaRPr>
          </a:p>
        </p:txBody>
      </p:sp>
      <p:pic>
        <p:nvPicPr>
          <p:cNvPr id="5" name="Picture 4" descr="A diagram of a flowchart&#10;&#10;Description automatically generated">
            <a:extLst>
              <a:ext uri="{FF2B5EF4-FFF2-40B4-BE49-F238E27FC236}">
                <a16:creationId xmlns:a16="http://schemas.microsoft.com/office/drawing/2014/main" id="{1548B310-D2DA-18FA-F507-EA45975AEA29}"/>
              </a:ext>
            </a:extLst>
          </p:cNvPr>
          <p:cNvPicPr>
            <a:picLocks noChangeAspect="1"/>
          </p:cNvPicPr>
          <p:nvPr/>
        </p:nvPicPr>
        <p:blipFill>
          <a:blip r:embed="rId3">
            <a:extLst>
              <a:ext uri="{28A0092B-C50C-407E-A947-70E740481C1C}">
                <a14:useLocalDpi xmlns:a14="http://schemas.microsoft.com/office/drawing/2010/main" val="0"/>
              </a:ext>
            </a:extLst>
          </a:blip>
          <a:srcRect t="1369" r="-1" b="4425"/>
          <a:stretch/>
        </p:blipFill>
        <p:spPr>
          <a:xfrm>
            <a:off x="4075043" y="10"/>
            <a:ext cx="8111272" cy="6857990"/>
          </a:xfrm>
          <a:prstGeom prst="rect">
            <a:avLst/>
          </a:prstGeom>
        </p:spPr>
      </p:pic>
      <p:sp>
        <p:nvSpPr>
          <p:cNvPr id="15" name="Rectangle 14">
            <a:extLst>
              <a:ext uri="{FF2B5EF4-FFF2-40B4-BE49-F238E27FC236}">
                <a16:creationId xmlns:a16="http://schemas.microsoft.com/office/drawing/2014/main" id="{8C04651D-B9F4-4935-A02D-364153FBDF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202704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lose up of a sign&#10;&#10;Description automatically generated">
            <a:extLst>
              <a:ext uri="{FF2B5EF4-FFF2-40B4-BE49-F238E27FC236}">
                <a16:creationId xmlns:a16="http://schemas.microsoft.com/office/drawing/2014/main" id="{AE0239C9-BE22-04BC-6364-A4879ED49AC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131297" y="344079"/>
            <a:ext cx="7929405" cy="1194048"/>
          </a:xfrm>
        </p:spPr>
      </p:pic>
      <p:pic>
        <p:nvPicPr>
          <p:cNvPr id="7" name="Picture 6" descr="A close-up of an ultrasound&#10;&#10;Description automatically generated">
            <a:extLst>
              <a:ext uri="{FF2B5EF4-FFF2-40B4-BE49-F238E27FC236}">
                <a16:creationId xmlns:a16="http://schemas.microsoft.com/office/drawing/2014/main" id="{894E1E61-B3AF-F5C3-F965-516CF175CE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66572" y="2222091"/>
            <a:ext cx="7524821" cy="3126657"/>
          </a:xfrm>
          <a:prstGeom prst="rect">
            <a:avLst/>
          </a:prstGeom>
        </p:spPr>
      </p:pic>
      <p:sp>
        <p:nvSpPr>
          <p:cNvPr id="8" name="TextBox 7">
            <a:extLst>
              <a:ext uri="{FF2B5EF4-FFF2-40B4-BE49-F238E27FC236}">
                <a16:creationId xmlns:a16="http://schemas.microsoft.com/office/drawing/2014/main" id="{ECBDADA4-70D0-BD38-55CE-5F03F6D33134}"/>
              </a:ext>
            </a:extLst>
          </p:cNvPr>
          <p:cNvSpPr txBox="1"/>
          <p:nvPr/>
        </p:nvSpPr>
        <p:spPr>
          <a:xfrm>
            <a:off x="422785" y="2222091"/>
            <a:ext cx="4050892" cy="3970318"/>
          </a:xfrm>
          <a:prstGeom prst="rect">
            <a:avLst/>
          </a:prstGeom>
          <a:noFill/>
        </p:spPr>
        <p:txBody>
          <a:bodyPr wrap="square" rtlCol="0">
            <a:spAutoFit/>
          </a:bodyPr>
          <a:lstStyle/>
          <a:p>
            <a:r>
              <a:rPr lang="en-US" dirty="0"/>
              <a:t>GUS feasible in obese patients with BMI between 35-50</a:t>
            </a:r>
          </a:p>
          <a:p>
            <a:endParaRPr lang="en-US" dirty="0"/>
          </a:p>
          <a:p>
            <a:r>
              <a:rPr lang="en-US" dirty="0"/>
              <a:t>Success rate of 95% for subjects in RLD position and 90% in supine position</a:t>
            </a:r>
          </a:p>
          <a:p>
            <a:endParaRPr lang="en-US" dirty="0"/>
          </a:p>
          <a:p>
            <a:r>
              <a:rPr lang="en-US" dirty="0"/>
              <a:t>Median acquisition time of 3.5 minutes</a:t>
            </a:r>
          </a:p>
          <a:p>
            <a:endParaRPr lang="en-US" dirty="0"/>
          </a:p>
          <a:p>
            <a:r>
              <a:rPr lang="en-US" dirty="0"/>
              <a:t>Volume of gastric content per kg similar to non-obese subjects</a:t>
            </a:r>
          </a:p>
          <a:p>
            <a:endParaRPr lang="en-US" dirty="0"/>
          </a:p>
          <a:p>
            <a:endParaRPr lang="en-US" dirty="0"/>
          </a:p>
          <a:p>
            <a:endParaRPr lang="en-US" dirty="0"/>
          </a:p>
        </p:txBody>
      </p:sp>
      <p:sp>
        <p:nvSpPr>
          <p:cNvPr id="3" name="TextBox 2">
            <a:extLst>
              <a:ext uri="{FF2B5EF4-FFF2-40B4-BE49-F238E27FC236}">
                <a16:creationId xmlns:a16="http://schemas.microsoft.com/office/drawing/2014/main" id="{2E7E7097-A016-1BB4-B2D6-D2DEA482078E}"/>
              </a:ext>
            </a:extLst>
          </p:cNvPr>
          <p:cNvSpPr txBox="1"/>
          <p:nvPr/>
        </p:nvSpPr>
        <p:spPr>
          <a:xfrm>
            <a:off x="422785" y="5368412"/>
            <a:ext cx="10874480" cy="646331"/>
          </a:xfrm>
          <a:prstGeom prst="rect">
            <a:avLst/>
          </a:prstGeom>
          <a:noFill/>
        </p:spPr>
        <p:txBody>
          <a:bodyPr wrap="square" rtlCol="0">
            <a:spAutoFit/>
          </a:bodyPr>
          <a:lstStyle/>
          <a:p>
            <a:r>
              <a:rPr lang="en-US" dirty="0"/>
              <a:t>Obese patients had a similar distribution of antral grade using the three-point grading system as non-obese subjects </a:t>
            </a:r>
          </a:p>
        </p:txBody>
      </p:sp>
    </p:spTree>
    <p:extLst>
      <p:ext uri="{BB962C8B-B14F-4D97-AF65-F5344CB8AC3E}">
        <p14:creationId xmlns:p14="http://schemas.microsoft.com/office/powerpoint/2010/main" val="548488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0343168-8B3A-6198-38BD-B4050345E212}"/>
              </a:ext>
            </a:extLst>
          </p:cNvPr>
          <p:cNvSpPr>
            <a:spLocks noGrp="1"/>
          </p:cNvSpPr>
          <p:nvPr>
            <p:ph idx="1"/>
          </p:nvPr>
        </p:nvSpPr>
        <p:spPr>
          <a:xfrm>
            <a:off x="720212" y="405383"/>
            <a:ext cx="10515600" cy="1403752"/>
          </a:xfrm>
        </p:spPr>
        <p:txBody>
          <a:bodyPr>
            <a:normAutofit/>
          </a:bodyPr>
          <a:lstStyle/>
          <a:p>
            <a:pPr marL="0" indent="0">
              <a:buNone/>
            </a:pPr>
            <a:r>
              <a:rPr lang="en-US" sz="2200" dirty="0"/>
              <a:t>Two month-old infant of Spanish speaking mother presents for excision of extra digit.  Cursory interview by attending in his half-broken Spanish elicits NPO past midnight.  Resident conducts proper interview with Spanish interpreter and learns that infant given 1 ounce of Pedialyte 30 minutes ago. Proceed, postpone or cancel?</a:t>
            </a:r>
          </a:p>
          <a:p>
            <a:pPr marL="0" indent="0">
              <a:buNone/>
            </a:pPr>
            <a:endParaRPr lang="en-US" sz="2200" dirty="0"/>
          </a:p>
        </p:txBody>
      </p:sp>
      <p:pic>
        <p:nvPicPr>
          <p:cNvPr id="6" name="202403121937300002SMP">
            <a:hlinkClick r:id="" action="ppaction://media"/>
            <a:extLst>
              <a:ext uri="{FF2B5EF4-FFF2-40B4-BE49-F238E27FC236}">
                <a16:creationId xmlns:a16="http://schemas.microsoft.com/office/drawing/2014/main" id="{D2702F78-4565-A2B5-2E6C-76F60C9C201D}"/>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08011" y="1860490"/>
            <a:ext cx="5383188" cy="4037024"/>
          </a:xfrm>
          <a:prstGeom prst="rect">
            <a:avLst/>
          </a:prstGeom>
        </p:spPr>
      </p:pic>
      <p:pic>
        <p:nvPicPr>
          <p:cNvPr id="8" name="Screen Recording 7">
            <a:hlinkClick r:id="" action="ppaction://media"/>
            <a:extLst>
              <a:ext uri="{FF2B5EF4-FFF2-40B4-BE49-F238E27FC236}">
                <a16:creationId xmlns:a16="http://schemas.microsoft.com/office/drawing/2014/main" id="{A156ADCB-B132-455F-9991-CA7C115AB08D}"/>
              </a:ext>
            </a:extLst>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5899354" y="1863212"/>
            <a:ext cx="6163516" cy="4034302"/>
          </a:xfrm>
          <a:prstGeom prst="rect">
            <a:avLst/>
          </a:prstGeom>
        </p:spPr>
      </p:pic>
      <p:sp>
        <p:nvSpPr>
          <p:cNvPr id="2" name="TextBox 1">
            <a:extLst>
              <a:ext uri="{FF2B5EF4-FFF2-40B4-BE49-F238E27FC236}">
                <a16:creationId xmlns:a16="http://schemas.microsoft.com/office/drawing/2014/main" id="{1333BDC2-ACF8-4F15-8FE6-20399BCA5D1E}"/>
              </a:ext>
            </a:extLst>
          </p:cNvPr>
          <p:cNvSpPr txBox="1"/>
          <p:nvPr/>
        </p:nvSpPr>
        <p:spPr>
          <a:xfrm>
            <a:off x="2025445" y="5939390"/>
            <a:ext cx="2959849" cy="369332"/>
          </a:xfrm>
          <a:prstGeom prst="rect">
            <a:avLst/>
          </a:prstGeom>
          <a:noFill/>
        </p:spPr>
        <p:txBody>
          <a:bodyPr wrap="none" rtlCol="0">
            <a:spAutoFit/>
          </a:bodyPr>
          <a:lstStyle/>
          <a:p>
            <a:r>
              <a:rPr lang="en-US" dirty="0"/>
              <a:t>Thirty minutes after ingestion</a:t>
            </a:r>
          </a:p>
        </p:txBody>
      </p:sp>
      <p:sp>
        <p:nvSpPr>
          <p:cNvPr id="4" name="TextBox 3">
            <a:extLst>
              <a:ext uri="{FF2B5EF4-FFF2-40B4-BE49-F238E27FC236}">
                <a16:creationId xmlns:a16="http://schemas.microsoft.com/office/drawing/2014/main" id="{185E4539-60D6-AAAC-E452-ABD9C3D0C990}"/>
              </a:ext>
            </a:extLst>
          </p:cNvPr>
          <p:cNvSpPr txBox="1"/>
          <p:nvPr/>
        </p:nvSpPr>
        <p:spPr>
          <a:xfrm>
            <a:off x="8283677" y="5927717"/>
            <a:ext cx="2569871" cy="369332"/>
          </a:xfrm>
          <a:prstGeom prst="rect">
            <a:avLst/>
          </a:prstGeom>
          <a:noFill/>
        </p:spPr>
        <p:txBody>
          <a:bodyPr wrap="none" rtlCol="0">
            <a:spAutoFit/>
          </a:bodyPr>
          <a:lstStyle/>
          <a:p>
            <a:r>
              <a:rPr lang="en-US" dirty="0"/>
              <a:t>Two hours after ingestion</a:t>
            </a:r>
          </a:p>
        </p:txBody>
      </p:sp>
    </p:spTree>
    <p:extLst>
      <p:ext uri="{BB962C8B-B14F-4D97-AF65-F5344CB8AC3E}">
        <p14:creationId xmlns:p14="http://schemas.microsoft.com/office/powerpoint/2010/main" val="985021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85"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242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6"/>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6"/>
                                        </p:tgtEl>
                                      </p:cBhvr>
                                    </p:cmd>
                                  </p:childTnLst>
                                </p:cTn>
                              </p:par>
                            </p:childTnLst>
                          </p:cTn>
                        </p:par>
                      </p:childTnLst>
                    </p:cTn>
                  </p:par>
                </p:childTnLst>
              </p:cTn>
              <p:nextCondLst>
                <p:cond evt="onClick" delay="0">
                  <p:tgtEl>
                    <p:spTgt spid="6"/>
                  </p:tgtEl>
                </p:cond>
              </p:nextCondLst>
            </p:seq>
            <p:video>
              <p:cMediaNode vol="80000">
                <p:cTn id="16" repeatCount="indefinite" fill="hold" display="0">
                  <p:stCondLst>
                    <p:cond delay="indefinite"/>
                  </p:stCondLst>
                </p:cTn>
                <p:tgtEl>
                  <p:spTgt spid="6"/>
                </p:tgtEl>
              </p:cMediaNode>
            </p:video>
            <p:video>
              <p:cMediaNode vol="80000">
                <p:cTn id="17" repeatCount="indefinite" fill="hold" display="0">
                  <p:stCondLst>
                    <p:cond delay="indefinite"/>
                  </p:stCondLst>
                </p:cTn>
                <p:tgtEl>
                  <p:spTgt spid="8"/>
                </p:tgtEl>
              </p:cMediaNode>
            </p:video>
            <p:seq concurrent="1" nextAc="seek">
              <p:cTn id="18" restart="whenNotActive" fill="hold" evtFilter="cancelBubble" nodeType="interactiveSeq">
                <p:stCondLst>
                  <p:cond evt="onClick" delay="0">
                    <p:tgtEl>
                      <p:spTgt spid="8"/>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F531319-22EA-CA31-7BF9-E0147C705B33}"/>
              </a:ext>
            </a:extLst>
          </p:cNvPr>
          <p:cNvSpPr txBox="1"/>
          <p:nvPr/>
        </p:nvSpPr>
        <p:spPr>
          <a:xfrm>
            <a:off x="551227" y="2108358"/>
            <a:ext cx="5622234" cy="3970318"/>
          </a:xfrm>
          <a:prstGeom prst="rect">
            <a:avLst/>
          </a:prstGeom>
          <a:noFill/>
        </p:spPr>
        <p:txBody>
          <a:bodyPr wrap="square" rtlCol="0">
            <a:spAutoFit/>
          </a:bodyPr>
          <a:lstStyle/>
          <a:p>
            <a:r>
              <a:rPr lang="en-US" dirty="0"/>
              <a:t>Ultrasound used to quantitatively and qualitatively assess gastric content in fasted term non-laboring patients</a:t>
            </a:r>
          </a:p>
          <a:p>
            <a:endParaRPr lang="en-US" dirty="0"/>
          </a:p>
          <a:p>
            <a:r>
              <a:rPr lang="en-US" dirty="0"/>
              <a:t>Overwhelming majority of women (</a:t>
            </a:r>
            <a:r>
              <a:rPr lang="en-US" i="1" dirty="0"/>
              <a:t>n</a:t>
            </a:r>
            <a:r>
              <a:rPr lang="en-US" dirty="0"/>
              <a:t> = 103) had an empty stomach (grade O or 1) after routine fasting</a:t>
            </a:r>
          </a:p>
          <a:p>
            <a:endParaRPr lang="en-US" dirty="0"/>
          </a:p>
          <a:p>
            <a:r>
              <a:rPr lang="en-US" dirty="0"/>
              <a:t>Ninety-five percent of subjects had estimated gastric volumes of less than 1.5 mL/kg</a:t>
            </a:r>
          </a:p>
          <a:p>
            <a:endParaRPr lang="en-US" dirty="0"/>
          </a:p>
          <a:p>
            <a:r>
              <a:rPr lang="en-US" dirty="0"/>
              <a:t>Qualitative assessment of gastric volume with three-point grading system similar in pregnant (non-laboring) and non-pregnant woman</a:t>
            </a:r>
          </a:p>
          <a:p>
            <a:endParaRPr lang="en-US" dirty="0"/>
          </a:p>
          <a:p>
            <a:r>
              <a:rPr lang="en-US" dirty="0"/>
              <a:t> </a:t>
            </a:r>
          </a:p>
        </p:txBody>
      </p:sp>
      <p:pic>
        <p:nvPicPr>
          <p:cNvPr id="8" name="Picture 7" descr="Text&#10;&#10;Description automatically generated">
            <a:extLst>
              <a:ext uri="{FF2B5EF4-FFF2-40B4-BE49-F238E27FC236}">
                <a16:creationId xmlns:a16="http://schemas.microsoft.com/office/drawing/2014/main" id="{73AABCF0-EE7E-E1E2-789B-3DB0FA3EA1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94766" y="147032"/>
            <a:ext cx="5957390" cy="1562869"/>
          </a:xfrm>
          <a:prstGeom prst="rect">
            <a:avLst/>
          </a:prstGeom>
        </p:spPr>
      </p:pic>
      <p:pic>
        <p:nvPicPr>
          <p:cNvPr id="3" name="Picture 2" descr="A collage of ultrasound images&#10;&#10;Description automatically generated">
            <a:extLst>
              <a:ext uri="{FF2B5EF4-FFF2-40B4-BE49-F238E27FC236}">
                <a16:creationId xmlns:a16="http://schemas.microsoft.com/office/drawing/2014/main" id="{B69F2DB1-98DF-E07F-9DF7-783A30328E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92785" y="1848327"/>
            <a:ext cx="5622234" cy="4408020"/>
          </a:xfrm>
          <a:prstGeom prst="rect">
            <a:avLst/>
          </a:prstGeom>
        </p:spPr>
      </p:pic>
    </p:spTree>
    <p:extLst>
      <p:ext uri="{BB962C8B-B14F-4D97-AF65-F5344CB8AC3E}">
        <p14:creationId xmlns:p14="http://schemas.microsoft.com/office/powerpoint/2010/main" val="24713673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descr="Chart, histogram">
            <a:extLst>
              <a:ext uri="{FF2B5EF4-FFF2-40B4-BE49-F238E27FC236}">
                <a16:creationId xmlns:a16="http://schemas.microsoft.com/office/drawing/2014/main" id="{BF1EA761-67A4-A06E-606A-D2F39634F9E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40600" y="1893302"/>
            <a:ext cx="10222034" cy="3215784"/>
          </a:xfrm>
        </p:spPr>
      </p:pic>
      <p:sp>
        <p:nvSpPr>
          <p:cNvPr id="3" name="TextBox 2">
            <a:extLst>
              <a:ext uri="{FF2B5EF4-FFF2-40B4-BE49-F238E27FC236}">
                <a16:creationId xmlns:a16="http://schemas.microsoft.com/office/drawing/2014/main" id="{E7D97499-8888-881C-6A8C-0B30FB9DF786}"/>
              </a:ext>
            </a:extLst>
          </p:cNvPr>
          <p:cNvSpPr txBox="1"/>
          <p:nvPr/>
        </p:nvSpPr>
        <p:spPr>
          <a:xfrm>
            <a:off x="829366" y="5109086"/>
            <a:ext cx="10143124" cy="1138773"/>
          </a:xfrm>
          <a:prstGeom prst="rect">
            <a:avLst/>
          </a:prstGeom>
          <a:noFill/>
        </p:spPr>
        <p:txBody>
          <a:bodyPr wrap="square">
            <a:spAutoFit/>
          </a:bodyPr>
          <a:lstStyle/>
          <a:p>
            <a:r>
              <a:rPr lang="en-US" sz="1700" dirty="0"/>
              <a:t>Histograms of the frequencies (distribution of data) of CSAs, gastric volumes and volume/kg of pregnant (red) and nonpregnant (blue) women</a:t>
            </a:r>
          </a:p>
          <a:p>
            <a:endParaRPr lang="en-US" sz="1700" dirty="0"/>
          </a:p>
          <a:p>
            <a:r>
              <a:rPr lang="en-US" sz="1700" dirty="0"/>
              <a:t>Study implies that gastric emptying time is NOT delayed in non-laboring term women</a:t>
            </a:r>
          </a:p>
        </p:txBody>
      </p:sp>
      <p:pic>
        <p:nvPicPr>
          <p:cNvPr id="2" name="Picture 1" descr="Text&#10;&#10;Description automatically generated">
            <a:extLst>
              <a:ext uri="{FF2B5EF4-FFF2-40B4-BE49-F238E27FC236}">
                <a16:creationId xmlns:a16="http://schemas.microsoft.com/office/drawing/2014/main" id="{4A621824-B544-4D9F-6A6D-83384F194F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86842" y="31286"/>
            <a:ext cx="6405419" cy="1680406"/>
          </a:xfrm>
          <a:prstGeom prst="rect">
            <a:avLst/>
          </a:prstGeom>
        </p:spPr>
      </p:pic>
    </p:spTree>
    <p:extLst>
      <p:ext uri="{BB962C8B-B14F-4D97-AF65-F5344CB8AC3E}">
        <p14:creationId xmlns:p14="http://schemas.microsoft.com/office/powerpoint/2010/main" val="20237641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lose-up of a medical record&#10;&#10;Description automatically generated">
            <a:extLst>
              <a:ext uri="{FF2B5EF4-FFF2-40B4-BE49-F238E27FC236}">
                <a16:creationId xmlns:a16="http://schemas.microsoft.com/office/drawing/2014/main" id="{297E38CC-D35D-7A8E-B6B7-5E28A7FB5DF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02226" y="161976"/>
            <a:ext cx="10515600" cy="1759616"/>
          </a:xfrm>
        </p:spPr>
      </p:pic>
      <p:pic>
        <p:nvPicPr>
          <p:cNvPr id="7" name="Picture 6">
            <a:extLst>
              <a:ext uri="{FF2B5EF4-FFF2-40B4-BE49-F238E27FC236}">
                <a16:creationId xmlns:a16="http://schemas.microsoft.com/office/drawing/2014/main" id="{BF292993-B249-C855-F927-E7D6CEA12E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4439" y="1921592"/>
            <a:ext cx="11803122" cy="514422"/>
          </a:xfrm>
          <a:prstGeom prst="rect">
            <a:avLst/>
          </a:prstGeom>
        </p:spPr>
      </p:pic>
      <p:pic>
        <p:nvPicPr>
          <p:cNvPr id="9" name="Picture 8" descr="A close-up of text&#10;&#10;Description automatically generated">
            <a:extLst>
              <a:ext uri="{FF2B5EF4-FFF2-40B4-BE49-F238E27FC236}">
                <a16:creationId xmlns:a16="http://schemas.microsoft.com/office/drawing/2014/main" id="{2F056F6A-B8A0-B0EA-C15F-DC5D0B2E512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253" y="2685707"/>
            <a:ext cx="12117491" cy="3019846"/>
          </a:xfrm>
          <a:prstGeom prst="rect">
            <a:avLst/>
          </a:prstGeom>
        </p:spPr>
      </p:pic>
      <p:sp>
        <p:nvSpPr>
          <p:cNvPr id="11" name="Rectangle 10">
            <a:extLst>
              <a:ext uri="{FF2B5EF4-FFF2-40B4-BE49-F238E27FC236}">
                <a16:creationId xmlns:a16="http://schemas.microsoft.com/office/drawing/2014/main" id="{39C400A1-0298-5190-74A9-B81C5F9205FB}"/>
              </a:ext>
            </a:extLst>
          </p:cNvPr>
          <p:cNvSpPr/>
          <p:nvPr/>
        </p:nvSpPr>
        <p:spPr>
          <a:xfrm>
            <a:off x="285135" y="4080387"/>
            <a:ext cx="11803122" cy="1042219"/>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74265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BAC60A-67E9-A7D1-FCDE-F05C8E6154A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282C16A-A309-7612-F16B-648F7273E6D3}"/>
              </a:ext>
            </a:extLst>
          </p:cNvPr>
          <p:cNvSpPr>
            <a:spLocks noGrp="1"/>
          </p:cNvSpPr>
          <p:nvPr>
            <p:ph type="title"/>
          </p:nvPr>
        </p:nvSpPr>
        <p:spPr>
          <a:xfrm>
            <a:off x="602428" y="286603"/>
            <a:ext cx="11209468" cy="1450757"/>
          </a:xfrm>
        </p:spPr>
        <p:txBody>
          <a:bodyPr anchor="ctr">
            <a:normAutofit fontScale="90000"/>
          </a:bodyPr>
          <a:lstStyle/>
          <a:p>
            <a:pPr algn="ctr"/>
            <a:r>
              <a:rPr lang="en-US" sz="5400" dirty="0"/>
              <a:t>Pediatrics: Estimating Gastric Fluid Volume</a:t>
            </a:r>
          </a:p>
        </p:txBody>
      </p:sp>
      <p:pic>
        <p:nvPicPr>
          <p:cNvPr id="5" name="Content Placeholder 4" descr="A screenshot of a white background&#10;&#10;Description automatically generated">
            <a:extLst>
              <a:ext uri="{FF2B5EF4-FFF2-40B4-BE49-F238E27FC236}">
                <a16:creationId xmlns:a16="http://schemas.microsoft.com/office/drawing/2014/main" id="{8310CFBB-1B73-F13E-EFCB-2CA284A6435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15662" y="4598874"/>
            <a:ext cx="6668431" cy="1619476"/>
          </a:xfrm>
        </p:spPr>
      </p:pic>
      <p:pic>
        <p:nvPicPr>
          <p:cNvPr id="9" name="Picture 8" descr="A white background with black text&#10;&#10;Description automatically generated">
            <a:extLst>
              <a:ext uri="{FF2B5EF4-FFF2-40B4-BE49-F238E27FC236}">
                <a16:creationId xmlns:a16="http://schemas.microsoft.com/office/drawing/2014/main" id="{0A13B5A1-7E6C-318F-E66F-FF98EF180F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5662" y="1860394"/>
            <a:ext cx="6039693" cy="1448002"/>
          </a:xfrm>
          <a:prstGeom prst="rect">
            <a:avLst/>
          </a:prstGeom>
        </p:spPr>
      </p:pic>
      <p:pic>
        <p:nvPicPr>
          <p:cNvPr id="7" name="Picture 6" descr="A close up of a white background&#10;&#10;AI-generated content may be incorrect.">
            <a:extLst>
              <a:ext uri="{FF2B5EF4-FFF2-40B4-BE49-F238E27FC236}">
                <a16:creationId xmlns:a16="http://schemas.microsoft.com/office/drawing/2014/main" id="{92DC0C7E-3D2F-BC6D-9184-1E102FFCF0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26141" y="3429000"/>
            <a:ext cx="6115904" cy="905001"/>
          </a:xfrm>
          <a:prstGeom prst="rect">
            <a:avLst/>
          </a:prstGeom>
        </p:spPr>
      </p:pic>
    </p:spTree>
    <p:extLst>
      <p:ext uri="{BB962C8B-B14F-4D97-AF65-F5344CB8AC3E}">
        <p14:creationId xmlns:p14="http://schemas.microsoft.com/office/powerpoint/2010/main" val="41002965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EE6486-0957-BE60-0DCB-A6289F9F632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89A3694-8CF8-F285-EDCE-D1C1ABFB59B8}"/>
              </a:ext>
            </a:extLst>
          </p:cNvPr>
          <p:cNvSpPr>
            <a:spLocks noGrp="1"/>
          </p:cNvSpPr>
          <p:nvPr>
            <p:ph type="title"/>
          </p:nvPr>
        </p:nvSpPr>
        <p:spPr>
          <a:xfrm>
            <a:off x="602428" y="286603"/>
            <a:ext cx="11209468" cy="1450757"/>
          </a:xfrm>
        </p:spPr>
        <p:txBody>
          <a:bodyPr anchor="ctr">
            <a:normAutofit/>
          </a:bodyPr>
          <a:lstStyle/>
          <a:p>
            <a:pPr algn="ctr"/>
            <a:r>
              <a:rPr lang="en-US" sz="5400" dirty="0"/>
              <a:t>Estimating Gastric Fluid Volume</a:t>
            </a:r>
          </a:p>
        </p:txBody>
      </p:sp>
      <p:pic>
        <p:nvPicPr>
          <p:cNvPr id="8" name="Content Placeholder 7" descr="A screenshot of a calculator&#10;&#10;AI-generated content may be incorrect.">
            <a:extLst>
              <a:ext uri="{FF2B5EF4-FFF2-40B4-BE49-F238E27FC236}">
                <a16:creationId xmlns:a16="http://schemas.microsoft.com/office/drawing/2014/main" id="{705DAC90-0AF8-FEA9-D336-AB9FBCF71B0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50649" y="1846263"/>
            <a:ext cx="8227060" cy="4296353"/>
          </a:xfrm>
        </p:spPr>
      </p:pic>
    </p:spTree>
    <p:extLst>
      <p:ext uri="{BB962C8B-B14F-4D97-AF65-F5344CB8AC3E}">
        <p14:creationId xmlns:p14="http://schemas.microsoft.com/office/powerpoint/2010/main" val="5309041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97F1FC-BA87-A052-0631-DB5C53D201F8}"/>
              </a:ext>
            </a:extLst>
          </p:cNvPr>
          <p:cNvSpPr>
            <a:spLocks noGrp="1"/>
          </p:cNvSpPr>
          <p:nvPr>
            <p:ph type="title"/>
          </p:nvPr>
        </p:nvSpPr>
        <p:spPr>
          <a:xfrm>
            <a:off x="1097280" y="286604"/>
            <a:ext cx="10058400" cy="1129242"/>
          </a:xfrm>
        </p:spPr>
        <p:txBody>
          <a:bodyPr anchor="ctr">
            <a:normAutofit/>
          </a:bodyPr>
          <a:lstStyle/>
          <a:p>
            <a:pPr algn="ctr"/>
            <a:r>
              <a:rPr lang="en-US" sz="5400" dirty="0"/>
              <a:t>Indications and Uses</a:t>
            </a:r>
          </a:p>
        </p:txBody>
      </p:sp>
      <p:sp>
        <p:nvSpPr>
          <p:cNvPr id="3" name="Content Placeholder 2">
            <a:extLst>
              <a:ext uri="{FF2B5EF4-FFF2-40B4-BE49-F238E27FC236}">
                <a16:creationId xmlns:a16="http://schemas.microsoft.com/office/drawing/2014/main" id="{26535396-7C0F-8EE5-CFE1-DCBEF14AD0C7}"/>
              </a:ext>
            </a:extLst>
          </p:cNvPr>
          <p:cNvSpPr>
            <a:spLocks noGrp="1"/>
          </p:cNvSpPr>
          <p:nvPr>
            <p:ph idx="1"/>
          </p:nvPr>
        </p:nvSpPr>
        <p:spPr>
          <a:xfrm>
            <a:off x="609599" y="1801564"/>
            <a:ext cx="11375923" cy="4251960"/>
          </a:xfrm>
        </p:spPr>
        <p:txBody>
          <a:bodyPr>
            <a:normAutofit/>
          </a:bodyPr>
          <a:lstStyle/>
          <a:p>
            <a:pPr marL="0" indent="0">
              <a:buNone/>
            </a:pPr>
            <a:r>
              <a:rPr lang="en-US" sz="2200" dirty="0"/>
              <a:t>Bedside ultrasound can be used clinically to distinguish between a stomach that is empty, filled with fluid or solids</a:t>
            </a:r>
          </a:p>
          <a:p>
            <a:pPr marL="0" indent="0">
              <a:buNone/>
            </a:pPr>
            <a:endParaRPr lang="en-US" sz="2200" dirty="0"/>
          </a:p>
          <a:p>
            <a:pPr marL="0" indent="0">
              <a:buNone/>
            </a:pPr>
            <a:r>
              <a:rPr lang="en-US" sz="2200" dirty="0"/>
              <a:t>Findings used to decide timing of surgery (proceed or delay) and airway management (standard or RSI)</a:t>
            </a:r>
          </a:p>
          <a:p>
            <a:pPr marL="0" indent="0">
              <a:buNone/>
            </a:pPr>
            <a:endParaRPr lang="en-US" sz="2200" dirty="0"/>
          </a:p>
          <a:p>
            <a:pPr marL="0" indent="0">
              <a:buNone/>
            </a:pPr>
            <a:r>
              <a:rPr lang="en-US" sz="2200" dirty="0"/>
              <a:t>Particularly useful when patient is poor historian, a language barrier exists, emergent procedures/trauma, and conditions that delay gastric emptying</a:t>
            </a:r>
          </a:p>
        </p:txBody>
      </p:sp>
    </p:spTree>
    <p:extLst>
      <p:ext uri="{BB962C8B-B14F-4D97-AF65-F5344CB8AC3E}">
        <p14:creationId xmlns:p14="http://schemas.microsoft.com/office/powerpoint/2010/main" val="14500953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22B921-6FB9-804B-0DBF-B75328CF095D}"/>
              </a:ext>
            </a:extLst>
          </p:cNvPr>
          <p:cNvSpPr>
            <a:spLocks noGrp="1"/>
          </p:cNvSpPr>
          <p:nvPr>
            <p:ph type="title"/>
          </p:nvPr>
        </p:nvSpPr>
        <p:spPr>
          <a:xfrm>
            <a:off x="1066800" y="294449"/>
            <a:ext cx="10058400" cy="1450757"/>
          </a:xfrm>
        </p:spPr>
        <p:txBody>
          <a:bodyPr anchor="ctr">
            <a:normAutofit/>
          </a:bodyPr>
          <a:lstStyle/>
          <a:p>
            <a:pPr algn="ctr"/>
            <a:r>
              <a:rPr lang="en-US" sz="5400" dirty="0"/>
              <a:t>Equipment and Positioning</a:t>
            </a:r>
          </a:p>
        </p:txBody>
      </p:sp>
      <p:sp>
        <p:nvSpPr>
          <p:cNvPr id="3" name="Content Placeholder 2">
            <a:extLst>
              <a:ext uri="{FF2B5EF4-FFF2-40B4-BE49-F238E27FC236}">
                <a16:creationId xmlns:a16="http://schemas.microsoft.com/office/drawing/2014/main" id="{C3C5EAA1-3B87-A121-2446-BB8DD9B8EECC}"/>
              </a:ext>
            </a:extLst>
          </p:cNvPr>
          <p:cNvSpPr>
            <a:spLocks noGrp="1"/>
          </p:cNvSpPr>
          <p:nvPr>
            <p:ph idx="1"/>
          </p:nvPr>
        </p:nvSpPr>
        <p:spPr>
          <a:xfrm>
            <a:off x="838201" y="1929384"/>
            <a:ext cx="6843116" cy="4251960"/>
          </a:xfrm>
        </p:spPr>
        <p:txBody>
          <a:bodyPr>
            <a:normAutofit fontScale="92500" lnSpcReduction="20000"/>
          </a:bodyPr>
          <a:lstStyle/>
          <a:p>
            <a:pPr marL="0" indent="0">
              <a:buNone/>
            </a:pPr>
            <a:r>
              <a:rPr lang="en-US" sz="2200" dirty="0" err="1"/>
              <a:t>Curvalinear</a:t>
            </a:r>
            <a:r>
              <a:rPr lang="en-US" sz="2200" dirty="0"/>
              <a:t> low frequency (3-5 MHz) probe for adults</a:t>
            </a:r>
          </a:p>
          <a:p>
            <a:pPr marL="0" indent="0">
              <a:buNone/>
            </a:pPr>
            <a:endParaRPr lang="en-US" sz="2200" dirty="0"/>
          </a:p>
          <a:p>
            <a:pPr marL="0" indent="0">
              <a:buNone/>
            </a:pPr>
            <a:r>
              <a:rPr lang="en-US" sz="2200" dirty="0"/>
              <a:t>Linear High frequency (6-15 MHz) for young children &lt; 40 Kg</a:t>
            </a:r>
          </a:p>
          <a:p>
            <a:pPr marL="0" indent="0">
              <a:buNone/>
            </a:pPr>
            <a:endParaRPr lang="en-US" sz="2200" dirty="0"/>
          </a:p>
          <a:p>
            <a:pPr marL="0" indent="0">
              <a:buNone/>
            </a:pPr>
            <a:r>
              <a:rPr lang="en-US" sz="2200" dirty="0"/>
              <a:t>Gastric study performed in supine and right lateral decubitus position</a:t>
            </a:r>
          </a:p>
          <a:p>
            <a:pPr marL="0" indent="0">
              <a:buNone/>
            </a:pPr>
            <a:endParaRPr lang="en-US" sz="2200" dirty="0"/>
          </a:p>
          <a:p>
            <a:pPr marL="0" indent="0">
              <a:buNone/>
            </a:pPr>
            <a:r>
              <a:rPr lang="en-US" sz="2200" dirty="0"/>
              <a:t>RLD position more sensitive and supine position under-estimates gastric volume and may lead to false negative result</a:t>
            </a:r>
          </a:p>
          <a:p>
            <a:pPr marL="0" indent="0">
              <a:buNone/>
            </a:pPr>
            <a:endParaRPr lang="en-US" sz="2200" dirty="0"/>
          </a:p>
          <a:p>
            <a:pPr marL="0" indent="0">
              <a:buNone/>
            </a:pPr>
            <a:r>
              <a:rPr lang="en-US" sz="2200" dirty="0"/>
              <a:t>Exam performed in supine position alone only useful if it shows solid content but exam otherwise INCOMPLETE</a:t>
            </a:r>
          </a:p>
          <a:p>
            <a:endParaRPr lang="en-US" sz="2200" dirty="0"/>
          </a:p>
          <a:p>
            <a:endParaRPr lang="en-US" sz="2200" dirty="0"/>
          </a:p>
        </p:txBody>
      </p:sp>
      <p:pic>
        <p:nvPicPr>
          <p:cNvPr id="5" name="Picture 4" descr="A close-up of a device&#10;&#10;Description automatically generated">
            <a:extLst>
              <a:ext uri="{FF2B5EF4-FFF2-40B4-BE49-F238E27FC236}">
                <a16:creationId xmlns:a16="http://schemas.microsoft.com/office/drawing/2014/main" id="{E3513E0D-5738-BBC9-5494-B60B0D0F17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81316" y="2297740"/>
            <a:ext cx="4124901" cy="3124636"/>
          </a:xfrm>
          <a:prstGeom prst="rect">
            <a:avLst/>
          </a:prstGeom>
        </p:spPr>
      </p:pic>
    </p:spTree>
    <p:extLst>
      <p:ext uri="{BB962C8B-B14F-4D97-AF65-F5344CB8AC3E}">
        <p14:creationId xmlns:p14="http://schemas.microsoft.com/office/powerpoint/2010/main" val="20785133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88332-DF76-4843-C4D7-02C6F7E9B341}"/>
              </a:ext>
            </a:extLst>
          </p:cNvPr>
          <p:cNvSpPr>
            <a:spLocks noGrp="1"/>
          </p:cNvSpPr>
          <p:nvPr>
            <p:ph type="title"/>
          </p:nvPr>
        </p:nvSpPr>
        <p:spPr>
          <a:xfrm>
            <a:off x="572493" y="238539"/>
            <a:ext cx="11018520" cy="1434415"/>
          </a:xfrm>
        </p:spPr>
        <p:txBody>
          <a:bodyPr anchor="ctr">
            <a:normAutofit/>
          </a:bodyPr>
          <a:lstStyle/>
          <a:p>
            <a:pPr algn="ctr"/>
            <a:r>
              <a:rPr lang="en-US" sz="5400" dirty="0" err="1"/>
              <a:t>Sonoanatomy</a:t>
            </a:r>
            <a:r>
              <a:rPr lang="en-US" sz="5400" dirty="0"/>
              <a:t> of the Stomach</a:t>
            </a:r>
          </a:p>
        </p:txBody>
      </p:sp>
      <p:sp>
        <p:nvSpPr>
          <p:cNvPr id="3" name="Content Placeholder 2">
            <a:extLst>
              <a:ext uri="{FF2B5EF4-FFF2-40B4-BE49-F238E27FC236}">
                <a16:creationId xmlns:a16="http://schemas.microsoft.com/office/drawing/2014/main" id="{A596331A-0E58-E9DA-C85F-00E4EABB79EC}"/>
              </a:ext>
            </a:extLst>
          </p:cNvPr>
          <p:cNvSpPr>
            <a:spLocks noGrp="1"/>
          </p:cNvSpPr>
          <p:nvPr>
            <p:ph idx="1"/>
          </p:nvPr>
        </p:nvSpPr>
        <p:spPr>
          <a:xfrm>
            <a:off x="572493" y="2071316"/>
            <a:ext cx="6713552" cy="4119172"/>
          </a:xfrm>
        </p:spPr>
        <p:txBody>
          <a:bodyPr anchor="t">
            <a:normAutofit/>
          </a:bodyPr>
          <a:lstStyle/>
          <a:p>
            <a:pPr marL="0" indent="0">
              <a:buNone/>
            </a:pPr>
            <a:r>
              <a:rPr lang="en-US" sz="2200" dirty="0"/>
              <a:t>Stomach immediately posterior to the left lower border of the liver</a:t>
            </a:r>
          </a:p>
          <a:p>
            <a:pPr marL="0" indent="0">
              <a:buNone/>
            </a:pPr>
            <a:endParaRPr lang="en-US" sz="2200" dirty="0"/>
          </a:p>
          <a:p>
            <a:pPr marL="0" indent="0">
              <a:buNone/>
            </a:pPr>
            <a:r>
              <a:rPr lang="en-US" sz="2200" dirty="0"/>
              <a:t>Thick walls with characteristic internal folds </a:t>
            </a:r>
          </a:p>
          <a:p>
            <a:pPr marL="0" indent="0">
              <a:buNone/>
            </a:pPr>
            <a:endParaRPr lang="en-US" sz="2200" dirty="0"/>
          </a:p>
          <a:p>
            <a:pPr marL="0" indent="0">
              <a:buNone/>
            </a:pPr>
            <a:r>
              <a:rPr lang="en-US" sz="2200" dirty="0"/>
              <a:t>Transverse colon located caudal/inferior to stomach and has thinner walls and no internal folds</a:t>
            </a:r>
          </a:p>
        </p:txBody>
      </p:sp>
      <p:pic>
        <p:nvPicPr>
          <p:cNvPr id="5" name="Picture 4" descr="A ultrasound of a baby&#10;&#10;Description automatically generated">
            <a:extLst>
              <a:ext uri="{FF2B5EF4-FFF2-40B4-BE49-F238E27FC236}">
                <a16:creationId xmlns:a16="http://schemas.microsoft.com/office/drawing/2014/main" id="{D66E78D9-A4D0-4BAD-2144-FC124417FAC4}"/>
              </a:ext>
            </a:extLst>
          </p:cNvPr>
          <p:cNvPicPr>
            <a:picLocks noChangeAspect="1"/>
          </p:cNvPicPr>
          <p:nvPr/>
        </p:nvPicPr>
        <p:blipFill rotWithShape="1">
          <a:blip r:embed="rId2">
            <a:extLst>
              <a:ext uri="{28A0092B-C50C-407E-A947-70E740481C1C}">
                <a14:useLocalDpi xmlns:a14="http://schemas.microsoft.com/office/drawing/2010/main" val="0"/>
              </a:ext>
            </a:extLst>
          </a:blip>
          <a:srcRect t="579" r="2" b="17307"/>
          <a:stretch/>
        </p:blipFill>
        <p:spPr>
          <a:xfrm>
            <a:off x="7806813" y="1911493"/>
            <a:ext cx="4247892" cy="4415443"/>
          </a:xfrm>
          <a:prstGeom prst="rect">
            <a:avLst/>
          </a:prstGeom>
        </p:spPr>
      </p:pic>
      <p:pic>
        <p:nvPicPr>
          <p:cNvPr id="4" name="Picture 3">
            <a:extLst>
              <a:ext uri="{FF2B5EF4-FFF2-40B4-BE49-F238E27FC236}">
                <a16:creationId xmlns:a16="http://schemas.microsoft.com/office/drawing/2014/main" id="{2990FB2C-FC68-7EAE-A174-AED111D438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09821" y="6414645"/>
            <a:ext cx="1362265" cy="409632"/>
          </a:xfrm>
          <a:prstGeom prst="rect">
            <a:avLst/>
          </a:prstGeom>
        </p:spPr>
      </p:pic>
    </p:spTree>
    <p:extLst>
      <p:ext uri="{BB962C8B-B14F-4D97-AF65-F5344CB8AC3E}">
        <p14:creationId xmlns:p14="http://schemas.microsoft.com/office/powerpoint/2010/main" val="250062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88332-DF76-4843-C4D7-02C6F7E9B341}"/>
              </a:ext>
            </a:extLst>
          </p:cNvPr>
          <p:cNvSpPr>
            <a:spLocks noGrp="1"/>
          </p:cNvSpPr>
          <p:nvPr>
            <p:ph type="title"/>
          </p:nvPr>
        </p:nvSpPr>
        <p:spPr>
          <a:xfrm>
            <a:off x="638881" y="457200"/>
            <a:ext cx="10909640" cy="1368614"/>
          </a:xfrm>
        </p:spPr>
        <p:txBody>
          <a:bodyPr vert="horz" lIns="91440" tIns="45720" rIns="91440" bIns="45720" rtlCol="0" anchor="ctr">
            <a:normAutofit/>
          </a:bodyPr>
          <a:lstStyle/>
          <a:p>
            <a:pPr algn="ctr"/>
            <a:r>
              <a:rPr lang="en-US" sz="5400" dirty="0"/>
              <a:t>Transverse Colon vs Stomach</a:t>
            </a:r>
          </a:p>
        </p:txBody>
      </p:sp>
      <p:pic>
        <p:nvPicPr>
          <p:cNvPr id="8" name="Screen Recording 7">
            <a:hlinkClick r:id="" action="ppaction://media"/>
            <a:extLst>
              <a:ext uri="{FF2B5EF4-FFF2-40B4-BE49-F238E27FC236}">
                <a16:creationId xmlns:a16="http://schemas.microsoft.com/office/drawing/2014/main" id="{05033438-4071-9E7D-765B-70A6A8007ACF}"/>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7"/>
          <a:stretch>
            <a:fillRect/>
          </a:stretch>
        </p:blipFill>
        <p:spPr>
          <a:xfrm>
            <a:off x="5601672" y="1743222"/>
            <a:ext cx="6326617" cy="3949655"/>
          </a:xfrm>
        </p:spPr>
      </p:pic>
      <p:pic>
        <p:nvPicPr>
          <p:cNvPr id="11" name="Screen Recording 10">
            <a:hlinkClick r:id="" action="ppaction://media"/>
            <a:extLst>
              <a:ext uri="{FF2B5EF4-FFF2-40B4-BE49-F238E27FC236}">
                <a16:creationId xmlns:a16="http://schemas.microsoft.com/office/drawing/2014/main" id="{D8162E53-AA4C-29AD-B316-375438A371A2}"/>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259112" y="1743222"/>
            <a:ext cx="5112819" cy="3949654"/>
          </a:xfrm>
          <a:prstGeom prst="rect">
            <a:avLst/>
          </a:prstGeom>
        </p:spPr>
      </p:pic>
    </p:spTree>
    <p:extLst>
      <p:ext uri="{BB962C8B-B14F-4D97-AF65-F5344CB8AC3E}">
        <p14:creationId xmlns:p14="http://schemas.microsoft.com/office/powerpoint/2010/main" val="2329769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587"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995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11"/>
                </p:tgtEl>
              </p:cMediaNode>
            </p:video>
            <p:seq concurrent="1" nextAc="seek">
              <p:cTn id="12" restart="whenNotActive" fill="hold" evtFilter="cancelBubble" nodeType="interactiveSeq">
                <p:stCondLst>
                  <p:cond evt="onClick" delay="0">
                    <p:tgtEl>
                      <p:spTgt spid="11"/>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1"/>
                                        </p:tgtEl>
                                      </p:cBhvr>
                                    </p:cmd>
                                  </p:childTnLst>
                                </p:cTn>
                              </p:par>
                            </p:childTnLst>
                          </p:cTn>
                        </p:par>
                      </p:childTnLst>
                    </p:cTn>
                  </p:par>
                </p:childTnLst>
              </p:cTn>
              <p:nextCondLst>
                <p:cond evt="onClick" delay="0">
                  <p:tgtEl>
                    <p:spTgt spid="11"/>
                  </p:tgtEl>
                </p:cond>
              </p:nextCondLst>
            </p:seq>
            <p:video>
              <p:cMediaNode vol="80000">
                <p:cTn id="17" repeatCount="indefinite" fill="hold" display="0">
                  <p:stCondLst>
                    <p:cond delay="indefinite"/>
                  </p:stCondLst>
                </p:cTn>
                <p:tgtEl>
                  <p:spTgt spid="8"/>
                </p:tgtEl>
              </p:cMediaNode>
            </p:video>
            <p:seq concurrent="1" nextAc="seek">
              <p:cTn id="18" restart="whenNotActive" fill="hold" evtFilter="cancelBubble" nodeType="interactiveSeq">
                <p:stCondLst>
                  <p:cond evt="onClick" delay="0">
                    <p:tgtEl>
                      <p:spTgt spid="8"/>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creen Recording 3">
            <a:hlinkClick r:id="" action="ppaction://media"/>
            <a:extLst>
              <a:ext uri="{FF2B5EF4-FFF2-40B4-BE49-F238E27FC236}">
                <a16:creationId xmlns:a16="http://schemas.microsoft.com/office/drawing/2014/main" id="{B95AE0DE-6CC4-AFF2-3844-0BB4B7E9BB6F}"/>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6036699" y="1758743"/>
            <a:ext cx="5405438" cy="4022725"/>
          </a:xfrm>
        </p:spPr>
      </p:pic>
      <p:sp>
        <p:nvSpPr>
          <p:cNvPr id="3" name="TextBox 2">
            <a:extLst>
              <a:ext uri="{FF2B5EF4-FFF2-40B4-BE49-F238E27FC236}">
                <a16:creationId xmlns:a16="http://schemas.microsoft.com/office/drawing/2014/main" id="{B544F1C5-97DF-85C5-4AE4-2C5B760BEEBE}"/>
              </a:ext>
            </a:extLst>
          </p:cNvPr>
          <p:cNvSpPr txBox="1"/>
          <p:nvPr/>
        </p:nvSpPr>
        <p:spPr>
          <a:xfrm>
            <a:off x="6236425" y="5879085"/>
            <a:ext cx="5005986" cy="369332"/>
          </a:xfrm>
          <a:prstGeom prst="rect">
            <a:avLst/>
          </a:prstGeom>
          <a:noFill/>
        </p:spPr>
        <p:txBody>
          <a:bodyPr wrap="none" rtlCol="0">
            <a:spAutoFit/>
          </a:bodyPr>
          <a:lstStyle/>
          <a:p>
            <a:r>
              <a:rPr lang="en-US" i="1" dirty="0"/>
              <a:t>4: stomach.  3: pancreas. 2: aorta.  1: thoracic spine</a:t>
            </a:r>
          </a:p>
        </p:txBody>
      </p:sp>
      <p:sp>
        <p:nvSpPr>
          <p:cNvPr id="6" name="TextBox 5">
            <a:extLst>
              <a:ext uri="{FF2B5EF4-FFF2-40B4-BE49-F238E27FC236}">
                <a16:creationId xmlns:a16="http://schemas.microsoft.com/office/drawing/2014/main" id="{06A7AD96-B44B-4AA2-E63B-92A2E8BB0F16}"/>
              </a:ext>
            </a:extLst>
          </p:cNvPr>
          <p:cNvSpPr txBox="1"/>
          <p:nvPr/>
        </p:nvSpPr>
        <p:spPr>
          <a:xfrm>
            <a:off x="337369" y="2004549"/>
            <a:ext cx="5326011" cy="2308324"/>
          </a:xfrm>
          <a:prstGeom prst="rect">
            <a:avLst/>
          </a:prstGeom>
          <a:noFill/>
        </p:spPr>
        <p:txBody>
          <a:bodyPr wrap="square" rtlCol="0">
            <a:spAutoFit/>
          </a:bodyPr>
          <a:lstStyle/>
          <a:p>
            <a:r>
              <a:rPr lang="en-US" b="0" i="0" dirty="0">
                <a:solidFill>
                  <a:srgbClr val="000000"/>
                </a:solidFill>
                <a:effectLst/>
                <a:latin typeface="Lato" panose="020F0502020204030203" pitchFamily="34" charset="0"/>
              </a:rPr>
              <a:t>Gastric antrum (4) imaged at the level of the aorta (2) posterior to the left lobe of the liver</a:t>
            </a:r>
          </a:p>
          <a:p>
            <a:endParaRPr lang="en-US" dirty="0">
              <a:solidFill>
                <a:srgbClr val="000000"/>
              </a:solidFill>
              <a:latin typeface="Lato" panose="020F0502020204030203" pitchFamily="34" charset="0"/>
            </a:endParaRPr>
          </a:p>
          <a:p>
            <a:r>
              <a:rPr lang="en-US" b="0" i="0" dirty="0">
                <a:solidFill>
                  <a:srgbClr val="000000"/>
                </a:solidFill>
                <a:effectLst/>
                <a:latin typeface="Lato" panose="020F0502020204030203" pitchFamily="34" charset="0"/>
              </a:rPr>
              <a:t>If IVC </a:t>
            </a:r>
            <a:r>
              <a:rPr lang="en-US" dirty="0">
                <a:solidFill>
                  <a:srgbClr val="000000"/>
                </a:solidFill>
                <a:latin typeface="Lato" panose="020F0502020204030203" pitchFamily="34" charset="0"/>
              </a:rPr>
              <a:t>is seen, </a:t>
            </a:r>
            <a:r>
              <a:rPr lang="en-US" b="0" i="0" dirty="0">
                <a:solidFill>
                  <a:srgbClr val="000000"/>
                </a:solidFill>
                <a:effectLst/>
                <a:latin typeface="Lato" panose="020F0502020204030203" pitchFamily="34" charset="0"/>
              </a:rPr>
              <a:t>then stomach is visualized too distal at level of pylorus</a:t>
            </a:r>
          </a:p>
          <a:p>
            <a:endParaRPr lang="en-US" dirty="0">
              <a:solidFill>
                <a:srgbClr val="000000"/>
              </a:solidFill>
              <a:latin typeface="Lato" panose="020F0502020204030203" pitchFamily="34" charset="0"/>
            </a:endParaRPr>
          </a:p>
          <a:p>
            <a:r>
              <a:rPr lang="en-US" dirty="0">
                <a:solidFill>
                  <a:srgbClr val="000000"/>
                </a:solidFill>
                <a:latin typeface="Lato" panose="020F0502020204030203" pitchFamily="34" charset="0"/>
              </a:rPr>
              <a:t>Imaging at the level of IVC </a:t>
            </a:r>
            <a:r>
              <a:rPr lang="en-US" b="0" i="0" dirty="0">
                <a:solidFill>
                  <a:srgbClr val="000000"/>
                </a:solidFill>
                <a:effectLst/>
                <a:latin typeface="Lato" panose="020F0502020204030203" pitchFamily="34" charset="0"/>
              </a:rPr>
              <a:t>may lead to underestimation of gastric volume</a:t>
            </a:r>
          </a:p>
        </p:txBody>
      </p:sp>
      <p:sp>
        <p:nvSpPr>
          <p:cNvPr id="5" name="TextBox 4">
            <a:extLst>
              <a:ext uri="{FF2B5EF4-FFF2-40B4-BE49-F238E27FC236}">
                <a16:creationId xmlns:a16="http://schemas.microsoft.com/office/drawing/2014/main" id="{748EE274-8D58-C3B5-B9F4-72FF8BE3A8C5}"/>
              </a:ext>
            </a:extLst>
          </p:cNvPr>
          <p:cNvSpPr txBox="1"/>
          <p:nvPr/>
        </p:nvSpPr>
        <p:spPr>
          <a:xfrm>
            <a:off x="1445342" y="223996"/>
            <a:ext cx="8652387" cy="923330"/>
          </a:xfrm>
          <a:prstGeom prst="rect">
            <a:avLst/>
          </a:prstGeom>
          <a:noFill/>
        </p:spPr>
        <p:txBody>
          <a:bodyPr wrap="square">
            <a:spAutoFit/>
          </a:bodyPr>
          <a:lstStyle/>
          <a:p>
            <a:pPr algn="ctr"/>
            <a:r>
              <a:rPr lang="en-US" sz="5400" dirty="0">
                <a:latin typeface="Calibri light heading"/>
              </a:rPr>
              <a:t>Gastric Antrum</a:t>
            </a:r>
          </a:p>
        </p:txBody>
      </p:sp>
      <p:pic>
        <p:nvPicPr>
          <p:cNvPr id="2" name="Picture 1">
            <a:extLst>
              <a:ext uri="{FF2B5EF4-FFF2-40B4-BE49-F238E27FC236}">
                <a16:creationId xmlns:a16="http://schemas.microsoft.com/office/drawing/2014/main" id="{200EFC7F-DE6E-E300-0717-C3C4541FE61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00091" y="6346034"/>
            <a:ext cx="1362265" cy="409632"/>
          </a:xfrm>
          <a:prstGeom prst="rect">
            <a:avLst/>
          </a:prstGeom>
        </p:spPr>
      </p:pic>
    </p:spTree>
    <p:extLst>
      <p:ext uri="{BB962C8B-B14F-4D97-AF65-F5344CB8AC3E}">
        <p14:creationId xmlns:p14="http://schemas.microsoft.com/office/powerpoint/2010/main" val="3835056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creen Recording 3">
            <a:hlinkClick r:id="" action="ppaction://media"/>
            <a:extLst>
              <a:ext uri="{FF2B5EF4-FFF2-40B4-BE49-F238E27FC236}">
                <a16:creationId xmlns:a16="http://schemas.microsoft.com/office/drawing/2014/main" id="{2D6C71F4-9EC2-7570-38DB-85E388C09BA4}"/>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5683714" y="1905256"/>
            <a:ext cx="6013960" cy="4247317"/>
          </a:xfrm>
        </p:spPr>
      </p:pic>
      <p:sp>
        <p:nvSpPr>
          <p:cNvPr id="3" name="TextBox 2">
            <a:extLst>
              <a:ext uri="{FF2B5EF4-FFF2-40B4-BE49-F238E27FC236}">
                <a16:creationId xmlns:a16="http://schemas.microsoft.com/office/drawing/2014/main" id="{DF5A80A1-FA97-235D-6E34-BAED20714E70}"/>
              </a:ext>
            </a:extLst>
          </p:cNvPr>
          <p:cNvSpPr txBox="1"/>
          <p:nvPr/>
        </p:nvSpPr>
        <p:spPr>
          <a:xfrm>
            <a:off x="494325" y="1895424"/>
            <a:ext cx="4893751" cy="3693319"/>
          </a:xfrm>
          <a:prstGeom prst="rect">
            <a:avLst/>
          </a:prstGeom>
          <a:noFill/>
        </p:spPr>
        <p:txBody>
          <a:bodyPr wrap="square" rtlCol="0">
            <a:spAutoFit/>
          </a:bodyPr>
          <a:lstStyle/>
          <a:p>
            <a:pPr algn="l"/>
            <a:r>
              <a:rPr lang="en-US" dirty="0">
                <a:solidFill>
                  <a:srgbClr val="000000"/>
                </a:solidFill>
                <a:latin typeface="Lato" panose="020F0502020204030203" pitchFamily="34" charset="0"/>
              </a:rPr>
              <a:t>Pylorus (3) visualized at the level of the </a:t>
            </a:r>
            <a:r>
              <a:rPr lang="en-US" i="0" dirty="0">
                <a:solidFill>
                  <a:srgbClr val="000000"/>
                </a:solidFill>
                <a:effectLst/>
                <a:latin typeface="Lato" panose="020F0502020204030203" pitchFamily="34" charset="0"/>
              </a:rPr>
              <a:t>IVC (2)</a:t>
            </a:r>
          </a:p>
          <a:p>
            <a:pPr algn="l"/>
            <a:endParaRPr lang="en-US" dirty="0">
              <a:solidFill>
                <a:srgbClr val="000000"/>
              </a:solidFill>
              <a:latin typeface="Lato" panose="020F0502020204030203" pitchFamily="34" charset="0"/>
            </a:endParaRPr>
          </a:p>
          <a:p>
            <a:pPr algn="l"/>
            <a:r>
              <a:rPr lang="en-US" i="0" dirty="0">
                <a:solidFill>
                  <a:srgbClr val="000000"/>
                </a:solidFill>
                <a:effectLst/>
                <a:latin typeface="Lato" panose="020F0502020204030203" pitchFamily="34" charset="0"/>
              </a:rPr>
              <a:t>Unlike the abdominal aorta, the IVC has thin walls, is pulsatile during diastole and systole, and has hepatic tissue anterior and posterior</a:t>
            </a:r>
          </a:p>
          <a:p>
            <a:pPr algn="l"/>
            <a:endParaRPr lang="en-US" dirty="0">
              <a:solidFill>
                <a:srgbClr val="000000"/>
              </a:solidFill>
              <a:latin typeface="Lato" panose="020F0502020204030203" pitchFamily="34" charset="0"/>
            </a:endParaRPr>
          </a:p>
          <a:p>
            <a:pPr algn="l"/>
            <a:r>
              <a:rPr lang="en-US" i="0" dirty="0">
                <a:solidFill>
                  <a:srgbClr val="000000"/>
                </a:solidFill>
                <a:effectLst/>
                <a:latin typeface="Lato" panose="020F0502020204030203" pitchFamily="34" charset="0"/>
              </a:rPr>
              <a:t>Sliding the transducer towards the left side of the patient by a few centimeters to avoid underestimation of gastric content</a:t>
            </a:r>
          </a:p>
          <a:p>
            <a:pPr algn="l"/>
            <a:endParaRPr lang="en-US" dirty="0">
              <a:solidFill>
                <a:srgbClr val="000000"/>
              </a:solidFill>
              <a:latin typeface="Lato" panose="020F0502020204030203" pitchFamily="34" charset="0"/>
            </a:endParaRPr>
          </a:p>
          <a:p>
            <a:pPr algn="l"/>
            <a:r>
              <a:rPr lang="en-US" i="0" dirty="0">
                <a:solidFill>
                  <a:srgbClr val="000000"/>
                </a:solidFill>
                <a:effectLst/>
                <a:latin typeface="Lato" panose="020F0502020204030203" pitchFamily="34" charset="0"/>
              </a:rPr>
              <a:t> </a:t>
            </a:r>
          </a:p>
          <a:p>
            <a:endParaRPr lang="en-US" dirty="0"/>
          </a:p>
          <a:p>
            <a:endParaRPr lang="en-US" dirty="0"/>
          </a:p>
        </p:txBody>
      </p:sp>
      <p:sp>
        <p:nvSpPr>
          <p:cNvPr id="2" name="TextBox 1">
            <a:extLst>
              <a:ext uri="{FF2B5EF4-FFF2-40B4-BE49-F238E27FC236}">
                <a16:creationId xmlns:a16="http://schemas.microsoft.com/office/drawing/2014/main" id="{9199F9D8-FA33-CD9F-E6F9-AC2E1DA37DBA}"/>
              </a:ext>
            </a:extLst>
          </p:cNvPr>
          <p:cNvSpPr txBox="1"/>
          <p:nvPr/>
        </p:nvSpPr>
        <p:spPr>
          <a:xfrm>
            <a:off x="1445342" y="223996"/>
            <a:ext cx="8652387" cy="923330"/>
          </a:xfrm>
          <a:prstGeom prst="rect">
            <a:avLst/>
          </a:prstGeom>
          <a:noFill/>
        </p:spPr>
        <p:txBody>
          <a:bodyPr wrap="square" anchor="ctr">
            <a:spAutoFit/>
          </a:bodyPr>
          <a:lstStyle/>
          <a:p>
            <a:pPr algn="ctr"/>
            <a:r>
              <a:rPr lang="en-US" sz="5400" dirty="0"/>
              <a:t>Stomach at Level of IVC</a:t>
            </a:r>
          </a:p>
        </p:txBody>
      </p:sp>
      <p:pic>
        <p:nvPicPr>
          <p:cNvPr id="5" name="Picture 4">
            <a:extLst>
              <a:ext uri="{FF2B5EF4-FFF2-40B4-BE49-F238E27FC236}">
                <a16:creationId xmlns:a16="http://schemas.microsoft.com/office/drawing/2014/main" id="{D5C43A95-9186-F2C5-61AC-8A67E0BEC79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76969" y="6448368"/>
            <a:ext cx="1362265" cy="409632"/>
          </a:xfrm>
          <a:prstGeom prst="rect">
            <a:avLst/>
          </a:prstGeom>
        </p:spPr>
      </p:pic>
    </p:spTree>
    <p:extLst>
      <p:ext uri="{BB962C8B-B14F-4D97-AF65-F5344CB8AC3E}">
        <p14:creationId xmlns:p14="http://schemas.microsoft.com/office/powerpoint/2010/main" val="1357732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05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53589</TotalTime>
  <Words>3315</Words>
  <Application>Microsoft Office PowerPoint</Application>
  <PresentationFormat>Widescreen</PresentationFormat>
  <Paragraphs>260</Paragraphs>
  <Slides>34</Slides>
  <Notes>26</Notes>
  <HiddenSlides>0</HiddenSlides>
  <MMClips>17</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34</vt:i4>
      </vt:variant>
    </vt:vector>
  </HeadingPairs>
  <TitlesOfParts>
    <vt:vector size="43" baseType="lpstr">
      <vt:lpstr>Aptos</vt:lpstr>
      <vt:lpstr>Arial</vt:lpstr>
      <vt:lpstr>Calibri</vt:lpstr>
      <vt:lpstr>Calibri body</vt:lpstr>
      <vt:lpstr>Calibri Light</vt:lpstr>
      <vt:lpstr>Calibri light heading</vt:lpstr>
      <vt:lpstr>Lao UI</vt:lpstr>
      <vt:lpstr>Lato</vt:lpstr>
      <vt:lpstr>Retrospect</vt:lpstr>
      <vt:lpstr>Gastric Ultrasound</vt:lpstr>
      <vt:lpstr>88 year-old female with DM1 scheduled for ORIF hip fracture sustained 36 hours ago.  Relative contraindication to neuraxial given severe aortic stenosis.  Concern for high risk of aspiration because she ate yogurt and banana six hours (or is it five) ago.  The surgeon’s previous two cases were cancelled.  He is angry.  Postpone, cancel, slow “cardiac” induction with LMA or RSI with ETT? </vt:lpstr>
      <vt:lpstr>PowerPoint Presentation</vt:lpstr>
      <vt:lpstr>Indications and Uses</vt:lpstr>
      <vt:lpstr>Equipment and Positioning</vt:lpstr>
      <vt:lpstr>Sonoanatomy of the Stomach</vt:lpstr>
      <vt:lpstr>Transverse Colon vs Stomach</vt:lpstr>
      <vt:lpstr>PowerPoint Presentation</vt:lpstr>
      <vt:lpstr>PowerPoint Presentation</vt:lpstr>
      <vt:lpstr>Empty Stomach</vt:lpstr>
      <vt:lpstr>Empty Stomach</vt:lpstr>
      <vt:lpstr>Empty Stomach</vt:lpstr>
      <vt:lpstr>Empty Stomach</vt:lpstr>
      <vt:lpstr>PowerPoint Presentation</vt:lpstr>
      <vt:lpstr>PowerPoint Presentation</vt:lpstr>
      <vt:lpstr>Solids in Gastric Antrum</vt:lpstr>
      <vt:lpstr>Solids in Gastric Antrum</vt:lpstr>
      <vt:lpstr>Stomach with Thick Fluid</vt:lpstr>
      <vt:lpstr>Stomach with Clear Fluid</vt:lpstr>
      <vt:lpstr>Clear Fluid</vt:lpstr>
      <vt:lpstr>Clear Fluid: How Much is Too Much?</vt:lpstr>
      <vt:lpstr>Measuring CSA: Free Caliper Method</vt:lpstr>
      <vt:lpstr>Measuring CSA: Tracing Method</vt:lpstr>
      <vt:lpstr>Gastric Fluid Volume Nomogram</vt:lpstr>
      <vt:lpstr>Three-Point Grading System</vt:lpstr>
      <vt:lpstr>PowerPoint Presentation</vt:lpstr>
      <vt:lpstr>PowerPoint Presentation</vt:lpstr>
      <vt:lpstr>Clinical Decision Making</vt:lpstr>
      <vt:lpstr>PowerPoint Presentation</vt:lpstr>
      <vt:lpstr>PowerPoint Presentation</vt:lpstr>
      <vt:lpstr>PowerPoint Presentation</vt:lpstr>
      <vt:lpstr>PowerPoint Presentation</vt:lpstr>
      <vt:lpstr>Pediatrics: Estimating Gastric Fluid Volume</vt:lpstr>
      <vt:lpstr>Estimating Gastric Fluid Volume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Gastric Ultrasound</dc:title>
  <dc:creator>Peter Shapiro</dc:creator>
  <cp:lastModifiedBy>Peter Shapiro</cp:lastModifiedBy>
  <cp:revision>456</cp:revision>
  <dcterms:created xsi:type="dcterms:W3CDTF">2023-02-26T22:17:23Z</dcterms:created>
  <dcterms:modified xsi:type="dcterms:W3CDTF">2025-02-28T17:01:11Z</dcterms:modified>
</cp:coreProperties>
</file>