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60" r:id="rId6"/>
    <p:sldId id="263" r:id="rId7"/>
    <p:sldId id="273" r:id="rId8"/>
    <p:sldId id="275" r:id="rId9"/>
    <p:sldId id="276" r:id="rId10"/>
    <p:sldId id="277" r:id="rId11"/>
    <p:sldId id="278" r:id="rId12"/>
    <p:sldId id="264" r:id="rId13"/>
    <p:sldId id="281" r:id="rId14"/>
    <p:sldId id="265" r:id="rId15"/>
    <p:sldId id="266" r:id="rId16"/>
    <p:sldId id="267" r:id="rId17"/>
    <p:sldId id="282" r:id="rId18"/>
    <p:sldId id="285" r:id="rId19"/>
    <p:sldId id="287" r:id="rId20"/>
    <p:sldId id="269" r:id="rId21"/>
    <p:sldId id="270" r:id="rId22"/>
    <p:sldId id="283" r:id="rId23"/>
    <p:sldId id="288" r:id="rId24"/>
    <p:sldId id="289" r:id="rId25"/>
    <p:sldId id="291" r:id="rId26"/>
    <p:sldId id="292" r:id="rId27"/>
    <p:sldId id="294" r:id="rId28"/>
    <p:sldId id="26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8A6B9-4741-4A3A-831D-8059C199074B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B4F84-F932-4C85-BFBE-4B15B4B0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1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Stethoscope of the future</a:t>
            </a:r>
          </a:p>
          <a:p>
            <a:r>
              <a:rPr lang="en-US" dirty="0"/>
              <a:t>Wide variety of cardiac pathologist (</a:t>
            </a:r>
            <a:r>
              <a:rPr lang="en-US" dirty="0" err="1"/>
              <a:t>e.g</a:t>
            </a:r>
            <a:r>
              <a:rPr lang="en-US" dirty="0"/>
              <a:t> biventricular size and function, LA size, pericardial effusion, IV size and collapsibility, gross structural valve abnormalities, intracardiac masses)</a:t>
            </a:r>
          </a:p>
          <a:p>
            <a:r>
              <a:rPr lang="en-US" dirty="0"/>
              <a:t>Even among providers without formal training, US is superior to physical exam for detection of cardiac abnormalities</a:t>
            </a:r>
          </a:p>
          <a:p>
            <a:pPr lvl="1"/>
            <a:r>
              <a:rPr lang="en-US" dirty="0"/>
              <a:t>Physicians with limited ultrasound training can detect LV dysfunction with </a:t>
            </a:r>
            <a:r>
              <a:rPr lang="en-US" dirty="0" err="1"/>
              <a:t>sensitivies</a:t>
            </a:r>
            <a:r>
              <a:rPr lang="en-US" dirty="0"/>
              <a:t> of 73-100% and specificities of 64-96 percent)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Little training required</a:t>
            </a:r>
          </a:p>
          <a:p>
            <a:pPr marL="201168" lvl="1" indent="0">
              <a:buNone/>
            </a:pPr>
            <a:r>
              <a:rPr lang="en-US" dirty="0"/>
              <a:t>- acceptable skill level to perform and interpret cardiac ultrasound exams after 20-30 </a:t>
            </a:r>
            <a:r>
              <a:rPr lang="en-US" dirty="0" err="1"/>
              <a:t>repititionsa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B4F84-F932-4C85-BFBE-4B15B4B0F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2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RV size can be underestimated since imaging plane is not through the middle </a:t>
            </a:r>
            <a:r>
              <a:rPr lang="en-US"/>
              <a:t>of the RV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B4F84-F932-4C85-BFBE-4B15B4B0F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9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Systolic anterior motion of the mitral valve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B4F84-F932-4C85-BFBE-4B15B4B0F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B4F84-F932-4C85-BFBE-4B15B4B0F6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4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4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7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7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6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6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4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6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3E7621-F360-4B67-A640-C2F86F3FB6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224463-4A4C-4920-943B-C423FA33E2A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69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tm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tm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tm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tm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tm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.tm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.tm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.tm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.tm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.tmp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tm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F807-9F02-54EC-A109-38CDF5999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FOCUSED ASSESSED </a:t>
            </a:r>
            <a:r>
              <a:rPr lang="en-US"/>
              <a:t>TRANSTHORACIC ECHOCARDIOGRAPHY (FATE)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F8B82-3A23-CBB4-66F6-3A7F75744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Shapiro, MD</a:t>
            </a:r>
          </a:p>
          <a:p>
            <a:r>
              <a:rPr lang="en-US" dirty="0"/>
              <a:t>Update: 2/25/25</a:t>
            </a:r>
          </a:p>
        </p:txBody>
      </p:sp>
    </p:spTree>
    <p:extLst>
      <p:ext uri="{BB962C8B-B14F-4D97-AF65-F5344CB8AC3E}">
        <p14:creationId xmlns:p14="http://schemas.microsoft.com/office/powerpoint/2010/main" val="1892195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IVC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6795247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1DC2679F-4171-8AE9-384A-60D081FC9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7919" y="1781469"/>
            <a:ext cx="3714750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154911-4584-5A7C-AC28-9AC13843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5" y="1781469"/>
            <a:ext cx="7157159" cy="4313019"/>
          </a:xfrm>
        </p:spPr>
        <p:txBody>
          <a:bodyPr>
            <a:normAutofit/>
          </a:bodyPr>
          <a:lstStyle/>
          <a:p>
            <a:r>
              <a:rPr lang="en-US" sz="1800" dirty="0"/>
              <a:t>Measuring IVC diameter and collapsibility gives an imperfect assessment of volume status and fluid responsiveness </a:t>
            </a:r>
          </a:p>
          <a:p>
            <a:endParaRPr lang="en-US" sz="1800" dirty="0"/>
          </a:p>
          <a:p>
            <a:r>
              <a:rPr lang="en-US" sz="1800" dirty="0"/>
              <a:t>IVC diameter &lt; 2.1 cm and &gt; 50% collapsibility suggest normal RA pressures (0-5 mm Hg)</a:t>
            </a:r>
          </a:p>
          <a:p>
            <a:r>
              <a:rPr lang="en-US" sz="1800" dirty="0"/>
              <a:t>IVC diameter &gt; 2.1 cm and &lt; 50% collapsibility suggest elevated RA pressures (10 – 20 mm Hg)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In severe hypovolemia, the IVC may be totally collapsed</a:t>
            </a:r>
          </a:p>
          <a:p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Under what condition would you expect IVC to be distended?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MEASURING IVC DIAMETER</a:t>
            </a: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6795247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65792-C647-FE6D-E9B4-2B7D06AEB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68" t="28759" r="20000" b="27684"/>
          <a:stretch/>
        </p:blipFill>
        <p:spPr>
          <a:xfrm>
            <a:off x="8122641" y="1781468"/>
            <a:ext cx="3603194" cy="44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2: APICAL 4-CHAMBER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Suitable for evaluation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Biventricular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Wall thickness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Pericardial effusion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Mitral/tricuspid pathology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8CFCB-6922-8ABF-9E28-F5E90F0AE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76" t="27059" r="19633" b="19346"/>
          <a:stretch/>
        </p:blipFill>
        <p:spPr>
          <a:xfrm>
            <a:off x="8491100" y="2249003"/>
            <a:ext cx="2949389" cy="3675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044F1-A141-A4A8-2450-D1B2671BB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67" t="28454" r="21753" b="27423"/>
          <a:stretch/>
        </p:blipFill>
        <p:spPr>
          <a:xfrm>
            <a:off x="6095999" y="2249003"/>
            <a:ext cx="2460396" cy="30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        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2: APICAL 4-CHAMBER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5325035" cy="431301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Hardest view to obtain</a:t>
            </a:r>
          </a:p>
          <a:p>
            <a:r>
              <a:rPr lang="en-US" dirty="0"/>
              <a:t>Patient ideally placed left lateral decubitus</a:t>
            </a:r>
          </a:p>
          <a:p>
            <a:r>
              <a:rPr lang="en-US" dirty="0"/>
              <a:t>Orientation marker pointed to patient’s left</a:t>
            </a:r>
          </a:p>
          <a:p>
            <a:r>
              <a:rPr lang="en-US" dirty="0"/>
              <a:t>Probe placed at location of cardiac apex (inferolateral to left nipple in men and inferolateral quadrant of left breast in women)</a:t>
            </a:r>
          </a:p>
          <a:p>
            <a:r>
              <a:rPr lang="en-US" dirty="0"/>
              <a:t>View may be obtained by sliding </a:t>
            </a:r>
            <a:r>
              <a:rPr lang="en-US" dirty="0" err="1"/>
              <a:t>inferolaterally</a:t>
            </a:r>
            <a:r>
              <a:rPr lang="en-US" dirty="0"/>
              <a:t> from the parasternal short-axis view towards the apex</a:t>
            </a:r>
          </a:p>
          <a:p>
            <a:r>
              <a:rPr lang="en-US" dirty="0"/>
              <a:t>View improves with expiration</a:t>
            </a:r>
          </a:p>
          <a:p>
            <a:r>
              <a:rPr lang="en-US" dirty="0"/>
              <a:t>IV septum should be in center of screen</a:t>
            </a:r>
          </a:p>
          <a:p>
            <a:r>
              <a:rPr lang="en-US" dirty="0"/>
              <a:t>Avoid foreshortening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045AB-CA72-EA68-EE0C-0D7B649F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457" r="28162" b="40000"/>
          <a:stretch/>
        </p:blipFill>
        <p:spPr>
          <a:xfrm>
            <a:off x="6490447" y="1761791"/>
            <a:ext cx="4894729" cy="372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4ABE2-542F-A31B-B3A0-8FE871682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2: APICAL 4-CHAMBER VIEW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522766E-3368-74D0-0D11-E447F1201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043" y="1870562"/>
            <a:ext cx="7883858" cy="407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C42D46-1F23-6BDB-7FA0-AA0196667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3: PARASTERNAL LONG-AXIS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5A6372-C1D6-5358-AFFA-AD506F66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0" t="27712" r="20221" b="19608"/>
          <a:stretch/>
        </p:blipFill>
        <p:spPr>
          <a:xfrm>
            <a:off x="8130989" y="2131590"/>
            <a:ext cx="3021106" cy="3612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F1D0C-B6CC-E387-AC78-30C8A7BB9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84" t="25977" r="20129" b="26735"/>
          <a:stretch/>
        </p:blipFill>
        <p:spPr>
          <a:xfrm>
            <a:off x="5340655" y="2131590"/>
            <a:ext cx="2790334" cy="32430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Parasternal window is starting point of most studies (high quality images regardless of patient position)</a:t>
            </a:r>
          </a:p>
          <a:p>
            <a:pPr marL="0" indent="0">
              <a:buNone/>
            </a:pPr>
            <a:r>
              <a:rPr lang="en-US" dirty="0"/>
              <a:t>Suitable for evaluation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LV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Wall thickness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Chamber dimensions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Aortic and mitral valve pathologies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LVOT obstruction (</a:t>
            </a:r>
            <a:r>
              <a:rPr lang="en-US" dirty="0" err="1"/>
              <a:t>e.g</a:t>
            </a:r>
            <a:r>
              <a:rPr lang="en-US" dirty="0"/>
              <a:t> SAM)</a:t>
            </a:r>
          </a:p>
        </p:txBody>
      </p:sp>
    </p:spTree>
    <p:extLst>
      <p:ext uri="{BB962C8B-B14F-4D97-AF65-F5344CB8AC3E}">
        <p14:creationId xmlns:p14="http://schemas.microsoft.com/office/powerpoint/2010/main" val="946649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5208493" cy="4313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Left lateral decubitus optimal, but supine good enough</a:t>
            </a:r>
          </a:p>
          <a:p>
            <a:pPr marL="0" indent="0">
              <a:buNone/>
            </a:pPr>
            <a:r>
              <a:rPr lang="en-US" dirty="0"/>
              <a:t>Probe placed in 3</a:t>
            </a:r>
            <a:r>
              <a:rPr lang="en-US" baseline="30000" dirty="0"/>
              <a:t>rd</a:t>
            </a:r>
            <a:r>
              <a:rPr lang="en-US" dirty="0"/>
              <a:t> to 5</a:t>
            </a:r>
            <a:r>
              <a:rPr lang="en-US" baseline="30000" dirty="0"/>
              <a:t>th</a:t>
            </a:r>
            <a:r>
              <a:rPr lang="en-US" dirty="0"/>
              <a:t> intercostal space </a:t>
            </a:r>
            <a:r>
              <a:rPr lang="en-US" dirty="0" err="1"/>
              <a:t>immegiately</a:t>
            </a:r>
            <a:r>
              <a:rPr lang="en-US" dirty="0"/>
              <a:t> to left of sternum</a:t>
            </a:r>
          </a:p>
          <a:p>
            <a:pPr marL="0" indent="0">
              <a:buNone/>
            </a:pPr>
            <a:r>
              <a:rPr lang="en-US" dirty="0"/>
              <a:t>Orientation marker (OM) pointed to patient’s right shoulder</a:t>
            </a:r>
          </a:p>
          <a:p>
            <a:pPr marL="0" indent="0">
              <a:buNone/>
            </a:pPr>
            <a:r>
              <a:rPr lang="en-US" dirty="0"/>
              <a:t>Image quality best at end- exhalation</a:t>
            </a:r>
          </a:p>
          <a:p>
            <a:pPr marL="0" indent="0">
              <a:buNone/>
            </a:pPr>
            <a:r>
              <a:rPr lang="en-US" dirty="0"/>
              <a:t>Foreshortening of the LV cavity will overestimate LV function prevented by slight rotation and tilting of probe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POSITION 3: PARASTERNAL LONG-AXIS</a:t>
            </a: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09782-A66C-B7FA-564F-905174C9F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7" t="19519" r="27783" b="51065"/>
          <a:stretch/>
        </p:blipFill>
        <p:spPr>
          <a:xfrm>
            <a:off x="6249972" y="1781469"/>
            <a:ext cx="5241304" cy="3802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B4358-6EF3-2E8B-A930-45A83BBD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87237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23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3: PARASTERNAL LONG-AXIS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6E3E02C0-59D1-EE9C-C4E9-8492C9911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549" y="1781469"/>
            <a:ext cx="79819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F6936-1952-1C4B-9B07-A7F273357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WHAT’S WRONG WITH THIS HEART?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411C1C07-351F-5C06-3BD2-A61F22054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0114" y="1790800"/>
            <a:ext cx="5447669" cy="4424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A3BA11-3BBF-22D5-6D24-E57FDF050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WHAT’S WRONG WITH THIS HEART?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1A63D5B9-7DCB-5025-78C5-468143AC8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139" y="1887465"/>
            <a:ext cx="5338255" cy="4335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CCEFB-F473-5895-7AFE-8516838DD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0" y="1781469"/>
            <a:ext cx="6339155" cy="4313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Phased Array cardiac probe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Hold the probe either using a ‘screwdriver’ grip or pencil grip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Manipulate probe only along one axis at a time:</a:t>
            </a:r>
          </a:p>
          <a:p>
            <a:pPr marL="0" indent="0">
              <a:buNone/>
            </a:pPr>
            <a:r>
              <a:rPr lang="en-US" sz="1800" dirty="0"/>
              <a:t>   Sliding (or ‘window shopping”) </a:t>
            </a:r>
          </a:p>
          <a:p>
            <a:pPr marL="0" indent="0">
              <a:buNone/>
            </a:pPr>
            <a:r>
              <a:rPr lang="en-US" sz="1800" dirty="0"/>
              <a:t>   Tilt</a:t>
            </a:r>
          </a:p>
          <a:p>
            <a:pPr marL="0" indent="0">
              <a:buNone/>
            </a:pPr>
            <a:r>
              <a:rPr lang="en-US" sz="1800" dirty="0"/>
              <a:t>   Angulation </a:t>
            </a:r>
          </a:p>
          <a:p>
            <a:pPr marL="0" indent="0">
              <a:buNone/>
            </a:pPr>
            <a:r>
              <a:rPr lang="en-US" sz="1800" dirty="0"/>
              <a:t>   Rotation</a:t>
            </a:r>
          </a:p>
          <a:p>
            <a:r>
              <a:rPr lang="en-US" sz="1800" dirty="0"/>
              <a:t>Instruction will be given relative to the tail of the transducer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EQUIPMENT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3B794-F04F-DB39-C122-72A263E4B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23" t="23998" r="19742" b="18625"/>
          <a:stretch/>
        </p:blipFill>
        <p:spPr>
          <a:xfrm>
            <a:off x="6592685" y="1864081"/>
            <a:ext cx="2613350" cy="4147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D543B-C6B7-C396-31DC-6567747A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0000" r="26315" b="12338"/>
          <a:stretch/>
        </p:blipFill>
        <p:spPr>
          <a:xfrm>
            <a:off x="9056017" y="2307210"/>
            <a:ext cx="2887744" cy="25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4155834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485463" y="518387"/>
            <a:ext cx="913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3: PARASTERNAL SHORT-AXIS (“Donut”)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06974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Suitable for evaluation of: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/>
              <a:t>  Global LV function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/>
              <a:t>  Regional LV wall motion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/>
              <a:t>  LV and RV dimensions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/>
              <a:t>  Intraventricular septum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/>
              <a:t>  Pericardial space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A403B-81AC-4C79-1351-76023724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3" t="27059" r="20099" b="18954"/>
          <a:stretch/>
        </p:blipFill>
        <p:spPr>
          <a:xfrm>
            <a:off x="8789988" y="2005587"/>
            <a:ext cx="2749113" cy="3702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615B4-ADB2-42C2-DF07-1A77E5941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59" t="25976" r="21838" b="27320"/>
          <a:stretch/>
        </p:blipFill>
        <p:spPr>
          <a:xfrm>
            <a:off x="5452018" y="2005587"/>
            <a:ext cx="2901563" cy="3612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C5E6A-24A9-C1F8-850E-4C1180CDA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3: PARASTERNAL SHORT-AXIS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A5419-762C-A79D-1C9A-5D1A0D15A489}"/>
              </a:ext>
            </a:extLst>
          </p:cNvPr>
          <p:cNvSpPr txBox="1"/>
          <p:nvPr/>
        </p:nvSpPr>
        <p:spPr>
          <a:xfrm>
            <a:off x="1202103" y="1933868"/>
            <a:ext cx="40079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Probe placed in 3</a:t>
            </a:r>
            <a:r>
              <a:rPr lang="en-US" baseline="30000" dirty="0"/>
              <a:t>rd</a:t>
            </a:r>
            <a:r>
              <a:rPr lang="en-US" dirty="0"/>
              <a:t> or 4</a:t>
            </a:r>
            <a:r>
              <a:rPr lang="en-US" baseline="30000" dirty="0"/>
              <a:t>th</a:t>
            </a:r>
            <a:r>
              <a:rPr lang="en-US" dirty="0"/>
              <a:t> intercostal space left of sternum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Orientation marker (OM) pointed to patient’s left shoulder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Image improves with exhalation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Supine position is fine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8ABD3-B9B0-75B1-9AD9-BAF9CE468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7424" r="29021" b="23298"/>
          <a:stretch/>
        </p:blipFill>
        <p:spPr>
          <a:xfrm>
            <a:off x="6014301" y="1861543"/>
            <a:ext cx="5290193" cy="4152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625915-F4FD-4CB3-632E-26E98AD1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3: PARASTERNAL SHORT-AXIS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7BB5CBE-B5EE-F8D2-937B-0C52B5243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8818" y="1799852"/>
            <a:ext cx="7943850" cy="444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12D4A-E009-9C1E-F593-CB534160B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WHAT’S WRONG WITH THIS HEART?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E210FF9-F5B1-52E4-26C1-B783C7899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5259" y="1781469"/>
            <a:ext cx="5943600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3140C-49CD-EF1F-2130-6ACE4C59E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r>
              <a:rPr lang="en-US" dirty="0"/>
              <a:t>Identify the view:</a:t>
            </a:r>
          </a:p>
          <a:p>
            <a:r>
              <a:rPr lang="en-US" sz="2000" dirty="0"/>
              <a:t>A) Subcostal</a:t>
            </a:r>
          </a:p>
          <a:p>
            <a:r>
              <a:rPr lang="en-US" dirty="0"/>
              <a:t>B) Parasternal long axis</a:t>
            </a:r>
          </a:p>
          <a:p>
            <a:r>
              <a:rPr lang="en-US" dirty="0"/>
              <a:t>C) Parasternal short axis</a:t>
            </a:r>
          </a:p>
          <a:p>
            <a:r>
              <a:rPr lang="en-US" dirty="0"/>
              <a:t>D)</a:t>
            </a:r>
            <a:r>
              <a:rPr lang="en-US" sz="2000" dirty="0"/>
              <a:t> Apical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QUESTIONS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9DF2392B-DC84-AB5F-617C-A6602225A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6699" y="1781469"/>
            <a:ext cx="7049959" cy="4052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41CD76-E7BB-D036-62A0-49DE9AF14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306" y="1900818"/>
            <a:ext cx="1836840" cy="4313019"/>
          </a:xfrm>
        </p:spPr>
        <p:txBody>
          <a:bodyPr>
            <a:normAutofit/>
          </a:bodyPr>
          <a:lstStyle/>
          <a:p>
            <a:r>
              <a:rPr lang="en-US" dirty="0"/>
              <a:t>Identify D:</a:t>
            </a:r>
          </a:p>
          <a:p>
            <a:r>
              <a:rPr lang="en-US" dirty="0"/>
              <a:t>1) RV</a:t>
            </a:r>
            <a:endParaRPr lang="en-US" sz="2000" dirty="0"/>
          </a:p>
          <a:p>
            <a:r>
              <a:rPr lang="en-US" dirty="0"/>
              <a:t>2) LV</a:t>
            </a:r>
          </a:p>
          <a:p>
            <a:r>
              <a:rPr lang="en-US" dirty="0"/>
              <a:t>3) LA</a:t>
            </a:r>
          </a:p>
          <a:p>
            <a:r>
              <a:rPr lang="en-US" dirty="0"/>
              <a:t>4)</a:t>
            </a:r>
            <a:r>
              <a:rPr lang="en-US" sz="2000" dirty="0"/>
              <a:t> 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QUESTIONS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ECDE9-FE9D-CE65-83D6-076A9C0EC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0" t="29554" r="56701" b="32921"/>
          <a:stretch/>
        </p:blipFill>
        <p:spPr>
          <a:xfrm>
            <a:off x="1283711" y="1847567"/>
            <a:ext cx="5274298" cy="448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51E88-4225-A303-3AB0-6A3D0FF32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BBFF8E7D-8616-4D31-15C3-F08631AEC5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9516" y="1857450"/>
            <a:ext cx="3657600" cy="43132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What’s Wrong With This Heart?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8645A-F420-1274-071A-B1C5E9BEF298}"/>
              </a:ext>
            </a:extLst>
          </p:cNvPr>
          <p:cNvSpPr txBox="1">
            <a:spLocks/>
          </p:cNvSpPr>
          <p:nvPr/>
        </p:nvSpPr>
        <p:spPr>
          <a:xfrm>
            <a:off x="1039907" y="1933869"/>
            <a:ext cx="3855564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13D12-C654-D73F-86E9-3F498C59E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WHAT’S WRONG WITH THIS HEART?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2E6312B-8165-9D1B-3941-3EEB15CDB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3525" y="1781469"/>
            <a:ext cx="3797725" cy="4403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16102-7999-68CC-024F-28FF9290A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77FD-D21E-D065-C60A-B72E8A56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AE08F-5D3E-0462-EE78-DA206E014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USABCD FATE Course- Basic Cardiac Ultrasound</a:t>
            </a:r>
          </a:p>
          <a:p>
            <a:pPr>
              <a:lnSpc>
                <a:spcPct val="100000"/>
              </a:lnSpc>
            </a:pPr>
            <a:r>
              <a:rPr lang="en-US" dirty="0"/>
              <a:t>Zimmerman et al.  Nuts and Bolts of Performing Focused Cardiovascular Ultrasound (</a:t>
            </a:r>
            <a:r>
              <a:rPr lang="en-US" dirty="0" err="1"/>
              <a:t>FoCUS</a:t>
            </a:r>
            <a:r>
              <a:rPr lang="en-US" dirty="0"/>
              <a:t>).  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Anesth</a:t>
            </a:r>
            <a:r>
              <a:rPr lang="en-US" dirty="0"/>
              <a:t> </a:t>
            </a:r>
            <a:r>
              <a:rPr lang="en-US" dirty="0" err="1"/>
              <a:t>Analg</a:t>
            </a:r>
            <a:r>
              <a:rPr lang="en-US" dirty="0"/>
              <a:t> 2017;124:753–60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0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STANDARD 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5334185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Standard exam consists of four views: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Subcostal 4-chamber view. 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Apical 4-chamber view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Parasternal (short and long axis)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Pleural views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04B31-073C-67F3-8F61-AF862D21A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8" t="53196" r="28015" b="20412"/>
          <a:stretch/>
        </p:blipFill>
        <p:spPr>
          <a:xfrm>
            <a:off x="5986021" y="1885361"/>
            <a:ext cx="5508000" cy="3572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861032-945A-FD73-1EB9-9F1539D0C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STANDARD 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 descr="Diagram, shape, circle&#10;&#10;Description automatically generated">
            <a:extLst>
              <a:ext uri="{FF2B5EF4-FFF2-40B4-BE49-F238E27FC236}">
                <a16:creationId xmlns:a16="http://schemas.microsoft.com/office/drawing/2014/main" id="{E509F068-3ABA-B1F7-67FD-27AFF758F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2" y="269043"/>
            <a:ext cx="8533333" cy="6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41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SUBCOSTAL 4-CHAMBER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3239357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Suitable for evaluation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Biventricular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Wall thickness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Pericardial effusion/tamponade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Mitral/tricuspid pathology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Pulmonary embolism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Perfect during cardiac arrest as avoids interference with CPR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55326F-68D2-7B29-F4E6-21E62130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65" t="25976" r="22059" b="27974"/>
          <a:stretch/>
        </p:blipFill>
        <p:spPr>
          <a:xfrm>
            <a:off x="4299537" y="1748672"/>
            <a:ext cx="3592924" cy="4394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2DFB54-57D9-51C6-92B5-D332E96EC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35" t="25976" r="21985" b="26873"/>
          <a:stretch/>
        </p:blipFill>
        <p:spPr>
          <a:xfrm>
            <a:off x="8065135" y="1781469"/>
            <a:ext cx="3481633" cy="45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5786671" cy="4313019"/>
          </a:xfrm>
        </p:spPr>
        <p:txBody>
          <a:bodyPr>
            <a:normAutofit/>
          </a:bodyPr>
          <a:lstStyle/>
          <a:p>
            <a:r>
              <a:rPr lang="en-US" dirty="0"/>
              <a:t>Transducer placed in subcostal space to the right of midline</a:t>
            </a:r>
          </a:p>
          <a:p>
            <a:r>
              <a:rPr lang="en-US" sz="2000" dirty="0"/>
              <a:t>Orientation marker (OM) directed to patient’s left</a:t>
            </a:r>
          </a:p>
          <a:p>
            <a:r>
              <a:rPr lang="en-US" dirty="0"/>
              <a:t>Hold transducer like screwdriver</a:t>
            </a:r>
          </a:p>
          <a:p>
            <a:r>
              <a:rPr lang="en-US" dirty="0"/>
              <a:t>Probe must be pressed down firmly to look underneath the rib cage</a:t>
            </a:r>
          </a:p>
          <a:p>
            <a:r>
              <a:rPr lang="en-US" sz="2000" dirty="0"/>
              <a:t>Rotate transducer approx. 20 degrees counterclockwise</a:t>
            </a:r>
          </a:p>
          <a:p>
            <a:r>
              <a:rPr lang="en-US" dirty="0"/>
              <a:t>Image improves with partial inspiration as heart moves towards the probe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SUBCOSTAL 4-CHAMBER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F7705-DD46-2658-4091-8DCE93BB2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0" t="28454" r="50000" b="41993"/>
          <a:stretch/>
        </p:blipFill>
        <p:spPr>
          <a:xfrm>
            <a:off x="6899677" y="1781470"/>
            <a:ext cx="4404817" cy="3280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2F10B-6CC8-A8E9-9B8F-B4D664950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SUBCOSTAL 4-CHAMBER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10330391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4B0B5107-01FE-7A67-0751-61B948536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3176" y="1790896"/>
            <a:ext cx="7639050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C7BFC-05E0-7E3D-0393-3C120F4A4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0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IVC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6795247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Suitable for evaluation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IVC dimension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Estimating fluid status and fluid responsiveness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7ADAB-506D-230C-EEC2-77EB8A52D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80" t="28497" r="21176" b="26665"/>
          <a:stretch/>
        </p:blipFill>
        <p:spPr>
          <a:xfrm>
            <a:off x="8139953" y="1639567"/>
            <a:ext cx="3805517" cy="4454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8F506-8853-2D1E-2006-54D062A10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27" t="27452" r="20441" b="27058"/>
          <a:stretch/>
        </p:blipFill>
        <p:spPr>
          <a:xfrm>
            <a:off x="7998759" y="1781468"/>
            <a:ext cx="3805517" cy="43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1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55CE-7D54-DF70-80A9-174AAC3D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1781469"/>
            <a:ext cx="10775576" cy="4313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C05E9-6112-04FA-7812-58A6E5AED156}"/>
              </a:ext>
            </a:extLst>
          </p:cNvPr>
          <p:cNvSpPr txBox="1"/>
          <p:nvPr/>
        </p:nvSpPr>
        <p:spPr>
          <a:xfrm>
            <a:off x="1528762" y="763512"/>
            <a:ext cx="91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 1: IVC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09CC7-D0E8-0C42-0310-E52FBB1C5D96}"/>
              </a:ext>
            </a:extLst>
          </p:cNvPr>
          <p:cNvSpPr txBox="1">
            <a:spLocks/>
          </p:cNvSpPr>
          <p:nvPr/>
        </p:nvSpPr>
        <p:spPr>
          <a:xfrm>
            <a:off x="887506" y="1781469"/>
            <a:ext cx="6540709" cy="431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View obtained by starting with the subcostal 4-chamber view</a:t>
            </a:r>
          </a:p>
          <a:p>
            <a:endParaRPr lang="en-US" dirty="0"/>
          </a:p>
          <a:p>
            <a:r>
              <a:rPr lang="en-US" dirty="0"/>
              <a:t>Orientation marker pointed to patient’s left shoulder</a:t>
            </a:r>
          </a:p>
          <a:p>
            <a:endParaRPr lang="en-US" dirty="0"/>
          </a:p>
          <a:p>
            <a:r>
              <a:rPr lang="en-US" dirty="0"/>
              <a:t>Elevate base of transducer to image back of the heart and right atrium</a:t>
            </a:r>
          </a:p>
          <a:p>
            <a:endParaRPr lang="en-US" dirty="0"/>
          </a:p>
          <a:p>
            <a:r>
              <a:rPr lang="en-US" dirty="0"/>
              <a:t>Once IVC entry into RA identified, rotate transducer approximately 20 degrees counter-clockwise to get longitudinal view IVC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836D1-94CE-1EA6-327E-300DC942A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12" t="18301" r="28824" b="30327"/>
          <a:stretch/>
        </p:blipFill>
        <p:spPr>
          <a:xfrm>
            <a:off x="7754471" y="1781469"/>
            <a:ext cx="3325905" cy="4415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9F8D3-D622-A45F-E6E6-ED9421938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43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7239</TotalTime>
  <Words>860</Words>
  <Application>Microsoft Office PowerPoint</Application>
  <PresentationFormat>Widescreen</PresentationFormat>
  <Paragraphs>168</Paragraphs>
  <Slides>28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Retrospect</vt:lpstr>
      <vt:lpstr>FOCUSED ASSESSED TRANSTHORACIC ECHOCARDIOGRAPHY (FATE)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Shapiro</dc:creator>
  <cp:lastModifiedBy>Peter Shapiro</cp:lastModifiedBy>
  <cp:revision>192</cp:revision>
  <dcterms:created xsi:type="dcterms:W3CDTF">2022-05-26T01:16:15Z</dcterms:created>
  <dcterms:modified xsi:type="dcterms:W3CDTF">2025-02-25T21:26:29Z</dcterms:modified>
</cp:coreProperties>
</file>