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308" r:id="rId5"/>
    <p:sldId id="259" r:id="rId6"/>
    <p:sldId id="260" r:id="rId7"/>
    <p:sldId id="276" r:id="rId8"/>
    <p:sldId id="281" r:id="rId9"/>
    <p:sldId id="309" r:id="rId10"/>
    <p:sldId id="304" r:id="rId11"/>
    <p:sldId id="263" r:id="rId12"/>
    <p:sldId id="282" r:id="rId13"/>
    <p:sldId id="285" r:id="rId14"/>
    <p:sldId id="287" r:id="rId15"/>
    <p:sldId id="264" r:id="rId16"/>
    <p:sldId id="262" r:id="rId17"/>
    <p:sldId id="305" r:id="rId18"/>
    <p:sldId id="265" r:id="rId19"/>
    <p:sldId id="290" r:id="rId20"/>
    <p:sldId id="291" r:id="rId21"/>
    <p:sldId id="311" r:id="rId22"/>
    <p:sldId id="292" r:id="rId23"/>
    <p:sldId id="266" r:id="rId24"/>
    <p:sldId id="306" r:id="rId25"/>
    <p:sldId id="294" r:id="rId26"/>
    <p:sldId id="295" r:id="rId27"/>
    <p:sldId id="296" r:id="rId28"/>
    <p:sldId id="310" r:id="rId29"/>
    <p:sldId id="286" r:id="rId30"/>
    <p:sldId id="268" r:id="rId31"/>
    <p:sldId id="269" r:id="rId32"/>
    <p:sldId id="307" r:id="rId33"/>
    <p:sldId id="270" r:id="rId34"/>
    <p:sldId id="302" r:id="rId35"/>
    <p:sldId id="299" r:id="rId36"/>
    <p:sldId id="271" r:id="rId37"/>
    <p:sldId id="272" r:id="rId3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232" autoAdjust="0"/>
  </p:normalViewPr>
  <p:slideViewPr>
    <p:cSldViewPr snapToGrid="0" snapToObjects="1">
      <p:cViewPr varScale="1">
        <p:scale>
          <a:sx n="51" d="100"/>
          <a:sy n="51" d="100"/>
        </p:scale>
        <p:origin x="21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22E672B-3C57-43EA-8743-E20BE09ED555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4A84A81-332C-4D5B-8B98-0D2D0CB8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1CA4FFA-515C-FF4C-9460-96C8C57DF42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C0C6175-B39B-7D4B-9AD2-C3DB1D2BC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8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0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9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9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93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2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78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4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2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9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8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C6175-B39B-7D4B-9AD2-C3DB1D2BCF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19092E-93CC-5F4A-8137-20976F08194F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37D609-8A0F-624E-BE00-40E65B8A9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cecorps.gov/wws/lesson-plans/everyone-has-culture-everyone-differe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75391"/>
            <a:ext cx="9144000" cy="270801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5400" dirty="0">
                <a:latin typeface="Helvetica"/>
              </a:rPr>
            </a:br>
            <a:br>
              <a:rPr lang="en-US" sz="5400">
                <a:latin typeface="Helvetica"/>
              </a:rPr>
            </a:br>
            <a:r>
              <a:rPr lang="en-US" sz="4900" b="1">
                <a:latin typeface="Helvetica"/>
              </a:rPr>
              <a:t>Cross-Cultural Communication Strategies</a:t>
            </a:r>
            <a:br>
              <a:rPr lang="en-US" sz="4900" b="1">
                <a:latin typeface="Helvetica"/>
              </a:rPr>
            </a:br>
            <a:br>
              <a:rPr lang="en-US" sz="4900" b="1">
                <a:latin typeface="Helvetica"/>
              </a:rPr>
            </a:br>
            <a:r>
              <a:rPr lang="en-US" sz="4000" b="1">
                <a:latin typeface="Helvetica"/>
              </a:rPr>
              <a:t>American English Webinar 2.4</a:t>
            </a:r>
            <a:endParaRPr lang="en-US" sz="4000" b="1" dirty="0">
              <a:latin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8877" y="5879930"/>
            <a:ext cx="3742901" cy="667512"/>
          </a:xfrm>
        </p:spPr>
        <p:txBody>
          <a:bodyPr/>
          <a:lstStyle/>
          <a:p>
            <a:r>
              <a:rPr lang="en-US" b="1" dirty="0"/>
              <a:t>Melissa A. Mendelson</a:t>
            </a:r>
          </a:p>
        </p:txBody>
      </p:sp>
      <p:pic>
        <p:nvPicPr>
          <p:cNvPr id="5" name="Picture 4" descr="Melissa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98" y="3395982"/>
            <a:ext cx="3702780" cy="248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45" y="194021"/>
            <a:ext cx="6816726" cy="667638"/>
          </a:xfrm>
        </p:spPr>
        <p:txBody>
          <a:bodyPr/>
          <a:lstStyle/>
          <a:p>
            <a:pPr algn="l"/>
            <a:r>
              <a:rPr lang="en-US" dirty="0"/>
              <a:t>Cross-Cultural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25294"/>
            <a:ext cx="6686096" cy="537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Clara</a:t>
            </a:r>
            <a:r>
              <a:rPr lang="en-US" sz="2500" dirty="0"/>
              <a:t> is an American attending a university in Norway. She has made a few friends. One morning, on her way to class, she sees her friend </a:t>
            </a:r>
            <a:r>
              <a:rPr lang="en-US" sz="2500" b="1" dirty="0"/>
              <a:t>Johann</a:t>
            </a:r>
            <a:r>
              <a:rPr lang="en-US" sz="2500" dirty="0"/>
              <a:t> walking ahead of her. She shouts and runs to catch up with Johann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smiles and attempts to make conversation, but Johann doesn’t smile or say much except that he must get to class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says good-bye feeling confused and hurt. She thought they were friends and wonders if she did something to upset Johann.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35" y="579271"/>
            <a:ext cx="1124713" cy="15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8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Testing gestures</a:t>
            </a:r>
            <a:endParaRPr lang="en-US" dirty="0"/>
          </a:p>
          <a:p>
            <a:r>
              <a:rPr lang="en-US" dirty="0"/>
              <a:t>Space exercise</a:t>
            </a:r>
          </a:p>
          <a:p>
            <a:r>
              <a:rPr lang="en-US" dirty="0" err="1"/>
              <a:t>Vocalics</a:t>
            </a:r>
            <a:r>
              <a:rPr lang="en-US" dirty="0"/>
              <a:t> of English </a:t>
            </a:r>
            <a:r>
              <a:rPr lang="en-US"/>
              <a:t>and first language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2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Sharing Gestures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5" y="1258490"/>
            <a:ext cx="81470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To highlight the differences in some simple    </a:t>
            </a:r>
          </a:p>
          <a:p>
            <a:r>
              <a:rPr lang="en-US" sz="2400" dirty="0"/>
              <a:t>           nonverbal codes</a:t>
            </a:r>
          </a:p>
          <a:p>
            <a:pPr marL="800100" lvl="1" indent="-342900">
              <a:lnSpc>
                <a:spcPct val="150000"/>
              </a:lnSpc>
              <a:buFont typeface="Lucida Grande"/>
              <a:buChar char="*"/>
            </a:pPr>
            <a:r>
              <a:rPr lang="en-US" sz="2400" dirty="0"/>
              <a:t>Students stand in a circle</a:t>
            </a:r>
          </a:p>
          <a:p>
            <a:pPr marL="800100" lvl="1" indent="-342900">
              <a:lnSpc>
                <a:spcPct val="150000"/>
              </a:lnSpc>
              <a:buFont typeface="Lucida Grande"/>
              <a:buChar char="*"/>
            </a:pPr>
            <a:r>
              <a:rPr lang="en-US" sz="2400" dirty="0"/>
              <a:t>Teacher calls out a word/phrase</a:t>
            </a:r>
          </a:p>
          <a:p>
            <a:pPr marL="800100" lvl="1" indent="-342900">
              <a:lnSpc>
                <a:spcPct val="150000"/>
              </a:lnSpc>
              <a:buFont typeface="Lucida Grande"/>
              <a:buChar char="*"/>
            </a:pPr>
            <a:r>
              <a:rPr lang="en-US" sz="2400" dirty="0"/>
              <a:t>Students must perform the associated movement or gesture</a:t>
            </a:r>
          </a:p>
        </p:txBody>
      </p:sp>
      <p:pic>
        <p:nvPicPr>
          <p:cNvPr id="5" name="Picture 4" descr="circle gestu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75" y="38100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/>
              <a:t>Space and </a:t>
            </a:r>
            <a:r>
              <a:rPr lang="en-US" dirty="0"/>
              <a:t>Touch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218" y="949732"/>
            <a:ext cx="8147051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To recognize that people use and value </a:t>
            </a:r>
            <a:r>
              <a:rPr lang="en-US" sz="2400"/>
              <a:t>space </a:t>
            </a:r>
          </a:p>
          <a:p>
            <a:r>
              <a:rPr lang="en-US" sz="2400"/>
              <a:t>           differently</a:t>
            </a:r>
          </a:p>
          <a:p>
            <a:endParaRPr lang="en-US" sz="2400" dirty="0"/>
          </a:p>
          <a:p>
            <a:pPr marL="800100" lvl="1" indent="-342900">
              <a:lnSpc>
                <a:spcPct val="120000"/>
              </a:lnSpc>
              <a:buFont typeface="Lucida Grande"/>
              <a:buChar char="*"/>
            </a:pPr>
            <a:r>
              <a:rPr lang="en-US" sz="2400" dirty="0"/>
              <a:t>Send half of the students out of the room</a:t>
            </a:r>
          </a:p>
          <a:p>
            <a:pPr marL="800100" lvl="1" indent="-342900">
              <a:lnSpc>
                <a:spcPct val="120000"/>
              </a:lnSpc>
              <a:buFont typeface="Lucida Grande"/>
              <a:buChar char="*"/>
            </a:pPr>
            <a:r>
              <a:rPr lang="en-US" sz="2400" dirty="0"/>
              <a:t>The remaining students are told this: </a:t>
            </a:r>
          </a:p>
          <a:p>
            <a:pPr marL="1257300" lvl="2" indent="-342900">
              <a:lnSpc>
                <a:spcPct val="120000"/>
              </a:lnSpc>
              <a:buFont typeface="Lucida Grande"/>
              <a:buChar char="*"/>
            </a:pPr>
            <a:r>
              <a:rPr lang="en-US" sz="2400" dirty="0"/>
              <a:t>You will have a conversation with a student when they </a:t>
            </a:r>
            <a:r>
              <a:rPr lang="en-US" sz="2400"/>
              <a:t>return </a:t>
            </a:r>
          </a:p>
          <a:p>
            <a:pPr marL="1257300" lvl="2" indent="-342900">
              <a:lnSpc>
                <a:spcPct val="120000"/>
              </a:lnSpc>
              <a:buFont typeface="Lucida Grande"/>
              <a:buChar char="*"/>
            </a:pPr>
            <a:r>
              <a:rPr lang="en-US" sz="2400"/>
              <a:t>As </a:t>
            </a:r>
            <a:r>
              <a:rPr lang="en-US" sz="2400" dirty="0"/>
              <a:t>you talk you will move closer and closer to your partner</a:t>
            </a:r>
          </a:p>
          <a:p>
            <a:pPr marL="1257300" lvl="2" indent="-342900">
              <a:lnSpc>
                <a:spcPct val="120000"/>
              </a:lnSpc>
              <a:buFont typeface="Lucida Grande"/>
              <a:buChar char="*"/>
            </a:pPr>
            <a:r>
              <a:rPr lang="en-US" sz="2400" dirty="0"/>
              <a:t>Observe your partner’s reaction and </a:t>
            </a:r>
            <a:r>
              <a:rPr lang="en-US" sz="2400"/>
              <a:t>your own</a:t>
            </a:r>
          </a:p>
          <a:p>
            <a:pPr lvl="2">
              <a:lnSpc>
                <a:spcPct val="120000"/>
              </a:lnSpc>
            </a:pPr>
            <a:endParaRPr lang="en-US" sz="2400" dirty="0"/>
          </a:p>
          <a:p>
            <a:pPr marL="800100" lvl="1" indent="-342900">
              <a:lnSpc>
                <a:spcPct val="120000"/>
              </a:lnSpc>
              <a:buFont typeface="Lucida Grande"/>
              <a:buChar char="*"/>
            </a:pPr>
            <a:r>
              <a:rPr lang="en-US" sz="2400" dirty="0"/>
              <a:t>Bring the other students back to find a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03" r="24024"/>
          <a:stretch/>
        </p:blipFill>
        <p:spPr>
          <a:xfrm>
            <a:off x="7499062" y="236919"/>
            <a:ext cx="1027421" cy="15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5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930937"/>
          </a:xfrm>
        </p:spPr>
        <p:txBody>
          <a:bodyPr/>
          <a:lstStyle/>
          <a:p>
            <a:r>
              <a:rPr lang="en-US" dirty="0" err="1"/>
              <a:t>Vocalics</a:t>
            </a:r>
            <a:r>
              <a:rPr lang="en-US" dirty="0"/>
              <a:t> as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11283"/>
            <a:ext cx="6745473" cy="4071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To identify some of the nonverbal </a:t>
            </a:r>
            <a:r>
              <a:rPr lang="en-US"/>
              <a:t>sounds 	used in English </a:t>
            </a:r>
            <a:r>
              <a:rPr lang="en-US" dirty="0"/>
              <a:t>to communicate </a:t>
            </a:r>
            <a:r>
              <a:rPr lang="en-US"/>
              <a:t>meaning </a:t>
            </a:r>
          </a:p>
          <a:p>
            <a:pPr marL="0" indent="0"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The teacher will make sounds in English that relate to particular phrases/words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Example: uh-huh, hmmm (with rising intonation)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Students must try to identify what these sounds mean</a:t>
            </a:r>
          </a:p>
        </p:txBody>
      </p:sp>
      <p:pic>
        <p:nvPicPr>
          <p:cNvPr id="5" name="Picture 4" descr="cartoon bubble.jp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576" y="4264983"/>
            <a:ext cx="2474976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793242"/>
          </a:xfrm>
        </p:spPr>
        <p:txBody>
          <a:bodyPr/>
          <a:lstStyle/>
          <a:p>
            <a:r>
              <a:rPr lang="en-US" dirty="0"/>
              <a:t>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132164"/>
            <a:ext cx="8147051" cy="5238791"/>
          </a:xfrm>
        </p:spPr>
        <p:txBody>
          <a:bodyPr/>
          <a:lstStyle/>
          <a:p>
            <a:r>
              <a:rPr lang="en-US" dirty="0"/>
              <a:t>Theory of Linguistic Relativism or Sapir-Whorf Hypothesis </a:t>
            </a:r>
          </a:p>
          <a:p>
            <a:pPr lvl="1"/>
            <a:r>
              <a:rPr lang="en-US" dirty="0"/>
              <a:t>Language shapes and influences how we view the world</a:t>
            </a:r>
          </a:p>
          <a:p>
            <a:pPr lvl="1"/>
            <a:r>
              <a:rPr lang="en-US" dirty="0"/>
              <a:t>We can learn to use and understand new languages and cultures</a:t>
            </a:r>
          </a:p>
          <a:p>
            <a:r>
              <a:rPr lang="en-US" dirty="0"/>
              <a:t>Think about this</a:t>
            </a:r>
            <a:r>
              <a:rPr lang="en-US"/>
              <a:t>: </a:t>
            </a:r>
          </a:p>
          <a:p>
            <a:pPr marL="0" indent="0"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word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112" y="3954482"/>
            <a:ext cx="3473534" cy="2315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82" y="3954482"/>
            <a:ext cx="50232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/>
              <a:t>	</a:t>
            </a:r>
            <a:r>
              <a:rPr lang="en-US" sz="2400" b="1" i="1"/>
              <a:t>The way we think is filtered </a:t>
            </a:r>
          </a:p>
          <a:p>
            <a:pPr algn="ctr"/>
            <a:r>
              <a:rPr lang="en-US" sz="2400" b="1" i="1"/>
              <a:t>	through our own language, </a:t>
            </a:r>
          </a:p>
          <a:p>
            <a:pPr algn="ctr"/>
            <a:r>
              <a:rPr lang="en-US" sz="2400" b="1" i="1"/>
              <a:t>	</a:t>
            </a:r>
            <a:r>
              <a:rPr lang="en-US" sz="2400" b="1" i="1" u="sng"/>
              <a:t>so what relationship is there </a:t>
            </a:r>
          </a:p>
          <a:p>
            <a:pPr algn="ctr"/>
            <a:r>
              <a:rPr lang="en-US" sz="2400" b="1" i="1"/>
              <a:t>	</a:t>
            </a:r>
            <a:r>
              <a:rPr lang="en-US" sz="2400" b="1" i="1" u="sng"/>
              <a:t>between culture and language</a:t>
            </a:r>
            <a:r>
              <a:rPr lang="en-US" sz="2400" b="1" i="1"/>
              <a:t>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979" y="249247"/>
            <a:ext cx="8147051" cy="1512318"/>
          </a:xfrm>
        </p:spPr>
        <p:txBody>
          <a:bodyPr/>
          <a:lstStyle/>
          <a:p>
            <a:r>
              <a:rPr lang="en-US" dirty="0"/>
              <a:t>Culture and Verbal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     	       Written</a:t>
            </a:r>
            <a:r>
              <a:rPr lang="en-US" dirty="0"/>
              <a:t>			</a:t>
            </a:r>
            <a:r>
              <a:rPr lang="en-US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/>
          </a:p>
          <a:p>
            <a:r>
              <a:rPr lang="en-US"/>
              <a:t>Language </a:t>
            </a:r>
            <a:r>
              <a:rPr lang="en-US" dirty="0"/>
              <a:t>Rules (Sounds, Grammar, Meaning)</a:t>
            </a:r>
          </a:p>
        </p:txBody>
      </p:sp>
      <p:pic>
        <p:nvPicPr>
          <p:cNvPr id="4" name="Picture 3" descr="pencil-918449_19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2465917"/>
            <a:ext cx="3270250" cy="21801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peak-238488_12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4" y="2465917"/>
            <a:ext cx="3136901" cy="2180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53915" y="1749689"/>
            <a:ext cx="244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Oral</a:t>
            </a:r>
          </a:p>
        </p:txBody>
      </p:sp>
    </p:spTree>
    <p:extLst>
      <p:ext uri="{BB962C8B-B14F-4D97-AF65-F5344CB8AC3E}">
        <p14:creationId xmlns:p14="http://schemas.microsoft.com/office/powerpoint/2010/main" val="62668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45" y="194021"/>
            <a:ext cx="6816726" cy="667638"/>
          </a:xfrm>
        </p:spPr>
        <p:txBody>
          <a:bodyPr/>
          <a:lstStyle/>
          <a:p>
            <a:pPr algn="l"/>
            <a:r>
              <a:rPr lang="en-US" dirty="0"/>
              <a:t>Cross-Cultural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25294"/>
            <a:ext cx="6686096" cy="537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Clara</a:t>
            </a:r>
            <a:r>
              <a:rPr lang="en-US" sz="2500" dirty="0"/>
              <a:t> is an American attending a university in Norway. She has made a few friends. One morning, on her way to class, she sees her friend </a:t>
            </a:r>
            <a:r>
              <a:rPr lang="en-US" sz="2500" b="1" dirty="0"/>
              <a:t>Johann</a:t>
            </a:r>
            <a:r>
              <a:rPr lang="en-US" sz="2500" dirty="0"/>
              <a:t> walking ahead of her. She shouts and runs to catch up with Johann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smiles and attempts to make conversation, but Johann doesn’t smile or say much except that he must get to class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says good-bye feeling confused and hurt. She thought they were friends and wonders if she did something to upset Johann.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35" y="579271"/>
            <a:ext cx="1124713" cy="15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8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22734"/>
          </a:xfrm>
        </p:spPr>
        <p:txBody>
          <a:bodyPr/>
          <a:lstStyle/>
          <a:p>
            <a:r>
              <a:rPr lang="en-US" dirty="0"/>
              <a:t>Teaching 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87280"/>
            <a:ext cx="8147051" cy="4878417"/>
          </a:xfrm>
        </p:spPr>
        <p:txBody>
          <a:bodyPr/>
          <a:lstStyle/>
          <a:p>
            <a:r>
              <a:rPr lang="en-US" dirty="0"/>
              <a:t>Language </a:t>
            </a:r>
            <a:r>
              <a:rPr lang="en-US"/>
              <a:t>of relationships</a:t>
            </a:r>
            <a:endParaRPr lang="en-US" dirty="0"/>
          </a:p>
          <a:p>
            <a:r>
              <a:rPr lang="en-US"/>
              <a:t>Making requests</a:t>
            </a:r>
            <a:endParaRPr lang="en-US" dirty="0"/>
          </a:p>
          <a:p>
            <a:r>
              <a:rPr lang="en-US" dirty="0"/>
              <a:t>Writing appropriate emails</a:t>
            </a:r>
          </a:p>
          <a:p>
            <a:pPr lvl="1"/>
            <a:r>
              <a:rPr lang="en-US" dirty="0"/>
              <a:t>Extension</a:t>
            </a:r>
            <a:r>
              <a:rPr lang="en-US"/>
              <a:t>: Prepare </a:t>
            </a:r>
            <a:r>
              <a:rPr lang="en-US" dirty="0"/>
              <a:t>an email request and a spoken request; ask students to identify differences</a:t>
            </a:r>
          </a:p>
        </p:txBody>
      </p:sp>
    </p:spTree>
    <p:extLst>
      <p:ext uri="{BB962C8B-B14F-4D97-AF65-F5344CB8AC3E}">
        <p14:creationId xmlns:p14="http://schemas.microsoft.com/office/powerpoint/2010/main" val="208324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Language of Relationships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5" y="1211282"/>
            <a:ext cx="80517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To practice the language of relationships and show 		how language might create different beliefs about 			relationships </a:t>
            </a:r>
            <a:r>
              <a:rPr lang="en-US" sz="2400"/>
              <a:t>across cultures</a:t>
            </a:r>
          </a:p>
          <a:p>
            <a:endParaRPr lang="en-US" sz="2400" dirty="0"/>
          </a:p>
          <a:p>
            <a:pPr marL="800100" lvl="1" indent="-342900">
              <a:lnSpc>
                <a:spcPct val="150000"/>
              </a:lnSpc>
              <a:buFont typeface="Lucida Grande"/>
              <a:buChar char="*"/>
            </a:pPr>
            <a:r>
              <a:rPr lang="en-US" sz="2400" dirty="0"/>
              <a:t>Ask students to generate family vocabulary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/>
              <a:t>	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r>
              <a:rPr lang="en-US" sz="2400" dirty="0"/>
              <a:t>Work as a large group to determine how the word in English differs from the word in the L1</a:t>
            </a:r>
          </a:p>
          <a:p>
            <a:pPr marL="1257300" lvl="2" indent="-342900">
              <a:buFont typeface="Lucida Grande"/>
              <a:buChar char="*"/>
            </a:pPr>
            <a:r>
              <a:rPr lang="en-US" sz="2000" dirty="0"/>
              <a:t>Give students time to do a few in small groups </a:t>
            </a:r>
            <a:r>
              <a:rPr lang="en-US" sz="2000"/>
              <a:t>or pairs</a:t>
            </a:r>
          </a:p>
          <a:p>
            <a:pPr lvl="2"/>
            <a:endParaRPr lang="en-US" sz="2000" dirty="0"/>
          </a:p>
          <a:p>
            <a:pPr marL="800100" lvl="1" indent="-342900">
              <a:lnSpc>
                <a:spcPct val="150000"/>
              </a:lnSpc>
              <a:buFont typeface="Lucida Grande"/>
              <a:buChar char="*"/>
            </a:pPr>
            <a:r>
              <a:rPr lang="en-US" sz="2400" dirty="0"/>
              <a:t>Ask students why these differences might exist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7710" y="3319551"/>
            <a:ext cx="554577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/>
              <a:t>Mother	 Father	 Aunt 		Uncle</a:t>
            </a:r>
          </a:p>
        </p:txBody>
      </p:sp>
    </p:spTree>
    <p:extLst>
      <p:ext uri="{BB962C8B-B14F-4D97-AF65-F5344CB8AC3E}">
        <p14:creationId xmlns:p14="http://schemas.microsoft.com/office/powerpoint/2010/main" val="205201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webinar we will attempt to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Recognize how cultural and linguistic differences </a:t>
            </a:r>
            <a:r>
              <a:rPr lang="en-US"/>
              <a:t>affect communication</a:t>
            </a:r>
            <a:endParaRPr lang="en-US" dirty="0"/>
          </a:p>
          <a:p>
            <a:r>
              <a:rPr lang="en-US" dirty="0"/>
              <a:t>Discuss the importance of preparing learners to communicate across </a:t>
            </a:r>
            <a:r>
              <a:rPr lang="en-US"/>
              <a:t>cultures successfully</a:t>
            </a:r>
            <a:endParaRPr lang="en-US" dirty="0"/>
          </a:p>
          <a:p>
            <a:r>
              <a:rPr lang="en-US" dirty="0"/>
              <a:t>Share activities that raise cultural and linguistic awareness among English </a:t>
            </a:r>
            <a:r>
              <a:rPr lang="en-US"/>
              <a:t>Language Learners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Making Requests</a:t>
            </a:r>
          </a:p>
        </p:txBody>
      </p:sp>
      <p:pic>
        <p:nvPicPr>
          <p:cNvPr id="4" name="Picture 3" descr="Teacher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026" y="1770062"/>
            <a:ext cx="5365750" cy="4024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475" y="949733"/>
            <a:ext cx="814705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To recognize the appropriate way to make a request 		in English</a:t>
            </a:r>
          </a:p>
          <a:p>
            <a:endParaRPr lang="en-US" sz="2400" dirty="0"/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r>
              <a:rPr lang="en-US" sz="2400" dirty="0"/>
              <a:t>Working in groups have students arrange the cards so that the person, request, and phrase work together to be pragmatically appropriate</a:t>
            </a:r>
          </a:p>
          <a:p>
            <a:pPr marL="800100" lvl="1" indent="-342900">
              <a:buFont typeface="Lucida Grande"/>
              <a:buChar char="*"/>
            </a:pPr>
            <a:r>
              <a:rPr lang="en-US" sz="2400" dirty="0"/>
              <a:t>Then students must complete the request</a:t>
            </a:r>
          </a:p>
        </p:txBody>
      </p:sp>
    </p:spTree>
    <p:extLst>
      <p:ext uri="{BB962C8B-B14F-4D97-AF65-F5344CB8AC3E}">
        <p14:creationId xmlns:p14="http://schemas.microsoft.com/office/powerpoint/2010/main" val="41178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king request sam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65" y="1188452"/>
            <a:ext cx="7985125" cy="5845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8659" y="410050"/>
            <a:ext cx="56933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Mom, I need some money please?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18413" y="933270"/>
            <a:ext cx="99754" cy="704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76084" y="933270"/>
            <a:ext cx="2463209" cy="3925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44632" y="933270"/>
            <a:ext cx="1364512" cy="2618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2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Writing Emails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5" y="1032859"/>
            <a:ext cx="8147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Goal:</a:t>
            </a:r>
            <a:r>
              <a:rPr lang="en-US" sz="2400" dirty="0"/>
              <a:t> To practice writing polite emails in English</a:t>
            </a:r>
          </a:p>
        </p:txBody>
      </p:sp>
      <p:pic>
        <p:nvPicPr>
          <p:cNvPr id="4" name="Picture 3" descr="sample emai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18" y="1648412"/>
            <a:ext cx="7217833" cy="54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4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976836"/>
          </a:xfrm>
        </p:spPr>
        <p:txBody>
          <a:bodyPr/>
          <a:lstStyle/>
          <a:p>
            <a:r>
              <a:rPr lang="en-US"/>
              <a:t>Culture and </a:t>
            </a:r>
            <a:r>
              <a:rPr lang="en-US" dirty="0"/>
              <a:t>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70966"/>
            <a:ext cx="8147051" cy="5055197"/>
          </a:xfrm>
        </p:spPr>
        <p:txBody>
          <a:bodyPr>
            <a:normAutofit/>
          </a:bodyPr>
          <a:lstStyle/>
          <a:p>
            <a:r>
              <a:rPr lang="en-US"/>
              <a:t>Personal identity </a:t>
            </a:r>
            <a:r>
              <a:rPr lang="en-US" dirty="0"/>
              <a:t>within each of us is </a:t>
            </a:r>
            <a:r>
              <a:rPr lang="en-US"/>
              <a:t>formed by different aspects joining together</a:t>
            </a:r>
            <a:r>
              <a:rPr lang="en-US" dirty="0"/>
              <a:t>. These can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Personalities, goals, and interests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Religious beliefs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Social class and status (income, education, family)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Language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Gender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Social roles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Ethnicity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45" y="194021"/>
            <a:ext cx="6816726" cy="667638"/>
          </a:xfrm>
        </p:spPr>
        <p:txBody>
          <a:bodyPr/>
          <a:lstStyle/>
          <a:p>
            <a:pPr algn="l"/>
            <a:r>
              <a:rPr lang="en-US" dirty="0"/>
              <a:t>Cross-Cultural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25294"/>
            <a:ext cx="6686096" cy="537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Clara</a:t>
            </a:r>
            <a:r>
              <a:rPr lang="en-US" sz="2500" dirty="0"/>
              <a:t> is an American attending a university in Norway. She has made a few friends. One morning, on her way to class, she sees her friend </a:t>
            </a:r>
            <a:r>
              <a:rPr lang="en-US" sz="2500" b="1" dirty="0"/>
              <a:t>Johann</a:t>
            </a:r>
            <a:r>
              <a:rPr lang="en-US" sz="2500" dirty="0"/>
              <a:t> walking ahead of her. She shouts and runs to catch up with Johann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smiles and attempts to make conversation, but Johann doesn’t smile or say much except that he must get to class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says good-bye feeling confused and hurt. She thought they were friends and wonders if she did something to upset Johann.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35" y="579271"/>
            <a:ext cx="1124713" cy="15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6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</a:t>
            </a:r>
            <a:r>
              <a:rPr lang="en-US"/>
              <a:t>Culture and </a:t>
            </a:r>
            <a:r>
              <a:rPr lang="en-US" dirty="0"/>
              <a:t>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  <a:p>
            <a:r>
              <a:rPr lang="en-US" dirty="0"/>
              <a:t>How are we different? (Peace Corps Lesson)</a:t>
            </a:r>
          </a:p>
          <a:p>
            <a:r>
              <a:rPr lang="en-US" dirty="0"/>
              <a:t>Girls </a:t>
            </a:r>
            <a:r>
              <a:rPr lang="en-US"/>
              <a:t>and boys </a:t>
            </a:r>
            <a:r>
              <a:rPr lang="en-US" dirty="0"/>
              <a:t>(Gender Identity)</a:t>
            </a:r>
          </a:p>
          <a:p>
            <a:r>
              <a:rPr lang="en-US"/>
              <a:t>Clothing and impressions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dentit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3068" y="3128747"/>
            <a:ext cx="2678417" cy="346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25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5" y="1852257"/>
            <a:ext cx="81470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Goal:</a:t>
            </a:r>
            <a:r>
              <a:rPr lang="en-US" sz="2200" dirty="0"/>
              <a:t> To support self-discovery through brainstorming </a:t>
            </a:r>
            <a:r>
              <a:rPr lang="en-US" sz="2200"/>
              <a:t>and 		self-reflection </a:t>
            </a:r>
            <a:r>
              <a:rPr lang="en-US" sz="2200" dirty="0"/>
              <a:t>through writing </a:t>
            </a:r>
            <a:r>
              <a:rPr lang="en-US" sz="2200"/>
              <a:t>and discussion</a:t>
            </a:r>
          </a:p>
          <a:p>
            <a:endParaRPr lang="en-US" sz="2200" dirty="0"/>
          </a:p>
          <a:p>
            <a:pPr marL="800100" lvl="1" indent="-342900">
              <a:buFont typeface="Lucida Grande"/>
              <a:buChar char="*"/>
            </a:pPr>
            <a:r>
              <a:rPr lang="en-US" sz="2200"/>
              <a:t>Ask students </a:t>
            </a:r>
            <a:r>
              <a:rPr lang="en-US" sz="2200" dirty="0"/>
              <a:t>to list or think of ten words in </a:t>
            </a:r>
            <a:r>
              <a:rPr lang="en-US" sz="2200"/>
              <a:t>English about themselves</a:t>
            </a:r>
          </a:p>
          <a:p>
            <a:pPr lvl="1"/>
            <a:endParaRPr lang="en-US" sz="2200" dirty="0"/>
          </a:p>
          <a:p>
            <a:pPr marL="800100" lvl="1" indent="-342900">
              <a:buFont typeface="Lucida Grande"/>
              <a:buChar char="*"/>
            </a:pPr>
            <a:r>
              <a:rPr lang="en-US" sz="2200" dirty="0"/>
              <a:t>Pair or group students and have them share </a:t>
            </a:r>
            <a:r>
              <a:rPr lang="en-US" sz="2200"/>
              <a:t>there lists</a:t>
            </a:r>
          </a:p>
          <a:p>
            <a:pPr lvl="1"/>
            <a:endParaRPr lang="en-US" sz="2200" dirty="0"/>
          </a:p>
          <a:p>
            <a:pPr marL="800100" lvl="1" indent="-342900">
              <a:buFont typeface="Lucida Grande"/>
              <a:buChar char="*"/>
            </a:pPr>
            <a:r>
              <a:rPr lang="en-US" sz="2200" dirty="0"/>
              <a:t>Once </a:t>
            </a:r>
            <a:r>
              <a:rPr lang="en-US" sz="2200"/>
              <a:t>they’ve shared, </a:t>
            </a:r>
            <a:r>
              <a:rPr lang="en-US" sz="2200" dirty="0"/>
              <a:t>put them to work writing the information into a paragraph </a:t>
            </a:r>
            <a:r>
              <a:rPr lang="en-US" sz="2200"/>
              <a:t>to share</a:t>
            </a:r>
          </a:p>
          <a:p>
            <a:pPr lvl="1"/>
            <a:endParaRPr lang="en-US" sz="2200" dirty="0"/>
          </a:p>
          <a:p>
            <a:pPr marL="800100" lvl="1" indent="-342900">
              <a:buFont typeface="Lucida Grande"/>
              <a:buChar char="*"/>
            </a:pPr>
            <a:r>
              <a:rPr lang="en-US" sz="2200" dirty="0"/>
              <a:t>When they’ve finished they can return to their groups to share </a:t>
            </a:r>
            <a:r>
              <a:rPr lang="en-US" sz="2200"/>
              <a:t>their description.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990" y="140676"/>
            <a:ext cx="1289438" cy="14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How are we different?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5" y="949732"/>
            <a:ext cx="814705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</a:t>
            </a:r>
            <a:r>
              <a:rPr lang="en-US" sz="2400" dirty="0"/>
              <a:t> To extend the conversation on identity and </a:t>
            </a:r>
            <a:r>
              <a:rPr lang="en-US" sz="2400"/>
              <a:t>generate 		empathy </a:t>
            </a:r>
            <a:r>
              <a:rPr lang="en-US" sz="2400" dirty="0"/>
              <a:t>as students recognize differences </a:t>
            </a:r>
            <a:r>
              <a:rPr lang="en-US" sz="2400"/>
              <a:t>in 				others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buFont typeface="Lucida Grande"/>
              <a:buChar char="*"/>
            </a:pPr>
            <a:r>
              <a:rPr lang="en-US" sz="2400" dirty="0"/>
              <a:t>This activity comes from U.S. Peace Corps website: </a:t>
            </a:r>
          </a:p>
          <a:p>
            <a:r>
              <a:rPr lang="en-US" sz="2400"/>
              <a:t>	</a:t>
            </a:r>
            <a:r>
              <a:rPr lang="en-US" sz="1400">
                <a:solidFill>
                  <a:srgbClr val="0070C0"/>
                </a:solidFill>
                <a:hlinkClick r:id="rId3"/>
              </a:rPr>
              <a:t>http://www.peacecorps.gov/wws/lesson-plans/everyone-has-culture-everyone-different/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467" y="2125683"/>
            <a:ext cx="3727065" cy="26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9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03761"/>
            <a:ext cx="8147051" cy="643887"/>
          </a:xfrm>
        </p:spPr>
        <p:txBody>
          <a:bodyPr/>
          <a:lstStyle/>
          <a:p>
            <a:r>
              <a:rPr lang="en-US"/>
              <a:t>Peace Corps Lesson Handout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72" t="14862" r="20747" b="5680"/>
          <a:stretch/>
        </p:blipFill>
        <p:spPr bwMode="auto">
          <a:xfrm>
            <a:off x="1425039" y="1282535"/>
            <a:ext cx="6388925" cy="49881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1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/>
              <a:t>Clothing and </a:t>
            </a:r>
            <a:r>
              <a:rPr lang="en-US" dirty="0"/>
              <a:t>Impressions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395" y="1080654"/>
            <a:ext cx="78023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 Grande"/>
              <a:buChar char="*"/>
            </a:pPr>
            <a:r>
              <a:rPr lang="en-US" sz="2400" b="1" dirty="0"/>
              <a:t>Goal:</a:t>
            </a:r>
            <a:r>
              <a:rPr lang="en-US" sz="2400" dirty="0"/>
              <a:t> To recognize and develop knowledge </a:t>
            </a:r>
            <a:r>
              <a:rPr lang="en-US" sz="2400"/>
              <a:t>about 				how we </a:t>
            </a:r>
            <a:r>
              <a:rPr lang="en-US" sz="2400" dirty="0"/>
              <a:t>use clothing to give people </a:t>
            </a:r>
            <a:r>
              <a:rPr lang="en-US" sz="2400"/>
              <a:t>details 				about 	ourselves</a:t>
            </a:r>
          </a:p>
          <a:p>
            <a:endParaRPr lang="en-US" sz="2400" dirty="0"/>
          </a:p>
          <a:p>
            <a:pPr marL="800100" lvl="1" indent="-342900">
              <a:lnSpc>
                <a:spcPct val="120000"/>
              </a:lnSpc>
              <a:buFont typeface="Lucida Grande"/>
              <a:buChar char="*"/>
            </a:pPr>
            <a:r>
              <a:rPr lang="en-US" sz="2000" dirty="0"/>
              <a:t>Have students look around the room</a:t>
            </a:r>
          </a:p>
          <a:p>
            <a:pPr marL="1257300" lvl="2" indent="-342900">
              <a:buFont typeface="Lucida Grande"/>
              <a:buChar char="*"/>
            </a:pPr>
            <a:r>
              <a:rPr lang="en-US" sz="2000" dirty="0"/>
              <a:t>What can they tell about each other based on what they are wearing/carrying? </a:t>
            </a:r>
          </a:p>
          <a:p>
            <a:pPr marL="1257300" lvl="2" indent="-342900">
              <a:buFont typeface="Lucida Grande"/>
              <a:buChar char="*"/>
            </a:pPr>
            <a:r>
              <a:rPr lang="en-US" sz="2000" dirty="0"/>
              <a:t>Give students a list of people. Have them work in groups to generate the clothing each person might wear to show who </a:t>
            </a:r>
            <a:r>
              <a:rPr lang="en-US" sz="2000"/>
              <a:t>they are</a:t>
            </a:r>
          </a:p>
          <a:p>
            <a:pPr lvl="2"/>
            <a:endParaRPr lang="en-US" sz="2000" dirty="0"/>
          </a:p>
          <a:p>
            <a:pPr marL="800100" lvl="1" indent="-342900">
              <a:buFont typeface="Lucida Grande"/>
              <a:buChar char="*"/>
            </a:pPr>
            <a:r>
              <a:rPr lang="en-US" sz="2000" dirty="0"/>
              <a:t>When finished, bring students back together and ask them to reflect on what their own style says about themselves. What do they want to say about themselves through appearance?</a:t>
            </a:r>
          </a:p>
        </p:txBody>
      </p:sp>
    </p:spTree>
    <p:extLst>
      <p:ext uri="{BB962C8B-B14F-4D97-AF65-F5344CB8AC3E}">
        <p14:creationId xmlns:p14="http://schemas.microsoft.com/office/powerpoint/2010/main" val="226137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45" y="194021"/>
            <a:ext cx="6816726" cy="667638"/>
          </a:xfrm>
        </p:spPr>
        <p:txBody>
          <a:bodyPr/>
          <a:lstStyle/>
          <a:p>
            <a:pPr algn="l"/>
            <a:r>
              <a:rPr lang="en-US" dirty="0"/>
              <a:t>Cross-Cultural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25294"/>
            <a:ext cx="6686096" cy="537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Clara</a:t>
            </a:r>
            <a:r>
              <a:rPr lang="en-US" sz="2500" dirty="0"/>
              <a:t> is an American attending a university in Norway. She has made a few friends. One morning, on her way to class, she sees her friend </a:t>
            </a:r>
            <a:r>
              <a:rPr lang="en-US" sz="2500" b="1" dirty="0"/>
              <a:t>Johann</a:t>
            </a:r>
            <a:r>
              <a:rPr lang="en-US" sz="2500" dirty="0"/>
              <a:t> walking ahead of her. She shouts and runs to catch up with Johann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smiles and attempts to make conversation, but Johann doesn’t smile or say much except that he must get to class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says good-bye feeling confused and hurt. She thought they were friends and wonders if she did something to upset Johann.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35" y="579271"/>
            <a:ext cx="1124713" cy="15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5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961536"/>
          </a:xfrm>
        </p:spPr>
        <p:txBody>
          <a:bodyPr/>
          <a:lstStyle/>
          <a:p>
            <a:r>
              <a:rPr lang="en-US"/>
              <a:t>Culture and </a:t>
            </a:r>
            <a:r>
              <a:rPr lang="en-US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78" y="3175000"/>
            <a:ext cx="8306016" cy="3064288"/>
          </a:xfrm>
        </p:spPr>
        <p:txBody>
          <a:bodyPr/>
          <a:lstStyle/>
          <a:p>
            <a:r>
              <a:rPr lang="en-US" dirty="0"/>
              <a:t>Me ≠ You</a:t>
            </a:r>
          </a:p>
          <a:p>
            <a:r>
              <a:rPr lang="en-US" dirty="0"/>
              <a:t>Identity shapes values; both influence behavior</a:t>
            </a:r>
          </a:p>
          <a:p>
            <a:r>
              <a:rPr lang="en-US" dirty="0"/>
              <a:t>An older friend, Sam, meets you for coffee dressed in an outfit that you think is too informal. In fact, your friend is wearing a swimsuit. How do you respond?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750" y="1936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473" y="1340879"/>
            <a:ext cx="252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 Doing Harm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78" y="1371083"/>
            <a:ext cx="145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Fairness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7710" y="1371084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Authority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7416" y="2174319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7025" y="2175391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Community/Group Loyalty</a:t>
            </a:r>
          </a:p>
        </p:txBody>
      </p:sp>
    </p:spTree>
    <p:extLst>
      <p:ext uri="{BB962C8B-B14F-4D97-AF65-F5344CB8AC3E}">
        <p14:creationId xmlns:p14="http://schemas.microsoft.com/office/powerpoint/2010/main" val="9454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083932"/>
          </a:xfrm>
        </p:spPr>
        <p:txBody>
          <a:bodyPr/>
          <a:lstStyle/>
          <a:p>
            <a:r>
              <a:rPr lang="en-US" dirty="0"/>
              <a:t>Culture and Cultural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55574"/>
            <a:ext cx="8147051" cy="4832519"/>
          </a:xfrm>
        </p:spPr>
        <p:txBody>
          <a:bodyPr/>
          <a:lstStyle/>
          <a:p>
            <a:r>
              <a:rPr lang="en-US" dirty="0"/>
              <a:t>Cultural norms = Behavior </a:t>
            </a:r>
            <a:r>
              <a:rPr lang="en-US"/>
              <a:t>and rules </a:t>
            </a:r>
            <a:endParaRPr lang="en-US" dirty="0"/>
          </a:p>
          <a:p>
            <a:r>
              <a:rPr lang="en-US" dirty="0"/>
              <a:t>They are learned early and reinforced often</a:t>
            </a:r>
          </a:p>
          <a:p>
            <a:r>
              <a:rPr lang="en-US" dirty="0"/>
              <a:t>These rules make us very ethnocentric (our rules are the only rules) and are the cause of many </a:t>
            </a:r>
            <a:r>
              <a:rPr lang="en-US"/>
              <a:t>cultural miscommunications</a:t>
            </a:r>
            <a:endParaRPr lang="en-US" dirty="0"/>
          </a:p>
          <a:p>
            <a:r>
              <a:rPr lang="en-US" dirty="0"/>
              <a:t>Learning that other cultural norms exist can help us be more accepting and reduce instances of </a:t>
            </a:r>
            <a:r>
              <a:rPr lang="en-US"/>
              <a:t>cultural miscommunication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45" y="194021"/>
            <a:ext cx="6816726" cy="667638"/>
          </a:xfrm>
        </p:spPr>
        <p:txBody>
          <a:bodyPr/>
          <a:lstStyle/>
          <a:p>
            <a:pPr algn="l"/>
            <a:r>
              <a:rPr lang="en-US" dirty="0"/>
              <a:t>Cross-Cultural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025294"/>
            <a:ext cx="6686096" cy="5375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Clara</a:t>
            </a:r>
            <a:r>
              <a:rPr lang="en-US" sz="2500" dirty="0"/>
              <a:t> is an American attending a university in Norway. She has made a few friends. One morning, on her way to class, she sees her friend </a:t>
            </a:r>
            <a:r>
              <a:rPr lang="en-US" sz="2500" b="1" dirty="0"/>
              <a:t>Johann</a:t>
            </a:r>
            <a:r>
              <a:rPr lang="en-US" sz="2500" dirty="0"/>
              <a:t> walking ahead of her. She shouts and runs to catch up with Johann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smiles and attempts to make conversation, but Johann doesn’t smile or say much except that he must get to class</a:t>
            </a:r>
            <a:r>
              <a:rPr lang="en-US" sz="2500"/>
              <a:t>. </a:t>
            </a:r>
          </a:p>
          <a:p>
            <a:pPr marL="0" indent="0">
              <a:buNone/>
            </a:pPr>
            <a:r>
              <a:rPr lang="en-US" sz="2500"/>
              <a:t>Clara </a:t>
            </a:r>
            <a:r>
              <a:rPr lang="en-US" sz="2500" dirty="0"/>
              <a:t>says good-bye feeling confused and hurt. She thought they were friends and wonders if she did something to upset Johann.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935" y="579271"/>
            <a:ext cx="1124713" cy="15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36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431316" cy="1068633"/>
          </a:xfrm>
        </p:spPr>
        <p:txBody>
          <a:bodyPr/>
          <a:lstStyle/>
          <a:p>
            <a:r>
              <a:rPr lang="en-US" dirty="0"/>
              <a:t>Teaching Values &amp; Cultural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38153"/>
            <a:ext cx="8147051" cy="4688010"/>
          </a:xfrm>
        </p:spPr>
        <p:txBody>
          <a:bodyPr/>
          <a:lstStyle/>
          <a:p>
            <a:r>
              <a:rPr lang="en-US"/>
              <a:t>Greetings across cultures</a:t>
            </a:r>
            <a:endParaRPr lang="en-US" dirty="0"/>
          </a:p>
          <a:p>
            <a:r>
              <a:rPr lang="en-US" dirty="0"/>
              <a:t>Spot </a:t>
            </a:r>
            <a:r>
              <a:rPr lang="en-US"/>
              <a:t>the difference</a:t>
            </a:r>
            <a:endParaRPr lang="en-US" dirty="0"/>
          </a:p>
          <a:p>
            <a:r>
              <a:rPr lang="en-US"/>
              <a:t>Cross-cultural incidents</a:t>
            </a:r>
            <a:endParaRPr lang="en-US" dirty="0"/>
          </a:p>
        </p:txBody>
      </p:sp>
      <p:pic>
        <p:nvPicPr>
          <p:cNvPr id="4" name="Picture 3" descr="cultural rul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596" y="3242059"/>
            <a:ext cx="4735195" cy="26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5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-615563_19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18" y="3238500"/>
            <a:ext cx="2631281" cy="3508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Spot the Difference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6" y="1472246"/>
            <a:ext cx="72485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 </a:t>
            </a:r>
            <a:r>
              <a:rPr lang="en-US" sz="2400" dirty="0"/>
              <a:t>To recognize that everyday activities, living 		  	arrangements, and habits vary around the 			world 	and generate discussion on how to 			handle those differences</a:t>
            </a:r>
          </a:p>
          <a:p>
            <a:pPr lvl="1"/>
            <a:endParaRPr lang="en-US" sz="2400" dirty="0"/>
          </a:p>
          <a:p>
            <a:pPr marL="342900" indent="-342900">
              <a:buFont typeface="Lucida Grande"/>
              <a:buChar char="*"/>
            </a:pPr>
            <a:r>
              <a:rPr lang="en-US" sz="2400" dirty="0"/>
              <a:t>Show drawings or pictures of everyday </a:t>
            </a:r>
          </a:p>
          <a:p>
            <a:r>
              <a:rPr lang="en-US" sz="2400" dirty="0"/>
              <a:t>	activities taking place in the U.S. </a:t>
            </a:r>
          </a:p>
          <a:p>
            <a:pPr marL="800100" lvl="1" indent="-342900">
              <a:buFont typeface="Lucida Grande"/>
              <a:buChar char="*"/>
            </a:pPr>
            <a:r>
              <a:rPr lang="en-US" sz="2400" dirty="0"/>
              <a:t>How are these different from their </a:t>
            </a:r>
          </a:p>
          <a:p>
            <a:pPr lvl="1"/>
            <a:r>
              <a:rPr lang="en-US" sz="2400" dirty="0"/>
              <a:t>	own daily activities?</a:t>
            </a:r>
          </a:p>
          <a:p>
            <a:pPr lvl="2"/>
            <a:endParaRPr lang="en-US" sz="2400" dirty="0"/>
          </a:p>
          <a:p>
            <a:pPr marL="800100" lvl="1" indent="-342900">
              <a:buFont typeface="Lucida Grande"/>
              <a:buChar char="*"/>
            </a:pPr>
            <a:r>
              <a:rPr lang="en-US" sz="2400" dirty="0"/>
              <a:t>What would they do if they were in </a:t>
            </a:r>
          </a:p>
          <a:p>
            <a:pPr lvl="1"/>
            <a:r>
              <a:rPr lang="en-US" sz="2400" dirty="0"/>
              <a:t>	the U.S. and were asked to act in a </a:t>
            </a:r>
          </a:p>
          <a:p>
            <a:pPr lvl="1"/>
            <a:r>
              <a:rPr lang="en-US" sz="2400" dirty="0"/>
              <a:t>	different way?</a:t>
            </a:r>
          </a:p>
        </p:txBody>
      </p:sp>
    </p:spTree>
    <p:extLst>
      <p:ext uri="{BB962C8B-B14F-4D97-AF65-F5344CB8AC3E}">
        <p14:creationId xmlns:p14="http://schemas.microsoft.com/office/powerpoint/2010/main" val="88605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39140"/>
          </a:xfrm>
        </p:spPr>
        <p:txBody>
          <a:bodyPr/>
          <a:lstStyle/>
          <a:p>
            <a:r>
              <a:rPr lang="en-US" dirty="0"/>
              <a:t>Cross-Cultural Incidents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476" y="1472247"/>
            <a:ext cx="8299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Goal:</a:t>
            </a:r>
            <a:r>
              <a:rPr lang="en-US" sz="2400" dirty="0"/>
              <a:t> To use a cross-cultural incident as a way to </a:t>
            </a:r>
            <a:r>
              <a:rPr lang="en-US" sz="2400"/>
              <a:t>prompt 		discussion </a:t>
            </a:r>
            <a:r>
              <a:rPr lang="en-US" sz="2400" dirty="0"/>
              <a:t>about communicating </a:t>
            </a:r>
            <a:r>
              <a:rPr lang="en-US" sz="2400"/>
              <a:t>across cultures</a:t>
            </a:r>
          </a:p>
          <a:p>
            <a:endParaRPr lang="en-US" sz="2400" dirty="0"/>
          </a:p>
          <a:p>
            <a:pPr marL="800100" lvl="1" indent="-342900">
              <a:lnSpc>
                <a:spcPct val="150000"/>
              </a:lnSpc>
              <a:buFont typeface="Lucida Grande"/>
              <a:buChar char="*"/>
            </a:pPr>
            <a:r>
              <a:rPr lang="en-US" sz="2400" dirty="0"/>
              <a:t>Readily available on </a:t>
            </a:r>
            <a:r>
              <a:rPr lang="en-US" sz="2400"/>
              <a:t>the Internet</a:t>
            </a:r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 marL="800100" lvl="1" indent="-342900">
              <a:buFont typeface="Lucida Grande"/>
              <a:buChar char="*"/>
            </a:pPr>
            <a:r>
              <a:rPr lang="en-US" sz="2400"/>
              <a:t>Provide </a:t>
            </a:r>
            <a:r>
              <a:rPr lang="en-US" sz="2400" dirty="0"/>
              <a:t>students with a case study as a way to work through cross-cultural communication and generate </a:t>
            </a:r>
            <a:r>
              <a:rPr lang="en-US" sz="2400"/>
              <a:t>possible solutions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017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969496"/>
          </a:xfrm>
        </p:spPr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270001"/>
            <a:ext cx="6454774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Teach students to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Ask questions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Make mistakes</a:t>
            </a:r>
          </a:p>
          <a:p>
            <a:r>
              <a:rPr lang="en-US" dirty="0"/>
              <a:t>Teach people about new ways and cultures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lobe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5" r="19443"/>
          <a:stretch/>
        </p:blipFill>
        <p:spPr>
          <a:xfrm rot="5400000">
            <a:off x="6277910" y="1065691"/>
            <a:ext cx="2331681" cy="1919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9" y="4994892"/>
            <a:ext cx="7127464" cy="14773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/>
              <a:t>www.americanenglish.state.gov</a:t>
            </a:r>
          </a:p>
          <a:p>
            <a:pPr algn="ctr">
              <a:lnSpc>
                <a:spcPct val="120000"/>
              </a:lnSpc>
            </a:pPr>
            <a:endParaRPr lang="en-US" sz="2000" dirty="0"/>
          </a:p>
          <a:p>
            <a:pPr algn="ctr">
              <a:lnSpc>
                <a:spcPct val="120000"/>
              </a:lnSpc>
            </a:pPr>
            <a:r>
              <a:rPr lang="en-US" sz="2000"/>
              <a:t>American </a:t>
            </a:r>
            <a:r>
              <a:rPr lang="en-US" sz="2000" dirty="0"/>
              <a:t>English for Educators Facebook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735539"/>
          </a:xfrm>
        </p:spPr>
        <p:txBody>
          <a:bodyPr/>
          <a:lstStyle/>
          <a:p>
            <a:r>
              <a:rPr lang="en-US" sz="360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116281"/>
            <a:ext cx="8408018" cy="54507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References</a:t>
            </a:r>
          </a:p>
          <a:p>
            <a:pPr marL="0" indent="0">
              <a:buNone/>
            </a:pPr>
            <a:r>
              <a:rPr lang="en-US" sz="1600" dirty="0" err="1"/>
              <a:t>NorQuest</a:t>
            </a:r>
            <a:r>
              <a:rPr lang="en-US" sz="1600" dirty="0"/>
              <a:t> College (2007). </a:t>
            </a:r>
            <a:r>
              <a:rPr lang="en-US" sz="1600" i="1" dirty="0"/>
              <a:t>Critical incidents for intercultural communication: An 	interactive tool for developing awareness, knowledge, and skills. </a:t>
            </a:r>
            <a:r>
              <a:rPr lang="en-US" sz="1600" dirty="0"/>
              <a:t>https://	www.norquest.ca/NorquestCollege/media/pdf/centres/intercultural/	</a:t>
            </a:r>
            <a:r>
              <a:rPr lang="en-US" sz="1600" dirty="0" err="1"/>
              <a:t>CriticalIncidentsBooklet.pdf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Pinker, S. (2008, January 13). The moral instinct. </a:t>
            </a:r>
            <a:r>
              <a:rPr lang="en-US" sz="1600" i="1" dirty="0"/>
              <a:t>The New York Times Magazine</a:t>
            </a:r>
            <a:r>
              <a:rPr lang="en-US" sz="1600" i="1"/>
              <a:t>. 	http://www.nytimes.com/2008/01/13/magazine/13Psychology-t.html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Robson, D. (2013, January 14). There really are 50 Eskimo words for ‘snow’. </a:t>
            </a:r>
            <a:r>
              <a:rPr lang="en-US" sz="1600" i="1" dirty="0"/>
              <a:t>The 	Washington Post</a:t>
            </a:r>
            <a:r>
              <a:rPr lang="en-US" sz="1600" dirty="0"/>
              <a:t>  Retrieved from https://www.washingtonpost.com/	national/health-science/there-really-are-50-eskimo-words-for-snow/	2013/01/14/e0e3f4e0-59a0-11e2-beee-6e38f5215402_story.html</a:t>
            </a:r>
          </a:p>
          <a:p>
            <a:pPr marL="0" indent="0">
              <a:buNone/>
            </a:pPr>
            <a:r>
              <a:rPr lang="en-US" sz="1600" dirty="0"/>
              <a:t>Samovar, L. A., Porter, R. E., McDaniel, E. R., &amp; Roy, C. S. (2013). </a:t>
            </a:r>
            <a:r>
              <a:rPr lang="en-US" sz="1600" i="1" dirty="0"/>
              <a:t>Communication 	between cultures </a:t>
            </a:r>
            <a:r>
              <a:rPr lang="en-US" sz="1600" dirty="0"/>
              <a:t>(8</a:t>
            </a:r>
            <a:r>
              <a:rPr lang="en-US" sz="1600" baseline="30000" dirty="0"/>
              <a:t>th</a:t>
            </a:r>
            <a:r>
              <a:rPr lang="en-US" sz="1600" dirty="0"/>
              <a:t> ed.). Boston: Wadsworth/</a:t>
            </a:r>
            <a:r>
              <a:rPr lang="en-US" sz="1600" dirty="0" err="1"/>
              <a:t>Cengage</a:t>
            </a:r>
            <a:r>
              <a:rPr lang="en-US" sz="1600" dirty="0"/>
              <a:t> Learning.</a:t>
            </a:r>
          </a:p>
          <a:p>
            <a:pPr marL="0" indent="0">
              <a:buNone/>
            </a:pPr>
            <a:r>
              <a:rPr lang="en-US" sz="1600" dirty="0"/>
              <a:t>Schaeffer, K. M. (2014). Verbal Communication [PowerPoint Slides]. Salt Lake City, UT.</a:t>
            </a:r>
          </a:p>
          <a:p>
            <a:pPr marL="0" indent="0">
              <a:buNone/>
            </a:pPr>
            <a:r>
              <a:rPr lang="en-US" sz="1600" dirty="0" err="1"/>
              <a:t>Wintergerst</a:t>
            </a:r>
            <a:r>
              <a:rPr lang="en-US" sz="1600" dirty="0"/>
              <a:t>, A. C., &amp; McVeigh, J. (2011). </a:t>
            </a:r>
            <a:r>
              <a:rPr lang="en-US" sz="1600" i="1" dirty="0"/>
              <a:t>Tips for teaching culture: Practical 	approaches to intercultural communication. </a:t>
            </a:r>
            <a:r>
              <a:rPr lang="en-US" sz="1600" dirty="0"/>
              <a:t>White Plains, NY: Pearson 	Longman.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Cultures: Elements of Culture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Nonverbal communication</a:t>
            </a:r>
            <a:endParaRPr lang="en-US" sz="2800" dirty="0"/>
          </a:p>
          <a:p>
            <a:r>
              <a:rPr lang="en-US" sz="2800"/>
              <a:t>Verbal communication</a:t>
            </a:r>
            <a:endParaRPr lang="en-US" sz="2800" dirty="0"/>
          </a:p>
          <a:p>
            <a:r>
              <a:rPr lang="en-US" sz="2800" dirty="0"/>
              <a:t>Identity</a:t>
            </a:r>
          </a:p>
          <a:p>
            <a:r>
              <a:rPr lang="en-US" sz="2800" dirty="0"/>
              <a:t>Values</a:t>
            </a:r>
          </a:p>
          <a:p>
            <a:r>
              <a:rPr lang="en-US" sz="2800"/>
              <a:t>Social norms</a:t>
            </a:r>
            <a:endParaRPr lang="en-US" sz="2800" dirty="0"/>
          </a:p>
        </p:txBody>
      </p:sp>
      <p:pic>
        <p:nvPicPr>
          <p:cNvPr id="4" name="Picture 3" descr="mostar-1155672_19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25" y="3074457"/>
            <a:ext cx="5318125" cy="35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284948"/>
          </a:xfrm>
        </p:spPr>
        <p:txBody>
          <a:bodyPr/>
          <a:lstStyle/>
          <a:p>
            <a:r>
              <a:rPr lang="en-US"/>
              <a:t>Culture and </a:t>
            </a:r>
            <a:r>
              <a:rPr lang="en-US" dirty="0"/>
              <a:t>Nonverbal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79077"/>
            <a:ext cx="8147051" cy="4364598"/>
          </a:xfrm>
        </p:spPr>
        <p:txBody>
          <a:bodyPr>
            <a:normAutofit/>
          </a:bodyPr>
          <a:lstStyle/>
          <a:p>
            <a:r>
              <a:rPr lang="en-US" sz="2800" dirty="0"/>
              <a:t>Nonverbal communication differs </a:t>
            </a:r>
            <a:r>
              <a:rPr lang="en-US" sz="2800"/>
              <a:t>among cultures </a:t>
            </a:r>
            <a:endParaRPr lang="en-US" sz="2800" dirty="0"/>
          </a:p>
          <a:p>
            <a:r>
              <a:rPr lang="en-US" sz="2800" dirty="0"/>
              <a:t>The way that we understand nonverbal codes differs </a:t>
            </a:r>
            <a:r>
              <a:rPr lang="en-US" sz="2800"/>
              <a:t>among cultures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581" y="3290240"/>
            <a:ext cx="5024799" cy="30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Types of Nonverbal Communication</a:t>
            </a:r>
          </a:p>
        </p:txBody>
      </p:sp>
      <p:pic>
        <p:nvPicPr>
          <p:cNvPr id="6" name="Picture 5" descr="moveme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4" y="1640410"/>
            <a:ext cx="3072823" cy="2040547"/>
          </a:xfrm>
          <a:prstGeom prst="rect">
            <a:avLst/>
          </a:prstGeom>
        </p:spPr>
      </p:pic>
      <p:pic>
        <p:nvPicPr>
          <p:cNvPr id="7" name="Picture 6" descr="gesture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890" y="722884"/>
            <a:ext cx="3889596" cy="2593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102" y="3679816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Body Movement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40688" y="3418600"/>
            <a:ext cx="1771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Gestures</a:t>
            </a:r>
          </a:p>
        </p:txBody>
      </p:sp>
      <p:pic>
        <p:nvPicPr>
          <p:cNvPr id="10" name="Picture 9" descr="eye movemen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81" y="4206885"/>
            <a:ext cx="3715607" cy="1590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297" y="5920553"/>
            <a:ext cx="254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Eye Movement</a:t>
            </a:r>
          </a:p>
        </p:txBody>
      </p:sp>
    </p:spTree>
    <p:extLst>
      <p:ext uri="{BB962C8B-B14F-4D97-AF65-F5344CB8AC3E}">
        <p14:creationId xmlns:p14="http://schemas.microsoft.com/office/powerpoint/2010/main" val="366169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err="1"/>
              <a:t>NonVerbal</a:t>
            </a:r>
            <a:r>
              <a:rPr lang="en-US" dirty="0"/>
              <a:t> Communication</a:t>
            </a:r>
          </a:p>
        </p:txBody>
      </p:sp>
      <p:pic>
        <p:nvPicPr>
          <p:cNvPr id="5" name="Picture 4" descr="dres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87" y="1802722"/>
            <a:ext cx="3937170" cy="2336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87" y="4170856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Clothing and </a:t>
            </a:r>
            <a:r>
              <a:rPr lang="en-US" sz="2800" b="1" dirty="0"/>
              <a:t>Dress</a:t>
            </a:r>
          </a:p>
        </p:txBody>
      </p:sp>
      <p:pic>
        <p:nvPicPr>
          <p:cNvPr id="7" name="Picture 6" descr="ti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421" y="1802722"/>
            <a:ext cx="3261421" cy="3261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9581" y="5022419"/>
            <a:ext cx="101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3303" y="4669348"/>
            <a:ext cx="19541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5400" dirty="0"/>
              <a:t>Um</a:t>
            </a:r>
            <a:r>
              <a:rPr lang="is-IS" sz="5400" dirty="0"/>
              <a:t>…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820" y="5624487"/>
            <a:ext cx="1616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Vocalics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90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Nonverbal Communication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1" y="2616005"/>
            <a:ext cx="3729739" cy="2260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6411" y="4907813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Space</a:t>
            </a:r>
          </a:p>
        </p:txBody>
      </p:sp>
      <p:pic>
        <p:nvPicPr>
          <p:cNvPr id="7" name="Picture 6" descr="touc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48" y="1787415"/>
            <a:ext cx="2429078" cy="364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5409" y="5579036"/>
            <a:ext cx="1236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Touch</a:t>
            </a:r>
          </a:p>
        </p:txBody>
      </p:sp>
    </p:spTree>
    <p:extLst>
      <p:ext uri="{BB962C8B-B14F-4D97-AF65-F5344CB8AC3E}">
        <p14:creationId xmlns:p14="http://schemas.microsoft.com/office/powerpoint/2010/main" val="31550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Nonverbal Communication</a:t>
            </a:r>
          </a:p>
        </p:txBody>
      </p:sp>
      <p:pic>
        <p:nvPicPr>
          <p:cNvPr id="4" name="Picture 3" descr="Form impressio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24" y="1546412"/>
            <a:ext cx="7445375" cy="53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6276"/>
      </p:ext>
    </p:extLst>
  </p:cSld>
  <p:clrMapOvr>
    <a:masterClrMapping/>
  </p:clrMapOvr>
</p:sld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1890</Words>
  <Application>Microsoft Office PowerPoint</Application>
  <PresentationFormat>On-screen Show (4:3)</PresentationFormat>
  <Paragraphs>255</Paragraphs>
  <Slides>37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Helvetica</vt:lpstr>
      <vt:lpstr>Lucida Grande</vt:lpstr>
      <vt:lpstr>Wingdings 2</vt:lpstr>
      <vt:lpstr>Saddle</vt:lpstr>
      <vt:lpstr>  Cross-Cultural Communication Strategies  American English Webinar 2.4</vt:lpstr>
      <vt:lpstr>Webinar Goals</vt:lpstr>
      <vt:lpstr>Cross-Cultural Incident</vt:lpstr>
      <vt:lpstr>Bridging Cultures: Elements of Culture and Communication</vt:lpstr>
      <vt:lpstr>Culture and Nonverbal Communication</vt:lpstr>
      <vt:lpstr>Types of Nonverbal Communication</vt:lpstr>
      <vt:lpstr>Types of NonVerbal Communication</vt:lpstr>
      <vt:lpstr>Types of Nonverbal Communication</vt:lpstr>
      <vt:lpstr>Functions of Nonverbal Communication</vt:lpstr>
      <vt:lpstr>Cross-Cultural Incident</vt:lpstr>
      <vt:lpstr>Teaching Nonverbal Communication</vt:lpstr>
      <vt:lpstr>Sharing Gestures</vt:lpstr>
      <vt:lpstr>Using Space and Touch</vt:lpstr>
      <vt:lpstr>Vocalics as Communication</vt:lpstr>
      <vt:lpstr>Verbal Communication</vt:lpstr>
      <vt:lpstr>Culture and Verbal Communication </vt:lpstr>
      <vt:lpstr>Cross-Cultural Incident</vt:lpstr>
      <vt:lpstr>Teaching Verbal Communication</vt:lpstr>
      <vt:lpstr>Language of Relationships</vt:lpstr>
      <vt:lpstr>Making Requests</vt:lpstr>
      <vt:lpstr>PowerPoint Presentation</vt:lpstr>
      <vt:lpstr>Writing Emails</vt:lpstr>
      <vt:lpstr>Culture and Identity</vt:lpstr>
      <vt:lpstr>Cross-Cultural Incident</vt:lpstr>
      <vt:lpstr>Teaching Culture and Identity</vt:lpstr>
      <vt:lpstr>Who Am I?</vt:lpstr>
      <vt:lpstr>How are we different?</vt:lpstr>
      <vt:lpstr>Peace Corps Lesson Handout</vt:lpstr>
      <vt:lpstr>Clothing and Impressions</vt:lpstr>
      <vt:lpstr>Culture and Values</vt:lpstr>
      <vt:lpstr>Culture and Cultural Norms</vt:lpstr>
      <vt:lpstr>Cross-Cultural Incident</vt:lpstr>
      <vt:lpstr>Teaching Values &amp; Cultural Norms</vt:lpstr>
      <vt:lpstr>Spot the Difference</vt:lpstr>
      <vt:lpstr>Cross-Cultural Incidents</vt:lpstr>
      <vt:lpstr>Final Thoughts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Cross-Cultural Communication Strategies  American English Webinar 2.4</dc:title>
  <dc:creator>Kate Bain</dc:creator>
  <cp:lastModifiedBy>Amanda Jagus</cp:lastModifiedBy>
  <cp:revision>5</cp:revision>
  <dcterms:modified xsi:type="dcterms:W3CDTF">2021-06-29T14:04:41Z</dcterms:modified>
</cp:coreProperties>
</file>