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3" r:id="rId2"/>
  </p:sldMasterIdLst>
  <p:notesMasterIdLst>
    <p:notesMasterId r:id="rId27"/>
  </p:notesMasterIdLst>
  <p:sldIdLst>
    <p:sldId id="297" r:id="rId3"/>
    <p:sldId id="259" r:id="rId4"/>
    <p:sldId id="276" r:id="rId5"/>
    <p:sldId id="271" r:id="rId6"/>
    <p:sldId id="260" r:id="rId7"/>
    <p:sldId id="261" r:id="rId8"/>
    <p:sldId id="265" r:id="rId9"/>
    <p:sldId id="266" r:id="rId10"/>
    <p:sldId id="262" r:id="rId11"/>
    <p:sldId id="287" r:id="rId12"/>
    <p:sldId id="273" r:id="rId13"/>
    <p:sldId id="272" r:id="rId14"/>
    <p:sldId id="267" r:id="rId15"/>
    <p:sldId id="274" r:id="rId16"/>
    <p:sldId id="294" r:id="rId17"/>
    <p:sldId id="269" r:id="rId18"/>
    <p:sldId id="268" r:id="rId19"/>
    <p:sldId id="282" r:id="rId20"/>
    <p:sldId id="264" r:id="rId21"/>
    <p:sldId id="291" r:id="rId22"/>
    <p:sldId id="275" r:id="rId23"/>
    <p:sldId id="284" r:id="rId24"/>
    <p:sldId id="293" r:id="rId25"/>
    <p:sldId id="29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4B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05"/>
    <p:restoredTop sz="63333"/>
  </p:normalViewPr>
  <p:slideViewPr>
    <p:cSldViewPr snapToGrid="0" snapToObjects="1">
      <p:cViewPr varScale="1">
        <p:scale>
          <a:sx n="78" d="100"/>
          <a:sy n="78" d="100"/>
        </p:scale>
        <p:origin x="2024" y="176"/>
      </p:cViewPr>
      <p:guideLst/>
    </p:cSldViewPr>
  </p:slideViewPr>
  <p:notesTextViewPr>
    <p:cViewPr>
      <p:scale>
        <a:sx n="1" d="1"/>
        <a:sy n="1" d="1"/>
      </p:scale>
      <p:origin x="0" y="0"/>
    </p:cViewPr>
  </p:notesTextViewPr>
  <p:sorterViewPr>
    <p:cViewPr>
      <p:scale>
        <a:sx n="100" d="100"/>
        <a:sy n="100" d="100"/>
      </p:scale>
      <p:origin x="0" y="-962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1FF3C0-8044-1C46-B121-7F2B0B14CD14}" type="datetimeFigureOut">
              <a:rPr lang="en-US" smtClean="0"/>
              <a:t>10/2/19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7A0C7E-A6E9-4345-98C7-96CC8694F0A9}" type="slidenum">
              <a:rPr lang="en-US" smtClean="0"/>
              <a:t>‹#›</a:t>
            </a:fld>
            <a:endParaRPr lang="en-US"/>
          </a:p>
        </p:txBody>
      </p:sp>
    </p:spTree>
    <p:extLst>
      <p:ext uri="{BB962C8B-B14F-4D97-AF65-F5344CB8AC3E}">
        <p14:creationId xmlns:p14="http://schemas.microsoft.com/office/powerpoint/2010/main" val="1855323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deck is not designed for you to present to the Board of Directors.  This slide deck is designed to provide you information and guidance on how to present to the Board of Directors.  Also, the Board of Directors is different then Executives.  The BOD is solely strategic focused, while Executives are more tactical.</a:t>
            </a:r>
          </a:p>
        </p:txBody>
      </p:sp>
      <p:sp>
        <p:nvSpPr>
          <p:cNvPr id="4" name="Slide Number Placeholder 3"/>
          <p:cNvSpPr>
            <a:spLocks noGrp="1"/>
          </p:cNvSpPr>
          <p:nvPr>
            <p:ph type="sldNum" sz="quarter" idx="10"/>
          </p:nvPr>
        </p:nvSpPr>
        <p:spPr/>
        <p:txBody>
          <a:bodyPr/>
          <a:lstStyle/>
          <a:p>
            <a:fld id="{207A0C7E-A6E9-4345-98C7-96CC8694F0A9}" type="slidenum">
              <a:rPr lang="en-US" smtClean="0"/>
              <a:t>1</a:t>
            </a:fld>
            <a:endParaRPr lang="en-US"/>
          </a:p>
        </p:txBody>
      </p:sp>
    </p:spTree>
    <p:extLst>
      <p:ext uri="{BB962C8B-B14F-4D97-AF65-F5344CB8AC3E}">
        <p14:creationId xmlns:p14="http://schemas.microsoft.com/office/powerpoint/2010/main" val="3420058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you may perceive yourself as when you get up in front of the Board.</a:t>
            </a:r>
          </a:p>
        </p:txBody>
      </p:sp>
      <p:sp>
        <p:nvSpPr>
          <p:cNvPr id="4" name="Slide Number Placeholder 3"/>
          <p:cNvSpPr>
            <a:spLocks noGrp="1"/>
          </p:cNvSpPr>
          <p:nvPr>
            <p:ph type="sldNum" sz="quarter" idx="10"/>
          </p:nvPr>
        </p:nvSpPr>
        <p:spPr/>
        <p:txBody>
          <a:bodyPr/>
          <a:lstStyle/>
          <a:p>
            <a:fld id="{207A0C7E-A6E9-4345-98C7-96CC8694F0A9}" type="slidenum">
              <a:rPr lang="en-US" smtClean="0"/>
              <a:t>12</a:t>
            </a:fld>
            <a:endParaRPr lang="en-US"/>
          </a:p>
        </p:txBody>
      </p:sp>
    </p:spTree>
    <p:extLst>
      <p:ext uri="{BB962C8B-B14F-4D97-AF65-F5344CB8AC3E}">
        <p14:creationId xmlns:p14="http://schemas.microsoft.com/office/powerpoint/2010/main" val="1426771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Hate to burst your bubble, but this is how the Board most likely perceives you.</a:t>
            </a:r>
          </a:p>
        </p:txBody>
      </p:sp>
      <p:sp>
        <p:nvSpPr>
          <p:cNvPr id="4" name="Slide Number Placeholder 3"/>
          <p:cNvSpPr>
            <a:spLocks noGrp="1"/>
          </p:cNvSpPr>
          <p:nvPr>
            <p:ph type="sldNum" sz="quarter" idx="10"/>
          </p:nvPr>
        </p:nvSpPr>
        <p:spPr/>
        <p:txBody>
          <a:bodyPr/>
          <a:lstStyle/>
          <a:p>
            <a:fld id="{207A0C7E-A6E9-4345-98C7-96CC8694F0A9}" type="slidenum">
              <a:rPr lang="en-US" smtClean="0"/>
              <a:t>13</a:t>
            </a:fld>
            <a:endParaRPr lang="en-US"/>
          </a:p>
        </p:txBody>
      </p:sp>
    </p:spTree>
    <p:extLst>
      <p:ext uri="{BB962C8B-B14F-4D97-AF65-F5344CB8AC3E}">
        <p14:creationId xmlns:p14="http://schemas.microsoft.com/office/powerpoint/2010/main" val="3739825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key!  The more preparation you do ahead of time, the more successful you will be.  OSINT (Open Source Intelligence) is your friend.  Also, find yourself a champion from the Board, is there someone from the Board you can talk to and get the inside scoop on how to success, what does the Board want to hear and how?</a:t>
            </a:r>
          </a:p>
        </p:txBody>
      </p:sp>
      <p:sp>
        <p:nvSpPr>
          <p:cNvPr id="4" name="Slide Number Placeholder 3"/>
          <p:cNvSpPr>
            <a:spLocks noGrp="1"/>
          </p:cNvSpPr>
          <p:nvPr>
            <p:ph type="sldNum" sz="quarter" idx="10"/>
          </p:nvPr>
        </p:nvSpPr>
        <p:spPr/>
        <p:txBody>
          <a:bodyPr/>
          <a:lstStyle/>
          <a:p>
            <a:fld id="{207A0C7E-A6E9-4345-98C7-96CC8694F0A9}" type="slidenum">
              <a:rPr lang="en-US" smtClean="0"/>
              <a:t>14</a:t>
            </a:fld>
            <a:endParaRPr lang="en-US"/>
          </a:p>
        </p:txBody>
      </p:sp>
    </p:spTree>
    <p:extLst>
      <p:ext uri="{BB962C8B-B14F-4D97-AF65-F5344CB8AC3E}">
        <p14:creationId xmlns:p14="http://schemas.microsoft.com/office/powerpoint/2010/main" val="3296709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business focused media, the same the Board would read.  What is important to them, what terms do they use.  Great way to stay current in their terms.</a:t>
            </a:r>
          </a:p>
        </p:txBody>
      </p:sp>
      <p:sp>
        <p:nvSpPr>
          <p:cNvPr id="4" name="Slide Number Placeholder 3"/>
          <p:cNvSpPr>
            <a:spLocks noGrp="1"/>
          </p:cNvSpPr>
          <p:nvPr>
            <p:ph type="sldNum" sz="quarter" idx="10"/>
          </p:nvPr>
        </p:nvSpPr>
        <p:spPr/>
        <p:txBody>
          <a:bodyPr/>
          <a:lstStyle/>
          <a:p>
            <a:fld id="{207A0C7E-A6E9-4345-98C7-96CC8694F0A9}" type="slidenum">
              <a:rPr lang="en-US" smtClean="0"/>
              <a:t>15</a:t>
            </a:fld>
            <a:endParaRPr lang="en-US"/>
          </a:p>
        </p:txBody>
      </p:sp>
    </p:spTree>
    <p:extLst>
      <p:ext uri="{BB962C8B-B14F-4D97-AF65-F5344CB8AC3E}">
        <p14:creationId xmlns:p14="http://schemas.microsoft.com/office/powerpoint/2010/main" val="2486561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Board members are busy. When speaking let them know if you are informing them or if you need a decision.</a:t>
            </a:r>
          </a:p>
        </p:txBody>
      </p:sp>
      <p:sp>
        <p:nvSpPr>
          <p:cNvPr id="4" name="Slide Number Placeholder 3"/>
          <p:cNvSpPr>
            <a:spLocks noGrp="1"/>
          </p:cNvSpPr>
          <p:nvPr>
            <p:ph type="sldNum" sz="quarter" idx="10"/>
          </p:nvPr>
        </p:nvSpPr>
        <p:spPr/>
        <p:txBody>
          <a:bodyPr/>
          <a:lstStyle/>
          <a:p>
            <a:fld id="{207A0C7E-A6E9-4345-98C7-96CC8694F0A9}" type="slidenum">
              <a:rPr lang="en-US" smtClean="0"/>
              <a:t>16</a:t>
            </a:fld>
            <a:endParaRPr lang="en-US"/>
          </a:p>
        </p:txBody>
      </p:sp>
    </p:spTree>
    <p:extLst>
      <p:ext uri="{BB962C8B-B14F-4D97-AF65-F5344CB8AC3E}">
        <p14:creationId xmlns:p14="http://schemas.microsoft.com/office/powerpoint/2010/main" val="720829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7A0C7E-A6E9-4345-98C7-96CC8694F0A9}" type="slidenum">
              <a:rPr lang="en-US" smtClean="0"/>
              <a:t>17</a:t>
            </a:fld>
            <a:endParaRPr lang="en-US"/>
          </a:p>
        </p:txBody>
      </p:sp>
    </p:spTree>
    <p:extLst>
      <p:ext uri="{BB962C8B-B14F-4D97-AF65-F5344CB8AC3E}">
        <p14:creationId xmlns:p14="http://schemas.microsoft.com/office/powerpoint/2010/main" val="3347932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Board members understand maturity models and frameworks.  Use them to communicate and benchmark your program.  A qualitative approach can be very effective for strategic briefings.  Take a framework like the Critical Controls or NIST framework and benchmark them against maturity models such as CMMI (Capability Model Maturity Integration).  Use business models such as the Balanced Scorecard to communicate how cybersecurity relates to the organizations overall mission.  Explain to Board that you can not achieve all your goals in quarters but in years.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NIST Cybersecurity Framework -  https://www.nist.gov/cyberframework/framework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CIS Controls - https://www.cisecurity.org/controls/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CMMI -  </a:t>
            </a:r>
            <a:r>
              <a:rPr lang="en-US" baseline="0" dirty="0"/>
              <a:t>https://cmmiinstitute.com</a:t>
            </a:r>
            <a:br>
              <a:rPr lang="en-US" dirty="0"/>
            </a:br>
            <a:r>
              <a:rPr lang="en-US" sz="1200" b="0" i="0" u="none" strike="noStrike" kern="1200" dirty="0">
                <a:solidFill>
                  <a:schemeClr val="tx1"/>
                </a:solidFill>
                <a:effectLst/>
                <a:latin typeface="+mn-lt"/>
                <a:ea typeface="+mn-ea"/>
                <a:cs typeface="+mn-cs"/>
              </a:rPr>
              <a:t>Balance Scorecard - https://hbr.org/video/3633937148001/the-explainer-the-balanced-scorecard</a:t>
            </a:r>
            <a:endParaRPr lang="en-US" dirty="0"/>
          </a:p>
          <a:p>
            <a:endParaRPr lang="en-US" dirty="0"/>
          </a:p>
        </p:txBody>
      </p:sp>
      <p:sp>
        <p:nvSpPr>
          <p:cNvPr id="4" name="Slide Number Placeholder 3"/>
          <p:cNvSpPr>
            <a:spLocks noGrp="1"/>
          </p:cNvSpPr>
          <p:nvPr>
            <p:ph type="sldNum" sz="quarter" idx="10"/>
          </p:nvPr>
        </p:nvSpPr>
        <p:spPr/>
        <p:txBody>
          <a:bodyPr/>
          <a:lstStyle/>
          <a:p>
            <a:fld id="{207A0C7E-A6E9-4345-98C7-96CC8694F0A9}" type="slidenum">
              <a:rPr lang="en-US" smtClean="0"/>
              <a:t>18</a:t>
            </a:fld>
            <a:endParaRPr lang="en-US"/>
          </a:p>
        </p:txBody>
      </p:sp>
    </p:spTree>
    <p:extLst>
      <p:ext uri="{BB962C8B-B14F-4D97-AF65-F5344CB8AC3E}">
        <p14:creationId xmlns:p14="http://schemas.microsoft.com/office/powerpoint/2010/main" val="407782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common questions we have seen from Board members.</a:t>
            </a:r>
          </a:p>
        </p:txBody>
      </p:sp>
      <p:sp>
        <p:nvSpPr>
          <p:cNvPr id="4" name="Slide Number Placeholder 3"/>
          <p:cNvSpPr>
            <a:spLocks noGrp="1"/>
          </p:cNvSpPr>
          <p:nvPr>
            <p:ph type="sldNum" sz="quarter" idx="10"/>
          </p:nvPr>
        </p:nvSpPr>
        <p:spPr/>
        <p:txBody>
          <a:bodyPr/>
          <a:lstStyle/>
          <a:p>
            <a:fld id="{207A0C7E-A6E9-4345-98C7-96CC8694F0A9}" type="slidenum">
              <a:rPr lang="en-US" smtClean="0"/>
              <a:t>20</a:t>
            </a:fld>
            <a:endParaRPr lang="en-US"/>
          </a:p>
        </p:txBody>
      </p:sp>
    </p:spTree>
    <p:extLst>
      <p:ext uri="{BB962C8B-B14F-4D97-AF65-F5344CB8AC3E}">
        <p14:creationId xmlns:p14="http://schemas.microsoft.com/office/powerpoint/2010/main" val="1629245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Board cannot understand the details of your job, they simply do not have the time.  Ultimately they need to have the confidence / trust in you that you know what you are doing and they are in good hands.</a:t>
            </a:r>
          </a:p>
        </p:txBody>
      </p:sp>
      <p:sp>
        <p:nvSpPr>
          <p:cNvPr id="4" name="Slide Number Placeholder 3"/>
          <p:cNvSpPr>
            <a:spLocks noGrp="1"/>
          </p:cNvSpPr>
          <p:nvPr>
            <p:ph type="sldNum" sz="quarter" idx="10"/>
          </p:nvPr>
        </p:nvSpPr>
        <p:spPr/>
        <p:txBody>
          <a:bodyPr/>
          <a:lstStyle/>
          <a:p>
            <a:fld id="{207A0C7E-A6E9-4345-98C7-96CC8694F0A9}" type="slidenum">
              <a:rPr lang="en-US" smtClean="0"/>
              <a:t>21</a:t>
            </a:fld>
            <a:endParaRPr lang="en-US"/>
          </a:p>
        </p:txBody>
      </p:sp>
    </p:spTree>
    <p:extLst>
      <p:ext uri="{BB962C8B-B14F-4D97-AF65-F5344CB8AC3E}">
        <p14:creationId xmlns:p14="http://schemas.microsoft.com/office/powerpoint/2010/main" val="3738276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Senior leadership, including the Board is asking about Cybersecurity, they are hungry to learn.  This is a great opportunity for you, BUT you have to speak their language.</a:t>
            </a:r>
          </a:p>
        </p:txBody>
      </p:sp>
      <p:sp>
        <p:nvSpPr>
          <p:cNvPr id="4" name="Slide Number Placeholder 3"/>
          <p:cNvSpPr>
            <a:spLocks noGrp="1"/>
          </p:cNvSpPr>
          <p:nvPr>
            <p:ph type="sldNum" sz="quarter" idx="10"/>
          </p:nvPr>
        </p:nvSpPr>
        <p:spPr/>
        <p:txBody>
          <a:bodyPr/>
          <a:lstStyle/>
          <a:p>
            <a:fld id="{207A0C7E-A6E9-4345-98C7-96CC8694F0A9}" type="slidenum">
              <a:rPr lang="en-US" smtClean="0"/>
              <a:t>2</a:t>
            </a:fld>
            <a:endParaRPr lang="en-US"/>
          </a:p>
        </p:txBody>
      </p:sp>
    </p:spTree>
    <p:extLst>
      <p:ext uri="{BB962C8B-B14F-4D97-AF65-F5344CB8AC3E}">
        <p14:creationId xmlns:p14="http://schemas.microsoft.com/office/powerpoint/2010/main" val="4029098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 Board really like?  It’s not like this anymore.</a:t>
            </a:r>
          </a:p>
        </p:txBody>
      </p:sp>
      <p:sp>
        <p:nvSpPr>
          <p:cNvPr id="4" name="Slide Number Placeholder 3"/>
          <p:cNvSpPr>
            <a:spLocks noGrp="1"/>
          </p:cNvSpPr>
          <p:nvPr>
            <p:ph type="sldNum" sz="quarter" idx="10"/>
          </p:nvPr>
        </p:nvSpPr>
        <p:spPr/>
        <p:txBody>
          <a:bodyPr/>
          <a:lstStyle/>
          <a:p>
            <a:fld id="{207A0C7E-A6E9-4345-98C7-96CC8694F0A9}" type="slidenum">
              <a:rPr lang="en-US" smtClean="0"/>
              <a:t>4</a:t>
            </a:fld>
            <a:endParaRPr lang="en-US"/>
          </a:p>
        </p:txBody>
      </p:sp>
    </p:spTree>
    <p:extLst>
      <p:ext uri="{BB962C8B-B14F-4D97-AF65-F5344CB8AC3E}">
        <p14:creationId xmlns:p14="http://schemas.microsoft.com/office/powerpoint/2010/main" val="3467161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Extremely strategic focused.  They do not want to know or get involved in the day-to-day details.</a:t>
            </a:r>
          </a:p>
        </p:txBody>
      </p:sp>
      <p:sp>
        <p:nvSpPr>
          <p:cNvPr id="4" name="Slide Number Placeholder 3"/>
          <p:cNvSpPr>
            <a:spLocks noGrp="1"/>
          </p:cNvSpPr>
          <p:nvPr>
            <p:ph type="sldNum" sz="quarter" idx="10"/>
          </p:nvPr>
        </p:nvSpPr>
        <p:spPr/>
        <p:txBody>
          <a:bodyPr/>
          <a:lstStyle/>
          <a:p>
            <a:fld id="{207A0C7E-A6E9-4345-98C7-96CC8694F0A9}" type="slidenum">
              <a:rPr lang="en-US" smtClean="0"/>
              <a:t>5</a:t>
            </a:fld>
            <a:endParaRPr lang="en-US"/>
          </a:p>
        </p:txBody>
      </p:sp>
    </p:spTree>
    <p:extLst>
      <p:ext uri="{BB962C8B-B14F-4D97-AF65-F5344CB8AC3E}">
        <p14:creationId xmlns:p14="http://schemas.microsoft.com/office/powerpoint/2010/main" val="2986557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assume that because these people do not understand cybersecurity that they are in anyway not intelligent.  These people are extremely smart and talented and used to dealing with tough, strategic problems.  They are also very busy with real day jobs and are often on multiple boards.</a:t>
            </a:r>
          </a:p>
        </p:txBody>
      </p:sp>
      <p:sp>
        <p:nvSpPr>
          <p:cNvPr id="4" name="Slide Number Placeholder 3"/>
          <p:cNvSpPr>
            <a:spLocks noGrp="1"/>
          </p:cNvSpPr>
          <p:nvPr>
            <p:ph type="sldNum" sz="quarter" idx="10"/>
          </p:nvPr>
        </p:nvSpPr>
        <p:spPr/>
        <p:txBody>
          <a:bodyPr/>
          <a:lstStyle/>
          <a:p>
            <a:fld id="{207A0C7E-A6E9-4345-98C7-96CC8694F0A9}" type="slidenum">
              <a:rPr lang="en-US" smtClean="0"/>
              <a:t>6</a:t>
            </a:fld>
            <a:endParaRPr lang="en-US"/>
          </a:p>
        </p:txBody>
      </p:sp>
    </p:spTree>
    <p:extLst>
      <p:ext uri="{BB962C8B-B14F-4D97-AF65-F5344CB8AC3E}">
        <p14:creationId xmlns:p14="http://schemas.microsoft.com/office/powerpoint/2010/main" val="3387033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business / results focused.  But also long term focused, they don’t think in terms of quarters but in terms of years.</a:t>
            </a:r>
          </a:p>
        </p:txBody>
      </p:sp>
      <p:sp>
        <p:nvSpPr>
          <p:cNvPr id="4" name="Slide Number Placeholder 3"/>
          <p:cNvSpPr>
            <a:spLocks noGrp="1"/>
          </p:cNvSpPr>
          <p:nvPr>
            <p:ph type="sldNum" sz="quarter" idx="10"/>
          </p:nvPr>
        </p:nvSpPr>
        <p:spPr/>
        <p:txBody>
          <a:bodyPr/>
          <a:lstStyle/>
          <a:p>
            <a:fld id="{207A0C7E-A6E9-4345-98C7-96CC8694F0A9}" type="slidenum">
              <a:rPr lang="en-US" smtClean="0"/>
              <a:t>7</a:t>
            </a:fld>
            <a:endParaRPr lang="en-US"/>
          </a:p>
        </p:txBody>
      </p:sp>
    </p:spTree>
    <p:extLst>
      <p:ext uri="{BB962C8B-B14F-4D97-AF65-F5344CB8AC3E}">
        <p14:creationId xmlns:p14="http://schemas.microsoft.com/office/powerpoint/2010/main" val="2845142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what your boss is for, not the Board.</a:t>
            </a:r>
          </a:p>
        </p:txBody>
      </p:sp>
      <p:sp>
        <p:nvSpPr>
          <p:cNvPr id="4" name="Slide Number Placeholder 3"/>
          <p:cNvSpPr>
            <a:spLocks noGrp="1"/>
          </p:cNvSpPr>
          <p:nvPr>
            <p:ph type="sldNum" sz="quarter" idx="10"/>
          </p:nvPr>
        </p:nvSpPr>
        <p:spPr/>
        <p:txBody>
          <a:bodyPr/>
          <a:lstStyle/>
          <a:p>
            <a:fld id="{207A0C7E-A6E9-4345-98C7-96CC8694F0A9}" type="slidenum">
              <a:rPr lang="en-US" smtClean="0"/>
              <a:t>8</a:t>
            </a:fld>
            <a:endParaRPr lang="en-US"/>
          </a:p>
        </p:txBody>
      </p:sp>
    </p:spTree>
    <p:extLst>
      <p:ext uri="{BB962C8B-B14F-4D97-AF65-F5344CB8AC3E}">
        <p14:creationId xmlns:p14="http://schemas.microsoft.com/office/powerpoint/2010/main" val="2268213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is their native language, they deal with it every day (legal risk, financial risk, reputational risk).  You may at times have to explain how we in cyber security define risk.  In almost all cases risk is defined as the probability of something bad happening times the impact or harm of the incident.  Cybersecurity is the same, however probability is defined by the variables of how many vulnerabilities you have times your threats (motivation, capabilities, resources, </a:t>
            </a:r>
            <a:r>
              <a:rPr lang="en-US" dirty="0" err="1"/>
              <a:t>etc</a:t>
            </a:r>
            <a:r>
              <a:rPr lang="en-US" dirty="0"/>
              <a:t>).  The challenge we face in our world is it can be very difficult measuring / defining those first two values.</a:t>
            </a:r>
          </a:p>
        </p:txBody>
      </p:sp>
      <p:sp>
        <p:nvSpPr>
          <p:cNvPr id="4" name="Slide Number Placeholder 3"/>
          <p:cNvSpPr>
            <a:spLocks noGrp="1"/>
          </p:cNvSpPr>
          <p:nvPr>
            <p:ph type="sldNum" sz="quarter" idx="10"/>
          </p:nvPr>
        </p:nvSpPr>
        <p:spPr/>
        <p:txBody>
          <a:bodyPr/>
          <a:lstStyle/>
          <a:p>
            <a:fld id="{207A0C7E-A6E9-4345-98C7-96CC8694F0A9}" type="slidenum">
              <a:rPr lang="en-US" smtClean="0"/>
              <a:t>9</a:t>
            </a:fld>
            <a:endParaRPr lang="en-US"/>
          </a:p>
        </p:txBody>
      </p:sp>
    </p:spTree>
    <p:extLst>
      <p:ext uri="{BB962C8B-B14F-4D97-AF65-F5344CB8AC3E}">
        <p14:creationId xmlns:p14="http://schemas.microsoft.com/office/powerpoint/2010/main" val="1364134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 quotes from real Board of Directors</a:t>
            </a:r>
          </a:p>
        </p:txBody>
      </p:sp>
      <p:sp>
        <p:nvSpPr>
          <p:cNvPr id="4" name="Slide Number Placeholder 3"/>
          <p:cNvSpPr>
            <a:spLocks noGrp="1"/>
          </p:cNvSpPr>
          <p:nvPr>
            <p:ph type="sldNum" sz="quarter" idx="10"/>
          </p:nvPr>
        </p:nvSpPr>
        <p:spPr/>
        <p:txBody>
          <a:bodyPr/>
          <a:lstStyle/>
          <a:p>
            <a:fld id="{207A0C7E-A6E9-4345-98C7-96CC8694F0A9}" type="slidenum">
              <a:rPr lang="en-US" smtClean="0"/>
              <a:t>10</a:t>
            </a:fld>
            <a:endParaRPr lang="en-US"/>
          </a:p>
        </p:txBody>
      </p:sp>
    </p:spTree>
    <p:extLst>
      <p:ext uri="{BB962C8B-B14F-4D97-AF65-F5344CB8AC3E}">
        <p14:creationId xmlns:p14="http://schemas.microsoft.com/office/powerpoint/2010/main" val="141972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094B72"/>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i="1">
                <a:solidFill>
                  <a:srgbClr val="094B7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9F51AB0-C1D5-074A-A681-20D2C5219915}" type="datetime1">
              <a:rPr lang="en-US" smtClean="0"/>
              <a:t>10/2/19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334146-D25D-8E46-BAA4-3E0CBD9B58A7}" type="slidenum">
              <a:rPr lang="en-US" smtClean="0"/>
              <a:t>‹#›</a:t>
            </a:fld>
            <a:endParaRPr lang="en-US"/>
          </a:p>
        </p:txBody>
      </p:sp>
    </p:spTree>
    <p:extLst>
      <p:ext uri="{BB962C8B-B14F-4D97-AF65-F5344CB8AC3E}">
        <p14:creationId xmlns:p14="http://schemas.microsoft.com/office/powerpoint/2010/main" val="2058584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1051690" y="274639"/>
            <a:ext cx="10530710" cy="1143000"/>
          </a:xfrm>
          <a:prstGeom prst="rect">
            <a:avLst/>
          </a:prstGeom>
        </p:spPr>
        <p:txBody>
          <a:bodyPr vert="horz" lIns="243630" tIns="121818" rIns="243630" bIns="121818" rtlCol="0" anchor="ctr">
            <a:normAutofit/>
          </a:bodyPr>
          <a:lstStyle>
            <a:lvl1pPr algn="l">
              <a:defRPr sz="4400">
                <a:solidFill>
                  <a:srgbClr val="094B72"/>
                </a:solidFill>
                <a:latin typeface="Arial" charset="0"/>
                <a:ea typeface="Arial" charset="0"/>
                <a:cs typeface="Arial" charset="0"/>
              </a:defRPr>
            </a:lvl1pPr>
          </a:lstStyle>
          <a:p>
            <a:r>
              <a:rPr lang="en-US" dirty="0"/>
              <a:t>Click to edit Master title style</a:t>
            </a:r>
          </a:p>
        </p:txBody>
      </p:sp>
      <p:sp>
        <p:nvSpPr>
          <p:cNvPr id="5" name="Rectangle 4"/>
          <p:cNvSpPr/>
          <p:nvPr userDrawn="1"/>
        </p:nvSpPr>
        <p:spPr>
          <a:xfrm>
            <a:off x="951240" y="519094"/>
            <a:ext cx="100450" cy="602035"/>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45676" tIns="22835" rIns="45676" bIns="22835" rtlCol="0" anchor="ctr"/>
          <a:lstStyle/>
          <a:p>
            <a:pPr algn="ctr"/>
            <a:endParaRPr lang="en-US">
              <a:solidFill>
                <a:schemeClr val="accent1"/>
              </a:solidFill>
            </a:endParaRPr>
          </a:p>
        </p:txBody>
      </p:sp>
      <p:sp>
        <p:nvSpPr>
          <p:cNvPr id="6" name="Content Placeholder 2"/>
          <p:cNvSpPr>
            <a:spLocks noGrp="1"/>
          </p:cNvSpPr>
          <p:nvPr>
            <p:ph sz="quarter" idx="11"/>
          </p:nvPr>
        </p:nvSpPr>
        <p:spPr>
          <a:xfrm>
            <a:off x="1051690" y="1752599"/>
            <a:ext cx="10746610" cy="4048892"/>
          </a:xfrm>
        </p:spPr>
        <p:txBody>
          <a:bodyPr>
            <a:normAutofit/>
          </a:bodyPr>
          <a:lstStyle>
            <a:lvl1pPr marL="457200" indent="-457200">
              <a:buFont typeface="Arial" charset="0"/>
              <a:buChar char="•"/>
              <a:defRPr sz="3600">
                <a:solidFill>
                  <a:srgbClr val="094B72"/>
                </a:solidFill>
                <a:latin typeface="Arial" charset="0"/>
                <a:ea typeface="Arial" charset="0"/>
                <a:cs typeface="Arial" charset="0"/>
              </a:defRPr>
            </a:lvl1pPr>
            <a:lvl2pPr marL="1066163" indent="-457200">
              <a:buFont typeface="Arial" charset="0"/>
              <a:buChar char="•"/>
              <a:defRPr sz="3200">
                <a:solidFill>
                  <a:srgbClr val="094B72"/>
                </a:solidFill>
                <a:latin typeface="Arial" charset="0"/>
                <a:ea typeface="Arial" charset="0"/>
                <a:cs typeface="Arial" charset="0"/>
              </a:defRPr>
            </a:lvl2pPr>
            <a:lvl3pPr marL="1560819" indent="-342900">
              <a:buFont typeface="Arial" charset="0"/>
              <a:buChar char="•"/>
              <a:defRPr sz="2400">
                <a:solidFill>
                  <a:srgbClr val="094B72"/>
                </a:solidFill>
                <a:latin typeface="Arial" charset="0"/>
                <a:ea typeface="Arial" charset="0"/>
                <a:cs typeface="Arial" charset="0"/>
              </a:defRPr>
            </a:lvl3pPr>
            <a:lvl4pPr marL="1998332" indent="-171450">
              <a:buFont typeface="Arial" charset="0"/>
              <a:buChar char="•"/>
              <a:defRPr sz="1400">
                <a:solidFill>
                  <a:srgbClr val="094B72"/>
                </a:solidFill>
                <a:latin typeface="Arial" charset="0"/>
                <a:ea typeface="Arial" charset="0"/>
                <a:cs typeface="Arial" charset="0"/>
              </a:defRPr>
            </a:lvl4pPr>
            <a:lvl5pPr marL="2607292" indent="-171450">
              <a:buFont typeface="Arial" charset="0"/>
              <a:buChar char="•"/>
              <a:defRPr sz="1400">
                <a:solidFill>
                  <a:srgbClr val="094B72"/>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1889109" y="6278034"/>
            <a:ext cx="8910668"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0932462" y="6044671"/>
            <a:ext cx="464517"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sp>
        <p:nvSpPr>
          <p:cNvPr id="12" name="Rectangle 11"/>
          <p:cNvSpPr/>
          <p:nvPr userDrawn="1"/>
        </p:nvSpPr>
        <p:spPr>
          <a:xfrm>
            <a:off x="10931954" y="6044677"/>
            <a:ext cx="464771" cy="835677"/>
          </a:xfrm>
          <a:prstGeom prst="rect">
            <a:avLst/>
          </a:prstGeom>
          <a:solidFill>
            <a:srgbClr val="094B72"/>
          </a:solidFill>
          <a:ln w="38100" cap="flat" cmpd="sng" algn="ctr">
            <a:noFill/>
            <a:prstDash val="solid"/>
          </a:ln>
          <a:effectLst>
            <a:outerShdw blurRad="40000" dist="20000" dir="5400000" rotWithShape="0">
              <a:srgbClr val="000000">
                <a:alpha val="38000"/>
              </a:srgbClr>
            </a:outerShdw>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4" name="Slide Number Placeholder 5"/>
          <p:cNvSpPr txBox="1">
            <a:spLocks/>
          </p:cNvSpPr>
          <p:nvPr userDrawn="1"/>
        </p:nvSpPr>
        <p:spPr>
          <a:xfrm>
            <a:off x="10824053" y="6049449"/>
            <a:ext cx="658545"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pic>
        <p:nvPicPr>
          <p:cNvPr id="13" name="Picture 12">
            <a:extLst>
              <a:ext uri="{FF2B5EF4-FFF2-40B4-BE49-F238E27FC236}">
                <a16:creationId xmlns:a16="http://schemas.microsoft.com/office/drawing/2014/main" id="{07CF22FF-DA52-7743-A452-0E457FC2E2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44" y="5890411"/>
            <a:ext cx="1436496" cy="8856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s">
    <p:spTree>
      <p:nvGrpSpPr>
        <p:cNvPr id="1" name=""/>
        <p:cNvGrpSpPr/>
        <p:nvPr/>
      </p:nvGrpSpPr>
      <p:grpSpPr>
        <a:xfrm>
          <a:off x="0" y="0"/>
          <a:ext cx="0" cy="0"/>
          <a:chOff x="0" y="0"/>
          <a:chExt cx="0" cy="0"/>
        </a:xfrm>
      </p:grpSpPr>
      <p:sp>
        <p:nvSpPr>
          <p:cNvPr id="7" name="Picture Placeholder 6"/>
          <p:cNvSpPr>
            <a:spLocks noGrp="1" noChangeAspect="1"/>
          </p:cNvSpPr>
          <p:nvPr>
            <p:ph type="pic" sz="quarter" idx="10"/>
          </p:nvPr>
        </p:nvSpPr>
        <p:spPr>
          <a:xfrm>
            <a:off x="6096800" y="1686408"/>
            <a:ext cx="6095507" cy="3493295"/>
          </a:xfrm>
        </p:spPr>
        <p:txBody>
          <a:bodyPr>
            <a:normAutofit/>
          </a:bodyPr>
          <a:lstStyle>
            <a:lvl1pPr marL="0" indent="0">
              <a:buNone/>
              <a:defRPr sz="1000">
                <a:solidFill>
                  <a:schemeClr val="tx1"/>
                </a:solidFill>
              </a:defRPr>
            </a:lvl1pPr>
          </a:lstStyle>
          <a:p>
            <a:endParaRPr lang="en-US"/>
          </a:p>
        </p:txBody>
      </p:sp>
      <p:cxnSp>
        <p:nvCxnSpPr>
          <p:cNvPr id="27" name="Straight Connector 26"/>
          <p:cNvCxnSpPr/>
          <p:nvPr userDrawn="1"/>
        </p:nvCxnSpPr>
        <p:spPr>
          <a:xfrm>
            <a:off x="1889109" y="6278034"/>
            <a:ext cx="8910668"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10932208" y="6044677"/>
            <a:ext cx="464517" cy="835677"/>
          </a:xfrm>
          <a:prstGeom prst="rect">
            <a:avLst/>
          </a:prstGeom>
          <a:solidFill>
            <a:srgbClr val="094B72"/>
          </a:solidFill>
          <a:ln w="38100" cap="flat" cmpd="sng" algn="ctr">
            <a:noFill/>
            <a:prstDash val="solid"/>
          </a:ln>
          <a:effectLst>
            <a:outerShdw blurRad="40000" dist="20000" dir="5400000" rotWithShape="0">
              <a:srgbClr val="000000">
                <a:alpha val="38000"/>
              </a:srgbClr>
            </a:outerShdw>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3" name="Rectangle 12"/>
          <p:cNvSpPr/>
          <p:nvPr userDrawn="1"/>
        </p:nvSpPr>
        <p:spPr>
          <a:xfrm>
            <a:off x="0" y="0"/>
            <a:ext cx="45714" cy="6858000"/>
          </a:xfrm>
          <a:prstGeom prst="rect">
            <a:avLst/>
          </a:prstGeom>
          <a:solidFill>
            <a:srgbClr val="094B72"/>
          </a:solidFill>
          <a:ln w="25400" cap="flat" cmpd="sng" algn="ctr">
            <a:noFill/>
            <a:prstDash val="solid"/>
          </a:ln>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4" name="Slide Number Placeholder 5"/>
          <p:cNvSpPr txBox="1">
            <a:spLocks/>
          </p:cNvSpPr>
          <p:nvPr userDrawn="1"/>
        </p:nvSpPr>
        <p:spPr>
          <a:xfrm>
            <a:off x="10932462" y="6044671"/>
            <a:ext cx="464517"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pic>
        <p:nvPicPr>
          <p:cNvPr id="8" name="Picture 7">
            <a:extLst>
              <a:ext uri="{FF2B5EF4-FFF2-40B4-BE49-F238E27FC236}">
                <a16:creationId xmlns:a16="http://schemas.microsoft.com/office/drawing/2014/main" id="{D01B2BC2-4747-1243-A2F1-4E57751148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6960" y="5841424"/>
            <a:ext cx="1436496" cy="8856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Rectangle 3"/>
          <p:cNvSpPr/>
          <p:nvPr userDrawn="1"/>
        </p:nvSpPr>
        <p:spPr>
          <a:xfrm>
            <a:off x="0" y="0"/>
            <a:ext cx="45714" cy="6858000"/>
          </a:xfrm>
          <a:prstGeom prst="rect">
            <a:avLst/>
          </a:prstGeom>
          <a:solidFill>
            <a:srgbClr val="094B72"/>
          </a:solidFill>
          <a:ln w="25400" cap="flat" cmpd="sng" algn="ctr">
            <a:noFill/>
            <a:prstDash val="solid"/>
          </a:ln>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Tree>
    <p:extLst>
      <p:ext uri="{BB962C8B-B14F-4D97-AF65-F5344CB8AC3E}">
        <p14:creationId xmlns:p14="http://schemas.microsoft.com/office/powerpoint/2010/main" val="351105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0" y="-23571"/>
            <a:ext cx="12192000" cy="6869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6"/>
          <p:cNvSpPr/>
          <p:nvPr/>
        </p:nvSpPr>
        <p:spPr>
          <a:xfrm>
            <a:off x="1573823" y="-23570"/>
            <a:ext cx="10618177" cy="48036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73822" y="4887926"/>
            <a:ext cx="10618177" cy="888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23570"/>
            <a:ext cx="1436495" cy="4803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2" name="Rectangle 11"/>
          <p:cNvSpPr/>
          <p:nvPr/>
        </p:nvSpPr>
        <p:spPr>
          <a:xfrm>
            <a:off x="0" y="4897029"/>
            <a:ext cx="1436497" cy="888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573823" y="5890411"/>
            <a:ext cx="10618177" cy="8856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890411"/>
            <a:ext cx="1436496" cy="885615"/>
          </a:xfrm>
          <a:prstGeom prst="rect">
            <a:avLst/>
          </a:prstGeom>
        </p:spPr>
      </p:pic>
      <p:sp>
        <p:nvSpPr>
          <p:cNvPr id="2" name="Title 1"/>
          <p:cNvSpPr>
            <a:spLocks noGrp="1"/>
          </p:cNvSpPr>
          <p:nvPr userDrawn="1">
            <p:ph type="ctrTitle"/>
          </p:nvPr>
        </p:nvSpPr>
        <p:spPr>
          <a:xfrm>
            <a:off x="1718494" y="1793526"/>
            <a:ext cx="8538167" cy="1776151"/>
          </a:xfrm>
        </p:spPr>
        <p:txBody>
          <a:bodyPr anchor="b">
            <a:normAutofit/>
          </a:bodyPr>
          <a:lstStyle>
            <a:lvl1pPr algn="l">
              <a:defRPr sz="5900" spc="-100" baseline="0">
                <a:solidFill>
                  <a:srgbClr val="FFFFFF"/>
                </a:solidFill>
                <a:latin typeface="Fira Sans SemiBold" panose="020B0603050000020004" pitchFamily="34" charset="0"/>
              </a:defRPr>
            </a:lvl1pPr>
          </a:lstStyle>
          <a:p>
            <a:r>
              <a:rPr lang="en-US"/>
              <a:t>Click to edit Master title style</a:t>
            </a:r>
            <a:endParaRPr lang="en-US" dirty="0"/>
          </a:p>
        </p:txBody>
      </p:sp>
      <p:sp>
        <p:nvSpPr>
          <p:cNvPr id="3" name="Subtitle 2"/>
          <p:cNvSpPr>
            <a:spLocks noGrp="1"/>
          </p:cNvSpPr>
          <p:nvPr userDrawn="1">
            <p:ph type="subTitle" idx="1"/>
          </p:nvPr>
        </p:nvSpPr>
        <p:spPr>
          <a:xfrm>
            <a:off x="1718494" y="5015729"/>
            <a:ext cx="9887351" cy="623528"/>
          </a:xfrm>
          <a:prstGeom prst="rect">
            <a:avLst/>
          </a:prstGeom>
        </p:spPr>
        <p:txBody>
          <a:bodyPr anchor="t">
            <a:normAutofit/>
          </a:bodyPr>
          <a:lstStyle>
            <a:lvl1pPr marL="0" indent="0" algn="l">
              <a:buNone/>
              <a:defRPr sz="2200" cap="none" spc="0" baseline="0">
                <a:solidFill>
                  <a:schemeClr val="bg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Tree>
    <p:extLst>
      <p:ext uri="{BB962C8B-B14F-4D97-AF65-F5344CB8AC3E}">
        <p14:creationId xmlns:p14="http://schemas.microsoft.com/office/powerpoint/2010/main" val="299201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a:xfrm>
            <a:off x="10642937" y="6492875"/>
            <a:ext cx="1530927" cy="365125"/>
          </a:xfrm>
        </p:spPr>
        <p:txBody>
          <a:bodyPr/>
          <a:lstStyle/>
          <a:p>
            <a:fld id="{85FE9158-C8DC-4B6F-AD79-2190772CB85D}" type="slidenum">
              <a:rPr lang="en-US" smtClean="0"/>
              <a:t>‹#›</a:t>
            </a:fld>
            <a:endParaRPr lang="en-US"/>
          </a:p>
        </p:txBody>
      </p:sp>
      <p:sp>
        <p:nvSpPr>
          <p:cNvPr id="7" name="Content Placeholder 3"/>
          <p:cNvSpPr>
            <a:spLocks noGrp="1"/>
          </p:cNvSpPr>
          <p:nvPr>
            <p:ph sz="half" idx="2"/>
          </p:nvPr>
        </p:nvSpPr>
        <p:spPr>
          <a:xfrm>
            <a:off x="703752" y="1593466"/>
            <a:ext cx="11280163" cy="4788498"/>
          </a:xfrm>
          <a:prstGeom prst="rect">
            <a:avLst/>
          </a:prstGeom>
        </p:spPr>
        <p:txBody>
          <a:bodyPr/>
          <a:lstStyle>
            <a:lvl1pPr>
              <a:buClr>
                <a:schemeClr val="accent5"/>
              </a:buClr>
              <a:defRPr sz="2200"/>
            </a:lvl1pPr>
            <a:lvl2pPr>
              <a:buClr>
                <a:schemeClr val="accent2"/>
              </a:buClr>
              <a:defRPr sz="2000"/>
            </a:lvl2pPr>
            <a:lvl3pPr marL="1245870" indent="-285750">
              <a:buFont typeface="Arial" panose="020B0604020202020204" pitchFamily="34" charset="0"/>
              <a:buChar char="•"/>
              <a:defRPr sz="1800"/>
            </a:lvl3pPr>
            <a:lvl4pPr>
              <a:defRPr sz="1600"/>
            </a:lvl4pPr>
            <a:lvl5pPr>
              <a:defRPr sz="16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65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6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3"/>
            <a:ext cx="6076946" cy="6858000"/>
          </a:xfrm>
          <a:solidFill>
            <a:schemeClr val="bg1">
              <a:lumMod val="95000"/>
            </a:schemeClr>
          </a:solidFill>
        </p:spPr>
        <p:txBody>
          <a:bodyPr>
            <a:normAutofit/>
          </a:bodyPr>
          <a:lstStyle>
            <a:lvl1pPr>
              <a:defRPr sz="1401"/>
            </a:lvl1pPr>
          </a:lstStyle>
          <a:p>
            <a:endParaRPr lang="en-US" dirty="0"/>
          </a:p>
        </p:txBody>
      </p:sp>
    </p:spTree>
    <p:extLst>
      <p:ext uri="{BB962C8B-B14F-4D97-AF65-F5344CB8AC3E}">
        <p14:creationId xmlns:p14="http://schemas.microsoft.com/office/powerpoint/2010/main" val="14359677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FF8F7-D106-7A48-A635-F2655F7EED17}" type="datetime1">
              <a:rPr lang="en-US" smtClean="0"/>
              <a:t>10/2/19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34146-D25D-8E46-BAA4-3E0CBD9B58A7}" type="slidenum">
              <a:rPr lang="en-US" smtClean="0"/>
              <a:t>‹#›</a:t>
            </a:fld>
            <a:endParaRPr lang="en-US"/>
          </a:p>
        </p:txBody>
      </p:sp>
    </p:spTree>
    <p:extLst>
      <p:ext uri="{BB962C8B-B14F-4D97-AF65-F5344CB8AC3E}">
        <p14:creationId xmlns:p14="http://schemas.microsoft.com/office/powerpoint/2010/main" val="1781280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tint val="93000"/>
                <a:shade val="98000"/>
                <a:satMod val="120000"/>
                <a:lumMod val="102000"/>
              </a:schemeClr>
            </a:gs>
            <a:gs pos="48000">
              <a:schemeClr val="bg1">
                <a:tint val="98000"/>
                <a:shade val="90000"/>
                <a:satMod val="110000"/>
                <a:lumMod val="103000"/>
              </a:schemeClr>
            </a:gs>
            <a:gs pos="100000">
              <a:schemeClr val="bg1">
                <a:tint val="98000"/>
                <a:shade val="80000"/>
                <a:satMod val="10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3752" y="202887"/>
            <a:ext cx="9939185" cy="93701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5FE9158-C8DC-4B6F-AD79-2190772CB85D}" type="slidenum">
              <a:rPr lang="en-US" smtClean="0"/>
              <a:t>‹#›</a:t>
            </a:fld>
            <a:endParaRPr lang="en-US"/>
          </a:p>
        </p:txBody>
      </p:sp>
      <p:sp>
        <p:nvSpPr>
          <p:cNvPr id="9" name="Rectangle 8"/>
          <p:cNvSpPr/>
          <p:nvPr/>
        </p:nvSpPr>
        <p:spPr>
          <a:xfrm rot="5400000">
            <a:off x="201708" y="1007499"/>
            <a:ext cx="229629" cy="633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rot="5400000">
            <a:off x="6333064" y="-4420099"/>
            <a:ext cx="229623" cy="11488248"/>
          </a:xfrm>
          <a:prstGeom prst="rect">
            <a:avLst/>
          </a:prstGeom>
          <a:solidFill>
            <a:srgbClr val="0099BC"/>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68669" y="282418"/>
            <a:ext cx="1261857" cy="777948"/>
          </a:xfrm>
          <a:prstGeom prst="rect">
            <a:avLst/>
          </a:prstGeom>
        </p:spPr>
      </p:pic>
    </p:spTree>
    <p:extLst>
      <p:ext uri="{BB962C8B-B14F-4D97-AF65-F5344CB8AC3E}">
        <p14:creationId xmlns:p14="http://schemas.microsoft.com/office/powerpoint/2010/main" val="284672543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67" r:id="rId3"/>
  </p:sldLayoutIdLst>
  <p:txStyles>
    <p:titleStyle>
      <a:lvl1pPr algn="l" defTabSz="914400" rtl="0" eaLnBrk="1" latinLnBrk="0" hangingPunct="1">
        <a:lnSpc>
          <a:spcPct val="90000"/>
        </a:lnSpc>
        <a:spcBef>
          <a:spcPct val="0"/>
        </a:spcBef>
        <a:buNone/>
        <a:defRPr sz="3600" kern="1200" spc="-60" baseline="0">
          <a:solidFill>
            <a:schemeClr val="tx2"/>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Courier New" panose="02070309020205020404" pitchFamily="49" charset="0"/>
        <a:buChar char="o"/>
        <a:defRPr sz="1800" kern="1200">
          <a:solidFill>
            <a:schemeClr val="tx1">
              <a:lumMod val="65000"/>
              <a:lumOff val="35000"/>
            </a:schemeClr>
          </a:solidFill>
          <a:latin typeface="+mn-lt"/>
          <a:ea typeface="+mn-ea"/>
          <a:cs typeface="+mn-cs"/>
        </a:defRPr>
      </a:lvl2pPr>
      <a:lvl3pPr marL="1245870" indent="-285750" algn="l" defTabSz="914400" rtl="0" eaLnBrk="1" latinLnBrk="0" hangingPunct="1">
        <a:lnSpc>
          <a:spcPct val="90000"/>
        </a:lnSpc>
        <a:spcBef>
          <a:spcPts val="250"/>
        </a:spcBef>
        <a:spcAft>
          <a:spcPts val="250"/>
        </a:spcAft>
        <a:buClr>
          <a:schemeClr val="accent1"/>
        </a:buClr>
        <a:buFont typeface="Wingdings" panose="05000000000000000000" pitchFamily="2"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nacdonline.org/" TargetMode="External"/><Relationship Id="rId2" Type="http://schemas.openxmlformats.org/officeDocument/2006/relationships/hyperlink" Target="https://www.sans.org/webcasts/security-awareness-board-directors-105920" TargetMode="External"/><Relationship Id="rId1" Type="http://schemas.openxmlformats.org/officeDocument/2006/relationships/slideLayout" Target="../slideLayouts/slideLayout2.xml"/><Relationship Id="rId4" Type="http://schemas.openxmlformats.org/officeDocument/2006/relationships/hyperlink" Target="https://sans.org/mgt514"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Talking Cybersecurity to the Board</a:t>
            </a:r>
          </a:p>
        </p:txBody>
      </p:sp>
      <p:sp>
        <p:nvSpPr>
          <p:cNvPr id="4" name="Subtitle 3"/>
          <p:cNvSpPr>
            <a:spLocks noGrp="1"/>
          </p:cNvSpPr>
          <p:nvPr>
            <p:ph type="subTitle" idx="1"/>
          </p:nvPr>
        </p:nvSpPr>
        <p:spPr/>
        <p:txBody>
          <a:bodyPr/>
          <a:lstStyle/>
          <a:p>
            <a:r>
              <a:rPr lang="en-US" dirty="0"/>
              <a:t>https://</a:t>
            </a:r>
            <a:r>
              <a:rPr lang="en-US" dirty="0" err="1"/>
              <a:t>sans.org</a:t>
            </a:r>
            <a:r>
              <a:rPr lang="en-US" dirty="0"/>
              <a:t>/security-awareness</a:t>
            </a:r>
          </a:p>
        </p:txBody>
      </p:sp>
    </p:spTree>
    <p:extLst>
      <p:ext uri="{BB962C8B-B14F-4D97-AF65-F5344CB8AC3E}">
        <p14:creationId xmlns:p14="http://schemas.microsoft.com/office/powerpoint/2010/main" val="37508146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130631" y="353961"/>
            <a:ext cx="11805557" cy="6100815"/>
          </a:xfrm>
          <a:prstGeom prst="rect">
            <a:avLst/>
          </a:prstGeom>
        </p:spPr>
        <p:txBody>
          <a:bodyPr>
            <a:normAutofit/>
          </a:bodyPr>
          <a:lstStyle/>
          <a:p>
            <a:pPr>
              <a:lnSpc>
                <a:spcPct val="100000"/>
              </a:lnSpc>
            </a:pPr>
            <a:r>
              <a:rPr lang="en-US" dirty="0">
                <a:solidFill>
                  <a:srgbClr val="094B72"/>
                </a:solidFill>
                <a:latin typeface="Arial" charset="0"/>
                <a:ea typeface="Arial" charset="0"/>
                <a:cs typeface="Arial" charset="0"/>
              </a:rPr>
              <a:t>“</a:t>
            </a:r>
            <a:r>
              <a:rPr lang="en-US" b="1" dirty="0">
                <a:solidFill>
                  <a:srgbClr val="094B72"/>
                </a:solidFill>
                <a:latin typeface="Arial" charset="0"/>
                <a:ea typeface="Arial" charset="0"/>
                <a:cs typeface="Arial" charset="0"/>
              </a:rPr>
              <a:t>Security people don’t speak our language</a:t>
            </a:r>
            <a:r>
              <a:rPr lang="en-US" dirty="0">
                <a:solidFill>
                  <a:srgbClr val="094B72"/>
                </a:solidFill>
                <a:latin typeface="Arial" charset="0"/>
                <a:ea typeface="Arial" charset="0"/>
                <a:cs typeface="Arial" charset="0"/>
              </a:rPr>
              <a:t>. In fact, at each briefing they seem to speak a different language.”</a:t>
            </a:r>
          </a:p>
          <a:p>
            <a:pPr>
              <a:lnSpc>
                <a:spcPct val="100000"/>
              </a:lnSpc>
            </a:pPr>
            <a:r>
              <a:rPr lang="en-US" dirty="0">
                <a:solidFill>
                  <a:srgbClr val="094B72"/>
                </a:solidFill>
                <a:latin typeface="Arial" charset="0"/>
                <a:ea typeface="Arial" charset="0"/>
                <a:cs typeface="Arial" charset="0"/>
              </a:rPr>
              <a:t>“The CISO is great at talking about ‘blood in the streets’ but </a:t>
            </a:r>
            <a:r>
              <a:rPr lang="en-US" b="1" dirty="0">
                <a:solidFill>
                  <a:srgbClr val="094B72"/>
                </a:solidFill>
                <a:latin typeface="Arial" charset="0"/>
                <a:ea typeface="Arial" charset="0"/>
                <a:cs typeface="Arial" charset="0"/>
              </a:rPr>
              <a:t>very weak on strategy to avoid disasters.</a:t>
            </a:r>
            <a:r>
              <a:rPr lang="en-US" dirty="0">
                <a:solidFill>
                  <a:srgbClr val="094B72"/>
                </a:solidFill>
                <a:latin typeface="Arial" charset="0"/>
                <a:ea typeface="Arial" charset="0"/>
                <a:cs typeface="Arial" charset="0"/>
              </a:rPr>
              <a:t>”</a:t>
            </a:r>
          </a:p>
          <a:p>
            <a:pPr>
              <a:lnSpc>
                <a:spcPct val="100000"/>
              </a:lnSpc>
            </a:pPr>
            <a:r>
              <a:rPr lang="en-US" dirty="0">
                <a:solidFill>
                  <a:srgbClr val="094B72"/>
                </a:solidFill>
                <a:latin typeface="Arial" charset="0"/>
                <a:ea typeface="Arial" charset="0"/>
                <a:cs typeface="Arial" charset="0"/>
              </a:rPr>
              <a:t>“We know bad things will happen – the  CEO and CFO and VPs inform us of business problems frequently. </a:t>
            </a:r>
            <a:r>
              <a:rPr lang="en-US" b="1" dirty="0">
                <a:solidFill>
                  <a:srgbClr val="094B72"/>
                </a:solidFill>
                <a:latin typeface="Arial" charset="0"/>
                <a:ea typeface="Arial" charset="0"/>
                <a:cs typeface="Arial" charset="0"/>
              </a:rPr>
              <a:t>We want to have confidence that basic competence and strategies are in place to reduce bottom line impact</a:t>
            </a:r>
            <a:r>
              <a:rPr lang="en-US" dirty="0">
                <a:solidFill>
                  <a:srgbClr val="094B72"/>
                </a:solidFill>
                <a:latin typeface="Arial" charset="0"/>
                <a:ea typeface="Arial" charset="0"/>
                <a:cs typeface="Arial" charset="0"/>
              </a:rPr>
              <a:t>.”</a:t>
            </a:r>
          </a:p>
          <a:p>
            <a:pPr>
              <a:lnSpc>
                <a:spcPct val="100000"/>
              </a:lnSpc>
            </a:pPr>
            <a:r>
              <a:rPr lang="en-US" dirty="0">
                <a:solidFill>
                  <a:srgbClr val="094B72"/>
                </a:solidFill>
                <a:latin typeface="Arial" charset="0"/>
                <a:ea typeface="Arial" charset="0"/>
                <a:cs typeface="Arial" charset="0"/>
              </a:rPr>
              <a:t>“A big part of </a:t>
            </a:r>
            <a:r>
              <a:rPr lang="en-US" b="1" dirty="0">
                <a:solidFill>
                  <a:srgbClr val="094B72"/>
                </a:solidFill>
                <a:latin typeface="Arial" charset="0"/>
                <a:ea typeface="Arial" charset="0"/>
                <a:cs typeface="Arial" charset="0"/>
              </a:rPr>
              <a:t>being believable and building our trust </a:t>
            </a:r>
            <a:r>
              <a:rPr lang="en-US" dirty="0">
                <a:solidFill>
                  <a:srgbClr val="094B72"/>
                </a:solidFill>
                <a:latin typeface="Arial" charset="0"/>
                <a:ea typeface="Arial" charset="0"/>
                <a:cs typeface="Arial" charset="0"/>
              </a:rPr>
              <a:t>is showing us how we compare to competitors, other industries, some kind of standards or benchmarks.”</a:t>
            </a:r>
          </a:p>
          <a:p>
            <a:pPr>
              <a:lnSpc>
                <a:spcPct val="100000"/>
              </a:lnSpc>
            </a:pPr>
            <a:endParaRPr lang="en-US" dirty="0"/>
          </a:p>
          <a:p>
            <a:pPr>
              <a:lnSpc>
                <a:spcPct val="100000"/>
              </a:lnSpc>
            </a:pPr>
            <a:endParaRPr lang="en-US" dirty="0"/>
          </a:p>
        </p:txBody>
      </p:sp>
    </p:spTree>
    <p:extLst>
      <p:ext uri="{BB962C8B-B14F-4D97-AF65-F5344CB8AC3E}">
        <p14:creationId xmlns:p14="http://schemas.microsoft.com/office/powerpoint/2010/main" val="1286693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Speaking to the Board</a:t>
            </a:r>
          </a:p>
        </p:txBody>
      </p:sp>
    </p:spTree>
    <p:extLst>
      <p:ext uri="{BB962C8B-B14F-4D97-AF65-F5344CB8AC3E}">
        <p14:creationId xmlns:p14="http://schemas.microsoft.com/office/powerpoint/2010/main" val="42463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Speaking to the Board</a:t>
            </a:r>
          </a:p>
        </p:txBody>
      </p:sp>
      <p:sp>
        <p:nvSpPr>
          <p:cNvPr id="3" name="Content Placeholder 2"/>
          <p:cNvSpPr>
            <a:spLocks noGrp="1"/>
          </p:cNvSpPr>
          <p:nvPr>
            <p:ph sz="quarter" idx="11"/>
          </p:nvPr>
        </p:nvSpPr>
        <p:spPr/>
        <p:txBody>
          <a:bodyPr/>
          <a:lstStyle/>
          <a:p>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18031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 Your Board</a:t>
            </a:r>
          </a:p>
        </p:txBody>
      </p:sp>
      <p:sp>
        <p:nvSpPr>
          <p:cNvPr id="3" name="Content Placeholder 2"/>
          <p:cNvSpPr>
            <a:spLocks noGrp="1"/>
          </p:cNvSpPr>
          <p:nvPr>
            <p:ph sz="quarter" idx="11"/>
          </p:nvPr>
        </p:nvSpPr>
        <p:spPr/>
        <p:txBody>
          <a:bodyPr/>
          <a:lstStyle/>
          <a:p>
            <a:r>
              <a:rPr lang="en-US"/>
              <a:t>Identify who is on your board</a:t>
            </a:r>
          </a:p>
          <a:p>
            <a:r>
              <a:rPr lang="en-US"/>
              <a:t>Research them on LinkedIn</a:t>
            </a:r>
          </a:p>
          <a:p>
            <a:r>
              <a:rPr lang="en-US"/>
              <a:t>Talk to a Board Member or senior exec ahead of time to better understand what you are in for.</a:t>
            </a:r>
          </a:p>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0383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Do Your Homework</a:t>
            </a:r>
          </a:p>
        </p:txBody>
      </p:sp>
      <p:sp>
        <p:nvSpPr>
          <p:cNvPr id="3" name="Content Placeholder 2"/>
          <p:cNvSpPr>
            <a:spLocks noGrp="1"/>
          </p:cNvSpPr>
          <p:nvPr>
            <p:ph sz="quarter" idx="11"/>
          </p:nvPr>
        </p:nvSpPr>
        <p:spPr/>
        <p:txBody>
          <a:bodyPr/>
          <a:lstStyle/>
          <a:p>
            <a:r>
              <a:rPr lang="en-US" dirty="0"/>
              <a:t>First impressions last a long time, they remember.</a:t>
            </a:r>
          </a:p>
          <a:p>
            <a:r>
              <a:rPr lang="en-US" dirty="0"/>
              <a:t>Research every board member on LinkedIn.</a:t>
            </a:r>
          </a:p>
          <a:p>
            <a:r>
              <a:rPr lang="en-US" dirty="0"/>
              <a:t>Talk one-on-one to Board members or senior executives before the briefing, learn what they are interested in.</a:t>
            </a:r>
          </a:p>
        </p:txBody>
      </p:sp>
    </p:spTree>
    <p:extLst>
      <p:ext uri="{BB962C8B-B14F-4D97-AF65-F5344CB8AC3E}">
        <p14:creationId xmlns:p14="http://schemas.microsoft.com/office/powerpoint/2010/main" val="572446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AB6255-D982-6341-8FDE-B2811F365956}"/>
              </a:ext>
            </a:extLst>
          </p:cNvPr>
          <p:cNvPicPr>
            <a:picLocks noChangeAspect="1"/>
          </p:cNvPicPr>
          <p:nvPr/>
        </p:nvPicPr>
        <p:blipFill rotWithShape="1">
          <a:blip r:embed="rId3"/>
          <a:srcRect l="20886"/>
          <a:stretch/>
        </p:blipFill>
        <p:spPr>
          <a:xfrm>
            <a:off x="535844" y="377084"/>
            <a:ext cx="8977920" cy="2269607"/>
          </a:xfrm>
          <a:prstGeom prst="rect">
            <a:avLst/>
          </a:prstGeom>
          <a:ln>
            <a:solidFill>
              <a:schemeClr val="tx1"/>
            </a:solidFill>
          </a:ln>
        </p:spPr>
      </p:pic>
      <p:pic>
        <p:nvPicPr>
          <p:cNvPr id="3" name="Picture 2" descr="A screenshot of a cell phone&#10;&#10;Description automatically generated">
            <a:extLst>
              <a:ext uri="{FF2B5EF4-FFF2-40B4-BE49-F238E27FC236}">
                <a16:creationId xmlns:a16="http://schemas.microsoft.com/office/drawing/2014/main" id="{5882051D-50BF-5C4C-8413-45A947D49A26}"/>
              </a:ext>
            </a:extLst>
          </p:cNvPr>
          <p:cNvPicPr>
            <a:picLocks noChangeAspect="1"/>
          </p:cNvPicPr>
          <p:nvPr/>
        </p:nvPicPr>
        <p:blipFill>
          <a:blip r:embed="rId4"/>
          <a:stretch>
            <a:fillRect/>
          </a:stretch>
        </p:blipFill>
        <p:spPr>
          <a:xfrm>
            <a:off x="6096000" y="3105409"/>
            <a:ext cx="5723442" cy="2887387"/>
          </a:xfrm>
          <a:prstGeom prst="rect">
            <a:avLst/>
          </a:prstGeom>
          <a:ln>
            <a:solidFill>
              <a:schemeClr val="tx1"/>
            </a:solidFill>
          </a:ln>
        </p:spPr>
      </p:pic>
      <p:pic>
        <p:nvPicPr>
          <p:cNvPr id="6" name="Picture 5" descr="A screenshot of a social media post&#10;&#10;Description automatically generated">
            <a:extLst>
              <a:ext uri="{FF2B5EF4-FFF2-40B4-BE49-F238E27FC236}">
                <a16:creationId xmlns:a16="http://schemas.microsoft.com/office/drawing/2014/main" id="{FC972E03-B3DA-B147-896F-28F80D62E4F4}"/>
              </a:ext>
            </a:extLst>
          </p:cNvPr>
          <p:cNvPicPr>
            <a:picLocks noChangeAspect="1"/>
          </p:cNvPicPr>
          <p:nvPr/>
        </p:nvPicPr>
        <p:blipFill>
          <a:blip r:embed="rId5"/>
          <a:stretch>
            <a:fillRect/>
          </a:stretch>
        </p:blipFill>
        <p:spPr>
          <a:xfrm>
            <a:off x="832757" y="2842708"/>
            <a:ext cx="4638020" cy="3638208"/>
          </a:xfrm>
          <a:prstGeom prst="rect">
            <a:avLst/>
          </a:prstGeom>
          <a:ln>
            <a:solidFill>
              <a:schemeClr val="tx1"/>
            </a:solidFill>
          </a:ln>
        </p:spPr>
      </p:pic>
    </p:spTree>
    <p:extLst>
      <p:ext uri="{BB962C8B-B14F-4D97-AF65-F5344CB8AC3E}">
        <p14:creationId xmlns:p14="http://schemas.microsoft.com/office/powerpoint/2010/main" val="3579899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When Speaking </a:t>
            </a:r>
            <a:r>
              <a:rPr lang="mr-IN"/>
              <a:t>–</a:t>
            </a:r>
            <a:r>
              <a:rPr lang="en-US"/>
              <a:t> Two Things</a:t>
            </a:r>
          </a:p>
        </p:txBody>
      </p:sp>
      <p:sp>
        <p:nvSpPr>
          <p:cNvPr id="3" name="Content Placeholder 2"/>
          <p:cNvSpPr>
            <a:spLocks noGrp="1"/>
          </p:cNvSpPr>
          <p:nvPr>
            <p:ph sz="quarter" idx="11"/>
          </p:nvPr>
        </p:nvSpPr>
        <p:spPr/>
        <p:txBody>
          <a:bodyPr/>
          <a:lstStyle/>
          <a:p>
            <a:r>
              <a:rPr lang="en-US" dirty="0"/>
              <a:t>Are you presenting information?</a:t>
            </a:r>
          </a:p>
          <a:p>
            <a:endParaRPr lang="en-US" dirty="0"/>
          </a:p>
          <a:p>
            <a:pPr marL="0" indent="0" algn="ctr">
              <a:buNone/>
            </a:pPr>
            <a:r>
              <a:rPr lang="en-US" dirty="0"/>
              <a:t>OR</a:t>
            </a:r>
          </a:p>
          <a:p>
            <a:pPr marL="0" indent="0" algn="ctr">
              <a:buNone/>
            </a:pPr>
            <a:endParaRPr lang="en-US" dirty="0"/>
          </a:p>
          <a:p>
            <a:r>
              <a:rPr lang="en-US" dirty="0"/>
              <a:t>Are you asking someone to make a decision?</a:t>
            </a:r>
          </a:p>
          <a:p>
            <a:endParaRPr lang="en-US" dirty="0"/>
          </a:p>
          <a:p>
            <a:endParaRPr lang="en-US" dirty="0"/>
          </a:p>
        </p:txBody>
      </p:sp>
    </p:spTree>
    <p:extLst>
      <p:ext uri="{BB962C8B-B14F-4D97-AF65-F5344CB8AC3E}">
        <p14:creationId xmlns:p14="http://schemas.microsoft.com/office/powerpoint/2010/main" val="1350056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to Say</a:t>
            </a:r>
          </a:p>
        </p:txBody>
      </p:sp>
      <p:sp>
        <p:nvSpPr>
          <p:cNvPr id="3" name="Content Placeholder 2"/>
          <p:cNvSpPr>
            <a:spLocks noGrp="1"/>
          </p:cNvSpPr>
          <p:nvPr>
            <p:ph sz="quarter" idx="11"/>
          </p:nvPr>
        </p:nvSpPr>
        <p:spPr>
          <a:xfrm>
            <a:off x="1051690" y="1546122"/>
            <a:ext cx="10746610" cy="4348796"/>
          </a:xfrm>
        </p:spPr>
        <p:txBody>
          <a:bodyPr>
            <a:normAutofit/>
          </a:bodyPr>
          <a:lstStyle/>
          <a:p>
            <a:pPr>
              <a:lnSpc>
                <a:spcPct val="100000"/>
              </a:lnSpc>
            </a:pPr>
            <a:r>
              <a:rPr lang="en-US" dirty="0"/>
              <a:t>Coach them on the basics.  They are very smart, just do not understand your world.</a:t>
            </a:r>
          </a:p>
          <a:p>
            <a:pPr>
              <a:lnSpc>
                <a:spcPct val="100000"/>
              </a:lnSpc>
            </a:pPr>
            <a:r>
              <a:rPr lang="en-US" dirty="0"/>
              <a:t>Focus on big picture.  Think business benefits, not security features (you do know your mission statement, right?).</a:t>
            </a:r>
          </a:p>
          <a:p>
            <a:pPr>
              <a:lnSpc>
                <a:spcPct val="100000"/>
              </a:lnSpc>
            </a:pPr>
            <a:r>
              <a:rPr lang="en-US" dirty="0"/>
              <a:t>Use maturity models / frameworks.  How do you compare to others?</a:t>
            </a:r>
          </a:p>
        </p:txBody>
      </p:sp>
    </p:spTree>
    <p:extLst>
      <p:ext uri="{BB962C8B-B14F-4D97-AF65-F5344CB8AC3E}">
        <p14:creationId xmlns:p14="http://schemas.microsoft.com/office/powerpoint/2010/main" val="323443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2984" y="271099"/>
            <a:ext cx="10269415" cy="976192"/>
          </a:xfrm>
        </p:spPr>
        <p:txBody>
          <a:bodyPr>
            <a:normAutofit/>
          </a:bodyPr>
          <a:lstStyle/>
          <a:p>
            <a:r>
              <a:rPr lang="en-US" dirty="0"/>
              <a:t>Benchmarking Models / Frameworks</a:t>
            </a:r>
          </a:p>
        </p:txBody>
      </p:sp>
      <p:pic>
        <p:nvPicPr>
          <p:cNvPr id="4" name="Picture 3" descr="A screenshot of a cell phone&#10;&#10;Description automatically generated">
            <a:extLst>
              <a:ext uri="{FF2B5EF4-FFF2-40B4-BE49-F238E27FC236}">
                <a16:creationId xmlns:a16="http://schemas.microsoft.com/office/drawing/2014/main" id="{4065C205-65A0-3349-A5D4-B4ECDE2C1FB8}"/>
              </a:ext>
            </a:extLst>
          </p:cNvPr>
          <p:cNvPicPr>
            <a:picLocks noChangeAspect="1"/>
          </p:cNvPicPr>
          <p:nvPr/>
        </p:nvPicPr>
        <p:blipFill>
          <a:blip r:embed="rId3"/>
          <a:stretch>
            <a:fillRect/>
          </a:stretch>
        </p:blipFill>
        <p:spPr>
          <a:xfrm>
            <a:off x="1312984" y="1530135"/>
            <a:ext cx="10082981" cy="4354604"/>
          </a:xfrm>
          <a:prstGeom prst="rect">
            <a:avLst/>
          </a:prstGeom>
        </p:spPr>
      </p:pic>
    </p:spTree>
    <p:extLst>
      <p:ext uri="{BB962C8B-B14F-4D97-AF65-F5344CB8AC3E}">
        <p14:creationId xmlns:p14="http://schemas.microsoft.com/office/powerpoint/2010/main" val="3763884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Not to Ask / Say</a:t>
            </a:r>
          </a:p>
        </p:txBody>
      </p:sp>
      <p:sp>
        <p:nvSpPr>
          <p:cNvPr id="3" name="Content Placeholder 2"/>
          <p:cNvSpPr>
            <a:spLocks noGrp="1"/>
          </p:cNvSpPr>
          <p:nvPr>
            <p:ph sz="quarter" idx="11"/>
          </p:nvPr>
        </p:nvSpPr>
        <p:spPr/>
        <p:txBody>
          <a:bodyPr/>
          <a:lstStyle/>
          <a:p>
            <a:pPr>
              <a:lnSpc>
                <a:spcPct val="100000"/>
              </a:lnSpc>
            </a:pPr>
            <a:r>
              <a:rPr lang="en-US" dirty="0"/>
              <a:t>Do NOT surprise the Board</a:t>
            </a:r>
          </a:p>
          <a:p>
            <a:pPr>
              <a:lnSpc>
                <a:spcPct val="100000"/>
              </a:lnSpc>
            </a:pPr>
            <a:r>
              <a:rPr lang="en-US" dirty="0"/>
              <a:t>Do not talk about specific technology, types of attacks or use acronyms.</a:t>
            </a:r>
          </a:p>
          <a:p>
            <a:pPr>
              <a:lnSpc>
                <a:spcPct val="100000"/>
              </a:lnSpc>
            </a:pPr>
            <a:r>
              <a:rPr lang="en-US" dirty="0"/>
              <a:t>Do not ask for budget / people, that is what your boss is for.</a:t>
            </a:r>
          </a:p>
        </p:txBody>
      </p:sp>
    </p:spTree>
    <p:extLst>
      <p:ext uri="{BB962C8B-B14F-4D97-AF65-F5344CB8AC3E}">
        <p14:creationId xmlns:p14="http://schemas.microsoft.com/office/powerpoint/2010/main" val="1920145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Do I Care?</a:t>
            </a:r>
          </a:p>
        </p:txBody>
      </p:sp>
      <p:sp>
        <p:nvSpPr>
          <p:cNvPr id="3" name="Content Placeholder 2"/>
          <p:cNvSpPr>
            <a:spLocks noGrp="1"/>
          </p:cNvSpPr>
          <p:nvPr>
            <p:ph sz="quarter" idx="11"/>
          </p:nvPr>
        </p:nvSpPr>
        <p:spPr>
          <a:xfrm>
            <a:off x="1051690" y="1654625"/>
            <a:ext cx="10746610" cy="4397944"/>
          </a:xfrm>
        </p:spPr>
        <p:txBody>
          <a:bodyPr>
            <a:normAutofit/>
          </a:bodyPr>
          <a:lstStyle/>
          <a:p>
            <a:pPr>
              <a:lnSpc>
                <a:spcPct val="100000"/>
              </a:lnSpc>
            </a:pPr>
            <a:r>
              <a:rPr lang="en-US" sz="3200" dirty="0"/>
              <a:t>The success of your program depends on leadership support.  That supports starts at the top.</a:t>
            </a:r>
          </a:p>
          <a:p>
            <a:pPr>
              <a:lnSpc>
                <a:spcPct val="100000"/>
              </a:lnSpc>
            </a:pPr>
            <a:r>
              <a:rPr lang="en-US" sz="3200" dirty="0"/>
              <a:t>Board members are asking a lot of questions about cybersecurity and don’t like or don’t understand the answers.</a:t>
            </a:r>
          </a:p>
          <a:p>
            <a:pPr>
              <a:lnSpc>
                <a:spcPct val="100000"/>
              </a:lnSpc>
            </a:pPr>
            <a:endParaRPr lang="en-US" sz="3200" dirty="0"/>
          </a:p>
          <a:p>
            <a:pPr>
              <a:lnSpc>
                <a:spcPct val="100000"/>
              </a:lnSpc>
            </a:pPr>
            <a:r>
              <a:rPr lang="en-US" sz="3200" dirty="0"/>
              <a:t>This == opportunity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6205" y="4476811"/>
            <a:ext cx="4023227" cy="1098621"/>
          </a:xfrm>
          <a:prstGeom prst="rect">
            <a:avLst/>
          </a:prstGeom>
        </p:spPr>
      </p:pic>
    </p:spTree>
    <p:extLst>
      <p:ext uri="{BB962C8B-B14F-4D97-AF65-F5344CB8AC3E}">
        <p14:creationId xmlns:p14="http://schemas.microsoft.com/office/powerpoint/2010/main" val="1385602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Will Board Ask?</a:t>
            </a:r>
          </a:p>
        </p:txBody>
      </p:sp>
      <p:sp>
        <p:nvSpPr>
          <p:cNvPr id="3" name="Content Placeholder 2"/>
          <p:cNvSpPr>
            <a:spLocks noGrp="1"/>
          </p:cNvSpPr>
          <p:nvPr>
            <p:ph sz="quarter" idx="11"/>
          </p:nvPr>
        </p:nvSpPr>
        <p:spPr>
          <a:xfrm>
            <a:off x="1051690" y="1417639"/>
            <a:ext cx="10746610" cy="4592544"/>
          </a:xfrm>
        </p:spPr>
        <p:txBody>
          <a:bodyPr>
            <a:normAutofit/>
          </a:bodyPr>
          <a:lstStyle/>
          <a:p>
            <a:pPr>
              <a:lnSpc>
                <a:spcPct val="100000"/>
              </a:lnSpc>
            </a:pPr>
            <a:r>
              <a:rPr lang="en-US" sz="3000" dirty="0"/>
              <a:t>Insurance and risk transfer</a:t>
            </a:r>
          </a:p>
          <a:p>
            <a:pPr>
              <a:lnSpc>
                <a:spcPct val="100000"/>
              </a:lnSpc>
            </a:pPr>
            <a:r>
              <a:rPr lang="en-US" sz="3000" dirty="0"/>
              <a:t>What is our risk appetite and how does that collide with current and anticipated regulations?</a:t>
            </a:r>
          </a:p>
          <a:p>
            <a:pPr>
              <a:lnSpc>
                <a:spcPct val="100000"/>
              </a:lnSpc>
            </a:pPr>
            <a:r>
              <a:rPr lang="en-US" sz="3000" dirty="0"/>
              <a:t>How do we compare to others?</a:t>
            </a:r>
          </a:p>
          <a:p>
            <a:pPr>
              <a:lnSpc>
                <a:spcPct val="100000"/>
              </a:lnSpc>
            </a:pPr>
            <a:r>
              <a:rPr lang="en-US" sz="3000" dirty="0"/>
              <a:t>What gains in efficiency have been made?</a:t>
            </a:r>
          </a:p>
          <a:p>
            <a:pPr>
              <a:lnSpc>
                <a:spcPct val="100000"/>
              </a:lnSpc>
            </a:pPr>
            <a:r>
              <a:rPr lang="en-US" sz="3000" dirty="0"/>
              <a:t>What are the succession plans for key cybersecurity talent?</a:t>
            </a:r>
          </a:p>
          <a:p>
            <a:pPr>
              <a:lnSpc>
                <a:spcPct val="100000"/>
              </a:lnSpc>
            </a:pPr>
            <a:r>
              <a:rPr lang="en-US" sz="3000" dirty="0"/>
              <a:t>What is the cyber risk impact of strategic decision X that is being considered?</a:t>
            </a:r>
          </a:p>
        </p:txBody>
      </p:sp>
    </p:spTree>
    <p:extLst>
      <p:ext uri="{BB962C8B-B14F-4D97-AF65-F5344CB8AC3E}">
        <p14:creationId xmlns:p14="http://schemas.microsoft.com/office/powerpoint/2010/main" val="3168954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End Goal</a:t>
            </a:r>
          </a:p>
        </p:txBody>
      </p:sp>
      <p:sp>
        <p:nvSpPr>
          <p:cNvPr id="3" name="Content Placeholder 2"/>
          <p:cNvSpPr>
            <a:spLocks noGrp="1"/>
          </p:cNvSpPr>
          <p:nvPr>
            <p:ph sz="quarter" idx="11"/>
          </p:nvPr>
        </p:nvSpPr>
        <p:spPr>
          <a:xfrm>
            <a:off x="1051690" y="1417639"/>
            <a:ext cx="10746610" cy="4717690"/>
          </a:xfrm>
        </p:spPr>
        <p:txBody>
          <a:bodyPr>
            <a:normAutofit/>
          </a:bodyPr>
          <a:lstStyle/>
          <a:p>
            <a:pPr>
              <a:lnSpc>
                <a:spcPct val="100000"/>
              </a:lnSpc>
            </a:pPr>
            <a:r>
              <a:rPr lang="en-US" dirty="0"/>
              <a:t>The Board feels confident you know what you are doing, that you understand the organization’s mission and align security with that mission.</a:t>
            </a:r>
          </a:p>
          <a:p>
            <a:pPr>
              <a:lnSpc>
                <a:spcPct val="100000"/>
              </a:lnSpc>
            </a:pPr>
            <a:r>
              <a:rPr lang="en-US" dirty="0"/>
              <a:t>Board members will internalize key security strategic issues as they oversee other corporate operations/decisions.</a:t>
            </a:r>
          </a:p>
          <a:p>
            <a:pPr>
              <a:lnSpc>
                <a:spcPct val="100000"/>
              </a:lnSpc>
            </a:pPr>
            <a:r>
              <a:rPr lang="en-US" dirty="0"/>
              <a:t>Relevant board member(s) will reach out to you.</a:t>
            </a:r>
          </a:p>
        </p:txBody>
      </p:sp>
    </p:spTree>
    <p:extLst>
      <p:ext uri="{BB962C8B-B14F-4D97-AF65-F5344CB8AC3E}">
        <p14:creationId xmlns:p14="http://schemas.microsoft.com/office/powerpoint/2010/main" val="337816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DB75F-3789-402B-9750-CBB25B6E2697}"/>
              </a:ext>
            </a:extLst>
          </p:cNvPr>
          <p:cNvSpPr>
            <a:spLocks noGrp="1"/>
          </p:cNvSpPr>
          <p:nvPr>
            <p:ph type="title"/>
          </p:nvPr>
        </p:nvSpPr>
        <p:spPr/>
        <p:txBody>
          <a:bodyPr/>
          <a:lstStyle/>
          <a:p>
            <a:r>
              <a:rPr lang="en-US" dirty="0"/>
              <a:t>When you get back to work</a:t>
            </a:r>
          </a:p>
        </p:txBody>
      </p:sp>
      <p:sp>
        <p:nvSpPr>
          <p:cNvPr id="3" name="Content Placeholder 2">
            <a:extLst>
              <a:ext uri="{FF2B5EF4-FFF2-40B4-BE49-F238E27FC236}">
                <a16:creationId xmlns:a16="http://schemas.microsoft.com/office/drawing/2014/main" id="{5EA16C3A-C368-4788-BE11-8C0D97773597}"/>
              </a:ext>
            </a:extLst>
          </p:cNvPr>
          <p:cNvSpPr>
            <a:spLocks noGrp="1"/>
          </p:cNvSpPr>
          <p:nvPr>
            <p:ph sz="quarter" idx="11"/>
          </p:nvPr>
        </p:nvSpPr>
        <p:spPr>
          <a:xfrm>
            <a:off x="1051690" y="1764631"/>
            <a:ext cx="10746610" cy="4048892"/>
          </a:xfrm>
        </p:spPr>
        <p:txBody>
          <a:bodyPr>
            <a:normAutofit/>
          </a:bodyPr>
          <a:lstStyle/>
          <a:p>
            <a:pPr>
              <a:lnSpc>
                <a:spcPct val="100000"/>
              </a:lnSpc>
            </a:pPr>
            <a:r>
              <a:rPr lang="en-US" dirty="0"/>
              <a:t>Identify a champion on Board you can go to for advice.</a:t>
            </a:r>
          </a:p>
          <a:p>
            <a:pPr>
              <a:lnSpc>
                <a:spcPct val="100000"/>
              </a:lnSpc>
            </a:pPr>
            <a:r>
              <a:rPr lang="en-US" dirty="0"/>
              <a:t>Research every Board member.</a:t>
            </a:r>
          </a:p>
          <a:p>
            <a:pPr>
              <a:lnSpc>
                <a:spcPct val="100000"/>
              </a:lnSpc>
            </a:pPr>
            <a:r>
              <a:rPr lang="en-US" dirty="0"/>
              <a:t>Identify a way to benchmark your program (Critical Controls, maturity models, NIST Framework)</a:t>
            </a:r>
          </a:p>
        </p:txBody>
      </p:sp>
    </p:spTree>
    <p:extLst>
      <p:ext uri="{BB962C8B-B14F-4D97-AF65-F5344CB8AC3E}">
        <p14:creationId xmlns:p14="http://schemas.microsoft.com/office/powerpoint/2010/main" val="3685187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Resources</a:t>
            </a:r>
          </a:p>
        </p:txBody>
      </p:sp>
      <p:sp>
        <p:nvSpPr>
          <p:cNvPr id="3" name="Content Placeholder 2"/>
          <p:cNvSpPr>
            <a:spLocks noGrp="1"/>
          </p:cNvSpPr>
          <p:nvPr>
            <p:ph sz="quarter" idx="11"/>
          </p:nvPr>
        </p:nvSpPr>
        <p:spPr/>
        <p:txBody>
          <a:bodyPr>
            <a:normAutofit/>
          </a:bodyPr>
          <a:lstStyle/>
          <a:p>
            <a:pPr>
              <a:lnSpc>
                <a:spcPct val="100000"/>
              </a:lnSpc>
            </a:pPr>
            <a:r>
              <a:rPr lang="en-US" sz="3200" dirty="0"/>
              <a:t>Webcast</a:t>
            </a:r>
            <a:r>
              <a:rPr lang="en-US" dirty="0"/>
              <a:t>: </a:t>
            </a:r>
            <a:r>
              <a:rPr lang="en-US" sz="3200" dirty="0">
                <a:hlinkClick r:id="rId2"/>
              </a:rPr>
              <a:t>https://www.sans.org/webcasts/security-awareness-board-directors-105920</a:t>
            </a:r>
            <a:r>
              <a:rPr lang="en-US" sz="3200" dirty="0"/>
              <a:t> </a:t>
            </a:r>
          </a:p>
          <a:p>
            <a:pPr>
              <a:lnSpc>
                <a:spcPct val="100000"/>
              </a:lnSpc>
            </a:pPr>
            <a:r>
              <a:rPr lang="en-US" sz="3200" dirty="0"/>
              <a:t>National Association of Corporate Directors</a:t>
            </a:r>
            <a:r>
              <a:rPr lang="en-US" sz="3200" b="1" dirty="0"/>
              <a:t>: </a:t>
            </a:r>
            <a:r>
              <a:rPr lang="en-US" sz="3200" dirty="0">
                <a:hlinkClick r:id="rId3"/>
              </a:rPr>
              <a:t>https://www.nacdonline.org/</a:t>
            </a:r>
            <a:endParaRPr lang="en-US" sz="3200" dirty="0"/>
          </a:p>
          <a:p>
            <a:pPr>
              <a:lnSpc>
                <a:spcPct val="100000"/>
              </a:lnSpc>
            </a:pPr>
            <a:r>
              <a:rPr lang="en-US" sz="3200" dirty="0"/>
              <a:t>SANS MGT514: </a:t>
            </a:r>
            <a:r>
              <a:rPr lang="en-US" sz="3200" dirty="0">
                <a:hlinkClick r:id="rId4"/>
              </a:rPr>
              <a:t>https://sans.org/mgt514</a:t>
            </a:r>
            <a:endParaRPr lang="en-US" sz="3200" dirty="0"/>
          </a:p>
          <a:p>
            <a:pPr marL="0" indent="0">
              <a:lnSpc>
                <a:spcPct val="100000"/>
              </a:lnSpc>
              <a:buNone/>
            </a:pPr>
            <a:endParaRPr lang="en-US" sz="3200" dirty="0"/>
          </a:p>
          <a:p>
            <a:pPr>
              <a:lnSpc>
                <a:spcPct val="100000"/>
              </a:lnSpc>
            </a:pPr>
            <a:endParaRPr lang="en-US" sz="3200" dirty="0"/>
          </a:p>
          <a:p>
            <a:pPr>
              <a:lnSpc>
                <a:spcPct val="100000"/>
              </a:lnSpc>
            </a:pPr>
            <a:endParaRPr lang="en-US" dirty="0"/>
          </a:p>
        </p:txBody>
      </p:sp>
    </p:spTree>
    <p:extLst>
      <p:ext uri="{BB962C8B-B14F-4D97-AF65-F5344CB8AC3E}">
        <p14:creationId xmlns:p14="http://schemas.microsoft.com/office/powerpoint/2010/main" val="17154880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A1D3DC-ED68-9A40-83DF-B5A5290A1336}"/>
              </a:ext>
            </a:extLst>
          </p:cNvPr>
          <p:cNvSpPr>
            <a:spLocks noGrp="1"/>
          </p:cNvSpPr>
          <p:nvPr>
            <p:ph sz="quarter" idx="11"/>
          </p:nvPr>
        </p:nvSpPr>
        <p:spPr/>
        <p:txBody>
          <a:bodyPr>
            <a:normAutofit/>
          </a:bodyPr>
          <a:lstStyle/>
          <a:p>
            <a:pPr marL="0" indent="0" algn="ctr">
              <a:buNone/>
            </a:pPr>
            <a:endParaRPr lang="en-US" sz="5400" dirty="0"/>
          </a:p>
          <a:p>
            <a:pPr marL="0" indent="0" algn="ctr">
              <a:buNone/>
            </a:pPr>
            <a:r>
              <a:rPr lang="en-US" sz="7200" dirty="0" err="1"/>
              <a:t>lspitzner@sans.org</a:t>
            </a:r>
            <a:endParaRPr lang="en-US" sz="7200" dirty="0"/>
          </a:p>
        </p:txBody>
      </p:sp>
      <p:sp>
        <p:nvSpPr>
          <p:cNvPr id="4" name="TextBox 3">
            <a:extLst>
              <a:ext uri="{FF2B5EF4-FFF2-40B4-BE49-F238E27FC236}">
                <a16:creationId xmlns:a16="http://schemas.microsoft.com/office/drawing/2014/main" id="{E15C461D-07D0-284F-90B9-A299D4AC84C1}"/>
              </a:ext>
            </a:extLst>
          </p:cNvPr>
          <p:cNvSpPr txBox="1"/>
          <p:nvPr/>
        </p:nvSpPr>
        <p:spPr>
          <a:xfrm>
            <a:off x="3154017" y="323353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06562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The Board</a:t>
            </a:r>
          </a:p>
        </p:txBody>
      </p:sp>
    </p:spTree>
    <p:extLst>
      <p:ext uri="{BB962C8B-B14F-4D97-AF65-F5344CB8AC3E}">
        <p14:creationId xmlns:p14="http://schemas.microsoft.com/office/powerpoint/2010/main" val="1627836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67"/>
            <a:ext cx="12192000" cy="6849533"/>
          </a:xfrm>
          <a:prstGeom prst="rect">
            <a:avLst/>
          </a:prstGeom>
        </p:spPr>
      </p:pic>
    </p:spTree>
    <p:extLst>
      <p:ext uri="{BB962C8B-B14F-4D97-AF65-F5344CB8AC3E}">
        <p14:creationId xmlns:p14="http://schemas.microsoft.com/office/powerpoint/2010/main" val="972085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is a Board?</a:t>
            </a:r>
          </a:p>
        </p:txBody>
      </p:sp>
      <p:sp>
        <p:nvSpPr>
          <p:cNvPr id="3" name="Content Placeholder 2"/>
          <p:cNvSpPr>
            <a:spLocks noGrp="1"/>
          </p:cNvSpPr>
          <p:nvPr>
            <p:ph sz="quarter" idx="11"/>
          </p:nvPr>
        </p:nvSpPr>
        <p:spPr/>
        <p:txBody>
          <a:bodyPr/>
          <a:lstStyle/>
          <a:p>
            <a:pPr>
              <a:lnSpc>
                <a:spcPct val="100000"/>
              </a:lnSpc>
            </a:pPr>
            <a:r>
              <a:rPr lang="en-US" dirty="0"/>
              <a:t>Elected members responsible for overseeing the management of the corporation.</a:t>
            </a:r>
          </a:p>
          <a:p>
            <a:pPr>
              <a:lnSpc>
                <a:spcPct val="100000"/>
              </a:lnSpc>
            </a:pPr>
            <a:r>
              <a:rPr lang="en-US" dirty="0"/>
              <a:t>Monitor the health, welfare and future of the organization.  They are strategic.</a:t>
            </a:r>
          </a:p>
          <a:p>
            <a:pPr>
              <a:lnSpc>
                <a:spcPct val="100000"/>
              </a:lnSpc>
            </a:pPr>
            <a:endParaRPr lang="en-US" dirty="0"/>
          </a:p>
          <a:p>
            <a:pPr marL="0" indent="0" algn="ctr">
              <a:lnSpc>
                <a:spcPct val="100000"/>
              </a:lnSpc>
              <a:buNone/>
            </a:pPr>
            <a:r>
              <a:rPr lang="en-US" i="1" dirty="0"/>
              <a:t>Noses In, Fingers Out</a:t>
            </a:r>
          </a:p>
        </p:txBody>
      </p:sp>
    </p:spTree>
    <p:extLst>
      <p:ext uri="{BB962C8B-B14F-4D97-AF65-F5344CB8AC3E}">
        <p14:creationId xmlns:p14="http://schemas.microsoft.com/office/powerpoint/2010/main" val="1564520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Who is a Board Member</a:t>
            </a:r>
          </a:p>
        </p:txBody>
      </p:sp>
      <p:sp>
        <p:nvSpPr>
          <p:cNvPr id="3" name="Content Placeholder 2"/>
          <p:cNvSpPr>
            <a:spLocks noGrp="1"/>
          </p:cNvSpPr>
          <p:nvPr>
            <p:ph sz="quarter" idx="11"/>
          </p:nvPr>
        </p:nvSpPr>
        <p:spPr/>
        <p:txBody>
          <a:bodyPr/>
          <a:lstStyle/>
          <a:p>
            <a:r>
              <a:rPr lang="en-US" dirty="0"/>
              <a:t>Very smart, experts in </a:t>
            </a:r>
            <a:r>
              <a:rPr lang="en-US" b="1" dirty="0"/>
              <a:t>their</a:t>
            </a:r>
            <a:r>
              <a:rPr lang="en-US" dirty="0"/>
              <a:t> field.</a:t>
            </a:r>
          </a:p>
          <a:p>
            <a:r>
              <a:rPr lang="en-US" dirty="0"/>
              <a:t>Experience founding / running large or similar organizations.</a:t>
            </a:r>
          </a:p>
          <a:p>
            <a:r>
              <a:rPr lang="en-US" dirty="0"/>
              <a:t>Strong credentials and trust.</a:t>
            </a:r>
          </a:p>
          <a:p>
            <a:r>
              <a:rPr lang="en-US" dirty="0"/>
              <a:t>Extremely busy, on multiple boards / committees.</a:t>
            </a:r>
          </a:p>
          <a:p>
            <a:endParaRPr lang="en-US" dirty="0"/>
          </a:p>
        </p:txBody>
      </p:sp>
    </p:spTree>
    <p:extLst>
      <p:ext uri="{BB962C8B-B14F-4D97-AF65-F5344CB8AC3E}">
        <p14:creationId xmlns:p14="http://schemas.microsoft.com/office/powerpoint/2010/main" val="903410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They Are</a:t>
            </a:r>
          </a:p>
        </p:txBody>
      </p:sp>
      <p:sp>
        <p:nvSpPr>
          <p:cNvPr id="3" name="Content Placeholder 2"/>
          <p:cNvSpPr>
            <a:spLocks noGrp="1"/>
          </p:cNvSpPr>
          <p:nvPr>
            <p:ph sz="quarter" idx="11"/>
          </p:nvPr>
        </p:nvSpPr>
        <p:spPr>
          <a:xfrm>
            <a:off x="1051690" y="1752599"/>
            <a:ext cx="10746610" cy="4534913"/>
          </a:xfrm>
        </p:spPr>
        <p:txBody>
          <a:bodyPr>
            <a:normAutofit/>
          </a:bodyPr>
          <a:lstStyle/>
          <a:p>
            <a:r>
              <a:rPr lang="en-US" dirty="0"/>
              <a:t>Business strategy and results oriented</a:t>
            </a:r>
          </a:p>
          <a:p>
            <a:r>
              <a:rPr lang="en-US" dirty="0"/>
              <a:t>People and data focused</a:t>
            </a:r>
          </a:p>
          <a:p>
            <a:r>
              <a:rPr lang="en-US" dirty="0"/>
              <a:t>Business, not technology oriented</a:t>
            </a:r>
          </a:p>
          <a:p>
            <a:r>
              <a:rPr lang="en-US" dirty="0"/>
              <a:t>P&amp;L obsessed for publicly traded companies</a:t>
            </a:r>
          </a:p>
          <a:p>
            <a:r>
              <a:rPr lang="en-US" dirty="0"/>
              <a:t>Do not think in terms of quarters but years</a:t>
            </a:r>
          </a:p>
          <a:p>
            <a:endParaRPr lang="en-US" dirty="0"/>
          </a:p>
          <a:p>
            <a:pPr marL="0" indent="0" algn="ctr">
              <a:buNone/>
            </a:pPr>
            <a:r>
              <a:rPr lang="en-US" i="1" dirty="0"/>
              <a:t>Their native language is business!</a:t>
            </a:r>
          </a:p>
        </p:txBody>
      </p:sp>
    </p:spTree>
    <p:extLst>
      <p:ext uri="{BB962C8B-B14F-4D97-AF65-F5344CB8AC3E}">
        <p14:creationId xmlns:p14="http://schemas.microsoft.com/office/powerpoint/2010/main" val="113243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They Are Not</a:t>
            </a:r>
          </a:p>
        </p:txBody>
      </p:sp>
      <p:sp>
        <p:nvSpPr>
          <p:cNvPr id="3" name="Content Placeholder 2"/>
          <p:cNvSpPr>
            <a:spLocks noGrp="1"/>
          </p:cNvSpPr>
          <p:nvPr>
            <p:ph sz="quarter" idx="11"/>
          </p:nvPr>
        </p:nvSpPr>
        <p:spPr>
          <a:xfrm>
            <a:off x="1060079" y="1417640"/>
            <a:ext cx="10746610" cy="4874104"/>
          </a:xfrm>
        </p:spPr>
        <p:txBody>
          <a:bodyPr>
            <a:normAutofit/>
          </a:bodyPr>
          <a:lstStyle/>
          <a:p>
            <a:r>
              <a:rPr lang="en-US" dirty="0"/>
              <a:t>ATM Machines</a:t>
            </a:r>
          </a:p>
          <a:p>
            <a:r>
              <a:rPr lang="en-US" dirty="0"/>
              <a:t>Human Resources</a:t>
            </a:r>
          </a:p>
          <a:p>
            <a:r>
              <a:rPr lang="en-US" dirty="0"/>
              <a:t>Court of Appeals</a:t>
            </a:r>
          </a:p>
          <a:p>
            <a:r>
              <a:rPr lang="en-US" dirty="0"/>
              <a:t>Cybersecurity / technology experts</a:t>
            </a:r>
          </a:p>
          <a:p>
            <a:pPr marL="0" indent="0">
              <a:buNone/>
            </a:pPr>
            <a:endParaRPr lang="en-US" dirty="0"/>
          </a:p>
          <a:p>
            <a:pPr marL="0" indent="0" algn="ctr">
              <a:buNone/>
            </a:pPr>
            <a:r>
              <a:rPr lang="en-US" i="1" dirty="0"/>
              <a:t>Their native language is not Cybersecurity</a:t>
            </a:r>
          </a:p>
          <a:p>
            <a:pPr marL="0" indent="0">
              <a:buNone/>
            </a:pPr>
            <a:endParaRPr lang="en-US" dirty="0"/>
          </a:p>
        </p:txBody>
      </p:sp>
    </p:spTree>
    <p:extLst>
      <p:ext uri="{BB962C8B-B14F-4D97-AF65-F5344CB8AC3E}">
        <p14:creationId xmlns:p14="http://schemas.microsoft.com/office/powerpoint/2010/main" val="1748698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1148" y="274639"/>
            <a:ext cx="10827026" cy="1143000"/>
          </a:xfrm>
        </p:spPr>
        <p:txBody>
          <a:bodyPr>
            <a:normAutofit/>
          </a:bodyPr>
          <a:lstStyle/>
          <a:p>
            <a:r>
              <a:rPr lang="en-US" dirty="0"/>
              <a:t>They Know Risk, but not Cyber Risk</a:t>
            </a:r>
          </a:p>
        </p:txBody>
      </p:sp>
      <p:sp>
        <p:nvSpPr>
          <p:cNvPr id="3" name="Content Placeholder 2"/>
          <p:cNvSpPr>
            <a:spLocks noGrp="1"/>
          </p:cNvSpPr>
          <p:nvPr>
            <p:ph sz="quarter" idx="11"/>
          </p:nvPr>
        </p:nvSpPr>
        <p:spPr>
          <a:xfrm>
            <a:off x="-1" y="2548991"/>
            <a:ext cx="12130481" cy="3252500"/>
          </a:xfrm>
        </p:spPr>
        <p:txBody>
          <a:bodyPr>
            <a:normAutofit/>
          </a:bodyPr>
          <a:lstStyle/>
          <a:p>
            <a:pPr marL="0" indent="0" algn="ctr">
              <a:buNone/>
            </a:pPr>
            <a:r>
              <a:rPr lang="en-US" sz="4800" dirty="0"/>
              <a:t>Vulnerabilities x Threats x Impact</a:t>
            </a:r>
          </a:p>
          <a:p>
            <a:pPr marL="0" indent="0" algn="ctr">
              <a:buNone/>
            </a:pPr>
            <a:endParaRPr lang="en-US" sz="4800" dirty="0"/>
          </a:p>
        </p:txBody>
      </p:sp>
    </p:spTree>
    <p:extLst>
      <p:ext uri="{BB962C8B-B14F-4D97-AF65-F5344CB8AC3E}">
        <p14:creationId xmlns:p14="http://schemas.microsoft.com/office/powerpoint/2010/main" val="2009129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NS SA Final Theme">
  <a:themeElements>
    <a:clrScheme name="SANS SA Final">
      <a:dk1>
        <a:srgbClr val="595959"/>
      </a:dk1>
      <a:lt1>
        <a:srgbClr val="FFFFFF"/>
      </a:lt1>
      <a:dk2>
        <a:srgbClr val="545454"/>
      </a:dk2>
      <a:lt2>
        <a:srgbClr val="BFBFBF"/>
      </a:lt2>
      <a:accent1>
        <a:srgbClr val="0099BC"/>
      </a:accent1>
      <a:accent2>
        <a:srgbClr val="F9A01B"/>
      </a:accent2>
      <a:accent3>
        <a:srgbClr val="C9393C"/>
      </a:accent3>
      <a:accent4>
        <a:srgbClr val="009889"/>
      </a:accent4>
      <a:accent5>
        <a:srgbClr val="00587C"/>
      </a:accent5>
      <a:accent6>
        <a:srgbClr val="D8D8D8"/>
      </a:accent6>
      <a:hlink>
        <a:srgbClr val="F9A01B"/>
      </a:hlink>
      <a:folHlink>
        <a:srgbClr val="00587C"/>
      </a:folHlink>
    </a:clrScheme>
    <a:fontScheme name="Custom 1">
      <a:majorFont>
        <a:latin typeface="Fira Sans Medium"/>
        <a:ea typeface=""/>
        <a:cs typeface=""/>
      </a:majorFont>
      <a:minorFont>
        <a:latin typeface="Fira Sans"/>
        <a:ea typeface=""/>
        <a:cs typeface=""/>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SANS SA Final Theme" id="{D7C1ED34-D416-484C-8725-3ABD4D867019}" vid="{101B501A-FFB4-44E5-9B75-862C1E3750D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TotalTime>
  <Words>1377</Words>
  <Application>Microsoft Macintosh PowerPoint</Application>
  <PresentationFormat>Widescreen</PresentationFormat>
  <Paragraphs>125</Paragraphs>
  <Slides>24</Slides>
  <Notes>18</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24</vt:i4>
      </vt:variant>
    </vt:vector>
  </HeadingPairs>
  <TitlesOfParts>
    <vt:vector size="36" baseType="lpstr">
      <vt:lpstr>Arial</vt:lpstr>
      <vt:lpstr>Calibri</vt:lpstr>
      <vt:lpstr>Calibri Light</vt:lpstr>
      <vt:lpstr>Courier New</vt:lpstr>
      <vt:lpstr>Fira Sans</vt:lpstr>
      <vt:lpstr>Fira Sans Medium</vt:lpstr>
      <vt:lpstr>Fira Sans SemiBold</vt:lpstr>
      <vt:lpstr>Roboto Regular</vt:lpstr>
      <vt:lpstr>Wingdings</vt:lpstr>
      <vt:lpstr>Wingdings 2</vt:lpstr>
      <vt:lpstr>Office Theme</vt:lpstr>
      <vt:lpstr>SANS SA Final Theme</vt:lpstr>
      <vt:lpstr>Talking Cybersecurity to the Board</vt:lpstr>
      <vt:lpstr>Why Do I Care?</vt:lpstr>
      <vt:lpstr>The Board</vt:lpstr>
      <vt:lpstr>PowerPoint Presentation</vt:lpstr>
      <vt:lpstr>What is a Board?</vt:lpstr>
      <vt:lpstr>Who is a Board Member</vt:lpstr>
      <vt:lpstr>They Are</vt:lpstr>
      <vt:lpstr>They Are Not</vt:lpstr>
      <vt:lpstr>They Know Risk, but not Cyber Risk</vt:lpstr>
      <vt:lpstr>PowerPoint Presentation</vt:lpstr>
      <vt:lpstr>Speaking to the Board</vt:lpstr>
      <vt:lpstr>Speaking to the Board</vt:lpstr>
      <vt:lpstr>Know Your Board</vt:lpstr>
      <vt:lpstr>Do Your Homework</vt:lpstr>
      <vt:lpstr>PowerPoint Presentation</vt:lpstr>
      <vt:lpstr>When Speaking – Two Things</vt:lpstr>
      <vt:lpstr>What to Say</vt:lpstr>
      <vt:lpstr>Benchmarking Models / Frameworks</vt:lpstr>
      <vt:lpstr>What Not to Ask / Say</vt:lpstr>
      <vt:lpstr>What Will Board Ask?</vt:lpstr>
      <vt:lpstr>End Goal</vt:lpstr>
      <vt:lpstr>When you get back to work</vt:lpstr>
      <vt:lpstr>Resources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Lance Spitzner</dc:creator>
  <cp:lastModifiedBy>Lance Spitzner</cp:lastModifiedBy>
  <cp:revision>44</cp:revision>
  <dcterms:created xsi:type="dcterms:W3CDTF">2016-10-20T16:02:16Z</dcterms:created>
  <dcterms:modified xsi:type="dcterms:W3CDTF">2019-10-02T18:36:09Z</dcterms:modified>
</cp:coreProperties>
</file>