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54" r:id="rId2"/>
    <p:sldMasterId id="2147483664" r:id="rId3"/>
  </p:sldMasterIdLst>
  <p:notesMasterIdLst>
    <p:notesMasterId r:id="rId32"/>
  </p:notesMasterIdLst>
  <p:sldIdLst>
    <p:sldId id="297" r:id="rId4"/>
    <p:sldId id="1001" r:id="rId5"/>
    <p:sldId id="1008" r:id="rId6"/>
    <p:sldId id="1007" r:id="rId7"/>
    <p:sldId id="981" r:id="rId8"/>
    <p:sldId id="902" r:id="rId9"/>
    <p:sldId id="1003" r:id="rId10"/>
    <p:sldId id="1002" r:id="rId11"/>
    <p:sldId id="267" r:id="rId12"/>
    <p:sldId id="1665" r:id="rId13"/>
    <p:sldId id="324" r:id="rId14"/>
    <p:sldId id="1666" r:id="rId15"/>
    <p:sldId id="1667" r:id="rId16"/>
    <p:sldId id="721" r:id="rId17"/>
    <p:sldId id="1758" r:id="rId18"/>
    <p:sldId id="1759" r:id="rId19"/>
    <p:sldId id="1678" r:id="rId20"/>
    <p:sldId id="1005" r:id="rId21"/>
    <p:sldId id="1760" r:id="rId22"/>
    <p:sldId id="1526" r:id="rId23"/>
    <p:sldId id="1535" r:id="rId24"/>
    <p:sldId id="986" r:id="rId25"/>
    <p:sldId id="270" r:id="rId26"/>
    <p:sldId id="980" r:id="rId27"/>
    <p:sldId id="859" r:id="rId28"/>
    <p:sldId id="996" r:id="rId29"/>
    <p:sldId id="1674" r:id="rId30"/>
    <p:sldId id="1055"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4B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41"/>
    <p:restoredTop sz="68027"/>
  </p:normalViewPr>
  <p:slideViewPr>
    <p:cSldViewPr snapToGrid="0" snapToObjects="1">
      <p:cViewPr varScale="1">
        <p:scale>
          <a:sx n="85" d="100"/>
          <a:sy n="85" d="100"/>
        </p:scale>
        <p:origin x="2424" y="168"/>
      </p:cViewPr>
      <p:guideLst/>
    </p:cSldViewPr>
  </p:slideViewPr>
  <p:notesTextViewPr>
    <p:cViewPr>
      <p:scale>
        <a:sx n="140" d="100"/>
        <a:sy n="14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1FF3C0-8044-1C46-B121-7F2B0B14CD14}" type="datetimeFigureOut">
              <a:rPr lang="en-US" smtClean="0"/>
              <a:t>5/2/22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7A0C7E-A6E9-4345-98C7-96CC8694F0A9}" type="slidenum">
              <a:rPr lang="en-US" smtClean="0"/>
              <a:t>‹#›</a:t>
            </a:fld>
            <a:endParaRPr lang="en-US"/>
          </a:p>
        </p:txBody>
      </p:sp>
    </p:spTree>
    <p:extLst>
      <p:ext uri="{BB962C8B-B14F-4D97-AF65-F5344CB8AC3E}">
        <p14:creationId xmlns:p14="http://schemas.microsoft.com/office/powerpoint/2010/main" val="1855323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deck is designed to help you communicate to senior leadership about what security awareness is and how it manages human risk.  Ultimately to gain the leadership support  you need to build a successful security awareness program.  Intended audience include CISO, CFO, COO, CEO or any other senior or executive leader in your organization.  This presentation is too tactical / technical for Board members.  Be sure you modify this slide deck for your specific needs / goals, it is merely provided as a starting point.  You can find more resources at https://www.sans.org/security-awareness-training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7A0C7E-A6E9-4345-98C7-96CC8694F0A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01882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buClrTx/>
              <a:buSzTx/>
              <a:buFontTx/>
              <a:buNone/>
              <a:tabLst/>
              <a:defRPr/>
            </a:pPr>
            <a:r>
              <a:rPr lang="en-US" sz="1200" kern="1200" dirty="0">
                <a:solidFill>
                  <a:schemeClr val="tx1"/>
                </a:solidFill>
                <a:latin typeface="Times New Roman" pitchFamily="18" charset="0"/>
                <a:ea typeface="+mn-ea"/>
                <a:cs typeface="Times New Roman" pitchFamily="18" charset="0"/>
              </a:rPr>
              <a:t>One of the best places to start security awareness is the Security Awareness Maturity Model. This model helps you identify where your security awareness program is and where you want to take it. This model was developed as a consensus project from 200 security awareness officers within the </a:t>
            </a:r>
            <a:r>
              <a:rPr lang="en-US" sz="1200" kern="1200" baseline="0" dirty="0">
                <a:solidFill>
                  <a:schemeClr val="tx1"/>
                </a:solidFill>
                <a:latin typeface="Times New Roman" pitchFamily="18" charset="0"/>
                <a:ea typeface="+mn-ea"/>
                <a:cs typeface="Times New Roman" pitchFamily="18" charset="0"/>
              </a:rPr>
              <a:t>Security Awareness community</a:t>
            </a:r>
            <a:r>
              <a:rPr lang="en-US" sz="1200" kern="1200" dirty="0">
                <a:solidFill>
                  <a:schemeClr val="tx1"/>
                </a:solidFill>
                <a:latin typeface="Times New Roman" pitchFamily="18" charset="0"/>
                <a:ea typeface="+mn-ea"/>
                <a:cs typeface="Times New Roman" pitchFamily="18" charset="0"/>
              </a:rPr>
              <a:t>. A variety of community members were struggling with how to visualize and communicate their awareness program,</a:t>
            </a:r>
            <a:r>
              <a:rPr lang="en-US" sz="1200" kern="1200" baseline="0" dirty="0">
                <a:solidFill>
                  <a:schemeClr val="tx1"/>
                </a:solidFill>
                <a:latin typeface="Times New Roman" pitchFamily="18" charset="0"/>
                <a:ea typeface="+mn-ea"/>
                <a:cs typeface="Times New Roman" pitchFamily="18" charset="0"/>
              </a:rPr>
              <a:t> and this </a:t>
            </a:r>
            <a:r>
              <a:rPr lang="en-US" sz="1200" kern="1200" dirty="0">
                <a:solidFill>
                  <a:schemeClr val="tx1"/>
                </a:solidFill>
                <a:latin typeface="Times New Roman" pitchFamily="18" charset="0"/>
                <a:ea typeface="+mn-ea"/>
                <a:cs typeface="Times New Roman" pitchFamily="18" charset="0"/>
              </a:rPr>
              <a:t>model became the answer. We use this model throughout the course as we progress through each level.</a:t>
            </a:r>
          </a:p>
          <a:p>
            <a:endParaRPr lang="en-US" dirty="0"/>
          </a:p>
          <a:p>
            <a:pPr marL="0" marR="0" indent="0" algn="l" defTabSz="457200" rtl="0" eaLnBrk="1" fontAlgn="auto" latinLnBrk="0" hangingPunct="1">
              <a:buClrTx/>
              <a:buSzTx/>
              <a:buFontTx/>
              <a:buNone/>
              <a:tabLst/>
              <a:defRPr/>
            </a:pPr>
            <a:r>
              <a:rPr lang="en-US" sz="1200" b="1" kern="1200" dirty="0">
                <a:solidFill>
                  <a:schemeClr val="tx1"/>
                </a:solidFill>
                <a:latin typeface="Times New Roman" pitchFamily="18" charset="0"/>
                <a:ea typeface="+mn-ea"/>
                <a:cs typeface="Times New Roman" pitchFamily="18" charset="0"/>
              </a:rPr>
              <a:t>No awareness program: </a:t>
            </a:r>
            <a:r>
              <a:rPr lang="en-US" sz="1200" kern="1200" dirty="0">
                <a:solidFill>
                  <a:schemeClr val="tx1"/>
                </a:solidFill>
                <a:latin typeface="Times New Roman" pitchFamily="18" charset="0"/>
                <a:ea typeface="+mn-ea"/>
                <a:cs typeface="Times New Roman" pitchFamily="18" charset="0"/>
              </a:rPr>
              <a:t>A security awareness program does not exist. Employees have no idea that they are a target, they do not know or understand organization security policies, and they easily fall victim to cyber or human-based attacks.</a:t>
            </a:r>
          </a:p>
          <a:p>
            <a:endParaRPr lang="en-US" dirty="0"/>
          </a:p>
          <a:p>
            <a:pPr marL="0" marR="0" indent="0" algn="l" defTabSz="457200" rtl="0" eaLnBrk="1" fontAlgn="auto" latinLnBrk="0" hangingPunct="1">
              <a:buClrTx/>
              <a:buSzTx/>
              <a:buFontTx/>
              <a:buNone/>
              <a:tabLst/>
              <a:defRPr/>
            </a:pPr>
            <a:r>
              <a:rPr lang="en-US" sz="1200" b="1" kern="1200" dirty="0">
                <a:solidFill>
                  <a:schemeClr val="tx1"/>
                </a:solidFill>
                <a:latin typeface="Times New Roman" pitchFamily="18" charset="0"/>
                <a:ea typeface="+mn-ea"/>
                <a:cs typeface="Times New Roman" pitchFamily="18" charset="0"/>
              </a:rPr>
              <a:t>Compliance-focused: </a:t>
            </a:r>
            <a:r>
              <a:rPr lang="en-US" sz="1200" kern="1200" dirty="0">
                <a:solidFill>
                  <a:schemeClr val="tx1"/>
                </a:solidFill>
                <a:latin typeface="Times New Roman" pitchFamily="18" charset="0"/>
                <a:ea typeface="+mn-ea"/>
                <a:cs typeface="Times New Roman" pitchFamily="18" charset="0"/>
              </a:rPr>
              <a:t>Your security awareness program is designed primarily to meet specific compliance or audit requirements. Training is limited to an annual or ad-hoc basis. Employees are unsure of organization policies, their role in protecting their organization’s information assets, and how to prevent, identify, or report a security incident.</a:t>
            </a:r>
          </a:p>
          <a:p>
            <a:endParaRPr lang="en-US" b="1" dirty="0"/>
          </a:p>
          <a:p>
            <a:pPr marL="0" marR="0" indent="0" algn="l" defTabSz="457200" rtl="0" eaLnBrk="1" fontAlgn="auto" latinLnBrk="0" hangingPunct="1">
              <a:buClrTx/>
              <a:buSzTx/>
              <a:buFontTx/>
              <a:buNone/>
              <a:tabLst/>
              <a:defRPr/>
            </a:pPr>
            <a:r>
              <a:rPr lang="en-US" sz="1200" b="1" kern="1200" dirty="0">
                <a:solidFill>
                  <a:schemeClr val="tx1"/>
                </a:solidFill>
                <a:latin typeface="Times New Roman" pitchFamily="18" charset="0"/>
                <a:ea typeface="+mn-ea"/>
                <a:cs typeface="Times New Roman" pitchFamily="18" charset="0"/>
              </a:rPr>
              <a:t>Promoting awareness and behavior</a:t>
            </a:r>
            <a:r>
              <a:rPr lang="en-US" sz="1200" b="1" kern="1200" baseline="0" dirty="0">
                <a:solidFill>
                  <a:schemeClr val="tx1"/>
                </a:solidFill>
                <a:latin typeface="Times New Roman" pitchFamily="18" charset="0"/>
                <a:ea typeface="+mn-ea"/>
                <a:cs typeface="Times New Roman" pitchFamily="18" charset="0"/>
              </a:rPr>
              <a:t> </a:t>
            </a:r>
            <a:r>
              <a:rPr lang="en-US" sz="1200" b="1" kern="1200" dirty="0">
                <a:solidFill>
                  <a:schemeClr val="tx1"/>
                </a:solidFill>
                <a:latin typeface="Times New Roman" pitchFamily="18" charset="0"/>
                <a:ea typeface="+mn-ea"/>
                <a:cs typeface="Times New Roman" pitchFamily="18" charset="0"/>
              </a:rPr>
              <a:t>change: </a:t>
            </a:r>
            <a:r>
              <a:rPr lang="en-US" sz="1200" kern="1200" dirty="0">
                <a:solidFill>
                  <a:schemeClr val="tx1"/>
                </a:solidFill>
                <a:latin typeface="Times New Roman" pitchFamily="18" charset="0"/>
                <a:ea typeface="+mn-ea"/>
                <a:cs typeface="Times New Roman" pitchFamily="18" charset="0"/>
              </a:rPr>
              <a:t>Your program identifies the training topics that have the greatest impact in supporting the organization’s mission and focuses on those key topics. The program goes beyond just annual training and includes continual reinforcement throughout the year. Content is communicated in an engaging and positive manner that encourages behavior change at work, at home, and while traveling. As a result, employees are aware of organizational policies and actively recognize, prevent, and report incidents.</a:t>
            </a:r>
            <a:endParaRPr lang="en-US" b="1" dirty="0"/>
          </a:p>
          <a:p>
            <a:endParaRPr lang="en-US" b="1" dirty="0"/>
          </a:p>
          <a:p>
            <a:pPr marL="0" marR="0" indent="0" algn="l" defTabSz="457200" rtl="0" eaLnBrk="1" fontAlgn="auto" latinLnBrk="0" hangingPunct="1">
              <a:buClrTx/>
              <a:buSzTx/>
              <a:buFontTx/>
              <a:buNone/>
              <a:tabLst/>
              <a:defRPr/>
            </a:pPr>
            <a:r>
              <a:rPr lang="en-US" sz="1200" b="1" kern="1200" dirty="0">
                <a:solidFill>
                  <a:schemeClr val="tx1"/>
                </a:solidFill>
                <a:latin typeface="Times New Roman" pitchFamily="18" charset="0"/>
                <a:ea typeface="+mn-ea"/>
                <a:cs typeface="Times New Roman" pitchFamily="18" charset="0"/>
              </a:rPr>
              <a:t>Long-term sustainment and culture change: </a:t>
            </a:r>
            <a:r>
              <a:rPr lang="en-US" dirty="0"/>
              <a:t>The p</a:t>
            </a:r>
            <a:r>
              <a:rPr lang="en-US" sz="1200" kern="1200" dirty="0">
                <a:solidFill>
                  <a:schemeClr val="tx1"/>
                </a:solidFill>
                <a:latin typeface="Times New Roman" pitchFamily="18" charset="0"/>
                <a:ea typeface="+mn-ea"/>
                <a:cs typeface="Times New Roman" pitchFamily="18" charset="0"/>
              </a:rPr>
              <a:t>rogram has processes and resources in place for a long-term life cycle, including (at a minimum) an annual review and update of both training content and communication methods. As a result, the program becomes an established part of the organization’s culture; it goes beyond</a:t>
            </a:r>
            <a:r>
              <a:rPr lang="en-US" sz="1200" kern="1200" baseline="0" dirty="0">
                <a:solidFill>
                  <a:schemeClr val="tx1"/>
                </a:solidFill>
                <a:latin typeface="Times New Roman" pitchFamily="18" charset="0"/>
                <a:ea typeface="+mn-ea"/>
                <a:cs typeface="Times New Roman" pitchFamily="18" charset="0"/>
              </a:rPr>
              <a:t> just changing behaviors and has changed people’s beliefs, values, and perceptions on security.</a:t>
            </a:r>
            <a:endParaRPr lang="en-US" sz="1200" kern="1200" dirty="0">
              <a:solidFill>
                <a:schemeClr val="tx1"/>
              </a:solidFill>
              <a:latin typeface="Times New Roman" pitchFamily="18" charset="0"/>
              <a:ea typeface="+mn-ea"/>
              <a:cs typeface="Times New Roman" pitchFamily="18" charset="0"/>
            </a:endParaRPr>
          </a:p>
          <a:p>
            <a:pPr marL="0" marR="0" indent="0" algn="l" defTabSz="457200" rtl="0" eaLnBrk="1" fontAlgn="auto" latinLnBrk="0" hangingPunct="1">
              <a:buClrTx/>
              <a:buSzTx/>
              <a:buFontTx/>
              <a:buNone/>
              <a:tabLst/>
              <a:defRPr/>
            </a:pPr>
            <a:endParaRPr lang="en-US" sz="1200" b="1" kern="1200" dirty="0">
              <a:solidFill>
                <a:schemeClr val="tx1"/>
              </a:solidFill>
              <a:latin typeface="Times New Roman" pitchFamily="18" charset="0"/>
              <a:ea typeface="+mn-ea"/>
              <a:cs typeface="Times New Roman" pitchFamily="18" charset="0"/>
            </a:endParaRPr>
          </a:p>
          <a:p>
            <a:pPr marL="0" marR="0" indent="0" algn="l" defTabSz="457200" rtl="0" eaLnBrk="1" fontAlgn="auto" latinLnBrk="0" hangingPunct="1">
              <a:buClrTx/>
              <a:buSzTx/>
              <a:buFontTx/>
              <a:buNone/>
              <a:tabLst/>
              <a:defRPr/>
            </a:pPr>
            <a:r>
              <a:rPr lang="en-US" sz="1200" b="1" kern="1200" dirty="0">
                <a:solidFill>
                  <a:schemeClr val="tx1"/>
                </a:solidFill>
                <a:latin typeface="Times New Roman" pitchFamily="18" charset="0"/>
                <a:ea typeface="+mn-ea"/>
                <a:cs typeface="Times New Roman" pitchFamily="18" charset="0"/>
              </a:rPr>
              <a:t>Metrics framework: </a:t>
            </a:r>
            <a:r>
              <a:rPr lang="en-US" sz="1200" kern="1200" dirty="0">
                <a:solidFill>
                  <a:schemeClr val="tx1"/>
                </a:solidFill>
                <a:latin typeface="Times New Roman" pitchFamily="18" charset="0"/>
                <a:ea typeface="+mn-ea"/>
                <a:cs typeface="Times New Roman" pitchFamily="18" charset="0"/>
              </a:rPr>
              <a:t>Your program has a robust metrics framework in place to track progress and measure impact. As a result, your program is continuously improving and can demonstrate return on investment. Note: Having</a:t>
            </a:r>
            <a:r>
              <a:rPr lang="en-US" sz="1200" kern="1200" baseline="0" dirty="0">
                <a:solidFill>
                  <a:schemeClr val="tx1"/>
                </a:solidFill>
                <a:latin typeface="Times New Roman" pitchFamily="18" charset="0"/>
                <a:ea typeface="+mn-ea"/>
                <a:cs typeface="Times New Roman" pitchFamily="18" charset="0"/>
              </a:rPr>
              <a:t> metrics in the last stage does not imply metrics come into play only at the end of the maturity model. Metrics are an important part of every stage. However, this stage reinforces that to have a truly mature program, you must not only be changing behaviors and culture, but also have the metrics to demonstrate that.</a:t>
            </a:r>
            <a:endParaRPr lang="en-US" sz="1200" kern="1200" dirty="0">
              <a:solidFill>
                <a:schemeClr val="tx1"/>
              </a:solidFill>
              <a:latin typeface="Times New Roman" pitchFamily="18" charset="0"/>
              <a:ea typeface="+mn-ea"/>
              <a:cs typeface="Times New Roman" pitchFamily="18" charset="0"/>
            </a:endParaRPr>
          </a:p>
          <a:p>
            <a:endParaRPr lang="en-US" dirty="0"/>
          </a:p>
        </p:txBody>
      </p:sp>
      <p:sp>
        <p:nvSpPr>
          <p:cNvPr id="4" name="Slide Number Placeholder 3"/>
          <p:cNvSpPr>
            <a:spLocks noGrp="1"/>
          </p:cNvSpPr>
          <p:nvPr>
            <p:ph type="sldNum" sz="quarter" idx="5"/>
          </p:nvPr>
        </p:nvSpPr>
        <p:spPr/>
        <p:txBody>
          <a:bodyPr/>
          <a:lstStyle/>
          <a:p>
            <a:fld id="{207A0C7E-A6E9-4345-98C7-96CC8694F0A9}" type="slidenum">
              <a:rPr lang="en-US" smtClean="0"/>
              <a:t>10</a:t>
            </a:fld>
            <a:endParaRPr lang="en-US"/>
          </a:p>
        </p:txBody>
      </p:sp>
    </p:spTree>
    <p:extLst>
      <p:ext uri="{BB962C8B-B14F-4D97-AF65-F5344CB8AC3E}">
        <p14:creationId xmlns:p14="http://schemas.microsoft.com/office/powerpoint/2010/main" val="37339104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key stages to building a strong security awareness program.  </a:t>
            </a:r>
          </a:p>
          <a:p>
            <a:endParaRPr lang="en-US" dirty="0"/>
          </a:p>
          <a:p>
            <a:pPr marL="228600" indent="-228600">
              <a:buAutoNum type="arabicPeriod"/>
            </a:pPr>
            <a:r>
              <a:rPr lang="en-US" dirty="0"/>
              <a:t>Risks: Identify your top human risks and the behaviors that manage those risks.  This is key, if we are attempting to manage risk we have to first identify and prioritize what those risks are.</a:t>
            </a:r>
          </a:p>
          <a:p>
            <a:pPr marL="228600" indent="-228600">
              <a:buAutoNum type="arabicPeriod"/>
            </a:pPr>
            <a:r>
              <a:rPr lang="en-US" dirty="0"/>
              <a:t>Engage:  We then have to engage, train and motivate our workforce to change our behaviors.</a:t>
            </a:r>
          </a:p>
          <a:p>
            <a:pPr marL="228600" indent="-228600">
              <a:buAutoNum type="arabicPeriod"/>
            </a:pPr>
            <a:r>
              <a:rPr lang="en-US" dirty="0"/>
              <a:t>Measure: Once we begin behavior change, we need to track and measure if we are effectively changing the key behaviors, and if so are those behaviors having an impact and reducing human risk?</a:t>
            </a:r>
          </a:p>
        </p:txBody>
      </p:sp>
      <p:sp>
        <p:nvSpPr>
          <p:cNvPr id="4" name="Slide Number Placeholder 3"/>
          <p:cNvSpPr>
            <a:spLocks noGrp="1"/>
          </p:cNvSpPr>
          <p:nvPr>
            <p:ph type="sldNum" sz="quarter" idx="5"/>
          </p:nvPr>
        </p:nvSpPr>
        <p:spPr/>
        <p:txBody>
          <a:bodyPr/>
          <a:lstStyle/>
          <a:p>
            <a:fld id="{207A0C7E-A6E9-4345-98C7-96CC8694F0A9}" type="slidenum">
              <a:rPr lang="en-US" smtClean="0"/>
              <a:t>11</a:t>
            </a:fld>
            <a:endParaRPr lang="en-US" dirty="0"/>
          </a:p>
        </p:txBody>
      </p:sp>
    </p:spTree>
    <p:extLst>
      <p:ext uri="{BB962C8B-B14F-4D97-AF65-F5344CB8AC3E}">
        <p14:creationId xmlns:p14="http://schemas.microsoft.com/office/powerpoint/2010/main" val="26636594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normAutofit/>
          </a:bodyPr>
          <a:lstStyle/>
          <a:p>
            <a:r>
              <a:rPr lang="en-US" sz="1000" kern="1200" dirty="0">
                <a:solidFill>
                  <a:schemeClr val="tx1"/>
                </a:solidFill>
                <a:latin typeface="Times New Roman" pitchFamily="18" charset="0"/>
                <a:ea typeface="+mn-ea"/>
                <a:cs typeface="Times New Roman" pitchFamily="18" charset="0"/>
              </a:rPr>
              <a:t>Now that you have identified all your risks, you most likely want to prioritize them.  While, theoretically, it would be great to teach everyone on every risk possible, that is just not feasible, for the reasons listed below.  In addition, remember our goal is to manage risk to an acceptable level, or just ‘good enough’.  As such, in many ways, our goal is to have as little content as possible. There are several reasons for this. First, humans can only remember so much. The more lessons you teach them, the less they can actually remember. (The academic term is </a:t>
            </a:r>
            <a:r>
              <a:rPr lang="en-US" sz="1000" i="1" kern="1200" dirty="0">
                <a:solidFill>
                  <a:schemeClr val="tx1"/>
                </a:solidFill>
                <a:latin typeface="Times New Roman" pitchFamily="18" charset="0"/>
                <a:ea typeface="+mn-ea"/>
                <a:cs typeface="Times New Roman" pitchFamily="18" charset="0"/>
              </a:rPr>
              <a:t>cognitive overload.</a:t>
            </a:r>
            <a:r>
              <a:rPr lang="en-US" sz="1000" kern="1200" dirty="0">
                <a:solidFill>
                  <a:schemeClr val="tx1"/>
                </a:solidFill>
                <a:latin typeface="Times New Roman" pitchFamily="18" charset="0"/>
                <a:ea typeface="+mn-ea"/>
                <a:cs typeface="Times New Roman" pitchFamily="18" charset="0"/>
              </a:rPr>
              <a:t>) In addition, by focusing on fewer topics, you make it easier to reinforce those same topics throughout the year. Also, you have only limited resources. You can print only so many newsletters or create so many videos. Fewer topics mean you can be more effective with your limited budget. Finally, there is the issue</a:t>
            </a:r>
            <a:r>
              <a:rPr lang="en-US" sz="1000" kern="1200" baseline="0" dirty="0">
                <a:solidFill>
                  <a:schemeClr val="tx1"/>
                </a:solidFill>
                <a:latin typeface="Times New Roman" pitchFamily="18" charset="0"/>
                <a:ea typeface="+mn-ea"/>
                <a:cs typeface="Times New Roman" pitchFamily="18" charset="0"/>
              </a:rPr>
              <a:t> of </a:t>
            </a:r>
            <a:r>
              <a:rPr lang="en-US" sz="1000" kern="1200" dirty="0">
                <a:solidFill>
                  <a:schemeClr val="tx1"/>
                </a:solidFill>
                <a:latin typeface="Times New Roman" pitchFamily="18" charset="0"/>
                <a:ea typeface="+mn-ea"/>
                <a:cs typeface="Times New Roman" pitchFamily="18" charset="0"/>
              </a:rPr>
              <a:t>time. You will often have only 30 minutes or less with employees. They are busy, and every minute they spend away from work is a cost to management. We want to be as effective as we can with the limited time we have. Besides, no matter how exciting you think the training is, at some point, people are going to get bored and stop listening. We need to minimize the content to have an impact. The challenge is identifying which topics</a:t>
            </a:r>
            <a:r>
              <a:rPr lang="en-US" sz="1000" kern="1200" baseline="0" dirty="0">
                <a:solidFill>
                  <a:schemeClr val="tx1"/>
                </a:solidFill>
                <a:latin typeface="Times New Roman" pitchFamily="18" charset="0"/>
                <a:ea typeface="+mn-ea"/>
                <a:cs typeface="Times New Roman" pitchFamily="18" charset="0"/>
              </a:rPr>
              <a:t> </a:t>
            </a:r>
            <a:r>
              <a:rPr lang="en-US" sz="1000" kern="1200" dirty="0">
                <a:solidFill>
                  <a:schemeClr val="tx1"/>
                </a:solidFill>
                <a:latin typeface="Times New Roman" pitchFamily="18" charset="0"/>
                <a:ea typeface="+mn-ea"/>
                <a:cs typeface="Times New Roman" pitchFamily="18" charset="0"/>
              </a:rPr>
              <a:t>have the greatest impact.</a:t>
            </a:r>
          </a:p>
          <a:p>
            <a:endParaRPr lang="en-US" sz="1000" kern="1200" dirty="0">
              <a:solidFill>
                <a:schemeClr val="tx1"/>
              </a:solidFill>
              <a:latin typeface="Times New Roman" pitchFamily="18" charset="0"/>
              <a:ea typeface="+mn-ea"/>
              <a:cs typeface="Times New Roman" pitchFamily="18" charset="0"/>
            </a:endParaRPr>
          </a:p>
          <a:p>
            <a:r>
              <a:rPr lang="en-US" sz="1000" kern="1200" dirty="0">
                <a:solidFill>
                  <a:schemeClr val="tx1"/>
                </a:solidFill>
                <a:latin typeface="Times New Roman" pitchFamily="18" charset="0"/>
                <a:ea typeface="+mn-ea"/>
                <a:cs typeface="Times New Roman" pitchFamily="18" charset="0"/>
              </a:rPr>
              <a:t>One problem with this approach is it can conflict with compliance. Depending on your standards, regulations, or auditors, you may be required to cover a wide range of topics, regardless of the impact it has on your overall risk. In that situation, you may want to have two separate programs, such as a once-a-year, compliance-driven event (sign your Acceptable Use Policies) and the rest of the year focus on changing behaviors. The compliance</a:t>
            </a:r>
            <a:r>
              <a:rPr lang="en-US" sz="1000" kern="1200" baseline="0" dirty="0">
                <a:solidFill>
                  <a:schemeClr val="tx1"/>
                </a:solidFill>
                <a:latin typeface="Times New Roman" pitchFamily="18" charset="0"/>
                <a:ea typeface="+mn-ea"/>
                <a:cs typeface="Times New Roman" pitchFamily="18" charset="0"/>
              </a:rPr>
              <a:t>-driven event is as quick and painless as possible. Everyone recognizes that the compliance-driven event will not change behaviors; you simply get over it as fast as possible to ensure the auditors are happy. You then are free to spend the rest of your time and resources on the behaviors you care about.</a:t>
            </a:r>
            <a:endParaRPr lang="en-US" sz="1000" kern="1200" dirty="0">
              <a:solidFill>
                <a:schemeClr val="tx1"/>
              </a:solidFill>
              <a:latin typeface="Times New Roman" pitchFamily="18" charset="0"/>
              <a:ea typeface="+mn-ea"/>
              <a:cs typeface="Times New Roman" pitchFamily="18" charset="0"/>
            </a:endParaRPr>
          </a:p>
          <a:p>
            <a:endParaRPr lang="en-US" dirty="0"/>
          </a:p>
        </p:txBody>
      </p:sp>
    </p:spTree>
    <p:extLst>
      <p:ext uri="{BB962C8B-B14F-4D97-AF65-F5344CB8AC3E}">
        <p14:creationId xmlns:p14="http://schemas.microsoft.com/office/powerpoint/2010/main" val="3111574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Identify to leadership your organization’s top human risks here.  The more data you have to drive those decisions (and can communicate that to leadership) the better.</a:t>
            </a:r>
          </a:p>
        </p:txBody>
      </p:sp>
      <p:sp>
        <p:nvSpPr>
          <p:cNvPr id="4" name="Slide Number Placeholder 3"/>
          <p:cNvSpPr>
            <a:spLocks noGrp="1"/>
          </p:cNvSpPr>
          <p:nvPr>
            <p:ph type="sldNum" sz="quarter" idx="5"/>
          </p:nvPr>
        </p:nvSpPr>
        <p:spPr/>
        <p:txBody>
          <a:bodyPr/>
          <a:lstStyle/>
          <a:p>
            <a:fld id="{207A0C7E-A6E9-4345-98C7-96CC8694F0A9}" type="slidenum">
              <a:rPr lang="en-US" smtClean="0"/>
              <a:t>15</a:t>
            </a:fld>
            <a:endParaRPr lang="en-US"/>
          </a:p>
        </p:txBody>
      </p:sp>
    </p:spTree>
    <p:extLst>
      <p:ext uri="{BB962C8B-B14F-4D97-AF65-F5344CB8AC3E}">
        <p14:creationId xmlns:p14="http://schemas.microsoft.com/office/powerpoint/2010/main" val="37561847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7A0C7E-A6E9-4345-98C7-96CC8694F0A9}" type="slidenum">
              <a:rPr lang="en-US" smtClean="0"/>
              <a:t>16</a:t>
            </a:fld>
            <a:endParaRPr lang="en-US" dirty="0"/>
          </a:p>
        </p:txBody>
      </p:sp>
    </p:spTree>
    <p:extLst>
      <p:ext uri="{BB962C8B-B14F-4D97-AF65-F5344CB8AC3E}">
        <p14:creationId xmlns:p14="http://schemas.microsoft.com/office/powerpoint/2010/main" val="39028406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to truly change behavior, you have to go beyond just CBT (Computer Based Training) and continuously train and reinforce key concepts throughout the year.  Examples include newsletters, infographics, guest speakers, escape rooms, ambassador programs, card games, posters, interactive training, etc.  If all you are doing is once a year CBT, then you are in the Compliance stage.</a:t>
            </a:r>
          </a:p>
        </p:txBody>
      </p:sp>
      <p:sp>
        <p:nvSpPr>
          <p:cNvPr id="4" name="Slide Number Placeholder 3"/>
          <p:cNvSpPr>
            <a:spLocks noGrp="1"/>
          </p:cNvSpPr>
          <p:nvPr>
            <p:ph type="sldNum" sz="quarter" idx="5"/>
          </p:nvPr>
        </p:nvSpPr>
        <p:spPr/>
        <p:txBody>
          <a:bodyPr/>
          <a:lstStyle/>
          <a:p>
            <a:fld id="{207A0C7E-A6E9-4345-98C7-96CC8694F0A9}" type="slidenum">
              <a:rPr lang="en-US" smtClean="0"/>
              <a:t>18</a:t>
            </a:fld>
            <a:endParaRPr lang="en-US"/>
          </a:p>
        </p:txBody>
      </p:sp>
    </p:spTree>
    <p:extLst>
      <p:ext uri="{BB962C8B-B14F-4D97-AF65-F5344CB8AC3E}">
        <p14:creationId xmlns:p14="http://schemas.microsoft.com/office/powerpoint/2010/main" val="1939792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07A0C7E-A6E9-4345-98C7-96CC8694F0A9}" type="slidenum">
              <a:rPr lang="en-US" smtClean="0"/>
              <a:t>19</a:t>
            </a:fld>
            <a:endParaRPr lang="en-US" dirty="0"/>
          </a:p>
        </p:txBody>
      </p:sp>
    </p:spTree>
    <p:extLst>
      <p:ext uri="{BB962C8B-B14F-4D97-AF65-F5344CB8AC3E}">
        <p14:creationId xmlns:p14="http://schemas.microsoft.com/office/powerpoint/2010/main" val="1190599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Now that we are diving into impact metrics, people often ask “Okay, what should I measure”?  In many ways, that is the wrong question.  Instead, ask yourself what do you care about, what are your biggest human risks and what are the behaviors that manage those risk?  Then, focus on those behaviors.  Wouldn’t it be great if you had a document that already did that?  Oh wait, we do!  Remember our Learning Objectives from yesterday, remember how it defines the key behaviors you are attempting to change?  That is, in most cases, what we want to measure.  So the questions is often not “what do you want to measure” but “how do I measure it?”.</a:t>
            </a:r>
          </a:p>
          <a:p>
            <a:endParaRPr lang="en-US" dirty="0"/>
          </a:p>
          <a:p>
            <a:r>
              <a:rPr lang="en-US" dirty="0"/>
              <a:t>Think of the VZ DBIR lab we did yesterday where we asked what are the top three risks that most organizations share?  The data implies that the three most commonly shared risks are “Phishing” “Passwords” and “Accidental”.  So, if an organization is unable to determine what to measure, perhaps they can start there.</a:t>
            </a:r>
          </a:p>
        </p:txBody>
      </p:sp>
    </p:spTree>
    <p:extLst>
      <p:ext uri="{BB962C8B-B14F-4D97-AF65-F5344CB8AC3E}">
        <p14:creationId xmlns:p14="http://schemas.microsoft.com/office/powerpoint/2010/main" val="42262584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To help you capture all the different types of metrics you can use, how to collect them, when, and by whom, we have created the interactive metric matrix.  This resource is in your course Digital Download Package (http://mgt433.org).</a:t>
            </a:r>
          </a:p>
        </p:txBody>
      </p:sp>
    </p:spTree>
    <p:extLst>
      <p:ext uri="{BB962C8B-B14F-4D97-AF65-F5344CB8AC3E}">
        <p14:creationId xmlns:p14="http://schemas.microsoft.com/office/powerpoint/2010/main" val="19203878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annual SANS Security Awareness Report enables you to provide your leadership data driven resources that identifies what you and your program need to be successful.  Use the report to get what you need. Get a copy of the annual Security Awareness Report from https://www.sans.org/security-awareness-training/</a:t>
            </a:r>
          </a:p>
        </p:txBody>
      </p:sp>
      <p:sp>
        <p:nvSpPr>
          <p:cNvPr id="4" name="Slide Number Placeholder 3"/>
          <p:cNvSpPr>
            <a:spLocks noGrp="1"/>
          </p:cNvSpPr>
          <p:nvPr>
            <p:ph type="sldNum" sz="quarter" idx="10"/>
          </p:nvPr>
        </p:nvSpPr>
        <p:spPr/>
        <p:txBody>
          <a:bodyPr/>
          <a:lstStyle/>
          <a:p>
            <a:fld id="{207A0C7E-A6E9-4345-98C7-96CC8694F0A9}" type="slidenum">
              <a:rPr lang="en-US" smtClean="0"/>
              <a:t>23</a:t>
            </a:fld>
            <a:endParaRPr lang="en-US"/>
          </a:p>
        </p:txBody>
      </p:sp>
    </p:spTree>
    <p:extLst>
      <p:ext uri="{BB962C8B-B14F-4D97-AF65-F5344CB8AC3E}">
        <p14:creationId xmlns:p14="http://schemas.microsoft.com/office/powerpoint/2010/main" val="1182795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need to be sure leadership believes there is a human problem before we can gain support for the solution.  We need to create a sense of urgency.  Before presenting to leadership talk to your Human Resources, Incident Response Team and Security Operations Center.  Gain a better understanding of incidents in the past.  This way you can also approach leadership with data on real incidents, data and stories are powerful ways to create a sense of urgency.</a:t>
            </a:r>
          </a:p>
          <a:p>
            <a:endParaRPr lang="en-US" dirty="0"/>
          </a:p>
        </p:txBody>
      </p:sp>
      <p:sp>
        <p:nvSpPr>
          <p:cNvPr id="4" name="Slide Number Placeholder 3"/>
          <p:cNvSpPr>
            <a:spLocks noGrp="1"/>
          </p:cNvSpPr>
          <p:nvPr>
            <p:ph type="sldNum" sz="quarter" idx="10"/>
          </p:nvPr>
        </p:nvSpPr>
        <p:spPr/>
        <p:txBody>
          <a:bodyPr/>
          <a:lstStyle/>
          <a:p>
            <a:fld id="{207A0C7E-A6E9-4345-98C7-96CC8694F0A9}" type="slidenum">
              <a:rPr lang="en-US" smtClean="0"/>
              <a:t>2</a:t>
            </a:fld>
            <a:endParaRPr lang="en-US"/>
          </a:p>
        </p:txBody>
      </p:sp>
    </p:spTree>
    <p:extLst>
      <p:ext uri="{BB962C8B-B14F-4D97-AF65-F5344CB8AC3E}">
        <p14:creationId xmlns:p14="http://schemas.microsoft.com/office/powerpoint/2010/main" val="3157572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gain that leadership support, what should you do with it? Gain time, not budget. The Annual Security Awareness report found, hands down, that the most important element to success was having people dedicated to managing the program. The more FTEs dedicated to managing your human security,</a:t>
            </a:r>
            <a:r>
              <a:rPr lang="en-US" baseline="0" dirty="0"/>
              <a:t> </a:t>
            </a:r>
            <a:r>
              <a:rPr lang="en-US" dirty="0"/>
              <a:t>the better</a:t>
            </a:r>
            <a:r>
              <a:rPr lang="en-US" baseline="0" dirty="0"/>
              <a:t> you can mature your program.  In fact, the most mature awareness programs have 3-5 FTE’s dedicated to helping manage their awareness program. Human security is a human problem, and technology will not solve that problem. You need people to interact with others, from partnerships and collaborating with different departments to reaching out and engaging leadership and your workforce. Budget can help you with initial investments such as CBT (Computer Based Training) or a phishing platform, but beyond that you are really limited by time, not budget. So, if you are not dedicated full time to your program, see if you can get dedicated full time. Don’t have staff? Get staff. The more FTEs (Full Time Employees) you have dedicated to your program, the greater your impact will most likely be.</a:t>
            </a:r>
            <a:endParaRPr lang="en-US" dirty="0"/>
          </a:p>
        </p:txBody>
      </p:sp>
    </p:spTree>
    <p:extLst>
      <p:ext uri="{BB962C8B-B14F-4D97-AF65-F5344CB8AC3E}">
        <p14:creationId xmlns:p14="http://schemas.microsoft.com/office/powerpoint/2010/main" val="590162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9212" cy="3600450"/>
          </a:xfrm>
        </p:spPr>
      </p:sp>
      <p:sp>
        <p:nvSpPr>
          <p:cNvPr id="3" name="Notes Placeholder 2"/>
          <p:cNvSpPr>
            <a:spLocks noGrp="1"/>
          </p:cNvSpPr>
          <p:nvPr>
            <p:ph type="body" idx="1"/>
          </p:nvPr>
        </p:nvSpPr>
        <p:spPr/>
        <p:txBody>
          <a:bodyPr>
            <a:normAutofit fontScale="85000" lnSpcReduction="20000"/>
          </a:bodyPr>
          <a:lstStyle/>
          <a:p>
            <a:r>
              <a:rPr lang="en-US" dirty="0"/>
              <a:t>This slide highlights the fact that a successful awareness program is not only based on </a:t>
            </a:r>
            <a:r>
              <a:rPr lang="en-US" dirty="0" err="1"/>
              <a:t>pepole</a:t>
            </a:r>
            <a:r>
              <a:rPr lang="en-US" dirty="0"/>
              <a:t> with technical security skills but effective communication and engagement skills. The book </a:t>
            </a:r>
            <a:r>
              <a:rPr lang="en-US" i="1" dirty="0"/>
              <a:t>Made to Stick </a:t>
            </a:r>
            <a:r>
              <a:rPr lang="en-US" dirty="0"/>
              <a:t>by Dan and Chip Heath discusses a </a:t>
            </a:r>
            <a:r>
              <a:rPr lang="en-US" baseline="0" dirty="0"/>
              <a:t>fascinating concept called “Curse of Knowledge.” The idea is simple: The more of an expert you are </a:t>
            </a:r>
            <a:r>
              <a:rPr lang="en-US" dirty="0"/>
              <a:t>on</a:t>
            </a:r>
            <a:r>
              <a:rPr lang="en-US" baseline="0" dirty="0"/>
              <a:t> a topic, the potentially worse you are at communicating it. Wikipedia has a great explanation for it:</a:t>
            </a:r>
          </a:p>
          <a:p>
            <a:endParaRPr lang="en-US" b="1" baseline="0" dirty="0"/>
          </a:p>
          <a:p>
            <a:pPr lvl="1" defTabSz="457143">
              <a:defRPr/>
            </a:pPr>
            <a:r>
              <a:rPr lang="en-US" i="1" baseline="0" dirty="0"/>
              <a:t>“The curse of knowledge is a cognitive bias that leads better-informed parties to find it extremely difficult to think about problems from the perspective of lesser-informed parties. The effect was first described in print by the economists Colin Camerer, George Loewenstein, and Martin Weber, though they give original credit for suggesting the term to Robin Hogarth.”</a:t>
            </a:r>
          </a:p>
          <a:p>
            <a:pPr defTabSz="457143">
              <a:defRPr/>
            </a:pPr>
            <a:endParaRPr lang="en-US" i="1" baseline="0" dirty="0"/>
          </a:p>
          <a:p>
            <a:pPr defTabSz="457143">
              <a:defRPr/>
            </a:pPr>
            <a:r>
              <a:rPr lang="en-US" i="0" baseline="0" dirty="0"/>
              <a:t>If you think about it, this is why security awareness programs so often fail. They are communicated by people who are experts and make certain assumptions about what others know or feel about cyber security. For example, we perceive security as far simpler than most other people. What we think is obviously simple is actually hard for others. (Remember “ability” in the B.J. Fogg model.) We also tend to be far more passionate about security. Where we see something we want to do daily, others see as a blocker or a pain in the butt. (Remember “motivation” in the B.J. Fogg model.) Combine this with the fact that security professionals tend to be poor communicators. In fact, what little training we have had about communication is “don’t talk.” Combine all these elements together and you can begin to see why so many programs fail. It is not due to just WHAT is communicated, but also HOW. We think that the best security awareness officers are potentially those with little technical or security background but rather with a communications background. Perhaps the title “security awareness officer” should be changed to “security communications officer." Fortunately for all of us, these lessons and skills can be learned. </a:t>
            </a:r>
            <a:endParaRPr lang="en-US" i="0" baseline="0" dirty="0">
              <a:sym typeface="Wingdings"/>
            </a:endParaRPr>
          </a:p>
          <a:p>
            <a:pPr defTabSz="457143">
              <a:defRPr/>
            </a:pPr>
            <a:endParaRPr lang="en-US" b="1" i="0" baseline="0" dirty="0">
              <a:sym typeface="Wingdings"/>
            </a:endParaRPr>
          </a:p>
          <a:p>
            <a:pPr defTabSz="457143">
              <a:defRPr/>
            </a:pPr>
            <a:r>
              <a:rPr lang="en-US" i="0" baseline="0" dirty="0">
                <a:sym typeface="Wingdings"/>
              </a:rPr>
              <a:t>The graph on this slide is based on the annual Security Awareness Report. It shows that more than 80% of security awareness officers have highly technical backgrounds.</a:t>
            </a:r>
            <a:endParaRPr lang="en-US" i="0" baseline="0" dirty="0"/>
          </a:p>
          <a:p>
            <a:pPr defTabSz="457143">
              <a:defRPr/>
            </a:pPr>
            <a:endParaRPr lang="en-US" dirty="0"/>
          </a:p>
        </p:txBody>
      </p:sp>
    </p:spTree>
    <p:extLst>
      <p:ext uri="{BB962C8B-B14F-4D97-AF65-F5344CB8AC3E}">
        <p14:creationId xmlns:p14="http://schemas.microsoft.com/office/powerpoint/2010/main" val="13594264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Summarize with key points.  More resources at https://www.sans.org/security-awareness-training</a:t>
            </a:r>
          </a:p>
        </p:txBody>
      </p:sp>
      <p:sp>
        <p:nvSpPr>
          <p:cNvPr id="4" name="Slide Number Placeholder 3"/>
          <p:cNvSpPr>
            <a:spLocks noGrp="1"/>
          </p:cNvSpPr>
          <p:nvPr>
            <p:ph type="sldNum" sz="quarter" idx="5"/>
          </p:nvPr>
        </p:nvSpPr>
        <p:spPr/>
        <p:txBody>
          <a:bodyPr/>
          <a:lstStyle/>
          <a:p>
            <a:fld id="{207A0C7E-A6E9-4345-98C7-96CC8694F0A9}" type="slidenum">
              <a:rPr lang="en-US" smtClean="0"/>
              <a:t>26</a:t>
            </a:fld>
            <a:endParaRPr lang="en-US"/>
          </a:p>
        </p:txBody>
      </p:sp>
    </p:spTree>
    <p:extLst>
      <p:ext uri="{BB962C8B-B14F-4D97-AF65-F5344CB8AC3E}">
        <p14:creationId xmlns:p14="http://schemas.microsoft.com/office/powerpoint/2010/main" val="40220802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Bruce Schneier is a thought leader in the field of cybersecurity.  An author of seven security books, numerous awards and an honorary PhD from from University of Westminster,  Bruce first started in the field of cryptography in 1994 with his book Applied Cryptography. At first Bruce strongly believed that encryption could solve all of our security challenges.  Today, he is one of the largest proponents that security must be approached from a human perspective.  Learn more about Bruce and his amazing work at https://www.schneier.com.</a:t>
            </a:r>
          </a:p>
          <a:p>
            <a:endParaRPr lang="en-US" dirty="0"/>
          </a:p>
        </p:txBody>
      </p:sp>
    </p:spTree>
    <p:extLst>
      <p:ext uri="{BB962C8B-B14F-4D97-AF65-F5344CB8AC3E}">
        <p14:creationId xmlns:p14="http://schemas.microsoft.com/office/powerpoint/2010/main" val="2559495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are presenting to executives or senior leadership, you may to start with your organization’s mission, what does your organization do and why.  Then how does cybersecurity support that mission?  This way you are communicating to your leadership at a business level.</a:t>
            </a:r>
          </a:p>
        </p:txBody>
      </p:sp>
      <p:sp>
        <p:nvSpPr>
          <p:cNvPr id="4" name="Slide Number Placeholder 3"/>
          <p:cNvSpPr>
            <a:spLocks noGrp="1"/>
          </p:cNvSpPr>
          <p:nvPr>
            <p:ph type="sldNum" sz="quarter" idx="5"/>
          </p:nvPr>
        </p:nvSpPr>
        <p:spPr/>
        <p:txBody>
          <a:bodyPr/>
          <a:lstStyle/>
          <a:p>
            <a:fld id="{207A0C7E-A6E9-4345-98C7-96CC8694F0A9}" type="slidenum">
              <a:rPr lang="en-US" smtClean="0"/>
              <a:t>3</a:t>
            </a:fld>
            <a:endParaRPr lang="en-US"/>
          </a:p>
        </p:txBody>
      </p:sp>
    </p:spTree>
    <p:extLst>
      <p:ext uri="{BB962C8B-B14F-4D97-AF65-F5344CB8AC3E}">
        <p14:creationId xmlns:p14="http://schemas.microsoft.com/office/powerpoint/2010/main" val="539688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buClrTx/>
              <a:buSzTx/>
              <a:buFontTx/>
              <a:buNone/>
              <a:tabLst/>
              <a:defRPr/>
            </a:pPr>
            <a:r>
              <a:rPr lang="en-US" sz="1200" kern="1200" dirty="0">
                <a:solidFill>
                  <a:schemeClr val="tx1"/>
                </a:solidFill>
                <a:latin typeface="Times New Roman" pitchFamily="18" charset="0"/>
                <a:ea typeface="+mn-ea"/>
                <a:cs typeface="Times New Roman" pitchFamily="18" charset="0"/>
              </a:rPr>
              <a:t>The next step is to emphasize how cybersecurity is not purely a technical issue, it is also a human issue.  Quantify the human risk to your organization.</a:t>
            </a:r>
          </a:p>
          <a:p>
            <a:pPr marL="0" marR="0" indent="0" algn="l" defTabSz="457200" rtl="0" eaLnBrk="1" fontAlgn="auto" latinLnBrk="0" hangingPunct="1">
              <a:buClrTx/>
              <a:buSzTx/>
              <a:buFontTx/>
              <a:buNone/>
              <a:tabLst/>
              <a:defRPr/>
            </a:pPr>
            <a:r>
              <a:rPr lang="en-US" sz="1200" kern="1200" dirty="0">
                <a:solidFill>
                  <a:schemeClr val="tx1"/>
                </a:solidFill>
                <a:latin typeface="Times New Roman" pitchFamily="18" charset="0"/>
                <a:ea typeface="+mn-ea"/>
                <a:cs typeface="Times New Roman" pitchFamily="18" charset="0"/>
              </a:rPr>
              <a:t>If you can demonstrate how employees are a high risk to your organization, you are more likely to get management support (and a budget). </a:t>
            </a:r>
            <a:r>
              <a:rPr lang="en-US" sz="1200" kern="1200" baseline="0" dirty="0">
                <a:solidFill>
                  <a:schemeClr val="tx1"/>
                </a:solidFill>
                <a:latin typeface="Times New Roman" pitchFamily="18" charset="0"/>
                <a:ea typeface="+mn-ea"/>
                <a:cs typeface="Times New Roman" pitchFamily="18" charset="0"/>
              </a:rPr>
              <a:t>Here are several approaches on how you can do that.</a:t>
            </a:r>
          </a:p>
          <a:p>
            <a:pPr marL="0" marR="0" indent="0" algn="l" defTabSz="457200" rtl="0" eaLnBrk="1" fontAlgn="auto" latinLnBrk="0" hangingPunct="1">
              <a:buClrTx/>
              <a:buSzTx/>
              <a:buFontTx/>
              <a:buNone/>
              <a:tabLst/>
              <a:defRPr/>
            </a:pPr>
            <a:endParaRPr lang="en-US" sz="1200" kern="1200" baseline="0" dirty="0">
              <a:solidFill>
                <a:schemeClr val="tx1"/>
              </a:solidFill>
              <a:latin typeface="Times New Roman" pitchFamily="18" charset="0"/>
              <a:ea typeface="+mn-ea"/>
              <a:cs typeface="Times New Roman" pitchFamily="18" charset="0"/>
            </a:endParaRPr>
          </a:p>
          <a:p>
            <a:pPr marL="396875" marR="0" indent="-174625" algn="l" defTabSz="457200" rtl="0" eaLnBrk="1" fontAlgn="auto" latinLnBrk="0" hangingPunct="1">
              <a:buClrTx/>
              <a:buSzTx/>
              <a:buFont typeface="Arial"/>
              <a:buChar char="•"/>
              <a:tabLst/>
              <a:defRPr/>
            </a:pPr>
            <a:r>
              <a:rPr lang="en-US" sz="1200" b="1" kern="1200" baseline="0" dirty="0">
                <a:solidFill>
                  <a:schemeClr val="tx1"/>
                </a:solidFill>
                <a:latin typeface="Times New Roman" pitchFamily="18" charset="0"/>
                <a:ea typeface="+mn-ea"/>
                <a:cs typeface="Times New Roman" pitchFamily="18" charset="0"/>
              </a:rPr>
              <a:t>Incidents</a:t>
            </a:r>
            <a:r>
              <a:rPr lang="en-US" sz="1200" kern="1200" baseline="0" dirty="0">
                <a:solidFill>
                  <a:schemeClr val="tx1"/>
                </a:solidFill>
                <a:latin typeface="Times New Roman" pitchFamily="18" charset="0"/>
                <a:ea typeface="+mn-ea"/>
                <a:cs typeface="Times New Roman" pitchFamily="18" charset="0"/>
              </a:rPr>
              <a:t>: Have you had any internal incidents in the past 12 months? Sometimes, organizations do not realize a security incident is human-related unless a root cause analysis is done. Fortunately, you may have some excellent sources internally to your organization that already have this information.</a:t>
            </a:r>
            <a:r>
              <a:rPr lang="en-US" sz="1200" kern="1200" dirty="0">
                <a:solidFill>
                  <a:schemeClr val="tx1"/>
                </a:solidFill>
                <a:latin typeface="Times New Roman" pitchFamily="18" charset="0"/>
                <a:ea typeface="+mn-ea"/>
                <a:cs typeface="Times New Roman" pitchFamily="18" charset="0"/>
              </a:rPr>
              <a:t> Great sources include your help desk, Security Operations Center,</a:t>
            </a:r>
            <a:r>
              <a:rPr lang="en-US" sz="1200" kern="1200" baseline="0" dirty="0">
                <a:solidFill>
                  <a:schemeClr val="tx1"/>
                </a:solidFill>
                <a:latin typeface="Times New Roman" pitchFamily="18" charset="0"/>
                <a:ea typeface="+mn-ea"/>
                <a:cs typeface="Times New Roman" pitchFamily="18" charset="0"/>
              </a:rPr>
              <a:t> or Incident Response team. For example, your organization may be tracking how many systems are infected every month. By tracking those numbers, and demonstrating they are human-related through root cause analysis, you can demonstrate risk. Or perhaps you recently had incidents of employees sharing passwords with others or not properly securing sensitive information. One of the most effective ways you can highlight risk is by demonstrating real incidents to your organization. Another option is to consider recent incidents that happened to other organizations that are similar to your industry. For example, the attacks against Target and Home Depot had a huge impact on the retail industry. One of my favorite quotes is from SANS instructor Randy </a:t>
            </a:r>
            <a:r>
              <a:rPr lang="en-US" sz="1200" kern="1200" baseline="0" dirty="0" err="1">
                <a:solidFill>
                  <a:schemeClr val="tx1"/>
                </a:solidFill>
                <a:latin typeface="Times New Roman" pitchFamily="18" charset="0"/>
                <a:ea typeface="+mn-ea"/>
                <a:cs typeface="Times New Roman" pitchFamily="18" charset="0"/>
              </a:rPr>
              <a:t>Marchany</a:t>
            </a:r>
            <a:r>
              <a:rPr lang="en-US" sz="1200" kern="1200" baseline="0" dirty="0">
                <a:solidFill>
                  <a:schemeClr val="tx1"/>
                </a:solidFill>
                <a:latin typeface="Times New Roman" pitchFamily="18" charset="0"/>
                <a:ea typeface="+mn-ea"/>
                <a:cs typeface="Times New Roman" pitchFamily="18" charset="0"/>
              </a:rPr>
              <a:t> who always reminds me, </a:t>
            </a:r>
            <a:r>
              <a:rPr lang="en-US" sz="1200" i="0" kern="1200" baseline="0" dirty="0">
                <a:solidFill>
                  <a:schemeClr val="tx1"/>
                </a:solidFill>
                <a:latin typeface="Times New Roman" pitchFamily="18" charset="0"/>
                <a:ea typeface="+mn-ea"/>
                <a:cs typeface="Times New Roman" pitchFamily="18" charset="0"/>
              </a:rPr>
              <a:t>“Never let a breach go to waste.” </a:t>
            </a:r>
            <a:r>
              <a:rPr lang="en-US" sz="1200" kern="1200" baseline="0" dirty="0">
                <a:solidFill>
                  <a:schemeClr val="tx1"/>
                </a:solidFill>
                <a:latin typeface="Times New Roman" pitchFamily="18" charset="0"/>
                <a:ea typeface="+mn-ea"/>
                <a:cs typeface="Times New Roman" pitchFamily="18" charset="0"/>
              </a:rPr>
              <a:t>One thing to note is: That support will not last forever. Incident response expert and SANS instructor Jess Garcia shared the following with me, </a:t>
            </a:r>
            <a:r>
              <a:rPr lang="en-US" sz="1200" i="0" kern="1200" baseline="0" dirty="0">
                <a:solidFill>
                  <a:schemeClr val="tx1"/>
                </a:solidFill>
                <a:latin typeface="Times New Roman" pitchFamily="18" charset="0"/>
                <a:ea typeface="+mn-ea"/>
                <a:cs typeface="Times New Roman" pitchFamily="18" charset="0"/>
              </a:rPr>
              <a:t>“When you have a breach, you only have a window of 2–3 months of extra support for your security program; act fast or you will lose that support.”</a:t>
            </a:r>
          </a:p>
          <a:p>
            <a:pPr marL="396875" marR="0" indent="-174625" algn="l" defTabSz="457200" rtl="0" eaLnBrk="1" fontAlgn="auto" latinLnBrk="0" hangingPunct="1">
              <a:buClrTx/>
              <a:buSzTx/>
              <a:buFont typeface="Arial"/>
              <a:buChar char="•"/>
              <a:tabLst/>
              <a:defRPr/>
            </a:pPr>
            <a:endParaRPr lang="en-US" sz="1200" kern="1200" baseline="0" dirty="0">
              <a:solidFill>
                <a:schemeClr val="tx1"/>
              </a:solidFill>
              <a:latin typeface="Times New Roman" pitchFamily="18" charset="0"/>
              <a:ea typeface="+mn-ea"/>
              <a:cs typeface="Times New Roman" pitchFamily="18" charset="0"/>
            </a:endParaRPr>
          </a:p>
          <a:p>
            <a:pPr marL="396875" marR="0" indent="-174625" algn="l" defTabSz="457200" rtl="0" eaLnBrk="1" fontAlgn="auto" latinLnBrk="0" hangingPunct="1">
              <a:buClrTx/>
              <a:buSzTx/>
              <a:buFont typeface="Arial"/>
              <a:buChar char="•"/>
              <a:tabLst/>
              <a:defRPr/>
            </a:pPr>
            <a:r>
              <a:rPr lang="en-US" sz="1200" b="1" kern="1200" baseline="0" dirty="0">
                <a:solidFill>
                  <a:schemeClr val="tx1"/>
                </a:solidFill>
                <a:latin typeface="Times New Roman" pitchFamily="18" charset="0"/>
                <a:ea typeface="+mn-ea"/>
                <a:cs typeface="Times New Roman" pitchFamily="18" charset="0"/>
              </a:rPr>
              <a:t>Assessments</a:t>
            </a:r>
            <a:r>
              <a:rPr lang="en-US" sz="1200" kern="1200" baseline="0" dirty="0">
                <a:solidFill>
                  <a:schemeClr val="tx1"/>
                </a:solidFill>
                <a:latin typeface="Times New Roman" pitchFamily="18" charset="0"/>
                <a:ea typeface="+mn-ea"/>
                <a:cs typeface="Times New Roman" pitchFamily="18" charset="0"/>
              </a:rPr>
              <a:t>: A second method is a risk assessment or penetration test. Perhaps your organization recently did an internal risk assessment and identified several human risks as a high priority to the organization, or perhaps you had an outside party conduct a penetration test with employees as part of the scope. Another option is to specifically do a human assessment, such as a phishing test. What makes these metrics so powerful is they apply specifically to your organization.</a:t>
            </a:r>
          </a:p>
          <a:p>
            <a:pPr marL="396875" marR="0" indent="-174625" algn="l" defTabSz="457200" rtl="0" eaLnBrk="1" fontAlgn="auto" latinLnBrk="0" hangingPunct="1">
              <a:buClrTx/>
              <a:buSzTx/>
              <a:buFont typeface="Arial"/>
              <a:buChar char="•"/>
              <a:tabLst/>
              <a:defRPr/>
            </a:pPr>
            <a:endParaRPr lang="en-US" sz="1200" kern="1200" baseline="0" dirty="0">
              <a:solidFill>
                <a:schemeClr val="tx1"/>
              </a:solidFill>
              <a:latin typeface="Times New Roman" pitchFamily="18" charset="0"/>
              <a:ea typeface="+mn-ea"/>
              <a:cs typeface="Times New Roman" pitchFamily="18" charset="0"/>
            </a:endParaRPr>
          </a:p>
          <a:p>
            <a:pPr marL="396875" marR="0" indent="-174625" algn="l" defTabSz="457200" rtl="0" eaLnBrk="1" fontAlgn="auto" latinLnBrk="0" hangingPunct="1">
              <a:buClrTx/>
              <a:buSzTx/>
              <a:buFont typeface="Arial"/>
              <a:buChar char="•"/>
              <a:tabLst/>
              <a:defRPr/>
            </a:pPr>
            <a:r>
              <a:rPr lang="en-US" sz="1200" b="1" kern="1200" baseline="0" dirty="0">
                <a:solidFill>
                  <a:schemeClr val="tx1"/>
                </a:solidFill>
                <a:latin typeface="Times New Roman" pitchFamily="18" charset="0"/>
                <a:ea typeface="+mn-ea"/>
                <a:cs typeface="Times New Roman" pitchFamily="18" charset="0"/>
              </a:rPr>
              <a:t>Statistics</a:t>
            </a:r>
            <a:r>
              <a:rPr lang="en-US" sz="1200" kern="1200" baseline="0" dirty="0">
                <a:solidFill>
                  <a:schemeClr val="tx1"/>
                </a:solidFill>
                <a:latin typeface="Times New Roman" pitchFamily="18" charset="0"/>
                <a:ea typeface="+mn-ea"/>
                <a:cs typeface="Times New Roman" pitchFamily="18" charset="0"/>
              </a:rPr>
              <a:t>: A third option is to use industry statistics (such as those developed by the Verizon DBIR team) or security intelligence reports (such as those developed by Microsoft). Although useful, these are not as effective when dealing with management because they are not specific to your organization. The closer the numbers are to your organization (or department) the more value they tend to have; however, your mileage may vary.</a:t>
            </a:r>
          </a:p>
          <a:p>
            <a:pPr marL="347663" indent="-174625">
              <a:buFont typeface="+mj-lt"/>
              <a:buAutoNum type="arabicPeriod"/>
            </a:pPr>
            <a:endParaRPr lang="en-US" baseline="0" dirty="0"/>
          </a:p>
        </p:txBody>
      </p:sp>
      <p:sp>
        <p:nvSpPr>
          <p:cNvPr id="4" name="Slide Number Placeholder 3"/>
          <p:cNvSpPr>
            <a:spLocks noGrp="1"/>
          </p:cNvSpPr>
          <p:nvPr>
            <p:ph type="sldNum" sz="quarter" idx="5"/>
          </p:nvPr>
        </p:nvSpPr>
        <p:spPr/>
        <p:txBody>
          <a:bodyPr/>
          <a:lstStyle/>
          <a:p>
            <a:fld id="{207A0C7E-A6E9-4345-98C7-96CC8694F0A9}" type="slidenum">
              <a:rPr lang="en-US" smtClean="0"/>
              <a:t>4</a:t>
            </a:fld>
            <a:endParaRPr lang="en-US"/>
          </a:p>
        </p:txBody>
      </p:sp>
    </p:spTree>
    <p:extLst>
      <p:ext uri="{BB962C8B-B14F-4D97-AF65-F5344CB8AC3E}">
        <p14:creationId xmlns:p14="http://schemas.microsoft.com/office/powerpoint/2010/main" val="1292692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defTabSz="457159">
              <a:defRPr/>
            </a:pPr>
            <a:r>
              <a:rPr lang="en-US" dirty="0"/>
              <a:t>Computers’ store, process, and transfer information. As such, organizations spend a tremendous amount of time securing them. You can see this in this graph inspired by a presentation from James Lyne. Here you can visualize just how much Microsoft has invested in and dramatically improved the security of the Windows operating systems over the past 20 years. However, just</a:t>
            </a:r>
            <a:r>
              <a:rPr lang="en-US" baseline="0" dirty="0"/>
              <a:t> like computers, people also </a:t>
            </a:r>
            <a:r>
              <a:rPr lang="en-US" dirty="0"/>
              <a:t>store, process, and transfer information. You could say humans are nothing more than another operating system, the HumanOS. Yet organizations have done comparatively little to secure them. As a result, the HumanOS has been left behind, and now it is the most vulnerable operating system in any organization… and the bad folks know it. In fact, because we have become so good at securing technology, we are literally driving cyber attackers to target people. We are going to fix that. We are going to show you how to secure the HumanOS just as Microsoft did for WindowsOS. </a:t>
            </a:r>
            <a:endParaRPr lang="en-US" baseline="0" dirty="0"/>
          </a:p>
        </p:txBody>
      </p:sp>
    </p:spTree>
    <p:extLst>
      <p:ext uri="{BB962C8B-B14F-4D97-AF65-F5344CB8AC3E}">
        <p14:creationId xmlns:p14="http://schemas.microsoft.com/office/powerpoint/2010/main" val="454183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a:xfrm>
            <a:off x="731520" y="4560570"/>
            <a:ext cx="6004946" cy="4320540"/>
          </a:xfrm>
        </p:spPr>
        <p:txBody>
          <a:bodyPr/>
          <a:lstStyle/>
          <a:p>
            <a:r>
              <a:rPr lang="en-US" sz="1000" kern="1200" dirty="0">
                <a:solidFill>
                  <a:schemeClr val="tx1"/>
                </a:solidFill>
                <a:latin typeface="Times New Roman" pitchFamily="18" charset="0"/>
                <a:ea typeface="+mn-ea"/>
                <a:cs typeface="Times New Roman" pitchFamily="18" charset="0"/>
              </a:rPr>
              <a:t>Another approach in helping leadership understand the problem is comparing resources invested in securing typical operating systems to the amount invested in securing employees. By comparing employees to an operating system, you can compare your awareness program to other security frameworks you have in place. Begin by totaling up the costs to secure a single computer in your organization. Include the costs for technologies such as:</a:t>
            </a:r>
          </a:p>
          <a:p>
            <a:endParaRPr lang="en-US" sz="1000" kern="1200" dirty="0">
              <a:solidFill>
                <a:schemeClr val="tx1"/>
              </a:solidFill>
              <a:latin typeface="Times New Roman" pitchFamily="18" charset="0"/>
              <a:ea typeface="+mn-ea"/>
              <a:cs typeface="Times New Roman" pitchFamily="18" charset="0"/>
            </a:endParaRPr>
          </a:p>
          <a:p>
            <a:pPr marL="233363" indent="-173038">
              <a:buFont typeface="Arial"/>
              <a:buChar char="•"/>
            </a:pPr>
            <a:r>
              <a:rPr lang="en-US" sz="1000" kern="1200" dirty="0">
                <a:solidFill>
                  <a:schemeClr val="tx1"/>
                </a:solidFill>
                <a:latin typeface="Times New Roman" pitchFamily="18" charset="0"/>
                <a:ea typeface="+mn-ea"/>
                <a:cs typeface="Times New Roman" pitchFamily="18" charset="0"/>
              </a:rPr>
              <a:t>Antivirus</a:t>
            </a:r>
          </a:p>
          <a:p>
            <a:pPr marL="233363" indent="-173038">
              <a:buFont typeface="Arial"/>
              <a:buChar char="•"/>
            </a:pPr>
            <a:r>
              <a:rPr lang="en-US" sz="1000" kern="1200" dirty="0">
                <a:solidFill>
                  <a:schemeClr val="tx1"/>
                </a:solidFill>
                <a:latin typeface="Times New Roman" pitchFamily="18" charset="0"/>
                <a:ea typeface="+mn-ea"/>
                <a:cs typeface="Times New Roman" pitchFamily="18" charset="0"/>
              </a:rPr>
              <a:t>Patch Management</a:t>
            </a:r>
          </a:p>
          <a:p>
            <a:pPr marL="233363" indent="-173038">
              <a:buFont typeface="Arial"/>
              <a:buChar char="•"/>
            </a:pPr>
            <a:r>
              <a:rPr lang="en-US" sz="1000" kern="1200" dirty="0">
                <a:solidFill>
                  <a:schemeClr val="tx1"/>
                </a:solidFill>
                <a:latin typeface="Times New Roman" pitchFamily="18" charset="0"/>
                <a:ea typeface="+mn-ea"/>
                <a:cs typeface="Times New Roman" pitchFamily="18" charset="0"/>
              </a:rPr>
              <a:t>Two-Factor Authentication</a:t>
            </a:r>
          </a:p>
          <a:p>
            <a:pPr marL="233363" indent="-173038">
              <a:buFont typeface="Arial"/>
              <a:buChar char="•"/>
            </a:pPr>
            <a:r>
              <a:rPr lang="en-US" sz="1000" kern="1200" dirty="0">
                <a:solidFill>
                  <a:schemeClr val="tx1"/>
                </a:solidFill>
                <a:latin typeface="Times New Roman" pitchFamily="18" charset="0"/>
                <a:ea typeface="+mn-ea"/>
                <a:cs typeface="Times New Roman" pitchFamily="18" charset="0"/>
              </a:rPr>
              <a:t>Full Disk Encryption</a:t>
            </a:r>
          </a:p>
          <a:p>
            <a:pPr marL="233363" indent="-173038">
              <a:buFont typeface="Arial"/>
              <a:buChar char="•"/>
            </a:pPr>
            <a:r>
              <a:rPr lang="en-US" sz="1000" kern="1200" dirty="0">
                <a:solidFill>
                  <a:schemeClr val="tx1"/>
                </a:solidFill>
                <a:latin typeface="Times New Roman" pitchFamily="18" charset="0"/>
                <a:ea typeface="+mn-ea"/>
                <a:cs typeface="Times New Roman" pitchFamily="18" charset="0"/>
              </a:rPr>
              <a:t>VPN</a:t>
            </a:r>
          </a:p>
          <a:p>
            <a:pPr marL="233363" indent="-173038">
              <a:buFont typeface="Arial"/>
              <a:buChar char="•"/>
            </a:pPr>
            <a:r>
              <a:rPr lang="en-US" sz="1000" kern="1200" dirty="0">
                <a:solidFill>
                  <a:schemeClr val="tx1"/>
                </a:solidFill>
                <a:latin typeface="Times New Roman" pitchFamily="18" charset="0"/>
                <a:ea typeface="+mn-ea"/>
                <a:cs typeface="Times New Roman" pitchFamily="18" charset="0"/>
              </a:rPr>
              <a:t>Host Intrusion Prevention Systems</a:t>
            </a:r>
          </a:p>
          <a:p>
            <a:endParaRPr lang="en-US" sz="1000" kern="1200" dirty="0">
              <a:solidFill>
                <a:schemeClr val="tx1"/>
              </a:solidFill>
              <a:latin typeface="Times New Roman" pitchFamily="18" charset="0"/>
              <a:ea typeface="+mn-ea"/>
              <a:cs typeface="Times New Roman" pitchFamily="18" charset="0"/>
            </a:endParaRPr>
          </a:p>
          <a:p>
            <a:r>
              <a:rPr lang="en-US" sz="1000" kern="1200" dirty="0">
                <a:solidFill>
                  <a:schemeClr val="tx1"/>
                </a:solidFill>
                <a:latin typeface="Times New Roman" pitchFamily="18" charset="0"/>
                <a:ea typeface="+mn-ea"/>
                <a:cs typeface="Times New Roman" pitchFamily="18" charset="0"/>
              </a:rPr>
              <a:t>Now be sure to also include the costs of the lsupport contracts for these technologies, salaries for all the security members to maintain these technologies, and help desk costs. You may reach $50 to $150 a computer. Now total the resources your organization is investing in securing people: $10 a person, $5 a person, perhaps even nothing? When your organization invests 20 times more resources in protecting technology as opposed to people, that explains your security problem. If you cannot total up the costs for protecting a single computer, then compare personnel. How many people on your security team are dedicated to protecting technology compared to how many are dedicated to securing and educating people? You most likely will get the same discrepancy.   Our goal is to once again help leadership understand why people are the weakest link.  It is not because people are bad, lazy or stupid, it’s because we have failed to do anything to secure people in their terms.  We have failed to make security simple for them.</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19599226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do some ground leveling when it comes to human risk. We are not a fan of the statement “People are the weakest link”.  This implies that people are to blame.  In reality we have failed people, we have failed to communicate in their terms and failed to make security for them.  As a result they are vulnerable.  As a result of that vulnerability, people and not technology is the primary attack vector.</a:t>
            </a:r>
          </a:p>
        </p:txBody>
      </p:sp>
      <p:sp>
        <p:nvSpPr>
          <p:cNvPr id="4" name="Slide Number Placeholder 3"/>
          <p:cNvSpPr>
            <a:spLocks noGrp="1"/>
          </p:cNvSpPr>
          <p:nvPr>
            <p:ph type="sldNum" sz="quarter" idx="5"/>
          </p:nvPr>
        </p:nvSpPr>
        <p:spPr/>
        <p:txBody>
          <a:bodyPr/>
          <a:lstStyle/>
          <a:p>
            <a:fld id="{207A0C7E-A6E9-4345-98C7-96CC8694F0A9}" type="slidenum">
              <a:rPr lang="en-US" smtClean="0"/>
              <a:t>7</a:t>
            </a:fld>
            <a:endParaRPr lang="en-US"/>
          </a:p>
        </p:txBody>
      </p:sp>
    </p:spTree>
    <p:extLst>
      <p:ext uri="{BB962C8B-B14F-4D97-AF65-F5344CB8AC3E}">
        <p14:creationId xmlns:p14="http://schemas.microsoft.com/office/powerpoint/2010/main" val="2864681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dirty="0">
                <a:solidFill>
                  <a:schemeClr val="tx1"/>
                </a:solidFill>
                <a:effectLst/>
                <a:latin typeface="+mn-lt"/>
                <a:ea typeface="+mn-ea"/>
                <a:cs typeface="+mn-cs"/>
              </a:rPr>
              <a:t>2018 Security Awareness Report:  </a:t>
            </a:r>
            <a:r>
              <a:rPr lang="en-US" sz="1200" b="0" i="0" u="none" strike="noStrike" kern="1200" dirty="0">
                <a:solidFill>
                  <a:schemeClr val="tx1"/>
                </a:solidFill>
                <a:effectLst/>
                <a:latin typeface="+mn-lt"/>
                <a:ea typeface="+mn-ea"/>
                <a:cs typeface="+mn-cs"/>
              </a:rPr>
              <a:t>The report specifically states that people and not budget are the most critical resource for a success program, requiring at least two FTEs (Full-Time Employees) to be successful. Download the report from https://www.sans.org/security-awareness-training/reports/2018-security-awareness-report</a:t>
            </a:r>
          </a:p>
          <a:p>
            <a:endParaRPr lang="en-US" sz="1200" b="1" i="0" u="none" strike="noStrike"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Aligning Risks</a:t>
            </a:r>
            <a:r>
              <a:rPr lang="en-US" sz="1200" b="0" i="0" u="none" strike="noStrike" kern="1200" dirty="0">
                <a:solidFill>
                  <a:schemeClr val="tx1"/>
                </a:solidFill>
                <a:effectLst/>
                <a:latin typeface="+mn-lt"/>
                <a:ea typeface="+mn-ea"/>
                <a:cs typeface="+mn-cs"/>
              </a:rPr>
              <a:t>: Aligning risk with security awareness projects, strategy and vision:  I built relationships in Group Risk and then asked them what</a:t>
            </a:r>
            <a:r>
              <a:rPr lang="en-US" sz="1200" b="0" i="0" u="none" strike="noStrike" kern="1200" baseline="0" dirty="0">
                <a:solidFill>
                  <a:schemeClr val="tx1"/>
                </a:solidFill>
                <a:effectLst/>
                <a:latin typeface="+mn-lt"/>
                <a:ea typeface="+mn-ea"/>
                <a:cs typeface="+mn-cs"/>
              </a:rPr>
              <a:t> t</a:t>
            </a:r>
            <a:r>
              <a:rPr lang="en-US" sz="1200" b="0" i="0" u="none" strike="noStrike" kern="1200" dirty="0">
                <a:solidFill>
                  <a:schemeClr val="tx1"/>
                </a:solidFill>
                <a:effectLst/>
                <a:latin typeface="+mn-lt"/>
                <a:ea typeface="+mn-ea"/>
                <a:cs typeface="+mn-cs"/>
              </a:rPr>
              <a:t>he top risks are,</a:t>
            </a:r>
            <a:r>
              <a:rPr lang="en-US" sz="1200" b="0" i="0" u="none" strike="noStrike" kern="1200" baseline="0" dirty="0">
                <a:solidFill>
                  <a:schemeClr val="tx1"/>
                </a:solidFill>
                <a:effectLst/>
                <a:latin typeface="+mn-lt"/>
                <a:ea typeface="+mn-ea"/>
                <a:cs typeface="+mn-cs"/>
              </a:rPr>
              <a:t> as defined by their team</a:t>
            </a:r>
            <a:r>
              <a:rPr lang="en-US" sz="1200" b="0" i="0" u="none" strike="noStrike" kern="1200" dirty="0">
                <a:solidFill>
                  <a:schemeClr val="tx1"/>
                </a:solidFill>
                <a:effectLst/>
                <a:latin typeface="+mn-lt"/>
                <a:ea typeface="+mn-ea"/>
                <a:cs typeface="+mn-cs"/>
              </a:rPr>
              <a:t>.  From that list, I pulled out those that I could align with security awareness and then, in presentations and in 1:1's with my leadership, I pointed out how a security awareness training or project would help to close a risk gap and align with top risks as defined by Group Risk.  I made it a WIIFM for them - they look good by having</a:t>
            </a:r>
            <a:r>
              <a:rPr lang="en-US" sz="1200" b="0" i="0" u="none" strike="noStrike" kern="1200" baseline="0" dirty="0">
                <a:solidFill>
                  <a:schemeClr val="tx1"/>
                </a:solidFill>
                <a:effectLst/>
                <a:latin typeface="+mn-lt"/>
                <a:ea typeface="+mn-ea"/>
                <a:cs typeface="+mn-cs"/>
              </a:rPr>
              <a:t> a program aligned with defined risks</a:t>
            </a:r>
            <a:r>
              <a:rPr lang="en-US" sz="1200" b="0" i="0" u="none" strike="noStrike" kern="1200" dirty="0">
                <a:solidFill>
                  <a:schemeClr val="tx1"/>
                </a:solidFill>
                <a:effectLst/>
                <a:latin typeface="+mn-lt"/>
                <a:ea typeface="+mn-ea"/>
                <a:cs typeface="+mn-cs"/>
              </a:rPr>
              <a:t>. </a:t>
            </a:r>
          </a:p>
          <a:p>
            <a:endParaRPr lang="en-US" sz="1200" b="0" i="0" u="none" strike="noStrike"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Support for adding staff/creating  team:</a:t>
            </a:r>
            <a:r>
              <a:rPr lang="en-US" sz="1200" b="0" i="0" u="none" strike="noStrike" kern="1200" dirty="0">
                <a:solidFill>
                  <a:schemeClr val="tx1"/>
                </a:solidFill>
                <a:effectLst/>
                <a:latin typeface="+mn-lt"/>
                <a:ea typeface="+mn-ea"/>
                <a:cs typeface="+mn-cs"/>
              </a:rPr>
              <a:t>  I made a list of all the projects they wanted from me or wanted me to complete, added in any that I thought we needed for the program, and then found an analyst to help me breakdown the hours needed per month and per year for each project.  I then presented metrics proof that it would take 2.5 to 3 people to do everything leadership wanted in the time frame they wanted it done.</a:t>
            </a:r>
          </a:p>
          <a:p>
            <a:endParaRPr lang="en-US" sz="1200" b="0" i="0" u="none" strike="noStrike"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Communications improvement:</a:t>
            </a:r>
            <a:r>
              <a:rPr lang="en-US" sz="1200" b="0" i="0" u="none" strike="noStrike" kern="1200" dirty="0">
                <a:solidFill>
                  <a:schemeClr val="tx1"/>
                </a:solidFill>
                <a:effectLst/>
                <a:latin typeface="+mn-lt"/>
                <a:ea typeface="+mn-ea"/>
                <a:cs typeface="+mn-cs"/>
              </a:rPr>
              <a:t> Cyber leadership sees the SANS recommendation for a </a:t>
            </a:r>
            <a:r>
              <a:rPr lang="en-US" sz="1200" b="0" i="0" u="none" strike="noStrike" kern="1200" dirty="0" err="1">
                <a:solidFill>
                  <a:schemeClr val="tx1"/>
                </a:solidFill>
                <a:effectLst/>
                <a:latin typeface="+mn-lt"/>
                <a:ea typeface="+mn-ea"/>
                <a:cs typeface="+mn-cs"/>
              </a:rPr>
              <a:t>comms</a:t>
            </a:r>
            <a:r>
              <a:rPr lang="en-US" sz="1200" b="0" i="0" u="none" strike="noStrike" kern="1200" dirty="0">
                <a:solidFill>
                  <a:schemeClr val="tx1"/>
                </a:solidFill>
                <a:effectLst/>
                <a:latin typeface="+mn-lt"/>
                <a:ea typeface="+mn-ea"/>
                <a:cs typeface="+mn-cs"/>
              </a:rPr>
              <a:t> or marketing person in the awareness roll but I’ve learned not</a:t>
            </a:r>
            <a:r>
              <a:rPr lang="en-US" sz="1200" b="0" i="0" u="none" strike="noStrike" kern="1200" baseline="0" dirty="0">
                <a:solidFill>
                  <a:schemeClr val="tx1"/>
                </a:solidFill>
                <a:effectLst/>
                <a:latin typeface="+mn-lt"/>
                <a:ea typeface="+mn-ea"/>
                <a:cs typeface="+mn-cs"/>
              </a:rPr>
              <a:t> all leaders </a:t>
            </a:r>
            <a:r>
              <a:rPr lang="en-US" sz="1200" b="0" i="0" u="none" strike="noStrike" kern="1200" dirty="0">
                <a:solidFill>
                  <a:schemeClr val="tx1"/>
                </a:solidFill>
                <a:effectLst/>
                <a:latin typeface="+mn-lt"/>
                <a:ea typeface="+mn-ea"/>
                <a:cs typeface="+mn-cs"/>
              </a:rPr>
              <a:t>actually UNDERSTAND what a </a:t>
            </a:r>
            <a:r>
              <a:rPr lang="en-US" sz="1200" b="0" i="0" u="none" strike="noStrike" kern="1200" dirty="0" err="1">
                <a:solidFill>
                  <a:schemeClr val="tx1"/>
                </a:solidFill>
                <a:effectLst/>
                <a:latin typeface="+mn-lt"/>
                <a:ea typeface="+mn-ea"/>
                <a:cs typeface="+mn-cs"/>
              </a:rPr>
              <a:t>comms</a:t>
            </a:r>
            <a:r>
              <a:rPr lang="en-US" sz="1200" b="0" i="0" u="none" strike="noStrike" kern="1200" dirty="0">
                <a:solidFill>
                  <a:schemeClr val="tx1"/>
                </a:solidFill>
                <a:effectLst/>
                <a:latin typeface="+mn-lt"/>
                <a:ea typeface="+mn-ea"/>
                <a:cs typeface="+mn-cs"/>
              </a:rPr>
              <a:t>/marketing person is or does or where they add value.  We are a strange creature to some of them.  So I’ve taken to showing them the value we can provide by first creating a library of tip sheets with a great format, then using a good structure in email </a:t>
            </a:r>
            <a:r>
              <a:rPr lang="en-US" sz="1200" b="0" i="0" u="none" strike="noStrike" kern="1200" dirty="0" err="1">
                <a:solidFill>
                  <a:schemeClr val="tx1"/>
                </a:solidFill>
                <a:effectLst/>
                <a:latin typeface="+mn-lt"/>
                <a:ea typeface="+mn-ea"/>
                <a:cs typeface="+mn-cs"/>
              </a:rPr>
              <a:t>comms</a:t>
            </a:r>
            <a:r>
              <a:rPr lang="en-US" sz="1200" b="0" i="0" u="none" strike="noStrike" kern="1200" dirty="0">
                <a:solidFill>
                  <a:schemeClr val="tx1"/>
                </a:solidFill>
                <a:effectLst/>
                <a:latin typeface="+mn-lt"/>
                <a:ea typeface="+mn-ea"/>
                <a:cs typeface="+mn-cs"/>
              </a:rPr>
              <a:t>, and finally I create a list of tips for better communications that are easily consumable and offered them to the leads in the SOC.  This results in word of mouth to leadership about what good </a:t>
            </a:r>
            <a:r>
              <a:rPr lang="en-US" sz="1200" b="0" i="0" u="none" strike="noStrike" kern="1200" dirty="0" err="1">
                <a:solidFill>
                  <a:schemeClr val="tx1"/>
                </a:solidFill>
                <a:effectLst/>
                <a:latin typeface="+mn-lt"/>
                <a:ea typeface="+mn-ea"/>
                <a:cs typeface="+mn-cs"/>
              </a:rPr>
              <a:t>comms</a:t>
            </a:r>
            <a:r>
              <a:rPr lang="en-US" sz="1200" b="0" i="0" u="none" strike="noStrike" kern="1200" dirty="0">
                <a:solidFill>
                  <a:schemeClr val="tx1"/>
                </a:solidFill>
                <a:effectLst/>
                <a:latin typeface="+mn-lt"/>
                <a:ea typeface="+mn-ea"/>
                <a:cs typeface="+mn-cs"/>
              </a:rPr>
              <a:t> can provide.</a:t>
            </a:r>
          </a:p>
          <a:p>
            <a:endParaRPr lang="en-US" sz="1200" b="0" i="0" u="none" strike="noStrike"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Budget:  </a:t>
            </a:r>
            <a:r>
              <a:rPr lang="en-US" sz="1200" b="0" i="0" u="none" strike="noStrike" kern="1200" dirty="0">
                <a:solidFill>
                  <a:schemeClr val="tx1"/>
                </a:solidFill>
                <a:effectLst/>
                <a:latin typeface="+mn-lt"/>
                <a:ea typeface="+mn-ea"/>
                <a:cs typeface="+mn-cs"/>
              </a:rPr>
              <a:t>I’m very careful with the budget I’m given and try to show maximum value through metrics. With videos, I provide any click rates around interaction, phishing vendor is obvious metrics, interactive training is the same. At the same time, I try to create things on my own using SharePoint, tip sheets, articles, that only cost my salary or my team’s salary.  I also use the same process for adding staff and ask leadership what they are looking for then put together a spreadsheet of what that will cost.  I’ve been told by our GCISO that my team and I produce more valuable work per head than any other group, so it must be working.  And I now have </a:t>
            </a:r>
            <a:r>
              <a:rPr lang="en-US" sz="1200" b="0" i="0" u="none" strike="noStrike" kern="1200">
                <a:solidFill>
                  <a:schemeClr val="tx1"/>
                </a:solidFill>
                <a:effectLst/>
                <a:latin typeface="+mn-lt"/>
                <a:ea typeface="+mn-ea"/>
                <a:cs typeface="+mn-cs"/>
              </a:rPr>
              <a:t>a healthy </a:t>
            </a:r>
            <a:r>
              <a:rPr lang="en-US" sz="1200" b="0" i="0" u="none" strike="noStrike" kern="1200" dirty="0">
                <a:solidFill>
                  <a:schemeClr val="tx1"/>
                </a:solidFill>
                <a:effectLst/>
                <a:latin typeface="+mn-lt"/>
                <a:ea typeface="+mn-ea"/>
                <a:cs typeface="+mn-cs"/>
              </a:rPr>
              <a:t>budget</a:t>
            </a:r>
          </a:p>
          <a:p>
            <a:endParaRPr lang="en-US" sz="1200" b="0" i="0" u="none" strike="noStrike"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Word of Mouth:</a:t>
            </a:r>
            <a:r>
              <a:rPr lang="en-US" sz="1200" b="0" i="0" u="none" strike="noStrike" kern="1200" dirty="0">
                <a:solidFill>
                  <a:schemeClr val="tx1"/>
                </a:solidFill>
                <a:effectLst/>
                <a:latin typeface="+mn-lt"/>
                <a:ea typeface="+mn-ea"/>
                <a:cs typeface="+mn-cs"/>
              </a:rPr>
              <a:t>  relationship building and the results trickle up to leadership.  If you are good at building relationships and your know your security awareness space, then people will ask for you to be a voice at the table.  I have all my learning materials reviewed by Threat Intel and sometimes by other groups in cyber security.  I consult with them and incorporate their opinions.  Gradually, they start bringing things to me – real phish examples, good articles, ideas from what they see. And they tell their VP of Cyber and the CISO good things about the awareness team. I do the same with Group Risk and Corporate Communications.  It’s a slow process that requires patience.</a:t>
            </a:r>
          </a:p>
          <a:p>
            <a:br>
              <a:rPr lang="en-US" dirty="0"/>
            </a:br>
            <a:endParaRPr lang="en-US" dirty="0"/>
          </a:p>
        </p:txBody>
      </p:sp>
      <p:sp>
        <p:nvSpPr>
          <p:cNvPr id="4" name="Slide Number Placeholder 3"/>
          <p:cNvSpPr>
            <a:spLocks noGrp="1"/>
          </p:cNvSpPr>
          <p:nvPr>
            <p:ph type="sldNum" sz="quarter" idx="10"/>
          </p:nvPr>
        </p:nvSpPr>
        <p:spPr/>
        <p:txBody>
          <a:bodyPr/>
          <a:lstStyle/>
          <a:p>
            <a:fld id="{207A0C7E-A6E9-4345-98C7-96CC8694F0A9}" type="slidenum">
              <a:rPr lang="en-US" smtClean="0"/>
              <a:t>8</a:t>
            </a:fld>
            <a:endParaRPr lang="en-US"/>
          </a:p>
        </p:txBody>
      </p:sp>
    </p:spTree>
    <p:extLst>
      <p:ext uri="{BB962C8B-B14F-4D97-AF65-F5344CB8AC3E}">
        <p14:creationId xmlns:p14="http://schemas.microsoft.com/office/powerpoint/2010/main" val="33054947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09286" y="4560570"/>
            <a:ext cx="6296628" cy="4921758"/>
          </a:xfrm>
        </p:spPr>
        <p:txBody>
          <a:bodyPr>
            <a:normAutofit/>
          </a:bodyPr>
          <a:lstStyle/>
          <a:p>
            <a:pPr>
              <a:lnSpc>
                <a:spcPct val="110000"/>
              </a:lnSpc>
            </a:pPr>
            <a:r>
              <a:rPr lang="en-US" sz="1000" kern="1200" dirty="0">
                <a:solidFill>
                  <a:schemeClr val="tx1"/>
                </a:solidFill>
                <a:latin typeface="Times New Roman" pitchFamily="18" charset="0"/>
                <a:ea typeface="+mn-ea"/>
                <a:cs typeface="Times New Roman" pitchFamily="18" charset="0"/>
              </a:rPr>
              <a:t>A key goal of most awareness programs is managing human risk. If we are going to manage risk, we should first define it. Risk is an interesting concept. It is one of the most commonly used words in our profession, yet it is often one of the most misunderstood and difficult to define/measure. To understand and achieve our goal of managing human risk, we need to agree on what risk is and the role humans play in that definition. You are by no means required to use this course’s definition in your own organization. The key is that you agree within your organization on what the definition is and the role security awareness plays. For the purpose of this class, we are defining Cyber risk as: </a:t>
            </a:r>
          </a:p>
          <a:p>
            <a:pPr>
              <a:lnSpc>
                <a:spcPct val="110000"/>
              </a:lnSpc>
            </a:pPr>
            <a:endParaRPr lang="en-US" sz="1000" kern="1200" dirty="0">
              <a:solidFill>
                <a:schemeClr val="tx1"/>
              </a:solidFill>
              <a:latin typeface="Times New Roman" pitchFamily="18" charset="0"/>
              <a:ea typeface="+mn-ea"/>
              <a:cs typeface="Times New Roman" pitchFamily="18" charset="0"/>
            </a:endParaRPr>
          </a:p>
          <a:p>
            <a:pPr>
              <a:lnSpc>
                <a:spcPct val="110000"/>
              </a:lnSpc>
            </a:pPr>
            <a:r>
              <a:rPr lang="en-US" sz="1000" kern="1200" dirty="0">
                <a:solidFill>
                  <a:schemeClr val="tx1"/>
                </a:solidFill>
                <a:latin typeface="Times New Roman" pitchFamily="18" charset="0"/>
                <a:ea typeface="+mn-ea"/>
                <a:cs typeface="Times New Roman" pitchFamily="18" charset="0"/>
              </a:rPr>
              <a:t>RISK = VULNERABILITIES x THREATS x IMPACT.</a:t>
            </a:r>
          </a:p>
          <a:p>
            <a:pPr>
              <a:lnSpc>
                <a:spcPct val="110000"/>
              </a:lnSpc>
            </a:pPr>
            <a:endParaRPr lang="en-US" sz="1000" kern="1200" dirty="0">
              <a:solidFill>
                <a:schemeClr val="tx1"/>
              </a:solidFill>
              <a:latin typeface="Times New Roman" pitchFamily="18" charset="0"/>
              <a:ea typeface="+mn-ea"/>
              <a:cs typeface="Times New Roman" pitchFamily="18" charset="0"/>
            </a:endParaRPr>
          </a:p>
          <a:p>
            <a:pPr>
              <a:lnSpc>
                <a:spcPct val="110000"/>
              </a:lnSpc>
            </a:pPr>
            <a:r>
              <a:rPr lang="en-US" sz="1000" kern="1200" dirty="0">
                <a:solidFill>
                  <a:schemeClr val="tx1"/>
                </a:solidFill>
                <a:latin typeface="Times New Roman" pitchFamily="18" charset="0"/>
                <a:ea typeface="+mn-ea"/>
                <a:cs typeface="Times New Roman" pitchFamily="18" charset="0"/>
              </a:rPr>
              <a:t>This equation is used to help understand the key elements that make up risk for your organization. This equation is not to be taken literally; you do not input numbers then come up with a quantitative value for risk. There are frameworks that attempt to do this (such as FAIR) but that is not our goal here. For the purpose of this class, this definition demonstrates that if you decrease any one of these three variables, you decrease the overall risk to your organization. If any one of these three variables increases, then the overall risk to your organization increases. When calculating risk always take your existing controls into consideration. Keep in mind, no organization can eliminate risk. The purpose of security is to manage risk to an acceptable level (something some security professionals tend to forget). You can compare this concept to driving cars. Driving a car is actually dangerous. In the United States, 40,000 people die every year in auto-related accidents. We all take steps to reduce risk when driving. We wear seat belts, turn lights on in dim conditions, turn on a signal when changing lanes, and so on. However, all these steps can only reduce risk, not eliminate it. We first reduce the risk to an acceptable level and then drive our car for our daily needs. Security awareness will do the same by helping reduce risk to an acceptable level. </a:t>
            </a:r>
          </a:p>
          <a:p>
            <a:pPr>
              <a:lnSpc>
                <a:spcPct val="110000"/>
              </a:lnSpc>
            </a:pPr>
            <a:endParaRPr lang="en-US" sz="1000" kern="1200" dirty="0">
              <a:solidFill>
                <a:schemeClr val="tx1"/>
              </a:solidFill>
              <a:latin typeface="Times New Roman" pitchFamily="18" charset="0"/>
              <a:ea typeface="+mn-ea"/>
              <a:cs typeface="Times New Roman" pitchFamily="18" charset="0"/>
            </a:endParaRPr>
          </a:p>
          <a:p>
            <a:pPr marR="0" algn="l" defTabSz="457200" rtl="0" eaLnBrk="1" fontAlgn="auto" latinLnBrk="0" hangingPunct="1">
              <a:lnSpc>
                <a:spcPct val="110000"/>
              </a:lnSpc>
              <a:spcBef>
                <a:spcPts val="0"/>
              </a:spcBef>
              <a:spcAft>
                <a:spcPts val="0"/>
              </a:spcAft>
              <a:buClrTx/>
              <a:buSzTx/>
              <a:tabLst/>
              <a:defRPr/>
            </a:pPr>
            <a:r>
              <a:rPr lang="en-US" sz="1000" kern="1200" dirty="0">
                <a:solidFill>
                  <a:schemeClr val="tx1"/>
                </a:solidFill>
                <a:latin typeface="Times New Roman" pitchFamily="18" charset="0"/>
                <a:ea typeface="+mn-ea"/>
                <a:cs typeface="Times New Roman" pitchFamily="18" charset="0"/>
              </a:rPr>
              <a:t>Learn more about quantitative risk management with </a:t>
            </a:r>
            <a:r>
              <a:rPr lang="en-US" sz="1000" kern="1200" baseline="0" dirty="0">
                <a:solidFill>
                  <a:schemeClr val="tx1"/>
                </a:solidFill>
                <a:latin typeface="Times New Roman" pitchFamily="18" charset="0"/>
                <a:ea typeface="+mn-ea"/>
                <a:cs typeface="Times New Roman" pitchFamily="18" charset="0"/>
              </a:rPr>
              <a:t>the FAIR model at https://www.fairinstitute.org/.</a:t>
            </a:r>
          </a:p>
        </p:txBody>
      </p:sp>
      <p:sp>
        <p:nvSpPr>
          <p:cNvPr id="7" name="Slide Image Placeholder 6"/>
          <p:cNvSpPr>
            <a:spLocks noGrp="1" noRot="1" noChangeAspect="1"/>
          </p:cNvSpPr>
          <p:nvPr>
            <p:ph type="sldImg"/>
          </p:nvPr>
        </p:nvSpPr>
        <p:spPr>
          <a:xfrm>
            <a:off x="457200" y="720725"/>
            <a:ext cx="6400800" cy="3600450"/>
          </a:xfrm>
        </p:spPr>
      </p:sp>
    </p:spTree>
    <p:extLst>
      <p:ext uri="{BB962C8B-B14F-4D97-AF65-F5344CB8AC3E}">
        <p14:creationId xmlns:p14="http://schemas.microsoft.com/office/powerpoint/2010/main" val="1818738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rgbClr val="094B72"/>
                </a:solidFill>
                <a:latin typeface="Arial" charset="0"/>
                <a:ea typeface="Arial" charset="0"/>
                <a:cs typeface="Arial" charset="0"/>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i="1">
                <a:solidFill>
                  <a:srgbClr val="094B7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F9F51AB0-C1D5-074A-A681-20D2C5219915}" type="datetime1">
              <a:rPr lang="en-US" smtClean="0"/>
              <a:t>5/2/22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334146-D25D-8E46-BAA4-3E0CBD9B58A7}" type="slidenum">
              <a:rPr lang="en-US" smtClean="0"/>
              <a:t>‹#›</a:t>
            </a:fld>
            <a:endParaRPr lang="en-US"/>
          </a:p>
        </p:txBody>
      </p:sp>
    </p:spTree>
    <p:extLst>
      <p:ext uri="{BB962C8B-B14F-4D97-AF65-F5344CB8AC3E}">
        <p14:creationId xmlns:p14="http://schemas.microsoft.com/office/powerpoint/2010/main" val="20585848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6_Placeholder">
    <p:spTree>
      <p:nvGrpSpPr>
        <p:cNvPr id="1" name=""/>
        <p:cNvGrpSpPr/>
        <p:nvPr/>
      </p:nvGrpSpPr>
      <p:grpSpPr>
        <a:xfrm>
          <a:off x="0" y="0"/>
          <a:ext cx="0" cy="0"/>
          <a:chOff x="0" y="0"/>
          <a:chExt cx="0" cy="0"/>
        </a:xfrm>
      </p:grpSpPr>
      <p:sp>
        <p:nvSpPr>
          <p:cNvPr id="4" name="Picture Placeholder 2"/>
          <p:cNvSpPr>
            <a:spLocks noGrp="1"/>
          </p:cNvSpPr>
          <p:nvPr>
            <p:ph type="pic" sz="quarter" idx="26"/>
          </p:nvPr>
        </p:nvSpPr>
        <p:spPr>
          <a:xfrm>
            <a:off x="0" y="3"/>
            <a:ext cx="6076946" cy="6858000"/>
          </a:xfrm>
          <a:solidFill>
            <a:schemeClr val="bg1">
              <a:lumMod val="95000"/>
            </a:schemeClr>
          </a:solidFill>
        </p:spPr>
        <p:txBody>
          <a:bodyPr>
            <a:normAutofit/>
          </a:bodyPr>
          <a:lstStyle>
            <a:lvl1pPr>
              <a:defRPr sz="1401"/>
            </a:lvl1pPr>
          </a:lstStyle>
          <a:p>
            <a:endParaRPr lang="en-US" dirty="0"/>
          </a:p>
        </p:txBody>
      </p:sp>
    </p:spTree>
    <p:extLst>
      <p:ext uri="{BB962C8B-B14F-4D97-AF65-F5344CB8AC3E}">
        <p14:creationId xmlns:p14="http://schemas.microsoft.com/office/powerpoint/2010/main" val="2908553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10634135" y="6479438"/>
            <a:ext cx="1530927" cy="365125"/>
          </a:xfrm>
        </p:spPr>
        <p:txBody>
          <a:bodyPr/>
          <a:lstStyle/>
          <a:p>
            <a:fld id="{85FE9158-C8DC-4B6F-AD79-2190772CB85D}" type="slidenum">
              <a:rPr lang="en-US" smtClean="0"/>
              <a:t>‹#›</a:t>
            </a:fld>
            <a:endParaRPr lang="en-US"/>
          </a:p>
        </p:txBody>
      </p:sp>
    </p:spTree>
    <p:extLst>
      <p:ext uri="{BB962C8B-B14F-4D97-AF65-F5344CB8AC3E}">
        <p14:creationId xmlns:p14="http://schemas.microsoft.com/office/powerpoint/2010/main" val="22167821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4" name="Rectangle 3"/>
          <p:cNvSpPr/>
          <p:nvPr userDrawn="1"/>
        </p:nvSpPr>
        <p:spPr>
          <a:xfrm>
            <a:off x="0" y="0"/>
            <a:ext cx="45714" cy="6858000"/>
          </a:xfrm>
          <a:prstGeom prst="rect">
            <a:avLst/>
          </a:prstGeom>
          <a:solidFill>
            <a:srgbClr val="094B72"/>
          </a:solidFill>
          <a:ln w="25400" cap="flat" cmpd="sng" algn="ctr">
            <a:noFill/>
            <a:prstDash val="solid"/>
          </a:ln>
          <a:effectLst/>
        </p:spPr>
        <p:txBody>
          <a:bodyPr lIns="91356" tIns="45678" rIns="91356" bIns="45678"/>
          <a:lstStyle/>
          <a:p>
            <a:pPr marL="0" marR="0" lvl="0" indent="0" defTabSz="60896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latin typeface="Arial"/>
              <a:ea typeface=""/>
              <a:cs typeface=""/>
            </a:endParaRPr>
          </a:p>
        </p:txBody>
      </p:sp>
    </p:spTree>
    <p:extLst>
      <p:ext uri="{BB962C8B-B14F-4D97-AF65-F5344CB8AC3E}">
        <p14:creationId xmlns:p14="http://schemas.microsoft.com/office/powerpoint/2010/main" val="36871030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bwMode="gray">
          <a:xfrm>
            <a:off x="472440" y="475840"/>
            <a:ext cx="11247120" cy="685800"/>
          </a:xfrm>
          <a:prstGeom prst="rect">
            <a:avLst/>
          </a:prstGeom>
          <a:solidFill>
            <a:srgbClr val="53894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en-US" sz="2400" dirty="0"/>
          </a:p>
        </p:txBody>
      </p:sp>
      <p:sp>
        <p:nvSpPr>
          <p:cNvPr id="2" name="Title 1"/>
          <p:cNvSpPr>
            <a:spLocks noGrp="1"/>
          </p:cNvSpPr>
          <p:nvPr>
            <p:ph type="ctrTitle" hasCustomPrompt="1"/>
          </p:nvPr>
        </p:nvSpPr>
        <p:spPr bwMode="gray">
          <a:xfrm>
            <a:off x="655320" y="475841"/>
            <a:ext cx="10881360" cy="685800"/>
          </a:xfrm>
          <a:solidFill>
            <a:srgbClr val="538940"/>
          </a:solidFill>
        </p:spPr>
        <p:txBody>
          <a:bodyPr anchor="ctr" anchorCtr="0"/>
          <a:lstStyle>
            <a:lvl1pPr algn="l">
              <a:defRPr sz="2933">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655320" y="1499779"/>
            <a:ext cx="10881360" cy="589935"/>
          </a:xfrm>
        </p:spPr>
        <p:txBody>
          <a:bodyPr/>
          <a:lstStyle>
            <a:lvl1pPr marL="0" indent="0" algn="l">
              <a:buNone/>
              <a:defRPr sz="2800" b="1" i="0">
                <a:latin typeface="Gill Sans MT" charset="0"/>
                <a:ea typeface="Gill Sans MT" charset="0"/>
                <a:cs typeface="Gill Sans MT" charset="0"/>
              </a:defRPr>
            </a:lvl1pPr>
            <a:lvl2pPr marL="457178" indent="0" algn="ctr">
              <a:buNone/>
              <a:defRPr sz="2000"/>
            </a:lvl2pPr>
            <a:lvl3pPr marL="914354" indent="0" algn="ctr">
              <a:buNone/>
              <a:defRPr sz="1867"/>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edit Master subtitle style</a:t>
            </a:r>
          </a:p>
        </p:txBody>
      </p:sp>
      <p:sp>
        <p:nvSpPr>
          <p:cNvPr id="8" name="Text Placeholder 7"/>
          <p:cNvSpPr>
            <a:spLocks noGrp="1"/>
          </p:cNvSpPr>
          <p:nvPr>
            <p:ph type="body" sz="quarter" idx="13"/>
          </p:nvPr>
        </p:nvSpPr>
        <p:spPr>
          <a:xfrm>
            <a:off x="655320" y="2256503"/>
            <a:ext cx="10881360" cy="371726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3">
            <a:extLst>
              <a:ext uri="{FF2B5EF4-FFF2-40B4-BE49-F238E27FC236}">
                <a16:creationId xmlns:a16="http://schemas.microsoft.com/office/drawing/2014/main" id="{2C3413A4-9C54-4F92-B3F4-ECFB03A07F24}"/>
              </a:ext>
            </a:extLst>
          </p:cNvPr>
          <p:cNvSpPr>
            <a:spLocks noGrp="1"/>
          </p:cNvSpPr>
          <p:nvPr>
            <p:ph type="sldNum" sz="quarter" idx="4"/>
          </p:nvPr>
        </p:nvSpPr>
        <p:spPr>
          <a:xfrm>
            <a:off x="11536683" y="6322386"/>
            <a:ext cx="653796" cy="546101"/>
          </a:xfrm>
          <a:prstGeom prst="rect">
            <a:avLst/>
          </a:prstGeom>
        </p:spPr>
        <p:txBody>
          <a:bodyPr anchor="ctr"/>
          <a:lstStyle>
            <a:lvl1pPr algn="ctr">
              <a:defRPr sz="1333" b="1"/>
            </a:lvl1pPr>
          </a:lstStyle>
          <a:p>
            <a:fld id="{A12C446D-6113-E749-B2D6-33109B9D4DC9}" type="slidenum">
              <a:rPr lang="en-US" smtClean="0"/>
              <a:pPr/>
              <a:t>‹#›</a:t>
            </a:fld>
            <a:endParaRPr lang="en-US" dirty="0"/>
          </a:p>
        </p:txBody>
      </p:sp>
    </p:spTree>
    <p:extLst>
      <p:ext uri="{BB962C8B-B14F-4D97-AF65-F5344CB8AC3E}">
        <p14:creationId xmlns:p14="http://schemas.microsoft.com/office/powerpoint/2010/main" val="30442587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bwMode="gray">
          <a:xfrm>
            <a:off x="472440" y="293387"/>
            <a:ext cx="11247120" cy="685800"/>
          </a:xfrm>
          <a:prstGeom prst="rect">
            <a:avLst/>
          </a:prstGeom>
          <a:solidFill>
            <a:srgbClr val="53894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en-US" sz="2400" dirty="0"/>
          </a:p>
        </p:txBody>
      </p:sp>
      <p:sp>
        <p:nvSpPr>
          <p:cNvPr id="2" name="Title 1"/>
          <p:cNvSpPr>
            <a:spLocks noGrp="1"/>
          </p:cNvSpPr>
          <p:nvPr>
            <p:ph type="title" hasCustomPrompt="1"/>
          </p:nvPr>
        </p:nvSpPr>
        <p:spPr>
          <a:xfrm>
            <a:off x="655320" y="293390"/>
            <a:ext cx="10881360" cy="685799"/>
          </a:xfrm>
        </p:spPr>
        <p:txBody>
          <a:bodyPr/>
          <a:lstStyle>
            <a:lvl1pPr>
              <a:defRPr sz="2933">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655320" y="1504335"/>
            <a:ext cx="10881360" cy="4542504"/>
          </a:xfrm>
        </p:spPr>
        <p:txBody>
          <a:bodyPr/>
          <a:lstStyle>
            <a:lvl1pPr>
              <a:defRPr sz="3200"/>
            </a:lvl1pPr>
            <a:lvl2pPr>
              <a:defRPr sz="2667"/>
            </a:lvl2pPr>
            <a:lvl3pPr>
              <a:defRPr sz="2400"/>
            </a:lvl3pPr>
            <a:lvl4pPr>
              <a:defRPr sz="2133"/>
            </a:lvl4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3">
            <a:extLst>
              <a:ext uri="{FF2B5EF4-FFF2-40B4-BE49-F238E27FC236}">
                <a16:creationId xmlns:a16="http://schemas.microsoft.com/office/drawing/2014/main" id="{C72F09A7-B2E8-4411-8AD5-0BE0FDD1145D}"/>
              </a:ext>
            </a:extLst>
          </p:cNvPr>
          <p:cNvSpPr>
            <a:spLocks noGrp="1"/>
          </p:cNvSpPr>
          <p:nvPr>
            <p:ph type="sldNum" sz="quarter" idx="4"/>
          </p:nvPr>
        </p:nvSpPr>
        <p:spPr>
          <a:xfrm>
            <a:off x="11536683" y="6322386"/>
            <a:ext cx="653796" cy="546101"/>
          </a:xfrm>
          <a:prstGeom prst="rect">
            <a:avLst/>
          </a:prstGeom>
        </p:spPr>
        <p:txBody>
          <a:bodyPr anchor="ctr"/>
          <a:lstStyle>
            <a:lvl1pPr algn="ctr">
              <a:defRPr sz="1333" b="1">
                <a:solidFill>
                  <a:schemeClr val="bg1"/>
                </a:solidFill>
              </a:defRPr>
            </a:lvl1pPr>
          </a:lstStyle>
          <a:p>
            <a:fld id="{A12C446D-6113-E749-B2D6-33109B9D4DC9}" type="slidenum">
              <a:rPr lang="en-US" smtClean="0"/>
              <a:pPr/>
              <a:t>‹#›</a:t>
            </a:fld>
            <a:endParaRPr lang="en-US" dirty="0"/>
          </a:p>
        </p:txBody>
      </p:sp>
    </p:spTree>
    <p:extLst>
      <p:ext uri="{BB962C8B-B14F-4D97-AF65-F5344CB8AC3E}">
        <p14:creationId xmlns:p14="http://schemas.microsoft.com/office/powerpoint/2010/main" val="38128406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userDrawn="1"/>
        </p:nvSpPr>
        <p:spPr bwMode="ltGray">
          <a:xfrm>
            <a:off x="472440" y="475840"/>
            <a:ext cx="11247120" cy="685800"/>
          </a:xfrm>
          <a:prstGeom prst="rect">
            <a:avLst/>
          </a:prstGeom>
          <a:solidFill>
            <a:srgbClr val="53894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en-US" sz="2400" dirty="0"/>
          </a:p>
        </p:txBody>
      </p:sp>
      <p:sp>
        <p:nvSpPr>
          <p:cNvPr id="2" name="Title 1"/>
          <p:cNvSpPr>
            <a:spLocks noGrp="1"/>
          </p:cNvSpPr>
          <p:nvPr>
            <p:ph type="title" hasCustomPrompt="1"/>
          </p:nvPr>
        </p:nvSpPr>
        <p:spPr>
          <a:xfrm>
            <a:off x="655320" y="475842"/>
            <a:ext cx="10881360" cy="685801"/>
          </a:xfrm>
        </p:spPr>
        <p:txBody>
          <a:bodyPr/>
          <a:lstStyle>
            <a:lvl1pPr>
              <a:defRPr>
                <a:solidFill>
                  <a:schemeClr val="bg1"/>
                </a:solidFill>
              </a:defRPr>
            </a:lvl1pPr>
          </a:lstStyle>
          <a:p>
            <a:r>
              <a:rPr lang="en-US" dirty="0"/>
              <a:t>CLICK TO EDIT MASTER TITLE STYLE</a:t>
            </a:r>
          </a:p>
        </p:txBody>
      </p:sp>
      <p:sp>
        <p:nvSpPr>
          <p:cNvPr id="3" name="Content Placeholder 2"/>
          <p:cNvSpPr>
            <a:spLocks noGrp="1"/>
          </p:cNvSpPr>
          <p:nvPr>
            <p:ph sz="half" idx="1"/>
          </p:nvPr>
        </p:nvSpPr>
        <p:spPr>
          <a:xfrm>
            <a:off x="655320" y="1519089"/>
            <a:ext cx="5364480" cy="45841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519089"/>
            <a:ext cx="5364480" cy="4584137"/>
          </a:xfrm>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3">
            <a:extLst>
              <a:ext uri="{FF2B5EF4-FFF2-40B4-BE49-F238E27FC236}">
                <a16:creationId xmlns:a16="http://schemas.microsoft.com/office/drawing/2014/main" id="{340290B4-E7C7-4F4F-A668-8812DF6E789F}"/>
              </a:ext>
            </a:extLst>
          </p:cNvPr>
          <p:cNvSpPr>
            <a:spLocks noGrp="1"/>
          </p:cNvSpPr>
          <p:nvPr>
            <p:ph type="sldNum" sz="quarter" idx="4"/>
          </p:nvPr>
        </p:nvSpPr>
        <p:spPr>
          <a:xfrm>
            <a:off x="11536683" y="6322386"/>
            <a:ext cx="653796" cy="546101"/>
          </a:xfrm>
          <a:prstGeom prst="rect">
            <a:avLst/>
          </a:prstGeom>
        </p:spPr>
        <p:txBody>
          <a:bodyPr anchor="ctr"/>
          <a:lstStyle>
            <a:lvl1pPr algn="ctr">
              <a:defRPr sz="1333" b="1"/>
            </a:lvl1pPr>
          </a:lstStyle>
          <a:p>
            <a:fld id="{A12C446D-6113-E749-B2D6-33109B9D4DC9}" type="slidenum">
              <a:rPr lang="en-US" smtClean="0"/>
              <a:pPr/>
              <a:t>‹#›</a:t>
            </a:fld>
            <a:endParaRPr lang="en-US" dirty="0"/>
          </a:p>
        </p:txBody>
      </p:sp>
    </p:spTree>
    <p:extLst>
      <p:ext uri="{BB962C8B-B14F-4D97-AF65-F5344CB8AC3E}">
        <p14:creationId xmlns:p14="http://schemas.microsoft.com/office/powerpoint/2010/main" val="10867794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userDrawn="1"/>
        </p:nvSpPr>
        <p:spPr bwMode="ltGray">
          <a:xfrm>
            <a:off x="472440" y="475840"/>
            <a:ext cx="11247120" cy="685800"/>
          </a:xfrm>
          <a:prstGeom prst="rect">
            <a:avLst/>
          </a:prstGeom>
          <a:solidFill>
            <a:srgbClr val="53894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en-US" sz="2400" dirty="0"/>
          </a:p>
        </p:txBody>
      </p:sp>
      <p:sp>
        <p:nvSpPr>
          <p:cNvPr id="2" name="Title 1"/>
          <p:cNvSpPr>
            <a:spLocks noGrp="1"/>
          </p:cNvSpPr>
          <p:nvPr>
            <p:ph type="title" hasCustomPrompt="1"/>
          </p:nvPr>
        </p:nvSpPr>
        <p:spPr>
          <a:xfrm>
            <a:off x="655320" y="475840"/>
            <a:ext cx="10881360" cy="685800"/>
          </a:xfrm>
        </p:spPr>
        <p:txBody>
          <a:bodyPr/>
          <a:lstStyle>
            <a:lvl1pPr>
              <a:defRPr>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655323" y="1445345"/>
            <a:ext cx="5342255" cy="923207"/>
          </a:xfrm>
        </p:spPr>
        <p:txBody>
          <a:bodyPr anchor="t" anchorCtr="0"/>
          <a:lstStyle>
            <a:lvl1pPr marL="0" indent="0">
              <a:buNone/>
              <a:defRPr sz="2400" b="1" i="0">
                <a:latin typeface="Gill Sans MT" charset="0"/>
                <a:ea typeface="Gill Sans MT" charset="0"/>
                <a:cs typeface="Gill Sans MT" charset="0"/>
              </a:defRPr>
            </a:lvl1pPr>
            <a:lvl2pPr marL="457178" indent="0">
              <a:buNone/>
              <a:defRPr sz="2000" b="1"/>
            </a:lvl2pPr>
            <a:lvl3pPr marL="914354" indent="0">
              <a:buNone/>
              <a:defRPr sz="1867"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55323" y="2505075"/>
            <a:ext cx="5342255"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445343"/>
            <a:ext cx="5364480" cy="937496"/>
          </a:xfrm>
        </p:spPr>
        <p:txBody>
          <a:bodyPr anchor="t" anchorCtr="0"/>
          <a:lstStyle>
            <a:lvl1pPr marL="0" indent="0">
              <a:buNone/>
              <a:defRPr sz="2400" b="1" i="0">
                <a:latin typeface="Gill Sans MT" charset="0"/>
                <a:ea typeface="Gill Sans MT" charset="0"/>
                <a:cs typeface="Gill Sans MT" charset="0"/>
              </a:defRPr>
            </a:lvl1pPr>
            <a:lvl2pPr marL="457178" indent="0">
              <a:buNone/>
              <a:defRPr sz="2000" b="1"/>
            </a:lvl2pPr>
            <a:lvl3pPr marL="914354" indent="0">
              <a:buNone/>
              <a:defRPr sz="1867"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36448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3">
            <a:extLst>
              <a:ext uri="{FF2B5EF4-FFF2-40B4-BE49-F238E27FC236}">
                <a16:creationId xmlns:a16="http://schemas.microsoft.com/office/drawing/2014/main" id="{15AC9E67-CDF5-40DE-B6F3-8069E2A56CBC}"/>
              </a:ext>
            </a:extLst>
          </p:cNvPr>
          <p:cNvSpPr>
            <a:spLocks noGrp="1"/>
          </p:cNvSpPr>
          <p:nvPr>
            <p:ph type="sldNum" sz="quarter" idx="12"/>
          </p:nvPr>
        </p:nvSpPr>
        <p:spPr>
          <a:xfrm>
            <a:off x="11530129" y="6319724"/>
            <a:ext cx="653796" cy="546101"/>
          </a:xfrm>
        </p:spPr>
        <p:txBody>
          <a:bodyPr/>
          <a:lstStyle/>
          <a:p>
            <a:fld id="{A12C446D-6113-E749-B2D6-33109B9D4DC9}" type="slidenum">
              <a:rPr lang="en-US" smtClean="0"/>
              <a:t>‹#›</a:t>
            </a:fld>
            <a:endParaRPr lang="en-US" dirty="0"/>
          </a:p>
        </p:txBody>
      </p:sp>
    </p:spTree>
    <p:extLst>
      <p:ext uri="{BB962C8B-B14F-4D97-AF65-F5344CB8AC3E}">
        <p14:creationId xmlns:p14="http://schemas.microsoft.com/office/powerpoint/2010/main" val="37562944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bwMode="ltGray">
          <a:xfrm>
            <a:off x="472440" y="301680"/>
            <a:ext cx="11247120" cy="685800"/>
          </a:xfrm>
          <a:prstGeom prst="rect">
            <a:avLst/>
          </a:prstGeom>
          <a:solidFill>
            <a:srgbClr val="53894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en-US" sz="2400" dirty="0"/>
          </a:p>
        </p:txBody>
      </p:sp>
      <p:sp>
        <p:nvSpPr>
          <p:cNvPr id="2" name="Title 1"/>
          <p:cNvSpPr>
            <a:spLocks noGrp="1"/>
          </p:cNvSpPr>
          <p:nvPr>
            <p:ph type="title" hasCustomPrompt="1"/>
          </p:nvPr>
        </p:nvSpPr>
        <p:spPr>
          <a:xfrm>
            <a:off x="655320" y="294201"/>
            <a:ext cx="10881360" cy="685800"/>
          </a:xfrm>
        </p:spPr>
        <p:txBody>
          <a:bodyPr/>
          <a:lstStyle>
            <a:lvl1pPr>
              <a:defRPr>
                <a:solidFill>
                  <a:schemeClr val="bg1"/>
                </a:solidFill>
              </a:defRPr>
            </a:lvl1pPr>
          </a:lstStyle>
          <a:p>
            <a:r>
              <a:rPr lang="en-US" dirty="0"/>
              <a:t>CLICK TO EDIT MASTER TITLE STYLE</a:t>
            </a:r>
          </a:p>
        </p:txBody>
      </p:sp>
      <p:sp>
        <p:nvSpPr>
          <p:cNvPr id="4" name="Slide Number Placeholder 3">
            <a:extLst>
              <a:ext uri="{FF2B5EF4-FFF2-40B4-BE49-F238E27FC236}">
                <a16:creationId xmlns:a16="http://schemas.microsoft.com/office/drawing/2014/main" id="{18685CC3-EA57-4EE6-B1E1-3BB9FAEFE66A}"/>
              </a:ext>
            </a:extLst>
          </p:cNvPr>
          <p:cNvSpPr>
            <a:spLocks noGrp="1"/>
          </p:cNvSpPr>
          <p:nvPr>
            <p:ph type="sldNum" sz="quarter" idx="4"/>
          </p:nvPr>
        </p:nvSpPr>
        <p:spPr>
          <a:xfrm>
            <a:off x="11536683" y="6322386"/>
            <a:ext cx="653796" cy="546101"/>
          </a:xfrm>
          <a:prstGeom prst="rect">
            <a:avLst/>
          </a:prstGeom>
        </p:spPr>
        <p:txBody>
          <a:bodyPr anchor="ctr"/>
          <a:lstStyle>
            <a:lvl1pPr algn="ctr">
              <a:defRPr sz="1333" b="1">
                <a:solidFill>
                  <a:schemeClr val="bg1"/>
                </a:solidFill>
              </a:defRPr>
            </a:lvl1pPr>
          </a:lstStyle>
          <a:p>
            <a:fld id="{A12C446D-6113-E749-B2D6-33109B9D4DC9}" type="slidenum">
              <a:rPr lang="en-US" smtClean="0"/>
              <a:pPr/>
              <a:t>‹#›</a:t>
            </a:fld>
            <a:endParaRPr lang="en-US" dirty="0"/>
          </a:p>
        </p:txBody>
      </p:sp>
    </p:spTree>
    <p:extLst>
      <p:ext uri="{BB962C8B-B14F-4D97-AF65-F5344CB8AC3E}">
        <p14:creationId xmlns:p14="http://schemas.microsoft.com/office/powerpoint/2010/main" val="14753506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0" name="Rectangle 9"/>
          <p:cNvSpPr/>
          <p:nvPr userDrawn="1"/>
        </p:nvSpPr>
        <p:spPr bwMode="ltGray">
          <a:xfrm>
            <a:off x="472440" y="475840"/>
            <a:ext cx="11247120" cy="685800"/>
          </a:xfrm>
          <a:prstGeom prst="rect">
            <a:avLst/>
          </a:prstGeom>
          <a:solidFill>
            <a:srgbClr val="53894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lang="en-US" sz="2400" dirty="0"/>
          </a:p>
        </p:txBody>
      </p:sp>
      <p:sp>
        <p:nvSpPr>
          <p:cNvPr id="2" name="Title 1"/>
          <p:cNvSpPr>
            <a:spLocks noGrp="1"/>
          </p:cNvSpPr>
          <p:nvPr>
            <p:ph type="title" hasCustomPrompt="1"/>
          </p:nvPr>
        </p:nvSpPr>
        <p:spPr>
          <a:xfrm>
            <a:off x="655320" y="475840"/>
            <a:ext cx="10881360" cy="667160"/>
          </a:xfrm>
        </p:spPr>
        <p:txBody>
          <a:bodyPr vert="horz" lIns="68579" tIns="48005" rIns="68579" bIns="0" rtlCol="0" anchor="ctr">
            <a:noAutofit/>
          </a:bodyPr>
          <a:lstStyle>
            <a:lvl1pPr>
              <a:defRPr lang="en-US" dirty="0">
                <a:solidFill>
                  <a:schemeClr val="bg1"/>
                </a:solidFill>
              </a:defRPr>
            </a:lvl1pPr>
          </a:lstStyle>
          <a:p>
            <a:pPr lvl="0"/>
            <a:r>
              <a:rPr lang="en-US" dirty="0"/>
              <a:t>CLICK TO EDIT MASTER TITLE STYLE</a:t>
            </a:r>
          </a:p>
        </p:txBody>
      </p:sp>
      <p:sp>
        <p:nvSpPr>
          <p:cNvPr id="3" name="Picture Placeholder 2"/>
          <p:cNvSpPr>
            <a:spLocks noGrp="1"/>
          </p:cNvSpPr>
          <p:nvPr>
            <p:ph type="pic" idx="1"/>
          </p:nvPr>
        </p:nvSpPr>
        <p:spPr>
          <a:xfrm>
            <a:off x="5191434" y="1593851"/>
            <a:ext cx="6163956" cy="4408744"/>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endParaRPr lang="en-US" dirty="0"/>
          </a:p>
        </p:txBody>
      </p:sp>
      <p:sp>
        <p:nvSpPr>
          <p:cNvPr id="9" name="Text Placeholder 8"/>
          <p:cNvSpPr>
            <a:spLocks noGrp="1"/>
          </p:cNvSpPr>
          <p:nvPr>
            <p:ph type="body" sz="quarter" idx="13"/>
          </p:nvPr>
        </p:nvSpPr>
        <p:spPr>
          <a:xfrm>
            <a:off x="655321" y="1593851"/>
            <a:ext cx="4240531" cy="44087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3">
            <a:extLst>
              <a:ext uri="{FF2B5EF4-FFF2-40B4-BE49-F238E27FC236}">
                <a16:creationId xmlns:a16="http://schemas.microsoft.com/office/drawing/2014/main" id="{C6D07577-EDF4-4757-A389-B4024D624746}"/>
              </a:ext>
            </a:extLst>
          </p:cNvPr>
          <p:cNvSpPr>
            <a:spLocks noGrp="1"/>
          </p:cNvSpPr>
          <p:nvPr>
            <p:ph type="sldNum" sz="quarter" idx="4"/>
          </p:nvPr>
        </p:nvSpPr>
        <p:spPr>
          <a:xfrm>
            <a:off x="11536683" y="6322386"/>
            <a:ext cx="653796" cy="546101"/>
          </a:xfrm>
          <a:prstGeom prst="rect">
            <a:avLst/>
          </a:prstGeom>
        </p:spPr>
        <p:txBody>
          <a:bodyPr anchor="ctr"/>
          <a:lstStyle>
            <a:lvl1pPr algn="ctr">
              <a:defRPr sz="1333" b="1"/>
            </a:lvl1pPr>
          </a:lstStyle>
          <a:p>
            <a:fld id="{A12C446D-6113-E749-B2D6-33109B9D4DC9}" type="slidenum">
              <a:rPr lang="en-US" smtClean="0"/>
              <a:pPr/>
              <a:t>‹#›</a:t>
            </a:fld>
            <a:endParaRPr lang="en-US" dirty="0"/>
          </a:p>
        </p:txBody>
      </p:sp>
    </p:spTree>
    <p:extLst>
      <p:ext uri="{BB962C8B-B14F-4D97-AF65-F5344CB8AC3E}">
        <p14:creationId xmlns:p14="http://schemas.microsoft.com/office/powerpoint/2010/main" val="17642123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cSld name="Blank">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F11950B-5C78-834C-85EF-C87BB8968436}"/>
              </a:ext>
            </a:extLst>
          </p:cNvPr>
          <p:cNvPicPr>
            <a:picLocks noChangeAspect="1"/>
          </p:cNvPicPr>
          <p:nvPr/>
        </p:nvPicPr>
        <p:blipFill>
          <a:blip r:embed="rId2"/>
          <a:stretch>
            <a:fillRect/>
          </a:stretch>
        </p:blipFill>
        <p:spPr>
          <a:xfrm>
            <a:off x="206026" y="6403411"/>
            <a:ext cx="1813561" cy="266700"/>
          </a:xfrm>
          <a:prstGeom prst="rect">
            <a:avLst/>
          </a:prstGeom>
        </p:spPr>
      </p:pic>
      <p:sp>
        <p:nvSpPr>
          <p:cNvPr id="6" name="Slide Number Placeholder 5">
            <a:extLst>
              <a:ext uri="{FF2B5EF4-FFF2-40B4-BE49-F238E27FC236}">
                <a16:creationId xmlns:a16="http://schemas.microsoft.com/office/drawing/2014/main" id="{9CFA29BA-D7DB-4543-B628-D2B429724402}"/>
              </a:ext>
            </a:extLst>
          </p:cNvPr>
          <p:cNvSpPr>
            <a:spLocks noGrp="1"/>
          </p:cNvSpPr>
          <p:nvPr>
            <p:ph type="sldNum" sz="quarter" idx="4"/>
          </p:nvPr>
        </p:nvSpPr>
        <p:spPr>
          <a:xfrm>
            <a:off x="10446246" y="6356352"/>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2019CD0D-D2DA-9C4D-B738-50EAB0B0175C}" type="slidenum">
              <a:rPr lang="en-US" smtClean="0"/>
              <a:t>‹#›</a:t>
            </a:fld>
            <a:endParaRPr lang="en-US" dirty="0"/>
          </a:p>
        </p:txBody>
      </p:sp>
    </p:spTree>
    <p:extLst>
      <p:ext uri="{BB962C8B-B14F-4D97-AF65-F5344CB8AC3E}">
        <p14:creationId xmlns:p14="http://schemas.microsoft.com/office/powerpoint/2010/main" val="1070637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1051690" y="274639"/>
            <a:ext cx="10530710" cy="1143000"/>
          </a:xfrm>
          <a:prstGeom prst="rect">
            <a:avLst/>
          </a:prstGeom>
        </p:spPr>
        <p:txBody>
          <a:bodyPr vert="horz" lIns="243630" tIns="121818" rIns="243630" bIns="121818" rtlCol="0" anchor="ctr">
            <a:normAutofit/>
          </a:bodyPr>
          <a:lstStyle>
            <a:lvl1pPr algn="l">
              <a:defRPr sz="4400">
                <a:solidFill>
                  <a:srgbClr val="094B72"/>
                </a:solidFill>
                <a:latin typeface="Arial" charset="0"/>
                <a:ea typeface="Arial" charset="0"/>
                <a:cs typeface="Arial" charset="0"/>
              </a:defRPr>
            </a:lvl1pPr>
          </a:lstStyle>
          <a:p>
            <a:r>
              <a:rPr lang="en-US" dirty="0"/>
              <a:t>Click to edit Master title style</a:t>
            </a:r>
          </a:p>
        </p:txBody>
      </p:sp>
      <p:sp>
        <p:nvSpPr>
          <p:cNvPr id="5" name="Rectangle 4"/>
          <p:cNvSpPr/>
          <p:nvPr userDrawn="1"/>
        </p:nvSpPr>
        <p:spPr>
          <a:xfrm>
            <a:off x="951240" y="519094"/>
            <a:ext cx="100450" cy="602035"/>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lIns="45676" tIns="22835" rIns="45676" bIns="22835" rtlCol="0" anchor="ctr"/>
          <a:lstStyle/>
          <a:p>
            <a:pPr algn="ctr"/>
            <a:endParaRPr lang="en-US">
              <a:solidFill>
                <a:schemeClr val="accent1"/>
              </a:solidFill>
            </a:endParaRPr>
          </a:p>
        </p:txBody>
      </p:sp>
      <p:sp>
        <p:nvSpPr>
          <p:cNvPr id="6" name="Content Placeholder 2"/>
          <p:cNvSpPr>
            <a:spLocks noGrp="1"/>
          </p:cNvSpPr>
          <p:nvPr>
            <p:ph sz="quarter" idx="11"/>
          </p:nvPr>
        </p:nvSpPr>
        <p:spPr>
          <a:xfrm>
            <a:off x="1051690" y="1752599"/>
            <a:ext cx="10746610" cy="4048892"/>
          </a:xfrm>
        </p:spPr>
        <p:txBody>
          <a:bodyPr>
            <a:normAutofit/>
          </a:bodyPr>
          <a:lstStyle>
            <a:lvl1pPr marL="457200" indent="-457200">
              <a:buFont typeface="Arial" charset="0"/>
              <a:buChar char="•"/>
              <a:defRPr sz="3600">
                <a:solidFill>
                  <a:srgbClr val="094B72"/>
                </a:solidFill>
                <a:latin typeface="Arial" charset="0"/>
                <a:ea typeface="Arial" charset="0"/>
                <a:cs typeface="Arial" charset="0"/>
              </a:defRPr>
            </a:lvl1pPr>
            <a:lvl2pPr marL="1066163" indent="-457200">
              <a:buFont typeface="Arial" charset="0"/>
              <a:buChar char="•"/>
              <a:defRPr sz="3200">
                <a:solidFill>
                  <a:srgbClr val="094B72"/>
                </a:solidFill>
                <a:latin typeface="Arial" charset="0"/>
                <a:ea typeface="Arial" charset="0"/>
                <a:cs typeface="Arial" charset="0"/>
              </a:defRPr>
            </a:lvl2pPr>
            <a:lvl3pPr marL="1560819" indent="-342900">
              <a:buFont typeface="Arial" charset="0"/>
              <a:buChar char="•"/>
              <a:defRPr sz="2400">
                <a:solidFill>
                  <a:srgbClr val="094B72"/>
                </a:solidFill>
                <a:latin typeface="Arial" charset="0"/>
                <a:ea typeface="Arial" charset="0"/>
                <a:cs typeface="Arial" charset="0"/>
              </a:defRPr>
            </a:lvl3pPr>
            <a:lvl4pPr marL="1998332" indent="-171450">
              <a:buFont typeface="Arial" charset="0"/>
              <a:buChar char="•"/>
              <a:defRPr sz="1400">
                <a:solidFill>
                  <a:srgbClr val="094B72"/>
                </a:solidFill>
                <a:latin typeface="Arial" charset="0"/>
                <a:ea typeface="Arial" charset="0"/>
                <a:cs typeface="Arial" charset="0"/>
              </a:defRPr>
            </a:lvl4pPr>
            <a:lvl5pPr marL="2607292" indent="-171450">
              <a:buFont typeface="Arial" charset="0"/>
              <a:buChar char="•"/>
              <a:defRPr sz="1400">
                <a:solidFill>
                  <a:srgbClr val="094B72"/>
                </a:solidFill>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p:cNvCxnSpPr/>
          <p:nvPr userDrawn="1"/>
        </p:nvCxnSpPr>
        <p:spPr>
          <a:xfrm>
            <a:off x="1889109" y="6278034"/>
            <a:ext cx="8910668"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0" name="Slide Number Placeholder 5"/>
          <p:cNvSpPr txBox="1">
            <a:spLocks/>
          </p:cNvSpPr>
          <p:nvPr userDrawn="1"/>
        </p:nvSpPr>
        <p:spPr>
          <a:xfrm>
            <a:off x="10932462" y="6044671"/>
            <a:ext cx="464517" cy="365126"/>
          </a:xfrm>
          <a:prstGeom prst="rect">
            <a:avLst/>
          </a:prstGeom>
        </p:spPr>
        <p:txBody>
          <a:bodyPr vert="horz" lIns="243630" tIns="121818" rIns="243630" bIns="121818" rtlCol="0" anchor="ctr"/>
          <a:lstStyle>
            <a:defPPr>
              <a:defRPr lang="en-US"/>
            </a:defPPr>
            <a:lvl1pPr marL="0" algn="ctr" defTabSz="913578" rtl="0" eaLnBrk="1" latinLnBrk="0" hangingPunct="1">
              <a:defRPr sz="1000" kern="1200">
                <a:solidFill>
                  <a:schemeClr val="bg1"/>
                </a:solidFill>
                <a:latin typeface="Roboto Regular"/>
                <a:ea typeface="+mn-ea"/>
                <a:cs typeface="Roboto Regular"/>
              </a:defRPr>
            </a:lvl1pPr>
            <a:lvl2pPr marL="456792" algn="l" defTabSz="913578" rtl="0" eaLnBrk="1" latinLnBrk="0" hangingPunct="1">
              <a:defRPr sz="1800" kern="1200">
                <a:solidFill>
                  <a:schemeClr val="tx1"/>
                </a:solidFill>
                <a:latin typeface="+mn-lt"/>
                <a:ea typeface="+mn-ea"/>
                <a:cs typeface="+mn-cs"/>
              </a:defRPr>
            </a:lvl2pPr>
            <a:lvl3pPr marL="913578" algn="l" defTabSz="913578" rtl="0" eaLnBrk="1" latinLnBrk="0" hangingPunct="1">
              <a:defRPr sz="1800" kern="1200">
                <a:solidFill>
                  <a:schemeClr val="tx1"/>
                </a:solidFill>
                <a:latin typeface="+mn-lt"/>
                <a:ea typeface="+mn-ea"/>
                <a:cs typeface="+mn-cs"/>
              </a:defRPr>
            </a:lvl3pPr>
            <a:lvl4pPr marL="1370364" algn="l" defTabSz="913578" rtl="0" eaLnBrk="1" latinLnBrk="0" hangingPunct="1">
              <a:defRPr sz="1800" kern="1200">
                <a:solidFill>
                  <a:schemeClr val="tx1"/>
                </a:solidFill>
                <a:latin typeface="+mn-lt"/>
                <a:ea typeface="+mn-ea"/>
                <a:cs typeface="+mn-cs"/>
              </a:defRPr>
            </a:lvl4pPr>
            <a:lvl5pPr marL="1827156" algn="l" defTabSz="913578" rtl="0" eaLnBrk="1" latinLnBrk="0" hangingPunct="1">
              <a:defRPr sz="1800" kern="1200">
                <a:solidFill>
                  <a:schemeClr val="tx1"/>
                </a:solidFill>
                <a:latin typeface="+mn-lt"/>
                <a:ea typeface="+mn-ea"/>
                <a:cs typeface="+mn-cs"/>
              </a:defRPr>
            </a:lvl5pPr>
            <a:lvl6pPr marL="2283942" algn="l" defTabSz="913578" rtl="0" eaLnBrk="1" latinLnBrk="0" hangingPunct="1">
              <a:defRPr sz="1800" kern="1200">
                <a:solidFill>
                  <a:schemeClr val="tx1"/>
                </a:solidFill>
                <a:latin typeface="+mn-lt"/>
                <a:ea typeface="+mn-ea"/>
                <a:cs typeface="+mn-cs"/>
              </a:defRPr>
            </a:lvl6pPr>
            <a:lvl7pPr marL="2740731" algn="l" defTabSz="913578" rtl="0" eaLnBrk="1" latinLnBrk="0" hangingPunct="1">
              <a:defRPr sz="1800" kern="1200">
                <a:solidFill>
                  <a:schemeClr val="tx1"/>
                </a:solidFill>
                <a:latin typeface="+mn-lt"/>
                <a:ea typeface="+mn-ea"/>
                <a:cs typeface="+mn-cs"/>
              </a:defRPr>
            </a:lvl7pPr>
            <a:lvl8pPr marL="3197520" algn="l" defTabSz="913578" rtl="0" eaLnBrk="1" latinLnBrk="0" hangingPunct="1">
              <a:defRPr sz="1800" kern="1200">
                <a:solidFill>
                  <a:schemeClr val="tx1"/>
                </a:solidFill>
                <a:latin typeface="+mn-lt"/>
                <a:ea typeface="+mn-ea"/>
                <a:cs typeface="+mn-cs"/>
              </a:defRPr>
            </a:lvl8pPr>
            <a:lvl9pPr marL="3654310" algn="l" defTabSz="913578" rtl="0" eaLnBrk="1" latinLnBrk="0" hangingPunct="1">
              <a:defRPr sz="1800" kern="1200">
                <a:solidFill>
                  <a:schemeClr val="tx1"/>
                </a:solidFill>
                <a:latin typeface="+mn-lt"/>
                <a:ea typeface="+mn-ea"/>
                <a:cs typeface="+mn-cs"/>
              </a:defRPr>
            </a:lvl9pPr>
          </a:lstStyle>
          <a:p>
            <a:fld id="{010B77E7-8D76-A248-9E9F-68FC055C9F4B}" type="slidenum">
              <a:rPr lang="en-US" smtClean="0">
                <a:solidFill>
                  <a:srgbClr val="FFFFFF"/>
                </a:solidFill>
              </a:rPr>
              <a:pPr/>
              <a:t>‹#›</a:t>
            </a:fld>
            <a:endParaRPr lang="en-US" dirty="0">
              <a:solidFill>
                <a:srgbClr val="FFFFFF"/>
              </a:solidFill>
            </a:endParaRPr>
          </a:p>
        </p:txBody>
      </p:sp>
      <p:sp>
        <p:nvSpPr>
          <p:cNvPr id="12" name="Rectangle 11"/>
          <p:cNvSpPr/>
          <p:nvPr userDrawn="1"/>
        </p:nvSpPr>
        <p:spPr>
          <a:xfrm>
            <a:off x="10931954" y="6044677"/>
            <a:ext cx="464771" cy="835677"/>
          </a:xfrm>
          <a:prstGeom prst="rect">
            <a:avLst/>
          </a:prstGeom>
          <a:solidFill>
            <a:srgbClr val="094B72"/>
          </a:solidFill>
          <a:ln w="38100" cap="flat" cmpd="sng" algn="ctr">
            <a:noFill/>
            <a:prstDash val="solid"/>
          </a:ln>
          <a:effectLst>
            <a:outerShdw blurRad="40000" dist="20000" dir="5400000" rotWithShape="0">
              <a:srgbClr val="000000">
                <a:alpha val="38000"/>
              </a:srgbClr>
            </a:outerShdw>
          </a:effectLst>
        </p:spPr>
        <p:txBody>
          <a:bodyPr lIns="91356" tIns="45678" rIns="91356" bIns="45678"/>
          <a:lstStyle/>
          <a:p>
            <a:pPr marL="0" marR="0" lvl="0" indent="0" defTabSz="60896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latin typeface="Arial"/>
              <a:ea typeface=""/>
              <a:cs typeface=""/>
            </a:endParaRPr>
          </a:p>
        </p:txBody>
      </p:sp>
      <p:sp>
        <p:nvSpPr>
          <p:cNvPr id="14" name="Slide Number Placeholder 5"/>
          <p:cNvSpPr txBox="1">
            <a:spLocks/>
          </p:cNvSpPr>
          <p:nvPr userDrawn="1"/>
        </p:nvSpPr>
        <p:spPr>
          <a:xfrm>
            <a:off x="10824053" y="6049449"/>
            <a:ext cx="658545" cy="365126"/>
          </a:xfrm>
          <a:prstGeom prst="rect">
            <a:avLst/>
          </a:prstGeom>
        </p:spPr>
        <p:txBody>
          <a:bodyPr vert="horz" lIns="243630" tIns="121818" rIns="243630" bIns="121818" rtlCol="0" anchor="ctr"/>
          <a:lstStyle>
            <a:defPPr>
              <a:defRPr lang="en-US"/>
            </a:defPPr>
            <a:lvl1pPr marL="0" algn="ctr" defTabSz="913578" rtl="0" eaLnBrk="1" latinLnBrk="0" hangingPunct="1">
              <a:defRPr sz="1000" kern="1200">
                <a:solidFill>
                  <a:schemeClr val="bg1"/>
                </a:solidFill>
                <a:latin typeface="Roboto Regular"/>
                <a:ea typeface="+mn-ea"/>
                <a:cs typeface="Roboto Regular"/>
              </a:defRPr>
            </a:lvl1pPr>
            <a:lvl2pPr marL="456792" algn="l" defTabSz="913578" rtl="0" eaLnBrk="1" latinLnBrk="0" hangingPunct="1">
              <a:defRPr sz="1800" kern="1200">
                <a:solidFill>
                  <a:schemeClr val="tx1"/>
                </a:solidFill>
                <a:latin typeface="+mn-lt"/>
                <a:ea typeface="+mn-ea"/>
                <a:cs typeface="+mn-cs"/>
              </a:defRPr>
            </a:lvl2pPr>
            <a:lvl3pPr marL="913578" algn="l" defTabSz="913578" rtl="0" eaLnBrk="1" latinLnBrk="0" hangingPunct="1">
              <a:defRPr sz="1800" kern="1200">
                <a:solidFill>
                  <a:schemeClr val="tx1"/>
                </a:solidFill>
                <a:latin typeface="+mn-lt"/>
                <a:ea typeface="+mn-ea"/>
                <a:cs typeface="+mn-cs"/>
              </a:defRPr>
            </a:lvl3pPr>
            <a:lvl4pPr marL="1370364" algn="l" defTabSz="913578" rtl="0" eaLnBrk="1" latinLnBrk="0" hangingPunct="1">
              <a:defRPr sz="1800" kern="1200">
                <a:solidFill>
                  <a:schemeClr val="tx1"/>
                </a:solidFill>
                <a:latin typeface="+mn-lt"/>
                <a:ea typeface="+mn-ea"/>
                <a:cs typeface="+mn-cs"/>
              </a:defRPr>
            </a:lvl4pPr>
            <a:lvl5pPr marL="1827156" algn="l" defTabSz="913578" rtl="0" eaLnBrk="1" latinLnBrk="0" hangingPunct="1">
              <a:defRPr sz="1800" kern="1200">
                <a:solidFill>
                  <a:schemeClr val="tx1"/>
                </a:solidFill>
                <a:latin typeface="+mn-lt"/>
                <a:ea typeface="+mn-ea"/>
                <a:cs typeface="+mn-cs"/>
              </a:defRPr>
            </a:lvl5pPr>
            <a:lvl6pPr marL="2283942" algn="l" defTabSz="913578" rtl="0" eaLnBrk="1" latinLnBrk="0" hangingPunct="1">
              <a:defRPr sz="1800" kern="1200">
                <a:solidFill>
                  <a:schemeClr val="tx1"/>
                </a:solidFill>
                <a:latin typeface="+mn-lt"/>
                <a:ea typeface="+mn-ea"/>
                <a:cs typeface="+mn-cs"/>
              </a:defRPr>
            </a:lvl6pPr>
            <a:lvl7pPr marL="2740731" algn="l" defTabSz="913578" rtl="0" eaLnBrk="1" latinLnBrk="0" hangingPunct="1">
              <a:defRPr sz="1800" kern="1200">
                <a:solidFill>
                  <a:schemeClr val="tx1"/>
                </a:solidFill>
                <a:latin typeface="+mn-lt"/>
                <a:ea typeface="+mn-ea"/>
                <a:cs typeface="+mn-cs"/>
              </a:defRPr>
            </a:lvl7pPr>
            <a:lvl8pPr marL="3197520" algn="l" defTabSz="913578" rtl="0" eaLnBrk="1" latinLnBrk="0" hangingPunct="1">
              <a:defRPr sz="1800" kern="1200">
                <a:solidFill>
                  <a:schemeClr val="tx1"/>
                </a:solidFill>
                <a:latin typeface="+mn-lt"/>
                <a:ea typeface="+mn-ea"/>
                <a:cs typeface="+mn-cs"/>
              </a:defRPr>
            </a:lvl8pPr>
            <a:lvl9pPr marL="3654310" algn="l" defTabSz="913578" rtl="0" eaLnBrk="1" latinLnBrk="0" hangingPunct="1">
              <a:defRPr sz="1800" kern="1200">
                <a:solidFill>
                  <a:schemeClr val="tx1"/>
                </a:solidFill>
                <a:latin typeface="+mn-lt"/>
                <a:ea typeface="+mn-ea"/>
                <a:cs typeface="+mn-cs"/>
              </a:defRPr>
            </a:lvl9pPr>
          </a:lstStyle>
          <a:p>
            <a:fld id="{010B77E7-8D76-A248-9E9F-68FC055C9F4B}" type="slidenum">
              <a:rPr lang="en-US" smtClean="0">
                <a:solidFill>
                  <a:srgbClr val="FFFFFF"/>
                </a:solidFill>
              </a:rPr>
              <a:pPr/>
              <a:t>‹#›</a:t>
            </a:fld>
            <a:endParaRPr lang="en-US" dirty="0">
              <a:solidFill>
                <a:srgbClr val="FFFFFF"/>
              </a:solidFill>
            </a:endParaRPr>
          </a:p>
        </p:txBody>
      </p:sp>
      <p:pic>
        <p:nvPicPr>
          <p:cNvPr id="11" name="Picture 10">
            <a:extLst>
              <a:ext uri="{FF2B5EF4-FFF2-40B4-BE49-F238E27FC236}">
                <a16:creationId xmlns:a16="http://schemas.microsoft.com/office/drawing/2014/main" id="{F817D012-DD41-3541-89F2-59F76B78D9B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51" y="5890411"/>
            <a:ext cx="1436496" cy="885615"/>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sans_single-text">
    <p:spTree>
      <p:nvGrpSpPr>
        <p:cNvPr id="1" name=""/>
        <p:cNvGrpSpPr/>
        <p:nvPr/>
      </p:nvGrpSpPr>
      <p:grpSpPr>
        <a:xfrm>
          <a:off x="0" y="0"/>
          <a:ext cx="0" cy="0"/>
          <a:chOff x="0" y="0"/>
          <a:chExt cx="0" cy="0"/>
        </a:xfrm>
      </p:grpSpPr>
      <p:sp>
        <p:nvSpPr>
          <p:cNvPr id="7" name="Rectangle 6"/>
          <p:cNvSpPr/>
          <p:nvPr userDrawn="1"/>
        </p:nvSpPr>
        <p:spPr>
          <a:xfrm>
            <a:off x="472440" y="1785365"/>
            <a:ext cx="11247120" cy="97243"/>
          </a:xfrm>
          <a:prstGeom prst="rect">
            <a:avLst/>
          </a:prstGeom>
          <a:solidFill>
            <a:srgbClr val="53894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9" rIns="91432" bIns="45719" rtlCol="0" anchor="ctr"/>
          <a:lstStyle/>
          <a:p>
            <a:pPr algn="ctr"/>
            <a:endParaRPr lang="en-US" sz="2400" dirty="0"/>
          </a:p>
        </p:txBody>
      </p:sp>
      <p:sp>
        <p:nvSpPr>
          <p:cNvPr id="2" name="Title 1"/>
          <p:cNvSpPr>
            <a:spLocks noGrp="1"/>
          </p:cNvSpPr>
          <p:nvPr>
            <p:ph type="title" hasCustomPrompt="1"/>
          </p:nvPr>
        </p:nvSpPr>
        <p:spPr>
          <a:xfrm>
            <a:off x="472440" y="2059518"/>
            <a:ext cx="11247120" cy="685799"/>
          </a:xfrm>
          <a:solidFill>
            <a:schemeClr val="bg1"/>
          </a:solidFill>
        </p:spPr>
        <p:txBody>
          <a:bodyPr/>
          <a:lstStyle>
            <a:lvl1pPr algn="ctr">
              <a:defRPr>
                <a:solidFill>
                  <a:schemeClr val="tx1"/>
                </a:solidFill>
              </a:defRPr>
            </a:lvl1pPr>
          </a:lstStyle>
          <a:p>
            <a:r>
              <a:rPr lang="en-US" dirty="0"/>
              <a:t>CLICK TO EDIT MASTER TITLE STYLE</a:t>
            </a:r>
          </a:p>
        </p:txBody>
      </p:sp>
      <p:sp>
        <p:nvSpPr>
          <p:cNvPr id="6" name="Slide Number Placeholder 5"/>
          <p:cNvSpPr>
            <a:spLocks noGrp="1"/>
          </p:cNvSpPr>
          <p:nvPr>
            <p:ph type="sldNum" sz="quarter" idx="12"/>
          </p:nvPr>
        </p:nvSpPr>
        <p:spPr>
          <a:xfrm>
            <a:off x="11536682" y="6311900"/>
            <a:ext cx="653796" cy="546101"/>
          </a:xfrm>
          <a:prstGeom prst="rect">
            <a:avLst/>
          </a:prstGeom>
        </p:spPr>
        <p:txBody>
          <a:bodyPr/>
          <a:lstStyle>
            <a:lvl1pPr>
              <a:defRPr>
                <a:solidFill>
                  <a:schemeClr val="bg1"/>
                </a:solidFill>
              </a:defRPr>
            </a:lvl1pPr>
          </a:lstStyle>
          <a:p>
            <a:fld id="{A12C446D-6113-E749-B2D6-33109B9D4DC9}" type="slidenum">
              <a:rPr lang="en-US" smtClean="0"/>
              <a:pPr/>
              <a:t>‹#›</a:t>
            </a:fld>
            <a:endParaRPr lang="en-US" dirty="0"/>
          </a:p>
        </p:txBody>
      </p:sp>
      <p:sp>
        <p:nvSpPr>
          <p:cNvPr id="8" name="Rectangle 7"/>
          <p:cNvSpPr/>
          <p:nvPr userDrawn="1"/>
        </p:nvSpPr>
        <p:spPr>
          <a:xfrm>
            <a:off x="472440" y="2956211"/>
            <a:ext cx="11247120" cy="89916"/>
          </a:xfrm>
          <a:prstGeom prst="rect">
            <a:avLst/>
          </a:prstGeom>
          <a:solidFill>
            <a:srgbClr val="53894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9" rIns="91432" bIns="45719" rtlCol="0" anchor="ctr"/>
          <a:lstStyle/>
          <a:p>
            <a:pPr algn="ctr"/>
            <a:endParaRPr lang="en-US" sz="2400" dirty="0"/>
          </a:p>
        </p:txBody>
      </p:sp>
    </p:spTree>
    <p:extLst>
      <p:ext uri="{BB962C8B-B14F-4D97-AF65-F5344CB8AC3E}">
        <p14:creationId xmlns:p14="http://schemas.microsoft.com/office/powerpoint/2010/main" val="30357137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96FF5040-A788-42B3-8869-76D9D820A45E}"/>
              </a:ext>
            </a:extLst>
          </p:cNvPr>
          <p:cNvSpPr>
            <a:spLocks noGrp="1"/>
          </p:cNvSpPr>
          <p:nvPr>
            <p:ph type="sldNum" sz="quarter" idx="12"/>
          </p:nvPr>
        </p:nvSpPr>
        <p:spPr>
          <a:xfrm>
            <a:off x="11536682" y="6311900"/>
            <a:ext cx="653796" cy="546101"/>
          </a:xfrm>
          <a:prstGeom prst="rect">
            <a:avLst/>
          </a:prstGeom>
        </p:spPr>
        <p:txBody>
          <a:bodyPr/>
          <a:lstStyle>
            <a:lvl1pPr>
              <a:defRPr>
                <a:solidFill>
                  <a:schemeClr val="bg1"/>
                </a:solidFill>
              </a:defRPr>
            </a:lvl1pPr>
          </a:lstStyle>
          <a:p>
            <a:fld id="{A12C446D-6113-E749-B2D6-33109B9D4DC9}" type="slidenum">
              <a:rPr lang="en-US" smtClean="0"/>
              <a:pPr/>
              <a:t>‹#›</a:t>
            </a:fld>
            <a:endParaRPr lang="en-US" dirty="0"/>
          </a:p>
        </p:txBody>
      </p:sp>
    </p:spTree>
    <p:extLst>
      <p:ext uri="{BB962C8B-B14F-4D97-AF65-F5344CB8AC3E}">
        <p14:creationId xmlns:p14="http://schemas.microsoft.com/office/powerpoint/2010/main" val="22118225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body 2">
  <p:cSld name="Title and body 2">
    <p:spTree>
      <p:nvGrpSpPr>
        <p:cNvPr id="1" name="Shape 206"/>
        <p:cNvGrpSpPr/>
        <p:nvPr/>
      </p:nvGrpSpPr>
      <p:grpSpPr>
        <a:xfrm>
          <a:off x="0" y="0"/>
          <a:ext cx="0" cy="0"/>
          <a:chOff x="0" y="0"/>
          <a:chExt cx="0" cy="0"/>
        </a:xfrm>
      </p:grpSpPr>
      <p:sp>
        <p:nvSpPr>
          <p:cNvPr id="207" name="Google Shape;207;p27"/>
          <p:cNvSpPr txBox="1">
            <a:spLocks noGrp="1"/>
          </p:cNvSpPr>
          <p:nvPr>
            <p:ph type="title"/>
          </p:nvPr>
        </p:nvSpPr>
        <p:spPr>
          <a:xfrm>
            <a:off x="415600" y="593367"/>
            <a:ext cx="11360800" cy="7636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8" name="Google Shape;208;p27"/>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SzPts val="1400"/>
              <a:buChar char="●"/>
              <a:defRPr/>
            </a:lvl1pPr>
            <a:lvl2pPr marL="1219170" lvl="1" indent="-423323" rtl="0">
              <a:spcBef>
                <a:spcPts val="2133"/>
              </a:spcBef>
              <a:spcAft>
                <a:spcPts val="0"/>
              </a:spcAft>
              <a:buSzPts val="1400"/>
              <a:buChar char="○"/>
              <a:defRPr/>
            </a:lvl2pPr>
            <a:lvl3pPr marL="1828754" lvl="2" indent="-423323" rtl="0">
              <a:spcBef>
                <a:spcPts val="2133"/>
              </a:spcBef>
              <a:spcAft>
                <a:spcPts val="0"/>
              </a:spcAft>
              <a:buSzPts val="1400"/>
              <a:buChar char="■"/>
              <a:defRPr/>
            </a:lvl3pPr>
            <a:lvl4pPr marL="2438339" lvl="3" indent="-423323" rtl="0">
              <a:spcBef>
                <a:spcPts val="2133"/>
              </a:spcBef>
              <a:spcAft>
                <a:spcPts val="0"/>
              </a:spcAft>
              <a:buSzPts val="1400"/>
              <a:buChar char="●"/>
              <a:defRPr/>
            </a:lvl4pPr>
            <a:lvl5pPr marL="3047924" lvl="4" indent="-423323" rtl="0">
              <a:spcBef>
                <a:spcPts val="2133"/>
              </a:spcBef>
              <a:spcAft>
                <a:spcPts val="0"/>
              </a:spcAft>
              <a:buSzPts val="1400"/>
              <a:buChar char="○"/>
              <a:defRPr/>
            </a:lvl5pPr>
            <a:lvl6pPr marL="3657509" lvl="5" indent="-423323" rtl="0">
              <a:spcBef>
                <a:spcPts val="2133"/>
              </a:spcBef>
              <a:spcAft>
                <a:spcPts val="0"/>
              </a:spcAft>
              <a:buSzPts val="1400"/>
              <a:buChar char="■"/>
              <a:defRPr/>
            </a:lvl6pPr>
            <a:lvl7pPr marL="4267093" lvl="6" indent="-423323" rtl="0">
              <a:spcBef>
                <a:spcPts val="2133"/>
              </a:spcBef>
              <a:spcAft>
                <a:spcPts val="0"/>
              </a:spcAft>
              <a:buSzPts val="1400"/>
              <a:buChar char="●"/>
              <a:defRPr/>
            </a:lvl7pPr>
            <a:lvl8pPr marL="4876678" lvl="7" indent="-423323" rtl="0">
              <a:spcBef>
                <a:spcPts val="2133"/>
              </a:spcBef>
              <a:spcAft>
                <a:spcPts val="0"/>
              </a:spcAft>
              <a:buSzPts val="1400"/>
              <a:buChar char="○"/>
              <a:defRPr/>
            </a:lvl8pPr>
            <a:lvl9pPr marL="5486263" lvl="8" indent="-423323" rtl="0">
              <a:spcBef>
                <a:spcPts val="2133"/>
              </a:spcBef>
              <a:spcAft>
                <a:spcPts val="2133"/>
              </a:spcAft>
              <a:buSzPts val="1400"/>
              <a:buChar char="■"/>
              <a:defRPr/>
            </a:lvl9pPr>
          </a:lstStyle>
          <a:p>
            <a:endParaRPr/>
          </a:p>
        </p:txBody>
      </p:sp>
      <p:sp>
        <p:nvSpPr>
          <p:cNvPr id="5" name="Slide Number Placeholder 5">
            <a:extLst>
              <a:ext uri="{FF2B5EF4-FFF2-40B4-BE49-F238E27FC236}">
                <a16:creationId xmlns:a16="http://schemas.microsoft.com/office/drawing/2014/main" id="{366288F1-4272-4474-AD22-B0E76DE4EE74}"/>
              </a:ext>
            </a:extLst>
          </p:cNvPr>
          <p:cNvSpPr>
            <a:spLocks noGrp="1"/>
          </p:cNvSpPr>
          <p:nvPr>
            <p:ph type="sldNum" sz="quarter" idx="12"/>
          </p:nvPr>
        </p:nvSpPr>
        <p:spPr>
          <a:xfrm>
            <a:off x="11536682" y="6311900"/>
            <a:ext cx="653796" cy="546101"/>
          </a:xfrm>
          <a:prstGeom prst="rect">
            <a:avLst/>
          </a:prstGeom>
        </p:spPr>
        <p:txBody>
          <a:bodyPr/>
          <a:lstStyle>
            <a:lvl1pPr>
              <a:defRPr>
                <a:solidFill>
                  <a:schemeClr val="bg1"/>
                </a:solidFill>
              </a:defRPr>
            </a:lvl1pPr>
          </a:lstStyle>
          <a:p>
            <a:fld id="{A12C446D-6113-E749-B2D6-33109B9D4DC9}" type="slidenum">
              <a:rPr lang="en-US" smtClean="0"/>
              <a:pPr/>
              <a:t>‹#›</a:t>
            </a:fld>
            <a:endParaRPr lang="en-US" dirty="0"/>
          </a:p>
        </p:txBody>
      </p:sp>
    </p:spTree>
    <p:extLst>
      <p:ext uri="{BB962C8B-B14F-4D97-AF65-F5344CB8AC3E}">
        <p14:creationId xmlns:p14="http://schemas.microsoft.com/office/powerpoint/2010/main" val="34767780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ans_single-text">
    <p:spTree>
      <p:nvGrpSpPr>
        <p:cNvPr id="1" name=""/>
        <p:cNvGrpSpPr/>
        <p:nvPr/>
      </p:nvGrpSpPr>
      <p:grpSpPr>
        <a:xfrm>
          <a:off x="0" y="0"/>
          <a:ext cx="0" cy="0"/>
          <a:chOff x="0" y="0"/>
          <a:chExt cx="0" cy="0"/>
        </a:xfrm>
      </p:grpSpPr>
      <p:sp>
        <p:nvSpPr>
          <p:cNvPr id="3" name="Content Placeholder 2"/>
          <p:cNvSpPr>
            <a:spLocks noGrp="1"/>
          </p:cNvSpPr>
          <p:nvPr>
            <p:ph idx="1"/>
          </p:nvPr>
        </p:nvSpPr>
        <p:spPr>
          <a:xfrm>
            <a:off x="422036" y="1195753"/>
            <a:ext cx="11371383" cy="5116147"/>
          </a:xfrm>
        </p:spPr>
        <p:txBody>
          <a:bodyPr/>
          <a:lstStyle>
            <a:lvl1pPr marL="300551" indent="-300551">
              <a:defRPr/>
            </a:lvl1pPr>
            <a:lvl2pPr marL="613803" indent="-313251">
              <a:defRPr/>
            </a:lvl2pPr>
            <a:lvl3pPr marL="914354" indent="-300551">
              <a:defRPr/>
            </a:lvl3pPr>
            <a:lvl4pPr marL="1214906" indent="-300551">
              <a:defRPr/>
            </a:lvl4pPr>
            <a:lvl5pPr marL="1530274" indent="-31536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11536683" y="6311900"/>
            <a:ext cx="653796" cy="546101"/>
          </a:xfrm>
          <a:prstGeom prst="rect">
            <a:avLst/>
          </a:prstGeom>
        </p:spPr>
        <p:txBody>
          <a:bodyPr/>
          <a:lstStyle>
            <a:lvl1pPr>
              <a:defRPr>
                <a:solidFill>
                  <a:schemeClr val="bg1"/>
                </a:solidFill>
              </a:defRPr>
            </a:lvl1pPr>
          </a:lstStyle>
          <a:p>
            <a:fld id="{A12C446D-6113-E749-B2D6-33109B9D4DC9}" type="slidenum">
              <a:rPr lang="en-US" smtClean="0"/>
              <a:pPr/>
              <a:t>‹#›</a:t>
            </a:fld>
            <a:endParaRPr lang="en-US" dirty="0"/>
          </a:p>
        </p:txBody>
      </p:sp>
      <p:sp>
        <p:nvSpPr>
          <p:cNvPr id="8" name="Title Placeholder 1"/>
          <p:cNvSpPr>
            <a:spLocks noGrp="1"/>
          </p:cNvSpPr>
          <p:nvPr>
            <p:ph type="title"/>
          </p:nvPr>
        </p:nvSpPr>
        <p:spPr>
          <a:xfrm>
            <a:off x="422036" y="312371"/>
            <a:ext cx="11371383" cy="685800"/>
          </a:xfrm>
          <a:prstGeom prst="rect">
            <a:avLst/>
          </a:prstGeom>
          <a:solidFill>
            <a:srgbClr val="538940"/>
          </a:solidFill>
        </p:spPr>
        <p:txBody>
          <a:bodyPr vert="horz" lIns="68577" tIns="0" rIns="68577" bIns="0" rtlCol="0" anchor="ctr">
            <a:noAutofit/>
          </a:bodyPr>
          <a:lstStyle/>
          <a:p>
            <a:r>
              <a:rPr lang="en-US" dirty="0"/>
              <a:t>CLICK TO EDIT MASTER TITLE STYLE</a:t>
            </a:r>
          </a:p>
        </p:txBody>
      </p:sp>
    </p:spTree>
    <p:extLst>
      <p:ext uri="{BB962C8B-B14F-4D97-AF65-F5344CB8AC3E}">
        <p14:creationId xmlns:p14="http://schemas.microsoft.com/office/powerpoint/2010/main" val="20683554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1051690" y="274639"/>
            <a:ext cx="10530711" cy="1143000"/>
          </a:xfrm>
          <a:prstGeom prst="rect">
            <a:avLst/>
          </a:prstGeom>
        </p:spPr>
        <p:txBody>
          <a:bodyPr vert="horz" lIns="243630" tIns="121818" rIns="243630" bIns="121818" rtlCol="0" anchor="ctr">
            <a:normAutofit/>
          </a:bodyPr>
          <a:lstStyle>
            <a:lvl1pPr algn="l">
              <a:defRPr sz="4400">
                <a:solidFill>
                  <a:srgbClr val="094B72"/>
                </a:solidFill>
                <a:latin typeface="Arial" charset="0"/>
                <a:ea typeface="Arial" charset="0"/>
                <a:cs typeface="Arial" charset="0"/>
              </a:defRPr>
            </a:lvl1pPr>
          </a:lstStyle>
          <a:p>
            <a:r>
              <a:rPr lang="en-US" dirty="0"/>
              <a:t>Click to edit Master title style</a:t>
            </a:r>
          </a:p>
        </p:txBody>
      </p:sp>
      <p:sp>
        <p:nvSpPr>
          <p:cNvPr id="5" name="Rectangle 4"/>
          <p:cNvSpPr/>
          <p:nvPr userDrawn="1"/>
        </p:nvSpPr>
        <p:spPr>
          <a:xfrm>
            <a:off x="951240" y="519095"/>
            <a:ext cx="100451" cy="602035"/>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lIns="45676" tIns="22835" rIns="45676" bIns="22835" rtlCol="0" anchor="ctr"/>
          <a:lstStyle/>
          <a:p>
            <a:pPr algn="ctr"/>
            <a:endParaRPr lang="en-US" sz="1800" dirty="0">
              <a:solidFill>
                <a:schemeClr val="accent1"/>
              </a:solidFill>
            </a:endParaRPr>
          </a:p>
        </p:txBody>
      </p:sp>
      <p:sp>
        <p:nvSpPr>
          <p:cNvPr id="6" name="Content Placeholder 2"/>
          <p:cNvSpPr>
            <a:spLocks noGrp="1"/>
          </p:cNvSpPr>
          <p:nvPr>
            <p:ph sz="quarter" idx="11"/>
          </p:nvPr>
        </p:nvSpPr>
        <p:spPr>
          <a:xfrm>
            <a:off x="1051689" y="1752599"/>
            <a:ext cx="10746611" cy="4048892"/>
          </a:xfrm>
        </p:spPr>
        <p:txBody>
          <a:bodyPr>
            <a:normAutofit/>
          </a:bodyPr>
          <a:lstStyle>
            <a:lvl1pPr marL="457189" indent="-457189">
              <a:lnSpc>
                <a:spcPct val="100000"/>
              </a:lnSpc>
              <a:buFont typeface="Arial" charset="0"/>
              <a:buChar char="•"/>
              <a:defRPr sz="3600">
                <a:solidFill>
                  <a:srgbClr val="094B72"/>
                </a:solidFill>
                <a:latin typeface="Arial" charset="0"/>
                <a:ea typeface="Arial" charset="0"/>
                <a:cs typeface="Arial" charset="0"/>
              </a:defRPr>
            </a:lvl1pPr>
            <a:lvl2pPr marL="1066136" indent="-457189">
              <a:lnSpc>
                <a:spcPct val="100000"/>
              </a:lnSpc>
              <a:buFont typeface="Arial" charset="0"/>
              <a:buChar char="•"/>
              <a:defRPr sz="3200">
                <a:solidFill>
                  <a:srgbClr val="094B72"/>
                </a:solidFill>
                <a:latin typeface="Arial" charset="0"/>
                <a:ea typeface="Arial" charset="0"/>
                <a:cs typeface="Arial" charset="0"/>
              </a:defRPr>
            </a:lvl2pPr>
            <a:lvl3pPr marL="1560780" indent="-342891">
              <a:lnSpc>
                <a:spcPct val="100000"/>
              </a:lnSpc>
              <a:buFont typeface="Arial" charset="0"/>
              <a:buChar char="•"/>
              <a:defRPr sz="2400">
                <a:solidFill>
                  <a:srgbClr val="094B72"/>
                </a:solidFill>
                <a:latin typeface="Arial" charset="0"/>
                <a:ea typeface="Arial" charset="0"/>
                <a:cs typeface="Arial" charset="0"/>
              </a:defRPr>
            </a:lvl3pPr>
            <a:lvl4pPr marL="1998282" indent="-171446">
              <a:lnSpc>
                <a:spcPct val="100000"/>
              </a:lnSpc>
              <a:buFont typeface="Arial" charset="0"/>
              <a:buChar char="•"/>
              <a:defRPr sz="1400">
                <a:solidFill>
                  <a:srgbClr val="094B72"/>
                </a:solidFill>
                <a:latin typeface="Arial" charset="0"/>
                <a:ea typeface="Arial" charset="0"/>
                <a:cs typeface="Arial" charset="0"/>
              </a:defRPr>
            </a:lvl4pPr>
            <a:lvl5pPr marL="2607227" indent="-171446">
              <a:lnSpc>
                <a:spcPct val="100000"/>
              </a:lnSpc>
              <a:buFont typeface="Arial" charset="0"/>
              <a:buChar char="•"/>
              <a:defRPr sz="1400">
                <a:solidFill>
                  <a:srgbClr val="094B72"/>
                </a:solidFill>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p:cNvCxnSpPr/>
          <p:nvPr userDrawn="1"/>
        </p:nvCxnSpPr>
        <p:spPr>
          <a:xfrm>
            <a:off x="1889110" y="6278035"/>
            <a:ext cx="8910668"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07CF22FF-DA52-7743-A452-0E457FC2E20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644" y="5890413"/>
            <a:ext cx="1436496" cy="885615"/>
          </a:xfrm>
          <a:prstGeom prst="rect">
            <a:avLst/>
          </a:prstGeom>
        </p:spPr>
      </p:pic>
      <p:sp>
        <p:nvSpPr>
          <p:cNvPr id="11" name="Slide Number Placeholder 5">
            <a:extLst>
              <a:ext uri="{FF2B5EF4-FFF2-40B4-BE49-F238E27FC236}">
                <a16:creationId xmlns:a16="http://schemas.microsoft.com/office/drawing/2014/main" id="{EC9BACC6-448D-4874-A918-A73E43183CD9}"/>
              </a:ext>
            </a:extLst>
          </p:cNvPr>
          <p:cNvSpPr>
            <a:spLocks noGrp="1"/>
          </p:cNvSpPr>
          <p:nvPr>
            <p:ph type="sldNum" sz="quarter" idx="12"/>
          </p:nvPr>
        </p:nvSpPr>
        <p:spPr>
          <a:xfrm>
            <a:off x="11536682" y="6311900"/>
            <a:ext cx="653796" cy="546101"/>
          </a:xfrm>
          <a:prstGeom prst="rect">
            <a:avLst/>
          </a:prstGeom>
        </p:spPr>
        <p:txBody>
          <a:bodyPr/>
          <a:lstStyle>
            <a:lvl1pPr>
              <a:defRPr>
                <a:solidFill>
                  <a:schemeClr val="bg1"/>
                </a:solidFill>
              </a:defRPr>
            </a:lvl1pPr>
          </a:lstStyle>
          <a:p>
            <a:fld id="{A12C446D-6113-E749-B2D6-33109B9D4DC9}" type="slidenum">
              <a:rPr lang="en-US" smtClean="0"/>
              <a:pPr/>
              <a:t>‹#›</a:t>
            </a:fld>
            <a:endParaRPr lang="en-US" dirty="0"/>
          </a:p>
        </p:txBody>
      </p:sp>
    </p:spTree>
    <p:extLst>
      <p:ext uri="{BB962C8B-B14F-4D97-AF65-F5344CB8AC3E}">
        <p14:creationId xmlns:p14="http://schemas.microsoft.com/office/powerpoint/2010/main" val="12706439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s">
    <p:spTree>
      <p:nvGrpSpPr>
        <p:cNvPr id="1" name=""/>
        <p:cNvGrpSpPr/>
        <p:nvPr/>
      </p:nvGrpSpPr>
      <p:grpSpPr>
        <a:xfrm>
          <a:off x="0" y="0"/>
          <a:ext cx="0" cy="0"/>
          <a:chOff x="0" y="0"/>
          <a:chExt cx="0" cy="0"/>
        </a:xfrm>
      </p:grpSpPr>
      <p:sp>
        <p:nvSpPr>
          <p:cNvPr id="7" name="Picture Placeholder 6"/>
          <p:cNvSpPr>
            <a:spLocks noGrp="1" noChangeAspect="1"/>
          </p:cNvSpPr>
          <p:nvPr>
            <p:ph type="pic" sz="quarter" idx="10"/>
          </p:nvPr>
        </p:nvSpPr>
        <p:spPr>
          <a:xfrm>
            <a:off x="6096800" y="1686408"/>
            <a:ext cx="6095507" cy="3493295"/>
          </a:xfrm>
        </p:spPr>
        <p:txBody>
          <a:bodyPr>
            <a:normAutofit/>
          </a:bodyPr>
          <a:lstStyle>
            <a:lvl1pPr marL="0" indent="0">
              <a:buNone/>
              <a:defRPr sz="1000">
                <a:solidFill>
                  <a:schemeClr val="tx1"/>
                </a:solidFill>
              </a:defRPr>
            </a:lvl1pPr>
          </a:lstStyle>
          <a:p>
            <a:endParaRPr lang="en-US"/>
          </a:p>
        </p:txBody>
      </p:sp>
      <p:cxnSp>
        <p:nvCxnSpPr>
          <p:cNvPr id="27" name="Straight Connector 26"/>
          <p:cNvCxnSpPr/>
          <p:nvPr userDrawn="1"/>
        </p:nvCxnSpPr>
        <p:spPr>
          <a:xfrm>
            <a:off x="1889109" y="6278034"/>
            <a:ext cx="8910668"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10932208" y="6044677"/>
            <a:ext cx="464517" cy="835677"/>
          </a:xfrm>
          <a:prstGeom prst="rect">
            <a:avLst/>
          </a:prstGeom>
          <a:solidFill>
            <a:srgbClr val="094B72"/>
          </a:solidFill>
          <a:ln w="38100" cap="flat" cmpd="sng" algn="ctr">
            <a:noFill/>
            <a:prstDash val="solid"/>
          </a:ln>
          <a:effectLst>
            <a:outerShdw blurRad="40000" dist="20000" dir="5400000" rotWithShape="0">
              <a:srgbClr val="000000">
                <a:alpha val="38000"/>
              </a:srgbClr>
            </a:outerShdw>
          </a:effectLst>
        </p:spPr>
        <p:txBody>
          <a:bodyPr lIns="91356" tIns="45678" rIns="91356" bIns="45678"/>
          <a:lstStyle/>
          <a:p>
            <a:pPr marL="0" marR="0" lvl="0" indent="0" defTabSz="60896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latin typeface="Arial"/>
              <a:ea typeface=""/>
              <a:cs typeface=""/>
            </a:endParaRPr>
          </a:p>
        </p:txBody>
      </p:sp>
      <p:sp>
        <p:nvSpPr>
          <p:cNvPr id="13" name="Rectangle 12"/>
          <p:cNvSpPr/>
          <p:nvPr userDrawn="1"/>
        </p:nvSpPr>
        <p:spPr>
          <a:xfrm>
            <a:off x="0" y="0"/>
            <a:ext cx="45714" cy="6858000"/>
          </a:xfrm>
          <a:prstGeom prst="rect">
            <a:avLst/>
          </a:prstGeom>
          <a:solidFill>
            <a:srgbClr val="094B72"/>
          </a:solidFill>
          <a:ln w="25400" cap="flat" cmpd="sng" algn="ctr">
            <a:noFill/>
            <a:prstDash val="solid"/>
          </a:ln>
          <a:effectLst/>
        </p:spPr>
        <p:txBody>
          <a:bodyPr lIns="91356" tIns="45678" rIns="91356" bIns="45678"/>
          <a:lstStyle/>
          <a:p>
            <a:pPr marL="0" marR="0" lvl="0" indent="0" defTabSz="60896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latin typeface="Arial"/>
              <a:ea typeface=""/>
              <a:cs typeface=""/>
            </a:endParaRPr>
          </a:p>
        </p:txBody>
      </p:sp>
      <p:sp>
        <p:nvSpPr>
          <p:cNvPr id="14" name="Slide Number Placeholder 5"/>
          <p:cNvSpPr txBox="1">
            <a:spLocks/>
          </p:cNvSpPr>
          <p:nvPr userDrawn="1"/>
        </p:nvSpPr>
        <p:spPr>
          <a:xfrm>
            <a:off x="10932462" y="6044671"/>
            <a:ext cx="464517" cy="365126"/>
          </a:xfrm>
          <a:prstGeom prst="rect">
            <a:avLst/>
          </a:prstGeom>
        </p:spPr>
        <p:txBody>
          <a:bodyPr vert="horz" lIns="243630" tIns="121818" rIns="243630" bIns="121818" rtlCol="0" anchor="ctr"/>
          <a:lstStyle>
            <a:defPPr>
              <a:defRPr lang="en-US"/>
            </a:defPPr>
            <a:lvl1pPr marL="0" algn="ctr" defTabSz="913578" rtl="0" eaLnBrk="1" latinLnBrk="0" hangingPunct="1">
              <a:defRPr sz="1000" kern="1200">
                <a:solidFill>
                  <a:schemeClr val="bg1"/>
                </a:solidFill>
                <a:latin typeface="Roboto Regular"/>
                <a:ea typeface="+mn-ea"/>
                <a:cs typeface="Roboto Regular"/>
              </a:defRPr>
            </a:lvl1pPr>
            <a:lvl2pPr marL="456792" algn="l" defTabSz="913578" rtl="0" eaLnBrk="1" latinLnBrk="0" hangingPunct="1">
              <a:defRPr sz="1800" kern="1200">
                <a:solidFill>
                  <a:schemeClr val="tx1"/>
                </a:solidFill>
                <a:latin typeface="+mn-lt"/>
                <a:ea typeface="+mn-ea"/>
                <a:cs typeface="+mn-cs"/>
              </a:defRPr>
            </a:lvl2pPr>
            <a:lvl3pPr marL="913578" algn="l" defTabSz="913578" rtl="0" eaLnBrk="1" latinLnBrk="0" hangingPunct="1">
              <a:defRPr sz="1800" kern="1200">
                <a:solidFill>
                  <a:schemeClr val="tx1"/>
                </a:solidFill>
                <a:latin typeface="+mn-lt"/>
                <a:ea typeface="+mn-ea"/>
                <a:cs typeface="+mn-cs"/>
              </a:defRPr>
            </a:lvl3pPr>
            <a:lvl4pPr marL="1370364" algn="l" defTabSz="913578" rtl="0" eaLnBrk="1" latinLnBrk="0" hangingPunct="1">
              <a:defRPr sz="1800" kern="1200">
                <a:solidFill>
                  <a:schemeClr val="tx1"/>
                </a:solidFill>
                <a:latin typeface="+mn-lt"/>
                <a:ea typeface="+mn-ea"/>
                <a:cs typeface="+mn-cs"/>
              </a:defRPr>
            </a:lvl4pPr>
            <a:lvl5pPr marL="1827156" algn="l" defTabSz="913578" rtl="0" eaLnBrk="1" latinLnBrk="0" hangingPunct="1">
              <a:defRPr sz="1800" kern="1200">
                <a:solidFill>
                  <a:schemeClr val="tx1"/>
                </a:solidFill>
                <a:latin typeface="+mn-lt"/>
                <a:ea typeface="+mn-ea"/>
                <a:cs typeface="+mn-cs"/>
              </a:defRPr>
            </a:lvl5pPr>
            <a:lvl6pPr marL="2283942" algn="l" defTabSz="913578" rtl="0" eaLnBrk="1" latinLnBrk="0" hangingPunct="1">
              <a:defRPr sz="1800" kern="1200">
                <a:solidFill>
                  <a:schemeClr val="tx1"/>
                </a:solidFill>
                <a:latin typeface="+mn-lt"/>
                <a:ea typeface="+mn-ea"/>
                <a:cs typeface="+mn-cs"/>
              </a:defRPr>
            </a:lvl6pPr>
            <a:lvl7pPr marL="2740731" algn="l" defTabSz="913578" rtl="0" eaLnBrk="1" latinLnBrk="0" hangingPunct="1">
              <a:defRPr sz="1800" kern="1200">
                <a:solidFill>
                  <a:schemeClr val="tx1"/>
                </a:solidFill>
                <a:latin typeface="+mn-lt"/>
                <a:ea typeface="+mn-ea"/>
                <a:cs typeface="+mn-cs"/>
              </a:defRPr>
            </a:lvl7pPr>
            <a:lvl8pPr marL="3197520" algn="l" defTabSz="913578" rtl="0" eaLnBrk="1" latinLnBrk="0" hangingPunct="1">
              <a:defRPr sz="1800" kern="1200">
                <a:solidFill>
                  <a:schemeClr val="tx1"/>
                </a:solidFill>
                <a:latin typeface="+mn-lt"/>
                <a:ea typeface="+mn-ea"/>
                <a:cs typeface="+mn-cs"/>
              </a:defRPr>
            </a:lvl8pPr>
            <a:lvl9pPr marL="3654310" algn="l" defTabSz="913578" rtl="0" eaLnBrk="1" latinLnBrk="0" hangingPunct="1">
              <a:defRPr sz="1800" kern="1200">
                <a:solidFill>
                  <a:schemeClr val="tx1"/>
                </a:solidFill>
                <a:latin typeface="+mn-lt"/>
                <a:ea typeface="+mn-ea"/>
                <a:cs typeface="+mn-cs"/>
              </a:defRPr>
            </a:lvl9pPr>
          </a:lstStyle>
          <a:p>
            <a:fld id="{010B77E7-8D76-A248-9E9F-68FC055C9F4B}" type="slidenum">
              <a:rPr lang="en-US" smtClean="0">
                <a:solidFill>
                  <a:srgbClr val="FFFFFF"/>
                </a:solidFill>
              </a:rPr>
              <a:pPr/>
              <a:t>‹#›</a:t>
            </a:fld>
            <a:endParaRPr lang="en-US" dirty="0">
              <a:solidFill>
                <a:srgbClr val="FFFFFF"/>
              </a:solidFill>
            </a:endParaRPr>
          </a:p>
        </p:txBody>
      </p:sp>
      <p:pic>
        <p:nvPicPr>
          <p:cNvPr id="8" name="Picture 7">
            <a:extLst>
              <a:ext uri="{FF2B5EF4-FFF2-40B4-BE49-F238E27FC236}">
                <a16:creationId xmlns:a16="http://schemas.microsoft.com/office/drawing/2014/main" id="{9C10BDBD-2E27-1A43-AF08-9FA686D0479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2879" y="5890411"/>
            <a:ext cx="1436496" cy="8856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4" name="Rectangle 3"/>
          <p:cNvSpPr/>
          <p:nvPr userDrawn="1"/>
        </p:nvSpPr>
        <p:spPr>
          <a:xfrm>
            <a:off x="0" y="0"/>
            <a:ext cx="45714" cy="6858000"/>
          </a:xfrm>
          <a:prstGeom prst="rect">
            <a:avLst/>
          </a:prstGeom>
          <a:solidFill>
            <a:srgbClr val="094B72"/>
          </a:solidFill>
          <a:ln w="25400" cap="flat" cmpd="sng" algn="ctr">
            <a:noFill/>
            <a:prstDash val="solid"/>
          </a:ln>
          <a:effectLst/>
        </p:spPr>
        <p:txBody>
          <a:bodyPr lIns="91356" tIns="45678" rIns="91356" bIns="45678"/>
          <a:lstStyle/>
          <a:p>
            <a:pPr marL="0" marR="0" lvl="0" indent="0" defTabSz="608963"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latin typeface="Arial"/>
              <a:ea typeface=""/>
              <a:cs typeface=""/>
            </a:endParaRPr>
          </a:p>
        </p:txBody>
      </p:sp>
    </p:spTree>
    <p:extLst>
      <p:ext uri="{BB962C8B-B14F-4D97-AF65-F5344CB8AC3E}">
        <p14:creationId xmlns:p14="http://schemas.microsoft.com/office/powerpoint/2010/main" val="351105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10634135" y="6479438"/>
            <a:ext cx="1530927" cy="365125"/>
          </a:xfrm>
        </p:spPr>
        <p:txBody>
          <a:bodyPr/>
          <a:lstStyle/>
          <a:p>
            <a:fld id="{85FE9158-C8DC-4B6F-AD79-2190772CB85D}" type="slidenum">
              <a:rPr lang="en-US" smtClean="0"/>
              <a:t>‹#›</a:t>
            </a:fld>
            <a:endParaRPr lang="en-US"/>
          </a:p>
        </p:txBody>
      </p:sp>
    </p:spTree>
    <p:extLst>
      <p:ext uri="{BB962C8B-B14F-4D97-AF65-F5344CB8AC3E}">
        <p14:creationId xmlns:p14="http://schemas.microsoft.com/office/powerpoint/2010/main" val="2387940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sans_blue_1column_nobullets">
    <p:spTree>
      <p:nvGrpSpPr>
        <p:cNvPr id="1" name=""/>
        <p:cNvGrpSpPr/>
        <p:nvPr/>
      </p:nvGrpSpPr>
      <p:grpSpPr>
        <a:xfrm>
          <a:off x="0" y="0"/>
          <a:ext cx="0" cy="0"/>
          <a:chOff x="0" y="0"/>
          <a:chExt cx="0" cy="0"/>
        </a:xfrm>
      </p:grpSpPr>
      <p:sp>
        <p:nvSpPr>
          <p:cNvPr id="3" name="Slide Number Placeholder 6"/>
          <p:cNvSpPr>
            <a:spLocks noGrp="1"/>
          </p:cNvSpPr>
          <p:nvPr>
            <p:ph type="sldNum" sz="quarter" idx="12"/>
          </p:nvPr>
        </p:nvSpPr>
        <p:spPr>
          <a:xfrm>
            <a:off x="11536683" y="6311900"/>
            <a:ext cx="653796" cy="546101"/>
          </a:xfrm>
          <a:prstGeom prst="rect">
            <a:avLst/>
          </a:prstGeom>
        </p:spPr>
        <p:txBody>
          <a:bodyPr/>
          <a:lstStyle>
            <a:lvl1pPr>
              <a:defRPr/>
            </a:lvl1pPr>
          </a:lstStyle>
          <a:p>
            <a:fld id="{6700107F-007B-0D4F-9017-A9FF1E72DE2E}" type="slidenum">
              <a:rPr lang="en-US" smtClean="0"/>
              <a:pPr/>
              <a:t>‹#›</a:t>
            </a:fld>
            <a:endParaRPr lang="en-US" dirty="0"/>
          </a:p>
        </p:txBody>
      </p:sp>
    </p:spTree>
    <p:extLst>
      <p:ext uri="{BB962C8B-B14F-4D97-AF65-F5344CB8AC3E}">
        <p14:creationId xmlns:p14="http://schemas.microsoft.com/office/powerpoint/2010/main" val="4041461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6" name="Rectangle 5"/>
          <p:cNvSpPr/>
          <p:nvPr userDrawn="1"/>
        </p:nvSpPr>
        <p:spPr bwMode="gray">
          <a:xfrm>
            <a:off x="472440" y="475840"/>
            <a:ext cx="11247120" cy="685800"/>
          </a:xfrm>
          <a:prstGeom prst="rect">
            <a:avLst/>
          </a:prstGeom>
          <a:solidFill>
            <a:srgbClr val="5389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 name="Title 1"/>
          <p:cNvSpPr>
            <a:spLocks noGrp="1"/>
          </p:cNvSpPr>
          <p:nvPr>
            <p:ph type="title" hasCustomPrompt="1"/>
          </p:nvPr>
        </p:nvSpPr>
        <p:spPr>
          <a:xfrm>
            <a:off x="655320" y="468361"/>
            <a:ext cx="10881360" cy="685800"/>
          </a:xfrm>
        </p:spPr>
        <p:txBody>
          <a:bodyPr/>
          <a:lstStyle>
            <a:lvl1pPr>
              <a:defRPr>
                <a:solidFill>
                  <a:schemeClr val="bg1"/>
                </a:solidFill>
              </a:defRPr>
            </a:lvl1pPr>
          </a:lstStyle>
          <a:p>
            <a:r>
              <a:rPr lang="en-US" dirty="0"/>
              <a:t>CLICK TO EDIT MASTER TITLE STYLE</a:t>
            </a:r>
          </a:p>
        </p:txBody>
      </p:sp>
      <p:sp>
        <p:nvSpPr>
          <p:cNvPr id="7" name="Rectangle 2"/>
          <p:cNvSpPr>
            <a:spLocks noGrp="1" noChangeArrowheads="1"/>
          </p:cNvSpPr>
          <p:nvPr>
            <p:ph idx="4294967295" hasCustomPrompt="1"/>
          </p:nvPr>
        </p:nvSpPr>
        <p:spPr>
          <a:xfrm>
            <a:off x="481262" y="1283704"/>
            <a:ext cx="11101137" cy="4724400"/>
          </a:xfrm>
        </p:spPr>
        <p:txBody>
          <a:bodyPr/>
          <a:lstStyle>
            <a:lvl1pPr marL="609585" indent="-609585">
              <a:buFont typeface="Arial" panose="020B0604020202020204" pitchFamily="34" charset="0"/>
              <a:buChar char="•"/>
              <a:defRPr/>
            </a:lvl1pPr>
            <a:lvl2pPr marL="622284" indent="0">
              <a:buFont typeface="Courier New" panose="02070309020205020404" pitchFamily="49" charset="0"/>
              <a:buChar char="o"/>
              <a:defRPr/>
            </a:lvl2pPr>
          </a:lstStyle>
          <a:p>
            <a:pPr marL="457200" indent="-457200">
              <a:buFont typeface="Arial" panose="020B0604020202020204" pitchFamily="34" charset="0"/>
              <a:buChar char="•"/>
            </a:pPr>
            <a:r>
              <a:rPr lang="en-US" dirty="0"/>
              <a:t>24 </a:t>
            </a:r>
            <a:r>
              <a:rPr lang="en-US" dirty="0" err="1"/>
              <a:t>pt</a:t>
            </a:r>
            <a:endParaRPr lang="en-US" dirty="0"/>
          </a:p>
          <a:p>
            <a:pPr marL="1231869" lvl="1" indent="-609585">
              <a:buFont typeface="Arial" panose="020B0604020202020204" pitchFamily="34" charset="0"/>
              <a:buChar char="•"/>
            </a:pPr>
            <a:endParaRPr lang="en-US" dirty="0"/>
          </a:p>
        </p:txBody>
      </p:sp>
      <p:sp>
        <p:nvSpPr>
          <p:cNvPr id="5" name="Rectangle 4">
            <a:extLst>
              <a:ext uri="{FF2B5EF4-FFF2-40B4-BE49-F238E27FC236}">
                <a16:creationId xmlns:a16="http://schemas.microsoft.com/office/drawing/2014/main" id="{6DDE52A4-59BD-4AB1-9AE3-8F278171C815}"/>
              </a:ext>
            </a:extLst>
          </p:cNvPr>
          <p:cNvSpPr/>
          <p:nvPr userDrawn="1"/>
        </p:nvSpPr>
        <p:spPr bwMode="ltGray">
          <a:xfrm>
            <a:off x="1524" y="6311900"/>
            <a:ext cx="12188952" cy="548640"/>
          </a:xfrm>
          <a:prstGeom prst="rect">
            <a:avLst/>
          </a:prstGeom>
          <a:solidFill>
            <a:srgbClr val="79797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67" dirty="0">
                <a:solidFill>
                  <a:schemeClr val="bg1"/>
                </a:solidFill>
                <a:latin typeface="Gill Sans MT" panose="020B0502020104020203" pitchFamily="34" charset="0"/>
              </a:rPr>
              <a:t>										SANS Management</a:t>
            </a:r>
            <a:r>
              <a:rPr lang="en-US" sz="1867" baseline="0" dirty="0">
                <a:solidFill>
                  <a:schemeClr val="bg1"/>
                </a:solidFill>
                <a:latin typeface="Gill Sans MT" panose="020B0502020104020203" pitchFamily="34" charset="0"/>
              </a:rPr>
              <a:t> 433 | </a:t>
            </a:r>
            <a:r>
              <a:rPr lang="en-US" sz="1867" dirty="0">
                <a:solidFill>
                  <a:schemeClr val="bg1"/>
                </a:solidFill>
                <a:latin typeface="Gill Sans MT" panose="020B0502020104020203" pitchFamily="34" charset="0"/>
              </a:rPr>
              <a:t>SANS Security Awareness</a:t>
            </a:r>
            <a:endParaRPr lang="en-US" sz="1867" dirty="0"/>
          </a:p>
        </p:txBody>
      </p:sp>
      <p:cxnSp>
        <p:nvCxnSpPr>
          <p:cNvPr id="8" name="Straight Connector 7">
            <a:extLst>
              <a:ext uri="{FF2B5EF4-FFF2-40B4-BE49-F238E27FC236}">
                <a16:creationId xmlns:a16="http://schemas.microsoft.com/office/drawing/2014/main" id="{BFE6AAC3-DA2E-4B29-A04E-3B0FEF864365}"/>
              </a:ext>
            </a:extLst>
          </p:cNvPr>
          <p:cNvCxnSpPr/>
          <p:nvPr userDrawn="1"/>
        </p:nvCxnSpPr>
        <p:spPr bwMode="white">
          <a:xfrm>
            <a:off x="1016000" y="6311900"/>
            <a:ext cx="0" cy="54610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5AF909E0-5124-441E-AD26-FF89AC75165E}"/>
              </a:ext>
            </a:extLst>
          </p:cNvPr>
          <p:cNvPicPr>
            <a:picLocks noChangeAspect="1"/>
          </p:cNvPicPr>
          <p:nvPr userDrawn="1"/>
        </p:nvPicPr>
        <p:blipFill>
          <a:blip r:embed="rId2"/>
          <a:stretch>
            <a:fillRect/>
          </a:stretch>
        </p:blipFill>
        <p:spPr bwMode="invGray">
          <a:xfrm>
            <a:off x="194029" y="6439686"/>
            <a:ext cx="559187" cy="298743"/>
          </a:xfrm>
          <a:prstGeom prst="rect">
            <a:avLst/>
          </a:prstGeom>
        </p:spPr>
      </p:pic>
      <p:sp>
        <p:nvSpPr>
          <p:cNvPr id="10" name="Slide Number Placeholder 3">
            <a:extLst>
              <a:ext uri="{FF2B5EF4-FFF2-40B4-BE49-F238E27FC236}">
                <a16:creationId xmlns:a16="http://schemas.microsoft.com/office/drawing/2014/main" id="{38B979C6-ECAF-40A5-9418-2B56D1D28B29}"/>
              </a:ext>
            </a:extLst>
          </p:cNvPr>
          <p:cNvSpPr txBox="1">
            <a:spLocks/>
          </p:cNvSpPr>
          <p:nvPr userDrawn="1"/>
        </p:nvSpPr>
        <p:spPr>
          <a:xfrm>
            <a:off x="11536683" y="6318412"/>
            <a:ext cx="653796" cy="546101"/>
          </a:xfrm>
          <a:prstGeom prst="rect">
            <a:avLst/>
          </a:prstGeom>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A12C446D-6113-E749-B2D6-33109B9D4DC9}" type="slidenum">
              <a:rPr lang="en-US" sz="1333" b="1" smtClean="0">
                <a:solidFill>
                  <a:schemeClr val="bg1"/>
                </a:solidFill>
                <a:latin typeface="Gill Sans MT" panose="020B0502020104020203" pitchFamily="34" charset="0"/>
              </a:rPr>
              <a:pPr algn="ctr"/>
              <a:t>‹#›</a:t>
            </a:fld>
            <a:endParaRPr lang="en-US" sz="1333" b="1" dirty="0">
              <a:solidFill>
                <a:schemeClr val="bg1"/>
              </a:solidFill>
              <a:latin typeface="Gill Sans MT" panose="020B0502020104020203" pitchFamily="34" charset="0"/>
            </a:endParaRPr>
          </a:p>
        </p:txBody>
      </p:sp>
    </p:spTree>
    <p:extLst>
      <p:ext uri="{BB962C8B-B14F-4D97-AF65-F5344CB8AC3E}">
        <p14:creationId xmlns:p14="http://schemas.microsoft.com/office/powerpoint/2010/main" val="4759281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ectangle 15"/>
          <p:cNvSpPr/>
          <p:nvPr/>
        </p:nvSpPr>
        <p:spPr>
          <a:xfrm>
            <a:off x="0" y="-23571"/>
            <a:ext cx="12192000" cy="68699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Rectangle 6"/>
          <p:cNvSpPr/>
          <p:nvPr/>
        </p:nvSpPr>
        <p:spPr>
          <a:xfrm>
            <a:off x="1573823" y="-23570"/>
            <a:ext cx="10618177" cy="48036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73822" y="4887926"/>
            <a:ext cx="10618177" cy="8886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0" y="-23570"/>
            <a:ext cx="1436495" cy="4803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12" name="Rectangle 11"/>
          <p:cNvSpPr/>
          <p:nvPr/>
        </p:nvSpPr>
        <p:spPr>
          <a:xfrm>
            <a:off x="0" y="4897029"/>
            <a:ext cx="1436497" cy="8888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p:cNvSpPr/>
          <p:nvPr/>
        </p:nvSpPr>
        <p:spPr>
          <a:xfrm>
            <a:off x="1573823" y="5890411"/>
            <a:ext cx="10618177" cy="8856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890411"/>
            <a:ext cx="1436496" cy="885615"/>
          </a:xfrm>
          <a:prstGeom prst="rect">
            <a:avLst/>
          </a:prstGeom>
        </p:spPr>
      </p:pic>
      <p:sp>
        <p:nvSpPr>
          <p:cNvPr id="2" name="Title 1"/>
          <p:cNvSpPr>
            <a:spLocks noGrp="1"/>
          </p:cNvSpPr>
          <p:nvPr userDrawn="1">
            <p:ph type="ctrTitle"/>
          </p:nvPr>
        </p:nvSpPr>
        <p:spPr>
          <a:xfrm>
            <a:off x="1718494" y="1793526"/>
            <a:ext cx="8538167" cy="1776151"/>
          </a:xfrm>
        </p:spPr>
        <p:txBody>
          <a:bodyPr anchor="b">
            <a:normAutofit/>
          </a:bodyPr>
          <a:lstStyle>
            <a:lvl1pPr algn="l">
              <a:defRPr sz="5900" spc="-100" baseline="0">
                <a:solidFill>
                  <a:srgbClr val="FFFFFF"/>
                </a:solidFill>
                <a:latin typeface="Fira Sans SemiBold" panose="020B0603050000020004" pitchFamily="34" charset="0"/>
              </a:defRPr>
            </a:lvl1pPr>
          </a:lstStyle>
          <a:p>
            <a:r>
              <a:rPr lang="en-US"/>
              <a:t>Click to edit Master title style</a:t>
            </a:r>
            <a:endParaRPr lang="en-US" dirty="0"/>
          </a:p>
        </p:txBody>
      </p:sp>
      <p:sp>
        <p:nvSpPr>
          <p:cNvPr id="3" name="Subtitle 2"/>
          <p:cNvSpPr>
            <a:spLocks noGrp="1"/>
          </p:cNvSpPr>
          <p:nvPr userDrawn="1">
            <p:ph type="subTitle" idx="1"/>
          </p:nvPr>
        </p:nvSpPr>
        <p:spPr>
          <a:xfrm>
            <a:off x="1718494" y="5015729"/>
            <a:ext cx="9887351" cy="623528"/>
          </a:xfrm>
          <a:prstGeom prst="rect">
            <a:avLst/>
          </a:prstGeom>
        </p:spPr>
        <p:txBody>
          <a:bodyPr anchor="t">
            <a:normAutofit/>
          </a:bodyPr>
          <a:lstStyle>
            <a:lvl1pPr marL="0" indent="0" algn="l">
              <a:buNone/>
              <a:defRPr sz="2200" cap="none" spc="0" baseline="0">
                <a:solidFill>
                  <a:schemeClr val="bg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Tree>
    <p:extLst>
      <p:ext uri="{BB962C8B-B14F-4D97-AF65-F5344CB8AC3E}">
        <p14:creationId xmlns:p14="http://schemas.microsoft.com/office/powerpoint/2010/main" val="2496859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Slide Number Placeholder 5"/>
          <p:cNvSpPr>
            <a:spLocks noGrp="1"/>
          </p:cNvSpPr>
          <p:nvPr>
            <p:ph type="sldNum" sz="quarter" idx="12"/>
          </p:nvPr>
        </p:nvSpPr>
        <p:spPr>
          <a:xfrm>
            <a:off x="10642937" y="6492875"/>
            <a:ext cx="1530927" cy="365125"/>
          </a:xfrm>
        </p:spPr>
        <p:txBody>
          <a:bodyPr/>
          <a:lstStyle/>
          <a:p>
            <a:fld id="{85FE9158-C8DC-4B6F-AD79-2190772CB85D}" type="slidenum">
              <a:rPr lang="en-US" smtClean="0"/>
              <a:t>‹#›</a:t>
            </a:fld>
            <a:endParaRPr lang="en-US"/>
          </a:p>
        </p:txBody>
      </p:sp>
      <p:sp>
        <p:nvSpPr>
          <p:cNvPr id="7" name="Content Placeholder 3"/>
          <p:cNvSpPr>
            <a:spLocks noGrp="1"/>
          </p:cNvSpPr>
          <p:nvPr>
            <p:ph sz="half" idx="2"/>
          </p:nvPr>
        </p:nvSpPr>
        <p:spPr>
          <a:xfrm>
            <a:off x="703752" y="1593466"/>
            <a:ext cx="11280163" cy="4788498"/>
          </a:xfrm>
          <a:prstGeom prst="rect">
            <a:avLst/>
          </a:prstGeom>
        </p:spPr>
        <p:txBody>
          <a:bodyPr/>
          <a:lstStyle>
            <a:lvl1pPr>
              <a:buClr>
                <a:schemeClr val="accent5"/>
              </a:buClr>
              <a:defRPr sz="2200"/>
            </a:lvl1pPr>
            <a:lvl2pPr>
              <a:buClr>
                <a:schemeClr val="accent2"/>
              </a:buClr>
              <a:defRPr sz="2000"/>
            </a:lvl2pPr>
            <a:lvl3pPr marL="1245870" indent="-285750">
              <a:buFont typeface="Arial" panose="020B0604020202020204" pitchFamily="34" charset="0"/>
              <a:buChar char="•"/>
              <a:defRPr sz="1800"/>
            </a:lvl3pPr>
            <a:lvl4pPr>
              <a:defRPr sz="1600"/>
            </a:lvl4pPr>
            <a:lvl5pPr>
              <a:defRPr sz="16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966730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1.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2.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3.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9FF8F7-D106-7A48-A635-F2655F7EED17}" type="datetime1">
              <a:rPr lang="en-US" smtClean="0"/>
              <a:t>5/2/22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334146-D25D-8E46-BAA4-3E0CBD9B58A7}" type="slidenum">
              <a:rPr lang="en-US" smtClean="0"/>
              <a:t>‹#›</a:t>
            </a:fld>
            <a:endParaRPr lang="en-US"/>
          </a:p>
        </p:txBody>
      </p:sp>
    </p:spTree>
    <p:extLst>
      <p:ext uri="{BB962C8B-B14F-4D97-AF65-F5344CB8AC3E}">
        <p14:creationId xmlns:p14="http://schemas.microsoft.com/office/powerpoint/2010/main" val="17812804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62" r:id="rId6"/>
    <p:sldLayoutId id="2147483663" r:id="rId7"/>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tint val="93000"/>
                <a:shade val="98000"/>
                <a:satMod val="120000"/>
                <a:lumMod val="102000"/>
              </a:schemeClr>
            </a:gs>
            <a:gs pos="48000">
              <a:schemeClr val="bg1">
                <a:tint val="98000"/>
                <a:shade val="90000"/>
                <a:satMod val="110000"/>
                <a:lumMod val="103000"/>
              </a:schemeClr>
            </a:gs>
            <a:gs pos="100000">
              <a:schemeClr val="bg1">
                <a:tint val="98000"/>
                <a:shade val="80000"/>
                <a:satMod val="10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03752" y="202887"/>
            <a:ext cx="9939185" cy="93701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85FE9158-C8DC-4B6F-AD79-2190772CB85D}" type="slidenum">
              <a:rPr lang="en-US" smtClean="0"/>
              <a:t>‹#›</a:t>
            </a:fld>
            <a:endParaRPr lang="en-US"/>
          </a:p>
        </p:txBody>
      </p:sp>
      <p:sp>
        <p:nvSpPr>
          <p:cNvPr id="9" name="Rectangle 8"/>
          <p:cNvSpPr/>
          <p:nvPr/>
        </p:nvSpPr>
        <p:spPr>
          <a:xfrm rot="5400000">
            <a:off x="201708" y="1007499"/>
            <a:ext cx="229629" cy="6330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rot="5400000">
            <a:off x="6333064" y="-4420099"/>
            <a:ext cx="229623" cy="11488248"/>
          </a:xfrm>
          <a:prstGeom prst="rect">
            <a:avLst/>
          </a:prstGeom>
          <a:solidFill>
            <a:srgbClr val="0099BC"/>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768669" y="282418"/>
            <a:ext cx="1261857" cy="777948"/>
          </a:xfrm>
          <a:prstGeom prst="rect">
            <a:avLst/>
          </a:prstGeom>
        </p:spPr>
      </p:pic>
    </p:spTree>
    <p:extLst>
      <p:ext uri="{BB962C8B-B14F-4D97-AF65-F5344CB8AC3E}">
        <p14:creationId xmlns:p14="http://schemas.microsoft.com/office/powerpoint/2010/main" val="3336994727"/>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9" r:id="rId4"/>
    <p:sldLayoutId id="2147483661" r:id="rId5"/>
  </p:sldLayoutIdLst>
  <p:txStyles>
    <p:titleStyle>
      <a:lvl1pPr algn="l" defTabSz="914400" rtl="0" eaLnBrk="1" latinLnBrk="0" hangingPunct="1">
        <a:lnSpc>
          <a:spcPct val="90000"/>
        </a:lnSpc>
        <a:spcBef>
          <a:spcPct val="0"/>
        </a:spcBef>
        <a:buNone/>
        <a:defRPr sz="3600" kern="1200" spc="-60" baseline="0">
          <a:solidFill>
            <a:schemeClr val="tx2"/>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anose="05020102010507070707"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Courier New" panose="02070309020205020404" pitchFamily="49" charset="0"/>
        <a:buChar char="o"/>
        <a:defRPr sz="1800" kern="1200">
          <a:solidFill>
            <a:schemeClr val="tx1">
              <a:lumMod val="65000"/>
              <a:lumOff val="35000"/>
            </a:schemeClr>
          </a:solidFill>
          <a:latin typeface="+mn-lt"/>
          <a:ea typeface="+mn-ea"/>
          <a:cs typeface="+mn-cs"/>
        </a:defRPr>
      </a:lvl2pPr>
      <a:lvl3pPr marL="1245870" indent="-285750" algn="l" defTabSz="914400" rtl="0" eaLnBrk="1" latinLnBrk="0" hangingPunct="1">
        <a:lnSpc>
          <a:spcPct val="90000"/>
        </a:lnSpc>
        <a:spcBef>
          <a:spcPts val="250"/>
        </a:spcBef>
        <a:spcAft>
          <a:spcPts val="250"/>
        </a:spcAft>
        <a:buClr>
          <a:schemeClr val="accent1"/>
        </a:buClr>
        <a:buFont typeface="Wingdings" panose="05000000000000000000" pitchFamily="2"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p:cNvSpPr/>
          <p:nvPr/>
        </p:nvSpPr>
        <p:spPr bwMode="ltGray">
          <a:xfrm>
            <a:off x="1524" y="6311900"/>
            <a:ext cx="12188952" cy="548640"/>
          </a:xfrm>
          <a:prstGeom prst="rect">
            <a:avLst/>
          </a:prstGeom>
          <a:solidFill>
            <a:srgbClr val="79797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lang="en-US" sz="1867" dirty="0">
                <a:solidFill>
                  <a:schemeClr val="bg1"/>
                </a:solidFill>
                <a:latin typeface="Gill Sans MT" panose="020B0502020104020203" pitchFamily="34" charset="0"/>
              </a:rPr>
              <a:t>                                                                                        </a:t>
            </a:r>
          </a:p>
          <a:p>
            <a:pPr marL="0" marR="0" lvl="0" indent="0" algn="ctr" defTabSz="609585" rtl="0" eaLnBrk="1" fontAlgn="auto" latinLnBrk="0" hangingPunct="1">
              <a:lnSpc>
                <a:spcPct val="100000"/>
              </a:lnSpc>
              <a:spcBef>
                <a:spcPts val="0"/>
              </a:spcBef>
              <a:spcAft>
                <a:spcPts val="0"/>
              </a:spcAft>
              <a:buClrTx/>
              <a:buSzTx/>
              <a:buFontTx/>
              <a:buNone/>
              <a:tabLst/>
              <a:defRPr/>
            </a:pPr>
            <a:r>
              <a:rPr lang="en-US" sz="1867" dirty="0">
                <a:solidFill>
                  <a:schemeClr val="bg1"/>
                </a:solidFill>
                <a:latin typeface="Gill Sans MT" panose="020B0502020104020203" pitchFamily="34" charset="0"/>
              </a:rPr>
              <a:t>                                                            MGT</a:t>
            </a:r>
            <a:r>
              <a:rPr lang="en-US" sz="1867" baseline="0" dirty="0">
                <a:solidFill>
                  <a:schemeClr val="bg1"/>
                </a:solidFill>
                <a:latin typeface="Gill Sans MT" panose="020B0502020104020203" pitchFamily="34" charset="0"/>
              </a:rPr>
              <a:t>433 | </a:t>
            </a:r>
            <a:r>
              <a:rPr lang="en-US" sz="1867" b="0" dirty="0">
                <a:latin typeface="Gill Sans MT" panose="020B0502020104020203" pitchFamily="34" charset="0"/>
              </a:rPr>
              <a:t>Managing Human Risk: Mature Security Awareness Programs</a:t>
            </a:r>
            <a:endParaRPr lang="en-US" sz="1867" dirty="0">
              <a:latin typeface="Gill Sans MT" panose="020B0502020104020203" pitchFamily="34" charset="0"/>
            </a:endParaRPr>
          </a:p>
          <a:p>
            <a:pPr algn="ctr"/>
            <a:endParaRPr lang="en-US" sz="1867" dirty="0">
              <a:solidFill>
                <a:schemeClr val="bg1"/>
              </a:solidFill>
              <a:latin typeface="Gill Sans MT" panose="020B0502020104020203" pitchFamily="34" charset="0"/>
            </a:endParaRPr>
          </a:p>
        </p:txBody>
      </p:sp>
      <p:sp>
        <p:nvSpPr>
          <p:cNvPr id="2" name="Title Placeholder 1"/>
          <p:cNvSpPr>
            <a:spLocks noGrp="1"/>
          </p:cNvSpPr>
          <p:nvPr>
            <p:ph type="title"/>
          </p:nvPr>
        </p:nvSpPr>
        <p:spPr bwMode="gray">
          <a:xfrm>
            <a:off x="655320" y="365125"/>
            <a:ext cx="10881360" cy="685800"/>
          </a:xfrm>
          <a:prstGeom prst="rect">
            <a:avLst/>
          </a:prstGeom>
        </p:spPr>
        <p:txBody>
          <a:bodyPr vert="horz" lIns="68580" tIns="48006" rIns="68580" bIns="0" rtlCol="0" anchor="ctr">
            <a:noAutofit/>
          </a:bodyPr>
          <a:lstStyle/>
          <a:p>
            <a:r>
              <a:rPr lang="en-US" dirty="0"/>
              <a:t>CLICK TO EDIT MASTER TITLE STYLE</a:t>
            </a:r>
          </a:p>
        </p:txBody>
      </p:sp>
      <p:sp>
        <p:nvSpPr>
          <p:cNvPr id="3" name="Text Placeholder 2"/>
          <p:cNvSpPr>
            <a:spLocks noGrp="1"/>
          </p:cNvSpPr>
          <p:nvPr>
            <p:ph type="body" idx="1"/>
          </p:nvPr>
        </p:nvSpPr>
        <p:spPr>
          <a:xfrm>
            <a:off x="655320" y="1504335"/>
            <a:ext cx="10881360" cy="4247536"/>
          </a:xfrm>
          <a:prstGeom prst="rect">
            <a:avLst/>
          </a:prstGeom>
        </p:spPr>
        <p:txBody>
          <a:bodyPr vert="horz" lIns="68580" tIns="34290" rIns="68580" bIns="3429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1" name="Straight Connector 10"/>
          <p:cNvCxnSpPr/>
          <p:nvPr/>
        </p:nvCxnSpPr>
        <p:spPr bwMode="white">
          <a:xfrm>
            <a:off x="1016000" y="6311900"/>
            <a:ext cx="0" cy="54610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14"/>
          <a:stretch>
            <a:fillRect/>
          </a:stretch>
        </p:blipFill>
        <p:spPr bwMode="invGray">
          <a:xfrm>
            <a:off x="245909" y="6439686"/>
            <a:ext cx="559187" cy="298743"/>
          </a:xfrm>
          <a:prstGeom prst="rect">
            <a:avLst/>
          </a:prstGeom>
        </p:spPr>
      </p:pic>
      <p:sp>
        <p:nvSpPr>
          <p:cNvPr id="8" name="Slide Number Placeholder 3">
            <a:extLst>
              <a:ext uri="{FF2B5EF4-FFF2-40B4-BE49-F238E27FC236}">
                <a16:creationId xmlns:a16="http://schemas.microsoft.com/office/drawing/2014/main" id="{53395D96-F45D-4C8F-A1F0-C29C7D6C2887}"/>
              </a:ext>
            </a:extLst>
          </p:cNvPr>
          <p:cNvSpPr>
            <a:spLocks noGrp="1"/>
          </p:cNvSpPr>
          <p:nvPr>
            <p:ph type="sldNum" sz="quarter" idx="4"/>
          </p:nvPr>
        </p:nvSpPr>
        <p:spPr>
          <a:xfrm>
            <a:off x="11536683" y="6322386"/>
            <a:ext cx="653796" cy="546101"/>
          </a:xfrm>
          <a:prstGeom prst="rect">
            <a:avLst/>
          </a:prstGeom>
        </p:spPr>
        <p:txBody>
          <a:bodyPr anchor="ctr"/>
          <a:lstStyle>
            <a:lvl1pPr algn="ctr">
              <a:defRPr sz="1333" b="1">
                <a:solidFill>
                  <a:schemeClr val="bg1"/>
                </a:solidFill>
                <a:latin typeface="Gill Sans MT" panose="020B0502020104020203" pitchFamily="34" charset="0"/>
              </a:defRPr>
            </a:lvl1pPr>
          </a:lstStyle>
          <a:p>
            <a:fld id="{A12C446D-6113-E749-B2D6-33109B9D4DC9}" type="slidenum">
              <a:rPr lang="en-US" smtClean="0"/>
              <a:pPr/>
              <a:t>‹#›</a:t>
            </a:fld>
            <a:endParaRPr lang="en-US" dirty="0"/>
          </a:p>
        </p:txBody>
      </p:sp>
    </p:spTree>
    <p:extLst>
      <p:ext uri="{BB962C8B-B14F-4D97-AF65-F5344CB8AC3E}">
        <p14:creationId xmlns:p14="http://schemas.microsoft.com/office/powerpoint/2010/main" val="1293758252"/>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hf hdr="0" dt="0"/>
  <p:txStyles>
    <p:titleStyle>
      <a:lvl1pPr algn="l" defTabSz="914377" rtl="0" eaLnBrk="1" latinLnBrk="0" hangingPunct="1">
        <a:lnSpc>
          <a:spcPct val="90000"/>
        </a:lnSpc>
        <a:spcBef>
          <a:spcPct val="0"/>
        </a:spcBef>
        <a:buNone/>
        <a:defRPr sz="2933" b="1" i="0" kern="1200">
          <a:solidFill>
            <a:schemeClr val="tx1"/>
          </a:solidFill>
          <a:latin typeface="Gill Sans MT" charset="0"/>
          <a:ea typeface="Gill Sans MT" charset="0"/>
          <a:cs typeface="Gill Sans MT" charset="0"/>
        </a:defRPr>
      </a:lvl1pPr>
    </p:titleStyle>
    <p:bodyStyle>
      <a:lvl1pPr marL="0" indent="0" algn="l" defTabSz="914377" rtl="0" eaLnBrk="1" latinLnBrk="0" hangingPunct="1">
        <a:lnSpc>
          <a:spcPct val="100000"/>
        </a:lnSpc>
        <a:spcBef>
          <a:spcPts val="1000"/>
        </a:spcBef>
        <a:buFont typeface="Arial"/>
        <a:buNone/>
        <a:defRPr sz="2800" kern="1200">
          <a:solidFill>
            <a:schemeClr val="tx1"/>
          </a:solidFill>
          <a:latin typeface="+mn-lt"/>
          <a:ea typeface="+mn-ea"/>
          <a:cs typeface="+mn-cs"/>
        </a:defRPr>
      </a:lvl1pPr>
      <a:lvl2pPr marL="466714" indent="-233357" algn="l" defTabSz="914377" rtl="0" eaLnBrk="1" latinLnBrk="0" hangingPunct="1">
        <a:lnSpc>
          <a:spcPct val="100000"/>
        </a:lnSpc>
        <a:spcBef>
          <a:spcPts val="500"/>
        </a:spcBef>
        <a:buFont typeface="Arial"/>
        <a:buChar char="•"/>
        <a:tabLst/>
        <a:defRPr sz="2400" kern="1200">
          <a:solidFill>
            <a:schemeClr val="tx1"/>
          </a:solidFill>
          <a:latin typeface="+mn-lt"/>
          <a:ea typeface="+mn-ea"/>
          <a:cs typeface="+mn-cs"/>
        </a:defRPr>
      </a:lvl2pPr>
      <a:lvl3pPr marL="685783" indent="-219069" algn="l" defTabSz="914377" rtl="0" eaLnBrk="1" latinLnBrk="0" hangingPunct="1">
        <a:lnSpc>
          <a:spcPct val="100000"/>
        </a:lnSpc>
        <a:spcBef>
          <a:spcPts val="500"/>
        </a:spcBef>
        <a:buFont typeface="Arial"/>
        <a:buChar char="•"/>
        <a:tabLst/>
        <a:defRPr sz="2000" kern="1200">
          <a:solidFill>
            <a:schemeClr val="tx1"/>
          </a:solidFill>
          <a:latin typeface="+mn-lt"/>
          <a:ea typeface="+mn-ea"/>
          <a:cs typeface="+mn-cs"/>
        </a:defRPr>
      </a:lvl3pPr>
      <a:lvl4pPr marL="919140" indent="-233357" algn="l" defTabSz="914377" rtl="0" eaLnBrk="1" latinLnBrk="0" hangingPunct="1">
        <a:lnSpc>
          <a:spcPct val="100000"/>
        </a:lnSpc>
        <a:spcBef>
          <a:spcPts val="500"/>
        </a:spcBef>
        <a:buFont typeface="Arial"/>
        <a:buChar char="•"/>
        <a:tabLst/>
        <a:defRPr sz="1867" kern="1200">
          <a:solidFill>
            <a:schemeClr val="tx1"/>
          </a:solidFill>
          <a:latin typeface="+mn-lt"/>
          <a:ea typeface="+mn-ea"/>
          <a:cs typeface="+mn-cs"/>
        </a:defRPr>
      </a:lvl4pPr>
      <a:lvl5pPr marL="1152497" indent="-233357" algn="l" defTabSz="914377" rtl="0" eaLnBrk="1" latinLnBrk="0" hangingPunct="1">
        <a:lnSpc>
          <a:spcPct val="100000"/>
        </a:lnSpc>
        <a:spcBef>
          <a:spcPts val="500"/>
        </a:spcBef>
        <a:buFont typeface="Arial"/>
        <a:buChar char="•"/>
        <a:tabLst/>
        <a:defRPr sz="1867"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a:buChar char="•"/>
        <a:defRPr sz="1867"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a:buChar char="•"/>
        <a:defRPr sz="1867"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a:buChar char="•"/>
        <a:defRPr sz="1867"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a:buChar char="•"/>
        <a:defRPr sz="1867" kern="1200">
          <a:solidFill>
            <a:schemeClr val="tx1"/>
          </a:solidFill>
          <a:latin typeface="+mn-lt"/>
          <a:ea typeface="+mn-ea"/>
          <a:cs typeface="+mn-cs"/>
        </a:defRPr>
      </a:lvl9pPr>
    </p:bodyStyle>
    <p:otherStyle>
      <a:defPPr>
        <a:defRPr lang="en-US"/>
      </a:defPPr>
      <a:lvl1pPr marL="0" algn="l" defTabSz="914377" rtl="0" eaLnBrk="1" latinLnBrk="0" hangingPunct="1">
        <a:defRPr sz="1867" kern="1200">
          <a:solidFill>
            <a:schemeClr val="tx1"/>
          </a:solidFill>
          <a:latin typeface="+mn-lt"/>
          <a:ea typeface="+mn-ea"/>
          <a:cs typeface="+mn-cs"/>
        </a:defRPr>
      </a:lvl1pPr>
      <a:lvl2pPr marL="457189" algn="l" defTabSz="914377" rtl="0" eaLnBrk="1" latinLnBrk="0" hangingPunct="1">
        <a:defRPr sz="1867" kern="1200">
          <a:solidFill>
            <a:schemeClr val="tx1"/>
          </a:solidFill>
          <a:latin typeface="+mn-lt"/>
          <a:ea typeface="+mn-ea"/>
          <a:cs typeface="+mn-cs"/>
        </a:defRPr>
      </a:lvl2pPr>
      <a:lvl3pPr marL="914377" algn="l" defTabSz="914377" rtl="0" eaLnBrk="1" latinLnBrk="0" hangingPunct="1">
        <a:defRPr sz="1867" kern="1200">
          <a:solidFill>
            <a:schemeClr val="tx1"/>
          </a:solidFill>
          <a:latin typeface="+mn-lt"/>
          <a:ea typeface="+mn-ea"/>
          <a:cs typeface="+mn-cs"/>
        </a:defRPr>
      </a:lvl3pPr>
      <a:lvl4pPr marL="1371566" algn="l" defTabSz="914377" rtl="0" eaLnBrk="1" latinLnBrk="0" hangingPunct="1">
        <a:defRPr sz="1867" kern="1200">
          <a:solidFill>
            <a:schemeClr val="tx1"/>
          </a:solidFill>
          <a:latin typeface="+mn-lt"/>
          <a:ea typeface="+mn-ea"/>
          <a:cs typeface="+mn-cs"/>
        </a:defRPr>
      </a:lvl4pPr>
      <a:lvl5pPr marL="1828754" algn="l" defTabSz="914377" rtl="0" eaLnBrk="1" latinLnBrk="0" hangingPunct="1">
        <a:defRPr sz="1867" kern="1200">
          <a:solidFill>
            <a:schemeClr val="tx1"/>
          </a:solidFill>
          <a:latin typeface="+mn-lt"/>
          <a:ea typeface="+mn-ea"/>
          <a:cs typeface="+mn-cs"/>
        </a:defRPr>
      </a:lvl5pPr>
      <a:lvl6pPr marL="2285943" algn="l" defTabSz="914377" rtl="0" eaLnBrk="1" latinLnBrk="0" hangingPunct="1">
        <a:defRPr sz="1867" kern="1200">
          <a:solidFill>
            <a:schemeClr val="tx1"/>
          </a:solidFill>
          <a:latin typeface="+mn-lt"/>
          <a:ea typeface="+mn-ea"/>
          <a:cs typeface="+mn-cs"/>
        </a:defRPr>
      </a:lvl6pPr>
      <a:lvl7pPr marL="2743131" algn="l" defTabSz="914377" rtl="0" eaLnBrk="1" latinLnBrk="0" hangingPunct="1">
        <a:defRPr sz="1867" kern="1200">
          <a:solidFill>
            <a:schemeClr val="tx1"/>
          </a:solidFill>
          <a:latin typeface="+mn-lt"/>
          <a:ea typeface="+mn-ea"/>
          <a:cs typeface="+mn-cs"/>
        </a:defRPr>
      </a:lvl7pPr>
      <a:lvl8pPr marL="3200320" algn="l" defTabSz="914377" rtl="0" eaLnBrk="1" latinLnBrk="0" hangingPunct="1">
        <a:defRPr sz="1867" kern="1200">
          <a:solidFill>
            <a:schemeClr val="tx1"/>
          </a:solidFill>
          <a:latin typeface="+mn-lt"/>
          <a:ea typeface="+mn-ea"/>
          <a:cs typeface="+mn-cs"/>
        </a:defRPr>
      </a:lvl8pPr>
      <a:lvl9pPr marL="3657509" algn="l" defTabSz="914377" rtl="0" eaLnBrk="1" latinLnBrk="0" hangingPunct="1">
        <a:defRPr sz="18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0.jpg"/><Relationship Id="rId5" Type="http://schemas.openxmlformats.org/officeDocument/2006/relationships/image" Target="../media/image9.jpe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Managing Our Human Risk</a:t>
            </a:r>
          </a:p>
        </p:txBody>
      </p:sp>
      <p:sp>
        <p:nvSpPr>
          <p:cNvPr id="4" name="Subtitle 3"/>
          <p:cNvSpPr>
            <a:spLocks noGrp="1"/>
          </p:cNvSpPr>
          <p:nvPr>
            <p:ph type="subTitle" idx="1"/>
          </p:nvPr>
        </p:nvSpPr>
        <p:spPr/>
        <p:txBody>
          <a:bodyPr/>
          <a:lstStyle/>
          <a:p>
            <a:r>
              <a:rPr lang="en-US" dirty="0"/>
              <a:t>https://</a:t>
            </a:r>
            <a:r>
              <a:rPr lang="en-US" dirty="0" err="1"/>
              <a:t>sans.org</a:t>
            </a:r>
            <a:r>
              <a:rPr lang="en-US" dirty="0"/>
              <a:t>/security-awareness</a:t>
            </a:r>
          </a:p>
        </p:txBody>
      </p:sp>
    </p:spTree>
    <p:extLst>
      <p:ext uri="{BB962C8B-B14F-4D97-AF65-F5344CB8AC3E}">
        <p14:creationId xmlns:p14="http://schemas.microsoft.com/office/powerpoint/2010/main" val="26989737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EB6BA4-93DA-7C4F-979B-ED469103276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5" name="Picture 4" descr="A picture containing text, screenshot, businesscard, clipart&#10;&#10;Description automatically generated">
            <a:extLst>
              <a:ext uri="{FF2B5EF4-FFF2-40B4-BE49-F238E27FC236}">
                <a16:creationId xmlns:a16="http://schemas.microsoft.com/office/drawing/2014/main" id="{065E357B-8044-C444-858C-FE9BD0B34AE0}"/>
              </a:ext>
            </a:extLst>
          </p:cNvPr>
          <p:cNvPicPr>
            <a:picLocks noChangeAspect="1"/>
          </p:cNvPicPr>
          <p:nvPr/>
        </p:nvPicPr>
        <p:blipFill>
          <a:blip r:embed="rId3"/>
          <a:stretch>
            <a:fillRect/>
          </a:stretch>
        </p:blipFill>
        <p:spPr>
          <a:xfrm>
            <a:off x="796637" y="0"/>
            <a:ext cx="10598727" cy="6858000"/>
          </a:xfrm>
          <a:prstGeom prst="rect">
            <a:avLst/>
          </a:prstGeom>
        </p:spPr>
      </p:pic>
      <p:sp>
        <p:nvSpPr>
          <p:cNvPr id="7" name="Rounded Rectangle 6">
            <a:extLst>
              <a:ext uri="{FF2B5EF4-FFF2-40B4-BE49-F238E27FC236}">
                <a16:creationId xmlns:a16="http://schemas.microsoft.com/office/drawing/2014/main" id="{07376B10-05F3-7C45-81C7-1907E5675A34}"/>
              </a:ext>
            </a:extLst>
          </p:cNvPr>
          <p:cNvSpPr/>
          <p:nvPr/>
        </p:nvSpPr>
        <p:spPr>
          <a:xfrm>
            <a:off x="2828742" y="2743200"/>
            <a:ext cx="2207715" cy="3500336"/>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Rounded Rectangle 7">
            <a:extLst>
              <a:ext uri="{FF2B5EF4-FFF2-40B4-BE49-F238E27FC236}">
                <a16:creationId xmlns:a16="http://schemas.microsoft.com/office/drawing/2014/main" id="{0AAE5132-0A04-C04A-8EEF-388E9873F5CF}"/>
              </a:ext>
            </a:extLst>
          </p:cNvPr>
          <p:cNvSpPr/>
          <p:nvPr/>
        </p:nvSpPr>
        <p:spPr>
          <a:xfrm>
            <a:off x="5172799" y="174171"/>
            <a:ext cx="6222564" cy="606936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2021910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5A3C0-CB45-2F4A-AE19-0EB19B4F7227}"/>
              </a:ext>
            </a:extLst>
          </p:cNvPr>
          <p:cNvSpPr>
            <a:spLocks noGrp="1"/>
          </p:cNvSpPr>
          <p:nvPr>
            <p:ph type="title"/>
          </p:nvPr>
        </p:nvSpPr>
        <p:spPr>
          <a:xfrm>
            <a:off x="1051689" y="274639"/>
            <a:ext cx="10879471" cy="1143000"/>
          </a:xfrm>
        </p:spPr>
        <p:txBody>
          <a:bodyPr>
            <a:normAutofit/>
          </a:bodyPr>
          <a:lstStyle/>
          <a:p>
            <a:r>
              <a:rPr lang="en-US" dirty="0"/>
              <a:t>Steps to Managing Human Risk</a:t>
            </a:r>
          </a:p>
        </p:txBody>
      </p:sp>
      <p:sp>
        <p:nvSpPr>
          <p:cNvPr id="4" name="Rounded Rectangle 3">
            <a:extLst>
              <a:ext uri="{FF2B5EF4-FFF2-40B4-BE49-F238E27FC236}">
                <a16:creationId xmlns:a16="http://schemas.microsoft.com/office/drawing/2014/main" id="{4D85E082-724F-1D45-8F6F-CC21EE46F8AE}"/>
              </a:ext>
            </a:extLst>
          </p:cNvPr>
          <p:cNvSpPr/>
          <p:nvPr/>
        </p:nvSpPr>
        <p:spPr>
          <a:xfrm>
            <a:off x="6096000" y="2237323"/>
            <a:ext cx="2036717" cy="13719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Security Awareness Program</a:t>
            </a:r>
          </a:p>
        </p:txBody>
      </p:sp>
      <p:sp>
        <p:nvSpPr>
          <p:cNvPr id="5" name="Right Arrow 4">
            <a:extLst>
              <a:ext uri="{FF2B5EF4-FFF2-40B4-BE49-F238E27FC236}">
                <a16:creationId xmlns:a16="http://schemas.microsoft.com/office/drawing/2014/main" id="{84BD56CC-DA48-4F45-81C9-7570EE0B3FF6}"/>
              </a:ext>
            </a:extLst>
          </p:cNvPr>
          <p:cNvSpPr/>
          <p:nvPr/>
        </p:nvSpPr>
        <p:spPr>
          <a:xfrm>
            <a:off x="1493198" y="2520613"/>
            <a:ext cx="1789509" cy="7192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018F0E8-FB9A-0240-8E41-E9A4DC7B68E6}"/>
              </a:ext>
            </a:extLst>
          </p:cNvPr>
          <p:cNvSpPr txBox="1"/>
          <p:nvPr/>
        </p:nvSpPr>
        <p:spPr>
          <a:xfrm>
            <a:off x="1334953" y="3420038"/>
            <a:ext cx="2106000" cy="1631216"/>
          </a:xfrm>
          <a:prstGeom prst="rect">
            <a:avLst/>
          </a:prstGeom>
          <a:noFill/>
        </p:spPr>
        <p:txBody>
          <a:bodyPr wrap="square" rtlCol="0">
            <a:spAutoFit/>
          </a:bodyPr>
          <a:lstStyle/>
          <a:p>
            <a:r>
              <a:rPr lang="en-US" sz="2000" dirty="0"/>
              <a:t>What Are My Top Human Risks &amp; the Behaviors that Manage Those Risks?</a:t>
            </a:r>
          </a:p>
        </p:txBody>
      </p:sp>
      <p:sp>
        <p:nvSpPr>
          <p:cNvPr id="7" name="Right Arrow 6">
            <a:extLst>
              <a:ext uri="{FF2B5EF4-FFF2-40B4-BE49-F238E27FC236}">
                <a16:creationId xmlns:a16="http://schemas.microsoft.com/office/drawing/2014/main" id="{251CDE7D-EAB5-D143-BBDB-BDAE670214D7}"/>
              </a:ext>
            </a:extLst>
          </p:cNvPr>
          <p:cNvSpPr/>
          <p:nvPr/>
        </p:nvSpPr>
        <p:spPr>
          <a:xfrm>
            <a:off x="8751049" y="2563682"/>
            <a:ext cx="1789509" cy="7192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6769669-AB44-4945-9699-9B50FC8FC409}"/>
              </a:ext>
            </a:extLst>
          </p:cNvPr>
          <p:cNvSpPr txBox="1"/>
          <p:nvPr/>
        </p:nvSpPr>
        <p:spPr>
          <a:xfrm>
            <a:off x="8817536" y="3515698"/>
            <a:ext cx="1846108" cy="1015663"/>
          </a:xfrm>
          <a:prstGeom prst="rect">
            <a:avLst/>
          </a:prstGeom>
          <a:noFill/>
        </p:spPr>
        <p:txBody>
          <a:bodyPr wrap="square" rtlCol="0">
            <a:spAutoFit/>
          </a:bodyPr>
          <a:lstStyle/>
          <a:p>
            <a:r>
              <a:rPr lang="en-US" sz="2000" dirty="0"/>
              <a:t>Am I Effectively Changing Those Behaviors? </a:t>
            </a:r>
          </a:p>
        </p:txBody>
      </p:sp>
      <p:sp>
        <p:nvSpPr>
          <p:cNvPr id="10" name="Right Arrow 9">
            <a:extLst>
              <a:ext uri="{FF2B5EF4-FFF2-40B4-BE49-F238E27FC236}">
                <a16:creationId xmlns:a16="http://schemas.microsoft.com/office/drawing/2014/main" id="{A4C24F88-4269-D84C-B3E3-AA61B76A0986}"/>
              </a:ext>
            </a:extLst>
          </p:cNvPr>
          <p:cNvSpPr/>
          <p:nvPr/>
        </p:nvSpPr>
        <p:spPr>
          <a:xfrm>
            <a:off x="3763813" y="2563682"/>
            <a:ext cx="1789509" cy="7192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84DEE23-748F-1740-89A0-7D6973745129}"/>
              </a:ext>
            </a:extLst>
          </p:cNvPr>
          <p:cNvSpPr txBox="1"/>
          <p:nvPr/>
        </p:nvSpPr>
        <p:spPr>
          <a:xfrm>
            <a:off x="3675350" y="3481865"/>
            <a:ext cx="2179342" cy="707886"/>
          </a:xfrm>
          <a:prstGeom prst="rect">
            <a:avLst/>
          </a:prstGeom>
          <a:noFill/>
        </p:spPr>
        <p:txBody>
          <a:bodyPr wrap="square" rtlCol="0">
            <a:spAutoFit/>
          </a:bodyPr>
          <a:lstStyle/>
          <a:p>
            <a:r>
              <a:rPr lang="en-US" sz="2000" dirty="0"/>
              <a:t>Engage, Motivate &amp; Train</a:t>
            </a:r>
          </a:p>
        </p:txBody>
      </p:sp>
      <p:sp>
        <p:nvSpPr>
          <p:cNvPr id="3" name="Rounded Rectangle 2">
            <a:extLst>
              <a:ext uri="{FF2B5EF4-FFF2-40B4-BE49-F238E27FC236}">
                <a16:creationId xmlns:a16="http://schemas.microsoft.com/office/drawing/2014/main" id="{591A506A-BABE-A44E-892B-86F1BA273FC6}"/>
              </a:ext>
            </a:extLst>
          </p:cNvPr>
          <p:cNvSpPr/>
          <p:nvPr/>
        </p:nvSpPr>
        <p:spPr>
          <a:xfrm>
            <a:off x="1173018" y="2031023"/>
            <a:ext cx="2261024" cy="328912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5059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10" grpId="0" animBg="1"/>
      <p:bldP spid="11" grpId="0"/>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69A23-0A2E-AE42-A778-F7F65F575009}"/>
              </a:ext>
            </a:extLst>
          </p:cNvPr>
          <p:cNvSpPr>
            <a:spLocks noGrp="1"/>
          </p:cNvSpPr>
          <p:nvPr>
            <p:ph type="title"/>
          </p:nvPr>
        </p:nvSpPr>
        <p:spPr/>
        <p:txBody>
          <a:bodyPr/>
          <a:lstStyle/>
          <a:p>
            <a:r>
              <a:rPr lang="en-US" dirty="0"/>
              <a:t>1. What Are My Top Human Risks?</a:t>
            </a:r>
          </a:p>
        </p:txBody>
      </p:sp>
      <p:sp>
        <p:nvSpPr>
          <p:cNvPr id="3" name="Content Placeholder 2">
            <a:extLst>
              <a:ext uri="{FF2B5EF4-FFF2-40B4-BE49-F238E27FC236}">
                <a16:creationId xmlns:a16="http://schemas.microsoft.com/office/drawing/2014/main" id="{6905B85F-0B33-2D41-A9DC-C75297F4910C}"/>
              </a:ext>
            </a:extLst>
          </p:cNvPr>
          <p:cNvSpPr>
            <a:spLocks noGrp="1"/>
          </p:cNvSpPr>
          <p:nvPr>
            <p:ph sz="quarter" idx="11"/>
          </p:nvPr>
        </p:nvSpPr>
        <p:spPr/>
        <p:txBody>
          <a:bodyPr>
            <a:normAutofit/>
          </a:bodyPr>
          <a:lstStyle/>
          <a:p>
            <a:r>
              <a:rPr lang="en-US" dirty="0"/>
              <a:t>To effectively manage human risk we need to first identify and prioritize our human risks</a:t>
            </a:r>
          </a:p>
          <a:p>
            <a:r>
              <a:rPr lang="en-US" dirty="0"/>
              <a:t>These decisions should be driven by data, not emotion</a:t>
            </a:r>
          </a:p>
        </p:txBody>
      </p:sp>
    </p:spTree>
    <p:extLst>
      <p:ext uri="{BB962C8B-B14F-4D97-AF65-F5344CB8AC3E}">
        <p14:creationId xmlns:p14="http://schemas.microsoft.com/office/powerpoint/2010/main" val="28278859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F6A01-4A0F-CB46-BADE-77514E671991}"/>
              </a:ext>
            </a:extLst>
          </p:cNvPr>
          <p:cNvSpPr>
            <a:spLocks noGrp="1"/>
          </p:cNvSpPr>
          <p:nvPr>
            <p:ph type="title"/>
          </p:nvPr>
        </p:nvSpPr>
        <p:spPr/>
        <p:txBody>
          <a:bodyPr/>
          <a:lstStyle/>
          <a:p>
            <a:r>
              <a:rPr lang="en-US" dirty="0"/>
              <a:t>Data Sources to Determine Top Risks</a:t>
            </a:r>
          </a:p>
        </p:txBody>
      </p:sp>
      <p:sp>
        <p:nvSpPr>
          <p:cNvPr id="3" name="Content Placeholder 2">
            <a:extLst>
              <a:ext uri="{FF2B5EF4-FFF2-40B4-BE49-F238E27FC236}">
                <a16:creationId xmlns:a16="http://schemas.microsoft.com/office/drawing/2014/main" id="{D523790D-E0D1-234F-9D1B-C1A43940C15D}"/>
              </a:ext>
            </a:extLst>
          </p:cNvPr>
          <p:cNvSpPr>
            <a:spLocks noGrp="1"/>
          </p:cNvSpPr>
          <p:nvPr>
            <p:ph sz="quarter" idx="11"/>
          </p:nvPr>
        </p:nvSpPr>
        <p:spPr/>
        <p:txBody>
          <a:bodyPr/>
          <a:lstStyle/>
          <a:p>
            <a:r>
              <a:rPr lang="en-US" dirty="0"/>
              <a:t>Past incidents / breaches</a:t>
            </a:r>
          </a:p>
          <a:p>
            <a:r>
              <a:rPr lang="en-US" dirty="0"/>
              <a:t>Past assessments / audits</a:t>
            </a:r>
          </a:p>
          <a:p>
            <a:r>
              <a:rPr lang="en-US" dirty="0"/>
              <a:t>Industry risk reports</a:t>
            </a:r>
          </a:p>
          <a:p>
            <a:r>
              <a:rPr lang="en-US" dirty="0"/>
              <a:t>Human risk / behavior assessments</a:t>
            </a:r>
          </a:p>
          <a:p>
            <a:r>
              <a:rPr lang="en-US" dirty="0"/>
              <a:t>Cyber Threat Intelligence (CTI)</a:t>
            </a:r>
          </a:p>
        </p:txBody>
      </p:sp>
    </p:spTree>
    <p:extLst>
      <p:ext uri="{BB962C8B-B14F-4D97-AF65-F5344CB8AC3E}">
        <p14:creationId xmlns:p14="http://schemas.microsoft.com/office/powerpoint/2010/main" val="8051965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Focus on as Few Risks as Possible </a:t>
            </a:r>
          </a:p>
        </p:txBody>
      </p:sp>
      <p:sp>
        <p:nvSpPr>
          <p:cNvPr id="3" name="Content Placeholder 2"/>
          <p:cNvSpPr>
            <a:spLocks noGrp="1"/>
          </p:cNvSpPr>
          <p:nvPr>
            <p:ph sz="quarter" idx="11"/>
          </p:nvPr>
        </p:nvSpPr>
        <p:spPr>
          <a:xfrm>
            <a:off x="1051690" y="1585119"/>
            <a:ext cx="10746610" cy="4565813"/>
          </a:xfrm>
        </p:spPr>
        <p:txBody>
          <a:bodyPr>
            <a:normAutofit/>
          </a:bodyPr>
          <a:lstStyle/>
          <a:p>
            <a:pPr marL="693414" indent="-571500"/>
            <a:r>
              <a:rPr lang="en-US" dirty="0"/>
              <a:t>People can remember only so much—</a:t>
            </a:r>
            <a:r>
              <a:rPr lang="en-US" i="1" dirty="0"/>
              <a:t>cognitive overload</a:t>
            </a:r>
          </a:p>
          <a:p>
            <a:pPr marL="693414" indent="-571500"/>
            <a:r>
              <a:rPr lang="en-US" dirty="0"/>
              <a:t>Every behavior has a cost to employees and our organization</a:t>
            </a:r>
          </a:p>
          <a:p>
            <a:pPr marL="693414" indent="-571500"/>
            <a:r>
              <a:rPr lang="en-US" dirty="0"/>
              <a:t>We have limited time and resources</a:t>
            </a:r>
          </a:p>
          <a:p>
            <a:pPr marL="693414" indent="-571500"/>
            <a:r>
              <a:rPr lang="en-US" dirty="0"/>
              <a:t>Fewer topics are easier to reinforce</a:t>
            </a:r>
          </a:p>
          <a:p>
            <a:pPr marL="990550" lvl="1" indent="-311135">
              <a:buFont typeface="Courier New" panose="02070309020205020404" pitchFamily="49" charset="0"/>
              <a:buChar char="o"/>
            </a:pPr>
            <a:endParaRPr lang="en-US" dirty="0"/>
          </a:p>
        </p:txBody>
      </p:sp>
      <p:sp>
        <p:nvSpPr>
          <p:cNvPr id="4" name="Slide Number Placeholder 3">
            <a:extLst>
              <a:ext uri="{FF2B5EF4-FFF2-40B4-BE49-F238E27FC236}">
                <a16:creationId xmlns:a16="http://schemas.microsoft.com/office/drawing/2014/main" id="{175714CE-AF74-45A2-9817-080386E9A073}"/>
              </a:ext>
            </a:extLst>
          </p:cNvPr>
          <p:cNvSpPr txBox="1">
            <a:spLocks/>
          </p:cNvSpPr>
          <p:nvPr/>
        </p:nvSpPr>
        <p:spPr>
          <a:xfrm>
            <a:off x="11536683" y="6318412"/>
            <a:ext cx="653796" cy="546101"/>
          </a:xfrm>
          <a:prstGeom prst="rect">
            <a:avLst/>
          </a:prstGeom>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A12C446D-6113-E749-B2D6-33109B9D4DC9}" type="slidenum">
              <a:rPr lang="en-US" sz="1333" b="1">
                <a:solidFill>
                  <a:schemeClr val="bg1"/>
                </a:solidFill>
                <a:latin typeface="Gill Sans MT" panose="020B0502020104020203" pitchFamily="34" charset="0"/>
              </a:rPr>
              <a:pPr algn="ctr"/>
              <a:t>14</a:t>
            </a:fld>
            <a:endParaRPr lang="en-US" sz="1333" b="1" dirty="0">
              <a:solidFill>
                <a:schemeClr val="bg1"/>
              </a:solidFill>
              <a:latin typeface="Gill Sans MT" panose="020B0502020104020203" pitchFamily="34" charset="0"/>
            </a:endParaRPr>
          </a:p>
        </p:txBody>
      </p:sp>
    </p:spTree>
    <p:extLst>
      <p:ext uri="{BB962C8B-B14F-4D97-AF65-F5344CB8AC3E}">
        <p14:creationId xmlns:p14="http://schemas.microsoft.com/office/powerpoint/2010/main" val="41489245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501D1-3536-094E-9BDF-1128AF2F4DEE}"/>
              </a:ext>
            </a:extLst>
          </p:cNvPr>
          <p:cNvSpPr>
            <a:spLocks noGrp="1"/>
          </p:cNvSpPr>
          <p:nvPr>
            <p:ph type="title"/>
          </p:nvPr>
        </p:nvSpPr>
        <p:spPr/>
        <p:txBody>
          <a:bodyPr/>
          <a:lstStyle/>
          <a:p>
            <a:r>
              <a:rPr lang="en-US" dirty="0"/>
              <a:t>Top Three Most Common Human Risks</a:t>
            </a:r>
          </a:p>
        </p:txBody>
      </p:sp>
      <p:sp>
        <p:nvSpPr>
          <p:cNvPr id="3" name="Content Placeholder 2">
            <a:extLst>
              <a:ext uri="{FF2B5EF4-FFF2-40B4-BE49-F238E27FC236}">
                <a16:creationId xmlns:a16="http://schemas.microsoft.com/office/drawing/2014/main" id="{6E682AFF-BA81-4C49-B48E-F94D60BD6E9E}"/>
              </a:ext>
            </a:extLst>
          </p:cNvPr>
          <p:cNvSpPr>
            <a:spLocks noGrp="1"/>
          </p:cNvSpPr>
          <p:nvPr>
            <p:ph sz="quarter" idx="11"/>
          </p:nvPr>
        </p:nvSpPr>
        <p:spPr/>
        <p:txBody>
          <a:bodyPr/>
          <a:lstStyle/>
          <a:p>
            <a:r>
              <a:rPr lang="en-US" i="1" dirty="0"/>
              <a:t>Identify your top human risks here.  Three most common are . . . </a:t>
            </a:r>
          </a:p>
          <a:p>
            <a:r>
              <a:rPr lang="en-US" dirty="0"/>
              <a:t>Phishing</a:t>
            </a:r>
          </a:p>
          <a:p>
            <a:r>
              <a:rPr lang="en-US" dirty="0"/>
              <a:t>Passwords</a:t>
            </a:r>
          </a:p>
          <a:p>
            <a:r>
              <a:rPr lang="en-US" dirty="0"/>
              <a:t>Updating</a:t>
            </a:r>
          </a:p>
        </p:txBody>
      </p:sp>
    </p:spTree>
    <p:extLst>
      <p:ext uri="{BB962C8B-B14F-4D97-AF65-F5344CB8AC3E}">
        <p14:creationId xmlns:p14="http://schemas.microsoft.com/office/powerpoint/2010/main" val="57021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5A3C0-CB45-2F4A-AE19-0EB19B4F7227}"/>
              </a:ext>
            </a:extLst>
          </p:cNvPr>
          <p:cNvSpPr>
            <a:spLocks noGrp="1"/>
          </p:cNvSpPr>
          <p:nvPr>
            <p:ph type="title"/>
          </p:nvPr>
        </p:nvSpPr>
        <p:spPr>
          <a:xfrm>
            <a:off x="1051689" y="274639"/>
            <a:ext cx="10879471" cy="1143000"/>
          </a:xfrm>
        </p:spPr>
        <p:txBody>
          <a:bodyPr>
            <a:normAutofit/>
          </a:bodyPr>
          <a:lstStyle/>
          <a:p>
            <a:r>
              <a:rPr lang="en-US" dirty="0"/>
              <a:t>Steps to Managing Human Risk</a:t>
            </a:r>
          </a:p>
        </p:txBody>
      </p:sp>
      <p:sp>
        <p:nvSpPr>
          <p:cNvPr id="4" name="Rounded Rectangle 3">
            <a:extLst>
              <a:ext uri="{FF2B5EF4-FFF2-40B4-BE49-F238E27FC236}">
                <a16:creationId xmlns:a16="http://schemas.microsoft.com/office/drawing/2014/main" id="{4D85E082-724F-1D45-8F6F-CC21EE46F8AE}"/>
              </a:ext>
            </a:extLst>
          </p:cNvPr>
          <p:cNvSpPr/>
          <p:nvPr/>
        </p:nvSpPr>
        <p:spPr>
          <a:xfrm>
            <a:off x="6096000" y="2237323"/>
            <a:ext cx="2036717" cy="13719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Security Awareness Program</a:t>
            </a:r>
          </a:p>
        </p:txBody>
      </p:sp>
      <p:sp>
        <p:nvSpPr>
          <p:cNvPr id="5" name="Right Arrow 4">
            <a:extLst>
              <a:ext uri="{FF2B5EF4-FFF2-40B4-BE49-F238E27FC236}">
                <a16:creationId xmlns:a16="http://schemas.microsoft.com/office/drawing/2014/main" id="{84BD56CC-DA48-4F45-81C9-7570EE0B3FF6}"/>
              </a:ext>
            </a:extLst>
          </p:cNvPr>
          <p:cNvSpPr/>
          <p:nvPr/>
        </p:nvSpPr>
        <p:spPr>
          <a:xfrm>
            <a:off x="1493198" y="2520613"/>
            <a:ext cx="1789509" cy="7192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018F0E8-FB9A-0240-8E41-E9A4DC7B68E6}"/>
              </a:ext>
            </a:extLst>
          </p:cNvPr>
          <p:cNvSpPr txBox="1"/>
          <p:nvPr/>
        </p:nvSpPr>
        <p:spPr>
          <a:xfrm>
            <a:off x="1334953" y="3420038"/>
            <a:ext cx="2106000" cy="1631216"/>
          </a:xfrm>
          <a:prstGeom prst="rect">
            <a:avLst/>
          </a:prstGeom>
          <a:noFill/>
        </p:spPr>
        <p:txBody>
          <a:bodyPr wrap="square" rtlCol="0">
            <a:spAutoFit/>
          </a:bodyPr>
          <a:lstStyle/>
          <a:p>
            <a:r>
              <a:rPr lang="en-US" sz="2000" dirty="0"/>
              <a:t>What Are My Top Human Risks &amp; the Behaviors that Manage Those Risks?</a:t>
            </a:r>
          </a:p>
        </p:txBody>
      </p:sp>
      <p:sp>
        <p:nvSpPr>
          <p:cNvPr id="7" name="Right Arrow 6">
            <a:extLst>
              <a:ext uri="{FF2B5EF4-FFF2-40B4-BE49-F238E27FC236}">
                <a16:creationId xmlns:a16="http://schemas.microsoft.com/office/drawing/2014/main" id="{251CDE7D-EAB5-D143-BBDB-BDAE670214D7}"/>
              </a:ext>
            </a:extLst>
          </p:cNvPr>
          <p:cNvSpPr/>
          <p:nvPr/>
        </p:nvSpPr>
        <p:spPr>
          <a:xfrm>
            <a:off x="8751049" y="2563682"/>
            <a:ext cx="1789509" cy="7192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6769669-AB44-4945-9699-9B50FC8FC409}"/>
              </a:ext>
            </a:extLst>
          </p:cNvPr>
          <p:cNvSpPr txBox="1"/>
          <p:nvPr/>
        </p:nvSpPr>
        <p:spPr>
          <a:xfrm>
            <a:off x="8817536" y="3515698"/>
            <a:ext cx="1846108" cy="1015663"/>
          </a:xfrm>
          <a:prstGeom prst="rect">
            <a:avLst/>
          </a:prstGeom>
          <a:noFill/>
        </p:spPr>
        <p:txBody>
          <a:bodyPr wrap="square" rtlCol="0">
            <a:spAutoFit/>
          </a:bodyPr>
          <a:lstStyle/>
          <a:p>
            <a:r>
              <a:rPr lang="en-US" sz="2000" dirty="0"/>
              <a:t>Am I Effectively Changing Those Behaviors? </a:t>
            </a:r>
          </a:p>
        </p:txBody>
      </p:sp>
      <p:sp>
        <p:nvSpPr>
          <p:cNvPr id="10" name="Right Arrow 9">
            <a:extLst>
              <a:ext uri="{FF2B5EF4-FFF2-40B4-BE49-F238E27FC236}">
                <a16:creationId xmlns:a16="http://schemas.microsoft.com/office/drawing/2014/main" id="{A4C24F88-4269-D84C-B3E3-AA61B76A0986}"/>
              </a:ext>
            </a:extLst>
          </p:cNvPr>
          <p:cNvSpPr/>
          <p:nvPr/>
        </p:nvSpPr>
        <p:spPr>
          <a:xfrm>
            <a:off x="3763813" y="2563682"/>
            <a:ext cx="1789509" cy="7192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84DEE23-748F-1740-89A0-7D6973745129}"/>
              </a:ext>
            </a:extLst>
          </p:cNvPr>
          <p:cNvSpPr txBox="1"/>
          <p:nvPr/>
        </p:nvSpPr>
        <p:spPr>
          <a:xfrm>
            <a:off x="3675350" y="3481865"/>
            <a:ext cx="2179342" cy="707886"/>
          </a:xfrm>
          <a:prstGeom prst="rect">
            <a:avLst/>
          </a:prstGeom>
          <a:noFill/>
        </p:spPr>
        <p:txBody>
          <a:bodyPr wrap="square" rtlCol="0">
            <a:spAutoFit/>
          </a:bodyPr>
          <a:lstStyle/>
          <a:p>
            <a:r>
              <a:rPr lang="en-US" sz="2000" dirty="0"/>
              <a:t>Engage, Motivate &amp; Train</a:t>
            </a:r>
          </a:p>
        </p:txBody>
      </p:sp>
      <p:sp>
        <p:nvSpPr>
          <p:cNvPr id="3" name="Rounded Rectangle 2">
            <a:extLst>
              <a:ext uri="{FF2B5EF4-FFF2-40B4-BE49-F238E27FC236}">
                <a16:creationId xmlns:a16="http://schemas.microsoft.com/office/drawing/2014/main" id="{591A506A-BABE-A44E-892B-86F1BA273FC6}"/>
              </a:ext>
            </a:extLst>
          </p:cNvPr>
          <p:cNvSpPr/>
          <p:nvPr/>
        </p:nvSpPr>
        <p:spPr>
          <a:xfrm>
            <a:off x="3558841" y="1837304"/>
            <a:ext cx="2261024" cy="328912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05974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7593-F8A1-3E4B-A15F-29CB5B864D98}"/>
              </a:ext>
            </a:extLst>
          </p:cNvPr>
          <p:cNvSpPr>
            <a:spLocks noGrp="1"/>
          </p:cNvSpPr>
          <p:nvPr>
            <p:ph type="title"/>
          </p:nvPr>
        </p:nvSpPr>
        <p:spPr/>
        <p:txBody>
          <a:bodyPr/>
          <a:lstStyle/>
          <a:p>
            <a:r>
              <a:rPr lang="en-US" dirty="0"/>
              <a:t>3. Engage and Train</a:t>
            </a:r>
          </a:p>
        </p:txBody>
      </p:sp>
      <p:sp>
        <p:nvSpPr>
          <p:cNvPr id="3" name="Content Placeholder 2">
            <a:extLst>
              <a:ext uri="{FF2B5EF4-FFF2-40B4-BE49-F238E27FC236}">
                <a16:creationId xmlns:a16="http://schemas.microsoft.com/office/drawing/2014/main" id="{2A5CE792-DB50-F048-A497-78161657ECE8}"/>
              </a:ext>
            </a:extLst>
          </p:cNvPr>
          <p:cNvSpPr>
            <a:spLocks noGrp="1"/>
          </p:cNvSpPr>
          <p:nvPr>
            <p:ph sz="quarter" idx="11"/>
          </p:nvPr>
        </p:nvSpPr>
        <p:spPr/>
        <p:txBody>
          <a:bodyPr/>
          <a:lstStyle/>
          <a:p>
            <a:r>
              <a:rPr lang="en-US" dirty="0"/>
              <a:t>What is your plan to engage your workforce – train and motivate changing behavior?</a:t>
            </a:r>
          </a:p>
          <a:p>
            <a:r>
              <a:rPr lang="en-US" dirty="0"/>
              <a:t>Who is in charge, do they have communication skills?</a:t>
            </a:r>
          </a:p>
          <a:p>
            <a:r>
              <a:rPr lang="en-US" dirty="0"/>
              <a:t>To change behavior you need to continuously train throughout the year</a:t>
            </a:r>
          </a:p>
        </p:txBody>
      </p:sp>
    </p:spTree>
    <p:extLst>
      <p:ext uri="{BB962C8B-B14F-4D97-AF65-F5344CB8AC3E}">
        <p14:creationId xmlns:p14="http://schemas.microsoft.com/office/powerpoint/2010/main" val="19793478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011DD4C-646D-7041-B165-FFD73B197F9D}"/>
              </a:ext>
            </a:extLst>
          </p:cNvPr>
          <p:cNvPicPr>
            <a:picLocks noChangeAspect="1"/>
          </p:cNvPicPr>
          <p:nvPr/>
        </p:nvPicPr>
        <p:blipFill rotWithShape="1">
          <a:blip r:embed="rId3">
            <a:extLst>
              <a:ext uri="{28A0092B-C50C-407E-A947-70E740481C1C}">
                <a14:useLocalDpi xmlns:a14="http://schemas.microsoft.com/office/drawing/2010/main" val="0"/>
              </a:ext>
            </a:extLst>
          </a:blip>
          <a:srcRect t="-1"/>
          <a:stretch/>
        </p:blipFill>
        <p:spPr>
          <a:xfrm>
            <a:off x="154109" y="137363"/>
            <a:ext cx="3038385" cy="2038663"/>
          </a:xfrm>
          <a:prstGeom prst="rect">
            <a:avLst/>
          </a:prstGeom>
          <a:ln>
            <a:solidFill>
              <a:schemeClr val="tx1"/>
            </a:solidFill>
          </a:ln>
        </p:spPr>
      </p:pic>
      <p:pic>
        <p:nvPicPr>
          <p:cNvPr id="6" name="Picture 5" descr="A screenshot of a cell phone&#13;&#10;&#13;&#10;Description automatically generated">
            <a:extLst>
              <a:ext uri="{FF2B5EF4-FFF2-40B4-BE49-F238E27FC236}">
                <a16:creationId xmlns:a16="http://schemas.microsoft.com/office/drawing/2014/main" id="{71B9F066-BC9D-9D46-B134-F0BE556DE7D4}"/>
              </a:ext>
            </a:extLst>
          </p:cNvPr>
          <p:cNvPicPr>
            <a:picLocks noChangeAspect="1"/>
          </p:cNvPicPr>
          <p:nvPr/>
        </p:nvPicPr>
        <p:blipFill>
          <a:blip r:embed="rId4"/>
          <a:stretch>
            <a:fillRect/>
          </a:stretch>
        </p:blipFill>
        <p:spPr>
          <a:xfrm>
            <a:off x="419770" y="1806161"/>
            <a:ext cx="3595817" cy="4542503"/>
          </a:xfrm>
          <a:prstGeom prst="rect">
            <a:avLst/>
          </a:prstGeom>
          <a:ln>
            <a:solidFill>
              <a:schemeClr val="tx1"/>
            </a:solidFill>
          </a:ln>
        </p:spPr>
      </p:pic>
      <p:pic>
        <p:nvPicPr>
          <p:cNvPr id="4" name="Picture 3">
            <a:extLst>
              <a:ext uri="{FF2B5EF4-FFF2-40B4-BE49-F238E27FC236}">
                <a16:creationId xmlns:a16="http://schemas.microsoft.com/office/drawing/2014/main" id="{0B67916C-8820-AE4A-A209-978F00967E55}"/>
              </a:ext>
            </a:extLst>
          </p:cNvPr>
          <p:cNvPicPr>
            <a:picLocks noChangeAspect="1"/>
          </p:cNvPicPr>
          <p:nvPr/>
        </p:nvPicPr>
        <p:blipFill rotWithShape="1">
          <a:blip r:embed="rId5">
            <a:extLst>
              <a:ext uri="{28A0092B-C50C-407E-A947-70E740481C1C}">
                <a14:useLocalDpi xmlns:a14="http://schemas.microsoft.com/office/drawing/2010/main" val="0"/>
              </a:ext>
            </a:extLst>
          </a:blip>
          <a:srcRect t="-1075"/>
          <a:stretch/>
        </p:blipFill>
        <p:spPr>
          <a:xfrm>
            <a:off x="8607264" y="245142"/>
            <a:ext cx="3197249" cy="3802775"/>
          </a:xfrm>
          <a:prstGeom prst="rect">
            <a:avLst/>
          </a:prstGeom>
          <a:ln w="12700">
            <a:solidFill>
              <a:schemeClr val="tx1"/>
            </a:solidFill>
          </a:ln>
        </p:spPr>
      </p:pic>
      <p:pic>
        <p:nvPicPr>
          <p:cNvPr id="7" name="Picture 6">
            <a:extLst>
              <a:ext uri="{FF2B5EF4-FFF2-40B4-BE49-F238E27FC236}">
                <a16:creationId xmlns:a16="http://schemas.microsoft.com/office/drawing/2014/main" id="{129550D6-CD7E-6740-B8A1-B0BB579A8BE4}"/>
              </a:ext>
            </a:extLst>
          </p:cNvPr>
          <p:cNvPicPr>
            <a:picLocks noChangeAspect="1"/>
          </p:cNvPicPr>
          <p:nvPr/>
        </p:nvPicPr>
        <p:blipFill>
          <a:blip r:embed="rId6"/>
          <a:stretch>
            <a:fillRect/>
          </a:stretch>
        </p:blipFill>
        <p:spPr>
          <a:xfrm rot="5400000">
            <a:off x="9256488" y="3895117"/>
            <a:ext cx="3309193" cy="2405135"/>
          </a:xfrm>
          <a:prstGeom prst="rect">
            <a:avLst/>
          </a:prstGeom>
          <a:ln>
            <a:solidFill>
              <a:schemeClr val="tx1"/>
            </a:solidFill>
          </a:ln>
        </p:spPr>
      </p:pic>
      <p:pic>
        <p:nvPicPr>
          <p:cNvPr id="9" name="Picture 8">
            <a:extLst>
              <a:ext uri="{FF2B5EF4-FFF2-40B4-BE49-F238E27FC236}">
                <a16:creationId xmlns:a16="http://schemas.microsoft.com/office/drawing/2014/main" id="{4A67B5FD-4840-F046-BB42-CEF889D39002}"/>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3967777" y="274639"/>
            <a:ext cx="4256446" cy="3314113"/>
          </a:xfrm>
          <a:prstGeom prst="rect">
            <a:avLst/>
          </a:prstGeom>
          <a:ln>
            <a:solidFill>
              <a:schemeClr val="tx1"/>
            </a:solidFill>
          </a:ln>
        </p:spPr>
      </p:pic>
      <p:pic>
        <p:nvPicPr>
          <p:cNvPr id="11" name="Picture 10" descr="A picture containing monitor&#13;&#10;&#13;&#10;Description automatically generated">
            <a:extLst>
              <a:ext uri="{FF2B5EF4-FFF2-40B4-BE49-F238E27FC236}">
                <a16:creationId xmlns:a16="http://schemas.microsoft.com/office/drawing/2014/main" id="{8E706CDE-9371-054C-BB4F-723FB3CE0A6C}"/>
              </a:ext>
            </a:extLst>
          </p:cNvPr>
          <p:cNvPicPr>
            <a:picLocks noChangeAspect="1"/>
          </p:cNvPicPr>
          <p:nvPr/>
        </p:nvPicPr>
        <p:blipFill>
          <a:blip r:embed="rId8"/>
          <a:stretch>
            <a:fillRect/>
          </a:stretch>
        </p:blipFill>
        <p:spPr>
          <a:xfrm>
            <a:off x="4293747" y="3808411"/>
            <a:ext cx="5136610" cy="2774950"/>
          </a:xfrm>
          <a:prstGeom prst="rect">
            <a:avLst/>
          </a:prstGeom>
        </p:spPr>
      </p:pic>
    </p:spTree>
    <p:extLst>
      <p:ext uri="{BB962C8B-B14F-4D97-AF65-F5344CB8AC3E}">
        <p14:creationId xmlns:p14="http://schemas.microsoft.com/office/powerpoint/2010/main" val="30756308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5A3C0-CB45-2F4A-AE19-0EB19B4F7227}"/>
              </a:ext>
            </a:extLst>
          </p:cNvPr>
          <p:cNvSpPr>
            <a:spLocks noGrp="1"/>
          </p:cNvSpPr>
          <p:nvPr>
            <p:ph type="title"/>
          </p:nvPr>
        </p:nvSpPr>
        <p:spPr>
          <a:xfrm>
            <a:off x="1051689" y="274639"/>
            <a:ext cx="10879471" cy="1143000"/>
          </a:xfrm>
        </p:spPr>
        <p:txBody>
          <a:bodyPr>
            <a:normAutofit/>
          </a:bodyPr>
          <a:lstStyle/>
          <a:p>
            <a:r>
              <a:rPr lang="en-US" dirty="0"/>
              <a:t>Steps to Managing Human Risk</a:t>
            </a:r>
          </a:p>
        </p:txBody>
      </p:sp>
      <p:sp>
        <p:nvSpPr>
          <p:cNvPr id="4" name="Rounded Rectangle 3">
            <a:extLst>
              <a:ext uri="{FF2B5EF4-FFF2-40B4-BE49-F238E27FC236}">
                <a16:creationId xmlns:a16="http://schemas.microsoft.com/office/drawing/2014/main" id="{4D85E082-724F-1D45-8F6F-CC21EE46F8AE}"/>
              </a:ext>
            </a:extLst>
          </p:cNvPr>
          <p:cNvSpPr/>
          <p:nvPr/>
        </p:nvSpPr>
        <p:spPr>
          <a:xfrm>
            <a:off x="6096000" y="2237323"/>
            <a:ext cx="2036717" cy="13719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Security Awareness Program</a:t>
            </a:r>
          </a:p>
        </p:txBody>
      </p:sp>
      <p:sp>
        <p:nvSpPr>
          <p:cNvPr id="5" name="Right Arrow 4">
            <a:extLst>
              <a:ext uri="{FF2B5EF4-FFF2-40B4-BE49-F238E27FC236}">
                <a16:creationId xmlns:a16="http://schemas.microsoft.com/office/drawing/2014/main" id="{84BD56CC-DA48-4F45-81C9-7570EE0B3FF6}"/>
              </a:ext>
            </a:extLst>
          </p:cNvPr>
          <p:cNvSpPr/>
          <p:nvPr/>
        </p:nvSpPr>
        <p:spPr>
          <a:xfrm>
            <a:off x="1493198" y="2520613"/>
            <a:ext cx="1789509" cy="7192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018F0E8-FB9A-0240-8E41-E9A4DC7B68E6}"/>
              </a:ext>
            </a:extLst>
          </p:cNvPr>
          <p:cNvSpPr txBox="1"/>
          <p:nvPr/>
        </p:nvSpPr>
        <p:spPr>
          <a:xfrm>
            <a:off x="1334953" y="3420038"/>
            <a:ext cx="2106000" cy="1631216"/>
          </a:xfrm>
          <a:prstGeom prst="rect">
            <a:avLst/>
          </a:prstGeom>
          <a:noFill/>
        </p:spPr>
        <p:txBody>
          <a:bodyPr wrap="square" rtlCol="0">
            <a:spAutoFit/>
          </a:bodyPr>
          <a:lstStyle/>
          <a:p>
            <a:r>
              <a:rPr lang="en-US" sz="2000" dirty="0"/>
              <a:t>What Are My Top Human Risks &amp; the Behaviors that Manage Those Risks?</a:t>
            </a:r>
          </a:p>
        </p:txBody>
      </p:sp>
      <p:sp>
        <p:nvSpPr>
          <p:cNvPr id="7" name="Right Arrow 6">
            <a:extLst>
              <a:ext uri="{FF2B5EF4-FFF2-40B4-BE49-F238E27FC236}">
                <a16:creationId xmlns:a16="http://schemas.microsoft.com/office/drawing/2014/main" id="{251CDE7D-EAB5-D143-BBDB-BDAE670214D7}"/>
              </a:ext>
            </a:extLst>
          </p:cNvPr>
          <p:cNvSpPr/>
          <p:nvPr/>
        </p:nvSpPr>
        <p:spPr>
          <a:xfrm>
            <a:off x="8751049" y="2563682"/>
            <a:ext cx="1789509" cy="7192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6769669-AB44-4945-9699-9B50FC8FC409}"/>
              </a:ext>
            </a:extLst>
          </p:cNvPr>
          <p:cNvSpPr txBox="1"/>
          <p:nvPr/>
        </p:nvSpPr>
        <p:spPr>
          <a:xfrm>
            <a:off x="8817536" y="3515698"/>
            <a:ext cx="1846108" cy="1015663"/>
          </a:xfrm>
          <a:prstGeom prst="rect">
            <a:avLst/>
          </a:prstGeom>
          <a:noFill/>
        </p:spPr>
        <p:txBody>
          <a:bodyPr wrap="square" rtlCol="0">
            <a:spAutoFit/>
          </a:bodyPr>
          <a:lstStyle/>
          <a:p>
            <a:r>
              <a:rPr lang="en-US" sz="2000" dirty="0"/>
              <a:t>Am I Effectively Changing Those Behaviors? </a:t>
            </a:r>
          </a:p>
        </p:txBody>
      </p:sp>
      <p:sp>
        <p:nvSpPr>
          <p:cNvPr id="10" name="Right Arrow 9">
            <a:extLst>
              <a:ext uri="{FF2B5EF4-FFF2-40B4-BE49-F238E27FC236}">
                <a16:creationId xmlns:a16="http://schemas.microsoft.com/office/drawing/2014/main" id="{A4C24F88-4269-D84C-B3E3-AA61B76A0986}"/>
              </a:ext>
            </a:extLst>
          </p:cNvPr>
          <p:cNvSpPr/>
          <p:nvPr/>
        </p:nvSpPr>
        <p:spPr>
          <a:xfrm>
            <a:off x="3763813" y="2563682"/>
            <a:ext cx="1789509" cy="7192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84DEE23-748F-1740-89A0-7D6973745129}"/>
              </a:ext>
            </a:extLst>
          </p:cNvPr>
          <p:cNvSpPr txBox="1"/>
          <p:nvPr/>
        </p:nvSpPr>
        <p:spPr>
          <a:xfrm>
            <a:off x="3675350" y="3481865"/>
            <a:ext cx="2179342" cy="707886"/>
          </a:xfrm>
          <a:prstGeom prst="rect">
            <a:avLst/>
          </a:prstGeom>
          <a:noFill/>
        </p:spPr>
        <p:txBody>
          <a:bodyPr wrap="square" rtlCol="0">
            <a:spAutoFit/>
          </a:bodyPr>
          <a:lstStyle/>
          <a:p>
            <a:r>
              <a:rPr lang="en-US" sz="2000" dirty="0"/>
              <a:t>Engage, Motivate &amp; Train</a:t>
            </a:r>
          </a:p>
        </p:txBody>
      </p:sp>
      <p:sp>
        <p:nvSpPr>
          <p:cNvPr id="3" name="Rounded Rectangle 2">
            <a:extLst>
              <a:ext uri="{FF2B5EF4-FFF2-40B4-BE49-F238E27FC236}">
                <a16:creationId xmlns:a16="http://schemas.microsoft.com/office/drawing/2014/main" id="{591A506A-BABE-A44E-892B-86F1BA273FC6}"/>
              </a:ext>
            </a:extLst>
          </p:cNvPr>
          <p:cNvSpPr/>
          <p:nvPr/>
        </p:nvSpPr>
        <p:spPr>
          <a:xfrm>
            <a:off x="8493534" y="1762132"/>
            <a:ext cx="2261024" cy="328912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0616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C2A62FA-62CB-384B-9BB1-AFD33003F3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a:extLst>
              <a:ext uri="{FF2B5EF4-FFF2-40B4-BE49-F238E27FC236}">
                <a16:creationId xmlns:a16="http://schemas.microsoft.com/office/drawing/2014/main" id="{E5F999B3-60B8-9344-A824-D8925A29AA6E}"/>
              </a:ext>
            </a:extLst>
          </p:cNvPr>
          <p:cNvSpPr txBox="1"/>
          <p:nvPr/>
        </p:nvSpPr>
        <p:spPr>
          <a:xfrm>
            <a:off x="939344" y="1212423"/>
            <a:ext cx="10199646" cy="1569660"/>
          </a:xfrm>
          <a:prstGeom prst="rect">
            <a:avLst/>
          </a:prstGeom>
          <a:noFill/>
        </p:spPr>
        <p:txBody>
          <a:bodyPr wrap="square" rtlCol="0">
            <a:spAutoFit/>
          </a:bodyPr>
          <a:lstStyle/>
          <a:p>
            <a:pPr algn="ctr" fontAlgn="ctr"/>
            <a:r>
              <a:rPr lang="en-US" sz="9600" dirty="0">
                <a:solidFill>
                  <a:schemeClr val="bg1"/>
                </a:solidFill>
                <a:effectLst>
                  <a:outerShdw blurRad="50800" dist="38100" dir="2700000" algn="tl" rotWithShape="0">
                    <a:prstClr val="black">
                      <a:alpha val="10000"/>
                    </a:prstClr>
                  </a:outerShdw>
                </a:effectLst>
                <a:latin typeface="+mj-lt"/>
                <a:ea typeface="Arial" charset="0"/>
                <a:cs typeface="Arial" charset="0"/>
              </a:rPr>
              <a:t>The Problem</a:t>
            </a:r>
          </a:p>
        </p:txBody>
      </p:sp>
      <p:sp>
        <p:nvSpPr>
          <p:cNvPr id="6" name="Subtitle 2">
            <a:extLst>
              <a:ext uri="{FF2B5EF4-FFF2-40B4-BE49-F238E27FC236}">
                <a16:creationId xmlns:a16="http://schemas.microsoft.com/office/drawing/2014/main" id="{7967C5F4-25AB-1D4D-9FD9-F0308E14D164}"/>
              </a:ext>
            </a:extLst>
          </p:cNvPr>
          <p:cNvSpPr txBox="1">
            <a:spLocks/>
          </p:cNvSpPr>
          <p:nvPr/>
        </p:nvSpPr>
        <p:spPr>
          <a:xfrm>
            <a:off x="1363362" y="2872989"/>
            <a:ext cx="9144000" cy="1655762"/>
          </a:xfrm>
          <a:prstGeom prst="rect">
            <a:avLst/>
          </a:prstGeom>
        </p:spPr>
        <p:txBody>
          <a:bodyPr/>
          <a:lstStyle>
            <a:lvl1pPr marL="182880" indent="-182880" algn="l" defTabSz="914400" rtl="0" eaLnBrk="1" latinLnBrk="0" hangingPunct="1">
              <a:lnSpc>
                <a:spcPct val="90000"/>
              </a:lnSpc>
              <a:spcBef>
                <a:spcPts val="1200"/>
              </a:spcBef>
              <a:buClr>
                <a:schemeClr val="accent1"/>
              </a:buClr>
              <a:buFont typeface="Wingdings 2" panose="05020102010507070707"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Courier New" panose="02070309020205020404" pitchFamily="49" charset="0"/>
              <a:buChar char="o"/>
              <a:defRPr sz="1800" kern="1200">
                <a:solidFill>
                  <a:schemeClr val="tx1">
                    <a:lumMod val="65000"/>
                    <a:lumOff val="35000"/>
                  </a:schemeClr>
                </a:solidFill>
                <a:latin typeface="+mn-lt"/>
                <a:ea typeface="+mn-ea"/>
                <a:cs typeface="+mn-cs"/>
              </a:defRPr>
            </a:lvl2pPr>
            <a:lvl3pPr marL="1245870" indent="-285750" algn="l" defTabSz="914400" rtl="0" eaLnBrk="1" latinLnBrk="0" hangingPunct="1">
              <a:lnSpc>
                <a:spcPct val="90000"/>
              </a:lnSpc>
              <a:spcBef>
                <a:spcPts val="250"/>
              </a:spcBef>
              <a:spcAft>
                <a:spcPts val="250"/>
              </a:spcAft>
              <a:buClr>
                <a:schemeClr val="accent1"/>
              </a:buClr>
              <a:buFont typeface="Wingdings" panose="05000000000000000000" pitchFamily="2"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i="1" dirty="0">
                <a:solidFill>
                  <a:schemeClr val="bg1"/>
                </a:solidFill>
              </a:rPr>
              <a:t>The goal here is to first explain to leadership what the problem is</a:t>
            </a:r>
          </a:p>
        </p:txBody>
      </p:sp>
    </p:spTree>
    <p:extLst>
      <p:ext uri="{BB962C8B-B14F-4D97-AF65-F5344CB8AC3E}">
        <p14:creationId xmlns:p14="http://schemas.microsoft.com/office/powerpoint/2010/main" val="74407367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D9BD6-0D08-5645-9634-0FEB6E879A59}"/>
              </a:ext>
            </a:extLst>
          </p:cNvPr>
          <p:cNvSpPr>
            <a:spLocks noGrp="1"/>
          </p:cNvSpPr>
          <p:nvPr>
            <p:ph type="title"/>
          </p:nvPr>
        </p:nvSpPr>
        <p:spPr/>
        <p:txBody>
          <a:bodyPr>
            <a:normAutofit/>
          </a:bodyPr>
          <a:lstStyle/>
          <a:p>
            <a:r>
              <a:rPr lang="en-US" dirty="0"/>
              <a:t>Metrics Framework</a:t>
            </a:r>
          </a:p>
        </p:txBody>
      </p:sp>
      <p:sp>
        <p:nvSpPr>
          <p:cNvPr id="3" name="Content Placeholder 2">
            <a:extLst>
              <a:ext uri="{FF2B5EF4-FFF2-40B4-BE49-F238E27FC236}">
                <a16:creationId xmlns:a16="http://schemas.microsoft.com/office/drawing/2014/main" id="{6C187F72-CDC9-8C45-9933-E002F8CEE5F9}"/>
              </a:ext>
            </a:extLst>
          </p:cNvPr>
          <p:cNvSpPr>
            <a:spLocks noGrp="1"/>
          </p:cNvSpPr>
          <p:nvPr>
            <p:ph sz="quarter" idx="11"/>
          </p:nvPr>
        </p:nvSpPr>
        <p:spPr/>
        <p:txBody>
          <a:bodyPr>
            <a:normAutofit/>
          </a:bodyPr>
          <a:lstStyle/>
          <a:p>
            <a:pPr marL="457189" indent="-457189">
              <a:buFont typeface="Arial" panose="020B0604020202020204" pitchFamily="34" charset="0"/>
              <a:buChar char="•"/>
            </a:pPr>
            <a:r>
              <a:rPr lang="en-US" sz="3700" dirty="0"/>
              <a:t>Identify your top human risks</a:t>
            </a:r>
          </a:p>
          <a:p>
            <a:pPr marL="457189" indent="-457189">
              <a:buFont typeface="Arial" panose="020B0604020202020204" pitchFamily="34" charset="0"/>
              <a:buChar char="•"/>
            </a:pPr>
            <a:r>
              <a:rPr lang="en-US" sz="3700" dirty="0"/>
              <a:t>Identify the key behaviors that manage those risks</a:t>
            </a:r>
          </a:p>
          <a:p>
            <a:pPr marL="457189" indent="-457189">
              <a:buFont typeface="Arial" panose="020B0604020202020204" pitchFamily="34" charset="0"/>
              <a:buChar char="•"/>
            </a:pPr>
            <a:endParaRPr lang="en-US" dirty="0"/>
          </a:p>
          <a:p>
            <a:pPr marL="0" indent="0" algn="ctr">
              <a:buNone/>
            </a:pPr>
            <a:r>
              <a:rPr lang="en-US" sz="4267" i="1" dirty="0"/>
              <a:t>Measure those behaviors</a:t>
            </a:r>
          </a:p>
          <a:p>
            <a:endParaRPr lang="en-US" dirty="0"/>
          </a:p>
        </p:txBody>
      </p:sp>
    </p:spTree>
    <p:extLst>
      <p:ext uri="{BB962C8B-B14F-4D97-AF65-F5344CB8AC3E}">
        <p14:creationId xmlns:p14="http://schemas.microsoft.com/office/powerpoint/2010/main" val="829711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3F3B8-5E21-8344-A4D3-6F4F386948C6}"/>
              </a:ext>
            </a:extLst>
          </p:cNvPr>
          <p:cNvSpPr>
            <a:spLocks noGrp="1"/>
          </p:cNvSpPr>
          <p:nvPr>
            <p:ph type="title"/>
          </p:nvPr>
        </p:nvSpPr>
        <p:spPr/>
        <p:txBody>
          <a:bodyPr/>
          <a:lstStyle/>
          <a:p>
            <a:r>
              <a:rPr lang="en-US" dirty="0"/>
              <a:t>Interactive Metrics Matrix</a:t>
            </a:r>
          </a:p>
        </p:txBody>
      </p:sp>
      <p:pic>
        <p:nvPicPr>
          <p:cNvPr id="4" name="Picture 3" descr="A screenshot of a computer&#10;&#10;Description automatically generated with low confidence">
            <a:extLst>
              <a:ext uri="{FF2B5EF4-FFF2-40B4-BE49-F238E27FC236}">
                <a16:creationId xmlns:a16="http://schemas.microsoft.com/office/drawing/2014/main" id="{89FF58CE-2AAB-7A4C-A50F-3E05EFB4146C}"/>
              </a:ext>
            </a:extLst>
          </p:cNvPr>
          <p:cNvPicPr>
            <a:picLocks noChangeAspect="1"/>
          </p:cNvPicPr>
          <p:nvPr/>
        </p:nvPicPr>
        <p:blipFill>
          <a:blip r:embed="rId3"/>
          <a:stretch>
            <a:fillRect/>
          </a:stretch>
        </p:blipFill>
        <p:spPr>
          <a:xfrm>
            <a:off x="2324701" y="1417640"/>
            <a:ext cx="7426149" cy="5165722"/>
          </a:xfrm>
          <a:prstGeom prst="rect">
            <a:avLst/>
          </a:prstGeom>
          <a:ln>
            <a:solidFill>
              <a:schemeClr val="tx1"/>
            </a:solidFill>
          </a:ln>
        </p:spPr>
      </p:pic>
    </p:spTree>
    <p:extLst>
      <p:ext uri="{BB962C8B-B14F-4D97-AF65-F5344CB8AC3E}">
        <p14:creationId xmlns:p14="http://schemas.microsoft.com/office/powerpoint/2010/main" val="42195267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5ED01-CC63-D14F-955E-44567C2B7E52}"/>
              </a:ext>
            </a:extLst>
          </p:cNvPr>
          <p:cNvSpPr>
            <a:spLocks noGrp="1"/>
          </p:cNvSpPr>
          <p:nvPr>
            <p:ph type="ctrTitle"/>
          </p:nvPr>
        </p:nvSpPr>
        <p:spPr/>
        <p:txBody>
          <a:bodyPr/>
          <a:lstStyle/>
          <a:p>
            <a:r>
              <a:rPr lang="en-US" dirty="0"/>
              <a:t>Support</a:t>
            </a:r>
          </a:p>
        </p:txBody>
      </p:sp>
      <p:sp>
        <p:nvSpPr>
          <p:cNvPr id="3" name="Subtitle 2">
            <a:extLst>
              <a:ext uri="{FF2B5EF4-FFF2-40B4-BE49-F238E27FC236}">
                <a16:creationId xmlns:a16="http://schemas.microsoft.com/office/drawing/2014/main" id="{86D0C10E-6483-3A46-9AF0-E15F135F6E07}"/>
              </a:ext>
            </a:extLst>
          </p:cNvPr>
          <p:cNvSpPr>
            <a:spLocks noGrp="1"/>
          </p:cNvSpPr>
          <p:nvPr>
            <p:ph type="subTitle" idx="1"/>
          </p:nvPr>
        </p:nvSpPr>
        <p:spPr/>
        <p:txBody>
          <a:bodyPr/>
          <a:lstStyle/>
          <a:p>
            <a:r>
              <a:rPr lang="en-US" dirty="0"/>
              <a:t>Okay, you got their Support!  Now detail what you need from leadership to make your program happen</a:t>
            </a:r>
          </a:p>
        </p:txBody>
      </p:sp>
    </p:spTree>
    <p:extLst>
      <p:ext uri="{BB962C8B-B14F-4D97-AF65-F5344CB8AC3E}">
        <p14:creationId xmlns:p14="http://schemas.microsoft.com/office/powerpoint/2010/main" val="42613900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“S”s to Success</a:t>
            </a:r>
          </a:p>
        </p:txBody>
      </p:sp>
      <p:sp>
        <p:nvSpPr>
          <p:cNvPr id="3" name="Content Placeholder 2"/>
          <p:cNvSpPr>
            <a:spLocks noGrp="1"/>
          </p:cNvSpPr>
          <p:nvPr>
            <p:ph sz="quarter" idx="11"/>
          </p:nvPr>
        </p:nvSpPr>
        <p:spPr>
          <a:xfrm>
            <a:off x="1051690" y="1752599"/>
            <a:ext cx="5488595" cy="4048892"/>
          </a:xfrm>
        </p:spPr>
        <p:txBody>
          <a:bodyPr/>
          <a:lstStyle/>
          <a:p>
            <a:pPr marL="0" indent="0">
              <a:lnSpc>
                <a:spcPct val="100000"/>
              </a:lnSpc>
              <a:buNone/>
            </a:pPr>
            <a:r>
              <a:rPr lang="en-US" dirty="0"/>
              <a:t>Use the annual SANS Security Awareness Report to benchmark your organization against others and help prioritize your efforts.</a:t>
            </a:r>
          </a:p>
        </p:txBody>
      </p:sp>
      <p:pic>
        <p:nvPicPr>
          <p:cNvPr id="5" name="Picture 4" descr="A picture containing text, sign&#10;&#10;Description automatically generated">
            <a:extLst>
              <a:ext uri="{FF2B5EF4-FFF2-40B4-BE49-F238E27FC236}">
                <a16:creationId xmlns:a16="http://schemas.microsoft.com/office/drawing/2014/main" id="{0B3FD2D5-C9C2-1CB0-01B3-7291CAF10075}"/>
              </a:ext>
            </a:extLst>
          </p:cNvPr>
          <p:cNvPicPr>
            <a:picLocks noChangeAspect="1"/>
          </p:cNvPicPr>
          <p:nvPr/>
        </p:nvPicPr>
        <p:blipFill>
          <a:blip r:embed="rId3"/>
          <a:stretch>
            <a:fillRect/>
          </a:stretch>
        </p:blipFill>
        <p:spPr>
          <a:xfrm>
            <a:off x="7600529" y="274639"/>
            <a:ext cx="3981871" cy="5614108"/>
          </a:xfrm>
          <a:prstGeom prst="rect">
            <a:avLst/>
          </a:prstGeom>
        </p:spPr>
      </p:pic>
    </p:spTree>
    <p:extLst>
      <p:ext uri="{BB962C8B-B14F-4D97-AF65-F5344CB8AC3E}">
        <p14:creationId xmlns:p14="http://schemas.microsoft.com/office/powerpoint/2010/main" val="16035259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Size of Your Team is Key to Success</a:t>
            </a:r>
          </a:p>
        </p:txBody>
      </p:sp>
      <p:sp>
        <p:nvSpPr>
          <p:cNvPr id="3" name="Content Placeholder 2">
            <a:extLst>
              <a:ext uri="{FF2B5EF4-FFF2-40B4-BE49-F238E27FC236}">
                <a16:creationId xmlns:a16="http://schemas.microsoft.com/office/drawing/2014/main" id="{99CEBF4E-AAAF-AC46-A6AB-74B84BD56520}"/>
              </a:ext>
            </a:extLst>
          </p:cNvPr>
          <p:cNvSpPr>
            <a:spLocks noGrp="1"/>
          </p:cNvSpPr>
          <p:nvPr>
            <p:ph sz="quarter" idx="11"/>
          </p:nvPr>
        </p:nvSpPr>
        <p:spPr/>
        <p:txBody>
          <a:bodyPr/>
          <a:lstStyle/>
          <a:p>
            <a:endParaRPr lang="en-US"/>
          </a:p>
        </p:txBody>
      </p:sp>
      <p:sp>
        <p:nvSpPr>
          <p:cNvPr id="4" name="Slide Number Placeholder 3">
            <a:extLst>
              <a:ext uri="{FF2B5EF4-FFF2-40B4-BE49-F238E27FC236}">
                <a16:creationId xmlns:a16="http://schemas.microsoft.com/office/drawing/2014/main" id="{387C6ADE-3F58-4092-866E-4C5C82F0C1E0}"/>
              </a:ext>
            </a:extLst>
          </p:cNvPr>
          <p:cNvSpPr txBox="1">
            <a:spLocks/>
          </p:cNvSpPr>
          <p:nvPr/>
        </p:nvSpPr>
        <p:spPr>
          <a:xfrm>
            <a:off x="11536683" y="6318412"/>
            <a:ext cx="653796" cy="546101"/>
          </a:xfrm>
          <a:prstGeom prst="rect">
            <a:avLst/>
          </a:prstGeom>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A12C446D-6113-E749-B2D6-33109B9D4DC9}" type="slidenum">
              <a:rPr lang="en-US" sz="1333" b="1">
                <a:solidFill>
                  <a:schemeClr val="bg1"/>
                </a:solidFill>
                <a:latin typeface="Gill Sans MT" panose="020B0502020104020203" pitchFamily="34" charset="0"/>
              </a:rPr>
              <a:pPr algn="ctr"/>
              <a:t>24</a:t>
            </a:fld>
            <a:endParaRPr lang="en-US" sz="1333" b="1" dirty="0">
              <a:solidFill>
                <a:schemeClr val="bg1"/>
              </a:solidFill>
              <a:latin typeface="Gill Sans MT" panose="020B0502020104020203" pitchFamily="34" charset="0"/>
            </a:endParaRPr>
          </a:p>
        </p:txBody>
      </p:sp>
      <p:pic>
        <p:nvPicPr>
          <p:cNvPr id="5" name="Picture 4" descr="A screenshot of a cell phone&#10;&#10;Description automatically generated">
            <a:extLst>
              <a:ext uri="{FF2B5EF4-FFF2-40B4-BE49-F238E27FC236}">
                <a16:creationId xmlns:a16="http://schemas.microsoft.com/office/drawing/2014/main" id="{5E7ECF2F-5CB8-4E46-9CA6-D3D2907D948A}"/>
              </a:ext>
            </a:extLst>
          </p:cNvPr>
          <p:cNvPicPr>
            <a:picLocks noChangeAspect="1"/>
          </p:cNvPicPr>
          <p:nvPr/>
        </p:nvPicPr>
        <p:blipFill>
          <a:blip r:embed="rId3"/>
          <a:stretch>
            <a:fillRect/>
          </a:stretch>
        </p:blipFill>
        <p:spPr>
          <a:xfrm>
            <a:off x="483565" y="1780247"/>
            <a:ext cx="5127987" cy="3867476"/>
          </a:xfrm>
          <a:prstGeom prst="rect">
            <a:avLst/>
          </a:prstGeom>
          <a:ln>
            <a:solidFill>
              <a:schemeClr val="tx1"/>
            </a:solidFill>
          </a:ln>
        </p:spPr>
      </p:pic>
      <p:pic>
        <p:nvPicPr>
          <p:cNvPr id="8" name="Picture 7" descr="A screenshot of a video game&#10;&#10;Description automatically generated">
            <a:extLst>
              <a:ext uri="{FF2B5EF4-FFF2-40B4-BE49-F238E27FC236}">
                <a16:creationId xmlns:a16="http://schemas.microsoft.com/office/drawing/2014/main" id="{CB72AC51-6947-3443-84AB-56AD43DAF54D}"/>
              </a:ext>
            </a:extLst>
          </p:cNvPr>
          <p:cNvPicPr>
            <a:picLocks noChangeAspect="1"/>
          </p:cNvPicPr>
          <p:nvPr/>
        </p:nvPicPr>
        <p:blipFill>
          <a:blip r:embed="rId4"/>
          <a:stretch>
            <a:fillRect/>
          </a:stretch>
        </p:blipFill>
        <p:spPr>
          <a:xfrm>
            <a:off x="5980623" y="2123643"/>
            <a:ext cx="5822419" cy="3296117"/>
          </a:xfrm>
          <a:prstGeom prst="rect">
            <a:avLst/>
          </a:prstGeom>
          <a:ln>
            <a:solidFill>
              <a:schemeClr val="tx1"/>
            </a:solidFill>
          </a:ln>
        </p:spPr>
      </p:pic>
    </p:spTree>
    <p:extLst>
      <p:ext uri="{BB962C8B-B14F-4D97-AF65-F5344CB8AC3E}">
        <p14:creationId xmlns:p14="http://schemas.microsoft.com/office/powerpoint/2010/main" val="186377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C4B66A-69EF-46F4-BD29-B697EDB8E535}"/>
              </a:ext>
            </a:extLst>
          </p:cNvPr>
          <p:cNvSpPr/>
          <p:nvPr/>
        </p:nvSpPr>
        <p:spPr bwMode="gray">
          <a:xfrm>
            <a:off x="0" y="6295053"/>
            <a:ext cx="12192000" cy="5629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 name="Title 4"/>
          <p:cNvSpPr>
            <a:spLocks noGrp="1"/>
          </p:cNvSpPr>
          <p:nvPr>
            <p:ph type="title"/>
          </p:nvPr>
        </p:nvSpPr>
        <p:spPr/>
        <p:txBody>
          <a:bodyPr>
            <a:normAutofit/>
          </a:bodyPr>
          <a:lstStyle/>
          <a:p>
            <a:r>
              <a:rPr lang="en-US" dirty="0"/>
              <a:t>Often Soft Skills Lacking</a:t>
            </a:r>
          </a:p>
        </p:txBody>
      </p:sp>
      <p:sp>
        <p:nvSpPr>
          <p:cNvPr id="9" name="Slide Number Placeholder 3">
            <a:extLst>
              <a:ext uri="{FF2B5EF4-FFF2-40B4-BE49-F238E27FC236}">
                <a16:creationId xmlns:a16="http://schemas.microsoft.com/office/drawing/2014/main" id="{4B346E5F-2CBC-413B-9A3B-20767BB72242}"/>
              </a:ext>
            </a:extLst>
          </p:cNvPr>
          <p:cNvSpPr txBox="1">
            <a:spLocks/>
          </p:cNvSpPr>
          <p:nvPr/>
        </p:nvSpPr>
        <p:spPr>
          <a:xfrm>
            <a:off x="11536683" y="6318412"/>
            <a:ext cx="653796" cy="546101"/>
          </a:xfrm>
          <a:prstGeom prst="rect">
            <a:avLst/>
          </a:prstGeom>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A12C446D-6113-E749-B2D6-33109B9D4DC9}" type="slidenum">
              <a:rPr lang="en-US" sz="1333" b="1">
                <a:latin typeface="Gill Sans MT" panose="020B0502020104020203" pitchFamily="34" charset="0"/>
              </a:rPr>
              <a:pPr algn="ctr"/>
              <a:t>25</a:t>
            </a:fld>
            <a:endParaRPr lang="en-US" sz="1333" b="1" dirty="0">
              <a:latin typeface="Gill Sans MT" panose="020B0502020104020203" pitchFamily="34" charset="0"/>
            </a:endParaRPr>
          </a:p>
        </p:txBody>
      </p:sp>
      <p:pic>
        <p:nvPicPr>
          <p:cNvPr id="7" name="Picture 6" descr="A screenshot of a cell phone&#10;&#10;Description automatically generated">
            <a:extLst>
              <a:ext uri="{FF2B5EF4-FFF2-40B4-BE49-F238E27FC236}">
                <a16:creationId xmlns:a16="http://schemas.microsoft.com/office/drawing/2014/main" id="{A7FD6611-395C-9446-8719-53AA26DF0B07}"/>
              </a:ext>
            </a:extLst>
          </p:cNvPr>
          <p:cNvPicPr>
            <a:picLocks noChangeAspect="1"/>
          </p:cNvPicPr>
          <p:nvPr/>
        </p:nvPicPr>
        <p:blipFill>
          <a:blip r:embed="rId3"/>
          <a:stretch>
            <a:fillRect/>
          </a:stretch>
        </p:blipFill>
        <p:spPr>
          <a:xfrm>
            <a:off x="2911744" y="1417639"/>
            <a:ext cx="6811919" cy="5217006"/>
          </a:xfrm>
          <a:prstGeom prst="rect">
            <a:avLst/>
          </a:prstGeom>
        </p:spPr>
      </p:pic>
      <p:sp>
        <p:nvSpPr>
          <p:cNvPr id="6" name="Rounded Rectangle 5"/>
          <p:cNvSpPr/>
          <p:nvPr/>
        </p:nvSpPr>
        <p:spPr>
          <a:xfrm>
            <a:off x="3047410" y="2768442"/>
            <a:ext cx="6592388" cy="843916"/>
          </a:xfrm>
          <a:prstGeom prst="roundRect">
            <a:avLst/>
          </a:prstGeom>
          <a:noFill/>
          <a:ln w="47625" cmpd="sng">
            <a:solidFill>
              <a:srgbClr val="DD1E1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4037356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358DE-4D02-7B42-B113-EE476F3CF6E5}"/>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7D4996CD-EC18-FF4C-9096-D0E723477AB9}"/>
              </a:ext>
            </a:extLst>
          </p:cNvPr>
          <p:cNvSpPr>
            <a:spLocks noGrp="1"/>
          </p:cNvSpPr>
          <p:nvPr>
            <p:ph sz="quarter" idx="11"/>
          </p:nvPr>
        </p:nvSpPr>
        <p:spPr/>
        <p:txBody>
          <a:bodyPr>
            <a:normAutofit/>
          </a:bodyPr>
          <a:lstStyle/>
          <a:p>
            <a:pPr>
              <a:lnSpc>
                <a:spcPct val="110000"/>
              </a:lnSpc>
            </a:pPr>
            <a:r>
              <a:rPr lang="en-US" dirty="0"/>
              <a:t>Until we also start addressing the human element, cyber attackers will continue to win.</a:t>
            </a:r>
          </a:p>
          <a:p>
            <a:pPr>
              <a:lnSpc>
                <a:spcPct val="110000"/>
              </a:lnSpc>
            </a:pPr>
            <a:r>
              <a:rPr lang="en-US" dirty="0"/>
              <a:t>To manage our human risk we need to change our workforce’s behavior. </a:t>
            </a:r>
          </a:p>
          <a:p>
            <a:pPr>
              <a:lnSpc>
                <a:spcPct val="110000"/>
              </a:lnSpc>
            </a:pPr>
            <a:r>
              <a:rPr lang="en-US" dirty="0"/>
              <a:t>To change behavior we need a mature awareness program using a proven framework.</a:t>
            </a:r>
          </a:p>
          <a:p>
            <a:pPr>
              <a:lnSpc>
                <a:spcPct val="110000"/>
              </a:lnSpc>
            </a:pPr>
            <a:endParaRPr lang="en-US" dirty="0"/>
          </a:p>
        </p:txBody>
      </p:sp>
    </p:spTree>
    <p:extLst>
      <p:ext uri="{BB962C8B-B14F-4D97-AF65-F5344CB8AC3E}">
        <p14:creationId xmlns:p14="http://schemas.microsoft.com/office/powerpoint/2010/main" val="29075478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2FCC9-AAC0-A543-86F3-D496D849F550}"/>
              </a:ext>
            </a:extLst>
          </p:cNvPr>
          <p:cNvSpPr>
            <a:spLocks noGrp="1"/>
          </p:cNvSpPr>
          <p:nvPr>
            <p:ph type="title"/>
          </p:nvPr>
        </p:nvSpPr>
        <p:spPr/>
        <p:txBody>
          <a:bodyPr/>
          <a:lstStyle/>
          <a:p>
            <a:r>
              <a:rPr lang="en-US" dirty="0"/>
              <a:t>Action Items</a:t>
            </a:r>
          </a:p>
        </p:txBody>
      </p:sp>
      <p:sp>
        <p:nvSpPr>
          <p:cNvPr id="3" name="Content Placeholder 2">
            <a:extLst>
              <a:ext uri="{FF2B5EF4-FFF2-40B4-BE49-F238E27FC236}">
                <a16:creationId xmlns:a16="http://schemas.microsoft.com/office/drawing/2014/main" id="{32D21FF0-F83F-7F4D-A3FD-CE013F16EB8F}"/>
              </a:ext>
            </a:extLst>
          </p:cNvPr>
          <p:cNvSpPr>
            <a:spLocks noGrp="1"/>
          </p:cNvSpPr>
          <p:nvPr>
            <p:ph sz="quarter" idx="11"/>
          </p:nvPr>
        </p:nvSpPr>
        <p:spPr>
          <a:xfrm>
            <a:off x="1051690" y="1417639"/>
            <a:ext cx="10746610" cy="4383852"/>
          </a:xfrm>
        </p:spPr>
        <p:txBody>
          <a:bodyPr>
            <a:normAutofit/>
          </a:bodyPr>
          <a:lstStyle/>
          <a:p>
            <a:pPr>
              <a:lnSpc>
                <a:spcPct val="100000"/>
              </a:lnSpc>
            </a:pPr>
            <a:r>
              <a:rPr lang="en-US" dirty="0"/>
              <a:t>Identify who is in charge of managing your human risk / security awareness program. That individual and your security awareness team should be assigned to and part of the security team</a:t>
            </a:r>
          </a:p>
          <a:p>
            <a:pPr>
              <a:lnSpc>
                <a:spcPct val="100000"/>
              </a:lnSpc>
            </a:pPr>
            <a:r>
              <a:rPr lang="en-US" dirty="0"/>
              <a:t>Work with the security team to identify and prioritize your top three human risks</a:t>
            </a:r>
          </a:p>
          <a:p>
            <a:pPr>
              <a:lnSpc>
                <a:spcPct val="100000"/>
              </a:lnSpc>
            </a:pPr>
            <a:r>
              <a:rPr lang="en-US" dirty="0"/>
              <a:t>Focus on those top three for the next 12 months</a:t>
            </a:r>
          </a:p>
        </p:txBody>
      </p:sp>
    </p:spTree>
    <p:extLst>
      <p:ext uri="{BB962C8B-B14F-4D97-AF65-F5344CB8AC3E}">
        <p14:creationId xmlns:p14="http://schemas.microsoft.com/office/powerpoint/2010/main" val="36613885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4A6072-E4A1-0240-9CFB-E4FF9A5F484C}"/>
              </a:ext>
            </a:extLst>
          </p:cNvPr>
          <p:cNvSpPr>
            <a:spLocks noGrp="1"/>
          </p:cNvSpPr>
          <p:nvPr>
            <p:ph type="sldNum" sz="quarter" idx="12"/>
          </p:nvPr>
        </p:nvSpPr>
        <p:spPr/>
        <p:txBody>
          <a:bodyPr/>
          <a:lstStyle/>
          <a:p>
            <a:fld id="{6700107F-007B-0D4F-9017-A9FF1E72DE2E}" type="slidenum">
              <a:rPr lang="en-US" smtClean="0"/>
              <a:pPr/>
              <a:t>28</a:t>
            </a:fld>
            <a:endParaRPr lang="en-US" dirty="0"/>
          </a:p>
        </p:txBody>
      </p:sp>
      <p:sp>
        <p:nvSpPr>
          <p:cNvPr id="3" name="TextBox 2">
            <a:extLst>
              <a:ext uri="{FF2B5EF4-FFF2-40B4-BE49-F238E27FC236}">
                <a16:creationId xmlns:a16="http://schemas.microsoft.com/office/drawing/2014/main" id="{EDF75005-2463-C841-850C-36776405136B}"/>
              </a:ext>
            </a:extLst>
          </p:cNvPr>
          <p:cNvSpPr txBox="1"/>
          <p:nvPr/>
        </p:nvSpPr>
        <p:spPr>
          <a:xfrm>
            <a:off x="812801" y="1200297"/>
            <a:ext cx="10490791" cy="4154984"/>
          </a:xfrm>
          <a:prstGeom prst="rect">
            <a:avLst/>
          </a:prstGeom>
          <a:noFill/>
        </p:spPr>
        <p:txBody>
          <a:bodyPr wrap="square" rtlCol="0">
            <a:spAutoFit/>
          </a:bodyPr>
          <a:lstStyle/>
          <a:p>
            <a:r>
              <a:rPr lang="en-US" sz="4400" i="1" dirty="0">
                <a:solidFill>
                  <a:srgbClr val="094B72"/>
                </a:solidFill>
                <a:latin typeface="Arial" panose="020B0604020202020204" pitchFamily="34" charset="0"/>
                <a:cs typeface="Arial" panose="020B0604020202020204" pitchFamily="34" charset="0"/>
              </a:rPr>
              <a:t>If you think technology can solve your security problems, then you don't understand the problems and you don't understand the technology. </a:t>
            </a:r>
          </a:p>
          <a:p>
            <a:endParaRPr lang="en-US" sz="4400" i="1" dirty="0">
              <a:solidFill>
                <a:srgbClr val="094B72"/>
              </a:solidFill>
              <a:latin typeface="Arial" panose="020B0604020202020204" pitchFamily="34" charset="0"/>
              <a:cs typeface="Arial" panose="020B0604020202020204" pitchFamily="34" charset="0"/>
            </a:endParaRPr>
          </a:p>
          <a:p>
            <a:r>
              <a:rPr lang="en-US" sz="4400" i="1" dirty="0">
                <a:solidFill>
                  <a:srgbClr val="094B72"/>
                </a:solidFill>
                <a:latin typeface="Arial" panose="020B0604020202020204" pitchFamily="34" charset="0"/>
                <a:cs typeface="Arial" panose="020B0604020202020204" pitchFamily="34" charset="0"/>
              </a:rPr>
              <a:t>- </a:t>
            </a:r>
            <a:r>
              <a:rPr lang="en-US" sz="4400" dirty="0">
                <a:solidFill>
                  <a:srgbClr val="094B72"/>
                </a:solidFill>
                <a:latin typeface="Arial" panose="020B0604020202020204" pitchFamily="34" charset="0"/>
                <a:cs typeface="Arial" panose="020B0604020202020204" pitchFamily="34" charset="0"/>
              </a:rPr>
              <a:t>Bruce Schneier</a:t>
            </a:r>
          </a:p>
        </p:txBody>
      </p:sp>
    </p:spTree>
    <p:extLst>
      <p:ext uri="{BB962C8B-B14F-4D97-AF65-F5344CB8AC3E}">
        <p14:creationId xmlns:p14="http://schemas.microsoft.com/office/powerpoint/2010/main" val="9577728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BADFFD2-BA21-424C-828B-7E2825A99A72}"/>
              </a:ext>
            </a:extLst>
          </p:cNvPr>
          <p:cNvSpPr>
            <a:spLocks noGrp="1"/>
          </p:cNvSpPr>
          <p:nvPr>
            <p:ph type="title"/>
          </p:nvPr>
        </p:nvSpPr>
        <p:spPr/>
        <p:txBody>
          <a:bodyPr/>
          <a:lstStyle/>
          <a:p>
            <a:r>
              <a:rPr lang="en-US" dirty="0"/>
              <a:t>Your Organization’s Mission</a:t>
            </a:r>
          </a:p>
        </p:txBody>
      </p:sp>
      <p:sp>
        <p:nvSpPr>
          <p:cNvPr id="5" name="Content Placeholder 4">
            <a:extLst>
              <a:ext uri="{FF2B5EF4-FFF2-40B4-BE49-F238E27FC236}">
                <a16:creationId xmlns:a16="http://schemas.microsoft.com/office/drawing/2014/main" id="{ADC80354-4298-DC47-A75A-2F6A17A934AA}"/>
              </a:ext>
            </a:extLst>
          </p:cNvPr>
          <p:cNvSpPr>
            <a:spLocks noGrp="1"/>
          </p:cNvSpPr>
          <p:nvPr>
            <p:ph sz="quarter" idx="11"/>
          </p:nvPr>
        </p:nvSpPr>
        <p:spPr>
          <a:xfrm>
            <a:off x="1051690" y="1752599"/>
            <a:ext cx="10746610" cy="4369232"/>
          </a:xfrm>
        </p:spPr>
        <p:txBody>
          <a:bodyPr>
            <a:normAutofit/>
          </a:bodyPr>
          <a:lstStyle/>
          <a:p>
            <a:pPr>
              <a:lnSpc>
                <a:spcPct val="100000"/>
              </a:lnSpc>
            </a:pPr>
            <a:r>
              <a:rPr lang="en-US" i="1" dirty="0"/>
              <a:t>Depending on who you are presenting to, you may want to start with your organization’s mission statement and explain how cybersecurity supports that mission.</a:t>
            </a:r>
          </a:p>
          <a:p>
            <a:pPr>
              <a:lnSpc>
                <a:spcPct val="100000"/>
              </a:lnSpc>
            </a:pPr>
            <a:r>
              <a:rPr lang="en-US" i="1" dirty="0"/>
              <a:t>Put it another way, emphasize how a cybersecurity incident would impact your organization’s ability to achieve it’s mission</a:t>
            </a:r>
          </a:p>
          <a:p>
            <a:pPr>
              <a:lnSpc>
                <a:spcPct val="100000"/>
              </a:lnSpc>
            </a:pPr>
            <a:endParaRPr lang="en-US" i="1" dirty="0"/>
          </a:p>
        </p:txBody>
      </p:sp>
    </p:spTree>
    <p:extLst>
      <p:ext uri="{BB962C8B-B14F-4D97-AF65-F5344CB8AC3E}">
        <p14:creationId xmlns:p14="http://schemas.microsoft.com/office/powerpoint/2010/main" val="3809468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7FCDF8-A335-0F4E-897A-0A98A7EF93B9}"/>
              </a:ext>
            </a:extLst>
          </p:cNvPr>
          <p:cNvSpPr>
            <a:spLocks noGrp="1"/>
          </p:cNvSpPr>
          <p:nvPr>
            <p:ph type="title"/>
          </p:nvPr>
        </p:nvSpPr>
        <p:spPr>
          <a:xfrm>
            <a:off x="1051690" y="274639"/>
            <a:ext cx="10746610" cy="1143000"/>
          </a:xfrm>
        </p:spPr>
        <p:txBody>
          <a:bodyPr>
            <a:normAutofit fontScale="90000"/>
          </a:bodyPr>
          <a:lstStyle/>
          <a:p>
            <a:r>
              <a:rPr lang="en-US" dirty="0"/>
              <a:t>Create Urgency - Quantify Your Human Risk </a:t>
            </a:r>
          </a:p>
        </p:txBody>
      </p:sp>
      <p:sp>
        <p:nvSpPr>
          <p:cNvPr id="3" name="Content Placeholder 2">
            <a:extLst>
              <a:ext uri="{FF2B5EF4-FFF2-40B4-BE49-F238E27FC236}">
                <a16:creationId xmlns:a16="http://schemas.microsoft.com/office/drawing/2014/main" id="{3B3C3491-4EC1-0642-AFCF-C94AE4771728}"/>
              </a:ext>
            </a:extLst>
          </p:cNvPr>
          <p:cNvSpPr>
            <a:spLocks noGrp="1"/>
          </p:cNvSpPr>
          <p:nvPr>
            <p:ph sz="quarter" idx="11"/>
          </p:nvPr>
        </p:nvSpPr>
        <p:spPr>
          <a:xfrm>
            <a:off x="1051690" y="1543987"/>
            <a:ext cx="10746610" cy="4257504"/>
          </a:xfrm>
        </p:spPr>
        <p:txBody>
          <a:bodyPr>
            <a:normAutofit lnSpcReduction="10000"/>
          </a:bodyPr>
          <a:lstStyle/>
          <a:p>
            <a:pPr>
              <a:lnSpc>
                <a:spcPct val="100000"/>
              </a:lnSpc>
            </a:pPr>
            <a:r>
              <a:rPr lang="en-US" i="1" dirty="0"/>
              <a:t>Use this slide to create urgency about the human side of cyber security.  </a:t>
            </a:r>
          </a:p>
          <a:p>
            <a:pPr>
              <a:lnSpc>
                <a:spcPct val="100000"/>
              </a:lnSpc>
            </a:pPr>
            <a:r>
              <a:rPr lang="en-US" i="1" dirty="0"/>
              <a:t>Identify human based incidents your organization has experienced in the past 12 months.</a:t>
            </a:r>
          </a:p>
          <a:p>
            <a:pPr>
              <a:lnSpc>
                <a:spcPct val="100000"/>
              </a:lnSpc>
            </a:pPr>
            <a:r>
              <a:rPr lang="en-US" i="1" dirty="0"/>
              <a:t>Another data point is past assessments, penetration tests or audits</a:t>
            </a:r>
          </a:p>
          <a:p>
            <a:pPr>
              <a:lnSpc>
                <a:spcPct val="100000"/>
              </a:lnSpc>
            </a:pPr>
            <a:r>
              <a:rPr lang="en-US" i="1" dirty="0"/>
              <a:t>Be sure to include accidental risk</a:t>
            </a:r>
          </a:p>
        </p:txBody>
      </p:sp>
    </p:spTree>
    <p:extLst>
      <p:ext uri="{BB962C8B-B14F-4D97-AF65-F5344CB8AC3E}">
        <p14:creationId xmlns:p14="http://schemas.microsoft.com/office/powerpoint/2010/main" val="31761201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AA384D9-7BC8-A946-86B2-2750FE19BFAE}"/>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6" name="Freeform 105"/>
          <p:cNvSpPr/>
          <p:nvPr/>
        </p:nvSpPr>
        <p:spPr>
          <a:xfrm>
            <a:off x="2419124" y="3205503"/>
            <a:ext cx="6229977" cy="3916157"/>
          </a:xfrm>
          <a:custGeom>
            <a:avLst/>
            <a:gdLst>
              <a:gd name="connsiteX0" fmla="*/ 0 w 4672483"/>
              <a:gd name="connsiteY0" fmla="*/ 2937118 h 2937118"/>
              <a:gd name="connsiteX1" fmla="*/ 623680 w 4672483"/>
              <a:gd name="connsiteY1" fmla="*/ 2914438 h 2937118"/>
              <a:gd name="connsiteX2" fmla="*/ 1054586 w 4672483"/>
              <a:gd name="connsiteY2" fmla="*/ 2880417 h 2937118"/>
              <a:gd name="connsiteX3" fmla="*/ 1236020 w 4672483"/>
              <a:gd name="connsiteY3" fmla="*/ 2857737 h 2937118"/>
              <a:gd name="connsiteX4" fmla="*/ 1632908 w 4672483"/>
              <a:gd name="connsiteY4" fmla="*/ 2801035 h 2937118"/>
              <a:gd name="connsiteX5" fmla="*/ 1893719 w 4672483"/>
              <a:gd name="connsiteY5" fmla="*/ 2732994 h 2937118"/>
              <a:gd name="connsiteX6" fmla="*/ 2109172 w 4672483"/>
              <a:gd name="connsiteY6" fmla="*/ 2630932 h 2937118"/>
              <a:gd name="connsiteX7" fmla="*/ 2233909 w 4672483"/>
              <a:gd name="connsiteY7" fmla="*/ 2585571 h 2937118"/>
              <a:gd name="connsiteX8" fmla="*/ 2347305 w 4672483"/>
              <a:gd name="connsiteY8" fmla="*/ 2540210 h 2937118"/>
              <a:gd name="connsiteX9" fmla="*/ 2449362 w 4672483"/>
              <a:gd name="connsiteY9" fmla="*/ 2494849 h 2937118"/>
              <a:gd name="connsiteX10" fmla="*/ 2551418 w 4672483"/>
              <a:gd name="connsiteY10" fmla="*/ 2460829 h 2937118"/>
              <a:gd name="connsiteX11" fmla="*/ 2846249 w 4672483"/>
              <a:gd name="connsiteY11" fmla="*/ 2279385 h 2937118"/>
              <a:gd name="connsiteX12" fmla="*/ 3039023 w 4672483"/>
              <a:gd name="connsiteY12" fmla="*/ 2165983 h 2937118"/>
              <a:gd name="connsiteX13" fmla="*/ 3254476 w 4672483"/>
              <a:gd name="connsiteY13" fmla="*/ 1984539 h 2937118"/>
              <a:gd name="connsiteX14" fmla="*/ 3492608 w 4672483"/>
              <a:gd name="connsiteY14" fmla="*/ 1735054 h 2937118"/>
              <a:gd name="connsiteX15" fmla="*/ 3912175 w 4672483"/>
              <a:gd name="connsiteY15" fmla="*/ 1281446 h 2937118"/>
              <a:gd name="connsiteX16" fmla="*/ 4048250 w 4672483"/>
              <a:gd name="connsiteY16" fmla="*/ 1134023 h 2937118"/>
              <a:gd name="connsiteX17" fmla="*/ 4286383 w 4672483"/>
              <a:gd name="connsiteY17" fmla="*/ 805156 h 2937118"/>
              <a:gd name="connsiteX18" fmla="*/ 4365760 w 4672483"/>
              <a:gd name="connsiteY18" fmla="*/ 612372 h 2937118"/>
              <a:gd name="connsiteX19" fmla="*/ 4456477 w 4672483"/>
              <a:gd name="connsiteY19" fmla="*/ 442269 h 2937118"/>
              <a:gd name="connsiteX20" fmla="*/ 4581213 w 4672483"/>
              <a:gd name="connsiteY20" fmla="*/ 192784 h 2937118"/>
              <a:gd name="connsiteX21" fmla="*/ 4626572 w 4672483"/>
              <a:gd name="connsiteY21" fmla="*/ 136083 h 2937118"/>
              <a:gd name="connsiteX22" fmla="*/ 4671931 w 4672483"/>
              <a:gd name="connsiteY22" fmla="*/ 22681 h 2937118"/>
              <a:gd name="connsiteX23" fmla="*/ 4671931 w 4672483"/>
              <a:gd name="connsiteY23" fmla="*/ 0 h 2937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72483" h="2937118">
                <a:moveTo>
                  <a:pt x="0" y="2937118"/>
                </a:moveTo>
                <a:cubicBezTo>
                  <a:pt x="111852" y="2933922"/>
                  <a:pt x="470988" y="2926493"/>
                  <a:pt x="623680" y="2914438"/>
                </a:cubicBezTo>
                <a:cubicBezTo>
                  <a:pt x="1213403" y="2867878"/>
                  <a:pt x="416234" y="2912336"/>
                  <a:pt x="1054586" y="2880417"/>
                </a:cubicBezTo>
                <a:lnTo>
                  <a:pt x="1236020" y="2857737"/>
                </a:lnTo>
                <a:cubicBezTo>
                  <a:pt x="1368418" y="2839564"/>
                  <a:pt x="1502691" y="2831086"/>
                  <a:pt x="1632908" y="2801035"/>
                </a:cubicBezTo>
                <a:cubicBezTo>
                  <a:pt x="1751624" y="2773638"/>
                  <a:pt x="1784568" y="2769380"/>
                  <a:pt x="1893719" y="2732994"/>
                </a:cubicBezTo>
                <a:cubicBezTo>
                  <a:pt x="2060647" y="2677348"/>
                  <a:pt x="1909354" y="2721763"/>
                  <a:pt x="2109172" y="2630932"/>
                </a:cubicBezTo>
                <a:cubicBezTo>
                  <a:pt x="2149449" y="2612623"/>
                  <a:pt x="2192565" y="2601322"/>
                  <a:pt x="2233909" y="2585571"/>
                </a:cubicBezTo>
                <a:cubicBezTo>
                  <a:pt x="2271952" y="2571078"/>
                  <a:pt x="2309785" y="2556009"/>
                  <a:pt x="2347305" y="2540210"/>
                </a:cubicBezTo>
                <a:cubicBezTo>
                  <a:pt x="2381615" y="2525763"/>
                  <a:pt x="2414666" y="2508343"/>
                  <a:pt x="2449362" y="2494849"/>
                </a:cubicBezTo>
                <a:cubicBezTo>
                  <a:pt x="2482783" y="2481852"/>
                  <a:pt x="2517399" y="2472169"/>
                  <a:pt x="2551418" y="2460829"/>
                </a:cubicBezTo>
                <a:cubicBezTo>
                  <a:pt x="2684257" y="2365940"/>
                  <a:pt x="2638556" y="2394776"/>
                  <a:pt x="2846249" y="2279385"/>
                </a:cubicBezTo>
                <a:cubicBezTo>
                  <a:pt x="2948576" y="2222533"/>
                  <a:pt x="2939020" y="2244561"/>
                  <a:pt x="3039023" y="2165983"/>
                </a:cubicBezTo>
                <a:cubicBezTo>
                  <a:pt x="3112851" y="2107972"/>
                  <a:pt x="3188086" y="2050932"/>
                  <a:pt x="3254476" y="1984539"/>
                </a:cubicBezTo>
                <a:cubicBezTo>
                  <a:pt x="3568754" y="1670247"/>
                  <a:pt x="3234875" y="2008910"/>
                  <a:pt x="3492608" y="1735054"/>
                </a:cubicBezTo>
                <a:cubicBezTo>
                  <a:pt x="4118989" y="1069488"/>
                  <a:pt x="3472434" y="1771952"/>
                  <a:pt x="3912175" y="1281446"/>
                </a:cubicBezTo>
                <a:cubicBezTo>
                  <a:pt x="3956816" y="1231652"/>
                  <a:pt x="4009029" y="1188189"/>
                  <a:pt x="4048250" y="1134023"/>
                </a:cubicBezTo>
                <a:cubicBezTo>
                  <a:pt x="4127628" y="1024401"/>
                  <a:pt x="4234854" y="930306"/>
                  <a:pt x="4286383" y="805156"/>
                </a:cubicBezTo>
                <a:cubicBezTo>
                  <a:pt x="4312842" y="740895"/>
                  <a:pt x="4336265" y="675298"/>
                  <a:pt x="4365760" y="612372"/>
                </a:cubicBezTo>
                <a:cubicBezTo>
                  <a:pt x="4393033" y="554186"/>
                  <a:pt x="4427740" y="499746"/>
                  <a:pt x="4456477" y="442269"/>
                </a:cubicBezTo>
                <a:cubicBezTo>
                  <a:pt x="4520338" y="314541"/>
                  <a:pt x="4504202" y="316008"/>
                  <a:pt x="4581213" y="192784"/>
                </a:cubicBezTo>
                <a:cubicBezTo>
                  <a:pt x="4594040" y="172259"/>
                  <a:pt x="4613578" y="156503"/>
                  <a:pt x="4626572" y="136083"/>
                </a:cubicBezTo>
                <a:cubicBezTo>
                  <a:pt x="4650743" y="98098"/>
                  <a:pt x="4664778" y="65600"/>
                  <a:pt x="4671931" y="22681"/>
                </a:cubicBezTo>
                <a:cubicBezTo>
                  <a:pt x="4673174" y="15224"/>
                  <a:pt x="4671931" y="7560"/>
                  <a:pt x="4671931" y="0"/>
                </a:cubicBezTo>
              </a:path>
            </a:pathLst>
          </a:custGeom>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5867" dirty="0">
              <a:solidFill>
                <a:srgbClr val="000000"/>
              </a:solidFill>
              <a:latin typeface="Gill Sans MT" panose="020B0502020104020203" pitchFamily="34" charset="0"/>
            </a:endParaRPr>
          </a:p>
        </p:txBody>
      </p:sp>
      <p:cxnSp>
        <p:nvCxnSpPr>
          <p:cNvPr id="97" name="Straight Connector 96"/>
          <p:cNvCxnSpPr/>
          <p:nvPr/>
        </p:nvCxnSpPr>
        <p:spPr bwMode="auto">
          <a:xfrm flipH="1">
            <a:off x="1100530" y="670354"/>
            <a:ext cx="15345" cy="5391733"/>
          </a:xfrm>
          <a:prstGeom prst="line">
            <a:avLst/>
          </a:prstGeom>
          <a:solidFill>
            <a:srgbClr val="002060"/>
          </a:solidFill>
          <a:ln w="38100" cap="flat" cmpd="sng" algn="ctr">
            <a:solidFill>
              <a:srgbClr val="000000"/>
            </a:solidFill>
            <a:prstDash val="solid"/>
            <a:round/>
            <a:headEnd type="none" w="sm" len="sm"/>
            <a:tailEnd type="none" w="sm" len="sm"/>
          </a:ln>
          <a:effectLst/>
        </p:spPr>
      </p:cxnSp>
      <p:cxnSp>
        <p:nvCxnSpPr>
          <p:cNvPr id="98" name="Straight Connector 97"/>
          <p:cNvCxnSpPr/>
          <p:nvPr/>
        </p:nvCxnSpPr>
        <p:spPr bwMode="auto">
          <a:xfrm flipH="1" flipV="1">
            <a:off x="1115875" y="6034926"/>
            <a:ext cx="10556312" cy="38148"/>
          </a:xfrm>
          <a:prstGeom prst="line">
            <a:avLst/>
          </a:prstGeom>
          <a:solidFill>
            <a:srgbClr val="002060"/>
          </a:solidFill>
          <a:ln w="38100" cap="flat" cmpd="sng" algn="ctr">
            <a:solidFill>
              <a:srgbClr val="000000"/>
            </a:solidFill>
            <a:prstDash val="solid"/>
            <a:round/>
            <a:headEnd type="none" w="sm" len="sm"/>
            <a:tailEnd type="none" w="sm" len="sm"/>
          </a:ln>
          <a:effectLst/>
        </p:spPr>
      </p:cxnSp>
      <p:sp>
        <p:nvSpPr>
          <p:cNvPr id="99" name="TextBox 98"/>
          <p:cNvSpPr txBox="1"/>
          <p:nvPr/>
        </p:nvSpPr>
        <p:spPr>
          <a:xfrm>
            <a:off x="1027421" y="6096596"/>
            <a:ext cx="887067" cy="420564"/>
          </a:xfrm>
          <a:prstGeom prst="rect">
            <a:avLst/>
          </a:prstGeom>
          <a:noFill/>
        </p:spPr>
        <p:txBody>
          <a:bodyPr wrap="square" rtlCol="0">
            <a:spAutoFit/>
          </a:bodyPr>
          <a:lstStyle/>
          <a:p>
            <a:r>
              <a:rPr lang="en-US" sz="2133" dirty="0">
                <a:solidFill>
                  <a:srgbClr val="000000"/>
                </a:solidFill>
                <a:latin typeface="Gill Sans MT" panose="020B0502020104020203" pitchFamily="34" charset="0"/>
              </a:rPr>
              <a:t>2002</a:t>
            </a:r>
          </a:p>
        </p:txBody>
      </p:sp>
      <p:sp>
        <p:nvSpPr>
          <p:cNvPr id="100" name="TextBox 99"/>
          <p:cNvSpPr txBox="1"/>
          <p:nvPr/>
        </p:nvSpPr>
        <p:spPr>
          <a:xfrm>
            <a:off x="6055507" y="6107890"/>
            <a:ext cx="887067" cy="420564"/>
          </a:xfrm>
          <a:prstGeom prst="rect">
            <a:avLst/>
          </a:prstGeom>
          <a:noFill/>
        </p:spPr>
        <p:txBody>
          <a:bodyPr wrap="square" rtlCol="0">
            <a:spAutoFit/>
          </a:bodyPr>
          <a:lstStyle/>
          <a:p>
            <a:r>
              <a:rPr lang="en-US" sz="2133" dirty="0">
                <a:solidFill>
                  <a:srgbClr val="000000"/>
                </a:solidFill>
                <a:latin typeface="Gill Sans MT" panose="020B0502020104020203" pitchFamily="34" charset="0"/>
              </a:rPr>
              <a:t>2012</a:t>
            </a:r>
          </a:p>
        </p:txBody>
      </p:sp>
      <p:sp>
        <p:nvSpPr>
          <p:cNvPr id="101" name="TextBox 100"/>
          <p:cNvSpPr txBox="1"/>
          <p:nvPr/>
        </p:nvSpPr>
        <p:spPr>
          <a:xfrm>
            <a:off x="2064449" y="6093300"/>
            <a:ext cx="887067" cy="420564"/>
          </a:xfrm>
          <a:prstGeom prst="rect">
            <a:avLst/>
          </a:prstGeom>
          <a:noFill/>
        </p:spPr>
        <p:txBody>
          <a:bodyPr wrap="square" rtlCol="0">
            <a:spAutoFit/>
          </a:bodyPr>
          <a:lstStyle/>
          <a:p>
            <a:r>
              <a:rPr lang="en-US" sz="2133" dirty="0">
                <a:solidFill>
                  <a:srgbClr val="000000"/>
                </a:solidFill>
                <a:latin typeface="Gill Sans MT" panose="020B0502020104020203" pitchFamily="34" charset="0"/>
              </a:rPr>
              <a:t>2004</a:t>
            </a:r>
          </a:p>
        </p:txBody>
      </p:sp>
      <p:sp>
        <p:nvSpPr>
          <p:cNvPr id="102" name="TextBox 101"/>
          <p:cNvSpPr txBox="1"/>
          <p:nvPr/>
        </p:nvSpPr>
        <p:spPr>
          <a:xfrm>
            <a:off x="3070309" y="6106905"/>
            <a:ext cx="887067" cy="420564"/>
          </a:xfrm>
          <a:prstGeom prst="rect">
            <a:avLst/>
          </a:prstGeom>
          <a:noFill/>
        </p:spPr>
        <p:txBody>
          <a:bodyPr wrap="square" rtlCol="0">
            <a:spAutoFit/>
          </a:bodyPr>
          <a:lstStyle/>
          <a:p>
            <a:r>
              <a:rPr lang="en-US" sz="2133" dirty="0">
                <a:solidFill>
                  <a:srgbClr val="000000"/>
                </a:solidFill>
                <a:latin typeface="Gill Sans MT" panose="020B0502020104020203" pitchFamily="34" charset="0"/>
              </a:rPr>
              <a:t>2006</a:t>
            </a:r>
          </a:p>
        </p:txBody>
      </p:sp>
      <p:sp>
        <p:nvSpPr>
          <p:cNvPr id="103" name="TextBox 102"/>
          <p:cNvSpPr txBox="1"/>
          <p:nvPr/>
        </p:nvSpPr>
        <p:spPr>
          <a:xfrm>
            <a:off x="4095148" y="6106905"/>
            <a:ext cx="887067" cy="420564"/>
          </a:xfrm>
          <a:prstGeom prst="rect">
            <a:avLst/>
          </a:prstGeom>
          <a:noFill/>
        </p:spPr>
        <p:txBody>
          <a:bodyPr wrap="square" rtlCol="0">
            <a:spAutoFit/>
          </a:bodyPr>
          <a:lstStyle/>
          <a:p>
            <a:r>
              <a:rPr lang="en-US" sz="2133" dirty="0">
                <a:solidFill>
                  <a:srgbClr val="000000"/>
                </a:solidFill>
                <a:latin typeface="Gill Sans MT" panose="020B0502020104020203" pitchFamily="34" charset="0"/>
              </a:rPr>
              <a:t>2008</a:t>
            </a:r>
          </a:p>
        </p:txBody>
      </p:sp>
      <p:sp>
        <p:nvSpPr>
          <p:cNvPr id="104" name="TextBox 103"/>
          <p:cNvSpPr txBox="1"/>
          <p:nvPr/>
        </p:nvSpPr>
        <p:spPr>
          <a:xfrm>
            <a:off x="5087364" y="6099260"/>
            <a:ext cx="887067" cy="420564"/>
          </a:xfrm>
          <a:prstGeom prst="rect">
            <a:avLst/>
          </a:prstGeom>
          <a:noFill/>
        </p:spPr>
        <p:txBody>
          <a:bodyPr wrap="square" rtlCol="0">
            <a:spAutoFit/>
          </a:bodyPr>
          <a:lstStyle/>
          <a:p>
            <a:r>
              <a:rPr lang="en-US" sz="2133" dirty="0">
                <a:solidFill>
                  <a:srgbClr val="000000"/>
                </a:solidFill>
                <a:latin typeface="Gill Sans MT" panose="020B0502020104020203" pitchFamily="34" charset="0"/>
              </a:rPr>
              <a:t>2010</a:t>
            </a:r>
          </a:p>
        </p:txBody>
      </p:sp>
      <p:sp>
        <p:nvSpPr>
          <p:cNvPr id="105" name="TextBox 104"/>
          <p:cNvSpPr txBox="1"/>
          <p:nvPr/>
        </p:nvSpPr>
        <p:spPr>
          <a:xfrm rot="16200000">
            <a:off x="-2278167" y="3183412"/>
            <a:ext cx="5692905" cy="666786"/>
          </a:xfrm>
          <a:prstGeom prst="rect">
            <a:avLst/>
          </a:prstGeom>
          <a:noFill/>
        </p:spPr>
        <p:txBody>
          <a:bodyPr wrap="square" rtlCol="0">
            <a:spAutoFit/>
          </a:bodyPr>
          <a:lstStyle/>
          <a:p>
            <a:pPr algn="ctr"/>
            <a:r>
              <a:rPr lang="en-US" sz="3733" dirty="0">
                <a:solidFill>
                  <a:srgbClr val="000000"/>
                </a:solidFill>
                <a:latin typeface="Gill Sans MT" panose="020B0502020104020203" pitchFamily="34" charset="0"/>
              </a:rPr>
              <a:t>Security Controls</a:t>
            </a:r>
          </a:p>
        </p:txBody>
      </p:sp>
      <p:cxnSp>
        <p:nvCxnSpPr>
          <p:cNvPr id="107" name="Straight Connector 106"/>
          <p:cNvCxnSpPr>
            <a:cxnSpLocks/>
          </p:cNvCxnSpPr>
          <p:nvPr/>
        </p:nvCxnSpPr>
        <p:spPr bwMode="auto">
          <a:xfrm flipV="1">
            <a:off x="1408357" y="305983"/>
            <a:ext cx="10003479" cy="5406267"/>
          </a:xfrm>
          <a:prstGeom prst="line">
            <a:avLst/>
          </a:prstGeom>
          <a:solidFill>
            <a:srgbClr val="002060"/>
          </a:solidFill>
          <a:ln w="28575" cap="flat" cmpd="sng" algn="ctr">
            <a:solidFill>
              <a:srgbClr val="000000"/>
            </a:solidFill>
            <a:prstDash val="solid"/>
            <a:round/>
            <a:headEnd type="none" w="sm" len="sm"/>
            <a:tailEnd type="none" w="sm" len="sm"/>
          </a:ln>
          <a:effectLst/>
        </p:spPr>
      </p:cxnSp>
      <p:grpSp>
        <p:nvGrpSpPr>
          <p:cNvPr id="108" name="Group 107"/>
          <p:cNvGrpSpPr/>
          <p:nvPr/>
        </p:nvGrpSpPr>
        <p:grpSpPr>
          <a:xfrm>
            <a:off x="1152435" y="4987596"/>
            <a:ext cx="4823421" cy="533276"/>
            <a:chOff x="1190659" y="5011314"/>
            <a:chExt cx="3946194" cy="436290"/>
          </a:xfrm>
        </p:grpSpPr>
        <p:sp>
          <p:nvSpPr>
            <p:cNvPr id="109" name="TextBox 108"/>
            <p:cNvSpPr txBox="1"/>
            <p:nvPr/>
          </p:nvSpPr>
          <p:spPr>
            <a:xfrm>
              <a:off x="1190659" y="5187356"/>
              <a:ext cx="3934854" cy="260248"/>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Trustworthy Computing</a:t>
              </a:r>
            </a:p>
          </p:txBody>
        </p:sp>
        <p:sp>
          <p:nvSpPr>
            <p:cNvPr id="110" name="TextBox 109"/>
            <p:cNvSpPr txBox="1"/>
            <p:nvPr/>
          </p:nvSpPr>
          <p:spPr>
            <a:xfrm>
              <a:off x="1201999" y="5011314"/>
              <a:ext cx="3934854" cy="260248"/>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Software Restriction Policies</a:t>
              </a:r>
            </a:p>
          </p:txBody>
        </p:sp>
      </p:grpSp>
      <p:grpSp>
        <p:nvGrpSpPr>
          <p:cNvPr id="111" name="Group 110"/>
          <p:cNvGrpSpPr/>
          <p:nvPr/>
        </p:nvGrpSpPr>
        <p:grpSpPr>
          <a:xfrm>
            <a:off x="1704275" y="3823331"/>
            <a:ext cx="4828847" cy="1208187"/>
            <a:chOff x="1973599" y="3768264"/>
            <a:chExt cx="3950632" cy="988456"/>
          </a:xfrm>
        </p:grpSpPr>
        <p:sp>
          <p:nvSpPr>
            <p:cNvPr id="112" name="TextBox 111"/>
            <p:cNvSpPr txBox="1"/>
            <p:nvPr/>
          </p:nvSpPr>
          <p:spPr>
            <a:xfrm>
              <a:off x="1985323" y="4496472"/>
              <a:ext cx="3934854" cy="260248"/>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Automatic Updating</a:t>
              </a:r>
            </a:p>
          </p:txBody>
        </p:sp>
        <p:sp>
          <p:nvSpPr>
            <p:cNvPr id="113" name="TextBox 112"/>
            <p:cNvSpPr txBox="1"/>
            <p:nvPr/>
          </p:nvSpPr>
          <p:spPr>
            <a:xfrm>
              <a:off x="1989377" y="4309692"/>
              <a:ext cx="3934854" cy="260248"/>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Microsoft Secure Development Lifecycle</a:t>
              </a:r>
            </a:p>
          </p:txBody>
        </p:sp>
        <p:sp>
          <p:nvSpPr>
            <p:cNvPr id="114" name="TextBox 113"/>
            <p:cNvSpPr txBox="1"/>
            <p:nvPr/>
          </p:nvSpPr>
          <p:spPr>
            <a:xfrm>
              <a:off x="1981269" y="4116466"/>
              <a:ext cx="3934854" cy="260248"/>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Firewall Enabled by Default</a:t>
              </a:r>
            </a:p>
          </p:txBody>
        </p:sp>
        <p:sp>
          <p:nvSpPr>
            <p:cNvPr id="115" name="TextBox 114"/>
            <p:cNvSpPr txBox="1"/>
            <p:nvPr/>
          </p:nvSpPr>
          <p:spPr>
            <a:xfrm>
              <a:off x="1973599" y="3938045"/>
              <a:ext cx="3934854" cy="260248"/>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Baseline Security Analyzer</a:t>
              </a:r>
            </a:p>
          </p:txBody>
        </p:sp>
        <p:sp>
          <p:nvSpPr>
            <p:cNvPr id="116" name="TextBox 115"/>
            <p:cNvSpPr txBox="1"/>
            <p:nvPr/>
          </p:nvSpPr>
          <p:spPr>
            <a:xfrm>
              <a:off x="1973983" y="3768264"/>
              <a:ext cx="3934854" cy="260248"/>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Data Execution Protection (DEP)</a:t>
              </a:r>
            </a:p>
          </p:txBody>
        </p:sp>
      </p:grpSp>
      <p:sp>
        <p:nvSpPr>
          <p:cNvPr id="117" name="TextBox 116"/>
          <p:cNvSpPr txBox="1"/>
          <p:nvPr/>
        </p:nvSpPr>
        <p:spPr>
          <a:xfrm>
            <a:off x="2870207" y="3584110"/>
            <a:ext cx="3154117" cy="318100"/>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Malicious Software Removal Tool</a:t>
            </a:r>
          </a:p>
        </p:txBody>
      </p:sp>
      <p:sp>
        <p:nvSpPr>
          <p:cNvPr id="118" name="TextBox 117"/>
          <p:cNvSpPr txBox="1"/>
          <p:nvPr/>
        </p:nvSpPr>
        <p:spPr>
          <a:xfrm>
            <a:off x="3828035" y="3377969"/>
            <a:ext cx="1928495" cy="318100"/>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Windows Defender</a:t>
            </a:r>
          </a:p>
        </p:txBody>
      </p:sp>
      <p:grpSp>
        <p:nvGrpSpPr>
          <p:cNvPr id="119" name="Group 118"/>
          <p:cNvGrpSpPr/>
          <p:nvPr/>
        </p:nvGrpSpPr>
        <p:grpSpPr>
          <a:xfrm>
            <a:off x="4895554" y="2129148"/>
            <a:ext cx="2564169" cy="1300752"/>
            <a:chOff x="4958027" y="1600188"/>
            <a:chExt cx="3934854" cy="1064187"/>
          </a:xfrm>
        </p:grpSpPr>
        <p:sp>
          <p:nvSpPr>
            <p:cNvPr id="120" name="TextBox 119"/>
            <p:cNvSpPr txBox="1"/>
            <p:nvPr/>
          </p:nvSpPr>
          <p:spPr>
            <a:xfrm>
              <a:off x="4958027" y="2404127"/>
              <a:ext cx="3934854" cy="260248"/>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ASDL</a:t>
              </a:r>
            </a:p>
          </p:txBody>
        </p:sp>
        <p:sp>
          <p:nvSpPr>
            <p:cNvPr id="121" name="TextBox 120"/>
            <p:cNvSpPr txBox="1"/>
            <p:nvPr/>
          </p:nvSpPr>
          <p:spPr>
            <a:xfrm>
              <a:off x="4958027" y="2223641"/>
              <a:ext cx="3934854" cy="260248"/>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User Account Control</a:t>
              </a:r>
            </a:p>
          </p:txBody>
        </p:sp>
        <p:sp>
          <p:nvSpPr>
            <p:cNvPr id="122" name="TextBox 121"/>
            <p:cNvSpPr txBox="1"/>
            <p:nvPr/>
          </p:nvSpPr>
          <p:spPr>
            <a:xfrm>
              <a:off x="4958027" y="2014483"/>
              <a:ext cx="3934854" cy="260248"/>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Bitlocker</a:t>
              </a:r>
            </a:p>
          </p:txBody>
        </p:sp>
        <p:sp>
          <p:nvSpPr>
            <p:cNvPr id="123" name="TextBox 122"/>
            <p:cNvSpPr txBox="1"/>
            <p:nvPr/>
          </p:nvSpPr>
          <p:spPr>
            <a:xfrm>
              <a:off x="4958027" y="1794954"/>
              <a:ext cx="3934854" cy="260248"/>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Windows Service Hardening</a:t>
              </a:r>
            </a:p>
          </p:txBody>
        </p:sp>
        <p:sp>
          <p:nvSpPr>
            <p:cNvPr id="124" name="TextBox 123"/>
            <p:cNvSpPr txBox="1"/>
            <p:nvPr/>
          </p:nvSpPr>
          <p:spPr>
            <a:xfrm>
              <a:off x="4958027" y="1600188"/>
              <a:ext cx="3934854" cy="260248"/>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Mandatory Integrity Control</a:t>
              </a:r>
            </a:p>
          </p:txBody>
        </p:sp>
      </p:grpSp>
      <p:grpSp>
        <p:nvGrpSpPr>
          <p:cNvPr id="125" name="Group 124"/>
          <p:cNvGrpSpPr/>
          <p:nvPr/>
        </p:nvGrpSpPr>
        <p:grpSpPr>
          <a:xfrm>
            <a:off x="6411283" y="1659758"/>
            <a:ext cx="2094317" cy="553560"/>
            <a:chOff x="5034289" y="997721"/>
            <a:chExt cx="3976214" cy="452886"/>
          </a:xfrm>
        </p:grpSpPr>
        <p:sp>
          <p:nvSpPr>
            <p:cNvPr id="126" name="TextBox 125"/>
            <p:cNvSpPr txBox="1"/>
            <p:nvPr/>
          </p:nvSpPr>
          <p:spPr>
            <a:xfrm>
              <a:off x="5075649" y="1190359"/>
              <a:ext cx="3934854" cy="260248"/>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AppLocker</a:t>
              </a:r>
            </a:p>
          </p:txBody>
        </p:sp>
        <p:sp>
          <p:nvSpPr>
            <p:cNvPr id="127" name="TextBox 126"/>
            <p:cNvSpPr txBox="1"/>
            <p:nvPr/>
          </p:nvSpPr>
          <p:spPr>
            <a:xfrm>
              <a:off x="5034289" y="997721"/>
              <a:ext cx="3934854" cy="260248"/>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 Encrypted File System</a:t>
              </a:r>
            </a:p>
          </p:txBody>
        </p:sp>
      </p:grpSp>
      <p:sp>
        <p:nvSpPr>
          <p:cNvPr id="128" name="TextBox 127"/>
          <p:cNvSpPr txBox="1"/>
          <p:nvPr/>
        </p:nvSpPr>
        <p:spPr>
          <a:xfrm>
            <a:off x="6471816" y="1427194"/>
            <a:ext cx="2730053" cy="318100"/>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Microsoft Security Essentials</a:t>
            </a:r>
          </a:p>
        </p:txBody>
      </p:sp>
      <p:sp>
        <p:nvSpPr>
          <p:cNvPr id="129" name="TextBox 128"/>
          <p:cNvSpPr txBox="1"/>
          <p:nvPr/>
        </p:nvSpPr>
        <p:spPr>
          <a:xfrm>
            <a:off x="8229469" y="1207785"/>
            <a:ext cx="755255" cy="318100"/>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EMET</a:t>
            </a:r>
          </a:p>
        </p:txBody>
      </p:sp>
      <p:sp>
        <p:nvSpPr>
          <p:cNvPr id="130" name="TextBox 129"/>
          <p:cNvSpPr txBox="1"/>
          <p:nvPr/>
        </p:nvSpPr>
        <p:spPr>
          <a:xfrm>
            <a:off x="7066179" y="6104798"/>
            <a:ext cx="887067" cy="420564"/>
          </a:xfrm>
          <a:prstGeom prst="rect">
            <a:avLst/>
          </a:prstGeom>
          <a:noFill/>
        </p:spPr>
        <p:txBody>
          <a:bodyPr wrap="square" rtlCol="0">
            <a:spAutoFit/>
          </a:bodyPr>
          <a:lstStyle/>
          <a:p>
            <a:r>
              <a:rPr lang="en-US" sz="2133" dirty="0">
                <a:solidFill>
                  <a:srgbClr val="000000"/>
                </a:solidFill>
                <a:latin typeface="Gill Sans MT" panose="020B0502020104020203" pitchFamily="34" charset="0"/>
              </a:rPr>
              <a:t>2014</a:t>
            </a:r>
          </a:p>
        </p:txBody>
      </p:sp>
      <p:cxnSp>
        <p:nvCxnSpPr>
          <p:cNvPr id="131" name="Straight Connector 130"/>
          <p:cNvCxnSpPr>
            <a:cxnSpLocks/>
          </p:cNvCxnSpPr>
          <p:nvPr/>
        </p:nvCxnSpPr>
        <p:spPr bwMode="auto">
          <a:xfrm flipV="1">
            <a:off x="1378881" y="5336414"/>
            <a:ext cx="10218368" cy="376389"/>
          </a:xfrm>
          <a:prstGeom prst="line">
            <a:avLst/>
          </a:prstGeom>
          <a:solidFill>
            <a:srgbClr val="002060"/>
          </a:solidFill>
          <a:ln w="28575" cap="flat" cmpd="sng" algn="ctr">
            <a:solidFill>
              <a:srgbClr val="FF0600"/>
            </a:solidFill>
            <a:prstDash val="solid"/>
            <a:round/>
            <a:headEnd type="none" w="sm" len="sm"/>
            <a:tailEnd type="none" w="sm" len="sm"/>
          </a:ln>
          <a:effectLst/>
        </p:spPr>
      </p:cxnSp>
      <p:sp>
        <p:nvSpPr>
          <p:cNvPr id="132" name="TextBox 131"/>
          <p:cNvSpPr txBox="1"/>
          <p:nvPr/>
        </p:nvSpPr>
        <p:spPr>
          <a:xfrm>
            <a:off x="9927447" y="4710334"/>
            <a:ext cx="1769757" cy="461665"/>
          </a:xfrm>
          <a:prstGeom prst="rect">
            <a:avLst/>
          </a:prstGeom>
          <a:noFill/>
        </p:spPr>
        <p:txBody>
          <a:bodyPr wrap="square" rtlCol="0">
            <a:spAutoFit/>
          </a:bodyPr>
          <a:lstStyle/>
          <a:p>
            <a:r>
              <a:rPr lang="en-US" sz="2400" dirty="0">
                <a:solidFill>
                  <a:srgbClr val="FF0000"/>
                </a:solidFill>
                <a:latin typeface="Gill Sans MT" panose="020B0502020104020203" pitchFamily="34" charset="0"/>
              </a:rPr>
              <a:t>HumanOS</a:t>
            </a:r>
          </a:p>
        </p:txBody>
      </p:sp>
      <p:sp>
        <p:nvSpPr>
          <p:cNvPr id="133" name="TextBox 132"/>
          <p:cNvSpPr txBox="1"/>
          <p:nvPr/>
        </p:nvSpPr>
        <p:spPr>
          <a:xfrm>
            <a:off x="2135451" y="998875"/>
            <a:ext cx="2136475" cy="461665"/>
          </a:xfrm>
          <a:prstGeom prst="rect">
            <a:avLst/>
          </a:prstGeom>
          <a:noFill/>
        </p:spPr>
        <p:txBody>
          <a:bodyPr wrap="square" rtlCol="0">
            <a:spAutoFit/>
          </a:bodyPr>
          <a:lstStyle/>
          <a:p>
            <a:r>
              <a:rPr lang="en-US" sz="2400" dirty="0">
                <a:solidFill>
                  <a:srgbClr val="000000"/>
                </a:solidFill>
                <a:latin typeface="Gill Sans MT" panose="020B0502020104020203" pitchFamily="34" charset="0"/>
              </a:rPr>
              <a:t>WindowsOS</a:t>
            </a:r>
          </a:p>
        </p:txBody>
      </p:sp>
      <p:sp>
        <p:nvSpPr>
          <p:cNvPr id="44" name="TextBox 43"/>
          <p:cNvSpPr txBox="1"/>
          <p:nvPr/>
        </p:nvSpPr>
        <p:spPr>
          <a:xfrm>
            <a:off x="8057520" y="6110514"/>
            <a:ext cx="887067" cy="420564"/>
          </a:xfrm>
          <a:prstGeom prst="rect">
            <a:avLst/>
          </a:prstGeom>
          <a:noFill/>
        </p:spPr>
        <p:txBody>
          <a:bodyPr wrap="square" rtlCol="0">
            <a:spAutoFit/>
          </a:bodyPr>
          <a:lstStyle/>
          <a:p>
            <a:r>
              <a:rPr lang="en-US" sz="2133" dirty="0">
                <a:solidFill>
                  <a:srgbClr val="000000"/>
                </a:solidFill>
                <a:latin typeface="Gill Sans MT" panose="020B0502020104020203" pitchFamily="34" charset="0"/>
              </a:rPr>
              <a:t>2016</a:t>
            </a:r>
          </a:p>
        </p:txBody>
      </p:sp>
      <p:sp>
        <p:nvSpPr>
          <p:cNvPr id="49" name="TextBox 48"/>
          <p:cNvSpPr txBox="1"/>
          <p:nvPr/>
        </p:nvSpPr>
        <p:spPr>
          <a:xfrm>
            <a:off x="8669571" y="1069312"/>
            <a:ext cx="2730053" cy="318100"/>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Credential Guard</a:t>
            </a:r>
          </a:p>
        </p:txBody>
      </p:sp>
      <p:sp>
        <p:nvSpPr>
          <p:cNvPr id="50" name="TextBox 49"/>
          <p:cNvSpPr txBox="1"/>
          <p:nvPr/>
        </p:nvSpPr>
        <p:spPr>
          <a:xfrm>
            <a:off x="8676066" y="835586"/>
            <a:ext cx="2730053" cy="318100"/>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Biometrics</a:t>
            </a:r>
          </a:p>
        </p:txBody>
      </p:sp>
      <p:sp>
        <p:nvSpPr>
          <p:cNvPr id="52" name="TextBox 51"/>
          <p:cNvSpPr txBox="1"/>
          <p:nvPr/>
        </p:nvSpPr>
        <p:spPr>
          <a:xfrm>
            <a:off x="9101529" y="6106904"/>
            <a:ext cx="887067" cy="420564"/>
          </a:xfrm>
          <a:prstGeom prst="rect">
            <a:avLst/>
          </a:prstGeom>
          <a:noFill/>
        </p:spPr>
        <p:txBody>
          <a:bodyPr wrap="square" rtlCol="0">
            <a:spAutoFit/>
          </a:bodyPr>
          <a:lstStyle/>
          <a:p>
            <a:r>
              <a:rPr lang="en-US" sz="2133" dirty="0">
                <a:solidFill>
                  <a:srgbClr val="000000"/>
                </a:solidFill>
                <a:latin typeface="Gill Sans MT" panose="020B0502020104020203" pitchFamily="34" charset="0"/>
              </a:rPr>
              <a:t>2018</a:t>
            </a:r>
          </a:p>
        </p:txBody>
      </p:sp>
      <p:sp>
        <p:nvSpPr>
          <p:cNvPr id="53" name="TextBox 52"/>
          <p:cNvSpPr txBox="1"/>
          <p:nvPr/>
        </p:nvSpPr>
        <p:spPr>
          <a:xfrm>
            <a:off x="8680792" y="613911"/>
            <a:ext cx="2730053" cy="318100"/>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Edge Browser</a:t>
            </a:r>
          </a:p>
        </p:txBody>
      </p:sp>
      <p:sp>
        <p:nvSpPr>
          <p:cNvPr id="46" name="TextBox 45">
            <a:extLst>
              <a:ext uri="{FF2B5EF4-FFF2-40B4-BE49-F238E27FC236}">
                <a16:creationId xmlns:a16="http://schemas.microsoft.com/office/drawing/2014/main" id="{EE71133E-31BD-E743-B136-955E6284D2AE}"/>
              </a:ext>
            </a:extLst>
          </p:cNvPr>
          <p:cNvSpPr txBox="1"/>
          <p:nvPr/>
        </p:nvSpPr>
        <p:spPr>
          <a:xfrm>
            <a:off x="10166805" y="6119994"/>
            <a:ext cx="835959" cy="420564"/>
          </a:xfrm>
          <a:prstGeom prst="rect">
            <a:avLst/>
          </a:prstGeom>
          <a:noFill/>
        </p:spPr>
        <p:txBody>
          <a:bodyPr wrap="square" rtlCol="0">
            <a:spAutoFit/>
          </a:bodyPr>
          <a:lstStyle/>
          <a:p>
            <a:r>
              <a:rPr lang="en-US" sz="2133" dirty="0">
                <a:solidFill>
                  <a:srgbClr val="000000"/>
                </a:solidFill>
                <a:latin typeface="Gill Sans MT" panose="020B0502020104020203" pitchFamily="34" charset="0"/>
              </a:rPr>
              <a:t>2020</a:t>
            </a:r>
          </a:p>
        </p:txBody>
      </p:sp>
      <p:sp>
        <p:nvSpPr>
          <p:cNvPr id="47" name="TextBox 46">
            <a:extLst>
              <a:ext uri="{FF2B5EF4-FFF2-40B4-BE49-F238E27FC236}">
                <a16:creationId xmlns:a16="http://schemas.microsoft.com/office/drawing/2014/main" id="{9ACED691-F1FF-E44F-9B66-0ED7C6483A45}"/>
              </a:ext>
            </a:extLst>
          </p:cNvPr>
          <p:cNvSpPr txBox="1"/>
          <p:nvPr/>
        </p:nvSpPr>
        <p:spPr>
          <a:xfrm>
            <a:off x="9508911" y="440279"/>
            <a:ext cx="1683767" cy="318100"/>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Windows Sandbox</a:t>
            </a:r>
          </a:p>
        </p:txBody>
      </p:sp>
      <p:sp>
        <p:nvSpPr>
          <p:cNvPr id="48" name="TextBox 47">
            <a:extLst>
              <a:ext uri="{FF2B5EF4-FFF2-40B4-BE49-F238E27FC236}">
                <a16:creationId xmlns:a16="http://schemas.microsoft.com/office/drawing/2014/main" id="{1DBD69E0-703C-5441-B8BE-271CD74527AF}"/>
              </a:ext>
            </a:extLst>
          </p:cNvPr>
          <p:cNvSpPr txBox="1"/>
          <p:nvPr/>
        </p:nvSpPr>
        <p:spPr>
          <a:xfrm>
            <a:off x="11136571" y="6119994"/>
            <a:ext cx="835959" cy="420564"/>
          </a:xfrm>
          <a:prstGeom prst="rect">
            <a:avLst/>
          </a:prstGeom>
          <a:noFill/>
        </p:spPr>
        <p:txBody>
          <a:bodyPr wrap="square" rtlCol="0">
            <a:spAutoFit/>
          </a:bodyPr>
          <a:lstStyle/>
          <a:p>
            <a:r>
              <a:rPr lang="en-US" sz="2133" dirty="0">
                <a:solidFill>
                  <a:srgbClr val="000000"/>
                </a:solidFill>
                <a:latin typeface="Gill Sans MT" panose="020B0502020104020203" pitchFamily="34" charset="0"/>
              </a:rPr>
              <a:t>2022</a:t>
            </a:r>
          </a:p>
        </p:txBody>
      </p:sp>
      <p:sp>
        <p:nvSpPr>
          <p:cNvPr id="51" name="TextBox 50">
            <a:extLst>
              <a:ext uri="{FF2B5EF4-FFF2-40B4-BE49-F238E27FC236}">
                <a16:creationId xmlns:a16="http://schemas.microsoft.com/office/drawing/2014/main" id="{95C26EF2-6F1A-2246-8246-665B3F643FBE}"/>
              </a:ext>
            </a:extLst>
          </p:cNvPr>
          <p:cNvSpPr txBox="1"/>
          <p:nvPr/>
        </p:nvSpPr>
        <p:spPr>
          <a:xfrm>
            <a:off x="10384325" y="3184"/>
            <a:ext cx="1683767" cy="543867"/>
          </a:xfrm>
          <a:prstGeom prst="rect">
            <a:avLst/>
          </a:prstGeom>
          <a:noFill/>
        </p:spPr>
        <p:txBody>
          <a:bodyPr wrap="square" rtlCol="0">
            <a:spAutoFit/>
          </a:bodyPr>
          <a:lstStyle/>
          <a:p>
            <a:r>
              <a:rPr lang="en-US" sz="1467" dirty="0">
                <a:solidFill>
                  <a:srgbClr val="000000"/>
                </a:solidFill>
                <a:latin typeface="Gill Sans MT" panose="020B0502020104020203" pitchFamily="34" charset="0"/>
              </a:rPr>
              <a:t>SMB over QUIC</a:t>
            </a:r>
          </a:p>
          <a:p>
            <a:r>
              <a:rPr lang="en-US" sz="1467" dirty="0">
                <a:solidFill>
                  <a:srgbClr val="000000"/>
                </a:solidFill>
                <a:latin typeface="Gill Sans MT" panose="020B0502020104020203" pitchFamily="34" charset="0"/>
              </a:rPr>
              <a:t>DNS over HTTPS</a:t>
            </a:r>
          </a:p>
        </p:txBody>
      </p:sp>
    </p:spTree>
    <p:extLst>
      <p:ext uri="{BB962C8B-B14F-4D97-AF65-F5344CB8AC3E}">
        <p14:creationId xmlns:p14="http://schemas.microsoft.com/office/powerpoint/2010/main" val="1429297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fade">
                                      <p:cBhvr>
                                        <p:cTn id="7" dur="500"/>
                                        <p:tgtEl>
                                          <p:spTgt spid="132"/>
                                        </p:tgtEl>
                                      </p:cBhvr>
                                    </p:animEffect>
                                  </p:childTnLst>
                                </p:cTn>
                              </p:par>
                              <p:par>
                                <p:cTn id="8" presetID="10" presetClass="entr" presetSubtype="0" fill="hold" nodeType="withEffect">
                                  <p:stCondLst>
                                    <p:cond delay="0"/>
                                  </p:stCondLst>
                                  <p:childTnLst>
                                    <p:set>
                                      <p:cBhvr>
                                        <p:cTn id="9" dur="1" fill="hold">
                                          <p:stCondLst>
                                            <p:cond delay="0"/>
                                          </p:stCondLst>
                                        </p:cTn>
                                        <p:tgtEl>
                                          <p:spTgt spid="131"/>
                                        </p:tgtEl>
                                        <p:attrNameLst>
                                          <p:attrName>style.visibility</p:attrName>
                                        </p:attrNameLst>
                                      </p:cBhvr>
                                      <p:to>
                                        <p:strVal val="visible"/>
                                      </p:to>
                                    </p:set>
                                    <p:animEffect transition="in" filter="fade">
                                      <p:cBhvr>
                                        <p:cTn id="10"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A1AE706-E1AD-E24D-8097-1ECC832BB8BA}"/>
              </a:ext>
            </a:extLst>
          </p:cNvPr>
          <p:cNvSpPr/>
          <p:nvPr/>
        </p:nvSpPr>
        <p:spPr>
          <a:xfrm>
            <a:off x="0" y="5329315"/>
            <a:ext cx="11887200" cy="1528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p:cNvCxnSpPr/>
          <p:nvPr/>
        </p:nvCxnSpPr>
        <p:spPr>
          <a:xfrm flipH="1">
            <a:off x="2332192" y="1632061"/>
            <a:ext cx="1" cy="3909335"/>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flipH="1">
            <a:off x="2332191" y="5541395"/>
            <a:ext cx="786214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7195677" y="5704463"/>
            <a:ext cx="1968311" cy="707886"/>
          </a:xfrm>
          <a:prstGeom prst="rect">
            <a:avLst/>
          </a:prstGeom>
          <a:noFill/>
        </p:spPr>
        <p:txBody>
          <a:bodyPr wrap="square" rtlCol="0">
            <a:spAutoFit/>
          </a:bodyPr>
          <a:lstStyle/>
          <a:p>
            <a:r>
              <a:rPr lang="en-US" sz="4000" dirty="0">
                <a:solidFill>
                  <a:srgbClr val="094B72"/>
                </a:solidFill>
                <a:latin typeface="Arial" panose="020B0604020202020204" pitchFamily="34" charset="0"/>
                <a:cs typeface="Arial" panose="020B0604020202020204" pitchFamily="34" charset="0"/>
              </a:rPr>
              <a:t>Human</a:t>
            </a:r>
          </a:p>
        </p:txBody>
      </p:sp>
      <p:sp>
        <p:nvSpPr>
          <p:cNvPr id="7" name="TextBox 6"/>
          <p:cNvSpPr txBox="1"/>
          <p:nvPr/>
        </p:nvSpPr>
        <p:spPr>
          <a:xfrm>
            <a:off x="3749840" y="5707305"/>
            <a:ext cx="1846488" cy="707886"/>
          </a:xfrm>
          <a:prstGeom prst="rect">
            <a:avLst/>
          </a:prstGeom>
          <a:noFill/>
        </p:spPr>
        <p:txBody>
          <a:bodyPr wrap="square" rtlCol="0">
            <a:spAutoFit/>
          </a:bodyPr>
          <a:lstStyle/>
          <a:p>
            <a:r>
              <a:rPr lang="en-US" sz="4000" dirty="0">
                <a:solidFill>
                  <a:srgbClr val="094B72"/>
                </a:solidFill>
                <a:latin typeface="Arial" panose="020B0604020202020204" pitchFamily="34" charset="0"/>
                <a:cs typeface="Arial" panose="020B0604020202020204" pitchFamily="34" charset="0"/>
              </a:rPr>
              <a:t>Laptop</a:t>
            </a:r>
            <a:endParaRPr lang="en-US" sz="3600" dirty="0">
              <a:solidFill>
                <a:srgbClr val="094B72"/>
              </a:solidFill>
              <a:latin typeface="Arial" panose="020B0604020202020204" pitchFamily="34" charset="0"/>
              <a:cs typeface="Arial" panose="020B0604020202020204" pitchFamily="34" charset="0"/>
            </a:endParaRPr>
          </a:p>
        </p:txBody>
      </p:sp>
      <p:sp>
        <p:nvSpPr>
          <p:cNvPr id="6" name="TextBox 5"/>
          <p:cNvSpPr txBox="1"/>
          <p:nvPr/>
        </p:nvSpPr>
        <p:spPr>
          <a:xfrm rot="16200000">
            <a:off x="-71020" y="3105489"/>
            <a:ext cx="3269179" cy="707886"/>
          </a:xfrm>
          <a:prstGeom prst="rect">
            <a:avLst/>
          </a:prstGeom>
          <a:noFill/>
        </p:spPr>
        <p:txBody>
          <a:bodyPr wrap="square" rtlCol="0">
            <a:spAutoFit/>
          </a:bodyPr>
          <a:lstStyle/>
          <a:p>
            <a:r>
              <a:rPr lang="en-US" sz="4000" dirty="0">
                <a:solidFill>
                  <a:srgbClr val="094B72"/>
                </a:solidFill>
                <a:latin typeface="Arial" panose="020B0604020202020204" pitchFamily="34" charset="0"/>
                <a:cs typeface="Arial" panose="020B0604020202020204" pitchFamily="34" charset="0"/>
              </a:rPr>
              <a:t>Resources</a:t>
            </a:r>
            <a:endParaRPr lang="en-US" sz="4400" dirty="0">
              <a:solidFill>
                <a:srgbClr val="094B72"/>
              </a:solidFill>
              <a:latin typeface="Arial" panose="020B0604020202020204" pitchFamily="34" charset="0"/>
              <a:cs typeface="Arial" panose="020B0604020202020204" pitchFamily="34" charset="0"/>
            </a:endParaRPr>
          </a:p>
        </p:txBody>
      </p:sp>
      <p:sp>
        <p:nvSpPr>
          <p:cNvPr id="10" name="Title 9"/>
          <p:cNvSpPr>
            <a:spLocks noGrp="1"/>
          </p:cNvSpPr>
          <p:nvPr>
            <p:ph type="title"/>
          </p:nvPr>
        </p:nvSpPr>
        <p:spPr/>
        <p:txBody>
          <a:bodyPr>
            <a:normAutofit fontScale="90000"/>
          </a:bodyPr>
          <a:lstStyle/>
          <a:p>
            <a:r>
              <a:rPr lang="en-US" dirty="0"/>
              <a:t>Technology vs. Human Security Investment</a:t>
            </a:r>
          </a:p>
        </p:txBody>
      </p:sp>
      <p:sp>
        <p:nvSpPr>
          <p:cNvPr id="11" name="Rectangle 10"/>
          <p:cNvSpPr/>
          <p:nvPr/>
        </p:nvSpPr>
        <p:spPr>
          <a:xfrm>
            <a:off x="3992271" y="1632061"/>
            <a:ext cx="1390995" cy="3909335"/>
          </a:xfrm>
          <a:prstGeom prst="rect">
            <a:avLst/>
          </a:prstGeom>
          <a:solidFill>
            <a:srgbClr val="3366F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2" name="Rectangle 11"/>
          <p:cNvSpPr/>
          <p:nvPr/>
        </p:nvSpPr>
        <p:spPr>
          <a:xfrm>
            <a:off x="7387220" y="5094023"/>
            <a:ext cx="1390995" cy="438488"/>
          </a:xfrm>
          <a:prstGeom prst="rect">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3" name="Slide Number Placeholder 3">
            <a:extLst>
              <a:ext uri="{FF2B5EF4-FFF2-40B4-BE49-F238E27FC236}">
                <a16:creationId xmlns:a16="http://schemas.microsoft.com/office/drawing/2014/main" id="{154BA59C-DCB6-4FF6-AD79-13F9905F3705}"/>
              </a:ext>
            </a:extLst>
          </p:cNvPr>
          <p:cNvSpPr txBox="1">
            <a:spLocks/>
          </p:cNvSpPr>
          <p:nvPr/>
        </p:nvSpPr>
        <p:spPr>
          <a:xfrm>
            <a:off x="11536683" y="6318412"/>
            <a:ext cx="653796" cy="546101"/>
          </a:xfrm>
          <a:prstGeom prst="rect">
            <a:avLst/>
          </a:prstGeom>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A12C446D-6113-E749-B2D6-33109B9D4DC9}" type="slidenum">
              <a:rPr lang="en-US" sz="1333" b="1">
                <a:solidFill>
                  <a:schemeClr val="bg1"/>
                </a:solidFill>
                <a:latin typeface="Gill Sans MT" panose="020B0502020104020203" pitchFamily="34" charset="0"/>
              </a:rPr>
              <a:pPr algn="ctr"/>
              <a:t>6</a:t>
            </a:fld>
            <a:endParaRPr lang="en-US" sz="1333" b="1" dirty="0">
              <a:solidFill>
                <a:schemeClr val="bg1"/>
              </a:solidFill>
              <a:latin typeface="Gill Sans MT" panose="020B0502020104020203" pitchFamily="34" charset="0"/>
            </a:endParaRPr>
          </a:p>
        </p:txBody>
      </p:sp>
    </p:spTree>
    <p:extLst>
      <p:ext uri="{BB962C8B-B14F-4D97-AF65-F5344CB8AC3E}">
        <p14:creationId xmlns:p14="http://schemas.microsoft.com/office/powerpoint/2010/main" val="4110068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BCCC2E9-90E4-AE43-B526-8E33879E81D4}"/>
              </a:ext>
            </a:extLst>
          </p:cNvPr>
          <p:cNvSpPr txBox="1"/>
          <p:nvPr/>
        </p:nvSpPr>
        <p:spPr>
          <a:xfrm>
            <a:off x="889687" y="1655805"/>
            <a:ext cx="10280821" cy="2585323"/>
          </a:xfrm>
          <a:prstGeom prst="rect">
            <a:avLst/>
          </a:prstGeom>
          <a:noFill/>
        </p:spPr>
        <p:txBody>
          <a:bodyPr wrap="square" rtlCol="0">
            <a:spAutoFit/>
          </a:bodyPr>
          <a:lstStyle/>
          <a:p>
            <a:pPr algn="ctr"/>
            <a:r>
              <a:rPr lang="en-US" sz="5400" i="1" dirty="0">
                <a:solidFill>
                  <a:srgbClr val="094B72"/>
                </a:solidFill>
                <a:latin typeface="Arial" panose="020B0604020202020204" pitchFamily="34" charset="0"/>
                <a:cs typeface="Arial" panose="020B0604020202020204" pitchFamily="34" charset="0"/>
              </a:rPr>
              <a:t>People are not the weakest link - they are the primary attack vector.</a:t>
            </a:r>
          </a:p>
        </p:txBody>
      </p:sp>
    </p:spTree>
    <p:extLst>
      <p:ext uri="{BB962C8B-B14F-4D97-AF65-F5344CB8AC3E}">
        <p14:creationId xmlns:p14="http://schemas.microsoft.com/office/powerpoint/2010/main" val="31174999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C2A62FA-62CB-384B-9BB1-AFD33003F3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a:extLst>
              <a:ext uri="{FF2B5EF4-FFF2-40B4-BE49-F238E27FC236}">
                <a16:creationId xmlns:a16="http://schemas.microsoft.com/office/drawing/2014/main" id="{E5F999B3-60B8-9344-A824-D8925A29AA6E}"/>
              </a:ext>
            </a:extLst>
          </p:cNvPr>
          <p:cNvSpPr txBox="1"/>
          <p:nvPr/>
        </p:nvSpPr>
        <p:spPr>
          <a:xfrm>
            <a:off x="939344" y="1212423"/>
            <a:ext cx="10199646" cy="1862048"/>
          </a:xfrm>
          <a:prstGeom prst="rect">
            <a:avLst/>
          </a:prstGeom>
          <a:noFill/>
        </p:spPr>
        <p:txBody>
          <a:bodyPr wrap="square" rtlCol="0">
            <a:spAutoFit/>
          </a:bodyPr>
          <a:lstStyle/>
          <a:p>
            <a:pPr algn="ctr" fontAlgn="ctr"/>
            <a:r>
              <a:rPr lang="en-US" sz="11500" dirty="0">
                <a:solidFill>
                  <a:schemeClr val="bg1"/>
                </a:solidFill>
                <a:effectLst>
                  <a:outerShdw blurRad="50800" dist="38100" dir="2700000" algn="tl" rotWithShape="0">
                    <a:prstClr val="black">
                      <a:alpha val="10000"/>
                    </a:prstClr>
                  </a:outerShdw>
                </a:effectLst>
                <a:latin typeface="+mj-lt"/>
                <a:ea typeface="Arial" charset="0"/>
                <a:cs typeface="Arial" charset="0"/>
              </a:rPr>
              <a:t>The Solution</a:t>
            </a:r>
          </a:p>
        </p:txBody>
      </p:sp>
      <p:sp>
        <p:nvSpPr>
          <p:cNvPr id="4" name="Subtitle 2">
            <a:extLst>
              <a:ext uri="{FF2B5EF4-FFF2-40B4-BE49-F238E27FC236}">
                <a16:creationId xmlns:a16="http://schemas.microsoft.com/office/drawing/2014/main" id="{CF2CEE02-C295-2C47-BCA0-821201E4CD30}"/>
              </a:ext>
            </a:extLst>
          </p:cNvPr>
          <p:cNvSpPr txBox="1">
            <a:spLocks/>
          </p:cNvSpPr>
          <p:nvPr/>
        </p:nvSpPr>
        <p:spPr>
          <a:xfrm>
            <a:off x="1536357" y="3231334"/>
            <a:ext cx="9144000" cy="2886897"/>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i="1" dirty="0">
                <a:solidFill>
                  <a:schemeClr val="bg1"/>
                </a:solidFill>
              </a:rPr>
              <a:t>Demonstrate to leadership you also have the solution, how  a security awareness program effectively manages human risk.  </a:t>
            </a:r>
          </a:p>
          <a:p>
            <a:pPr marL="0" indent="0" algn="ctr">
              <a:buNone/>
            </a:pPr>
            <a:endParaRPr lang="en-US" i="1" dirty="0">
              <a:solidFill>
                <a:schemeClr val="bg1"/>
              </a:solidFill>
            </a:endParaRPr>
          </a:p>
        </p:txBody>
      </p:sp>
    </p:spTree>
    <p:extLst>
      <p:ext uri="{BB962C8B-B14F-4D97-AF65-F5344CB8AC3E}">
        <p14:creationId xmlns:p14="http://schemas.microsoft.com/office/powerpoint/2010/main" val="51451293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08305" y="1724558"/>
            <a:ext cx="12260545" cy="919723"/>
            <a:chOff x="583286" y="2061436"/>
            <a:chExt cx="8908294" cy="919722"/>
          </a:xfrm>
        </p:grpSpPr>
        <p:sp>
          <p:nvSpPr>
            <p:cNvPr id="4" name="TextBox 3"/>
            <p:cNvSpPr txBox="1"/>
            <p:nvPr/>
          </p:nvSpPr>
          <p:spPr>
            <a:xfrm>
              <a:off x="4470675" y="2068152"/>
              <a:ext cx="2323733" cy="913006"/>
            </a:xfrm>
            <a:prstGeom prst="rect">
              <a:avLst/>
            </a:prstGeom>
            <a:noFill/>
          </p:spPr>
          <p:txBody>
            <a:bodyPr wrap="square" rtlCol="0">
              <a:spAutoFit/>
            </a:bodyPr>
            <a:lstStyle/>
            <a:p>
              <a:pPr defTabSz="609585"/>
              <a:r>
                <a:rPr lang="en-US" sz="5333" cap="all" dirty="0">
                  <a:ln>
                    <a:solidFill>
                      <a:prstClr val="black"/>
                    </a:solidFill>
                  </a:ln>
                  <a:solidFill>
                    <a:srgbClr val="FF0000"/>
                  </a:solidFill>
                  <a:latin typeface="Impact"/>
                  <a:cs typeface="Impact"/>
                </a:rPr>
                <a:t>Threats  )</a:t>
              </a:r>
              <a:r>
                <a:rPr lang="en-US" sz="5333" cap="all" dirty="0">
                  <a:ln>
                    <a:solidFill>
                      <a:prstClr val="black"/>
                    </a:solidFill>
                  </a:ln>
                  <a:solidFill>
                    <a:srgbClr val="FF0000"/>
                  </a:solidFill>
                  <a:effectLst>
                    <a:outerShdw blurRad="50800" dist="38100" dir="2700000">
                      <a:srgbClr val="000000">
                        <a:alpha val="43000"/>
                      </a:srgbClr>
                    </a:outerShdw>
                  </a:effectLst>
                  <a:latin typeface="Impact"/>
                  <a:cs typeface="Impact"/>
                </a:rPr>
                <a:t> </a:t>
              </a:r>
            </a:p>
          </p:txBody>
        </p:sp>
        <p:sp>
          <p:nvSpPr>
            <p:cNvPr id="5" name="TextBox 4"/>
            <p:cNvSpPr txBox="1"/>
            <p:nvPr/>
          </p:nvSpPr>
          <p:spPr>
            <a:xfrm>
              <a:off x="583286" y="2068013"/>
              <a:ext cx="4249616" cy="913006"/>
            </a:xfrm>
            <a:prstGeom prst="rect">
              <a:avLst/>
            </a:prstGeom>
            <a:noFill/>
          </p:spPr>
          <p:txBody>
            <a:bodyPr wrap="square" rtlCol="0">
              <a:spAutoFit/>
            </a:bodyPr>
            <a:lstStyle/>
            <a:p>
              <a:pPr defTabSz="609585"/>
              <a:r>
                <a:rPr lang="en-US" sz="5333" cap="all" dirty="0">
                  <a:ln>
                    <a:solidFill>
                      <a:prstClr val="black"/>
                    </a:solidFill>
                  </a:ln>
                  <a:solidFill>
                    <a:srgbClr val="FF0000"/>
                  </a:solidFill>
                  <a:latin typeface="Impact"/>
                  <a:cs typeface="Impact"/>
                </a:rPr>
                <a:t>(  Vulnerabilities </a:t>
              </a:r>
              <a:r>
                <a:rPr lang="en-US" sz="2667" cap="all" dirty="0">
                  <a:ln>
                    <a:solidFill>
                      <a:srgbClr val="000000"/>
                    </a:solidFill>
                  </a:ln>
                  <a:solidFill>
                    <a:srgbClr val="FF0000"/>
                  </a:solidFill>
                  <a:latin typeface="Impact"/>
                  <a:cs typeface="Impact"/>
                </a:rPr>
                <a:t>X </a:t>
              </a:r>
              <a:r>
                <a:rPr lang="en-US" sz="2667" cap="all" dirty="0">
                  <a:ln>
                    <a:solidFill>
                      <a:srgbClr val="000000"/>
                    </a:solidFill>
                  </a:ln>
                  <a:solidFill>
                    <a:srgbClr val="FF0000"/>
                  </a:solidFill>
                  <a:effectLst>
                    <a:outerShdw blurRad="50800" dist="38100" dir="2700000">
                      <a:srgbClr val="000000">
                        <a:alpha val="43000"/>
                      </a:srgbClr>
                    </a:outerShdw>
                  </a:effectLst>
                  <a:latin typeface="Impact"/>
                  <a:cs typeface="Impact"/>
                </a:rPr>
                <a:t> </a:t>
              </a:r>
              <a:endParaRPr lang="en-US" sz="5333" cap="all" dirty="0">
                <a:ln>
                  <a:solidFill>
                    <a:prstClr val="black"/>
                  </a:solidFill>
                </a:ln>
                <a:solidFill>
                  <a:srgbClr val="FF0000"/>
                </a:solidFill>
                <a:latin typeface="Impact"/>
                <a:cs typeface="Impact"/>
              </a:endParaRPr>
            </a:p>
          </p:txBody>
        </p:sp>
        <p:sp>
          <p:nvSpPr>
            <p:cNvPr id="6" name="TextBox 5"/>
            <p:cNvSpPr txBox="1"/>
            <p:nvPr/>
          </p:nvSpPr>
          <p:spPr>
            <a:xfrm>
              <a:off x="6774098" y="2061436"/>
              <a:ext cx="2717482" cy="913006"/>
            </a:xfrm>
            <a:prstGeom prst="rect">
              <a:avLst/>
            </a:prstGeom>
            <a:noFill/>
          </p:spPr>
          <p:txBody>
            <a:bodyPr wrap="square" rtlCol="0">
              <a:spAutoFit/>
            </a:bodyPr>
            <a:lstStyle/>
            <a:p>
              <a:pPr defTabSz="609585"/>
              <a:r>
                <a:rPr lang="en-US" sz="2667" cap="all" dirty="0">
                  <a:ln>
                    <a:solidFill>
                      <a:prstClr val="black"/>
                    </a:solidFill>
                  </a:ln>
                  <a:solidFill>
                    <a:srgbClr val="FF0000"/>
                  </a:solidFill>
                  <a:latin typeface="Impact"/>
                  <a:cs typeface="Impact"/>
                </a:rPr>
                <a:t>X  </a:t>
              </a:r>
              <a:r>
                <a:rPr lang="en-US" sz="5333" cap="all" dirty="0">
                  <a:ln>
                    <a:solidFill>
                      <a:prstClr val="black"/>
                    </a:solidFill>
                  </a:ln>
                  <a:solidFill>
                    <a:srgbClr val="FF0000"/>
                  </a:solidFill>
                  <a:latin typeface="Impact"/>
                  <a:cs typeface="Impact"/>
                </a:rPr>
                <a:t>Impact</a:t>
              </a:r>
            </a:p>
          </p:txBody>
        </p:sp>
      </p:grpSp>
      <p:sp>
        <p:nvSpPr>
          <p:cNvPr id="8" name="Title 7"/>
          <p:cNvSpPr>
            <a:spLocks noGrp="1"/>
          </p:cNvSpPr>
          <p:nvPr>
            <p:ph type="title"/>
          </p:nvPr>
        </p:nvSpPr>
        <p:spPr/>
        <p:txBody>
          <a:bodyPr>
            <a:normAutofit/>
          </a:bodyPr>
          <a:lstStyle/>
          <a:p>
            <a:r>
              <a:rPr lang="en-US" sz="4000" dirty="0"/>
              <a:t>How Do We Manage Human Risk?   </a:t>
            </a:r>
          </a:p>
        </p:txBody>
      </p:sp>
      <p:sp>
        <p:nvSpPr>
          <p:cNvPr id="9" name="Content Placeholder 8"/>
          <p:cNvSpPr>
            <a:spLocks noGrp="1"/>
          </p:cNvSpPr>
          <p:nvPr>
            <p:ph sz="quarter" idx="11"/>
          </p:nvPr>
        </p:nvSpPr>
        <p:spPr>
          <a:xfrm>
            <a:off x="1051690" y="2944484"/>
            <a:ext cx="10746610" cy="4048892"/>
          </a:xfrm>
        </p:spPr>
        <p:txBody>
          <a:bodyPr/>
          <a:lstStyle/>
          <a:p>
            <a:pPr marL="457189" indent="-457189">
              <a:buFont typeface="Arial" panose="020B0604020202020204" pitchFamily="34" charset="0"/>
              <a:buChar char="•"/>
            </a:pPr>
            <a:r>
              <a:rPr lang="en-US" dirty="0"/>
              <a:t>These three variables make up cyber risk, reduce risk by reducing each of the three variables</a:t>
            </a:r>
          </a:p>
          <a:p>
            <a:pPr marL="457189" indent="-457189">
              <a:buFont typeface="Arial" panose="020B0604020202020204" pitchFamily="34" charset="0"/>
              <a:buChar char="•"/>
            </a:pPr>
            <a:r>
              <a:rPr lang="en-US" dirty="0"/>
              <a:t>For human risk we reduce each variable by changing human behavior</a:t>
            </a:r>
          </a:p>
        </p:txBody>
      </p:sp>
      <p:sp>
        <p:nvSpPr>
          <p:cNvPr id="10" name="Slide Number Placeholder 3">
            <a:extLst>
              <a:ext uri="{FF2B5EF4-FFF2-40B4-BE49-F238E27FC236}">
                <a16:creationId xmlns:a16="http://schemas.microsoft.com/office/drawing/2014/main" id="{AFDF12C3-632A-45A4-AFF4-9FB1D52A5A3B}"/>
              </a:ext>
            </a:extLst>
          </p:cNvPr>
          <p:cNvSpPr txBox="1">
            <a:spLocks/>
          </p:cNvSpPr>
          <p:nvPr/>
        </p:nvSpPr>
        <p:spPr>
          <a:xfrm>
            <a:off x="11536683" y="6318412"/>
            <a:ext cx="653796" cy="546101"/>
          </a:xfrm>
          <a:prstGeom prst="rect">
            <a:avLst/>
          </a:prstGeom>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09585"/>
            <a:fld id="{A12C446D-6113-E749-B2D6-33109B9D4DC9}" type="slidenum">
              <a:rPr lang="en-US" sz="1333" b="1">
                <a:solidFill>
                  <a:prstClr val="white"/>
                </a:solidFill>
                <a:latin typeface="Gill Sans MT" panose="020B0502020104020203" pitchFamily="34" charset="0"/>
              </a:rPr>
              <a:pPr algn="ctr" defTabSz="609585"/>
              <a:t>9</a:t>
            </a:fld>
            <a:endParaRPr lang="en-US" sz="1333" b="1" dirty="0">
              <a:solidFill>
                <a:prstClr val="white"/>
              </a:solidFill>
              <a:latin typeface="Gill Sans MT" panose="020B0502020104020203"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ANS SA Final Theme">
  <a:themeElements>
    <a:clrScheme name="SANS SA Final">
      <a:dk1>
        <a:srgbClr val="595959"/>
      </a:dk1>
      <a:lt1>
        <a:srgbClr val="FFFFFF"/>
      </a:lt1>
      <a:dk2>
        <a:srgbClr val="545454"/>
      </a:dk2>
      <a:lt2>
        <a:srgbClr val="BFBFBF"/>
      </a:lt2>
      <a:accent1>
        <a:srgbClr val="0099BC"/>
      </a:accent1>
      <a:accent2>
        <a:srgbClr val="F9A01B"/>
      </a:accent2>
      <a:accent3>
        <a:srgbClr val="C9393C"/>
      </a:accent3>
      <a:accent4>
        <a:srgbClr val="009889"/>
      </a:accent4>
      <a:accent5>
        <a:srgbClr val="00587C"/>
      </a:accent5>
      <a:accent6>
        <a:srgbClr val="D8D8D8"/>
      </a:accent6>
      <a:hlink>
        <a:srgbClr val="F9A01B"/>
      </a:hlink>
      <a:folHlink>
        <a:srgbClr val="00587C"/>
      </a:folHlink>
    </a:clrScheme>
    <a:fontScheme name="Custom 1">
      <a:majorFont>
        <a:latin typeface="Fira Sans Medium"/>
        <a:ea typeface=""/>
        <a:cs typeface=""/>
      </a:majorFont>
      <a:minorFont>
        <a:latin typeface="Fira Sans"/>
        <a:ea typeface=""/>
        <a:cs typeface=""/>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SANS SA Final Theme" id="{D7C1ED34-D416-484C-8725-3ABD4D867019}" vid="{101B501A-FFB4-44E5-9B75-862C1E3750D7}"/>
    </a:ext>
  </a:extLst>
</a:theme>
</file>

<file path=ppt/theme/theme3.xml><?xml version="1.0" encoding="utf-8"?>
<a:theme xmlns:a="http://schemas.openxmlformats.org/drawingml/2006/main" name="Sans Pag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eorgia">
      <a:majorFont>
        <a:latin typeface="Georgia" panose="020405020504050203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panose="020405020504050203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ans_master-slides_sans-blue_simplified_p1" id="{3DD29A76-C55E-464E-8822-2E4E973AFA7C}" vid="{2A238399-2CCD-054A-BB5C-6E712DDAAD9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3240</TotalTime>
  <Words>5265</Words>
  <Application>Microsoft Macintosh PowerPoint</Application>
  <PresentationFormat>Widescreen</PresentationFormat>
  <Paragraphs>222</Paragraphs>
  <Slides>28</Slides>
  <Notes>23</Notes>
  <HiddenSlides>0</HiddenSlides>
  <MMClips>0</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28</vt:i4>
      </vt:variant>
    </vt:vector>
  </HeadingPairs>
  <TitlesOfParts>
    <vt:vector size="45" baseType="lpstr">
      <vt:lpstr>Arial</vt:lpstr>
      <vt:lpstr>Calibri</vt:lpstr>
      <vt:lpstr>Calibri Light</vt:lpstr>
      <vt:lpstr>Courier New</vt:lpstr>
      <vt:lpstr>Fira Sans</vt:lpstr>
      <vt:lpstr>Fira Sans Medium</vt:lpstr>
      <vt:lpstr>Fira Sans SemiBold</vt:lpstr>
      <vt:lpstr>Georgia</vt:lpstr>
      <vt:lpstr>Gill Sans MT</vt:lpstr>
      <vt:lpstr>Impact</vt:lpstr>
      <vt:lpstr>Roboto Regular</vt:lpstr>
      <vt:lpstr>Times New Roman</vt:lpstr>
      <vt:lpstr>Wingdings</vt:lpstr>
      <vt:lpstr>Wingdings 2</vt:lpstr>
      <vt:lpstr>Office Theme</vt:lpstr>
      <vt:lpstr>SANS SA Final Theme</vt:lpstr>
      <vt:lpstr>Sans Pages</vt:lpstr>
      <vt:lpstr>Managing Our Human Risk</vt:lpstr>
      <vt:lpstr>PowerPoint Presentation</vt:lpstr>
      <vt:lpstr>Your Organization’s Mission</vt:lpstr>
      <vt:lpstr>Create Urgency - Quantify Your Human Risk </vt:lpstr>
      <vt:lpstr>PowerPoint Presentation</vt:lpstr>
      <vt:lpstr>Technology vs. Human Security Investment</vt:lpstr>
      <vt:lpstr>PowerPoint Presentation</vt:lpstr>
      <vt:lpstr>PowerPoint Presentation</vt:lpstr>
      <vt:lpstr>How Do We Manage Human Risk?   </vt:lpstr>
      <vt:lpstr>PowerPoint Presentation</vt:lpstr>
      <vt:lpstr>Steps to Managing Human Risk</vt:lpstr>
      <vt:lpstr>1. What Are My Top Human Risks?</vt:lpstr>
      <vt:lpstr>Data Sources to Determine Top Risks</vt:lpstr>
      <vt:lpstr>Focus on as Few Risks as Possible </vt:lpstr>
      <vt:lpstr>Top Three Most Common Human Risks</vt:lpstr>
      <vt:lpstr>Steps to Managing Human Risk</vt:lpstr>
      <vt:lpstr>3. Engage and Train</vt:lpstr>
      <vt:lpstr>PowerPoint Presentation</vt:lpstr>
      <vt:lpstr>Steps to Managing Human Risk</vt:lpstr>
      <vt:lpstr>Metrics Framework</vt:lpstr>
      <vt:lpstr>Interactive Metrics Matrix</vt:lpstr>
      <vt:lpstr>Support</vt:lpstr>
      <vt:lpstr>Three “S”s to Success</vt:lpstr>
      <vt:lpstr>Size of Your Team is Key to Success</vt:lpstr>
      <vt:lpstr>Often Soft Skills Lacking</vt:lpstr>
      <vt:lpstr>Summary</vt:lpstr>
      <vt:lpstr>Action Items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Lance Spitzner</dc:creator>
  <cp:lastModifiedBy>Lance Spitzner</cp:lastModifiedBy>
  <cp:revision>87</cp:revision>
  <cp:lastPrinted>2018-09-10T15:53:45Z</cp:lastPrinted>
  <dcterms:created xsi:type="dcterms:W3CDTF">2016-10-20T16:02:16Z</dcterms:created>
  <dcterms:modified xsi:type="dcterms:W3CDTF">2022-05-02T16:09:49Z</dcterms:modified>
</cp:coreProperties>
</file>