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3" r:id="rId2"/>
  </p:sldMasterIdLst>
  <p:notesMasterIdLst>
    <p:notesMasterId r:id="rId21"/>
  </p:notesMasterIdLst>
  <p:sldIdLst>
    <p:sldId id="297" r:id="rId3"/>
    <p:sldId id="325" r:id="rId4"/>
    <p:sldId id="315" r:id="rId5"/>
    <p:sldId id="345" r:id="rId6"/>
    <p:sldId id="329" r:id="rId7"/>
    <p:sldId id="330" r:id="rId8"/>
    <p:sldId id="328" r:id="rId9"/>
    <p:sldId id="343" r:id="rId10"/>
    <p:sldId id="341" r:id="rId11"/>
    <p:sldId id="331" r:id="rId12"/>
    <p:sldId id="332" r:id="rId13"/>
    <p:sldId id="334" r:id="rId14"/>
    <p:sldId id="333" r:id="rId15"/>
    <p:sldId id="340" r:id="rId16"/>
    <p:sldId id="335" r:id="rId17"/>
    <p:sldId id="336" r:id="rId18"/>
    <p:sldId id="344" r:id="rId19"/>
    <p:sldId id="33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4B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6"/>
    <p:restoredTop sz="63388"/>
  </p:normalViewPr>
  <p:slideViewPr>
    <p:cSldViewPr snapToGrid="0" snapToObjects="1">
      <p:cViewPr varScale="1">
        <p:scale>
          <a:sx n="132" d="100"/>
          <a:sy n="132" d="100"/>
        </p:scale>
        <p:origin x="584" y="168"/>
      </p:cViewPr>
      <p:guideLst/>
    </p:cSldViewPr>
  </p:slideViewPr>
  <p:notesTextViewPr>
    <p:cViewPr>
      <p:scale>
        <a:sx n="1" d="1"/>
        <a:sy n="1" d="1"/>
      </p:scale>
      <p:origin x="0" y="0"/>
    </p:cViewPr>
  </p:notesTextViewPr>
  <p:sorterViewPr>
    <p:cViewPr>
      <p:scale>
        <a:sx n="100" d="100"/>
        <a:sy n="100" d="100"/>
      </p:scale>
      <p:origin x="0" y="-96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1FF3C0-8044-1C46-B121-7F2B0B14CD14}" type="datetimeFigureOut">
              <a:rPr lang="en-US" smtClean="0"/>
              <a:t>3/13/19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7A0C7E-A6E9-4345-98C7-96CC8694F0A9}" type="slidenum">
              <a:rPr lang="en-US" smtClean="0"/>
              <a:t>‹#›</a:t>
            </a:fld>
            <a:endParaRPr lang="en-US"/>
          </a:p>
        </p:txBody>
      </p:sp>
    </p:spTree>
    <p:extLst>
      <p:ext uri="{BB962C8B-B14F-4D97-AF65-F5344CB8AC3E}">
        <p14:creationId xmlns:p14="http://schemas.microsoft.com/office/powerpoint/2010/main" val="1855323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deck is to provide you an overview of Security Ambassadors programs, and to provide you a template to use to present to your leadership on what an ambassador program is and why they should support one.  If presenting to your leadership, make sure you customize the slides to your organization’s specific needs, goals and requirements.</a:t>
            </a:r>
          </a:p>
        </p:txBody>
      </p:sp>
      <p:sp>
        <p:nvSpPr>
          <p:cNvPr id="4" name="Slide Number Placeholder 3"/>
          <p:cNvSpPr>
            <a:spLocks noGrp="1"/>
          </p:cNvSpPr>
          <p:nvPr>
            <p:ph type="sldNum" sz="quarter" idx="10"/>
          </p:nvPr>
        </p:nvSpPr>
        <p:spPr/>
        <p:txBody>
          <a:bodyPr/>
          <a:lstStyle/>
          <a:p>
            <a:fld id="{207A0C7E-A6E9-4345-98C7-96CC8694F0A9}" type="slidenum">
              <a:rPr lang="en-US" smtClean="0"/>
              <a:t>1</a:t>
            </a:fld>
            <a:endParaRPr lang="en-US"/>
          </a:p>
        </p:txBody>
      </p:sp>
    </p:spTree>
    <p:extLst>
      <p:ext uri="{BB962C8B-B14F-4D97-AF65-F5344CB8AC3E}">
        <p14:creationId xmlns:p14="http://schemas.microsoft.com/office/powerpoint/2010/main" val="3420058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the BJ Fogg Behavior</a:t>
            </a:r>
            <a:r>
              <a:rPr lang="en-US" baseline="0" dirty="0"/>
              <a:t> model? To get an individual to do something, they need to be enabled and motivated. Same for your ambassadors. You need to think long and hard on both. Oddly enough, motivation is not as hard as you may think. The biggest challenge I see is when the program grows too fast and you are overwhelmed with volunteers you can’t keep up with. Fast path to failure.</a:t>
            </a:r>
          </a:p>
          <a:p>
            <a:endParaRPr lang="en-US" baseline="0" dirty="0"/>
          </a:p>
          <a:p>
            <a:pPr marL="171450" indent="-171450">
              <a:buFont typeface="Arial" charset="0"/>
              <a:buChar char="•"/>
            </a:pPr>
            <a:r>
              <a:rPr lang="en-US" baseline="0" dirty="0"/>
              <a:t>Recognition: We have brought this up before. Recognition is your most powerful motivator (far too often we overestimate money). There are so many fun, engaging and creative ways you can recognize your ambassadors. Ideas include certificates, badges, ambassador shirts or coffee mugs, email their boss, email from CIO to all ambassadors thanking them, annual lunch with the CEO, even stuffed animals.</a:t>
            </a:r>
          </a:p>
          <a:p>
            <a:pPr marL="171450" indent="-171450">
              <a:buFont typeface="Arial" charset="0"/>
              <a:buChar char="•"/>
            </a:pPr>
            <a:r>
              <a:rPr lang="en-US" baseline="0" dirty="0"/>
              <a:t>Network: Ambassadors will meet and work with people throughout the organization they would not normally meet before, building their network and helping their career path.</a:t>
            </a:r>
          </a:p>
          <a:p>
            <a:pPr marL="171450" indent="-171450">
              <a:buFont typeface="Arial" charset="0"/>
              <a:buChar char="•"/>
            </a:pPr>
            <a:r>
              <a:rPr lang="en-US" baseline="0" dirty="0"/>
              <a:t>Skills: Who does not want cyber security on their resume? In fact, several organizations I know use security ambassadors as one feeder to help identify and train new security members. In addition, being an ambassador will help develop a person’s speaking / communication skills.</a:t>
            </a:r>
          </a:p>
          <a:p>
            <a:pPr marL="171450" indent="-171450">
              <a:buFont typeface="Arial" charset="0"/>
              <a:buChar char="•"/>
            </a:pPr>
            <a:r>
              <a:rPr lang="en-US" baseline="0" dirty="0"/>
              <a:t>Difference: Knowing that your actions will have a direct impact and make a difference can also be a powerful motivator.</a:t>
            </a:r>
          </a:p>
          <a:p>
            <a:pPr marL="171450" indent="-171450">
              <a:buFont typeface="Arial" charset="0"/>
              <a:buChar char="•"/>
            </a:pPr>
            <a:endParaRPr lang="en-US" baseline="0" dirty="0"/>
          </a:p>
          <a:p>
            <a:pPr marL="0" indent="0">
              <a:buFont typeface="Arial" charset="0"/>
              <a:buNone/>
            </a:pPr>
            <a:r>
              <a:rPr lang="en-US" baseline="0" dirty="0"/>
              <a:t>You have far more motivators in your arsenal than you may think. Ultimately, I have found motivation is not the challenge. The challenge is quite often managing and enabling all your ambassadors once they come on board.</a:t>
            </a:r>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10</a:t>
            </a:fld>
            <a:endParaRPr lang="en-US"/>
          </a:p>
        </p:txBody>
      </p:sp>
    </p:spTree>
    <p:extLst>
      <p:ext uri="{BB962C8B-B14F-4D97-AF65-F5344CB8AC3E}">
        <p14:creationId xmlns:p14="http://schemas.microsoft.com/office/powerpoint/2010/main" val="719955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 biggest challenge quite often is what to do with all your ambassadors</a:t>
            </a:r>
            <a:r>
              <a:rPr lang="en-US" baseline="0" dirty="0"/>
              <a:t> once you start their program. Ultimately you want to pick people who will become self-guided. Thus, the focus on passion, not skills. Some of the key elements to enabling your ambassadors for success.</a:t>
            </a:r>
          </a:p>
          <a:p>
            <a:endParaRPr lang="en-US" baseline="0" dirty="0"/>
          </a:p>
          <a:p>
            <a:pPr marL="171450" indent="-171450">
              <a:buFont typeface="Arial" charset="0"/>
              <a:buChar char="•"/>
            </a:pPr>
            <a:r>
              <a:rPr lang="en-US" baseline="0" dirty="0"/>
              <a:t>Training: You want some on boarding program to ensure your ambassadors are trained for their new role. This can be as formal as a one-day, onsite training program to more informal methods such as webcasts or one-on-one phone calls. Keep in mind you need to easily scale whatever process you use. One idea is to leverage your security team, use them to help teach your ambassadors.</a:t>
            </a:r>
          </a:p>
          <a:p>
            <a:pPr marL="171450" indent="-171450">
              <a:buFont typeface="Arial" charset="0"/>
              <a:buChar char="•"/>
            </a:pPr>
            <a:r>
              <a:rPr lang="en-US" baseline="0" dirty="0"/>
              <a:t>Forum: You need to provide some type of online forum for them to communicate and share lessons learned with each other. As your program grows, your most active ambassadors will begin to drive the direction of the program.</a:t>
            </a:r>
          </a:p>
          <a:p>
            <a:pPr marL="171450" indent="-171450">
              <a:buFont typeface="Arial" charset="0"/>
              <a:buChar char="•"/>
            </a:pPr>
            <a:r>
              <a:rPr lang="en-US" baseline="0" dirty="0"/>
              <a:t>Resources: Provide materials for your ambassadors, especially at the beginning. This can include newsletters, posters, FAQs, presentations, etc. As your ambassadors mature, they will begin to push you for certain topics, or perhaps even develop their own which you can share with others.</a:t>
            </a:r>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11</a:t>
            </a:fld>
            <a:endParaRPr lang="en-US"/>
          </a:p>
        </p:txBody>
      </p:sp>
    </p:spTree>
    <p:extLst>
      <p:ext uri="{BB962C8B-B14F-4D97-AF65-F5344CB8AC3E}">
        <p14:creationId xmlns:p14="http://schemas.microsoft.com/office/powerpoint/2010/main" val="3355329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before you run off and start building an ambassador program, you have to first determine what you want your ambassadors to achieve.  What is your overall goal, what are you objectives to support that goal?  Are you thinking more strategic and wanting people to believe in their role in cybersecurity and take a more active role? Do you want your ambassadors to collect information and provide you a better picture of what your risks are globally? Or is your program more tactical, are their specific behaviors or policies you want to reinforce?  You will probably want to do a bit of both, but prioritize first.</a:t>
            </a:r>
          </a:p>
        </p:txBody>
      </p:sp>
      <p:sp>
        <p:nvSpPr>
          <p:cNvPr id="4" name="Slide Number Placeholder 3"/>
          <p:cNvSpPr>
            <a:spLocks noGrp="1"/>
          </p:cNvSpPr>
          <p:nvPr>
            <p:ph type="sldNum" sz="quarter" idx="10"/>
          </p:nvPr>
        </p:nvSpPr>
        <p:spPr/>
        <p:txBody>
          <a:bodyPr/>
          <a:lstStyle/>
          <a:p>
            <a:fld id="{207A0C7E-A6E9-4345-98C7-96CC8694F0A9}" type="slidenum">
              <a:rPr lang="en-US" smtClean="0"/>
              <a:t>12</a:t>
            </a:fld>
            <a:endParaRPr lang="en-US"/>
          </a:p>
        </p:txBody>
      </p:sp>
    </p:spTree>
    <p:extLst>
      <p:ext uri="{BB962C8B-B14F-4D97-AF65-F5344CB8AC3E}">
        <p14:creationId xmlns:p14="http://schemas.microsoft.com/office/powerpoint/2010/main" val="1028975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biggest benefits of an Ambassador program is the low cost, very little investment is required. But to be truly successful, you need a dedicated resource to manage the program. At an absolute minimum, half an FTE (full-time employee) and as your program grows (to 100+</a:t>
            </a:r>
            <a:r>
              <a:rPr lang="en-US" baseline="0" dirty="0"/>
              <a:t> ambassadors) you will need a full FTE. The reason is you are managing people. You have to onboard, train, track and encourage every ambassador that comes on board. This is the number one thing I see stopping an ambassador program from success. A key metric to track is how much time does it take you to manage each ambassador, for example one hour per month per Ambassador. Then use that metric to support to leadership why you need more time/resources. When they push for more ambassadors (and they most likely will) you need to be prepared to let them know you hit your limit, and have the numbers to prove that.</a:t>
            </a:r>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13</a:t>
            </a:fld>
            <a:endParaRPr lang="en-US"/>
          </a:p>
        </p:txBody>
      </p:sp>
    </p:spTree>
    <p:extLst>
      <p:ext uri="{BB962C8B-B14F-4D97-AF65-F5344CB8AC3E}">
        <p14:creationId xmlns:p14="http://schemas.microsoft.com/office/powerpoint/2010/main" val="2335413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key challenges managing volunteers is over time you will find people who no longer actively contribute.  These people are not bad, they simply had a change in their life where they no longer can or want to contribute.  The goal is then to remove them so they can replaced with new volunteers.  I have found the easiest way to do this is instead of ‘kicking them out’ you transition them to ‘</a:t>
            </a:r>
            <a:r>
              <a:rPr lang="en-US" dirty="0" err="1"/>
              <a:t>alumn</a:t>
            </a:r>
            <a:r>
              <a:rPr lang="en-US" dirty="0"/>
              <a:t> status’.  This is a much softer blow, especially if you have a website / page that lists prior </a:t>
            </a:r>
            <a:r>
              <a:rPr lang="en-US" dirty="0" err="1"/>
              <a:t>alumns</a:t>
            </a:r>
            <a:r>
              <a:rPr lang="en-US" dirty="0"/>
              <a:t>.</a:t>
            </a:r>
          </a:p>
        </p:txBody>
      </p:sp>
      <p:sp>
        <p:nvSpPr>
          <p:cNvPr id="4" name="Slide Number Placeholder 3"/>
          <p:cNvSpPr>
            <a:spLocks noGrp="1"/>
          </p:cNvSpPr>
          <p:nvPr>
            <p:ph type="sldNum" sz="quarter" idx="10"/>
          </p:nvPr>
        </p:nvSpPr>
        <p:spPr/>
        <p:txBody>
          <a:bodyPr/>
          <a:lstStyle/>
          <a:p>
            <a:fld id="{207A0C7E-A6E9-4345-98C7-96CC8694F0A9}" type="slidenum">
              <a:rPr lang="en-US" smtClean="0"/>
              <a:t>14</a:t>
            </a:fld>
            <a:endParaRPr lang="en-US"/>
          </a:p>
        </p:txBody>
      </p:sp>
    </p:spTree>
    <p:extLst>
      <p:ext uri="{BB962C8B-B14F-4D97-AF65-F5344CB8AC3E}">
        <p14:creationId xmlns:p14="http://schemas.microsoft.com/office/powerpoint/2010/main" val="621702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 your ambassadors is going to be the biggest time requirement, as such you want to sure you clearly define, document and optimize your processes.  Template and reuse as much as you can (email templates, record training, </a:t>
            </a:r>
            <a:r>
              <a:rPr lang="en-US" dirty="0" err="1"/>
              <a:t>etc</a:t>
            </a:r>
            <a:r>
              <a:rPr lang="en-US" dirty="0"/>
              <a:t>).</a:t>
            </a:r>
          </a:p>
        </p:txBody>
      </p:sp>
      <p:sp>
        <p:nvSpPr>
          <p:cNvPr id="4" name="Slide Number Placeholder 3"/>
          <p:cNvSpPr>
            <a:spLocks noGrp="1"/>
          </p:cNvSpPr>
          <p:nvPr>
            <p:ph type="sldNum" sz="quarter" idx="10"/>
          </p:nvPr>
        </p:nvSpPr>
        <p:spPr/>
        <p:txBody>
          <a:bodyPr/>
          <a:lstStyle/>
          <a:p>
            <a:fld id="{207A0C7E-A6E9-4345-98C7-96CC8694F0A9}" type="slidenum">
              <a:rPr lang="en-US" smtClean="0"/>
              <a:t>15</a:t>
            </a:fld>
            <a:endParaRPr lang="en-US"/>
          </a:p>
        </p:txBody>
      </p:sp>
    </p:spTree>
    <p:extLst>
      <p:ext uri="{BB962C8B-B14F-4D97-AF65-F5344CB8AC3E}">
        <p14:creationId xmlns:p14="http://schemas.microsoft.com/office/powerpoint/2010/main" val="3823189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high level overview of key steps in the onboarding process.</a:t>
            </a:r>
          </a:p>
        </p:txBody>
      </p:sp>
      <p:sp>
        <p:nvSpPr>
          <p:cNvPr id="4" name="Slide Number Placeholder 3"/>
          <p:cNvSpPr>
            <a:spLocks noGrp="1"/>
          </p:cNvSpPr>
          <p:nvPr>
            <p:ph type="sldNum" sz="quarter" idx="10"/>
          </p:nvPr>
        </p:nvSpPr>
        <p:spPr/>
        <p:txBody>
          <a:bodyPr/>
          <a:lstStyle/>
          <a:p>
            <a:fld id="{207A0C7E-A6E9-4345-98C7-96CC8694F0A9}" type="slidenum">
              <a:rPr lang="en-US" smtClean="0"/>
              <a:t>16</a:t>
            </a:fld>
            <a:endParaRPr lang="en-US"/>
          </a:p>
        </p:txBody>
      </p:sp>
    </p:spTree>
    <p:extLst>
      <p:ext uri="{BB962C8B-B14F-4D97-AF65-F5344CB8AC3E}">
        <p14:creationId xmlns:p14="http://schemas.microsoft.com/office/powerpoint/2010/main" val="3856346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want some resource to track each of your ambassadors.  Here is an example of a spreadsheet you can use to track each ambassador and their activities.</a:t>
            </a:r>
          </a:p>
        </p:txBody>
      </p:sp>
      <p:sp>
        <p:nvSpPr>
          <p:cNvPr id="4" name="Slide Number Placeholder 3"/>
          <p:cNvSpPr>
            <a:spLocks noGrp="1"/>
          </p:cNvSpPr>
          <p:nvPr>
            <p:ph type="sldNum" sz="quarter" idx="10"/>
          </p:nvPr>
        </p:nvSpPr>
        <p:spPr/>
        <p:txBody>
          <a:bodyPr/>
          <a:lstStyle/>
          <a:p>
            <a:fld id="{207A0C7E-A6E9-4345-98C7-96CC8694F0A9}" type="slidenum">
              <a:rPr lang="en-US" smtClean="0"/>
              <a:t>17</a:t>
            </a:fld>
            <a:endParaRPr lang="en-US"/>
          </a:p>
        </p:txBody>
      </p:sp>
    </p:spTree>
    <p:extLst>
      <p:ext uri="{BB962C8B-B14F-4D97-AF65-F5344CB8AC3E}">
        <p14:creationId xmlns:p14="http://schemas.microsoft.com/office/powerpoint/2010/main" val="2953087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Determine ahead of time what metrics you want to use to track each of your ambassadors.  You can find a detailed list in the Metrics Matrix Planning Guide.  One of our favorite metrics is success stories.  Have your ambassadors share success stories with you, which you can then share with leadership.  </a:t>
            </a:r>
          </a:p>
        </p:txBody>
      </p:sp>
      <p:sp>
        <p:nvSpPr>
          <p:cNvPr id="4" name="Slide Number Placeholder 3"/>
          <p:cNvSpPr>
            <a:spLocks noGrp="1"/>
          </p:cNvSpPr>
          <p:nvPr>
            <p:ph type="sldNum" sz="quarter" idx="10"/>
          </p:nvPr>
        </p:nvSpPr>
        <p:spPr/>
        <p:txBody>
          <a:bodyPr/>
          <a:lstStyle/>
          <a:p>
            <a:fld id="{207A0C7E-A6E9-4345-98C7-96CC8694F0A9}" type="slidenum">
              <a:rPr lang="en-US" smtClean="0"/>
              <a:t>18</a:t>
            </a:fld>
            <a:endParaRPr lang="en-US"/>
          </a:p>
        </p:txBody>
      </p:sp>
    </p:spTree>
    <p:extLst>
      <p:ext uri="{BB962C8B-B14F-4D97-AF65-F5344CB8AC3E}">
        <p14:creationId xmlns:p14="http://schemas.microsoft.com/office/powerpoint/2010/main" val="1704677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67160" y="4560570"/>
            <a:ext cx="6180881" cy="4953820"/>
          </a:xfrm>
        </p:spPr>
        <p:txBody>
          <a:bodyPr>
            <a:noAutofit/>
          </a:bodyPr>
          <a:lstStyle/>
          <a:p>
            <a:pPr marL="0" marR="0" indent="0" algn="l" defTabSz="457200" rtl="0" eaLnBrk="1" fontAlgn="auto" latinLnBrk="0" hangingPunct="1">
              <a:buClrTx/>
              <a:buSzTx/>
              <a:buFontTx/>
              <a:buNone/>
              <a:tabLst/>
              <a:defRPr/>
            </a:pPr>
            <a:r>
              <a:rPr lang="en-US" sz="1000" kern="1200" dirty="0">
                <a:solidFill>
                  <a:schemeClr val="tx1"/>
                </a:solidFill>
                <a:latin typeface="Times New Roman" pitchFamily="18" charset="0"/>
                <a:ea typeface="+mn-ea"/>
                <a:cs typeface="Times New Roman" pitchFamily="18" charset="0"/>
              </a:rPr>
              <a:t>The Security Awareness Maturity Model is a powerful tool to communicate to leadership that maturity of your program and provide a roadmap of where you want to go.  Security Ambassador programs are best for more mature awareness programs that have achieved stage 3 of the model (behavioral change) and are looking for what is next.  They want to move beyond just behavior and begin to create a secure culture.</a:t>
            </a:r>
          </a:p>
        </p:txBody>
      </p:sp>
      <p:sp>
        <p:nvSpPr>
          <p:cNvPr id="7" name="Slide Image Placeholder 6"/>
          <p:cNvSpPr>
            <a:spLocks noGrp="1" noRot="1" noChangeAspect="1"/>
          </p:cNvSpPr>
          <p:nvPr>
            <p:ph type="sldImg"/>
          </p:nvPr>
        </p:nvSpPr>
        <p:spPr>
          <a:xfrm>
            <a:off x="457200" y="720725"/>
            <a:ext cx="6400800" cy="3600450"/>
          </a:xfrm>
        </p:spPr>
      </p:sp>
    </p:spTree>
    <p:extLst>
      <p:ext uri="{BB962C8B-B14F-4D97-AF65-F5344CB8AC3E}">
        <p14:creationId xmlns:p14="http://schemas.microsoft.com/office/powerpoint/2010/main" val="3824680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Dr. Lance Hayden’s book </a:t>
            </a:r>
            <a:r>
              <a:rPr lang="en-US" i="1" dirty="0"/>
              <a:t>People Centric Security </a:t>
            </a:r>
            <a:r>
              <a:rPr lang="en-US" dirty="0"/>
              <a:t>and RSA Conference 2016</a:t>
            </a:r>
            <a:r>
              <a:rPr lang="en-US" baseline="0" dirty="0"/>
              <a:t> Lab on </a:t>
            </a:r>
            <a:r>
              <a:rPr lang="en-US" i="1" baseline="0" dirty="0"/>
              <a:t>Transforming Security Cultures</a:t>
            </a:r>
            <a:r>
              <a:rPr lang="en-US" baseline="0" dirty="0"/>
              <a:t>.</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Times New Roman" pitchFamily="18" charset="0"/>
                <a:ea typeface="+mn-ea"/>
                <a:cs typeface="Times New Roman" pitchFamily="18" charset="0"/>
              </a:rPr>
              <a:t>Culture is a combination of what can be observed “above the surface” of organizational activity (visible behaviors, documents, dress codes, conversational styles, etc.), and those things that are driving the visible traits more or less out of our immediate attention. The bulk of the cultural iceberg is the beliefs, values, and priorities that people in the organization feel strongly about. Security culture is a mix of behaviors and beliefs. People can debate which are most important (Lance and Lance often do), but the reality is that a strong security culture will address both the ways people behave and the things they believe. Security awareness programs cannot afford to neglect either in their efforts. Whether you are trying to influence “below the surface” cultural values by reinforcing good behaviors and providing effective engagement and training, or whether you are trying to change “above the surface” behavior by getting people to think differently about the problem, the results are the same. Security gets better, people feel more empowered, and the organization wins.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Times New Roman" pitchFamily="18" charset="0"/>
              <a:ea typeface="+mn-ea"/>
              <a:cs typeface="Times New Roman" pitchFamily="18" charset="0"/>
            </a:endParaRPr>
          </a:p>
          <a:p>
            <a:r>
              <a:rPr lang="en-US" sz="1200" kern="1200" dirty="0">
                <a:solidFill>
                  <a:schemeClr val="tx1"/>
                </a:solidFill>
                <a:effectLst/>
                <a:latin typeface="Times New Roman" pitchFamily="18" charset="0"/>
                <a:ea typeface="+mn-ea"/>
                <a:cs typeface="Times New Roman" pitchFamily="18" charset="0"/>
              </a:rPr>
              <a:t>People-centric security focuses, as you might imagine, on the “people” side of the people-process-technology security triad. While technology has done a lot for security, recent history is filled with powerful reminders that technology alone cannot solve our information security challenges. But organizations looking to take advantage of their human capital, their people, must deploy different tools and skills than technologists and engineers do. People-centric security relies more on skills and aptitudes for strategy and communication than for programming and administration of technology. And it is often these very skills that are lacking in security teams, which presents a profound opportunity for innovative security.</a:t>
            </a:r>
            <a:r>
              <a:rPr lang="en-US" sz="1200" kern="1200" baseline="0" dirty="0">
                <a:solidFill>
                  <a:schemeClr val="tx1"/>
                </a:solidFill>
                <a:effectLst/>
                <a:latin typeface="Times New Roman" pitchFamily="18" charset="0"/>
                <a:ea typeface="+mn-ea"/>
                <a:cs typeface="Times New Roman" pitchFamily="18" charset="0"/>
              </a:rPr>
              <a:t> </a:t>
            </a:r>
            <a:r>
              <a:rPr lang="en-US" sz="1200" kern="1200" dirty="0">
                <a:solidFill>
                  <a:schemeClr val="tx1"/>
                </a:solidFill>
                <a:effectLst/>
                <a:latin typeface="Times New Roman" pitchFamily="18" charset="0"/>
                <a:ea typeface="+mn-ea"/>
                <a:cs typeface="Times New Roman" pitchFamily="18" charset="0"/>
              </a:rPr>
              <a:t>The most successful security programs incorporate principles of engagement in their training, awareness, and culture initiatives. This includes such innovations such as gamification and the development of champion programs to encourage those outside of information security to get more involved. When properly managed, engagement programs can exponentially increase the reach and power of the security awareness team, a necessary outcome in an environment of resource and budget constraints.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Times New Roman" pitchFamily="18" charset="0"/>
              <a:ea typeface="+mn-ea"/>
              <a:cs typeface="Times New Roman"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Times New Roman" pitchFamily="18" charset="0"/>
              <a:ea typeface="+mn-ea"/>
              <a:cs typeface="Times New Roman" pitchFamily="18"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3</a:t>
            </a:fld>
            <a:endParaRPr lang="en-US"/>
          </a:p>
        </p:txBody>
      </p:sp>
    </p:spTree>
    <p:extLst>
      <p:ext uri="{BB962C8B-B14F-4D97-AF65-F5344CB8AC3E}">
        <p14:creationId xmlns:p14="http://schemas.microsoft.com/office/powerpoint/2010/main" val="2760808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problem is, going from stage three to stage four is challenging.  It requires time and resources, something most organizations and awareness officers lack.  The chart on the right is an example from the annual SANS Security Awareness report on just how limited awareness officer’s time is.</a:t>
            </a:r>
          </a:p>
          <a:p>
            <a:endParaRPr lang="en-US" dirty="0"/>
          </a:p>
        </p:txBody>
      </p:sp>
      <p:sp>
        <p:nvSpPr>
          <p:cNvPr id="4" name="Slide Number Placeholder 3"/>
          <p:cNvSpPr>
            <a:spLocks noGrp="1"/>
          </p:cNvSpPr>
          <p:nvPr>
            <p:ph type="sldNum" sz="quarter" idx="5"/>
          </p:nvPr>
        </p:nvSpPr>
        <p:spPr/>
        <p:txBody>
          <a:bodyPr/>
          <a:lstStyle/>
          <a:p>
            <a:fld id="{207A0C7E-A6E9-4345-98C7-96CC8694F0A9}" type="slidenum">
              <a:rPr lang="en-US" smtClean="0"/>
              <a:t>4</a:t>
            </a:fld>
            <a:endParaRPr lang="en-US"/>
          </a:p>
        </p:txBody>
      </p:sp>
    </p:spTree>
    <p:extLst>
      <p:ext uri="{BB962C8B-B14F-4D97-AF65-F5344CB8AC3E}">
        <p14:creationId xmlns:p14="http://schemas.microsoft.com/office/powerpoint/2010/main" val="3461033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Security ambassadors are one of the most effective</a:t>
            </a:r>
            <a:r>
              <a:rPr lang="en-US" baseline="0" dirty="0"/>
              <a:t> methods we have seen organizations around the world leverage to take their program to the next level. When organizations have deployed CBT, phishing, newsletters and various other awareness materials and ask, “What’s Next”, this is what I recommend. The concept of ambassadors is to build a network of volunteers throughout your organization to help spread the word of awareness. John Kotter in his book Accelerate (published 2014) has found in his over 30 years of study that ambassadors (what he calls accelerators) are the key to culture change. Think about all the advantages you can get from such a powerful network.</a:t>
            </a:r>
          </a:p>
          <a:p>
            <a:endParaRPr lang="en-US" baseline="0" dirty="0"/>
          </a:p>
          <a:p>
            <a:pPr marL="171450" indent="-171450">
              <a:buFont typeface="Arial" charset="0"/>
              <a:buChar char="•"/>
            </a:pPr>
            <a:r>
              <a:rPr lang="en-US" baseline="0" dirty="0"/>
              <a:t>Scalability: Instead of just you and your awareness team, you have scaled your awareness team to literally hundreds of people throughout the organization to help communicate your program.</a:t>
            </a:r>
          </a:p>
          <a:p>
            <a:pPr marL="171450" indent="-171450">
              <a:buFont typeface="Arial" charset="0"/>
              <a:buChar char="•"/>
            </a:pPr>
            <a:r>
              <a:rPr lang="en-US" baseline="0" dirty="0"/>
              <a:t>Control: You have now built and control your own communications network, no more having to get approval on every email or message. No more waiting three weeks for a message to be sent out.</a:t>
            </a:r>
          </a:p>
          <a:p>
            <a:pPr marL="171450" indent="-171450">
              <a:buFont typeface="Arial" charset="0"/>
              <a:buChar char="•"/>
            </a:pPr>
            <a:r>
              <a:rPr lang="en-US" baseline="0" dirty="0"/>
              <a:t>Engagement: Your ambassadors are far more likely to understand the culture of their peers and more effectively engage and communicate to them.</a:t>
            </a:r>
          </a:p>
          <a:p>
            <a:pPr marL="171450" indent="-171450">
              <a:buFont typeface="Arial" charset="0"/>
              <a:buChar char="•"/>
            </a:pPr>
            <a:r>
              <a:rPr lang="en-US" baseline="0" dirty="0"/>
              <a:t>Information: This network of ambassadors also become a channel that feeds you information, such as unique risks to each group, effective communications methods, and metrics/success stories.</a:t>
            </a:r>
          </a:p>
          <a:p>
            <a:pPr marL="171450" indent="-171450">
              <a:buFont typeface="Arial" charset="0"/>
              <a:buChar char="•"/>
            </a:pPr>
            <a:endParaRPr lang="en-US" baseline="0" dirty="0"/>
          </a:p>
          <a:p>
            <a:pPr marL="0" marR="0" indent="0" algn="l" defTabSz="457200" rtl="0" eaLnBrk="1" fontAlgn="auto" latinLnBrk="0" hangingPunct="1">
              <a:lnSpc>
                <a:spcPct val="100000"/>
              </a:lnSpc>
              <a:spcBef>
                <a:spcPts val="0"/>
              </a:spcBef>
              <a:spcAft>
                <a:spcPts val="0"/>
              </a:spcAft>
              <a:buClrTx/>
              <a:buSzTx/>
              <a:buFont typeface="Arial" charset="0"/>
              <a:buNone/>
              <a:tabLst/>
              <a:defRPr/>
            </a:pPr>
            <a:r>
              <a:rPr lang="en-US" baseline="0" dirty="0"/>
              <a:t>I tend to find the larger your organization is, the more geographically spread it is, or the more international it is, the greater the value of ambassadors. Different organizations deploy ambassador programs in different ways. In fact, I’ve seen them called champions, advocates, sentinels, security officers, etc. What you call your ‘ambassadors’ and how you develop them is entirely up to you. The challenge becomes enabling / motivating them.</a:t>
            </a:r>
          </a:p>
          <a:p>
            <a:pPr marL="0" indent="0">
              <a:buFont typeface="Arial" charset="0"/>
              <a:buNone/>
            </a:pPr>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5</a:t>
            </a:fld>
            <a:endParaRPr lang="en-US"/>
          </a:p>
        </p:txBody>
      </p:sp>
    </p:spTree>
    <p:extLst>
      <p:ext uri="{BB962C8B-B14F-4D97-AF65-F5344CB8AC3E}">
        <p14:creationId xmlns:p14="http://schemas.microsoft.com/office/powerpoint/2010/main" val="1337376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who or what is your typical</a:t>
            </a:r>
            <a:r>
              <a:rPr lang="en-US" baseline="0" dirty="0"/>
              <a:t> ambassador and what should they expect. On average your typical ambassador will be giving up four hours of their time each month. The key requirement for ambassadors is passion, someone who is dying to go out and interact with others and help. Don’t worry about their skill set, in many ways the less technical they are the better of an ambassador they potentially are. Some organizations leverage specific roles for ambassadors. For example, at Sony Pictures they used just Executive Assistants, at FedEx just members of the communications team, at Salesforce just developers as only developers were targeted in the program. Other organizations open it up to anyone. Long story short, you want passionate people, not technical. Make sure that anyone you bring on board is committed and willing to sign-up for at least a year. People have to understand this is a long-term commitment.</a:t>
            </a:r>
            <a:endParaRPr lang="en-US"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6</a:t>
            </a:fld>
            <a:endParaRPr lang="en-US"/>
          </a:p>
        </p:txBody>
      </p:sp>
    </p:spTree>
    <p:extLst>
      <p:ext uri="{BB962C8B-B14F-4D97-AF65-F5344CB8AC3E}">
        <p14:creationId xmlns:p14="http://schemas.microsoft.com/office/powerpoint/2010/main" val="3429664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makes ambassadors so powerful is they can provide a variety of different services to both you and your organization.  Here is just a highlight of the most common activities we see organizations require of their ambassadors.  Remember, not only are ambassadors a powerful tool for pushing out information, but collecting and providing information back to security teams.</a:t>
            </a:r>
          </a:p>
        </p:txBody>
      </p:sp>
      <p:sp>
        <p:nvSpPr>
          <p:cNvPr id="4" name="Slide Number Placeholder 3"/>
          <p:cNvSpPr>
            <a:spLocks noGrp="1"/>
          </p:cNvSpPr>
          <p:nvPr>
            <p:ph type="sldNum" sz="quarter" idx="10"/>
          </p:nvPr>
        </p:nvSpPr>
        <p:spPr/>
        <p:txBody>
          <a:bodyPr/>
          <a:lstStyle/>
          <a:p>
            <a:fld id="{207A0C7E-A6E9-4345-98C7-96CC8694F0A9}" type="slidenum">
              <a:rPr lang="en-US" smtClean="0"/>
              <a:t>7</a:t>
            </a:fld>
            <a:endParaRPr lang="en-US"/>
          </a:p>
        </p:txBody>
      </p:sp>
    </p:spTree>
    <p:extLst>
      <p:ext uri="{BB962C8B-B14F-4D97-AF65-F5344CB8AC3E}">
        <p14:creationId xmlns:p14="http://schemas.microsoft.com/office/powerpoint/2010/main" val="2445412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key question is how to do we motivate people to give up 4 hours of their lives every month when they already have an incredibly busy schedule?</a:t>
            </a:r>
          </a:p>
        </p:txBody>
      </p:sp>
      <p:sp>
        <p:nvSpPr>
          <p:cNvPr id="4" name="Slide Number Placeholder 3"/>
          <p:cNvSpPr>
            <a:spLocks noGrp="1"/>
          </p:cNvSpPr>
          <p:nvPr>
            <p:ph type="sldNum" sz="quarter" idx="10"/>
          </p:nvPr>
        </p:nvSpPr>
        <p:spPr/>
        <p:txBody>
          <a:bodyPr/>
          <a:lstStyle/>
          <a:p>
            <a:fld id="{207A0C7E-A6E9-4345-98C7-96CC8694F0A9}" type="slidenum">
              <a:rPr lang="en-US" smtClean="0"/>
              <a:t>8</a:t>
            </a:fld>
            <a:endParaRPr lang="en-US"/>
          </a:p>
        </p:txBody>
      </p:sp>
    </p:spTree>
    <p:extLst>
      <p:ext uri="{BB962C8B-B14F-4D97-AF65-F5344CB8AC3E}">
        <p14:creationId xmlns:p14="http://schemas.microsoft.com/office/powerpoint/2010/main" val="2684510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spcBef>
                <a:spcPts val="300"/>
              </a:spcBef>
              <a:buClrTx/>
              <a:buSzTx/>
              <a:buFontTx/>
              <a:buNone/>
              <a:tabLst/>
              <a:defRPr/>
            </a:pPr>
            <a:r>
              <a:rPr lang="en-US" sz="1200" dirty="0"/>
              <a:t>A</a:t>
            </a:r>
            <a:r>
              <a:rPr lang="en-US" sz="1200" baseline="0" dirty="0"/>
              <a:t> key goal for most security awareness programs is to change behavior. To effectively do that, we need to understand the science behind human behavior. One excellent source is the Fogg Behavior Model developed by Dr. BJ Fogg of Stanford. You can learn more about Dr. Fogg and his behavior model at </a:t>
            </a:r>
            <a:r>
              <a:rPr lang="en-US" sz="1200" baseline="0" dirty="0" err="1"/>
              <a:t>www.behaviormodel.org</a:t>
            </a:r>
            <a:r>
              <a:rPr lang="en-US" sz="1200" baseline="0" dirty="0"/>
              <a:t>. By understanding this simple model, you begin to understand why so many of our assumptions about awareness can fail. According to the model, the key variables to changing behavior are motivation and ability: The greater you increase either variable, the more likely you are to change a behavior when a trigger happens. </a:t>
            </a:r>
          </a:p>
          <a:p>
            <a:pPr marL="0" marR="0" indent="0" algn="l" defTabSz="457200" rtl="0" eaLnBrk="1" fontAlgn="auto" latinLnBrk="0" hangingPunct="1">
              <a:spcBef>
                <a:spcPts val="300"/>
              </a:spcBef>
              <a:buClrTx/>
              <a:buSzTx/>
              <a:buFontTx/>
              <a:buNone/>
              <a:tabLst/>
              <a:defRPr/>
            </a:pPr>
            <a:endParaRPr lang="en-US" sz="1200" baseline="0" dirty="0"/>
          </a:p>
          <a:p>
            <a:pPr>
              <a:spcBef>
                <a:spcPts val="300"/>
              </a:spcBef>
            </a:pPr>
            <a:r>
              <a:rPr lang="en-US" baseline="0" dirty="0"/>
              <a:t>B = MAT</a:t>
            </a:r>
          </a:p>
          <a:p>
            <a:pPr>
              <a:spcBef>
                <a:spcPts val="300"/>
              </a:spcBef>
            </a:pPr>
            <a:r>
              <a:rPr lang="en-US" baseline="0" dirty="0"/>
              <a:t>(B)</a:t>
            </a:r>
            <a:r>
              <a:rPr lang="en-US" baseline="0" dirty="0" err="1"/>
              <a:t>ehavior</a:t>
            </a:r>
            <a:r>
              <a:rPr lang="en-US" baseline="0" dirty="0"/>
              <a:t> = (M)</a:t>
            </a:r>
            <a:r>
              <a:rPr lang="en-US" baseline="0" dirty="0" err="1"/>
              <a:t>otivation</a:t>
            </a:r>
            <a:r>
              <a:rPr lang="en-US" baseline="0" dirty="0"/>
              <a:t> x (A)</a:t>
            </a:r>
            <a:r>
              <a:rPr lang="en-US" baseline="0" dirty="0" err="1"/>
              <a:t>bility</a:t>
            </a:r>
            <a:r>
              <a:rPr lang="en-US" baseline="0" dirty="0"/>
              <a:t> x (T)rigger</a:t>
            </a:r>
          </a:p>
          <a:p>
            <a:pPr marL="0" marR="0" indent="0" algn="l" defTabSz="457200" rtl="0" eaLnBrk="1" fontAlgn="auto" latinLnBrk="0" hangingPunct="1">
              <a:spcBef>
                <a:spcPts val="300"/>
              </a:spcBef>
              <a:buClrTx/>
              <a:buSzTx/>
              <a:buFontTx/>
              <a:buNone/>
              <a:tabLst/>
              <a:defRPr/>
            </a:pPr>
            <a:endParaRPr lang="en-US" sz="1200" baseline="0" dirty="0"/>
          </a:p>
          <a:p>
            <a:pPr marL="0" marR="0" indent="0" algn="l" defTabSz="457200" rtl="0" eaLnBrk="1" fontAlgn="auto" latinLnBrk="0" hangingPunct="1">
              <a:spcBef>
                <a:spcPts val="300"/>
              </a:spcBef>
              <a:buClrTx/>
              <a:buSzTx/>
              <a:buFontTx/>
              <a:buNone/>
              <a:tabLst/>
              <a:defRPr/>
            </a:pPr>
            <a:r>
              <a:rPr lang="en-US" sz="1200" baseline="0" dirty="0"/>
              <a:t>The problem is most security professionals are far more motivated to stay secure than the average person. Security is our job; it is our passion. That does not necessarily mean it is everyone else's. Combine this with how difficult security can be for others, and you begin to understand why we may think changing a behavior would be so simple, yet, it is so difficult for most. Take passwords as an example. I have read numerous posts from security professionals bemoaning people as being lazy, stupid, or worse because they are not maintaining good password security; but let's look at this from the ordinary computer user's perspective. They do not live for security; they do not even want to think about security. They want to get on with their daily lives. (Just like I do not want to have to think about maintenance for my car.) So, their motivation is much lower than ours: Security is not their passion. Let's look also at ability. We make fun of people for not creating long, complex passwords and making sure they have a unique password for their 100+ accounts, but then we fail to show them how to do this. This is why we have to make strong passwords, or any behavior change, easy for people to do. This is why for passwords, technologies such as two-step verification, biometrics, and password managers are so important.</a:t>
            </a:r>
          </a:p>
          <a:p>
            <a:pPr marL="0" marR="0" indent="0" algn="l" defTabSz="457200" rtl="0" eaLnBrk="1" fontAlgn="auto" latinLnBrk="0" hangingPunct="1">
              <a:spcBef>
                <a:spcPts val="300"/>
              </a:spcBef>
              <a:buClrTx/>
              <a:buSzTx/>
              <a:buFontTx/>
              <a:buNone/>
              <a:tabLst/>
              <a:defRPr/>
            </a:pPr>
            <a:endParaRPr lang="en-US" sz="1200" baseline="0" dirty="0"/>
          </a:p>
          <a:p>
            <a:endParaRPr lang="en-US" dirty="0"/>
          </a:p>
        </p:txBody>
      </p:sp>
      <p:sp>
        <p:nvSpPr>
          <p:cNvPr id="4" name="Slide Number Placeholder 3"/>
          <p:cNvSpPr>
            <a:spLocks noGrp="1"/>
          </p:cNvSpPr>
          <p:nvPr>
            <p:ph type="sldNum" sz="quarter" idx="10"/>
          </p:nvPr>
        </p:nvSpPr>
        <p:spPr/>
        <p:txBody>
          <a:bodyPr/>
          <a:lstStyle/>
          <a:p>
            <a:fld id="{207A0C7E-A6E9-4345-98C7-96CC8694F0A9}" type="slidenum">
              <a:rPr lang="en-US" smtClean="0"/>
              <a:t>9</a:t>
            </a:fld>
            <a:endParaRPr lang="en-US"/>
          </a:p>
        </p:txBody>
      </p:sp>
    </p:spTree>
    <p:extLst>
      <p:ext uri="{BB962C8B-B14F-4D97-AF65-F5344CB8AC3E}">
        <p14:creationId xmlns:p14="http://schemas.microsoft.com/office/powerpoint/2010/main" val="1153243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094B72"/>
                </a:solidFill>
                <a:latin typeface="Arial" charset="0"/>
                <a:ea typeface="Arial" charset="0"/>
                <a:cs typeface="Arial"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i="1">
                <a:solidFill>
                  <a:srgbClr val="094B7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F9F51AB0-C1D5-074A-A681-20D2C5219915}" type="datetime1">
              <a:rPr lang="en-US" smtClean="0"/>
              <a:t>3/13/19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4146-D25D-8E46-BAA4-3E0CBD9B58A7}" type="slidenum">
              <a:rPr lang="en-US" smtClean="0"/>
              <a:t>‹#›</a:t>
            </a:fld>
            <a:endParaRPr lang="en-US"/>
          </a:p>
        </p:txBody>
      </p:sp>
    </p:spTree>
    <p:extLst>
      <p:ext uri="{BB962C8B-B14F-4D97-AF65-F5344CB8AC3E}">
        <p14:creationId xmlns:p14="http://schemas.microsoft.com/office/powerpoint/2010/main" val="2058584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1051690" y="274639"/>
            <a:ext cx="10530710" cy="1143000"/>
          </a:xfrm>
          <a:prstGeom prst="rect">
            <a:avLst/>
          </a:prstGeom>
        </p:spPr>
        <p:txBody>
          <a:bodyPr vert="horz" lIns="243630" tIns="121818" rIns="243630" bIns="121818" rtlCol="0" anchor="ctr">
            <a:normAutofit/>
          </a:bodyPr>
          <a:lstStyle>
            <a:lvl1pPr algn="l">
              <a:defRPr sz="4400">
                <a:solidFill>
                  <a:srgbClr val="094B72"/>
                </a:solidFill>
                <a:latin typeface="Arial" charset="0"/>
                <a:ea typeface="Arial" charset="0"/>
                <a:cs typeface="Arial" charset="0"/>
              </a:defRPr>
            </a:lvl1pPr>
          </a:lstStyle>
          <a:p>
            <a:r>
              <a:rPr lang="en-US" dirty="0"/>
              <a:t>Click to edit Master title style</a:t>
            </a:r>
          </a:p>
        </p:txBody>
      </p:sp>
      <p:sp>
        <p:nvSpPr>
          <p:cNvPr id="5" name="Rectangle 4"/>
          <p:cNvSpPr/>
          <p:nvPr userDrawn="1"/>
        </p:nvSpPr>
        <p:spPr>
          <a:xfrm>
            <a:off x="951240" y="519094"/>
            <a:ext cx="100450" cy="602035"/>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lIns="45676" tIns="22835" rIns="45676" bIns="22835" rtlCol="0" anchor="ctr"/>
          <a:lstStyle/>
          <a:p>
            <a:pPr algn="ctr"/>
            <a:endParaRPr lang="en-US">
              <a:solidFill>
                <a:schemeClr val="accent1"/>
              </a:solidFill>
            </a:endParaRPr>
          </a:p>
        </p:txBody>
      </p:sp>
      <p:sp>
        <p:nvSpPr>
          <p:cNvPr id="6" name="Content Placeholder 2"/>
          <p:cNvSpPr>
            <a:spLocks noGrp="1"/>
          </p:cNvSpPr>
          <p:nvPr>
            <p:ph sz="quarter" idx="11"/>
          </p:nvPr>
        </p:nvSpPr>
        <p:spPr>
          <a:xfrm>
            <a:off x="1051690" y="1752599"/>
            <a:ext cx="10746610" cy="4048892"/>
          </a:xfrm>
        </p:spPr>
        <p:txBody>
          <a:bodyPr>
            <a:normAutofit/>
          </a:bodyPr>
          <a:lstStyle>
            <a:lvl1pPr marL="457200" indent="-457200">
              <a:lnSpc>
                <a:spcPct val="100000"/>
              </a:lnSpc>
              <a:buFont typeface="Arial" charset="0"/>
              <a:buChar char="•"/>
              <a:defRPr sz="3600">
                <a:solidFill>
                  <a:srgbClr val="094B72"/>
                </a:solidFill>
                <a:latin typeface="Arial" charset="0"/>
                <a:ea typeface="Arial" charset="0"/>
                <a:cs typeface="Arial" charset="0"/>
              </a:defRPr>
            </a:lvl1pPr>
            <a:lvl2pPr marL="1066163" indent="-457200">
              <a:lnSpc>
                <a:spcPct val="100000"/>
              </a:lnSpc>
              <a:buFont typeface="Arial" charset="0"/>
              <a:buChar char="•"/>
              <a:defRPr sz="3200">
                <a:solidFill>
                  <a:srgbClr val="094B72"/>
                </a:solidFill>
                <a:latin typeface="Arial" charset="0"/>
                <a:ea typeface="Arial" charset="0"/>
                <a:cs typeface="Arial" charset="0"/>
              </a:defRPr>
            </a:lvl2pPr>
            <a:lvl3pPr marL="1560819" indent="-342900">
              <a:lnSpc>
                <a:spcPct val="100000"/>
              </a:lnSpc>
              <a:buFont typeface="Arial" charset="0"/>
              <a:buChar char="•"/>
              <a:defRPr sz="2400">
                <a:solidFill>
                  <a:srgbClr val="094B72"/>
                </a:solidFill>
                <a:latin typeface="Arial" charset="0"/>
                <a:ea typeface="Arial" charset="0"/>
                <a:cs typeface="Arial" charset="0"/>
              </a:defRPr>
            </a:lvl3pPr>
            <a:lvl4pPr marL="1998332" indent="-171450">
              <a:lnSpc>
                <a:spcPct val="100000"/>
              </a:lnSpc>
              <a:buFont typeface="Arial" charset="0"/>
              <a:buChar char="•"/>
              <a:defRPr sz="1400">
                <a:solidFill>
                  <a:srgbClr val="094B72"/>
                </a:solidFill>
                <a:latin typeface="Arial" charset="0"/>
                <a:ea typeface="Arial" charset="0"/>
                <a:cs typeface="Arial" charset="0"/>
              </a:defRPr>
            </a:lvl4pPr>
            <a:lvl5pPr marL="2607292" indent="-171450">
              <a:lnSpc>
                <a:spcPct val="100000"/>
              </a:lnSpc>
              <a:buFont typeface="Arial" charset="0"/>
              <a:buChar char="•"/>
              <a:defRPr sz="1400">
                <a:solidFill>
                  <a:srgbClr val="094B72"/>
                </a:solidFill>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1889109" y="6278034"/>
            <a:ext cx="891066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10932462" y="6044671"/>
            <a:ext cx="464517" cy="365126"/>
          </a:xfrm>
          <a:prstGeom prst="rect">
            <a:avLst/>
          </a:prstGeom>
        </p:spPr>
        <p:txBody>
          <a:bodyPr vert="horz" lIns="243630" tIns="121818" rIns="243630" bIns="121818" rtlCol="0" anchor="ctr"/>
          <a:lstStyle>
            <a:defPPr>
              <a:defRPr lang="en-US"/>
            </a:defPPr>
            <a:lvl1pPr marL="0" algn="ctr" defTabSz="913578" rtl="0" eaLnBrk="1" latinLnBrk="0" hangingPunct="1">
              <a:defRPr sz="1000" kern="1200">
                <a:solidFill>
                  <a:schemeClr val="bg1"/>
                </a:solidFill>
                <a:latin typeface="Roboto Regular"/>
                <a:ea typeface="+mn-ea"/>
                <a:cs typeface="Roboto Regular"/>
              </a:defRPr>
            </a:lvl1pPr>
            <a:lvl2pPr marL="456792" algn="l" defTabSz="913578" rtl="0" eaLnBrk="1" latinLnBrk="0" hangingPunct="1">
              <a:defRPr sz="1800" kern="1200">
                <a:solidFill>
                  <a:schemeClr val="tx1"/>
                </a:solidFill>
                <a:latin typeface="+mn-lt"/>
                <a:ea typeface="+mn-ea"/>
                <a:cs typeface="+mn-cs"/>
              </a:defRPr>
            </a:lvl2pPr>
            <a:lvl3pPr marL="913578" algn="l" defTabSz="913578" rtl="0" eaLnBrk="1" latinLnBrk="0" hangingPunct="1">
              <a:defRPr sz="1800" kern="1200">
                <a:solidFill>
                  <a:schemeClr val="tx1"/>
                </a:solidFill>
                <a:latin typeface="+mn-lt"/>
                <a:ea typeface="+mn-ea"/>
                <a:cs typeface="+mn-cs"/>
              </a:defRPr>
            </a:lvl3pPr>
            <a:lvl4pPr marL="1370364" algn="l" defTabSz="913578" rtl="0" eaLnBrk="1" latinLnBrk="0" hangingPunct="1">
              <a:defRPr sz="1800" kern="1200">
                <a:solidFill>
                  <a:schemeClr val="tx1"/>
                </a:solidFill>
                <a:latin typeface="+mn-lt"/>
                <a:ea typeface="+mn-ea"/>
                <a:cs typeface="+mn-cs"/>
              </a:defRPr>
            </a:lvl4pPr>
            <a:lvl5pPr marL="1827156" algn="l" defTabSz="913578" rtl="0" eaLnBrk="1" latinLnBrk="0" hangingPunct="1">
              <a:defRPr sz="1800" kern="1200">
                <a:solidFill>
                  <a:schemeClr val="tx1"/>
                </a:solidFill>
                <a:latin typeface="+mn-lt"/>
                <a:ea typeface="+mn-ea"/>
                <a:cs typeface="+mn-cs"/>
              </a:defRPr>
            </a:lvl5pPr>
            <a:lvl6pPr marL="2283942" algn="l" defTabSz="913578" rtl="0" eaLnBrk="1" latinLnBrk="0" hangingPunct="1">
              <a:defRPr sz="1800" kern="1200">
                <a:solidFill>
                  <a:schemeClr val="tx1"/>
                </a:solidFill>
                <a:latin typeface="+mn-lt"/>
                <a:ea typeface="+mn-ea"/>
                <a:cs typeface="+mn-cs"/>
              </a:defRPr>
            </a:lvl6pPr>
            <a:lvl7pPr marL="2740731" algn="l" defTabSz="913578" rtl="0" eaLnBrk="1" latinLnBrk="0" hangingPunct="1">
              <a:defRPr sz="1800" kern="1200">
                <a:solidFill>
                  <a:schemeClr val="tx1"/>
                </a:solidFill>
                <a:latin typeface="+mn-lt"/>
                <a:ea typeface="+mn-ea"/>
                <a:cs typeface="+mn-cs"/>
              </a:defRPr>
            </a:lvl7pPr>
            <a:lvl8pPr marL="3197520" algn="l" defTabSz="913578" rtl="0" eaLnBrk="1" latinLnBrk="0" hangingPunct="1">
              <a:defRPr sz="1800" kern="1200">
                <a:solidFill>
                  <a:schemeClr val="tx1"/>
                </a:solidFill>
                <a:latin typeface="+mn-lt"/>
                <a:ea typeface="+mn-ea"/>
                <a:cs typeface="+mn-cs"/>
              </a:defRPr>
            </a:lvl8pPr>
            <a:lvl9pPr marL="3654310" algn="l" defTabSz="913578" rtl="0" eaLnBrk="1" latinLnBrk="0" hangingPunct="1">
              <a:defRPr sz="1800" kern="1200">
                <a:solidFill>
                  <a:schemeClr val="tx1"/>
                </a:solidFill>
                <a:latin typeface="+mn-lt"/>
                <a:ea typeface="+mn-ea"/>
                <a:cs typeface="+mn-cs"/>
              </a:defRPr>
            </a:lvl9pPr>
          </a:lstStyle>
          <a:p>
            <a:fld id="{010B77E7-8D76-A248-9E9F-68FC055C9F4B}" type="slidenum">
              <a:rPr lang="en-US" smtClean="0">
                <a:solidFill>
                  <a:srgbClr val="FFFFFF"/>
                </a:solidFill>
              </a:rPr>
              <a:pPr/>
              <a:t>‹#›</a:t>
            </a:fld>
            <a:endParaRPr lang="en-US" dirty="0">
              <a:solidFill>
                <a:srgbClr val="FFFFFF"/>
              </a:solidFill>
            </a:endParaRPr>
          </a:p>
        </p:txBody>
      </p:sp>
      <p:sp>
        <p:nvSpPr>
          <p:cNvPr id="12" name="Rectangle 11"/>
          <p:cNvSpPr/>
          <p:nvPr userDrawn="1"/>
        </p:nvSpPr>
        <p:spPr>
          <a:xfrm>
            <a:off x="10931954" y="6044677"/>
            <a:ext cx="464771" cy="835677"/>
          </a:xfrm>
          <a:prstGeom prst="rect">
            <a:avLst/>
          </a:prstGeom>
          <a:solidFill>
            <a:srgbClr val="094B72"/>
          </a:solidFill>
          <a:ln w="38100" cap="flat" cmpd="sng" algn="ctr">
            <a:noFill/>
            <a:prstDash val="solid"/>
          </a:ln>
          <a:effectLst>
            <a:outerShdw blurRad="40000" dist="20000" dir="5400000" rotWithShape="0">
              <a:srgbClr val="000000">
                <a:alpha val="38000"/>
              </a:srgbClr>
            </a:outerShdw>
          </a:effectLst>
        </p:spPr>
        <p:txBody>
          <a:bodyPr lIns="91356" tIns="45678" rIns="91356" bIns="45678"/>
          <a:lstStyle/>
          <a:p>
            <a:pPr marL="0" marR="0" lvl="0" indent="0" defTabSz="608963"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Arial"/>
              <a:ea typeface=""/>
              <a:cs typeface=""/>
            </a:endParaRPr>
          </a:p>
        </p:txBody>
      </p:sp>
      <p:sp>
        <p:nvSpPr>
          <p:cNvPr id="14" name="Slide Number Placeholder 5"/>
          <p:cNvSpPr txBox="1">
            <a:spLocks/>
          </p:cNvSpPr>
          <p:nvPr userDrawn="1"/>
        </p:nvSpPr>
        <p:spPr>
          <a:xfrm>
            <a:off x="10824053" y="6049449"/>
            <a:ext cx="658545" cy="365126"/>
          </a:xfrm>
          <a:prstGeom prst="rect">
            <a:avLst/>
          </a:prstGeom>
        </p:spPr>
        <p:txBody>
          <a:bodyPr vert="horz" lIns="243630" tIns="121818" rIns="243630" bIns="121818" rtlCol="0" anchor="ctr"/>
          <a:lstStyle>
            <a:defPPr>
              <a:defRPr lang="en-US"/>
            </a:defPPr>
            <a:lvl1pPr marL="0" algn="ctr" defTabSz="913578" rtl="0" eaLnBrk="1" latinLnBrk="0" hangingPunct="1">
              <a:defRPr sz="1000" kern="1200">
                <a:solidFill>
                  <a:schemeClr val="bg1"/>
                </a:solidFill>
                <a:latin typeface="Roboto Regular"/>
                <a:ea typeface="+mn-ea"/>
                <a:cs typeface="Roboto Regular"/>
              </a:defRPr>
            </a:lvl1pPr>
            <a:lvl2pPr marL="456792" algn="l" defTabSz="913578" rtl="0" eaLnBrk="1" latinLnBrk="0" hangingPunct="1">
              <a:defRPr sz="1800" kern="1200">
                <a:solidFill>
                  <a:schemeClr val="tx1"/>
                </a:solidFill>
                <a:latin typeface="+mn-lt"/>
                <a:ea typeface="+mn-ea"/>
                <a:cs typeface="+mn-cs"/>
              </a:defRPr>
            </a:lvl2pPr>
            <a:lvl3pPr marL="913578" algn="l" defTabSz="913578" rtl="0" eaLnBrk="1" latinLnBrk="0" hangingPunct="1">
              <a:defRPr sz="1800" kern="1200">
                <a:solidFill>
                  <a:schemeClr val="tx1"/>
                </a:solidFill>
                <a:latin typeface="+mn-lt"/>
                <a:ea typeface="+mn-ea"/>
                <a:cs typeface="+mn-cs"/>
              </a:defRPr>
            </a:lvl3pPr>
            <a:lvl4pPr marL="1370364" algn="l" defTabSz="913578" rtl="0" eaLnBrk="1" latinLnBrk="0" hangingPunct="1">
              <a:defRPr sz="1800" kern="1200">
                <a:solidFill>
                  <a:schemeClr val="tx1"/>
                </a:solidFill>
                <a:latin typeface="+mn-lt"/>
                <a:ea typeface="+mn-ea"/>
                <a:cs typeface="+mn-cs"/>
              </a:defRPr>
            </a:lvl4pPr>
            <a:lvl5pPr marL="1827156" algn="l" defTabSz="913578" rtl="0" eaLnBrk="1" latinLnBrk="0" hangingPunct="1">
              <a:defRPr sz="1800" kern="1200">
                <a:solidFill>
                  <a:schemeClr val="tx1"/>
                </a:solidFill>
                <a:latin typeface="+mn-lt"/>
                <a:ea typeface="+mn-ea"/>
                <a:cs typeface="+mn-cs"/>
              </a:defRPr>
            </a:lvl5pPr>
            <a:lvl6pPr marL="2283942" algn="l" defTabSz="913578" rtl="0" eaLnBrk="1" latinLnBrk="0" hangingPunct="1">
              <a:defRPr sz="1800" kern="1200">
                <a:solidFill>
                  <a:schemeClr val="tx1"/>
                </a:solidFill>
                <a:latin typeface="+mn-lt"/>
                <a:ea typeface="+mn-ea"/>
                <a:cs typeface="+mn-cs"/>
              </a:defRPr>
            </a:lvl6pPr>
            <a:lvl7pPr marL="2740731" algn="l" defTabSz="913578" rtl="0" eaLnBrk="1" latinLnBrk="0" hangingPunct="1">
              <a:defRPr sz="1800" kern="1200">
                <a:solidFill>
                  <a:schemeClr val="tx1"/>
                </a:solidFill>
                <a:latin typeface="+mn-lt"/>
                <a:ea typeface="+mn-ea"/>
                <a:cs typeface="+mn-cs"/>
              </a:defRPr>
            </a:lvl7pPr>
            <a:lvl8pPr marL="3197520" algn="l" defTabSz="913578" rtl="0" eaLnBrk="1" latinLnBrk="0" hangingPunct="1">
              <a:defRPr sz="1800" kern="1200">
                <a:solidFill>
                  <a:schemeClr val="tx1"/>
                </a:solidFill>
                <a:latin typeface="+mn-lt"/>
                <a:ea typeface="+mn-ea"/>
                <a:cs typeface="+mn-cs"/>
              </a:defRPr>
            </a:lvl8pPr>
            <a:lvl9pPr marL="3654310" algn="l" defTabSz="913578" rtl="0" eaLnBrk="1" latinLnBrk="0" hangingPunct="1">
              <a:defRPr sz="1800" kern="1200">
                <a:solidFill>
                  <a:schemeClr val="tx1"/>
                </a:solidFill>
                <a:latin typeface="+mn-lt"/>
                <a:ea typeface="+mn-ea"/>
                <a:cs typeface="+mn-cs"/>
              </a:defRPr>
            </a:lvl9pPr>
          </a:lstStyle>
          <a:p>
            <a:fld id="{010B77E7-8D76-A248-9E9F-68FC055C9F4B}" type="slidenum">
              <a:rPr lang="en-US" smtClean="0">
                <a:solidFill>
                  <a:srgbClr val="FFFFFF"/>
                </a:solidFill>
              </a:rPr>
              <a:pPr/>
              <a:t>‹#›</a:t>
            </a:fld>
            <a:endParaRPr lang="en-US" dirty="0">
              <a:solidFill>
                <a:srgbClr val="FFFFFF"/>
              </a:solidFill>
            </a:endParaRPr>
          </a:p>
        </p:txBody>
      </p:sp>
      <p:pic>
        <p:nvPicPr>
          <p:cNvPr id="13" name="Picture 12">
            <a:extLst>
              <a:ext uri="{FF2B5EF4-FFF2-40B4-BE49-F238E27FC236}">
                <a16:creationId xmlns:a16="http://schemas.microsoft.com/office/drawing/2014/main" id="{07CF22FF-DA52-7743-A452-0E457FC2E2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644" y="5890411"/>
            <a:ext cx="1436496" cy="885615"/>
          </a:xfrm>
          <a:prstGeom prst="rect">
            <a:avLst/>
          </a:prstGeom>
        </p:spPr>
      </p:pic>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s">
    <p:spTree>
      <p:nvGrpSpPr>
        <p:cNvPr id="1" name=""/>
        <p:cNvGrpSpPr/>
        <p:nvPr/>
      </p:nvGrpSpPr>
      <p:grpSpPr>
        <a:xfrm>
          <a:off x="0" y="0"/>
          <a:ext cx="0" cy="0"/>
          <a:chOff x="0" y="0"/>
          <a:chExt cx="0" cy="0"/>
        </a:xfrm>
      </p:grpSpPr>
      <p:sp>
        <p:nvSpPr>
          <p:cNvPr id="7" name="Picture Placeholder 6"/>
          <p:cNvSpPr>
            <a:spLocks noGrp="1" noChangeAspect="1"/>
          </p:cNvSpPr>
          <p:nvPr>
            <p:ph type="pic" sz="quarter" idx="10"/>
          </p:nvPr>
        </p:nvSpPr>
        <p:spPr>
          <a:xfrm>
            <a:off x="6096800" y="1686408"/>
            <a:ext cx="6095507" cy="3493295"/>
          </a:xfrm>
        </p:spPr>
        <p:txBody>
          <a:bodyPr>
            <a:normAutofit/>
          </a:bodyPr>
          <a:lstStyle>
            <a:lvl1pPr marL="0" indent="0">
              <a:buNone/>
              <a:defRPr sz="1000">
                <a:solidFill>
                  <a:schemeClr val="tx1"/>
                </a:solidFill>
              </a:defRPr>
            </a:lvl1pPr>
          </a:lstStyle>
          <a:p>
            <a:endParaRPr lang="en-US"/>
          </a:p>
        </p:txBody>
      </p:sp>
      <p:cxnSp>
        <p:nvCxnSpPr>
          <p:cNvPr id="27" name="Straight Connector 26"/>
          <p:cNvCxnSpPr/>
          <p:nvPr userDrawn="1"/>
        </p:nvCxnSpPr>
        <p:spPr>
          <a:xfrm>
            <a:off x="1889109" y="6278034"/>
            <a:ext cx="891066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 name="Rectangle 10"/>
          <p:cNvSpPr/>
          <p:nvPr userDrawn="1"/>
        </p:nvSpPr>
        <p:spPr>
          <a:xfrm>
            <a:off x="10932208" y="6044677"/>
            <a:ext cx="464517" cy="835677"/>
          </a:xfrm>
          <a:prstGeom prst="rect">
            <a:avLst/>
          </a:prstGeom>
          <a:solidFill>
            <a:srgbClr val="094B72"/>
          </a:solidFill>
          <a:ln w="38100" cap="flat" cmpd="sng" algn="ctr">
            <a:noFill/>
            <a:prstDash val="solid"/>
          </a:ln>
          <a:effectLst>
            <a:outerShdw blurRad="40000" dist="20000" dir="5400000" rotWithShape="0">
              <a:srgbClr val="000000">
                <a:alpha val="38000"/>
              </a:srgbClr>
            </a:outerShdw>
          </a:effectLst>
        </p:spPr>
        <p:txBody>
          <a:bodyPr lIns="91356" tIns="45678" rIns="91356" bIns="45678"/>
          <a:lstStyle/>
          <a:p>
            <a:pPr marL="0" marR="0" lvl="0" indent="0" defTabSz="608963"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Arial"/>
              <a:ea typeface=""/>
              <a:cs typeface=""/>
            </a:endParaRPr>
          </a:p>
        </p:txBody>
      </p:sp>
      <p:sp>
        <p:nvSpPr>
          <p:cNvPr id="13" name="Rectangle 12"/>
          <p:cNvSpPr/>
          <p:nvPr userDrawn="1"/>
        </p:nvSpPr>
        <p:spPr>
          <a:xfrm>
            <a:off x="0" y="0"/>
            <a:ext cx="45714" cy="6858000"/>
          </a:xfrm>
          <a:prstGeom prst="rect">
            <a:avLst/>
          </a:prstGeom>
          <a:solidFill>
            <a:srgbClr val="094B72"/>
          </a:solidFill>
          <a:ln w="25400" cap="flat" cmpd="sng" algn="ctr">
            <a:noFill/>
            <a:prstDash val="solid"/>
          </a:ln>
          <a:effectLst/>
        </p:spPr>
        <p:txBody>
          <a:bodyPr lIns="91356" tIns="45678" rIns="91356" bIns="45678"/>
          <a:lstStyle/>
          <a:p>
            <a:pPr marL="0" marR="0" lvl="0" indent="0" defTabSz="608963"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Arial"/>
              <a:ea typeface=""/>
              <a:cs typeface=""/>
            </a:endParaRPr>
          </a:p>
        </p:txBody>
      </p:sp>
      <p:sp>
        <p:nvSpPr>
          <p:cNvPr id="14" name="Slide Number Placeholder 5"/>
          <p:cNvSpPr txBox="1">
            <a:spLocks/>
          </p:cNvSpPr>
          <p:nvPr userDrawn="1"/>
        </p:nvSpPr>
        <p:spPr>
          <a:xfrm>
            <a:off x="10932462" y="6044671"/>
            <a:ext cx="464517" cy="365126"/>
          </a:xfrm>
          <a:prstGeom prst="rect">
            <a:avLst/>
          </a:prstGeom>
        </p:spPr>
        <p:txBody>
          <a:bodyPr vert="horz" lIns="243630" tIns="121818" rIns="243630" bIns="121818" rtlCol="0" anchor="ctr"/>
          <a:lstStyle>
            <a:defPPr>
              <a:defRPr lang="en-US"/>
            </a:defPPr>
            <a:lvl1pPr marL="0" algn="ctr" defTabSz="913578" rtl="0" eaLnBrk="1" latinLnBrk="0" hangingPunct="1">
              <a:defRPr sz="1000" kern="1200">
                <a:solidFill>
                  <a:schemeClr val="bg1"/>
                </a:solidFill>
                <a:latin typeface="Roboto Regular"/>
                <a:ea typeface="+mn-ea"/>
                <a:cs typeface="Roboto Regular"/>
              </a:defRPr>
            </a:lvl1pPr>
            <a:lvl2pPr marL="456792" algn="l" defTabSz="913578" rtl="0" eaLnBrk="1" latinLnBrk="0" hangingPunct="1">
              <a:defRPr sz="1800" kern="1200">
                <a:solidFill>
                  <a:schemeClr val="tx1"/>
                </a:solidFill>
                <a:latin typeface="+mn-lt"/>
                <a:ea typeface="+mn-ea"/>
                <a:cs typeface="+mn-cs"/>
              </a:defRPr>
            </a:lvl2pPr>
            <a:lvl3pPr marL="913578" algn="l" defTabSz="913578" rtl="0" eaLnBrk="1" latinLnBrk="0" hangingPunct="1">
              <a:defRPr sz="1800" kern="1200">
                <a:solidFill>
                  <a:schemeClr val="tx1"/>
                </a:solidFill>
                <a:latin typeface="+mn-lt"/>
                <a:ea typeface="+mn-ea"/>
                <a:cs typeface="+mn-cs"/>
              </a:defRPr>
            </a:lvl3pPr>
            <a:lvl4pPr marL="1370364" algn="l" defTabSz="913578" rtl="0" eaLnBrk="1" latinLnBrk="0" hangingPunct="1">
              <a:defRPr sz="1800" kern="1200">
                <a:solidFill>
                  <a:schemeClr val="tx1"/>
                </a:solidFill>
                <a:latin typeface="+mn-lt"/>
                <a:ea typeface="+mn-ea"/>
                <a:cs typeface="+mn-cs"/>
              </a:defRPr>
            </a:lvl4pPr>
            <a:lvl5pPr marL="1827156" algn="l" defTabSz="913578" rtl="0" eaLnBrk="1" latinLnBrk="0" hangingPunct="1">
              <a:defRPr sz="1800" kern="1200">
                <a:solidFill>
                  <a:schemeClr val="tx1"/>
                </a:solidFill>
                <a:latin typeface="+mn-lt"/>
                <a:ea typeface="+mn-ea"/>
                <a:cs typeface="+mn-cs"/>
              </a:defRPr>
            </a:lvl5pPr>
            <a:lvl6pPr marL="2283942" algn="l" defTabSz="913578" rtl="0" eaLnBrk="1" latinLnBrk="0" hangingPunct="1">
              <a:defRPr sz="1800" kern="1200">
                <a:solidFill>
                  <a:schemeClr val="tx1"/>
                </a:solidFill>
                <a:latin typeface="+mn-lt"/>
                <a:ea typeface="+mn-ea"/>
                <a:cs typeface="+mn-cs"/>
              </a:defRPr>
            </a:lvl6pPr>
            <a:lvl7pPr marL="2740731" algn="l" defTabSz="913578" rtl="0" eaLnBrk="1" latinLnBrk="0" hangingPunct="1">
              <a:defRPr sz="1800" kern="1200">
                <a:solidFill>
                  <a:schemeClr val="tx1"/>
                </a:solidFill>
                <a:latin typeface="+mn-lt"/>
                <a:ea typeface="+mn-ea"/>
                <a:cs typeface="+mn-cs"/>
              </a:defRPr>
            </a:lvl7pPr>
            <a:lvl8pPr marL="3197520" algn="l" defTabSz="913578" rtl="0" eaLnBrk="1" latinLnBrk="0" hangingPunct="1">
              <a:defRPr sz="1800" kern="1200">
                <a:solidFill>
                  <a:schemeClr val="tx1"/>
                </a:solidFill>
                <a:latin typeface="+mn-lt"/>
                <a:ea typeface="+mn-ea"/>
                <a:cs typeface="+mn-cs"/>
              </a:defRPr>
            </a:lvl8pPr>
            <a:lvl9pPr marL="3654310" algn="l" defTabSz="913578" rtl="0" eaLnBrk="1" latinLnBrk="0" hangingPunct="1">
              <a:defRPr sz="1800" kern="1200">
                <a:solidFill>
                  <a:schemeClr val="tx1"/>
                </a:solidFill>
                <a:latin typeface="+mn-lt"/>
                <a:ea typeface="+mn-ea"/>
                <a:cs typeface="+mn-cs"/>
              </a:defRPr>
            </a:lvl9pPr>
          </a:lstStyle>
          <a:p>
            <a:fld id="{010B77E7-8D76-A248-9E9F-68FC055C9F4B}" type="slidenum">
              <a:rPr lang="en-US" smtClean="0">
                <a:solidFill>
                  <a:srgbClr val="FFFFFF"/>
                </a:solidFill>
              </a:rPr>
              <a:pPr/>
              <a:t>‹#›</a:t>
            </a:fld>
            <a:endParaRPr lang="en-US" dirty="0">
              <a:solidFill>
                <a:srgbClr val="FFFFFF"/>
              </a:solidFill>
            </a:endParaRPr>
          </a:p>
        </p:txBody>
      </p:sp>
      <p:pic>
        <p:nvPicPr>
          <p:cNvPr id="8" name="Picture 7">
            <a:extLst>
              <a:ext uri="{FF2B5EF4-FFF2-40B4-BE49-F238E27FC236}">
                <a16:creationId xmlns:a16="http://schemas.microsoft.com/office/drawing/2014/main" id="{D01B2BC2-4747-1243-A2F1-4E57751148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6960" y="5841424"/>
            <a:ext cx="1436496" cy="885615"/>
          </a:xfrm>
          <a:prstGeom prst="rect">
            <a:avLst/>
          </a:prstGeom>
        </p:spPr>
      </p:pic>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4"/>
          </p:nvPr>
        </p:nvSpPr>
        <p:spPr>
          <a:xfrm>
            <a:off x="4594581" y="6481234"/>
            <a:ext cx="2844800" cy="366183"/>
          </a:xfrm>
          <a:prstGeom prst="rect">
            <a:avLst/>
          </a:prstGeom>
        </p:spPr>
        <p:txBody>
          <a:bodyPr vert="horz" lIns="91440" tIns="45720" rIns="91440" bIns="45720" rtlCol="0" anchor="ctr"/>
          <a:lstStyle>
            <a:lvl1pPr algn="ctr">
              <a:defRPr sz="1600" b="1" i="0">
                <a:solidFill>
                  <a:schemeClr val="bg1"/>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2154159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ectangle 15"/>
          <p:cNvSpPr/>
          <p:nvPr/>
        </p:nvSpPr>
        <p:spPr>
          <a:xfrm>
            <a:off x="0" y="-23571"/>
            <a:ext cx="12192000" cy="68699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1573823" y="-23570"/>
            <a:ext cx="10618177" cy="4803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73822" y="4887926"/>
            <a:ext cx="10618177" cy="8886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0" y="-23570"/>
            <a:ext cx="1436495" cy="48036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 name="Rectangle 11"/>
          <p:cNvSpPr/>
          <p:nvPr/>
        </p:nvSpPr>
        <p:spPr>
          <a:xfrm>
            <a:off x="0" y="4897029"/>
            <a:ext cx="1436497" cy="888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573823" y="5890411"/>
            <a:ext cx="10618177" cy="885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890411"/>
            <a:ext cx="1436496" cy="885615"/>
          </a:xfrm>
          <a:prstGeom prst="rect">
            <a:avLst/>
          </a:prstGeom>
        </p:spPr>
      </p:pic>
      <p:sp>
        <p:nvSpPr>
          <p:cNvPr id="2" name="Title 1"/>
          <p:cNvSpPr>
            <a:spLocks noGrp="1"/>
          </p:cNvSpPr>
          <p:nvPr userDrawn="1">
            <p:ph type="ctrTitle"/>
          </p:nvPr>
        </p:nvSpPr>
        <p:spPr>
          <a:xfrm>
            <a:off x="1718494" y="1793526"/>
            <a:ext cx="8538167" cy="1776151"/>
          </a:xfrm>
        </p:spPr>
        <p:txBody>
          <a:bodyPr anchor="b">
            <a:normAutofit/>
          </a:bodyPr>
          <a:lstStyle>
            <a:lvl1pPr algn="l">
              <a:defRPr sz="5900" spc="-100" baseline="0">
                <a:solidFill>
                  <a:srgbClr val="FFFFFF"/>
                </a:solidFill>
                <a:latin typeface="Fira Sans SemiBold" panose="020B0603050000020004" pitchFamily="34" charset="0"/>
              </a:defRPr>
            </a:lvl1pPr>
          </a:lstStyle>
          <a:p>
            <a:r>
              <a:rPr lang="en-US"/>
              <a:t>Click to edit Master title style</a:t>
            </a:r>
            <a:endParaRPr lang="en-US" dirty="0"/>
          </a:p>
        </p:txBody>
      </p:sp>
      <p:sp>
        <p:nvSpPr>
          <p:cNvPr id="3" name="Subtitle 2"/>
          <p:cNvSpPr>
            <a:spLocks noGrp="1"/>
          </p:cNvSpPr>
          <p:nvPr userDrawn="1">
            <p:ph type="subTitle" idx="1"/>
          </p:nvPr>
        </p:nvSpPr>
        <p:spPr>
          <a:xfrm>
            <a:off x="1718494" y="5015729"/>
            <a:ext cx="9887351" cy="623528"/>
          </a:xfrm>
          <a:prstGeom prst="rect">
            <a:avLst/>
          </a:prstGeom>
        </p:spPr>
        <p:txBody>
          <a:bodyPr anchor="t">
            <a:normAutofit/>
          </a:bodyPr>
          <a:lstStyle>
            <a:lvl1pPr marL="0" indent="0" algn="l">
              <a:buNone/>
              <a:defRPr sz="2200" cap="none" spc="0" baseline="0">
                <a:solidFill>
                  <a:schemeClr val="bg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Tree>
    <p:extLst>
      <p:ext uri="{BB962C8B-B14F-4D97-AF65-F5344CB8AC3E}">
        <p14:creationId xmlns:p14="http://schemas.microsoft.com/office/powerpoint/2010/main" val="299201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4" name="Rectangle 3"/>
          <p:cNvSpPr/>
          <p:nvPr userDrawn="1"/>
        </p:nvSpPr>
        <p:spPr>
          <a:xfrm>
            <a:off x="2" y="0"/>
            <a:ext cx="12191999"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920" tIns="60960" rIns="121920" bIns="60960" rtlCol="0" anchor="ctr"/>
          <a:lstStyle/>
          <a:p>
            <a:pPr algn="ctr"/>
            <a:endParaRPr lang="en-US" sz="240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3294915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FF8F7-D106-7A48-A635-F2655F7EED17}" type="datetime1">
              <a:rPr lang="en-US" smtClean="0"/>
              <a:t>3/13/19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34146-D25D-8E46-BAA4-3E0CBD9B58A7}" type="slidenum">
              <a:rPr lang="en-US" smtClean="0"/>
              <a:t>‹#›</a:t>
            </a:fld>
            <a:endParaRPr lang="en-US"/>
          </a:p>
        </p:txBody>
      </p:sp>
    </p:spTree>
    <p:extLst>
      <p:ext uri="{BB962C8B-B14F-4D97-AF65-F5344CB8AC3E}">
        <p14:creationId xmlns:p14="http://schemas.microsoft.com/office/powerpoint/2010/main" val="1781280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6"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tint val="93000"/>
                <a:shade val="98000"/>
                <a:satMod val="120000"/>
                <a:lumMod val="102000"/>
              </a:schemeClr>
            </a:gs>
            <a:gs pos="48000">
              <a:schemeClr val="bg1">
                <a:tint val="98000"/>
                <a:shade val="90000"/>
                <a:satMod val="110000"/>
                <a:lumMod val="103000"/>
              </a:schemeClr>
            </a:gs>
            <a:gs pos="100000">
              <a:schemeClr val="bg1">
                <a:tint val="98000"/>
                <a:shade val="80000"/>
                <a:satMod val="10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3752" y="202887"/>
            <a:ext cx="9939185" cy="93701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85FE9158-C8DC-4B6F-AD79-2190772CB85D}" type="slidenum">
              <a:rPr lang="en-US" smtClean="0"/>
              <a:t>‹#›</a:t>
            </a:fld>
            <a:endParaRPr lang="en-US"/>
          </a:p>
        </p:txBody>
      </p:sp>
      <p:sp>
        <p:nvSpPr>
          <p:cNvPr id="9" name="Rectangle 8"/>
          <p:cNvSpPr/>
          <p:nvPr/>
        </p:nvSpPr>
        <p:spPr>
          <a:xfrm rot="5400000">
            <a:off x="201708" y="1007499"/>
            <a:ext cx="229629" cy="6330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rot="5400000">
            <a:off x="6333064" y="-4420099"/>
            <a:ext cx="229623" cy="11488248"/>
          </a:xfrm>
          <a:prstGeom prst="rect">
            <a:avLst/>
          </a:prstGeom>
          <a:solidFill>
            <a:srgbClr val="0099BC"/>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68669" y="282418"/>
            <a:ext cx="1261857" cy="777948"/>
          </a:xfrm>
          <a:prstGeom prst="rect">
            <a:avLst/>
          </a:prstGeom>
        </p:spPr>
      </p:pic>
    </p:spTree>
    <p:extLst>
      <p:ext uri="{BB962C8B-B14F-4D97-AF65-F5344CB8AC3E}">
        <p14:creationId xmlns:p14="http://schemas.microsoft.com/office/powerpoint/2010/main" val="2846725431"/>
      </p:ext>
    </p:extLst>
  </p:cSld>
  <p:clrMap bg1="lt1" tx1="dk1" bg2="lt2" tx2="dk2" accent1="accent1" accent2="accent2" accent3="accent3" accent4="accent4" accent5="accent5" accent6="accent6" hlink="hlink" folHlink="folHlink"/>
  <p:sldLayoutIdLst>
    <p:sldLayoutId id="2147483654" r:id="rId1"/>
    <p:sldLayoutId id="2147483655" r:id="rId2"/>
  </p:sldLayoutIdLst>
  <p:txStyles>
    <p:titleStyle>
      <a:lvl1pPr algn="l" defTabSz="914400" rtl="0" eaLnBrk="1" latinLnBrk="0" hangingPunct="1">
        <a:lnSpc>
          <a:spcPct val="90000"/>
        </a:lnSpc>
        <a:spcBef>
          <a:spcPct val="0"/>
        </a:spcBef>
        <a:buNone/>
        <a:defRPr sz="3600" kern="1200" spc="-60" baseline="0">
          <a:solidFill>
            <a:schemeClr val="tx2"/>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anose="05020102010507070707"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Courier New" panose="02070309020205020404" pitchFamily="49" charset="0"/>
        <a:buChar char="o"/>
        <a:defRPr sz="1800" kern="1200">
          <a:solidFill>
            <a:schemeClr val="tx1">
              <a:lumMod val="65000"/>
              <a:lumOff val="35000"/>
            </a:schemeClr>
          </a:solidFill>
          <a:latin typeface="+mn-lt"/>
          <a:ea typeface="+mn-ea"/>
          <a:cs typeface="+mn-cs"/>
        </a:defRPr>
      </a:lvl2pPr>
      <a:lvl3pPr marL="1245870" indent="-285750" algn="l" defTabSz="914400" rtl="0" eaLnBrk="1" latinLnBrk="0" hangingPunct="1">
        <a:lnSpc>
          <a:spcPct val="90000"/>
        </a:lnSpc>
        <a:spcBef>
          <a:spcPts val="250"/>
        </a:spcBef>
        <a:spcAft>
          <a:spcPts val="250"/>
        </a:spcAft>
        <a:buClr>
          <a:schemeClr val="accent1"/>
        </a:buClr>
        <a:buFont typeface="Wingdings" panose="05000000000000000000" pitchFamily="2"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Security Ambassador Programs</a:t>
            </a:r>
          </a:p>
        </p:txBody>
      </p:sp>
      <p:sp>
        <p:nvSpPr>
          <p:cNvPr id="4" name="Subtitle 3"/>
          <p:cNvSpPr>
            <a:spLocks noGrp="1"/>
          </p:cNvSpPr>
          <p:nvPr>
            <p:ph type="subTitle" idx="1"/>
          </p:nvPr>
        </p:nvSpPr>
        <p:spPr/>
        <p:txBody>
          <a:bodyPr/>
          <a:lstStyle/>
          <a:p>
            <a:r>
              <a:rPr lang="en-US" dirty="0"/>
              <a:t>https://</a:t>
            </a:r>
            <a:r>
              <a:rPr lang="en-US" dirty="0" err="1"/>
              <a:t>sans.org</a:t>
            </a:r>
            <a:r>
              <a:rPr lang="en-US" dirty="0"/>
              <a:t>/security-awareness</a:t>
            </a:r>
          </a:p>
        </p:txBody>
      </p:sp>
    </p:spTree>
    <p:extLst>
      <p:ext uri="{BB962C8B-B14F-4D97-AF65-F5344CB8AC3E}">
        <p14:creationId xmlns:p14="http://schemas.microsoft.com/office/powerpoint/2010/main" val="3750814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7A7AA79-6442-4C49-B089-7C01E49C44E3}"/>
              </a:ext>
            </a:extLst>
          </p:cNvPr>
          <p:cNvSpPr>
            <a:spLocks noGrp="1"/>
          </p:cNvSpPr>
          <p:nvPr>
            <p:ph type="title"/>
          </p:nvPr>
        </p:nvSpPr>
        <p:spPr/>
        <p:txBody>
          <a:bodyPr/>
          <a:lstStyle/>
          <a:p>
            <a:r>
              <a:rPr lang="en-US"/>
              <a:t>Motivate – Why Should I Volunteer?</a:t>
            </a:r>
          </a:p>
        </p:txBody>
      </p:sp>
      <p:sp>
        <p:nvSpPr>
          <p:cNvPr id="7" name="Content Placeholder 6">
            <a:extLst>
              <a:ext uri="{FF2B5EF4-FFF2-40B4-BE49-F238E27FC236}">
                <a16:creationId xmlns:a16="http://schemas.microsoft.com/office/drawing/2014/main" id="{68EBAC0E-DF20-4047-AE24-20A79E1587BE}"/>
              </a:ext>
            </a:extLst>
          </p:cNvPr>
          <p:cNvSpPr>
            <a:spLocks noGrp="1"/>
          </p:cNvSpPr>
          <p:nvPr>
            <p:ph sz="quarter" idx="11"/>
          </p:nvPr>
        </p:nvSpPr>
        <p:spPr>
          <a:xfrm>
            <a:off x="1051690" y="1417639"/>
            <a:ext cx="10746610" cy="4383852"/>
          </a:xfrm>
        </p:spPr>
        <p:txBody>
          <a:bodyPr/>
          <a:lstStyle/>
          <a:p>
            <a:r>
              <a:rPr lang="en-US" sz="3200" dirty="0"/>
              <a:t>Recognition: Most powerful motivator out there (swag, certs, lunch with CEO, recognition from CISO, happy hours, mascot).</a:t>
            </a:r>
          </a:p>
          <a:p>
            <a:r>
              <a:rPr lang="en-US" sz="3200" dirty="0"/>
              <a:t>Skills: Who does not want cyber security on their resume, path to new job with security?</a:t>
            </a:r>
          </a:p>
          <a:p>
            <a:r>
              <a:rPr lang="en-US" sz="3200" dirty="0"/>
              <a:t>Network: Grow their network with-in the company.</a:t>
            </a:r>
          </a:p>
          <a:p>
            <a:r>
              <a:rPr lang="en-US" sz="3200" dirty="0"/>
              <a:t>Difference: Almost everyone wants to have an impact</a:t>
            </a:r>
          </a:p>
          <a:p>
            <a:endParaRPr lang="en-US" dirty="0"/>
          </a:p>
        </p:txBody>
      </p:sp>
    </p:spTree>
    <p:extLst>
      <p:ext uri="{BB962C8B-B14F-4D97-AF65-F5344CB8AC3E}">
        <p14:creationId xmlns:p14="http://schemas.microsoft.com/office/powerpoint/2010/main" val="116299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0B68E3-40FC-FE40-8F22-DCC4EAA0DC3C}"/>
              </a:ext>
            </a:extLst>
          </p:cNvPr>
          <p:cNvSpPr>
            <a:spLocks noGrp="1"/>
          </p:cNvSpPr>
          <p:nvPr>
            <p:ph type="title"/>
          </p:nvPr>
        </p:nvSpPr>
        <p:spPr/>
        <p:txBody>
          <a:bodyPr>
            <a:normAutofit fontScale="90000"/>
          </a:bodyPr>
          <a:lstStyle/>
          <a:p>
            <a:r>
              <a:rPr lang="en-US"/>
              <a:t>Ability – Enable &amp; Train Your Ambassadors</a:t>
            </a:r>
          </a:p>
        </p:txBody>
      </p:sp>
      <p:sp>
        <p:nvSpPr>
          <p:cNvPr id="7" name="Content Placeholder 6">
            <a:extLst>
              <a:ext uri="{FF2B5EF4-FFF2-40B4-BE49-F238E27FC236}">
                <a16:creationId xmlns:a16="http://schemas.microsoft.com/office/drawing/2014/main" id="{C1A1F6D4-5977-9A4C-9023-8F5970F4ECA1}"/>
              </a:ext>
            </a:extLst>
          </p:cNvPr>
          <p:cNvSpPr>
            <a:spLocks noGrp="1"/>
          </p:cNvSpPr>
          <p:nvPr>
            <p:ph sz="quarter" idx="11"/>
          </p:nvPr>
        </p:nvSpPr>
        <p:spPr>
          <a:xfrm>
            <a:off x="1051690" y="1752599"/>
            <a:ext cx="6520184" cy="4048892"/>
          </a:xfrm>
        </p:spPr>
        <p:txBody>
          <a:bodyPr/>
          <a:lstStyle/>
          <a:p>
            <a:r>
              <a:rPr lang="en-US" sz="3200" dirty="0"/>
              <a:t>Forum for ambassador to share and learn from each other</a:t>
            </a:r>
          </a:p>
          <a:p>
            <a:r>
              <a:rPr lang="en-US" sz="3200" dirty="0"/>
              <a:t>Training for ambassadors</a:t>
            </a:r>
          </a:p>
          <a:p>
            <a:r>
              <a:rPr lang="en-US" sz="3200" dirty="0"/>
              <a:t>Resources (FAQ, slides, etc.)</a:t>
            </a:r>
          </a:p>
          <a:p>
            <a:r>
              <a:rPr lang="en-US" sz="3200" dirty="0"/>
              <a:t>Budget</a:t>
            </a:r>
          </a:p>
          <a:p>
            <a:endParaRPr lang="en-US" dirty="0"/>
          </a:p>
        </p:txBody>
      </p:sp>
      <p:pic>
        <p:nvPicPr>
          <p:cNvPr id="5" name="Picture 4">
            <a:extLst>
              <a:ext uri="{FF2B5EF4-FFF2-40B4-BE49-F238E27FC236}">
                <a16:creationId xmlns:a16="http://schemas.microsoft.com/office/drawing/2014/main" id="{24514AB9-F63C-C349-B12E-9978AFC2F8ED}"/>
              </a:ext>
            </a:extLst>
          </p:cNvPr>
          <p:cNvPicPr>
            <a:picLocks noChangeAspect="1"/>
          </p:cNvPicPr>
          <p:nvPr/>
        </p:nvPicPr>
        <p:blipFill>
          <a:blip r:embed="rId3"/>
          <a:stretch>
            <a:fillRect/>
          </a:stretch>
        </p:blipFill>
        <p:spPr>
          <a:xfrm>
            <a:off x="8231647" y="1417639"/>
            <a:ext cx="2908663" cy="4383852"/>
          </a:xfrm>
          <a:prstGeom prst="rect">
            <a:avLst/>
          </a:prstGeom>
        </p:spPr>
      </p:pic>
    </p:spTree>
    <p:extLst>
      <p:ext uri="{BB962C8B-B14F-4D97-AF65-F5344CB8AC3E}">
        <p14:creationId xmlns:p14="http://schemas.microsoft.com/office/powerpoint/2010/main" val="14681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4FAA9BE-5EF8-6E47-9A35-3C3510038CFC}"/>
              </a:ext>
            </a:extLst>
          </p:cNvPr>
          <p:cNvSpPr>
            <a:spLocks noGrp="1"/>
          </p:cNvSpPr>
          <p:nvPr>
            <p:ph type="title"/>
          </p:nvPr>
        </p:nvSpPr>
        <p:spPr/>
        <p:txBody>
          <a:bodyPr/>
          <a:lstStyle/>
          <a:p>
            <a:r>
              <a:rPr lang="en-US"/>
              <a:t>What Problem(s) Are You Solving?</a:t>
            </a:r>
          </a:p>
        </p:txBody>
      </p:sp>
      <p:sp>
        <p:nvSpPr>
          <p:cNvPr id="7" name="Content Placeholder 6">
            <a:extLst>
              <a:ext uri="{FF2B5EF4-FFF2-40B4-BE49-F238E27FC236}">
                <a16:creationId xmlns:a16="http://schemas.microsoft.com/office/drawing/2014/main" id="{0C1E7934-5AA7-A549-A4A8-F437249CF4BB}"/>
              </a:ext>
            </a:extLst>
          </p:cNvPr>
          <p:cNvSpPr>
            <a:spLocks noGrp="1"/>
          </p:cNvSpPr>
          <p:nvPr>
            <p:ph sz="quarter" idx="11"/>
          </p:nvPr>
        </p:nvSpPr>
        <p:spPr>
          <a:xfrm>
            <a:off x="1051690" y="1417639"/>
            <a:ext cx="10746610" cy="4383852"/>
          </a:xfrm>
        </p:spPr>
        <p:txBody>
          <a:bodyPr>
            <a:normAutofit/>
          </a:bodyPr>
          <a:lstStyle/>
          <a:p>
            <a:r>
              <a:rPr lang="en-US" sz="3200" dirty="0"/>
              <a:t>Are your goals strategic (communications, engagement) or specific behaviors (phishing, reporting, passwords)</a:t>
            </a:r>
          </a:p>
          <a:p>
            <a:r>
              <a:rPr lang="en-US" sz="3200" dirty="0"/>
              <a:t>What is the scope of your program?</a:t>
            </a:r>
          </a:p>
          <a:p>
            <a:pPr lvl="1"/>
            <a:r>
              <a:rPr lang="en-US" sz="2800" dirty="0"/>
              <a:t>Employees, contractors, faculty, volunteers?</a:t>
            </a:r>
          </a:p>
          <a:p>
            <a:pPr lvl="1"/>
            <a:r>
              <a:rPr lang="en-US" sz="2800" dirty="0"/>
              <a:t>Limit to certain regions, geographies, target groups?</a:t>
            </a:r>
          </a:p>
          <a:p>
            <a:r>
              <a:rPr lang="en-US" sz="3200" dirty="0"/>
              <a:t>What will the top three responsibilities of your Ambassadors be?</a:t>
            </a:r>
          </a:p>
          <a:p>
            <a:endParaRPr lang="en-US" dirty="0"/>
          </a:p>
        </p:txBody>
      </p:sp>
    </p:spTree>
    <p:extLst>
      <p:ext uri="{BB962C8B-B14F-4D97-AF65-F5344CB8AC3E}">
        <p14:creationId xmlns:p14="http://schemas.microsoft.com/office/powerpoint/2010/main" val="2480727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BDD390-FDB7-0E4F-AFE9-3C284E52009C}"/>
              </a:ext>
            </a:extLst>
          </p:cNvPr>
          <p:cNvSpPr>
            <a:spLocks noGrp="1"/>
          </p:cNvSpPr>
          <p:nvPr>
            <p:ph type="title"/>
          </p:nvPr>
        </p:nvSpPr>
        <p:spPr/>
        <p:txBody>
          <a:bodyPr/>
          <a:lstStyle/>
          <a:p>
            <a:r>
              <a:rPr lang="en-US" dirty="0"/>
              <a:t>Key Resource - Time</a:t>
            </a:r>
          </a:p>
        </p:txBody>
      </p:sp>
      <p:sp>
        <p:nvSpPr>
          <p:cNvPr id="7" name="Content Placeholder 6">
            <a:extLst>
              <a:ext uri="{FF2B5EF4-FFF2-40B4-BE49-F238E27FC236}">
                <a16:creationId xmlns:a16="http://schemas.microsoft.com/office/drawing/2014/main" id="{3A11A2A4-9BF3-EC44-8536-356D577521EC}"/>
              </a:ext>
            </a:extLst>
          </p:cNvPr>
          <p:cNvSpPr>
            <a:spLocks noGrp="1"/>
          </p:cNvSpPr>
          <p:nvPr>
            <p:ph sz="quarter" idx="11"/>
          </p:nvPr>
        </p:nvSpPr>
        <p:spPr/>
        <p:txBody>
          <a:bodyPr/>
          <a:lstStyle/>
          <a:p>
            <a:r>
              <a:rPr lang="en-US" sz="3200"/>
              <a:t>Very low cost (woo woo!) but very time intensive (bummer)</a:t>
            </a:r>
          </a:p>
          <a:p>
            <a:r>
              <a:rPr lang="en-US" sz="3200"/>
              <a:t>To effectively build your ambassador program you need minimum half of an FTE, far more effective to have a full FTE</a:t>
            </a:r>
          </a:p>
          <a:p>
            <a:r>
              <a:rPr lang="en-US" sz="3200"/>
              <a:t>Track how much time you spend managing each ambassador, use that number for staff/resources</a:t>
            </a:r>
          </a:p>
          <a:p>
            <a:endParaRPr lang="en-US"/>
          </a:p>
        </p:txBody>
      </p:sp>
    </p:spTree>
    <p:extLst>
      <p:ext uri="{BB962C8B-B14F-4D97-AF65-F5344CB8AC3E}">
        <p14:creationId xmlns:p14="http://schemas.microsoft.com/office/powerpoint/2010/main" val="3797102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5729A27-AAEB-9B4E-A7DC-6994D53E0FAC}"/>
              </a:ext>
            </a:extLst>
          </p:cNvPr>
          <p:cNvSpPr>
            <a:spLocks noGrp="1"/>
          </p:cNvSpPr>
          <p:nvPr>
            <p:ph type="title"/>
          </p:nvPr>
        </p:nvSpPr>
        <p:spPr/>
        <p:txBody>
          <a:bodyPr/>
          <a:lstStyle/>
          <a:p>
            <a:r>
              <a:rPr lang="en-US"/>
              <a:t>Managing Volunteers</a:t>
            </a:r>
          </a:p>
        </p:txBody>
      </p:sp>
      <p:sp>
        <p:nvSpPr>
          <p:cNvPr id="7" name="Content Placeholder 6">
            <a:extLst>
              <a:ext uri="{FF2B5EF4-FFF2-40B4-BE49-F238E27FC236}">
                <a16:creationId xmlns:a16="http://schemas.microsoft.com/office/drawing/2014/main" id="{84163EB1-EF0B-5F4B-BCBB-A9A493C9B870}"/>
              </a:ext>
            </a:extLst>
          </p:cNvPr>
          <p:cNvSpPr>
            <a:spLocks noGrp="1"/>
          </p:cNvSpPr>
          <p:nvPr>
            <p:ph sz="quarter" idx="11"/>
          </p:nvPr>
        </p:nvSpPr>
        <p:spPr/>
        <p:txBody>
          <a:bodyPr>
            <a:normAutofit/>
          </a:bodyPr>
          <a:lstStyle/>
          <a:p>
            <a:r>
              <a:rPr lang="en-US" sz="3200"/>
              <a:t>Track involvement of ambassadors, over time you will find dead weight.</a:t>
            </a:r>
          </a:p>
          <a:p>
            <a:r>
              <a:rPr lang="en-US" sz="3200"/>
              <a:t>These people are not bad, life’s circumstances change.</a:t>
            </a:r>
          </a:p>
          <a:p>
            <a:r>
              <a:rPr lang="en-US" sz="3200"/>
              <a:t>Reach out to them and see if they are still interested, let them know they are slipping.</a:t>
            </a:r>
          </a:p>
          <a:p>
            <a:r>
              <a:rPr lang="en-US" sz="3200"/>
              <a:t>When all else fails, transition them to “Alumn Status”.</a:t>
            </a:r>
          </a:p>
        </p:txBody>
      </p:sp>
    </p:spTree>
    <p:extLst>
      <p:ext uri="{BB962C8B-B14F-4D97-AF65-F5344CB8AC3E}">
        <p14:creationId xmlns:p14="http://schemas.microsoft.com/office/powerpoint/2010/main" val="2321984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0A4D955-619B-7247-A1F9-3923A7BCBC75}"/>
              </a:ext>
            </a:extLst>
          </p:cNvPr>
          <p:cNvSpPr>
            <a:spLocks noGrp="1"/>
          </p:cNvSpPr>
          <p:nvPr>
            <p:ph type="title"/>
          </p:nvPr>
        </p:nvSpPr>
        <p:spPr/>
        <p:txBody>
          <a:bodyPr/>
          <a:lstStyle/>
          <a:p>
            <a:r>
              <a:rPr lang="en-US"/>
              <a:t>Process is Key</a:t>
            </a:r>
          </a:p>
        </p:txBody>
      </p:sp>
      <p:sp>
        <p:nvSpPr>
          <p:cNvPr id="7" name="Content Placeholder 6">
            <a:extLst>
              <a:ext uri="{FF2B5EF4-FFF2-40B4-BE49-F238E27FC236}">
                <a16:creationId xmlns:a16="http://schemas.microsoft.com/office/drawing/2014/main" id="{581CF1D3-3BBC-2449-9E83-ECDB5BF1303B}"/>
              </a:ext>
            </a:extLst>
          </p:cNvPr>
          <p:cNvSpPr>
            <a:spLocks noGrp="1"/>
          </p:cNvSpPr>
          <p:nvPr>
            <p:ph sz="quarter" idx="11"/>
          </p:nvPr>
        </p:nvSpPr>
        <p:spPr/>
        <p:txBody>
          <a:bodyPr/>
          <a:lstStyle/>
          <a:p>
            <a:r>
              <a:rPr lang="en-US" sz="3200"/>
              <a:t>You need a process for onboarding, tracking and managing ambassadors. This is your biggest time hit</a:t>
            </a:r>
          </a:p>
          <a:p>
            <a:r>
              <a:rPr lang="en-US" sz="3200"/>
              <a:t>Creating a tracking matrix </a:t>
            </a:r>
          </a:p>
          <a:p>
            <a:r>
              <a:rPr lang="en-US" sz="3200"/>
              <a:t>Have a standard plan for new ambassadors. Month 1 they introduce themselves, month 2 phishing, month 3?</a:t>
            </a:r>
          </a:p>
          <a:p>
            <a:r>
              <a:rPr lang="en-US" sz="3200"/>
              <a:t>Pilot first, then be prepared for growth</a:t>
            </a:r>
          </a:p>
          <a:p>
            <a:endParaRPr lang="en-US"/>
          </a:p>
        </p:txBody>
      </p:sp>
    </p:spTree>
    <p:extLst>
      <p:ext uri="{BB962C8B-B14F-4D97-AF65-F5344CB8AC3E}">
        <p14:creationId xmlns:p14="http://schemas.microsoft.com/office/powerpoint/2010/main" val="1527731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87C192F-A652-8A41-B7EC-24EB53405E99}"/>
              </a:ext>
            </a:extLst>
          </p:cNvPr>
          <p:cNvSpPr>
            <a:spLocks noGrp="1"/>
          </p:cNvSpPr>
          <p:nvPr>
            <p:ph type="title"/>
          </p:nvPr>
        </p:nvSpPr>
        <p:spPr/>
        <p:txBody>
          <a:bodyPr/>
          <a:lstStyle/>
          <a:p>
            <a:r>
              <a:rPr lang="en-US"/>
              <a:t>Onboard Process for Candidates</a:t>
            </a:r>
          </a:p>
        </p:txBody>
      </p:sp>
      <p:sp>
        <p:nvSpPr>
          <p:cNvPr id="7" name="Content Placeholder 6">
            <a:extLst>
              <a:ext uri="{FF2B5EF4-FFF2-40B4-BE49-F238E27FC236}">
                <a16:creationId xmlns:a16="http://schemas.microsoft.com/office/drawing/2014/main" id="{0364F301-939E-5B4A-B4CF-5682D36243F8}"/>
              </a:ext>
            </a:extLst>
          </p:cNvPr>
          <p:cNvSpPr>
            <a:spLocks noGrp="1"/>
          </p:cNvSpPr>
          <p:nvPr>
            <p:ph sz="quarter" idx="11"/>
          </p:nvPr>
        </p:nvSpPr>
        <p:spPr/>
        <p:txBody>
          <a:bodyPr>
            <a:normAutofit fontScale="77500" lnSpcReduction="20000"/>
          </a:bodyPr>
          <a:lstStyle/>
          <a:p>
            <a:pPr marL="609585" indent="-609585">
              <a:buFont typeface="+mj-lt"/>
              <a:buAutoNum type="arabicPeriod"/>
            </a:pPr>
            <a:r>
              <a:rPr lang="en-US"/>
              <a:t>Read job description and determine if you are interested.</a:t>
            </a:r>
          </a:p>
          <a:p>
            <a:pPr marL="609585" indent="-609585">
              <a:buFont typeface="+mj-lt"/>
              <a:buAutoNum type="arabicPeriod"/>
            </a:pPr>
            <a:r>
              <a:rPr lang="en-US"/>
              <a:t>Ask your manager to read job description and confirm support</a:t>
            </a:r>
          </a:p>
          <a:p>
            <a:pPr marL="609585" indent="-609585">
              <a:buFont typeface="+mj-lt"/>
              <a:buAutoNum type="arabicPeriod"/>
            </a:pPr>
            <a:r>
              <a:rPr lang="en-US"/>
              <a:t>Email security awareness team to express interest (copying your manager)</a:t>
            </a:r>
          </a:p>
          <a:p>
            <a:pPr marL="609585" indent="-609585">
              <a:buFont typeface="+mj-lt"/>
              <a:buAutoNum type="arabicPeriod"/>
            </a:pPr>
            <a:r>
              <a:rPr lang="en-US"/>
              <a:t>Complete all company security awareness training</a:t>
            </a:r>
          </a:p>
          <a:p>
            <a:pPr marL="609585" indent="-609585">
              <a:buFont typeface="+mj-lt"/>
              <a:buAutoNum type="arabicPeriod"/>
            </a:pPr>
            <a:r>
              <a:rPr lang="en-US"/>
              <a:t>Attend your first Security Ambassador meeting and get involved</a:t>
            </a:r>
          </a:p>
          <a:p>
            <a:pPr marL="609585" indent="-609585">
              <a:buFont typeface="+mj-lt"/>
              <a:buAutoNum type="arabicPeriod"/>
            </a:pPr>
            <a:r>
              <a:rPr lang="en-US"/>
              <a:t>Introduce yourself to your local office, collection information and report to security awareness officer</a:t>
            </a:r>
          </a:p>
        </p:txBody>
      </p:sp>
    </p:spTree>
    <p:extLst>
      <p:ext uri="{BB962C8B-B14F-4D97-AF65-F5344CB8AC3E}">
        <p14:creationId xmlns:p14="http://schemas.microsoft.com/office/powerpoint/2010/main" val="1182410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04EC77-B988-F44E-A279-F3E2A1E29531}"/>
              </a:ext>
            </a:extLst>
          </p:cNvPr>
          <p:cNvPicPr>
            <a:picLocks noChangeAspect="1"/>
          </p:cNvPicPr>
          <p:nvPr/>
        </p:nvPicPr>
        <p:blipFill>
          <a:blip r:embed="rId3"/>
          <a:stretch>
            <a:fillRect/>
          </a:stretch>
        </p:blipFill>
        <p:spPr>
          <a:xfrm>
            <a:off x="456070" y="953560"/>
            <a:ext cx="11279859" cy="4357423"/>
          </a:xfrm>
          <a:prstGeom prst="rect">
            <a:avLst/>
          </a:prstGeom>
          <a:solidFill>
            <a:schemeClr val="tx1"/>
          </a:solidFill>
        </p:spPr>
      </p:pic>
    </p:spTree>
    <p:extLst>
      <p:ext uri="{BB962C8B-B14F-4D97-AF65-F5344CB8AC3E}">
        <p14:creationId xmlns:p14="http://schemas.microsoft.com/office/powerpoint/2010/main" val="4125994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4433926-E94B-424F-B97F-E063262909D8}"/>
              </a:ext>
            </a:extLst>
          </p:cNvPr>
          <p:cNvSpPr>
            <a:spLocks noGrp="1"/>
          </p:cNvSpPr>
          <p:nvPr>
            <p:ph type="title"/>
          </p:nvPr>
        </p:nvSpPr>
        <p:spPr/>
        <p:txBody>
          <a:bodyPr/>
          <a:lstStyle/>
          <a:p>
            <a:r>
              <a:rPr lang="en-US"/>
              <a:t>Metrics – Measuring Impact</a:t>
            </a:r>
          </a:p>
        </p:txBody>
      </p:sp>
      <p:sp>
        <p:nvSpPr>
          <p:cNvPr id="7" name="Content Placeholder 6">
            <a:extLst>
              <a:ext uri="{FF2B5EF4-FFF2-40B4-BE49-F238E27FC236}">
                <a16:creationId xmlns:a16="http://schemas.microsoft.com/office/drawing/2014/main" id="{57E90EEA-DA58-564C-9418-59FAFE22D394}"/>
              </a:ext>
            </a:extLst>
          </p:cNvPr>
          <p:cNvSpPr>
            <a:spLocks noGrp="1"/>
          </p:cNvSpPr>
          <p:nvPr>
            <p:ph sz="quarter" idx="11"/>
          </p:nvPr>
        </p:nvSpPr>
        <p:spPr/>
        <p:txBody>
          <a:bodyPr>
            <a:normAutofit fontScale="92500" lnSpcReduction="10000"/>
          </a:bodyPr>
          <a:lstStyle/>
          <a:p>
            <a:r>
              <a:rPr lang="en-US" sz="2800" dirty="0"/>
              <a:t># of </a:t>
            </a:r>
            <a:r>
              <a:rPr lang="en-US" sz="2800" dirty="0" err="1"/>
              <a:t>Ambasssadors</a:t>
            </a:r>
            <a:r>
              <a:rPr lang="en-US" sz="2800" dirty="0"/>
              <a:t> / # of people each Ambassadors are reaching</a:t>
            </a:r>
          </a:p>
          <a:p>
            <a:r>
              <a:rPr lang="en-US" sz="2800" dirty="0"/>
              <a:t># of times (and methods) they are engaging people</a:t>
            </a:r>
          </a:p>
          <a:p>
            <a:r>
              <a:rPr lang="en-US" sz="2800" dirty="0"/>
              <a:t># of incidents in their office / group</a:t>
            </a:r>
          </a:p>
          <a:p>
            <a:r>
              <a:rPr lang="en-US" sz="2800" dirty="0"/>
              <a:t>Survey results</a:t>
            </a:r>
          </a:p>
          <a:p>
            <a:r>
              <a:rPr lang="en-US" sz="2800" dirty="0"/>
              <a:t>Track five top challenges / behaviors (phishing is an example)</a:t>
            </a:r>
          </a:p>
          <a:p>
            <a:r>
              <a:rPr lang="en-US" sz="2800" dirty="0"/>
              <a:t>Success stories</a:t>
            </a:r>
          </a:p>
          <a:p>
            <a:pPr marL="0" indent="0">
              <a:buNone/>
            </a:pPr>
            <a:endParaRPr lang="en-US" sz="2800" i="1" dirty="0"/>
          </a:p>
          <a:p>
            <a:r>
              <a:rPr lang="en-US" sz="2800" i="1" dirty="0"/>
              <a:t>Average time spent to manage each Ambassador</a:t>
            </a:r>
          </a:p>
        </p:txBody>
      </p:sp>
    </p:spTree>
    <p:extLst>
      <p:ext uri="{BB962C8B-B14F-4D97-AF65-F5344CB8AC3E}">
        <p14:creationId xmlns:p14="http://schemas.microsoft.com/office/powerpoint/2010/main" val="1210390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270394" y="5467760"/>
            <a:ext cx="3472815" cy="40741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TextBox 15"/>
          <p:cNvSpPr txBox="1"/>
          <p:nvPr/>
        </p:nvSpPr>
        <p:spPr>
          <a:xfrm>
            <a:off x="930637" y="5413504"/>
            <a:ext cx="5092656" cy="502766"/>
          </a:xfrm>
          <a:prstGeom prst="rect">
            <a:avLst/>
          </a:prstGeom>
          <a:noFill/>
        </p:spPr>
        <p:txBody>
          <a:bodyPr wrap="square" rtlCol="0">
            <a:spAutoFit/>
          </a:bodyPr>
          <a:lstStyle/>
          <a:p>
            <a:r>
              <a:rPr lang="en-US" sz="2667" b="1" dirty="0">
                <a:latin typeface="Gill Sans MT" panose="020B0502020104020203" pitchFamily="34" charset="0"/>
                <a:cs typeface="Arial"/>
              </a:rPr>
              <a:t>Nonexistent</a:t>
            </a:r>
          </a:p>
        </p:txBody>
      </p:sp>
      <p:sp>
        <p:nvSpPr>
          <p:cNvPr id="17" name="TextBox 16"/>
          <p:cNvSpPr txBox="1"/>
          <p:nvPr/>
        </p:nvSpPr>
        <p:spPr>
          <a:xfrm>
            <a:off x="2614671" y="4347811"/>
            <a:ext cx="2736496" cy="913199"/>
          </a:xfrm>
          <a:prstGeom prst="rect">
            <a:avLst/>
          </a:prstGeom>
          <a:noFill/>
        </p:spPr>
        <p:txBody>
          <a:bodyPr wrap="square" rtlCol="0">
            <a:spAutoFit/>
          </a:bodyPr>
          <a:lstStyle/>
          <a:p>
            <a:r>
              <a:rPr lang="en-US" sz="2667" b="1" dirty="0">
                <a:latin typeface="Gill Sans MT" panose="020B0502020104020203" pitchFamily="34" charset="0"/>
                <a:cs typeface="Arial"/>
              </a:rPr>
              <a:t>Compliance-</a:t>
            </a:r>
          </a:p>
          <a:p>
            <a:r>
              <a:rPr lang="en-US" sz="2667" b="1" dirty="0">
                <a:latin typeface="Gill Sans MT" panose="020B0502020104020203" pitchFamily="34" charset="0"/>
                <a:cs typeface="Arial"/>
              </a:rPr>
              <a:t>Focused</a:t>
            </a:r>
          </a:p>
        </p:txBody>
      </p:sp>
      <p:sp>
        <p:nvSpPr>
          <p:cNvPr id="18" name="TextBox 17"/>
          <p:cNvSpPr txBox="1"/>
          <p:nvPr/>
        </p:nvSpPr>
        <p:spPr>
          <a:xfrm>
            <a:off x="4933705" y="3323620"/>
            <a:ext cx="3222632" cy="1323632"/>
          </a:xfrm>
          <a:prstGeom prst="rect">
            <a:avLst/>
          </a:prstGeom>
          <a:noFill/>
        </p:spPr>
        <p:txBody>
          <a:bodyPr wrap="square" rtlCol="0">
            <a:spAutoFit/>
          </a:bodyPr>
          <a:lstStyle/>
          <a:p>
            <a:r>
              <a:rPr lang="en-US" sz="2667" b="1" dirty="0">
                <a:latin typeface="Gill Sans MT" panose="020B0502020104020203" pitchFamily="34" charset="0"/>
                <a:cs typeface="Arial"/>
              </a:rPr>
              <a:t>Promoting </a:t>
            </a:r>
          </a:p>
          <a:p>
            <a:r>
              <a:rPr lang="en-US" sz="2667" b="1" dirty="0">
                <a:latin typeface="Gill Sans MT" panose="020B0502020104020203" pitchFamily="34" charset="0"/>
                <a:cs typeface="Arial"/>
              </a:rPr>
              <a:t>Awareness and Behavioral Change</a:t>
            </a:r>
          </a:p>
        </p:txBody>
      </p:sp>
      <p:sp>
        <p:nvSpPr>
          <p:cNvPr id="19" name="TextBox 18"/>
          <p:cNvSpPr txBox="1"/>
          <p:nvPr/>
        </p:nvSpPr>
        <p:spPr>
          <a:xfrm>
            <a:off x="7186791" y="2557172"/>
            <a:ext cx="3605381" cy="1323632"/>
          </a:xfrm>
          <a:prstGeom prst="rect">
            <a:avLst/>
          </a:prstGeom>
          <a:noFill/>
        </p:spPr>
        <p:txBody>
          <a:bodyPr wrap="square" rtlCol="0">
            <a:spAutoFit/>
          </a:bodyPr>
          <a:lstStyle/>
          <a:p>
            <a:r>
              <a:rPr lang="en-US" sz="2667" b="1" dirty="0">
                <a:latin typeface="Gill Sans MT" panose="020B0502020104020203" pitchFamily="34" charset="0"/>
                <a:cs typeface="Arial"/>
              </a:rPr>
              <a:t>Long-Term Sustainment and</a:t>
            </a:r>
          </a:p>
          <a:p>
            <a:r>
              <a:rPr lang="en-US" sz="2667" b="1" dirty="0">
                <a:latin typeface="Gill Sans MT" panose="020B0502020104020203" pitchFamily="34" charset="0"/>
                <a:cs typeface="Arial"/>
              </a:rPr>
              <a:t>Cultural Change</a:t>
            </a:r>
          </a:p>
        </p:txBody>
      </p:sp>
      <p:sp>
        <p:nvSpPr>
          <p:cNvPr id="10" name="TextBox 9"/>
          <p:cNvSpPr txBox="1"/>
          <p:nvPr/>
        </p:nvSpPr>
        <p:spPr>
          <a:xfrm>
            <a:off x="9879198" y="2094221"/>
            <a:ext cx="2098316" cy="913199"/>
          </a:xfrm>
          <a:prstGeom prst="rect">
            <a:avLst/>
          </a:prstGeom>
          <a:noFill/>
        </p:spPr>
        <p:txBody>
          <a:bodyPr wrap="square" rtlCol="0">
            <a:spAutoFit/>
          </a:bodyPr>
          <a:lstStyle/>
          <a:p>
            <a:r>
              <a:rPr lang="en-US" sz="2667" b="1" dirty="0">
                <a:latin typeface="Gill Sans MT" panose="020B0502020104020203" pitchFamily="34" charset="0"/>
                <a:cs typeface="Arial"/>
              </a:rPr>
              <a:t>Metrics</a:t>
            </a:r>
          </a:p>
          <a:p>
            <a:r>
              <a:rPr lang="en-US" sz="2667" b="1" dirty="0">
                <a:latin typeface="Gill Sans MT" panose="020B0502020104020203" pitchFamily="34" charset="0"/>
                <a:cs typeface="Arial"/>
              </a:rPr>
              <a:t>Framework</a:t>
            </a:r>
          </a:p>
        </p:txBody>
      </p:sp>
      <p:sp>
        <p:nvSpPr>
          <p:cNvPr id="12" name="Rectangle 1"/>
          <p:cNvSpPr txBox="1">
            <a:spLocks noChangeArrowheads="1"/>
          </p:cNvSpPr>
          <p:nvPr/>
        </p:nvSpPr>
        <p:spPr>
          <a:xfrm>
            <a:off x="655320" y="475845"/>
            <a:ext cx="10881360" cy="685799"/>
          </a:xfrm>
          <a:prstGeom prst="rect">
            <a:avLst/>
          </a:prstGeom>
          <a:solidFill>
            <a:srgbClr val="538936"/>
          </a:solidFill>
          <a:ln/>
        </p:spPr>
        <p:txBody>
          <a:bodyPr/>
          <a:lstStyle>
            <a:lvl1pPr algn="l" defTabSz="685800" rtl="0" eaLnBrk="1" latinLnBrk="0" hangingPunct="1">
              <a:lnSpc>
                <a:spcPct val="90000"/>
              </a:lnSpc>
              <a:spcBef>
                <a:spcPct val="0"/>
              </a:spcBef>
              <a:buNone/>
              <a:defRPr lang="en-US" sz="1400" b="1" i="0" kern="1200" smtClean="0">
                <a:solidFill>
                  <a:schemeClr val="bg1"/>
                </a:solidFill>
                <a:latin typeface="Gill Sans MT" charset="0"/>
                <a:ea typeface="Gill Sans MT" charset="0"/>
                <a:cs typeface="Gill Sans MT" charset="0"/>
              </a:defRPr>
            </a:lvl1pPr>
          </a:lstStyle>
          <a:p>
            <a:endParaRPr lang="en-US" sz="1867" dirty="0"/>
          </a:p>
          <a:p>
            <a:r>
              <a:rPr lang="en-US" sz="1867" dirty="0"/>
              <a:t>Security Awareness Maturity Model</a:t>
            </a:r>
          </a:p>
        </p:txBody>
      </p:sp>
      <p:sp>
        <p:nvSpPr>
          <p:cNvPr id="2" name="Title 1">
            <a:extLst>
              <a:ext uri="{FF2B5EF4-FFF2-40B4-BE49-F238E27FC236}">
                <a16:creationId xmlns:a16="http://schemas.microsoft.com/office/drawing/2014/main" id="{A6DA45A3-E1F3-F94B-84C2-ED6708087DCD}"/>
              </a:ext>
            </a:extLst>
          </p:cNvPr>
          <p:cNvSpPr>
            <a:spLocks noGrp="1"/>
          </p:cNvSpPr>
          <p:nvPr>
            <p:ph type="title"/>
          </p:nvPr>
        </p:nvSpPr>
        <p:spPr/>
        <p:txBody>
          <a:bodyPr/>
          <a:lstStyle/>
          <a:p>
            <a:endParaRPr lang="en-US"/>
          </a:p>
        </p:txBody>
      </p:sp>
      <p:sp>
        <p:nvSpPr>
          <p:cNvPr id="4" name="Rectangle 3"/>
          <p:cNvSpPr/>
          <p:nvPr/>
        </p:nvSpPr>
        <p:spPr>
          <a:xfrm>
            <a:off x="0" y="-1"/>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3" name="Picture 12" descr="STH-MaturityModel-Arrow3b.jpg"/>
          <p:cNvPicPr>
            <a:picLocks noChangeAspect="1"/>
          </p:cNvPicPr>
          <p:nvPr/>
        </p:nvPicPr>
        <p:blipFill rotWithShape="1">
          <a:blip r:embed="rId3" cstate="email">
            <a:alphaModFix/>
            <a:extLst>
              <a:ext uri="{28A0092B-C50C-407E-A947-70E740481C1C}">
                <a14:useLocalDpi xmlns:a14="http://schemas.microsoft.com/office/drawing/2010/main" val="0"/>
              </a:ext>
            </a:extLst>
          </a:blip>
          <a:srcRect/>
          <a:stretch/>
        </p:blipFill>
        <p:spPr>
          <a:xfrm>
            <a:off x="971775" y="136409"/>
            <a:ext cx="10103039" cy="6585185"/>
          </a:xfrm>
          <a:prstGeom prst="rect">
            <a:avLst/>
          </a:prstGeom>
        </p:spPr>
      </p:pic>
      <p:sp>
        <p:nvSpPr>
          <p:cNvPr id="14" name="TextBox 13"/>
          <p:cNvSpPr txBox="1"/>
          <p:nvPr/>
        </p:nvSpPr>
        <p:spPr>
          <a:xfrm>
            <a:off x="316453" y="253941"/>
            <a:ext cx="5918307" cy="1241237"/>
          </a:xfrm>
          <a:prstGeom prst="rect">
            <a:avLst/>
          </a:prstGeom>
          <a:noFill/>
        </p:spPr>
        <p:txBody>
          <a:bodyPr wrap="square" rtlCol="0">
            <a:spAutoFit/>
          </a:bodyPr>
          <a:lstStyle/>
          <a:p>
            <a:r>
              <a:rPr lang="en-US" sz="3733" b="1" dirty="0">
                <a:solidFill>
                  <a:srgbClr val="096297"/>
                </a:solidFill>
                <a:latin typeface="Gill Sans MT" charset="0"/>
                <a:ea typeface="Gill Sans MT" charset="0"/>
                <a:cs typeface="Gill Sans MT" charset="0"/>
              </a:rPr>
              <a:t>Security Awareness Maturity Model</a:t>
            </a:r>
          </a:p>
        </p:txBody>
      </p:sp>
      <p:sp>
        <p:nvSpPr>
          <p:cNvPr id="15" name="Rectangle 14"/>
          <p:cNvSpPr/>
          <p:nvPr/>
        </p:nvSpPr>
        <p:spPr>
          <a:xfrm>
            <a:off x="1270393" y="7290344"/>
            <a:ext cx="3472815" cy="54321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1" name="TextBox 20"/>
          <p:cNvSpPr txBox="1"/>
          <p:nvPr/>
        </p:nvSpPr>
        <p:spPr>
          <a:xfrm>
            <a:off x="2443771" y="4430352"/>
            <a:ext cx="2736496" cy="748795"/>
          </a:xfrm>
          <a:prstGeom prst="rect">
            <a:avLst/>
          </a:prstGeom>
          <a:noFill/>
        </p:spPr>
        <p:txBody>
          <a:bodyPr wrap="square" rtlCol="0">
            <a:spAutoFit/>
          </a:bodyPr>
          <a:lstStyle/>
          <a:p>
            <a:r>
              <a:rPr lang="en-US" sz="2133" b="1" dirty="0">
                <a:latin typeface="Gill Sans MT" panose="020B0502020104020203" pitchFamily="34" charset="0"/>
                <a:cs typeface="Arial"/>
              </a:rPr>
              <a:t>Compliance </a:t>
            </a:r>
          </a:p>
          <a:p>
            <a:r>
              <a:rPr lang="en-US" sz="2133" b="1" dirty="0">
                <a:latin typeface="Gill Sans MT" panose="020B0502020104020203" pitchFamily="34" charset="0"/>
                <a:cs typeface="Arial"/>
              </a:rPr>
              <a:t>Focused</a:t>
            </a:r>
          </a:p>
        </p:txBody>
      </p:sp>
      <p:sp>
        <p:nvSpPr>
          <p:cNvPr id="22" name="TextBox 21"/>
          <p:cNvSpPr txBox="1"/>
          <p:nvPr/>
        </p:nvSpPr>
        <p:spPr>
          <a:xfrm>
            <a:off x="4206940" y="3434860"/>
            <a:ext cx="3092629" cy="1077026"/>
          </a:xfrm>
          <a:prstGeom prst="rect">
            <a:avLst/>
          </a:prstGeom>
          <a:noFill/>
        </p:spPr>
        <p:txBody>
          <a:bodyPr wrap="square" rtlCol="0">
            <a:spAutoFit/>
          </a:bodyPr>
          <a:lstStyle/>
          <a:p>
            <a:r>
              <a:rPr lang="en-US" sz="2133" b="1" dirty="0">
                <a:latin typeface="Gill Sans MT" panose="020B0502020104020203" pitchFamily="34" charset="0"/>
                <a:cs typeface="Arial"/>
              </a:rPr>
              <a:t>Promoting </a:t>
            </a:r>
          </a:p>
          <a:p>
            <a:r>
              <a:rPr lang="en-US" sz="2133" b="1" dirty="0">
                <a:latin typeface="Gill Sans MT" panose="020B0502020104020203" pitchFamily="34" charset="0"/>
                <a:cs typeface="Arial"/>
              </a:rPr>
              <a:t>Awareness &amp; Behavior Change</a:t>
            </a:r>
          </a:p>
        </p:txBody>
      </p:sp>
      <p:sp>
        <p:nvSpPr>
          <p:cNvPr id="23" name="TextBox 22"/>
          <p:cNvSpPr txBox="1"/>
          <p:nvPr/>
        </p:nvSpPr>
        <p:spPr>
          <a:xfrm>
            <a:off x="6332577" y="2700585"/>
            <a:ext cx="3220079" cy="1077026"/>
          </a:xfrm>
          <a:prstGeom prst="rect">
            <a:avLst/>
          </a:prstGeom>
          <a:noFill/>
        </p:spPr>
        <p:txBody>
          <a:bodyPr wrap="square" rtlCol="0">
            <a:spAutoFit/>
          </a:bodyPr>
          <a:lstStyle/>
          <a:p>
            <a:r>
              <a:rPr lang="en-US" sz="2133" b="1" dirty="0">
                <a:latin typeface="Gill Sans MT" panose="020B0502020104020203" pitchFamily="34" charset="0"/>
                <a:cs typeface="Arial"/>
              </a:rPr>
              <a:t>Long-Term Sustainment &amp;</a:t>
            </a:r>
          </a:p>
          <a:p>
            <a:r>
              <a:rPr lang="en-US" sz="2133" b="1" dirty="0">
                <a:latin typeface="Gill Sans MT" panose="020B0502020104020203" pitchFamily="34" charset="0"/>
                <a:cs typeface="Arial"/>
              </a:rPr>
              <a:t>Culture Change</a:t>
            </a:r>
          </a:p>
        </p:txBody>
      </p:sp>
      <p:sp>
        <p:nvSpPr>
          <p:cNvPr id="24" name="TextBox 23"/>
          <p:cNvSpPr txBox="1"/>
          <p:nvPr/>
        </p:nvSpPr>
        <p:spPr>
          <a:xfrm>
            <a:off x="8666767" y="2174328"/>
            <a:ext cx="2098316" cy="748795"/>
          </a:xfrm>
          <a:prstGeom prst="rect">
            <a:avLst/>
          </a:prstGeom>
          <a:noFill/>
        </p:spPr>
        <p:txBody>
          <a:bodyPr wrap="square" rtlCol="0">
            <a:spAutoFit/>
          </a:bodyPr>
          <a:lstStyle/>
          <a:p>
            <a:r>
              <a:rPr lang="en-US" sz="2133" b="1" dirty="0">
                <a:latin typeface="Gill Sans MT" panose="020B0502020104020203" pitchFamily="34" charset="0"/>
                <a:cs typeface="Arial"/>
              </a:rPr>
              <a:t>Metrics</a:t>
            </a:r>
          </a:p>
          <a:p>
            <a:r>
              <a:rPr lang="en-US" sz="2133" b="1" dirty="0">
                <a:latin typeface="Gill Sans MT" panose="020B0502020104020203" pitchFamily="34" charset="0"/>
                <a:cs typeface="Arial"/>
              </a:rPr>
              <a:t>Framework</a:t>
            </a:r>
          </a:p>
        </p:txBody>
      </p:sp>
      <p:sp>
        <p:nvSpPr>
          <p:cNvPr id="25" name="TextBox 24"/>
          <p:cNvSpPr txBox="1"/>
          <p:nvPr/>
        </p:nvSpPr>
        <p:spPr>
          <a:xfrm>
            <a:off x="930637" y="5725386"/>
            <a:ext cx="2319531" cy="420564"/>
          </a:xfrm>
          <a:prstGeom prst="rect">
            <a:avLst/>
          </a:prstGeom>
          <a:noFill/>
        </p:spPr>
        <p:txBody>
          <a:bodyPr wrap="square" rtlCol="0">
            <a:spAutoFit/>
          </a:bodyPr>
          <a:lstStyle/>
          <a:p>
            <a:r>
              <a:rPr lang="en-US" sz="2133" b="1" dirty="0">
                <a:latin typeface="Gill Sans MT" panose="020B0502020104020203" pitchFamily="34" charset="0"/>
                <a:cs typeface="Arial"/>
              </a:rPr>
              <a:t>Non-existent</a:t>
            </a:r>
          </a:p>
        </p:txBody>
      </p:sp>
      <p:sp>
        <p:nvSpPr>
          <p:cNvPr id="20" name="Slide Number Placeholder 3">
            <a:extLst>
              <a:ext uri="{FF2B5EF4-FFF2-40B4-BE49-F238E27FC236}">
                <a16:creationId xmlns:a16="http://schemas.microsoft.com/office/drawing/2014/main" id="{4A321EAF-EAD9-4A09-BDA2-3229B46B8A14}"/>
              </a:ext>
            </a:extLst>
          </p:cNvPr>
          <p:cNvSpPr txBox="1">
            <a:spLocks/>
          </p:cNvSpPr>
          <p:nvPr/>
        </p:nvSpPr>
        <p:spPr>
          <a:xfrm>
            <a:off x="11536683" y="6318412"/>
            <a:ext cx="653796" cy="546101"/>
          </a:xfrm>
          <a:prstGeom prst="rect">
            <a:avLst/>
          </a:prstGeom>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12C446D-6113-E749-B2D6-33109B9D4DC9}" type="slidenum">
              <a:rPr lang="en-US" sz="1333" b="1">
                <a:latin typeface="Gill Sans MT" panose="020B0502020104020203" pitchFamily="34" charset="0"/>
              </a:rPr>
              <a:pPr algn="ctr"/>
              <a:t>2</a:t>
            </a:fld>
            <a:endParaRPr lang="en-US" sz="1333" b="1" dirty="0">
              <a:latin typeface="Gill Sans MT" panose="020B0502020104020203" pitchFamily="34" charset="0"/>
            </a:endParaRPr>
          </a:p>
        </p:txBody>
      </p:sp>
      <p:sp>
        <p:nvSpPr>
          <p:cNvPr id="26" name="Rounded Rectangle 25">
            <a:extLst>
              <a:ext uri="{FF2B5EF4-FFF2-40B4-BE49-F238E27FC236}">
                <a16:creationId xmlns:a16="http://schemas.microsoft.com/office/drawing/2014/main" id="{DD43A957-E9C8-D84D-9132-BE28B1B318B1}"/>
              </a:ext>
            </a:extLst>
          </p:cNvPr>
          <p:cNvSpPr/>
          <p:nvPr/>
        </p:nvSpPr>
        <p:spPr>
          <a:xfrm>
            <a:off x="2334406" y="3827534"/>
            <a:ext cx="1808717" cy="1375647"/>
          </a:xfrm>
          <a:prstGeom prst="roundRect">
            <a:avLst/>
          </a:prstGeom>
          <a:noFill/>
          <a:ln w="6032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
        <p:nvSpPr>
          <p:cNvPr id="27" name="Rounded Rectangle 26">
            <a:extLst>
              <a:ext uri="{FF2B5EF4-FFF2-40B4-BE49-F238E27FC236}">
                <a16:creationId xmlns:a16="http://schemas.microsoft.com/office/drawing/2014/main" id="{30C5BC04-9826-4648-B331-A34FA0D7AAAE}"/>
              </a:ext>
            </a:extLst>
          </p:cNvPr>
          <p:cNvSpPr/>
          <p:nvPr/>
        </p:nvSpPr>
        <p:spPr>
          <a:xfrm>
            <a:off x="4186132" y="2685208"/>
            <a:ext cx="3088608" cy="2137645"/>
          </a:xfrm>
          <a:prstGeom prst="roundRect">
            <a:avLst/>
          </a:prstGeom>
          <a:noFill/>
          <a:ln w="6032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
        <p:nvSpPr>
          <p:cNvPr id="28" name="Rounded Rectangle 27">
            <a:extLst>
              <a:ext uri="{FF2B5EF4-FFF2-40B4-BE49-F238E27FC236}">
                <a16:creationId xmlns:a16="http://schemas.microsoft.com/office/drawing/2014/main" id="{AD454738-3044-7E4D-A57E-40BFC265D39F}"/>
              </a:ext>
            </a:extLst>
          </p:cNvPr>
          <p:cNvSpPr/>
          <p:nvPr/>
        </p:nvSpPr>
        <p:spPr>
          <a:xfrm>
            <a:off x="6296804" y="1885446"/>
            <a:ext cx="2377859" cy="1965015"/>
          </a:xfrm>
          <a:prstGeom prst="roundRect">
            <a:avLst/>
          </a:prstGeom>
          <a:noFill/>
          <a:ln w="6032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Tree>
    <p:extLst>
      <p:ext uri="{BB962C8B-B14F-4D97-AF65-F5344CB8AC3E}">
        <p14:creationId xmlns:p14="http://schemas.microsoft.com/office/powerpoint/2010/main" val="3659938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26"/>
                                        </p:tgtEl>
                                      </p:cBhvr>
                                    </p:animEffect>
                                    <p:set>
                                      <p:cBhvr>
                                        <p:cTn id="12" dur="1" fill="hold">
                                          <p:stCondLst>
                                            <p:cond delay="499"/>
                                          </p:stCondLst>
                                        </p:cTn>
                                        <p:tgtEl>
                                          <p:spTgt spid="26"/>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27"/>
                                        </p:tgtEl>
                                      </p:cBhvr>
                                    </p:animEffect>
                                    <p:set>
                                      <p:cBhvr>
                                        <p:cTn id="20" dur="1" fill="hold">
                                          <p:stCondLst>
                                            <p:cond delay="499"/>
                                          </p:stCondLst>
                                        </p:cTn>
                                        <p:tgtEl>
                                          <p:spTgt spid="27"/>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What Is Culture?</a:t>
            </a:r>
          </a:p>
        </p:txBody>
      </p:sp>
      <p:sp>
        <p:nvSpPr>
          <p:cNvPr id="6" name="Content Placeholder 5"/>
          <p:cNvSpPr>
            <a:spLocks noGrp="1"/>
          </p:cNvSpPr>
          <p:nvPr>
            <p:ph sz="quarter" idx="11"/>
          </p:nvPr>
        </p:nvSpPr>
        <p:spPr>
          <a:xfrm>
            <a:off x="1051690" y="1752599"/>
            <a:ext cx="6714356" cy="4048892"/>
          </a:xfrm>
        </p:spPr>
        <p:txBody>
          <a:bodyPr>
            <a:normAutofit lnSpcReduction="10000"/>
          </a:bodyPr>
          <a:lstStyle/>
          <a:p>
            <a:r>
              <a:rPr lang="en-US" sz="3733" dirty="0"/>
              <a:t>Ultimately our goal is to go beyond behaviors and create a secure culture</a:t>
            </a:r>
          </a:p>
          <a:p>
            <a:endParaRPr lang="en-US" sz="3733" dirty="0"/>
          </a:p>
          <a:p>
            <a:r>
              <a:rPr lang="en-US" sz="3733" dirty="0"/>
              <a:t>Culture not only includes behaviors but belief, values and perceptions</a:t>
            </a:r>
          </a:p>
          <a:p>
            <a:pPr marL="0" indent="0">
              <a:buNone/>
            </a:pPr>
            <a:endParaRPr lang="en-US" sz="3200" dirty="0"/>
          </a:p>
        </p:txBody>
      </p:sp>
      <p:sp>
        <p:nvSpPr>
          <p:cNvPr id="3" name="Slide Number Placeholder 2"/>
          <p:cNvSpPr>
            <a:spLocks noGrp="1"/>
          </p:cNvSpPr>
          <p:nvPr>
            <p:ph type="sldNum" sz="quarter" idx="4294967295"/>
          </p:nvPr>
        </p:nvSpPr>
        <p:spPr>
          <a:xfrm>
            <a:off x="0" y="6359525"/>
            <a:ext cx="1401763" cy="365125"/>
          </a:xfrm>
        </p:spPr>
        <p:txBody>
          <a:bodyPr/>
          <a:lstStyle/>
          <a:p>
            <a:fld id="{F56C8676-1494-424A-9EE1-69F4EB666BA8}" type="slidenum">
              <a:rPr lang="en-US" smtClean="0"/>
              <a:t>3</a:t>
            </a:fld>
            <a:endParaRPr lang="en-US" dirty="0"/>
          </a:p>
        </p:txBody>
      </p:sp>
      <p:pic>
        <p:nvPicPr>
          <p:cNvPr id="8" name="Picture 7">
            <a:extLst>
              <a:ext uri="{FF2B5EF4-FFF2-40B4-BE49-F238E27FC236}">
                <a16:creationId xmlns:a16="http://schemas.microsoft.com/office/drawing/2014/main" id="{3ED46DCB-1F56-7746-8766-6903145ACE4F}"/>
              </a:ext>
            </a:extLst>
          </p:cNvPr>
          <p:cNvPicPr>
            <a:picLocks noChangeAspect="1"/>
          </p:cNvPicPr>
          <p:nvPr/>
        </p:nvPicPr>
        <p:blipFill>
          <a:blip r:embed="rId3"/>
          <a:stretch>
            <a:fillRect/>
          </a:stretch>
        </p:blipFill>
        <p:spPr>
          <a:xfrm>
            <a:off x="8188214" y="1235233"/>
            <a:ext cx="2952096" cy="4028643"/>
          </a:xfrm>
          <a:prstGeom prst="rect">
            <a:avLst/>
          </a:prstGeom>
        </p:spPr>
      </p:pic>
    </p:spTree>
    <p:extLst>
      <p:ext uri="{BB962C8B-B14F-4D97-AF65-F5344CB8AC3E}">
        <p14:creationId xmlns:p14="http://schemas.microsoft.com/office/powerpoint/2010/main" val="1176713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8131B76-EFB2-7541-A26C-FF8E7F8B2EFA}"/>
              </a:ext>
            </a:extLst>
          </p:cNvPr>
          <p:cNvSpPr>
            <a:spLocks noGrp="1"/>
          </p:cNvSpPr>
          <p:nvPr>
            <p:ph type="title"/>
          </p:nvPr>
        </p:nvSpPr>
        <p:spPr/>
        <p:txBody>
          <a:bodyPr/>
          <a:lstStyle/>
          <a:p>
            <a:r>
              <a:rPr lang="en-US" dirty="0"/>
              <a:t>Why an Ambassador Program?</a:t>
            </a:r>
          </a:p>
        </p:txBody>
      </p:sp>
      <p:sp>
        <p:nvSpPr>
          <p:cNvPr id="8" name="Content Placeholder 7">
            <a:extLst>
              <a:ext uri="{FF2B5EF4-FFF2-40B4-BE49-F238E27FC236}">
                <a16:creationId xmlns:a16="http://schemas.microsoft.com/office/drawing/2014/main" id="{D72C6DC1-C0C7-8D4B-8742-0FCFC7C55BE6}"/>
              </a:ext>
            </a:extLst>
          </p:cNvPr>
          <p:cNvSpPr>
            <a:spLocks noGrp="1"/>
          </p:cNvSpPr>
          <p:nvPr>
            <p:ph sz="quarter" idx="11"/>
          </p:nvPr>
        </p:nvSpPr>
        <p:spPr>
          <a:xfrm>
            <a:off x="1051690" y="1752598"/>
            <a:ext cx="6325659" cy="4375485"/>
          </a:xfrm>
        </p:spPr>
        <p:txBody>
          <a:bodyPr>
            <a:normAutofit/>
          </a:bodyPr>
          <a:lstStyle/>
          <a:p>
            <a:r>
              <a:rPr lang="en-US" sz="3200" dirty="0"/>
              <a:t>Lack of Time: Security awareness officers cannot scale</a:t>
            </a:r>
          </a:p>
          <a:p>
            <a:r>
              <a:rPr lang="en-US" sz="3200" dirty="0"/>
              <a:t>Lack of Engagement: Hard to customize message when you have so many different demographics and topics</a:t>
            </a:r>
          </a:p>
          <a:p>
            <a:pPr marL="0" indent="0">
              <a:buNone/>
            </a:pPr>
            <a:endParaRPr lang="en-US" dirty="0"/>
          </a:p>
        </p:txBody>
      </p:sp>
      <p:pic>
        <p:nvPicPr>
          <p:cNvPr id="4" name="Picture 3">
            <a:extLst>
              <a:ext uri="{FF2B5EF4-FFF2-40B4-BE49-F238E27FC236}">
                <a16:creationId xmlns:a16="http://schemas.microsoft.com/office/drawing/2014/main" id="{E4C780EE-A355-FC4D-95E6-ABDF1F099E97}"/>
              </a:ext>
            </a:extLst>
          </p:cNvPr>
          <p:cNvPicPr>
            <a:picLocks noChangeAspect="1"/>
          </p:cNvPicPr>
          <p:nvPr/>
        </p:nvPicPr>
        <p:blipFill rotWithShape="1">
          <a:blip r:embed="rId3"/>
          <a:srcRect r="9731"/>
          <a:stretch/>
        </p:blipFill>
        <p:spPr>
          <a:xfrm>
            <a:off x="7453126" y="1909010"/>
            <a:ext cx="4424135" cy="3607328"/>
          </a:xfrm>
          <a:prstGeom prst="rect">
            <a:avLst/>
          </a:prstGeom>
          <a:ln>
            <a:solidFill>
              <a:schemeClr val="bg1">
                <a:lumMod val="75000"/>
              </a:schemeClr>
            </a:solidFill>
          </a:ln>
        </p:spPr>
      </p:pic>
      <p:sp>
        <p:nvSpPr>
          <p:cNvPr id="5" name="Rounded Rectangle 4">
            <a:extLst>
              <a:ext uri="{FF2B5EF4-FFF2-40B4-BE49-F238E27FC236}">
                <a16:creationId xmlns:a16="http://schemas.microsoft.com/office/drawing/2014/main" id="{769A9FF6-80B0-1744-BFCC-7317A44FE7CC}"/>
              </a:ext>
            </a:extLst>
          </p:cNvPr>
          <p:cNvSpPr/>
          <p:nvPr/>
        </p:nvSpPr>
        <p:spPr>
          <a:xfrm>
            <a:off x="7528901" y="3712674"/>
            <a:ext cx="4272583" cy="699643"/>
          </a:xfrm>
          <a:prstGeom prst="round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Gill Sans MT" panose="020B0502020104020203" pitchFamily="34" charset="0"/>
            </a:endParaRPr>
          </a:p>
        </p:txBody>
      </p:sp>
    </p:spTree>
    <p:extLst>
      <p:ext uri="{BB962C8B-B14F-4D97-AF65-F5344CB8AC3E}">
        <p14:creationId xmlns:p14="http://schemas.microsoft.com/office/powerpoint/2010/main" val="139906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25E7478-EE8D-D94F-8CAD-8F598EA702B3}"/>
              </a:ext>
            </a:extLst>
          </p:cNvPr>
          <p:cNvSpPr>
            <a:spLocks noGrp="1"/>
          </p:cNvSpPr>
          <p:nvPr>
            <p:ph type="title"/>
          </p:nvPr>
        </p:nvSpPr>
        <p:spPr/>
        <p:txBody>
          <a:bodyPr/>
          <a:lstStyle/>
          <a:p>
            <a:r>
              <a:rPr lang="en-US"/>
              <a:t>Security Ambassadors</a:t>
            </a:r>
          </a:p>
        </p:txBody>
      </p:sp>
      <p:sp>
        <p:nvSpPr>
          <p:cNvPr id="7" name="Content Placeholder 6">
            <a:extLst>
              <a:ext uri="{FF2B5EF4-FFF2-40B4-BE49-F238E27FC236}">
                <a16:creationId xmlns:a16="http://schemas.microsoft.com/office/drawing/2014/main" id="{02923B9D-9E27-8F48-8299-9991BC42CF9E}"/>
              </a:ext>
            </a:extLst>
          </p:cNvPr>
          <p:cNvSpPr>
            <a:spLocks noGrp="1"/>
          </p:cNvSpPr>
          <p:nvPr>
            <p:ph sz="quarter" idx="11"/>
          </p:nvPr>
        </p:nvSpPr>
        <p:spPr>
          <a:xfrm>
            <a:off x="1051690" y="1417639"/>
            <a:ext cx="10530710" cy="4383852"/>
          </a:xfrm>
        </p:spPr>
        <p:txBody>
          <a:bodyPr>
            <a:normAutofit/>
          </a:bodyPr>
          <a:lstStyle/>
          <a:p>
            <a:pPr>
              <a:lnSpc>
                <a:spcPct val="100000"/>
              </a:lnSpc>
            </a:pPr>
            <a:r>
              <a:rPr lang="en-US" sz="3200" dirty="0"/>
              <a:t>Network of volunteers embedded throughout your organization who help you spread the word.</a:t>
            </a:r>
          </a:p>
          <a:p>
            <a:pPr lvl="1">
              <a:lnSpc>
                <a:spcPct val="100000"/>
              </a:lnSpc>
            </a:pPr>
            <a:r>
              <a:rPr lang="en-US" sz="2400" dirty="0"/>
              <a:t>Scale your program at relatively low cost</a:t>
            </a:r>
          </a:p>
          <a:p>
            <a:pPr lvl="1">
              <a:lnSpc>
                <a:spcPct val="100000"/>
              </a:lnSpc>
            </a:pPr>
            <a:r>
              <a:rPr lang="en-US" sz="2400" dirty="0"/>
              <a:t>Workforce far more likely to listen to their peers</a:t>
            </a:r>
          </a:p>
          <a:p>
            <a:pPr lvl="1">
              <a:lnSpc>
                <a:spcPct val="100000"/>
              </a:lnSpc>
            </a:pPr>
            <a:r>
              <a:rPr lang="en-US" sz="2400" dirty="0"/>
              <a:t>Create your own communications network</a:t>
            </a:r>
          </a:p>
          <a:p>
            <a:pPr lvl="1">
              <a:lnSpc>
                <a:spcPct val="100000"/>
              </a:lnSpc>
            </a:pPr>
            <a:r>
              <a:rPr lang="en-US" sz="2400" dirty="0"/>
              <a:t>Ambassadors become ‘spies’ feeding you information</a:t>
            </a:r>
          </a:p>
          <a:p>
            <a:pPr lvl="1">
              <a:lnSpc>
                <a:spcPct val="100000"/>
              </a:lnSpc>
            </a:pPr>
            <a:endParaRPr lang="en-US" sz="2400" dirty="0"/>
          </a:p>
          <a:p>
            <a:pPr>
              <a:lnSpc>
                <a:spcPct val="100000"/>
              </a:lnSpc>
            </a:pPr>
            <a:r>
              <a:rPr lang="en-US" sz="3200" dirty="0"/>
              <a:t>Called other names (Champions, Advocates, Sentinels, Security Ninjas)</a:t>
            </a:r>
          </a:p>
          <a:p>
            <a:pPr>
              <a:lnSpc>
                <a:spcPct val="100000"/>
              </a:lnSpc>
            </a:pPr>
            <a:endParaRPr lang="en-US" sz="2133" dirty="0"/>
          </a:p>
        </p:txBody>
      </p:sp>
      <p:pic>
        <p:nvPicPr>
          <p:cNvPr id="8" name="Picture 7">
            <a:extLst>
              <a:ext uri="{FF2B5EF4-FFF2-40B4-BE49-F238E27FC236}">
                <a16:creationId xmlns:a16="http://schemas.microsoft.com/office/drawing/2014/main" id="{A259AA92-33F7-5443-B2D0-4676A5171A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7868" y="2792099"/>
            <a:ext cx="1840432" cy="2783847"/>
          </a:xfrm>
          <a:prstGeom prst="rect">
            <a:avLst/>
          </a:prstGeom>
          <a:ln>
            <a:solidFill>
              <a:schemeClr val="tx1"/>
            </a:solidFill>
          </a:ln>
        </p:spPr>
      </p:pic>
    </p:spTree>
    <p:extLst>
      <p:ext uri="{BB962C8B-B14F-4D97-AF65-F5344CB8AC3E}">
        <p14:creationId xmlns:p14="http://schemas.microsoft.com/office/powerpoint/2010/main" val="1716126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E34DB-3179-F640-BB0E-B0A4B5F7F631}"/>
              </a:ext>
            </a:extLst>
          </p:cNvPr>
          <p:cNvSpPr>
            <a:spLocks noGrp="1"/>
          </p:cNvSpPr>
          <p:nvPr>
            <p:ph type="title"/>
          </p:nvPr>
        </p:nvSpPr>
        <p:spPr/>
        <p:txBody>
          <a:bodyPr/>
          <a:lstStyle/>
          <a:p>
            <a:r>
              <a:rPr lang="en-US"/>
              <a:t>Setting Expectations</a:t>
            </a:r>
          </a:p>
        </p:txBody>
      </p:sp>
      <p:sp>
        <p:nvSpPr>
          <p:cNvPr id="4" name="Content Placeholder 3">
            <a:extLst>
              <a:ext uri="{FF2B5EF4-FFF2-40B4-BE49-F238E27FC236}">
                <a16:creationId xmlns:a16="http://schemas.microsoft.com/office/drawing/2014/main" id="{A8A9511C-A158-CB49-9528-4B9ACF1C226E}"/>
              </a:ext>
            </a:extLst>
          </p:cNvPr>
          <p:cNvSpPr>
            <a:spLocks noGrp="1"/>
          </p:cNvSpPr>
          <p:nvPr>
            <p:ph sz="quarter" idx="11"/>
          </p:nvPr>
        </p:nvSpPr>
        <p:spPr>
          <a:xfrm>
            <a:off x="1051690" y="1752599"/>
            <a:ext cx="6159602" cy="4048892"/>
          </a:xfrm>
        </p:spPr>
        <p:txBody>
          <a:bodyPr/>
          <a:lstStyle/>
          <a:p>
            <a:pPr>
              <a:lnSpc>
                <a:spcPct val="100000"/>
              </a:lnSpc>
            </a:pPr>
            <a:r>
              <a:rPr lang="en-US" sz="3200" dirty="0"/>
              <a:t>Four hours a month of their time</a:t>
            </a:r>
          </a:p>
          <a:p>
            <a:pPr>
              <a:lnSpc>
                <a:spcPct val="100000"/>
              </a:lnSpc>
            </a:pPr>
            <a:r>
              <a:rPr lang="en-US" sz="3200" dirty="0"/>
              <a:t>Key requirement is passion, do not worry about tech / security skills</a:t>
            </a:r>
          </a:p>
          <a:p>
            <a:pPr>
              <a:lnSpc>
                <a:spcPct val="100000"/>
              </a:lnSpc>
            </a:pPr>
            <a:r>
              <a:rPr lang="en-US" sz="3200" dirty="0"/>
              <a:t>Commit for at least one year and active every month</a:t>
            </a:r>
          </a:p>
          <a:p>
            <a:pPr>
              <a:lnSpc>
                <a:spcPct val="100000"/>
              </a:lnSpc>
            </a:pPr>
            <a:endParaRPr lang="en-US" dirty="0"/>
          </a:p>
        </p:txBody>
      </p:sp>
      <p:sp>
        <p:nvSpPr>
          <p:cNvPr id="3" name="Slide Number Placeholder 2">
            <a:extLst>
              <a:ext uri="{FF2B5EF4-FFF2-40B4-BE49-F238E27FC236}">
                <a16:creationId xmlns:a16="http://schemas.microsoft.com/office/drawing/2014/main" id="{88B46151-EF2D-BF40-A946-C2C4790E3E32}"/>
              </a:ext>
            </a:extLst>
          </p:cNvPr>
          <p:cNvSpPr>
            <a:spLocks noGrp="1"/>
          </p:cNvSpPr>
          <p:nvPr>
            <p:ph type="sldNum" sz="quarter" idx="4294967295"/>
          </p:nvPr>
        </p:nvSpPr>
        <p:spPr>
          <a:xfrm>
            <a:off x="0" y="6359525"/>
            <a:ext cx="1401763" cy="365125"/>
          </a:xfrm>
        </p:spPr>
        <p:txBody>
          <a:bodyPr/>
          <a:lstStyle/>
          <a:p>
            <a:fld id="{F56C8676-1494-424A-9EE1-69F4EB666BA8}" type="slidenum">
              <a:rPr lang="en-US" smtClean="0"/>
              <a:t>6</a:t>
            </a:fld>
            <a:endParaRPr lang="en-US" dirty="0"/>
          </a:p>
        </p:txBody>
      </p:sp>
      <p:pic>
        <p:nvPicPr>
          <p:cNvPr id="5" name="Picture 4">
            <a:extLst>
              <a:ext uri="{FF2B5EF4-FFF2-40B4-BE49-F238E27FC236}">
                <a16:creationId xmlns:a16="http://schemas.microsoft.com/office/drawing/2014/main" id="{82DFC3AC-F3B8-CF46-B537-AE7FADFF82B4}"/>
              </a:ext>
            </a:extLst>
          </p:cNvPr>
          <p:cNvPicPr>
            <a:picLocks noChangeAspect="1"/>
          </p:cNvPicPr>
          <p:nvPr/>
        </p:nvPicPr>
        <p:blipFill rotWithShape="1">
          <a:blip r:embed="rId3">
            <a:extLst>
              <a:ext uri="{28A0092B-C50C-407E-A947-70E740481C1C}">
                <a14:useLocalDpi xmlns:a14="http://schemas.microsoft.com/office/drawing/2010/main" val="0"/>
              </a:ext>
            </a:extLst>
          </a:blip>
          <a:srcRect t="5692"/>
          <a:stretch/>
        </p:blipFill>
        <p:spPr>
          <a:xfrm>
            <a:off x="7211292" y="525659"/>
            <a:ext cx="4798233" cy="5464733"/>
          </a:xfrm>
          <a:prstGeom prst="rect">
            <a:avLst/>
          </a:prstGeom>
          <a:ln>
            <a:solidFill>
              <a:schemeClr val="tx1"/>
            </a:solidFill>
          </a:ln>
        </p:spPr>
      </p:pic>
    </p:spTree>
    <p:extLst>
      <p:ext uri="{BB962C8B-B14F-4D97-AF65-F5344CB8AC3E}">
        <p14:creationId xmlns:p14="http://schemas.microsoft.com/office/powerpoint/2010/main" val="3287039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D894DFF-6201-AE42-874C-5E19873DD1AC}"/>
              </a:ext>
            </a:extLst>
          </p:cNvPr>
          <p:cNvSpPr>
            <a:spLocks noGrp="1"/>
          </p:cNvSpPr>
          <p:nvPr>
            <p:ph type="title"/>
          </p:nvPr>
        </p:nvSpPr>
        <p:spPr/>
        <p:txBody>
          <a:bodyPr/>
          <a:lstStyle/>
          <a:p>
            <a:r>
              <a:rPr lang="en-US"/>
              <a:t>Typical Ambassador Activities</a:t>
            </a:r>
          </a:p>
        </p:txBody>
      </p:sp>
      <p:sp>
        <p:nvSpPr>
          <p:cNvPr id="7" name="Content Placeholder 6">
            <a:extLst>
              <a:ext uri="{FF2B5EF4-FFF2-40B4-BE49-F238E27FC236}">
                <a16:creationId xmlns:a16="http://schemas.microsoft.com/office/drawing/2014/main" id="{45AD2D7C-E80C-E94D-8744-D55235A0A9D8}"/>
              </a:ext>
            </a:extLst>
          </p:cNvPr>
          <p:cNvSpPr>
            <a:spLocks noGrp="1"/>
          </p:cNvSpPr>
          <p:nvPr>
            <p:ph sz="quarter" idx="11"/>
          </p:nvPr>
        </p:nvSpPr>
        <p:spPr>
          <a:xfrm>
            <a:off x="1051690" y="1417639"/>
            <a:ext cx="10746610" cy="4629870"/>
          </a:xfrm>
        </p:spPr>
        <p:txBody>
          <a:bodyPr>
            <a:normAutofit fontScale="92500" lnSpcReduction="10000"/>
          </a:bodyPr>
          <a:lstStyle/>
          <a:p>
            <a:r>
              <a:rPr lang="en-US" sz="3200" dirty="0"/>
              <a:t>Point of contact for any security questions at site.</a:t>
            </a:r>
          </a:p>
          <a:p>
            <a:r>
              <a:rPr lang="en-US" sz="3200" dirty="0"/>
              <a:t>Partner with local security team (IR, SOC, </a:t>
            </a:r>
            <a:r>
              <a:rPr lang="en-US" sz="3200" dirty="0" err="1"/>
              <a:t>etc</a:t>
            </a:r>
            <a:r>
              <a:rPr lang="en-US" sz="3200" dirty="0"/>
              <a:t>)</a:t>
            </a:r>
          </a:p>
          <a:p>
            <a:r>
              <a:rPr lang="en-US" sz="3200" dirty="0"/>
              <a:t>Survey people at location / office</a:t>
            </a:r>
          </a:p>
          <a:p>
            <a:pPr>
              <a:lnSpc>
                <a:spcPct val="120000"/>
              </a:lnSpc>
            </a:pPr>
            <a:r>
              <a:rPr lang="en-US" sz="3200" dirty="0"/>
              <a:t>Present at local site briefings / Coordinate lunch-n-learns</a:t>
            </a:r>
          </a:p>
          <a:p>
            <a:r>
              <a:rPr lang="en-US" sz="3200" dirty="0"/>
              <a:t>Distribute learning materials (posters, factsheets, </a:t>
            </a:r>
            <a:r>
              <a:rPr lang="en-US" sz="3200" dirty="0" err="1"/>
              <a:t>etc</a:t>
            </a:r>
            <a:r>
              <a:rPr lang="en-US" sz="3200" dirty="0"/>
              <a:t>)</a:t>
            </a:r>
          </a:p>
          <a:p>
            <a:r>
              <a:rPr lang="en-US" sz="3200" dirty="0"/>
              <a:t>Interact online (Yammer, Slack, Email)</a:t>
            </a:r>
          </a:p>
          <a:p>
            <a:r>
              <a:rPr lang="en-US" sz="3200" dirty="0"/>
              <a:t>Provide feedback / metrics to security awareness officer</a:t>
            </a:r>
          </a:p>
          <a:p>
            <a:r>
              <a:rPr lang="en-US" sz="3200" dirty="0"/>
              <a:t>Monthly coordination calls / ambassador forum</a:t>
            </a:r>
            <a:endParaRPr lang="en-US" dirty="0"/>
          </a:p>
        </p:txBody>
      </p:sp>
    </p:spTree>
    <p:extLst>
      <p:ext uri="{BB962C8B-B14F-4D97-AF65-F5344CB8AC3E}">
        <p14:creationId xmlns:p14="http://schemas.microsoft.com/office/powerpoint/2010/main" val="2081831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929B477-0C34-4A4E-863D-E9554B3CA79D}"/>
              </a:ext>
            </a:extLst>
          </p:cNvPr>
          <p:cNvSpPr>
            <a:spLocks noGrp="1"/>
          </p:cNvSpPr>
          <p:nvPr>
            <p:ph type="title"/>
          </p:nvPr>
        </p:nvSpPr>
        <p:spPr/>
        <p:txBody>
          <a:bodyPr/>
          <a:lstStyle/>
          <a:p>
            <a:r>
              <a:rPr lang="en-US"/>
              <a:t>How</a:t>
            </a:r>
          </a:p>
        </p:txBody>
      </p:sp>
      <p:sp>
        <p:nvSpPr>
          <p:cNvPr id="7" name="Content Placeholder 6">
            <a:extLst>
              <a:ext uri="{FF2B5EF4-FFF2-40B4-BE49-F238E27FC236}">
                <a16:creationId xmlns:a16="http://schemas.microsoft.com/office/drawing/2014/main" id="{29B4EE9F-4645-BF4F-BF5D-8C841F211710}"/>
              </a:ext>
            </a:extLst>
          </p:cNvPr>
          <p:cNvSpPr>
            <a:spLocks noGrp="1"/>
          </p:cNvSpPr>
          <p:nvPr>
            <p:ph sz="quarter" idx="11"/>
          </p:nvPr>
        </p:nvSpPr>
        <p:spPr/>
        <p:txBody>
          <a:bodyPr/>
          <a:lstStyle/>
          <a:p>
            <a:pPr marL="0" indent="0" algn="ctr">
              <a:lnSpc>
                <a:spcPct val="100000"/>
              </a:lnSpc>
              <a:buNone/>
            </a:pPr>
            <a:r>
              <a:rPr lang="en-US" i="1" dirty="0"/>
              <a:t>How do we get people to do more work for no additional pay?  Why would someone volunteer to be an ambassador?</a:t>
            </a:r>
          </a:p>
        </p:txBody>
      </p:sp>
    </p:spTree>
    <p:extLst>
      <p:ext uri="{BB962C8B-B14F-4D97-AF65-F5344CB8AC3E}">
        <p14:creationId xmlns:p14="http://schemas.microsoft.com/office/powerpoint/2010/main" val="3555962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283AB68-6511-1443-8A0F-6B1E8D779AD0}"/>
              </a:ext>
            </a:extLst>
          </p:cNvPr>
          <p:cNvSpPr>
            <a:spLocks noGrp="1"/>
          </p:cNvSpPr>
          <p:nvPr>
            <p:ph type="title"/>
          </p:nvPr>
        </p:nvSpPr>
        <p:spPr/>
        <p:txBody>
          <a:bodyPr/>
          <a:lstStyle/>
          <a:p>
            <a:pPr algn="ctr"/>
            <a:r>
              <a:rPr lang="en-US"/>
              <a:t>BJ Fogg Behavior Model</a:t>
            </a:r>
          </a:p>
        </p:txBody>
      </p:sp>
      <p:pic>
        <p:nvPicPr>
          <p:cNvPr id="11" name="Picture 10">
            <a:extLst>
              <a:ext uri="{FF2B5EF4-FFF2-40B4-BE49-F238E27FC236}">
                <a16:creationId xmlns:a16="http://schemas.microsoft.com/office/drawing/2014/main" id="{E016C8BF-997C-7544-B100-F39D3C26A1FF}"/>
              </a:ext>
            </a:extLst>
          </p:cNvPr>
          <p:cNvPicPr>
            <a:picLocks noChangeAspect="1"/>
          </p:cNvPicPr>
          <p:nvPr/>
        </p:nvPicPr>
        <p:blipFill>
          <a:blip r:embed="rId3"/>
          <a:stretch>
            <a:fillRect/>
          </a:stretch>
        </p:blipFill>
        <p:spPr>
          <a:xfrm>
            <a:off x="2625394" y="1372068"/>
            <a:ext cx="6578860" cy="4934145"/>
          </a:xfrm>
          <a:prstGeom prst="rect">
            <a:avLst/>
          </a:prstGeom>
        </p:spPr>
      </p:pic>
    </p:spTree>
    <p:extLst>
      <p:ext uri="{BB962C8B-B14F-4D97-AF65-F5344CB8AC3E}">
        <p14:creationId xmlns:p14="http://schemas.microsoft.com/office/powerpoint/2010/main" val="3502052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ANS SA Final Theme">
  <a:themeElements>
    <a:clrScheme name="SANS SA Final">
      <a:dk1>
        <a:srgbClr val="595959"/>
      </a:dk1>
      <a:lt1>
        <a:srgbClr val="FFFFFF"/>
      </a:lt1>
      <a:dk2>
        <a:srgbClr val="545454"/>
      </a:dk2>
      <a:lt2>
        <a:srgbClr val="BFBFBF"/>
      </a:lt2>
      <a:accent1>
        <a:srgbClr val="0099BC"/>
      </a:accent1>
      <a:accent2>
        <a:srgbClr val="F9A01B"/>
      </a:accent2>
      <a:accent3>
        <a:srgbClr val="C9393C"/>
      </a:accent3>
      <a:accent4>
        <a:srgbClr val="009889"/>
      </a:accent4>
      <a:accent5>
        <a:srgbClr val="00587C"/>
      </a:accent5>
      <a:accent6>
        <a:srgbClr val="D8D8D8"/>
      </a:accent6>
      <a:hlink>
        <a:srgbClr val="F9A01B"/>
      </a:hlink>
      <a:folHlink>
        <a:srgbClr val="00587C"/>
      </a:folHlink>
    </a:clrScheme>
    <a:fontScheme name="Custom 1">
      <a:majorFont>
        <a:latin typeface="Fira Sans Medium"/>
        <a:ea typeface=""/>
        <a:cs typeface=""/>
      </a:majorFont>
      <a:minorFont>
        <a:latin typeface="Fira Sans"/>
        <a:ea typeface=""/>
        <a:cs typeface=""/>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SANS SA Final Theme" id="{D7C1ED34-D416-484C-8725-3ABD4D867019}" vid="{101B501A-FFB4-44E5-9B75-862C1E3750D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2879</TotalTime>
  <Words>3436</Words>
  <Application>Microsoft Macintosh PowerPoint</Application>
  <PresentationFormat>Widescreen</PresentationFormat>
  <Paragraphs>167</Paragraphs>
  <Slides>18</Slides>
  <Notes>18</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18</vt:i4>
      </vt:variant>
    </vt:vector>
  </HeadingPairs>
  <TitlesOfParts>
    <vt:vector size="32" baseType="lpstr">
      <vt:lpstr>Arial</vt:lpstr>
      <vt:lpstr>Calibri</vt:lpstr>
      <vt:lpstr>Calibri Light</vt:lpstr>
      <vt:lpstr>Courier New</vt:lpstr>
      <vt:lpstr>Fira Sans</vt:lpstr>
      <vt:lpstr>Fira Sans Medium</vt:lpstr>
      <vt:lpstr>Fira Sans SemiBold</vt:lpstr>
      <vt:lpstr>Gill Sans MT</vt:lpstr>
      <vt:lpstr>Roboto Regular</vt:lpstr>
      <vt:lpstr>Times New Roman</vt:lpstr>
      <vt:lpstr>Wingdings</vt:lpstr>
      <vt:lpstr>Wingdings 2</vt:lpstr>
      <vt:lpstr>Office Theme</vt:lpstr>
      <vt:lpstr>SANS SA Final Theme</vt:lpstr>
      <vt:lpstr>Security Ambassador Programs</vt:lpstr>
      <vt:lpstr>PowerPoint Presentation</vt:lpstr>
      <vt:lpstr>What Is Culture?</vt:lpstr>
      <vt:lpstr>Why an Ambassador Program?</vt:lpstr>
      <vt:lpstr>Security Ambassadors</vt:lpstr>
      <vt:lpstr>Setting Expectations</vt:lpstr>
      <vt:lpstr>Typical Ambassador Activities</vt:lpstr>
      <vt:lpstr>How</vt:lpstr>
      <vt:lpstr>BJ Fogg Behavior Model</vt:lpstr>
      <vt:lpstr>Motivate – Why Should I Volunteer?</vt:lpstr>
      <vt:lpstr>Ability – Enable &amp; Train Your Ambassadors</vt:lpstr>
      <vt:lpstr>What Problem(s) Are You Solving?</vt:lpstr>
      <vt:lpstr>Key Resource - Time</vt:lpstr>
      <vt:lpstr>Managing Volunteers</vt:lpstr>
      <vt:lpstr>Process is Key</vt:lpstr>
      <vt:lpstr>Onboard Process for Candidates</vt:lpstr>
      <vt:lpstr>PowerPoint Presentation</vt:lpstr>
      <vt:lpstr>Metrics – Measuring Impact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Lance Spitzner</dc:creator>
  <cp:lastModifiedBy>Lance Spitzner</cp:lastModifiedBy>
  <cp:revision>53</cp:revision>
  <cp:lastPrinted>2018-12-13T21:48:15Z</cp:lastPrinted>
  <dcterms:created xsi:type="dcterms:W3CDTF">2016-10-20T16:02:16Z</dcterms:created>
  <dcterms:modified xsi:type="dcterms:W3CDTF">2019-03-13T19:36:06Z</dcterms:modified>
</cp:coreProperties>
</file>