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/>
    <p:restoredTop sz="94683"/>
  </p:normalViewPr>
  <p:slideViewPr>
    <p:cSldViewPr>
      <p:cViewPr varScale="1">
        <p:scale>
          <a:sx n="205" d="100"/>
          <a:sy n="205" d="100"/>
        </p:scale>
        <p:origin x="40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5974"/>
            <a:ext cx="8226425" cy="590550"/>
          </a:xfrm>
        </p:spPr>
        <p:txBody>
          <a:bodyPr l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0375" y="1219201"/>
            <a:ext cx="8231187" cy="5381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199" y="911225"/>
            <a:ext cx="8226425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75" y="6714364"/>
            <a:ext cx="3235325" cy="143636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585D6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19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457200" y="1143000"/>
            <a:ext cx="4019550" cy="5110886"/>
          </a:xfrm>
        </p:spPr>
        <p:txBody>
          <a:bodyPr/>
          <a:lstStyle>
            <a:lvl2pPr marL="569913" indent="-225425">
              <a:defRPr/>
            </a:lvl2pPr>
            <a:lvl3pPr marL="915988" indent="-228600">
              <a:defRPr/>
            </a:lvl3pPr>
            <a:lvl4pPr marL="1257300" indent="-228600">
              <a:defRPr/>
            </a:lvl4pPr>
            <a:lvl5pPr marL="1603375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657725" y="1143000"/>
            <a:ext cx="4025900" cy="5110886"/>
          </a:xfrm>
        </p:spPr>
        <p:txBody>
          <a:bodyPr/>
          <a:lstStyle>
            <a:lvl2pPr marL="569913" indent="-225425">
              <a:defRPr/>
            </a:lvl2pPr>
            <a:lvl3pPr marL="915988" indent="-228600">
              <a:defRPr/>
            </a:lvl3pPr>
            <a:lvl4pPr marL="1257300" indent="-228600">
              <a:defRPr/>
            </a:lvl4pPr>
            <a:lvl5pPr marL="1603375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199" y="911225"/>
            <a:ext cx="8226425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3175" y="6714364"/>
            <a:ext cx="3235325" cy="143636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585D60">
                  <a:tint val="75000"/>
                </a:srgb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85EFB5-CA48-7348-930A-FABB2281AA73}"/>
              </a:ext>
            </a:extLst>
          </p:cNvPr>
          <p:cNvSpPr txBox="1"/>
          <p:nvPr userDrawn="1"/>
        </p:nvSpPr>
        <p:spPr>
          <a:xfrm>
            <a:off x="755374" y="8289235"/>
            <a:ext cx="0" cy="0"/>
          </a:xfrm>
          <a:prstGeom prst="rect">
            <a:avLst/>
          </a:prstGeom>
          <a:noFill/>
        </p:spPr>
        <p:txBody>
          <a:bodyPr wrap="none" lIns="0" rtlCol="0">
            <a:noAutofit/>
          </a:bodyPr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6890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457199" y="1143000"/>
            <a:ext cx="8234363" cy="2504661"/>
          </a:xfrm>
        </p:spPr>
        <p:txBody>
          <a:bodyPr/>
          <a:lstStyle>
            <a:lvl2pPr marL="569913" indent="-225425">
              <a:defRPr/>
            </a:lvl2pPr>
            <a:lvl3pPr marL="915988" indent="-228600">
              <a:defRPr/>
            </a:lvl3pPr>
            <a:lvl4pPr marL="1257300" indent="-228600">
              <a:defRPr/>
            </a:lvl4pPr>
            <a:lvl5pPr marL="1603375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60375" y="3790950"/>
            <a:ext cx="8223250" cy="2462936"/>
          </a:xfrm>
        </p:spPr>
        <p:txBody>
          <a:bodyPr/>
          <a:lstStyle>
            <a:lvl2pPr marL="569913" indent="-225425">
              <a:defRPr/>
            </a:lvl2pPr>
            <a:lvl3pPr marL="915988" indent="-228600">
              <a:defRPr/>
            </a:lvl3pPr>
            <a:lvl4pPr marL="1257300" indent="-228600">
              <a:defRPr/>
            </a:lvl4pPr>
            <a:lvl5pPr marL="1603375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199" y="911225"/>
            <a:ext cx="8226425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3175" y="6714364"/>
            <a:ext cx="3235325" cy="143636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585D6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4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309703"/>
            <a:ext cx="8226425" cy="590550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49"/>
            <a:ext cx="8226424" cy="5423373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19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000" b="0" kern="1200" spc="-100" baseline="0">
          <a:solidFill>
            <a:schemeClr val="tx2"/>
          </a:solidFill>
          <a:latin typeface="Frutiger LT Std 45 Light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1600" b="1" kern="1200">
          <a:solidFill>
            <a:schemeClr val="tx2"/>
          </a:solidFill>
          <a:latin typeface="Frutiger LT Std 45 Light" pitchFamily="34" charset="0"/>
          <a:ea typeface="+mn-ea"/>
          <a:cs typeface="+mn-cs"/>
        </a:defRPr>
      </a:lvl1pPr>
      <a:lvl2pPr marL="687388" indent="-225425" algn="l" defTabSz="914400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Frutiger LT Std 45 Ligh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Frutiger LT Std 45 Ligh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Frutiger LT Std 45 Ligh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Frutiger LT Std 45 Ligh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Security Awareness Plan - 2022</a:t>
            </a:r>
          </a:p>
        </p:txBody>
      </p:sp>
      <p:sp>
        <p:nvSpPr>
          <p:cNvPr id="5" name="Round Same Side Corner Rectangle 4"/>
          <p:cNvSpPr/>
          <p:nvPr/>
        </p:nvSpPr>
        <p:spPr>
          <a:xfrm>
            <a:off x="5026514" y="6230932"/>
            <a:ext cx="3494405" cy="299089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prstClr val="white"/>
                </a:solidFill>
                <a:latin typeface="+mj-lt"/>
              </a:rPr>
              <a:t>Theme: Your Role in Data Security</a:t>
            </a:r>
          </a:p>
        </p:txBody>
      </p:sp>
      <p:sp>
        <p:nvSpPr>
          <p:cNvPr id="6" name="Round Same Side Corner Rectangle 5"/>
          <p:cNvSpPr/>
          <p:nvPr/>
        </p:nvSpPr>
        <p:spPr>
          <a:xfrm>
            <a:off x="595282" y="6228360"/>
            <a:ext cx="3494405" cy="299089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prstClr val="white"/>
                </a:solidFill>
                <a:latin typeface="+mj-lt"/>
              </a:rPr>
              <a:t>Theme:  Cloud and Online</a:t>
            </a:r>
          </a:p>
        </p:txBody>
      </p:sp>
      <p:sp>
        <p:nvSpPr>
          <p:cNvPr id="7" name="Round Same Side Corner Rectangle 6"/>
          <p:cNvSpPr/>
          <p:nvPr/>
        </p:nvSpPr>
        <p:spPr>
          <a:xfrm>
            <a:off x="5026515" y="3457563"/>
            <a:ext cx="3494405" cy="299089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prstClr val="white"/>
                </a:solidFill>
                <a:latin typeface="+mj-lt"/>
              </a:rPr>
              <a:t>Theme: Strong Authentication</a:t>
            </a:r>
          </a:p>
        </p:txBody>
      </p:sp>
      <p:sp>
        <p:nvSpPr>
          <p:cNvPr id="8" name="Round Same Side Corner Rectangle 7"/>
          <p:cNvSpPr/>
          <p:nvPr/>
        </p:nvSpPr>
        <p:spPr>
          <a:xfrm>
            <a:off x="634726" y="3444447"/>
            <a:ext cx="3494405" cy="299089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prstClr val="white"/>
                </a:solidFill>
                <a:latin typeface="+mj-lt"/>
              </a:rPr>
              <a:t>Theme: Social Engineering and Phishing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62938" y="1131301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March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76273" y="1131300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February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7799" y="1131303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January</a:t>
            </a:r>
          </a:p>
        </p:txBody>
      </p:sp>
      <p:sp>
        <p:nvSpPr>
          <p:cNvPr id="13" name="Rounded Rectangle 12"/>
          <p:cNvSpPr/>
          <p:nvPr/>
        </p:nvSpPr>
        <p:spPr bwMode="ltGray">
          <a:xfrm>
            <a:off x="255948" y="1386008"/>
            <a:ext cx="4251961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Program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30076" y="1516061"/>
            <a:ext cx="1362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Initial Program Kick-Off</a:t>
            </a:r>
          </a:p>
        </p:txBody>
      </p:sp>
      <p:sp>
        <p:nvSpPr>
          <p:cNvPr id="15" name="Rounded Rectangle 14"/>
          <p:cNvSpPr/>
          <p:nvPr/>
        </p:nvSpPr>
        <p:spPr bwMode="ltGray">
          <a:xfrm>
            <a:off x="255947" y="1892079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Topic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0694" y="2015578"/>
            <a:ext cx="1362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Social Engineering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31007" y="2015578"/>
            <a:ext cx="1362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Phishing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59757" y="2015578"/>
            <a:ext cx="11087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Texting &amp; Voice Attacks</a:t>
            </a:r>
          </a:p>
          <a:p>
            <a:pPr indent="-91440">
              <a:buFont typeface="Arial" panose="020B0604020202020204" pitchFamily="34" charset="0"/>
              <a:buChar char="•"/>
            </a:pPr>
            <a:endParaRPr lang="en-US" sz="8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9" name="Rounded Rectangle 18"/>
          <p:cNvSpPr/>
          <p:nvPr/>
        </p:nvSpPr>
        <p:spPr bwMode="ltGray">
          <a:xfrm>
            <a:off x="255947" y="2405182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Assess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52413" y="2403171"/>
            <a:ext cx="135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Knowledge Assessment	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944453" y="2403171"/>
            <a:ext cx="13538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Annual Culture Survey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365593" y="2403171"/>
            <a:ext cx="13538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Voice Simulations</a:t>
            </a:r>
          </a:p>
        </p:txBody>
      </p:sp>
      <p:sp>
        <p:nvSpPr>
          <p:cNvPr id="23" name="Rounded Rectangle 22"/>
          <p:cNvSpPr/>
          <p:nvPr/>
        </p:nvSpPr>
        <p:spPr bwMode="ltGray">
          <a:xfrm>
            <a:off x="255946" y="2929158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Method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52413" y="2927147"/>
            <a:ext cx="143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Podcast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373243" y="2911002"/>
            <a:ext cx="1494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Poster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Intranet Article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Supplemental  PPT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945854" y="2911673"/>
            <a:ext cx="1494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Guest Speaker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654730" y="1131301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June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68065" y="1131300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May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089591" y="1131303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April</a:t>
            </a:r>
          </a:p>
        </p:txBody>
      </p:sp>
      <p:sp>
        <p:nvSpPr>
          <p:cNvPr id="30" name="Rounded Rectangle 29"/>
          <p:cNvSpPr/>
          <p:nvPr/>
        </p:nvSpPr>
        <p:spPr bwMode="ltGray">
          <a:xfrm>
            <a:off x="4647740" y="1386008"/>
            <a:ext cx="4251961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Program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238857" y="1463328"/>
            <a:ext cx="19239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Roll-Out #SecurityHelp Slack Channel</a:t>
            </a:r>
          </a:p>
        </p:txBody>
      </p:sp>
      <p:sp>
        <p:nvSpPr>
          <p:cNvPr id="32" name="Rounded Rectangle 31"/>
          <p:cNvSpPr/>
          <p:nvPr/>
        </p:nvSpPr>
        <p:spPr bwMode="ltGray">
          <a:xfrm>
            <a:off x="4647739" y="1892079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Topic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66136" y="2015578"/>
            <a:ext cx="1362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Passphrases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341849" y="2015578"/>
            <a:ext cx="1362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Password Managers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591412" y="2015578"/>
            <a:ext cx="95317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MFA</a:t>
            </a:r>
          </a:p>
        </p:txBody>
      </p:sp>
      <p:sp>
        <p:nvSpPr>
          <p:cNvPr id="36" name="Rounded Rectangle 35"/>
          <p:cNvSpPr/>
          <p:nvPr/>
        </p:nvSpPr>
        <p:spPr bwMode="ltGray">
          <a:xfrm>
            <a:off x="4647739" y="2405182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Assess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158972" y="2421101"/>
            <a:ext cx="135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Password Brute Testing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336245" y="2403171"/>
            <a:ext cx="135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Password Manager Adoption Rate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585257" y="2403171"/>
            <a:ext cx="13538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MFA Adoption Rate</a:t>
            </a:r>
          </a:p>
        </p:txBody>
      </p:sp>
      <p:sp>
        <p:nvSpPr>
          <p:cNvPr id="40" name="Rounded Rectangle 39"/>
          <p:cNvSpPr/>
          <p:nvPr/>
        </p:nvSpPr>
        <p:spPr bwMode="ltGray">
          <a:xfrm>
            <a:off x="4647738" y="2929158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Method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158972" y="2927147"/>
            <a:ext cx="14375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 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Podcast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337646" y="2911673"/>
            <a:ext cx="1494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Guest Speaker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223494" y="3900216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September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936829" y="3900215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August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58355" y="3900218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July</a:t>
            </a:r>
          </a:p>
        </p:txBody>
      </p:sp>
      <p:sp>
        <p:nvSpPr>
          <p:cNvPr id="47" name="Rounded Rectangle 46"/>
          <p:cNvSpPr/>
          <p:nvPr/>
        </p:nvSpPr>
        <p:spPr bwMode="ltGray">
          <a:xfrm>
            <a:off x="216504" y="4154923"/>
            <a:ext cx="4251961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Program</a:t>
            </a:r>
          </a:p>
        </p:txBody>
      </p:sp>
      <p:sp>
        <p:nvSpPr>
          <p:cNvPr id="49" name="Rounded Rectangle 48"/>
          <p:cNvSpPr/>
          <p:nvPr/>
        </p:nvSpPr>
        <p:spPr bwMode="ltGray">
          <a:xfrm>
            <a:off x="216503" y="4660994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Topic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48189" y="4784493"/>
            <a:ext cx="125273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Cloud 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891563" y="4784493"/>
            <a:ext cx="1362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Social Networking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169700" y="4794689"/>
            <a:ext cx="12987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Mobile Device</a:t>
            </a:r>
          </a:p>
        </p:txBody>
      </p:sp>
      <p:sp>
        <p:nvSpPr>
          <p:cNvPr id="53" name="Rounded Rectangle 52"/>
          <p:cNvSpPr/>
          <p:nvPr/>
        </p:nvSpPr>
        <p:spPr bwMode="ltGray">
          <a:xfrm>
            <a:off x="216503" y="5174097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Assess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736689" y="5172086"/>
            <a:ext cx="1494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Cloud Violations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Knowledge Assessment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986376" y="5171584"/>
            <a:ext cx="135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Social Networking Violations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154021" y="5172086"/>
            <a:ext cx="13538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Secure Mobile Devices</a:t>
            </a:r>
          </a:p>
        </p:txBody>
      </p:sp>
      <p:sp>
        <p:nvSpPr>
          <p:cNvPr id="57" name="Rounded Rectangle 56"/>
          <p:cNvSpPr/>
          <p:nvPr/>
        </p:nvSpPr>
        <p:spPr bwMode="ltGray">
          <a:xfrm>
            <a:off x="216502" y="5698073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Method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52413" y="5696062"/>
            <a:ext cx="13891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Podcast</a:t>
            </a:r>
          </a:p>
        </p:txBody>
      </p:sp>
      <p:sp>
        <p:nvSpPr>
          <p:cNvPr id="59" name="Rectangle 58"/>
          <p:cNvSpPr/>
          <p:nvPr/>
        </p:nvSpPr>
        <p:spPr>
          <a:xfrm>
            <a:off x="1906410" y="5680588"/>
            <a:ext cx="1494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Guest Speaker</a:t>
            </a:r>
          </a:p>
        </p:txBody>
      </p:sp>
      <p:sp>
        <p:nvSpPr>
          <p:cNvPr id="60" name="Rectangle 59"/>
          <p:cNvSpPr/>
          <p:nvPr/>
        </p:nvSpPr>
        <p:spPr>
          <a:xfrm>
            <a:off x="7654729" y="3890684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December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368064" y="3890683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November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089590" y="3890686"/>
            <a:ext cx="1082260" cy="21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+mj-lt"/>
              </a:rPr>
              <a:t>October</a:t>
            </a:r>
          </a:p>
        </p:txBody>
      </p:sp>
      <p:sp>
        <p:nvSpPr>
          <p:cNvPr id="63" name="Rounded Rectangle 62"/>
          <p:cNvSpPr/>
          <p:nvPr/>
        </p:nvSpPr>
        <p:spPr bwMode="ltGray">
          <a:xfrm>
            <a:off x="4647739" y="4145391"/>
            <a:ext cx="4249374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Program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322798" y="4220602"/>
            <a:ext cx="15720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Annual Review and Program Update </a:t>
            </a:r>
          </a:p>
        </p:txBody>
      </p:sp>
      <p:sp>
        <p:nvSpPr>
          <p:cNvPr id="65" name="Rounded Rectangle 64"/>
          <p:cNvSpPr/>
          <p:nvPr/>
        </p:nvSpPr>
        <p:spPr bwMode="ltGray">
          <a:xfrm>
            <a:off x="4645151" y="4651462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Topic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094710" y="4774961"/>
            <a:ext cx="1362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Data Security</a:t>
            </a:r>
          </a:p>
        </p:txBody>
      </p:sp>
      <p:sp>
        <p:nvSpPr>
          <p:cNvPr id="67" name="Rectangle 66"/>
          <p:cNvSpPr/>
          <p:nvPr/>
        </p:nvSpPr>
        <p:spPr>
          <a:xfrm>
            <a:off x="6322798" y="4774961"/>
            <a:ext cx="1362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Data Destruction</a:t>
            </a:r>
          </a:p>
        </p:txBody>
      </p:sp>
      <p:sp>
        <p:nvSpPr>
          <p:cNvPr id="68" name="Rectangle 67"/>
          <p:cNvSpPr/>
          <p:nvPr/>
        </p:nvSpPr>
        <p:spPr>
          <a:xfrm>
            <a:off x="7600935" y="4774961"/>
            <a:ext cx="129876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Reporting</a:t>
            </a:r>
          </a:p>
        </p:txBody>
      </p:sp>
      <p:sp>
        <p:nvSpPr>
          <p:cNvPr id="69" name="Rounded Rectangle 68"/>
          <p:cNvSpPr/>
          <p:nvPr/>
        </p:nvSpPr>
        <p:spPr bwMode="ltGray">
          <a:xfrm>
            <a:off x="4647738" y="5164565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Assess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5148499" y="5171519"/>
            <a:ext cx="135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Data Security Violations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6336244" y="5162554"/>
            <a:ext cx="135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Assess Disposed Devices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7585256" y="5162554"/>
            <a:ext cx="1353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 1/3 Employees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Phishing Reporting Rate</a:t>
            </a:r>
          </a:p>
        </p:txBody>
      </p:sp>
      <p:sp>
        <p:nvSpPr>
          <p:cNvPr id="73" name="Rounded Rectangle 72"/>
          <p:cNvSpPr/>
          <p:nvPr/>
        </p:nvSpPr>
        <p:spPr bwMode="ltGray">
          <a:xfrm>
            <a:off x="4647737" y="5688541"/>
            <a:ext cx="4251962" cy="462131"/>
          </a:xfrm>
          <a:prstGeom prst="roundRect">
            <a:avLst/>
          </a:prstGeom>
          <a:solidFill>
            <a:schemeClr val="accent6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prstClr val="white"/>
                </a:solidFill>
                <a:latin typeface="+mj-lt"/>
              </a:rPr>
              <a:t>Method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158972" y="5686530"/>
            <a:ext cx="1439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Digital Scavenger Hunt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334470" y="5671056"/>
            <a:ext cx="1494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Guest Speaker</a:t>
            </a:r>
          </a:p>
        </p:txBody>
      </p:sp>
      <p:sp>
        <p:nvSpPr>
          <p:cNvPr id="76" name="Rectangle 75"/>
          <p:cNvSpPr/>
          <p:nvPr/>
        </p:nvSpPr>
        <p:spPr>
          <a:xfrm>
            <a:off x="7591137" y="2927146"/>
            <a:ext cx="1494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CISO AMA</a:t>
            </a:r>
          </a:p>
        </p:txBody>
      </p:sp>
      <p:sp>
        <p:nvSpPr>
          <p:cNvPr id="77" name="Rectangle 76"/>
          <p:cNvSpPr/>
          <p:nvPr/>
        </p:nvSpPr>
        <p:spPr>
          <a:xfrm>
            <a:off x="3167130" y="5690113"/>
            <a:ext cx="1494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</a:rPr>
              <a:t>Virtual Webcast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Mobile Device CheckUp</a:t>
            </a:r>
          </a:p>
        </p:txBody>
      </p:sp>
      <p:sp>
        <p:nvSpPr>
          <p:cNvPr id="78" name="Rectangle 77"/>
          <p:cNvSpPr/>
          <p:nvPr/>
        </p:nvSpPr>
        <p:spPr>
          <a:xfrm>
            <a:off x="7585975" y="5680588"/>
            <a:ext cx="1494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Micro-Video</a:t>
            </a: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Virtual Webcast</a:t>
            </a:r>
            <a:endParaRPr lang="en-US" sz="800" dirty="0">
              <a:solidFill>
                <a:prstClr val="white"/>
              </a:solidFill>
            </a:endParaRPr>
          </a:p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Hacking Demo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F743BCD-CCFC-A941-AA91-44A63896E031}"/>
              </a:ext>
            </a:extLst>
          </p:cNvPr>
          <p:cNvSpPr/>
          <p:nvPr/>
        </p:nvSpPr>
        <p:spPr>
          <a:xfrm>
            <a:off x="3122642" y="1466522"/>
            <a:ext cx="13628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Quarterly Leadership Update</a:t>
            </a:r>
          </a:p>
          <a:p>
            <a:endParaRPr lang="en-US" sz="8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02B7941-07C0-1143-85CC-ED752565972C}"/>
              </a:ext>
            </a:extLst>
          </p:cNvPr>
          <p:cNvSpPr/>
          <p:nvPr/>
        </p:nvSpPr>
        <p:spPr>
          <a:xfrm>
            <a:off x="7514433" y="1452940"/>
            <a:ext cx="13628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Quarterly Leadership Update</a:t>
            </a:r>
          </a:p>
          <a:p>
            <a:endParaRPr lang="en-US" sz="8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B74847F-EF57-3D4B-9269-545491940BF4}"/>
              </a:ext>
            </a:extLst>
          </p:cNvPr>
          <p:cNvSpPr/>
          <p:nvPr/>
        </p:nvSpPr>
        <p:spPr>
          <a:xfrm>
            <a:off x="3089018" y="4206361"/>
            <a:ext cx="13628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Quarterly Leadership Update</a:t>
            </a:r>
          </a:p>
          <a:p>
            <a:endParaRPr lang="en-US" sz="8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D9FCFBA-EC06-5943-BBF9-2C12EF82EC10}"/>
              </a:ext>
            </a:extLst>
          </p:cNvPr>
          <p:cNvSpPr/>
          <p:nvPr/>
        </p:nvSpPr>
        <p:spPr>
          <a:xfrm>
            <a:off x="7448736" y="4179391"/>
            <a:ext cx="13628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Quarterly Leadership Update</a:t>
            </a:r>
          </a:p>
          <a:p>
            <a:endParaRPr lang="en-US" sz="8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5D59C8D-5125-C54D-88EE-E70A93B4987B}"/>
              </a:ext>
            </a:extLst>
          </p:cNvPr>
          <p:cNvSpPr/>
          <p:nvPr/>
        </p:nvSpPr>
        <p:spPr>
          <a:xfrm>
            <a:off x="1915135" y="4255270"/>
            <a:ext cx="13628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144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prstClr val="white"/>
                </a:solidFill>
                <a:latin typeface="+mj-lt"/>
              </a:rPr>
              <a:t>Ambassador Program Pilot Kick-Off</a:t>
            </a:r>
          </a:p>
        </p:txBody>
      </p:sp>
    </p:spTree>
    <p:extLst>
      <p:ext uri="{BB962C8B-B14F-4D97-AF65-F5344CB8AC3E}">
        <p14:creationId xmlns:p14="http://schemas.microsoft.com/office/powerpoint/2010/main" val="270580048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">
  <a:themeElements>
    <a:clrScheme name="GM Financial">
      <a:dk1>
        <a:srgbClr val="585D60"/>
      </a:dk1>
      <a:lt1>
        <a:sysClr val="window" lastClr="FFFFFF"/>
      </a:lt1>
      <a:dk2>
        <a:srgbClr val="00539B"/>
      </a:dk2>
      <a:lt2>
        <a:srgbClr val="E2E1E4"/>
      </a:lt2>
      <a:accent1>
        <a:srgbClr val="00539B"/>
      </a:accent1>
      <a:accent2>
        <a:srgbClr val="009DDC"/>
      </a:accent2>
      <a:accent3>
        <a:srgbClr val="939598"/>
      </a:accent3>
      <a:accent4>
        <a:srgbClr val="8BCC12"/>
      </a:accent4>
      <a:accent5>
        <a:srgbClr val="FF6F00"/>
      </a:accent5>
      <a:accent6>
        <a:srgbClr val="00275A"/>
      </a:accent6>
      <a:hlink>
        <a:srgbClr val="009DDC"/>
      </a:hlink>
      <a:folHlink>
        <a:srgbClr val="BFBFBF"/>
      </a:folHlink>
    </a:clrScheme>
    <a:fontScheme name="GM Financ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rtlCol="0">
        <a:noAutofit/>
      </a:bodyPr>
      <a:lstStyle>
        <a:defPPr>
          <a:defRPr sz="1400" dirty="0" err="1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238</Words>
  <Application>Microsoft Macintosh PowerPoint</Application>
  <PresentationFormat>On-screen Show (4:3)</PresentationFormat>
  <Paragraphs>114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Frutiger LT Std 45 Light</vt:lpstr>
      <vt:lpstr>Wingdings</vt:lpstr>
      <vt:lpstr>PPT template</vt:lpstr>
      <vt:lpstr>Security Awareness Plan - 2022</vt:lpstr>
    </vt:vector>
  </TitlesOfParts>
  <Company>GM Financial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Security Awareness plan</dc:title>
  <dc:creator>Matys, Jonathan</dc:creator>
  <cp:lastModifiedBy>Lance Spitzner</cp:lastModifiedBy>
  <cp:revision>21</cp:revision>
  <dcterms:created xsi:type="dcterms:W3CDTF">2014-10-31T14:23:00Z</dcterms:created>
  <dcterms:modified xsi:type="dcterms:W3CDTF">2021-11-05T00:05:21Z</dcterms:modified>
</cp:coreProperties>
</file>