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tiff" ContentType="image/tif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7" r:id="rId5"/>
    <p:sldMasterId id="2147483665" r:id="rId6"/>
  </p:sldMasterIdLst>
  <p:notesMasterIdLst>
    <p:notesMasterId r:id="rId36"/>
  </p:notesMasterIdLst>
  <p:sldIdLst>
    <p:sldId id="284" r:id="rId7"/>
    <p:sldId id="440" r:id="rId8"/>
    <p:sldId id="441" r:id="rId9"/>
    <p:sldId id="442" r:id="rId10"/>
    <p:sldId id="443" r:id="rId11"/>
    <p:sldId id="446" r:id="rId12"/>
    <p:sldId id="447" r:id="rId13"/>
    <p:sldId id="448" r:id="rId14"/>
    <p:sldId id="449" r:id="rId15"/>
    <p:sldId id="450" r:id="rId16"/>
    <p:sldId id="451" r:id="rId17"/>
    <p:sldId id="454" r:id="rId18"/>
    <p:sldId id="455" r:id="rId19"/>
    <p:sldId id="456" r:id="rId20"/>
    <p:sldId id="472" r:id="rId21"/>
    <p:sldId id="478" r:id="rId22"/>
    <p:sldId id="473" r:id="rId23"/>
    <p:sldId id="484" r:id="rId24"/>
    <p:sldId id="474" r:id="rId25"/>
    <p:sldId id="476" r:id="rId26"/>
    <p:sldId id="477" r:id="rId27"/>
    <p:sldId id="457" r:id="rId28"/>
    <p:sldId id="470" r:id="rId29"/>
    <p:sldId id="469" r:id="rId30"/>
    <p:sldId id="461" r:id="rId31"/>
    <p:sldId id="462" r:id="rId32"/>
    <p:sldId id="466" r:id="rId33"/>
    <p:sldId id="467" r:id="rId34"/>
    <p:sldId id="471"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80" userDrawn="1">
          <p15:clr>
            <a:srgbClr val="A4A3A4"/>
          </p15:clr>
        </p15:guide>
        <p15:guide id="2" pos="60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0A6BA6"/>
    <a:srgbClr val="0A6DAA"/>
    <a:srgbClr val="0B77B9"/>
    <a:srgbClr val="0B7AC0"/>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879" autoAdjust="0"/>
    <p:restoredTop sz="80227" autoAdjust="0"/>
  </p:normalViewPr>
  <p:slideViewPr>
    <p:cSldViewPr snapToGrid="0">
      <p:cViewPr varScale="1">
        <p:scale>
          <a:sx n="82" d="100"/>
          <a:sy n="82" d="100"/>
        </p:scale>
        <p:origin x="60" y="156"/>
      </p:cViewPr>
      <p:guideLst>
        <p:guide orient="horz" pos="2280"/>
        <p:guide pos="600"/>
      </p:guideLst>
    </p:cSldViewPr>
  </p:slideViewPr>
  <p:notesTextViewPr>
    <p:cViewPr>
      <p:scale>
        <a:sx n="3" d="2"/>
        <a:sy n="3" d="2"/>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983B517-872A-40FC-A0D6-F0EC2641E243}" type="datetimeFigureOut">
              <a:rPr lang="en-US" smtClean="0"/>
              <a:t>10/13/2020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7DD14F-79C8-45F0-A1F5-40D74C151931}" type="slidenum">
              <a:rPr lang="en-US" smtClean="0"/>
              <a:t>‹#›</a:t>
            </a:fld>
            <a:endParaRPr lang="en-US"/>
          </a:p>
        </p:txBody>
      </p:sp>
    </p:spTree>
    <p:extLst>
      <p:ext uri="{BB962C8B-B14F-4D97-AF65-F5344CB8AC3E}">
        <p14:creationId xmlns:p14="http://schemas.microsoft.com/office/powerpoint/2010/main" val="42365229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8E319E-2DC1-46BC-938E-B0058851DECC}" type="slidenum">
              <a:rPr kumimoji="0" lang="de-D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de-D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182073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E0B7E21-A8F3-4F69-9BED-0CDE5093A1D3}" type="slidenum">
              <a:rPr lang="en-US" smtClean="0"/>
              <a:t>2</a:t>
            </a:fld>
            <a:endParaRPr lang="en-US"/>
          </a:p>
        </p:txBody>
      </p:sp>
    </p:spTree>
    <p:extLst>
      <p:ext uri="{BB962C8B-B14F-4D97-AF65-F5344CB8AC3E}">
        <p14:creationId xmlns:p14="http://schemas.microsoft.com/office/powerpoint/2010/main" val="27608899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37DD14F-79C8-45F0-A1F5-40D74C151931}" type="slidenum">
              <a:rPr lang="en-US" smtClean="0"/>
              <a:t>5</a:t>
            </a:fld>
            <a:endParaRPr lang="en-US"/>
          </a:p>
        </p:txBody>
      </p:sp>
    </p:spTree>
    <p:extLst>
      <p:ext uri="{BB962C8B-B14F-4D97-AF65-F5344CB8AC3E}">
        <p14:creationId xmlns:p14="http://schemas.microsoft.com/office/powerpoint/2010/main" val="41742698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37DD14F-79C8-45F0-A1F5-40D74C151931}" type="slidenum">
              <a:rPr lang="en-US" smtClean="0"/>
              <a:t>21</a:t>
            </a:fld>
            <a:endParaRPr lang="en-US"/>
          </a:p>
        </p:txBody>
      </p:sp>
    </p:spTree>
    <p:extLst>
      <p:ext uri="{BB962C8B-B14F-4D97-AF65-F5344CB8AC3E}">
        <p14:creationId xmlns:p14="http://schemas.microsoft.com/office/powerpoint/2010/main" val="15653856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37DD14F-79C8-45F0-A1F5-40D74C151931}" type="slidenum">
              <a:rPr lang="en-US" smtClean="0"/>
              <a:t>24</a:t>
            </a:fld>
            <a:endParaRPr lang="en-US"/>
          </a:p>
        </p:txBody>
      </p:sp>
    </p:spTree>
    <p:extLst>
      <p:ext uri="{BB962C8B-B14F-4D97-AF65-F5344CB8AC3E}">
        <p14:creationId xmlns:p14="http://schemas.microsoft.com/office/powerpoint/2010/main" val="42505401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6881AD2-7C8C-400A-A60F-8F64746D1364}" type="slidenum">
              <a:rPr lang="en-US" smtClean="0"/>
              <a:t>29</a:t>
            </a:fld>
            <a:endParaRPr lang="en-US"/>
          </a:p>
        </p:txBody>
      </p:sp>
    </p:spTree>
    <p:extLst>
      <p:ext uri="{BB962C8B-B14F-4D97-AF65-F5344CB8AC3E}">
        <p14:creationId xmlns:p14="http://schemas.microsoft.com/office/powerpoint/2010/main" val="33201466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xml"/><Relationship Id="rId1" Type="http://schemas.openxmlformats.org/officeDocument/2006/relationships/vmlDrawing" Target="../drawings/vmlDrawing2.vml"/><Relationship Id="rId5" Type="http://schemas.openxmlformats.org/officeDocument/2006/relationships/image" Target="../media/image1.emf"/><Relationship Id="rId4" Type="http://schemas.openxmlformats.org/officeDocument/2006/relationships/oleObject" Target="../embeddings/oleObject2.bin"/></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0" name="Rectangle 9"/>
          <p:cNvSpPr/>
          <p:nvPr userDrawn="1"/>
        </p:nvSpPr>
        <p:spPr>
          <a:xfrm>
            <a:off x="0" y="2020585"/>
            <a:ext cx="12192000" cy="3045428"/>
          </a:xfrm>
          <a:prstGeom prst="rect">
            <a:avLst/>
          </a:prstGeom>
          <a:solidFill>
            <a:srgbClr val="0B7AC0"/>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216590" y="-46673"/>
            <a:ext cx="1769747" cy="884873"/>
          </a:xfrm>
          <a:prstGeom prst="rect">
            <a:avLst/>
          </a:prstGeom>
        </p:spPr>
      </p:pic>
      <p:sp>
        <p:nvSpPr>
          <p:cNvPr id="11" name="Rectangle 10"/>
          <p:cNvSpPr/>
          <p:nvPr userDrawn="1"/>
        </p:nvSpPr>
        <p:spPr>
          <a:xfrm>
            <a:off x="224999" y="6260068"/>
            <a:ext cx="4499401" cy="369332"/>
          </a:xfrm>
          <a:prstGeom prst="rect">
            <a:avLst/>
          </a:prstGeom>
        </p:spPr>
        <p:txBody>
          <a:bodyPr wrap="square">
            <a:spAutoFit/>
          </a:bodyPr>
          <a:lstStyle/>
          <a:p>
            <a:pPr algn="just"/>
            <a:r>
              <a:rPr lang="en-US" sz="600" b="1" i="0" u="none" strike="noStrike" baseline="0" dirty="0" smtClean="0">
                <a:solidFill>
                  <a:schemeClr val="bg1">
                    <a:lumMod val="50000"/>
                  </a:schemeClr>
                </a:solidFill>
                <a:latin typeface="Arial" panose="020B0604020202020204" pitchFamily="34" charset="0"/>
                <a:cs typeface="Arial" panose="020B0604020202020204" pitchFamily="34" charset="0"/>
              </a:rPr>
              <a:t>This electronic message transmission contains information from QSC, LLC. which may be confidential or privileged. This information is intended for internal QSC use only. If you are not the intended reviewer, be aware that any disclosure, copying, distribution or use of the contents of this document is strictly prohibited.</a:t>
            </a:r>
            <a:endParaRPr lang="en-US" sz="1400" b="1" dirty="0">
              <a:solidFill>
                <a:schemeClr val="bg1">
                  <a:lumMod val="50000"/>
                </a:schemeClr>
              </a:solidFill>
              <a:latin typeface="Arial" panose="020B0604020202020204" pitchFamily="34" charset="0"/>
              <a:cs typeface="Arial" panose="020B0604020202020204" pitchFamily="34" charset="0"/>
            </a:endParaRPr>
          </a:p>
        </p:txBody>
      </p:sp>
      <p:sp>
        <p:nvSpPr>
          <p:cNvPr id="3" name="Subtitle 2"/>
          <p:cNvSpPr>
            <a:spLocks noGrp="1"/>
          </p:cNvSpPr>
          <p:nvPr>
            <p:ph type="subTitle" idx="1" hasCustomPrompt="1"/>
          </p:nvPr>
        </p:nvSpPr>
        <p:spPr>
          <a:xfrm>
            <a:off x="344018" y="4474099"/>
            <a:ext cx="5486400" cy="503873"/>
          </a:xfrm>
          <a:prstGeom prst="rect">
            <a:avLst/>
          </a:prstGeom>
          <a:noFill/>
        </p:spPr>
        <p:txBody>
          <a:bodyPr anchor="t">
            <a:noAutofit/>
          </a:bodyPr>
          <a:lstStyle>
            <a:lvl1pPr marL="0" indent="0" algn="l">
              <a:buNone/>
              <a:defRPr sz="2400" baseline="0">
                <a:solidFill>
                  <a:schemeClr val="bg1"/>
                </a:solidFill>
                <a:latin typeface="HelveticaNeueLT Pro 45 Lt" panose="020B0403020202020204" pitchFamily="34" charset="0"/>
                <a:cs typeface="Arial" panose="020B0604020202020204" pitchFamily="34" charset="0"/>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smtClean="0"/>
              <a:t>Click to edit for Subhead</a:t>
            </a:r>
          </a:p>
        </p:txBody>
      </p:sp>
      <p:sp>
        <p:nvSpPr>
          <p:cNvPr id="19" name="TextBox 18"/>
          <p:cNvSpPr txBox="1"/>
          <p:nvPr userDrawn="1"/>
        </p:nvSpPr>
        <p:spPr>
          <a:xfrm>
            <a:off x="0" y="5943600"/>
            <a:ext cx="1752599" cy="373384"/>
          </a:xfrm>
          <a:prstGeom prst="rect">
            <a:avLst/>
          </a:prstGeom>
        </p:spPr>
        <p:txBody>
          <a:bodyPr vert="horz" wrap="square" lIns="91440" tIns="45720" rIns="91440" bIns="45720" rtlCol="0">
            <a:noAutofit/>
          </a:bodyPr>
          <a:lstStyle/>
          <a:p>
            <a:pPr algn="ctr"/>
            <a:r>
              <a:rPr lang="en-US" sz="1600" dirty="0" smtClean="0">
                <a:solidFill>
                  <a:schemeClr val="tx1">
                    <a:lumMod val="65000"/>
                    <a:lumOff val="35000"/>
                  </a:schemeClr>
                </a:solidFill>
              </a:rPr>
              <a:t>CONFIDENTIAL</a:t>
            </a:r>
          </a:p>
        </p:txBody>
      </p:sp>
      <p:sp>
        <p:nvSpPr>
          <p:cNvPr id="8" name="Title 7"/>
          <p:cNvSpPr>
            <a:spLocks noGrp="1"/>
          </p:cNvSpPr>
          <p:nvPr>
            <p:ph type="title"/>
          </p:nvPr>
        </p:nvSpPr>
        <p:spPr>
          <a:xfrm>
            <a:off x="352256" y="2244468"/>
            <a:ext cx="5743743" cy="2357861"/>
          </a:xfrm>
          <a:prstGeom prst="rect">
            <a:avLst/>
          </a:prstGeom>
          <a:noFill/>
        </p:spPr>
        <p:txBody>
          <a:bodyPr>
            <a:noAutofit/>
          </a:bodyPr>
          <a:lstStyle>
            <a:lvl1pPr algn="l">
              <a:defRPr sz="4400" b="1" cap="none" baseline="0">
                <a:solidFill>
                  <a:schemeClr val="bg1"/>
                </a:solidFill>
                <a:latin typeface="HelveticaNeueLT Pro 65 Md" panose="020B0604020202020204" pitchFamily="34" charset="0"/>
                <a:cs typeface="Arial" panose="020B0604020202020204" pitchFamily="34" charset="0"/>
              </a:defRPr>
            </a:lvl1pPr>
          </a:lstStyle>
          <a:p>
            <a:r>
              <a:rPr lang="en-US" dirty="0" smtClean="0"/>
              <a:t>Click to edit Master title style</a:t>
            </a:r>
            <a:endParaRPr lang="en-US" dirty="0"/>
          </a:p>
        </p:txBody>
      </p:sp>
      <p:pic>
        <p:nvPicPr>
          <p:cNvPr id="4" name="Picture 3"/>
          <p:cNvPicPr>
            <a:picLocks noChangeAspect="1"/>
          </p:cNvPicPr>
          <p:nvPr userDrawn="1"/>
        </p:nvPicPr>
        <p:blipFill rotWithShape="1">
          <a:blip r:embed="rId3">
            <a:extLst>
              <a:ext uri="{28A0092B-C50C-407E-A947-70E740481C1C}">
                <a14:useLocalDpi xmlns:a14="http://schemas.microsoft.com/office/drawing/2010/main" val="0"/>
              </a:ext>
            </a:extLst>
          </a:blip>
          <a:srcRect l="40625"/>
          <a:stretch/>
        </p:blipFill>
        <p:spPr>
          <a:xfrm>
            <a:off x="4978142" y="-1"/>
            <a:ext cx="7239000" cy="6858001"/>
          </a:xfrm>
          <a:prstGeom prst="rect">
            <a:avLst/>
          </a:prstGeom>
        </p:spPr>
      </p:pic>
      <p:pic>
        <p:nvPicPr>
          <p:cNvPr id="2" name="Picture 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03067" y="143768"/>
            <a:ext cx="1524003" cy="762002"/>
          </a:xfrm>
          <a:prstGeom prst="rect">
            <a:avLst/>
          </a:prstGeom>
        </p:spPr>
      </p:pic>
    </p:spTree>
    <p:extLst>
      <p:ext uri="{BB962C8B-B14F-4D97-AF65-F5344CB8AC3E}">
        <p14:creationId xmlns:p14="http://schemas.microsoft.com/office/powerpoint/2010/main" val="10470454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hf hdr="0"/>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FD03D10-D61C-4D95-9DC1-FC27BE13F679}" type="datetimeFigureOut">
              <a:rPr lang="en-US" smtClean="0"/>
              <a:t>10/13/2020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74C73C7-82F6-4175-8562-32D77B18BFB9}" type="slidenum">
              <a:rPr lang="en-US" smtClean="0"/>
              <a:t>‹#›</a:t>
            </a:fld>
            <a:endParaRPr lang="en-US"/>
          </a:p>
        </p:txBody>
      </p:sp>
    </p:spTree>
    <p:extLst>
      <p:ext uri="{BB962C8B-B14F-4D97-AF65-F5344CB8AC3E}">
        <p14:creationId xmlns:p14="http://schemas.microsoft.com/office/powerpoint/2010/main" val="29965744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FD03D10-D61C-4D95-9DC1-FC27BE13F679}" type="datetimeFigureOut">
              <a:rPr lang="en-US" smtClean="0"/>
              <a:t>10/13/2020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74C73C7-82F6-4175-8562-32D77B18BFB9}" type="slidenum">
              <a:rPr lang="en-US" smtClean="0"/>
              <a:t>‹#›</a:t>
            </a:fld>
            <a:endParaRPr lang="en-US"/>
          </a:p>
        </p:txBody>
      </p:sp>
    </p:spTree>
    <p:extLst>
      <p:ext uri="{BB962C8B-B14F-4D97-AF65-F5344CB8AC3E}">
        <p14:creationId xmlns:p14="http://schemas.microsoft.com/office/powerpoint/2010/main" val="5902564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6FD03D10-D61C-4D95-9DC1-FC27BE13F679}" type="datetimeFigureOut">
              <a:rPr lang="en-US" smtClean="0"/>
              <a:t>10/13/2020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4C73C7-82F6-4175-8562-32D77B18BFB9}" type="slidenum">
              <a:rPr lang="en-US" smtClean="0"/>
              <a:t>‹#›</a:t>
            </a:fld>
            <a:endParaRPr lang="en-US"/>
          </a:p>
        </p:txBody>
      </p:sp>
    </p:spTree>
    <p:extLst>
      <p:ext uri="{BB962C8B-B14F-4D97-AF65-F5344CB8AC3E}">
        <p14:creationId xmlns:p14="http://schemas.microsoft.com/office/powerpoint/2010/main" val="25399821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6FD03D10-D61C-4D95-9DC1-FC27BE13F679}" type="datetimeFigureOut">
              <a:rPr lang="en-US" smtClean="0"/>
              <a:t>10/13/2020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4C73C7-82F6-4175-8562-32D77B18BFB9}" type="slidenum">
              <a:rPr lang="en-US" smtClean="0"/>
              <a:t>‹#›</a:t>
            </a:fld>
            <a:endParaRPr lang="en-US"/>
          </a:p>
        </p:txBody>
      </p:sp>
    </p:spTree>
    <p:extLst>
      <p:ext uri="{BB962C8B-B14F-4D97-AF65-F5344CB8AC3E}">
        <p14:creationId xmlns:p14="http://schemas.microsoft.com/office/powerpoint/2010/main" val="27082857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FD03D10-D61C-4D95-9DC1-FC27BE13F679}" type="datetimeFigureOut">
              <a:rPr lang="en-US" smtClean="0"/>
              <a:t>10/13/2020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4C73C7-82F6-4175-8562-32D77B18BFB9}" type="slidenum">
              <a:rPr lang="en-US" smtClean="0"/>
              <a:t>‹#›</a:t>
            </a:fld>
            <a:endParaRPr lang="en-US"/>
          </a:p>
        </p:txBody>
      </p:sp>
    </p:spTree>
    <p:extLst>
      <p:ext uri="{BB962C8B-B14F-4D97-AF65-F5344CB8AC3E}">
        <p14:creationId xmlns:p14="http://schemas.microsoft.com/office/powerpoint/2010/main" val="38297433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FD03D10-D61C-4D95-9DC1-FC27BE13F679}" type="datetimeFigureOut">
              <a:rPr lang="en-US" smtClean="0"/>
              <a:t>10/13/2020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4C73C7-82F6-4175-8562-32D77B18BFB9}" type="slidenum">
              <a:rPr lang="en-US" smtClean="0"/>
              <a:t>‹#›</a:t>
            </a:fld>
            <a:endParaRPr lang="en-US"/>
          </a:p>
        </p:txBody>
      </p:sp>
    </p:spTree>
    <p:extLst>
      <p:ext uri="{BB962C8B-B14F-4D97-AF65-F5344CB8AC3E}">
        <p14:creationId xmlns:p14="http://schemas.microsoft.com/office/powerpoint/2010/main" val="2180423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de-DE"/>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de-DE"/>
          </a:p>
        </p:txBody>
      </p:sp>
      <p:sp>
        <p:nvSpPr>
          <p:cNvPr id="4" name="Date Placeholder 3"/>
          <p:cNvSpPr>
            <a:spLocks noGrp="1"/>
          </p:cNvSpPr>
          <p:nvPr>
            <p:ph type="dt" sz="half" idx="10"/>
          </p:nvPr>
        </p:nvSpPr>
        <p:spPr/>
        <p:txBody>
          <a:bodyPr/>
          <a:lstStyle/>
          <a:p>
            <a:fld id="{8EFA2CAD-21A5-49CB-80CC-FAAD28AC1A3C}" type="datetimeFigureOut">
              <a:rPr lang="de-DE" smtClean="0"/>
              <a:t>13.10.2020</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59509E66-38DE-4171-BD24-08860EF0FBB9}" type="slidenum">
              <a:rPr lang="de-DE" smtClean="0"/>
              <a:t>‹#›</a:t>
            </a:fld>
            <a:endParaRPr lang="de-DE"/>
          </a:p>
        </p:txBody>
      </p:sp>
    </p:spTree>
    <p:extLst>
      <p:ext uri="{BB962C8B-B14F-4D97-AF65-F5344CB8AC3E}">
        <p14:creationId xmlns:p14="http://schemas.microsoft.com/office/powerpoint/2010/main" val="24425311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atin typeface="Arial" panose="020B0604020202020204" pitchFamily="34" charset="0"/>
                <a:cs typeface="Arial" panose="020B0604020202020204" pitchFamily="34" charset="0"/>
              </a:defRPr>
            </a:lvl1pPr>
          </a:lstStyle>
          <a:p>
            <a:r>
              <a:rPr lang="en-US" dirty="0" smtClean="0"/>
              <a:t>Click to edit Master title style</a:t>
            </a:r>
            <a:endParaRPr lang="de-DE" dirty="0"/>
          </a:p>
        </p:txBody>
      </p:sp>
      <p:sp>
        <p:nvSpPr>
          <p:cNvPr id="3" name="Content Placeholder 2"/>
          <p:cNvSpPr>
            <a:spLocks noGrp="1"/>
          </p:cNvSpPr>
          <p:nvPr>
            <p:ph idx="1"/>
          </p:nvPr>
        </p:nvSpPr>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Date Placeholder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8EFA2CAD-21A5-49CB-80CC-FAAD28AC1A3C}" type="datetimeFigureOut">
              <a:rPr lang="de-DE" smtClean="0"/>
              <a:pPr/>
              <a:t>13.10.2020</a:t>
            </a:fld>
            <a:endParaRPr lang="de-DE"/>
          </a:p>
        </p:txBody>
      </p:sp>
      <p:sp>
        <p:nvSpPr>
          <p:cNvPr id="5" name="Footer Placeholder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endParaRPr lang="de-DE" dirty="0"/>
          </a:p>
        </p:txBody>
      </p:sp>
      <p:sp>
        <p:nvSpPr>
          <p:cNvPr id="6" name="Slide Number Placeholder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r>
              <a:rPr lang="de-DE" smtClean="0"/>
              <a:t>QSC, LLC – Confidential – For Internal Use Only</a:t>
            </a:r>
            <a:endParaRPr lang="de-DE"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3137" y="6187239"/>
            <a:ext cx="1461837" cy="730919"/>
          </a:xfrm>
          <a:prstGeom prst="rect">
            <a:avLst/>
          </a:prstGeom>
        </p:spPr>
      </p:pic>
      <p:sp>
        <p:nvSpPr>
          <p:cNvPr id="8" name="Rectangle 7"/>
          <p:cNvSpPr/>
          <p:nvPr userDrawn="1"/>
        </p:nvSpPr>
        <p:spPr>
          <a:xfrm>
            <a:off x="0" y="0"/>
            <a:ext cx="12192000" cy="152400"/>
          </a:xfrm>
          <a:prstGeom prst="rect">
            <a:avLst/>
          </a:prstGeom>
          <a:solidFill>
            <a:srgbClr val="007AC3"/>
          </a:solidFill>
          <a:ln>
            <a:solidFill>
              <a:srgbClr val="007A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latin typeface="Arial" panose="020B0604020202020204" pitchFamily="34" charset="0"/>
              <a:cs typeface="Arial" panose="020B0604020202020204" pitchFamily="34" charset="0"/>
            </a:endParaRPr>
          </a:p>
        </p:txBody>
      </p:sp>
      <p:sp>
        <p:nvSpPr>
          <p:cNvPr id="9" name="TextBox 8"/>
          <p:cNvSpPr txBox="1"/>
          <p:nvPr userDrawn="1"/>
        </p:nvSpPr>
        <p:spPr>
          <a:xfrm>
            <a:off x="4724400" y="6313716"/>
            <a:ext cx="2743200" cy="466576"/>
          </a:xfrm>
          <a:prstGeom prst="rect">
            <a:avLst/>
          </a:prstGeom>
        </p:spPr>
        <p:txBody>
          <a:bodyPr vert="horz" wrap="square" lIns="91440" tIns="45720" rIns="91440" bIns="45720" rtlCol="0" anchor="ctr">
            <a:normAutofit/>
          </a:bodyPr>
          <a:lstStyle/>
          <a:p>
            <a:pPr algn="ctr"/>
            <a:r>
              <a:rPr lang="en-US" sz="1000" cap="small" baseline="0" dirty="0">
                <a:solidFill>
                  <a:schemeClr val="tx1">
                    <a:lumMod val="50000"/>
                    <a:lumOff val="50000"/>
                  </a:schemeClr>
                </a:solidFill>
                <a:latin typeface="Arial" panose="020B0604020202020204" pitchFamily="34" charset="0"/>
                <a:cs typeface="Arial" panose="020B0604020202020204" pitchFamily="34" charset="0"/>
              </a:rPr>
              <a:t>Confidential</a:t>
            </a:r>
          </a:p>
        </p:txBody>
      </p:sp>
    </p:spTree>
    <p:extLst>
      <p:ext uri="{BB962C8B-B14F-4D97-AF65-F5344CB8AC3E}">
        <p14:creationId xmlns:p14="http://schemas.microsoft.com/office/powerpoint/2010/main" val="4114935331"/>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de-DE"/>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8EFA2CAD-21A5-49CB-80CC-FAAD28AC1A3C}" type="datetimeFigureOut">
              <a:rPr lang="de-DE" smtClean="0"/>
              <a:t>13.10.2020</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59509E66-38DE-4171-BD24-08860EF0FBB9}" type="slidenum">
              <a:rPr lang="de-DE" smtClean="0"/>
              <a:t>‹#›</a:t>
            </a:fld>
            <a:endParaRPr lang="de-DE"/>
          </a:p>
        </p:txBody>
      </p:sp>
    </p:spTree>
    <p:extLst>
      <p:ext uri="{BB962C8B-B14F-4D97-AF65-F5344CB8AC3E}">
        <p14:creationId xmlns:p14="http://schemas.microsoft.com/office/powerpoint/2010/main" val="22139192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5" name="Date Placeholder 4"/>
          <p:cNvSpPr>
            <a:spLocks noGrp="1"/>
          </p:cNvSpPr>
          <p:nvPr>
            <p:ph type="dt" sz="half" idx="10"/>
          </p:nvPr>
        </p:nvSpPr>
        <p:spPr/>
        <p:txBody>
          <a:bodyPr/>
          <a:lstStyle/>
          <a:p>
            <a:fld id="{8EFA2CAD-21A5-49CB-80CC-FAAD28AC1A3C}" type="datetimeFigureOut">
              <a:rPr lang="de-DE" smtClean="0"/>
              <a:t>13.10.2020</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59509E66-38DE-4171-BD24-08860EF0FBB9}" type="slidenum">
              <a:rPr lang="de-DE" smtClean="0"/>
              <a:t>‹#›</a:t>
            </a:fld>
            <a:endParaRPr lang="de-DE"/>
          </a:p>
        </p:txBody>
      </p:sp>
    </p:spTree>
    <p:extLst>
      <p:ext uri="{BB962C8B-B14F-4D97-AF65-F5344CB8AC3E}">
        <p14:creationId xmlns:p14="http://schemas.microsoft.com/office/powerpoint/2010/main" val="635260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2"/>
            </p:custDataLst>
            <p:extLst/>
          </p:nvPr>
        </p:nvGraphicFramePr>
        <p:xfrm>
          <a:off x="2119" y="1591"/>
          <a:ext cx="2116" cy="1587"/>
        </p:xfrm>
        <a:graphic>
          <a:graphicData uri="http://schemas.openxmlformats.org/presentationml/2006/ole">
            <mc:AlternateContent xmlns:mc="http://schemas.openxmlformats.org/markup-compatibility/2006">
              <mc:Choice xmlns:v="urn:schemas-microsoft-com:vml" Requires="v">
                <p:oleObj spid="_x0000_s2407" name="think-cell Slide" r:id="rId4" imgW="216" imgH="216" progId="TCLayout.ActiveDocument.1">
                  <p:embed/>
                </p:oleObj>
              </mc:Choice>
              <mc:Fallback>
                <p:oleObj name="think-cell Slide" r:id="rId4" imgW="216" imgH="216" progId="TCLayout.ActiveDocument.1">
                  <p:embed/>
                  <p:pic>
                    <p:nvPicPr>
                      <p:cNvPr id="4" name="Object 3" hidden="1"/>
                      <p:cNvPicPr/>
                      <p:nvPr/>
                    </p:nvPicPr>
                    <p:blipFill>
                      <a:blip r:embed="rId5"/>
                      <a:stretch>
                        <a:fillRect/>
                      </a:stretch>
                    </p:blipFill>
                    <p:spPr>
                      <a:xfrm>
                        <a:off x="2119" y="1591"/>
                        <a:ext cx="2116" cy="1587"/>
                      </a:xfrm>
                      <a:prstGeom prst="rect">
                        <a:avLst/>
                      </a:prstGeom>
                    </p:spPr>
                  </p:pic>
                </p:oleObj>
              </mc:Fallback>
            </mc:AlternateContent>
          </a:graphicData>
        </a:graphic>
      </p:graphicFrame>
      <p:sp>
        <p:nvSpPr>
          <p:cNvPr id="5" name="Rectangle 4"/>
          <p:cNvSpPr/>
          <p:nvPr userDrawn="1"/>
        </p:nvSpPr>
        <p:spPr>
          <a:xfrm>
            <a:off x="5558589" y="0"/>
            <a:ext cx="6633411" cy="6858000"/>
          </a:xfrm>
          <a:prstGeom prst="rect">
            <a:avLst/>
          </a:prstGeom>
          <a:solidFill>
            <a:srgbClr val="0B7AC0"/>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6" name="Rectangle 5"/>
          <p:cNvSpPr/>
          <p:nvPr userDrawn="1"/>
        </p:nvSpPr>
        <p:spPr>
          <a:xfrm>
            <a:off x="6328611" y="2948813"/>
            <a:ext cx="4732422" cy="2062103"/>
          </a:xfrm>
          <a:prstGeom prst="rect">
            <a:avLst/>
          </a:prstGeom>
        </p:spPr>
        <p:txBody>
          <a:bodyPr wrap="square">
            <a:spAutoFit/>
          </a:bodyPr>
          <a:lstStyle/>
          <a:p>
            <a:pPr algn="ctr"/>
            <a:r>
              <a:rPr lang="de-DE" sz="2800" dirty="0" smtClean="0">
                <a:solidFill>
                  <a:schemeClr val="bg1"/>
                </a:solidFill>
                <a:latin typeface="HelveticaNeueLT Pro 45 Lt" panose="020B0403020202020204" pitchFamily="34" charset="0"/>
              </a:rPr>
              <a:t>Here are some words and you can put lots of</a:t>
            </a:r>
            <a:br>
              <a:rPr lang="de-DE" sz="2800" dirty="0" smtClean="0">
                <a:solidFill>
                  <a:schemeClr val="bg1"/>
                </a:solidFill>
                <a:latin typeface="HelveticaNeueLT Pro 45 Lt" panose="020B0403020202020204" pitchFamily="34" charset="0"/>
              </a:rPr>
            </a:br>
            <a:r>
              <a:rPr lang="de-DE" sz="3600" b="1" dirty="0" smtClean="0">
                <a:solidFill>
                  <a:srgbClr val="FFCC00"/>
                </a:solidFill>
                <a:latin typeface="HelveticaNeueLT Pro 65 Md" panose="020B0604020202020204" pitchFamily="34" charset="0"/>
              </a:rPr>
              <a:t>emphasis with this font. </a:t>
            </a:r>
            <a:endParaRPr lang="de-DE" sz="2800" b="1" dirty="0">
              <a:solidFill>
                <a:srgbClr val="FFCC00"/>
              </a:solidFill>
              <a:latin typeface="HelveticaNeueLT Pro 45 Lt" panose="020B0403020202020204" pitchFamily="34" charset="0"/>
            </a:endParaRPr>
          </a:p>
        </p:txBody>
      </p:sp>
      <p:sp>
        <p:nvSpPr>
          <p:cNvPr id="7" name="Rectangle 6"/>
          <p:cNvSpPr/>
          <p:nvPr userDrawn="1"/>
        </p:nvSpPr>
        <p:spPr>
          <a:xfrm>
            <a:off x="6210299" y="904197"/>
            <a:ext cx="5329989" cy="707886"/>
          </a:xfrm>
          <a:prstGeom prst="rect">
            <a:avLst/>
          </a:prstGeom>
        </p:spPr>
        <p:txBody>
          <a:bodyPr wrap="square">
            <a:spAutoFit/>
          </a:bodyPr>
          <a:lstStyle/>
          <a:p>
            <a:pPr algn="ctr"/>
            <a:r>
              <a:rPr lang="de-DE" sz="4000" b="1" dirty="0" smtClean="0">
                <a:solidFill>
                  <a:schemeClr val="bg1"/>
                </a:solidFill>
                <a:latin typeface="HelveticaNeueLT Pro 65 Md" panose="020B0604020202020204" pitchFamily="34" charset="0"/>
              </a:rPr>
              <a:t>A Headline for you</a:t>
            </a:r>
            <a:endParaRPr lang="de-DE" sz="4000" b="1" dirty="0">
              <a:solidFill>
                <a:schemeClr val="bg1"/>
              </a:solidFill>
              <a:latin typeface="HelveticaNeueLT Pro 65 Md" panose="020B0604020202020204" pitchFamily="34" charset="0"/>
            </a:endParaRPr>
          </a:p>
        </p:txBody>
      </p:sp>
      <p:sp>
        <p:nvSpPr>
          <p:cNvPr id="9" name="Rectangle 8"/>
          <p:cNvSpPr/>
          <p:nvPr userDrawn="1"/>
        </p:nvSpPr>
        <p:spPr>
          <a:xfrm>
            <a:off x="346910" y="3486223"/>
            <a:ext cx="4732422" cy="954107"/>
          </a:xfrm>
          <a:prstGeom prst="rect">
            <a:avLst/>
          </a:prstGeom>
        </p:spPr>
        <p:txBody>
          <a:bodyPr wrap="square">
            <a:spAutoFit/>
          </a:bodyPr>
          <a:lstStyle/>
          <a:p>
            <a:pPr algn="ctr"/>
            <a:r>
              <a:rPr lang="de-DE" sz="2800" dirty="0" smtClean="0">
                <a:solidFill>
                  <a:schemeClr val="bg2">
                    <a:lumMod val="25000"/>
                  </a:schemeClr>
                </a:solidFill>
                <a:latin typeface="HelveticaNeueLT Pro 45 Lt" panose="020B0403020202020204" pitchFamily="34" charset="0"/>
              </a:rPr>
              <a:t>Make sure to be really smart in this area.</a:t>
            </a:r>
            <a:endParaRPr lang="de-DE" sz="2800" b="1" dirty="0">
              <a:solidFill>
                <a:schemeClr val="bg2">
                  <a:lumMod val="25000"/>
                </a:schemeClr>
              </a:solidFill>
              <a:latin typeface="HelveticaNeueLT Pro 45 Lt" panose="020B0403020202020204" pitchFamily="34" charset="0"/>
            </a:endParaRPr>
          </a:p>
        </p:txBody>
      </p:sp>
      <p:sp>
        <p:nvSpPr>
          <p:cNvPr id="10" name="Rectangle 9"/>
          <p:cNvSpPr/>
          <p:nvPr userDrawn="1"/>
        </p:nvSpPr>
        <p:spPr>
          <a:xfrm>
            <a:off x="228598" y="904197"/>
            <a:ext cx="5329989" cy="707886"/>
          </a:xfrm>
          <a:prstGeom prst="rect">
            <a:avLst/>
          </a:prstGeom>
        </p:spPr>
        <p:txBody>
          <a:bodyPr wrap="square">
            <a:spAutoFit/>
          </a:bodyPr>
          <a:lstStyle/>
          <a:p>
            <a:pPr algn="ctr"/>
            <a:r>
              <a:rPr lang="de-DE" sz="4000" b="1" dirty="0" smtClean="0">
                <a:solidFill>
                  <a:srgbClr val="0B7AC0"/>
                </a:solidFill>
                <a:latin typeface="HelveticaNeueLT Pro 65 Md" panose="020B0604020202020204" pitchFamily="34" charset="0"/>
              </a:rPr>
              <a:t>A Headline for you</a:t>
            </a:r>
            <a:endParaRPr lang="de-DE" sz="4000" b="1" dirty="0">
              <a:solidFill>
                <a:srgbClr val="0B7AC0"/>
              </a:solidFill>
              <a:latin typeface="HelveticaNeueLT Pro 65 Md" panose="020B0604020202020204" pitchFamily="34" charset="0"/>
            </a:endParaRPr>
          </a:p>
        </p:txBody>
      </p:sp>
    </p:spTree>
    <p:extLst>
      <p:ext uri="{BB962C8B-B14F-4D97-AF65-F5344CB8AC3E}">
        <p14:creationId xmlns:p14="http://schemas.microsoft.com/office/powerpoint/2010/main" val="3102862716"/>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de-DE"/>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7" name="Date Placeholder 6"/>
          <p:cNvSpPr>
            <a:spLocks noGrp="1"/>
          </p:cNvSpPr>
          <p:nvPr>
            <p:ph type="dt" sz="half" idx="10"/>
          </p:nvPr>
        </p:nvSpPr>
        <p:spPr/>
        <p:txBody>
          <a:bodyPr/>
          <a:lstStyle/>
          <a:p>
            <a:fld id="{8EFA2CAD-21A5-49CB-80CC-FAAD28AC1A3C}" type="datetimeFigureOut">
              <a:rPr lang="de-DE" smtClean="0"/>
              <a:t>13.10.2020</a:t>
            </a:fld>
            <a:endParaRPr lang="de-DE"/>
          </a:p>
        </p:txBody>
      </p:sp>
      <p:sp>
        <p:nvSpPr>
          <p:cNvPr id="8" name="Footer Placeholder 7"/>
          <p:cNvSpPr>
            <a:spLocks noGrp="1"/>
          </p:cNvSpPr>
          <p:nvPr>
            <p:ph type="ftr" sz="quarter" idx="11"/>
          </p:nvPr>
        </p:nvSpPr>
        <p:spPr/>
        <p:txBody>
          <a:bodyPr/>
          <a:lstStyle/>
          <a:p>
            <a:endParaRPr lang="de-DE"/>
          </a:p>
        </p:txBody>
      </p:sp>
      <p:sp>
        <p:nvSpPr>
          <p:cNvPr id="9" name="Slide Number Placeholder 8"/>
          <p:cNvSpPr>
            <a:spLocks noGrp="1"/>
          </p:cNvSpPr>
          <p:nvPr>
            <p:ph type="sldNum" sz="quarter" idx="12"/>
          </p:nvPr>
        </p:nvSpPr>
        <p:spPr/>
        <p:txBody>
          <a:bodyPr/>
          <a:lstStyle/>
          <a:p>
            <a:fld id="{59509E66-38DE-4171-BD24-08860EF0FBB9}" type="slidenum">
              <a:rPr lang="de-DE" smtClean="0"/>
              <a:t>‹#›</a:t>
            </a:fld>
            <a:endParaRPr lang="de-DE"/>
          </a:p>
        </p:txBody>
      </p:sp>
    </p:spTree>
    <p:extLst>
      <p:ext uri="{BB962C8B-B14F-4D97-AF65-F5344CB8AC3E}">
        <p14:creationId xmlns:p14="http://schemas.microsoft.com/office/powerpoint/2010/main" val="26770316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Date Placeholder 2"/>
          <p:cNvSpPr>
            <a:spLocks noGrp="1"/>
          </p:cNvSpPr>
          <p:nvPr>
            <p:ph type="dt" sz="half" idx="10"/>
          </p:nvPr>
        </p:nvSpPr>
        <p:spPr/>
        <p:txBody>
          <a:bodyPr/>
          <a:lstStyle/>
          <a:p>
            <a:fld id="{8EFA2CAD-21A5-49CB-80CC-FAAD28AC1A3C}" type="datetimeFigureOut">
              <a:rPr lang="de-DE" smtClean="0"/>
              <a:t>13.10.2020</a:t>
            </a:fld>
            <a:endParaRPr lang="de-DE"/>
          </a:p>
        </p:txBody>
      </p:sp>
      <p:sp>
        <p:nvSpPr>
          <p:cNvPr id="4" name="Footer Placeholder 3"/>
          <p:cNvSpPr>
            <a:spLocks noGrp="1"/>
          </p:cNvSpPr>
          <p:nvPr>
            <p:ph type="ftr" sz="quarter" idx="11"/>
          </p:nvPr>
        </p:nvSpPr>
        <p:spPr/>
        <p:txBody>
          <a:bodyPr/>
          <a:lstStyle/>
          <a:p>
            <a:endParaRPr lang="de-DE"/>
          </a:p>
        </p:txBody>
      </p:sp>
      <p:sp>
        <p:nvSpPr>
          <p:cNvPr id="5" name="Slide Number Placeholder 4"/>
          <p:cNvSpPr>
            <a:spLocks noGrp="1"/>
          </p:cNvSpPr>
          <p:nvPr>
            <p:ph type="sldNum" sz="quarter" idx="12"/>
          </p:nvPr>
        </p:nvSpPr>
        <p:spPr/>
        <p:txBody>
          <a:bodyPr/>
          <a:lstStyle/>
          <a:p>
            <a:fld id="{59509E66-38DE-4171-BD24-08860EF0FBB9}" type="slidenum">
              <a:rPr lang="de-DE" smtClean="0"/>
              <a:t>‹#›</a:t>
            </a:fld>
            <a:endParaRPr lang="de-DE"/>
          </a:p>
        </p:txBody>
      </p:sp>
    </p:spTree>
    <p:extLst>
      <p:ext uri="{BB962C8B-B14F-4D97-AF65-F5344CB8AC3E}">
        <p14:creationId xmlns:p14="http://schemas.microsoft.com/office/powerpoint/2010/main" val="2735811661"/>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EFA2CAD-21A5-49CB-80CC-FAAD28AC1A3C}" type="datetimeFigureOut">
              <a:rPr lang="de-DE" smtClean="0"/>
              <a:t>13.10.2020</a:t>
            </a:fld>
            <a:endParaRPr lang="de-DE"/>
          </a:p>
        </p:txBody>
      </p:sp>
      <p:sp>
        <p:nvSpPr>
          <p:cNvPr id="3" name="Footer Placeholder 2"/>
          <p:cNvSpPr>
            <a:spLocks noGrp="1"/>
          </p:cNvSpPr>
          <p:nvPr>
            <p:ph type="ftr" sz="quarter" idx="11"/>
          </p:nvPr>
        </p:nvSpPr>
        <p:spPr/>
        <p:txBody>
          <a:bodyPr/>
          <a:lstStyle/>
          <a:p>
            <a:endParaRPr lang="de-DE"/>
          </a:p>
        </p:txBody>
      </p:sp>
      <p:sp>
        <p:nvSpPr>
          <p:cNvPr id="4" name="Slide Number Placeholder 3"/>
          <p:cNvSpPr>
            <a:spLocks noGrp="1"/>
          </p:cNvSpPr>
          <p:nvPr>
            <p:ph type="sldNum" sz="quarter" idx="12"/>
          </p:nvPr>
        </p:nvSpPr>
        <p:spPr/>
        <p:txBody>
          <a:bodyPr/>
          <a:lstStyle/>
          <a:p>
            <a:fld id="{59509E66-38DE-4171-BD24-08860EF0FBB9}" type="slidenum">
              <a:rPr lang="de-DE" smtClean="0"/>
              <a:t>‹#›</a:t>
            </a:fld>
            <a:endParaRPr lang="de-DE"/>
          </a:p>
        </p:txBody>
      </p:sp>
    </p:spTree>
    <p:extLst>
      <p:ext uri="{BB962C8B-B14F-4D97-AF65-F5344CB8AC3E}">
        <p14:creationId xmlns:p14="http://schemas.microsoft.com/office/powerpoint/2010/main" val="2373865857"/>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de-DE"/>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8EFA2CAD-21A5-49CB-80CC-FAAD28AC1A3C}" type="datetimeFigureOut">
              <a:rPr lang="de-DE" smtClean="0"/>
              <a:t>13.10.2020</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59509E66-38DE-4171-BD24-08860EF0FBB9}" type="slidenum">
              <a:rPr lang="de-DE" smtClean="0"/>
              <a:t>‹#›</a:t>
            </a:fld>
            <a:endParaRPr lang="de-DE"/>
          </a:p>
        </p:txBody>
      </p:sp>
    </p:spTree>
    <p:extLst>
      <p:ext uri="{BB962C8B-B14F-4D97-AF65-F5344CB8AC3E}">
        <p14:creationId xmlns:p14="http://schemas.microsoft.com/office/powerpoint/2010/main" val="420419121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de-DE"/>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8EFA2CAD-21A5-49CB-80CC-FAAD28AC1A3C}" type="datetimeFigureOut">
              <a:rPr lang="de-DE" smtClean="0"/>
              <a:t>13.10.2020</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59509E66-38DE-4171-BD24-08860EF0FBB9}" type="slidenum">
              <a:rPr lang="de-DE" smtClean="0"/>
              <a:t>‹#›</a:t>
            </a:fld>
            <a:endParaRPr lang="de-DE"/>
          </a:p>
        </p:txBody>
      </p:sp>
    </p:spTree>
    <p:extLst>
      <p:ext uri="{BB962C8B-B14F-4D97-AF65-F5344CB8AC3E}">
        <p14:creationId xmlns:p14="http://schemas.microsoft.com/office/powerpoint/2010/main" val="172478476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Date Placeholder 3"/>
          <p:cNvSpPr>
            <a:spLocks noGrp="1"/>
          </p:cNvSpPr>
          <p:nvPr>
            <p:ph type="dt" sz="half" idx="10"/>
          </p:nvPr>
        </p:nvSpPr>
        <p:spPr/>
        <p:txBody>
          <a:bodyPr/>
          <a:lstStyle/>
          <a:p>
            <a:fld id="{8EFA2CAD-21A5-49CB-80CC-FAAD28AC1A3C}" type="datetimeFigureOut">
              <a:rPr lang="de-DE" smtClean="0"/>
              <a:t>13.10.2020</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59509E66-38DE-4171-BD24-08860EF0FBB9}" type="slidenum">
              <a:rPr lang="de-DE" smtClean="0"/>
              <a:t>‹#›</a:t>
            </a:fld>
            <a:endParaRPr lang="de-DE"/>
          </a:p>
        </p:txBody>
      </p:sp>
    </p:spTree>
    <p:extLst>
      <p:ext uri="{BB962C8B-B14F-4D97-AF65-F5344CB8AC3E}">
        <p14:creationId xmlns:p14="http://schemas.microsoft.com/office/powerpoint/2010/main" val="208000571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de-DE"/>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Date Placeholder 3"/>
          <p:cNvSpPr>
            <a:spLocks noGrp="1"/>
          </p:cNvSpPr>
          <p:nvPr>
            <p:ph type="dt" sz="half" idx="10"/>
          </p:nvPr>
        </p:nvSpPr>
        <p:spPr/>
        <p:txBody>
          <a:bodyPr/>
          <a:lstStyle/>
          <a:p>
            <a:fld id="{8EFA2CAD-21A5-49CB-80CC-FAAD28AC1A3C}" type="datetimeFigureOut">
              <a:rPr lang="de-DE" smtClean="0"/>
              <a:t>13.10.2020</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59509E66-38DE-4171-BD24-08860EF0FBB9}" type="slidenum">
              <a:rPr lang="de-DE" smtClean="0"/>
              <a:t>‹#›</a:t>
            </a:fld>
            <a:endParaRPr lang="de-DE"/>
          </a:p>
        </p:txBody>
      </p:sp>
    </p:spTree>
    <p:extLst>
      <p:ext uri="{BB962C8B-B14F-4D97-AF65-F5344CB8AC3E}">
        <p14:creationId xmlns:p14="http://schemas.microsoft.com/office/powerpoint/2010/main" val="32218616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Rectangle 4"/>
          <p:cNvSpPr/>
          <p:nvPr userDrawn="1"/>
        </p:nvSpPr>
        <p:spPr>
          <a:xfrm>
            <a:off x="-65571" y="0"/>
            <a:ext cx="3927707" cy="6858000"/>
          </a:xfrm>
          <a:prstGeom prst="rect">
            <a:avLst/>
          </a:prstGeom>
          <a:solidFill>
            <a:srgbClr val="0B7AC0"/>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6" name="Rectangle 5"/>
          <p:cNvSpPr/>
          <p:nvPr userDrawn="1"/>
        </p:nvSpPr>
        <p:spPr>
          <a:xfrm>
            <a:off x="-65571" y="1859340"/>
            <a:ext cx="3927707" cy="1569660"/>
          </a:xfrm>
          <a:prstGeom prst="rect">
            <a:avLst/>
          </a:prstGeom>
        </p:spPr>
        <p:txBody>
          <a:bodyPr wrap="square">
            <a:spAutoFit/>
          </a:bodyPr>
          <a:lstStyle/>
          <a:p>
            <a:pPr algn="ctr"/>
            <a:r>
              <a:rPr lang="de-DE" sz="4800" b="1" dirty="0" smtClean="0">
                <a:solidFill>
                  <a:schemeClr val="bg1"/>
                </a:solidFill>
                <a:latin typeface="HelveticaNeueLT Pro 65 Md" panose="020B0604020202020204" pitchFamily="34" charset="0"/>
              </a:rPr>
              <a:t>Main</a:t>
            </a:r>
            <a:br>
              <a:rPr lang="de-DE" sz="4800" b="1" dirty="0" smtClean="0">
                <a:solidFill>
                  <a:schemeClr val="bg1"/>
                </a:solidFill>
                <a:latin typeface="HelveticaNeueLT Pro 65 Md" panose="020B0604020202020204" pitchFamily="34" charset="0"/>
              </a:rPr>
            </a:br>
            <a:r>
              <a:rPr lang="de-DE" sz="4800" b="1" dirty="0" smtClean="0">
                <a:solidFill>
                  <a:schemeClr val="bg1"/>
                </a:solidFill>
                <a:latin typeface="HelveticaNeueLT Pro 65 Md" panose="020B0604020202020204" pitchFamily="34" charset="0"/>
              </a:rPr>
              <a:t>Headline</a:t>
            </a:r>
            <a:endParaRPr lang="de-DE" sz="4800" b="1" dirty="0">
              <a:solidFill>
                <a:schemeClr val="bg1"/>
              </a:solidFill>
              <a:latin typeface="HelveticaNeueLT Pro 65 Md" panose="020B0604020202020204" pitchFamily="34" charset="0"/>
            </a:endParaRPr>
          </a:p>
        </p:txBody>
      </p:sp>
      <p:sp>
        <p:nvSpPr>
          <p:cNvPr id="7" name="Rectangle 6"/>
          <p:cNvSpPr/>
          <p:nvPr userDrawn="1"/>
        </p:nvSpPr>
        <p:spPr>
          <a:xfrm>
            <a:off x="4355430" y="1742650"/>
            <a:ext cx="6677526" cy="4401205"/>
          </a:xfrm>
          <a:prstGeom prst="rect">
            <a:avLst/>
          </a:prstGeom>
        </p:spPr>
        <p:txBody>
          <a:bodyPr wrap="square">
            <a:spAutoFit/>
          </a:bodyPr>
          <a:lstStyle/>
          <a:p>
            <a:pPr marL="457200" indent="-457200">
              <a:buFont typeface="Arial" panose="020B0604020202020204" pitchFamily="34" charset="0"/>
              <a:buChar char="•"/>
            </a:pPr>
            <a:r>
              <a:rPr lang="de-DE" sz="2800" dirty="0" smtClean="0">
                <a:solidFill>
                  <a:schemeClr val="bg2">
                    <a:lumMod val="25000"/>
                  </a:schemeClr>
                </a:solidFill>
                <a:latin typeface="HelveticaNeueLT Pro 45 Lt" panose="020B0403020202020204" pitchFamily="34" charset="0"/>
              </a:rPr>
              <a:t>Make sure to be really smart in this area.</a:t>
            </a:r>
          </a:p>
          <a:p>
            <a:pPr marL="457200" indent="-457200">
              <a:buFont typeface="Arial" panose="020B0604020202020204" pitchFamily="34" charset="0"/>
              <a:buChar char="•"/>
            </a:pPr>
            <a:r>
              <a:rPr lang="de-DE" sz="2800" dirty="0">
                <a:solidFill>
                  <a:schemeClr val="bg2">
                    <a:lumMod val="25000"/>
                  </a:schemeClr>
                </a:solidFill>
                <a:latin typeface="HelveticaNeueLT Pro 45 Lt" panose="020B0403020202020204" pitchFamily="34" charset="0"/>
              </a:rPr>
              <a:t>Make sure to be really smart in this area.</a:t>
            </a:r>
            <a:endParaRPr lang="de-DE" sz="2800" b="1" dirty="0">
              <a:solidFill>
                <a:schemeClr val="bg2">
                  <a:lumMod val="25000"/>
                </a:schemeClr>
              </a:solidFill>
              <a:latin typeface="HelveticaNeueLT Pro 45 Lt" panose="020B0403020202020204" pitchFamily="34" charset="0"/>
            </a:endParaRPr>
          </a:p>
          <a:p>
            <a:pPr marL="457200" indent="-457200">
              <a:buFont typeface="Arial" panose="020B0604020202020204" pitchFamily="34" charset="0"/>
              <a:buChar char="•"/>
            </a:pPr>
            <a:r>
              <a:rPr lang="de-DE" sz="2800" dirty="0">
                <a:solidFill>
                  <a:schemeClr val="bg2">
                    <a:lumMod val="25000"/>
                  </a:schemeClr>
                </a:solidFill>
                <a:latin typeface="HelveticaNeueLT Pro 45 Lt" panose="020B0403020202020204" pitchFamily="34" charset="0"/>
              </a:rPr>
              <a:t>Make sure to be really smart in this area.</a:t>
            </a:r>
            <a:endParaRPr lang="de-DE" sz="2800" b="1" dirty="0">
              <a:solidFill>
                <a:schemeClr val="bg2">
                  <a:lumMod val="25000"/>
                </a:schemeClr>
              </a:solidFill>
              <a:latin typeface="HelveticaNeueLT Pro 45 Lt" panose="020B0403020202020204" pitchFamily="34" charset="0"/>
            </a:endParaRPr>
          </a:p>
          <a:p>
            <a:pPr marL="457200" indent="-457200">
              <a:buFont typeface="Arial" panose="020B0604020202020204" pitchFamily="34" charset="0"/>
              <a:buChar char="•"/>
            </a:pPr>
            <a:r>
              <a:rPr lang="de-DE" sz="2800" dirty="0">
                <a:solidFill>
                  <a:schemeClr val="bg2">
                    <a:lumMod val="25000"/>
                  </a:schemeClr>
                </a:solidFill>
                <a:latin typeface="HelveticaNeueLT Pro 45 Lt" panose="020B0403020202020204" pitchFamily="34" charset="0"/>
              </a:rPr>
              <a:t>Make sure to be really smart in this area.</a:t>
            </a:r>
            <a:endParaRPr lang="de-DE" sz="2800" b="1" dirty="0">
              <a:solidFill>
                <a:schemeClr val="bg2">
                  <a:lumMod val="25000"/>
                </a:schemeClr>
              </a:solidFill>
              <a:latin typeface="HelveticaNeueLT Pro 45 Lt" panose="020B0403020202020204" pitchFamily="34" charset="0"/>
            </a:endParaRPr>
          </a:p>
          <a:p>
            <a:pPr marL="457200" indent="-457200">
              <a:buFont typeface="Arial" panose="020B0604020202020204" pitchFamily="34" charset="0"/>
              <a:buChar char="•"/>
            </a:pPr>
            <a:endParaRPr lang="de-DE" sz="2800" b="1" dirty="0" smtClean="0">
              <a:solidFill>
                <a:schemeClr val="bg2">
                  <a:lumMod val="25000"/>
                </a:schemeClr>
              </a:solidFill>
              <a:latin typeface="HelveticaNeueLT Pro 45 Lt" panose="020B0403020202020204" pitchFamily="34" charset="0"/>
            </a:endParaRPr>
          </a:p>
          <a:p>
            <a:pPr marL="457200" indent="-457200">
              <a:buFont typeface="Arial" panose="020B0604020202020204" pitchFamily="34" charset="0"/>
              <a:buChar char="•"/>
            </a:pPr>
            <a:endParaRPr lang="de-DE" sz="2800" b="1" dirty="0">
              <a:solidFill>
                <a:schemeClr val="bg2">
                  <a:lumMod val="25000"/>
                </a:schemeClr>
              </a:solidFill>
              <a:latin typeface="HelveticaNeueLT Pro 45 Lt" panose="020B0403020202020204" pitchFamily="34" charset="0"/>
            </a:endParaRPr>
          </a:p>
        </p:txBody>
      </p:sp>
      <p:sp>
        <p:nvSpPr>
          <p:cNvPr id="8" name="Rectangle 7"/>
          <p:cNvSpPr/>
          <p:nvPr userDrawn="1"/>
        </p:nvSpPr>
        <p:spPr>
          <a:xfrm>
            <a:off x="4355430" y="494217"/>
            <a:ext cx="7387391" cy="707886"/>
          </a:xfrm>
          <a:prstGeom prst="rect">
            <a:avLst/>
          </a:prstGeom>
        </p:spPr>
        <p:txBody>
          <a:bodyPr wrap="square">
            <a:spAutoFit/>
          </a:bodyPr>
          <a:lstStyle/>
          <a:p>
            <a:pPr algn="ctr"/>
            <a:r>
              <a:rPr lang="de-DE" sz="4000" b="1" dirty="0" smtClean="0">
                <a:solidFill>
                  <a:schemeClr val="bg2">
                    <a:lumMod val="25000"/>
                  </a:schemeClr>
                </a:solidFill>
                <a:latin typeface="HelveticaNeueLT Pro 65 Md" panose="020B0604020202020204" pitchFamily="34" charset="0"/>
              </a:rPr>
              <a:t>Sub headline for something</a:t>
            </a:r>
            <a:endParaRPr lang="de-DE" sz="4000" b="1" dirty="0">
              <a:solidFill>
                <a:schemeClr val="bg2">
                  <a:lumMod val="25000"/>
                </a:schemeClr>
              </a:solidFill>
              <a:latin typeface="HelveticaNeueLT Pro 65 Md" panose="020B0604020202020204" pitchFamily="34" charset="0"/>
            </a:endParaRPr>
          </a:p>
        </p:txBody>
      </p:sp>
    </p:spTree>
    <p:extLst>
      <p:ext uri="{BB962C8B-B14F-4D97-AF65-F5344CB8AC3E}">
        <p14:creationId xmlns:p14="http://schemas.microsoft.com/office/powerpoint/2010/main" val="13463760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48795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FD03D10-D61C-4D95-9DC1-FC27BE13F679}" type="datetimeFigureOut">
              <a:rPr lang="en-US" smtClean="0"/>
              <a:t>10/13/2020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4C73C7-82F6-4175-8562-32D77B18BFB9}" type="slidenum">
              <a:rPr lang="en-US" smtClean="0"/>
              <a:t>‹#›</a:t>
            </a:fld>
            <a:endParaRPr lang="en-US"/>
          </a:p>
        </p:txBody>
      </p:sp>
    </p:spTree>
    <p:extLst>
      <p:ext uri="{BB962C8B-B14F-4D97-AF65-F5344CB8AC3E}">
        <p14:creationId xmlns:p14="http://schemas.microsoft.com/office/powerpoint/2010/main" val="29211090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FD03D10-D61C-4D95-9DC1-FC27BE13F679}" type="datetimeFigureOut">
              <a:rPr lang="en-US" smtClean="0"/>
              <a:t>10/13/2020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4C73C7-82F6-4175-8562-32D77B18BFB9}" type="slidenum">
              <a:rPr lang="en-US" smtClean="0"/>
              <a:t>‹#›</a:t>
            </a:fld>
            <a:endParaRPr lang="en-US"/>
          </a:p>
        </p:txBody>
      </p:sp>
    </p:spTree>
    <p:extLst>
      <p:ext uri="{BB962C8B-B14F-4D97-AF65-F5344CB8AC3E}">
        <p14:creationId xmlns:p14="http://schemas.microsoft.com/office/powerpoint/2010/main" val="27922797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6FD03D10-D61C-4D95-9DC1-FC27BE13F679}" type="datetimeFigureOut">
              <a:rPr lang="en-US" smtClean="0"/>
              <a:t>10/13/2020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4C73C7-82F6-4175-8562-32D77B18BFB9}" type="slidenum">
              <a:rPr lang="en-US" smtClean="0"/>
              <a:t>‹#›</a:t>
            </a:fld>
            <a:endParaRPr lang="en-US"/>
          </a:p>
        </p:txBody>
      </p:sp>
    </p:spTree>
    <p:extLst>
      <p:ext uri="{BB962C8B-B14F-4D97-AF65-F5344CB8AC3E}">
        <p14:creationId xmlns:p14="http://schemas.microsoft.com/office/powerpoint/2010/main" val="19826832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FD03D10-D61C-4D95-9DC1-FC27BE13F679}" type="datetimeFigureOut">
              <a:rPr lang="en-US" smtClean="0"/>
              <a:t>10/13/2020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4C73C7-82F6-4175-8562-32D77B18BFB9}" type="slidenum">
              <a:rPr lang="en-US" smtClean="0"/>
              <a:t>‹#›</a:t>
            </a:fld>
            <a:endParaRPr lang="en-US"/>
          </a:p>
        </p:txBody>
      </p:sp>
    </p:spTree>
    <p:extLst>
      <p:ext uri="{BB962C8B-B14F-4D97-AF65-F5344CB8AC3E}">
        <p14:creationId xmlns:p14="http://schemas.microsoft.com/office/powerpoint/2010/main" val="28806976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FD03D10-D61C-4D95-9DC1-FC27BE13F679}" type="datetimeFigureOut">
              <a:rPr lang="en-US" smtClean="0"/>
              <a:t>10/13/2020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74C73C7-82F6-4175-8562-32D77B18BFB9}" type="slidenum">
              <a:rPr lang="en-US" smtClean="0"/>
              <a:t>‹#›</a:t>
            </a:fld>
            <a:endParaRPr lang="en-US"/>
          </a:p>
        </p:txBody>
      </p:sp>
    </p:spTree>
    <p:extLst>
      <p:ext uri="{BB962C8B-B14F-4D97-AF65-F5344CB8AC3E}">
        <p14:creationId xmlns:p14="http://schemas.microsoft.com/office/powerpoint/2010/main" val="9220311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vmlDrawing" Target="../drawings/vmlDrawing1.vml"/><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image" Target="../media/image5.png"/><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9" name="Object 8" hidden="1"/>
          <p:cNvGraphicFramePr>
            <a:graphicFrameLocks noChangeAspect="1"/>
          </p:cNvGraphicFramePr>
          <p:nvPr userDrawn="1">
            <p:custDataLst>
              <p:tags r:id="rId7"/>
            </p:custDataLst>
            <p:extLst/>
          </p:nvPr>
        </p:nvGraphicFramePr>
        <p:xfrm>
          <a:off x="2119" y="1591"/>
          <a:ext cx="2116" cy="1587"/>
        </p:xfrm>
        <a:graphic>
          <a:graphicData uri="http://schemas.openxmlformats.org/presentationml/2006/ole">
            <mc:AlternateContent xmlns:mc="http://schemas.openxmlformats.org/markup-compatibility/2006">
              <mc:Choice xmlns:v="urn:schemas-microsoft-com:vml" Requires="v">
                <p:oleObj spid="_x0000_s1383" name="think-cell Slide" r:id="rId8" imgW="216" imgH="216" progId="TCLayout.ActiveDocument.1">
                  <p:embed/>
                </p:oleObj>
              </mc:Choice>
              <mc:Fallback>
                <p:oleObj name="think-cell Slide" r:id="rId8" imgW="216" imgH="216" progId="TCLayout.ActiveDocument.1">
                  <p:embed/>
                  <p:pic>
                    <p:nvPicPr>
                      <p:cNvPr id="9" name="Object 8" hidden="1"/>
                      <p:cNvPicPr/>
                      <p:nvPr/>
                    </p:nvPicPr>
                    <p:blipFill>
                      <a:blip r:embed="rId9"/>
                      <a:stretch>
                        <a:fillRect/>
                      </a:stretch>
                    </p:blipFill>
                    <p:spPr>
                      <a:xfrm>
                        <a:off x="2119" y="1591"/>
                        <a:ext cx="2116" cy="1587"/>
                      </a:xfrm>
                      <a:prstGeom prst="rect">
                        <a:avLst/>
                      </a:prstGeom>
                    </p:spPr>
                  </p:pic>
                </p:oleObj>
              </mc:Fallback>
            </mc:AlternateContent>
          </a:graphicData>
        </a:graphic>
      </p:graphicFrame>
      <p:sp>
        <p:nvSpPr>
          <p:cNvPr id="8" name="Slide Number Placeholder 3"/>
          <p:cNvSpPr txBox="1">
            <a:spLocks/>
          </p:cNvSpPr>
          <p:nvPr userDrawn="1"/>
        </p:nvSpPr>
        <p:spPr>
          <a:xfrm>
            <a:off x="9067800" y="6288690"/>
            <a:ext cx="2514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00BA2DE7-6503-40C3-B3D1-33CAA03E4E47}" type="slidenum">
              <a:rPr lang="en-US" smtClean="0"/>
              <a:pPr algn="r"/>
              <a:t>‹#›</a:t>
            </a:fld>
            <a:endParaRPr lang="en-US"/>
          </a:p>
        </p:txBody>
      </p:sp>
      <p:sp>
        <p:nvSpPr>
          <p:cNvPr id="6" name="TextBox 5"/>
          <p:cNvSpPr txBox="1"/>
          <p:nvPr userDrawn="1"/>
        </p:nvSpPr>
        <p:spPr>
          <a:xfrm>
            <a:off x="4724400" y="6248400"/>
            <a:ext cx="2743200" cy="466576"/>
          </a:xfrm>
          <a:prstGeom prst="rect">
            <a:avLst/>
          </a:prstGeom>
        </p:spPr>
        <p:txBody>
          <a:bodyPr vert="horz" wrap="square" lIns="91440" tIns="45720" rIns="91440" bIns="45720" rtlCol="0" anchor="ctr">
            <a:normAutofit/>
          </a:bodyPr>
          <a:lstStyle/>
          <a:p>
            <a:pPr algn="ctr"/>
            <a:r>
              <a:rPr lang="en-US" sz="1400" cap="small" baseline="0" dirty="0" smtClean="0">
                <a:solidFill>
                  <a:schemeClr val="tx1">
                    <a:lumMod val="50000"/>
                    <a:lumOff val="50000"/>
                  </a:schemeClr>
                </a:solidFill>
              </a:rPr>
              <a:t>Confidential</a:t>
            </a:r>
          </a:p>
        </p:txBody>
      </p:sp>
    </p:spTree>
    <p:extLst>
      <p:ext uri="{BB962C8B-B14F-4D97-AF65-F5344CB8AC3E}">
        <p14:creationId xmlns:p14="http://schemas.microsoft.com/office/powerpoint/2010/main" val="280550593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89" r:id="rId4"/>
  </p:sldLayoutIdLst>
  <p:timing>
    <p:tnLst>
      <p:par>
        <p:cTn id="1" dur="indefinite" restart="never" nodeType="tmRoot"/>
      </p:par>
    </p:tnLst>
  </p:timing>
  <p:hf hdr="0"/>
  <p:txStyles>
    <p:titleStyle>
      <a:lvl1pPr algn="l" defTabSz="914378" rtl="0" eaLnBrk="1" latinLnBrk="0" hangingPunct="1">
        <a:spcBef>
          <a:spcPct val="0"/>
        </a:spcBef>
        <a:buNone/>
        <a:defRPr sz="3400" b="1" kern="1200" cap="none" baseline="0">
          <a:solidFill>
            <a:schemeClr val="tx1">
              <a:lumMod val="85000"/>
              <a:lumOff val="15000"/>
            </a:schemeClr>
          </a:solidFill>
          <a:latin typeface="HelveticaNeueLT Pro 65 Md" panose="020B0604020202020204" pitchFamily="34" charset="0"/>
          <a:ea typeface="+mj-ea"/>
          <a:cs typeface="Arial" pitchFamily="34" charset="0"/>
        </a:defRPr>
      </a:lvl1pPr>
    </p:titleStyle>
    <p:bodyStyle>
      <a:lvl1pPr marL="342892" indent="-342892" algn="l" defTabSz="914378" rtl="0" eaLnBrk="1" latinLnBrk="0" hangingPunct="1">
        <a:spcBef>
          <a:spcPct val="20000"/>
        </a:spcBef>
        <a:buFont typeface="Arial" pitchFamily="34" charset="0"/>
        <a:buChar char="•"/>
        <a:defRPr sz="2800" kern="1200">
          <a:solidFill>
            <a:schemeClr val="tx1">
              <a:lumMod val="85000"/>
              <a:lumOff val="15000"/>
            </a:schemeClr>
          </a:solidFill>
          <a:latin typeface="HelveticaNeueLT Std Lt Cn" panose="020B0406020202030204" pitchFamily="34" charset="0"/>
          <a:ea typeface="+mn-ea"/>
          <a:cs typeface="Arial" pitchFamily="34" charset="0"/>
        </a:defRPr>
      </a:lvl1pPr>
      <a:lvl2pPr marL="742931" indent="-285743" algn="l" defTabSz="914378" rtl="0" eaLnBrk="1" latinLnBrk="0" hangingPunct="1">
        <a:spcBef>
          <a:spcPct val="20000"/>
        </a:spcBef>
        <a:buFont typeface="Arial" pitchFamily="34" charset="0"/>
        <a:buChar char="–"/>
        <a:defRPr sz="2400" kern="1200">
          <a:solidFill>
            <a:schemeClr val="tx1">
              <a:lumMod val="85000"/>
              <a:lumOff val="15000"/>
            </a:schemeClr>
          </a:solidFill>
          <a:latin typeface="HelveticaNeueLT Std Lt Cn" panose="020B0406020202030204" pitchFamily="34" charset="0"/>
          <a:ea typeface="+mn-ea"/>
          <a:cs typeface="Arial" pitchFamily="34" charset="0"/>
        </a:defRPr>
      </a:lvl2pPr>
      <a:lvl3pPr marL="1142972" indent="-228594" algn="l" defTabSz="914378" rtl="0" eaLnBrk="1" latinLnBrk="0" hangingPunct="1">
        <a:spcBef>
          <a:spcPct val="20000"/>
        </a:spcBef>
        <a:buFont typeface="Arial" pitchFamily="34" charset="0"/>
        <a:buChar char="•"/>
        <a:defRPr sz="2000" kern="1200">
          <a:solidFill>
            <a:schemeClr val="tx1">
              <a:lumMod val="85000"/>
              <a:lumOff val="15000"/>
            </a:schemeClr>
          </a:solidFill>
          <a:latin typeface="HelveticaNeueLT Std Lt Cn" panose="020B0406020202030204" pitchFamily="34" charset="0"/>
          <a:ea typeface="+mn-ea"/>
          <a:cs typeface="Arial" pitchFamily="34" charset="0"/>
        </a:defRPr>
      </a:lvl3pPr>
      <a:lvl4pPr marL="1600160" indent="-228594" algn="l" defTabSz="914378" rtl="0" eaLnBrk="1" latinLnBrk="0" hangingPunct="1">
        <a:spcBef>
          <a:spcPct val="20000"/>
        </a:spcBef>
        <a:buFont typeface="Arial" pitchFamily="34" charset="0"/>
        <a:buChar char="–"/>
        <a:defRPr sz="1800" kern="1200">
          <a:solidFill>
            <a:schemeClr val="tx1">
              <a:lumMod val="85000"/>
              <a:lumOff val="15000"/>
            </a:schemeClr>
          </a:solidFill>
          <a:latin typeface="HelveticaNeueLT Std Lt Cn" panose="020B0406020202030204" pitchFamily="34" charset="0"/>
          <a:ea typeface="+mn-ea"/>
          <a:cs typeface="Arial" pitchFamily="34" charset="0"/>
        </a:defRPr>
      </a:lvl4pPr>
      <a:lvl5pPr marL="2057348" indent="-228594" algn="l" defTabSz="914378" rtl="0" eaLnBrk="1" latinLnBrk="0" hangingPunct="1">
        <a:spcBef>
          <a:spcPct val="20000"/>
        </a:spcBef>
        <a:buFont typeface="Arial" pitchFamily="34" charset="0"/>
        <a:buChar char="»"/>
        <a:defRPr sz="1600" kern="1200">
          <a:solidFill>
            <a:schemeClr val="tx1">
              <a:lumMod val="85000"/>
              <a:lumOff val="15000"/>
            </a:schemeClr>
          </a:solidFill>
          <a:latin typeface="HelveticaNeueLT Std Lt Cn" panose="020B0406020202030204" pitchFamily="34" charset="0"/>
          <a:ea typeface="+mn-ea"/>
          <a:cs typeface="Arial" pitchFamily="34" charset="0"/>
        </a:defRPr>
      </a:lvl5pPr>
      <a:lvl6pPr marL="2514537"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fld id="{6FD03D10-D61C-4D95-9DC1-FC27BE13F679}" type="datetimeFigureOut">
              <a:rPr lang="en-US" smtClean="0"/>
              <a:pPr/>
              <a:t>10/13/2020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774C73C7-82F6-4175-8562-32D77B18BFB9}" type="slidenum">
              <a:rPr lang="en-US" smtClean="0"/>
              <a:pPr/>
              <a:t>‹#›</a:t>
            </a:fld>
            <a:endParaRPr lang="en-US"/>
          </a:p>
        </p:txBody>
      </p:sp>
      <p:pic>
        <p:nvPicPr>
          <p:cNvPr id="7" name="Picture 6"/>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433137" y="6187239"/>
            <a:ext cx="1461837" cy="730919"/>
          </a:xfrm>
          <a:prstGeom prst="rect">
            <a:avLst/>
          </a:prstGeom>
        </p:spPr>
      </p:pic>
      <p:sp>
        <p:nvSpPr>
          <p:cNvPr id="8" name="Rectangle 7"/>
          <p:cNvSpPr/>
          <p:nvPr userDrawn="1"/>
        </p:nvSpPr>
        <p:spPr>
          <a:xfrm>
            <a:off x="0" y="0"/>
            <a:ext cx="12192000" cy="152400"/>
          </a:xfrm>
          <a:prstGeom prst="rect">
            <a:avLst/>
          </a:prstGeom>
          <a:solidFill>
            <a:srgbClr val="007AC3"/>
          </a:solidFill>
          <a:ln>
            <a:solidFill>
              <a:srgbClr val="007A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9" name="TextBox 8"/>
          <p:cNvSpPr txBox="1"/>
          <p:nvPr userDrawn="1"/>
        </p:nvSpPr>
        <p:spPr>
          <a:xfrm>
            <a:off x="4724400" y="6248400"/>
            <a:ext cx="2743200" cy="466576"/>
          </a:xfrm>
          <a:prstGeom prst="rect">
            <a:avLst/>
          </a:prstGeom>
        </p:spPr>
        <p:txBody>
          <a:bodyPr vert="horz" wrap="square" lIns="91440" tIns="45720" rIns="91440" bIns="45720" rtlCol="0" anchor="ctr">
            <a:normAutofit/>
          </a:bodyPr>
          <a:lstStyle/>
          <a:p>
            <a:pPr algn="ctr"/>
            <a:r>
              <a:rPr lang="en-US" sz="1400" cap="small" baseline="0" dirty="0">
                <a:solidFill>
                  <a:schemeClr val="tx1">
                    <a:lumMod val="50000"/>
                    <a:lumOff val="50000"/>
                  </a:schemeClr>
                </a:solidFill>
              </a:rPr>
              <a:t>Confidential</a:t>
            </a:r>
          </a:p>
        </p:txBody>
      </p:sp>
    </p:spTree>
    <p:extLst>
      <p:ext uri="{BB962C8B-B14F-4D97-AF65-F5344CB8AC3E}">
        <p14:creationId xmlns:p14="http://schemas.microsoft.com/office/powerpoint/2010/main" val="2361318472"/>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b="1"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de-DE"/>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de-DE"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EFA2CAD-21A5-49CB-80CC-FAAD28AC1A3C}" type="datetimeFigureOut">
              <a:rPr lang="de-DE" smtClean="0"/>
              <a:t>13.10.2020</a:t>
            </a:fld>
            <a:endParaRPr lang="de-DE"/>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509E66-38DE-4171-BD24-08860EF0FBB9}" type="slidenum">
              <a:rPr lang="de-DE" smtClean="0"/>
              <a:t>‹#›</a:t>
            </a:fld>
            <a:endParaRPr lang="de-DE"/>
          </a:p>
        </p:txBody>
      </p:sp>
    </p:spTree>
    <p:extLst>
      <p:ext uri="{BB962C8B-B14F-4D97-AF65-F5344CB8AC3E}">
        <p14:creationId xmlns:p14="http://schemas.microsoft.com/office/powerpoint/2010/main" val="2812251552"/>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HelveticaNeueLT Pro 67 MdCn"/>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HelveticaNeueLT Pro 67 MdCn"/>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HelveticaNeueLT Pro 67 MdCn"/>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HelveticaNeueLT Pro 67 MdCn"/>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HelveticaNeueLT Pro 67 MdCn"/>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HelveticaNeueLT Pro 67 MdCn"/>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7.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png"/><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5.png"/><Relationship Id="rId7" Type="http://schemas.openxmlformats.org/officeDocument/2006/relationships/image" Target="../media/image49.png"/><Relationship Id="rId12" Type="http://schemas.openxmlformats.org/officeDocument/2006/relationships/image" Target="../media/image54.png"/><Relationship Id="rId2" Type="http://schemas.openxmlformats.org/officeDocument/2006/relationships/image" Target="../media/image44.png"/><Relationship Id="rId1" Type="http://schemas.openxmlformats.org/officeDocument/2006/relationships/slideLayout" Target="../slideLayouts/slideLayout17.xml"/><Relationship Id="rId6" Type="http://schemas.openxmlformats.org/officeDocument/2006/relationships/image" Target="../media/image48.png"/><Relationship Id="rId11" Type="http://schemas.openxmlformats.org/officeDocument/2006/relationships/image" Target="../media/image53.png"/><Relationship Id="rId5" Type="http://schemas.openxmlformats.org/officeDocument/2006/relationships/image" Target="../media/image47.png"/><Relationship Id="rId10" Type="http://schemas.openxmlformats.org/officeDocument/2006/relationships/image" Target="../media/image52.png"/><Relationship Id="rId4" Type="http://schemas.openxmlformats.org/officeDocument/2006/relationships/image" Target="../media/image46.png"/><Relationship Id="rId9" Type="http://schemas.openxmlformats.org/officeDocument/2006/relationships/image" Target="../media/image51.png"/></Relationships>
</file>

<file path=ppt/slides/_rels/slide28.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3" Type="http://schemas.openxmlformats.org/officeDocument/2006/relationships/image" Target="../media/image55.tiff"/><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7.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50" y="2520872"/>
            <a:ext cx="5743743" cy="2305762"/>
          </a:xfrm>
        </p:spPr>
        <p:txBody>
          <a:bodyPr/>
          <a:lstStyle/>
          <a:p>
            <a:r>
              <a:rPr lang="en-US" sz="4000" dirty="0" smtClean="0">
                <a:latin typeface="Arial" panose="020B0604020202020204" pitchFamily="34" charset="0"/>
              </a:rPr>
              <a:t>Q-SYS and Dolby </a:t>
            </a:r>
            <a:r>
              <a:rPr lang="en-US" sz="4000" dirty="0" err="1" smtClean="0">
                <a:latin typeface="Arial" panose="020B0604020202020204" pitchFamily="34" charset="0"/>
              </a:rPr>
              <a:t>Atmos</a:t>
            </a:r>
            <a:r>
              <a:rPr lang="en-US" sz="4000" dirty="0" smtClean="0">
                <a:latin typeface="Arial" panose="020B0604020202020204" pitchFamily="34" charset="0"/>
              </a:rPr>
              <a:t>:</a:t>
            </a:r>
            <a:br>
              <a:rPr lang="en-US" sz="4000" dirty="0" smtClean="0">
                <a:latin typeface="Arial" panose="020B0604020202020204" pitchFamily="34" charset="0"/>
              </a:rPr>
            </a:br>
            <a:r>
              <a:rPr lang="en-US" sz="4000" dirty="0" smtClean="0">
                <a:latin typeface="Arial" panose="020B0604020202020204" pitchFamily="34" charset="0"/>
              </a:rPr>
              <a:t>cinema audiovisual solutions</a:t>
            </a:r>
            <a:endParaRPr lang="en-US" sz="4000" dirty="0">
              <a:latin typeface="Arial" panose="020B0604020202020204" pitchFamily="34" charset="0"/>
            </a:endParaRPr>
          </a:p>
        </p:txBody>
      </p:sp>
      <p:sp>
        <p:nvSpPr>
          <p:cNvPr id="3" name="Title 1"/>
          <p:cNvSpPr txBox="1">
            <a:spLocks/>
          </p:cNvSpPr>
          <p:nvPr/>
        </p:nvSpPr>
        <p:spPr>
          <a:xfrm>
            <a:off x="-790743" y="4826634"/>
            <a:ext cx="5743743" cy="908914"/>
          </a:xfrm>
          <a:prstGeom prst="rect">
            <a:avLst/>
          </a:prstGeom>
          <a:noFill/>
        </p:spPr>
        <p:txBody>
          <a:bodyPr vert="horz" lIns="91440" tIns="45720" rIns="91440" bIns="45720" rtlCol="0" anchor="t">
            <a:noAutofit/>
          </a:bodyPr>
          <a:lstStyle>
            <a:lvl1pPr algn="l" defTabSz="914378" rtl="0" eaLnBrk="1" latinLnBrk="0" hangingPunct="1">
              <a:spcBef>
                <a:spcPct val="0"/>
              </a:spcBef>
              <a:buNone/>
              <a:defRPr sz="4400" b="1" kern="1200" cap="none" baseline="0">
                <a:solidFill>
                  <a:schemeClr val="bg1"/>
                </a:solidFill>
                <a:latin typeface="HelveticaNeueLT Pro 65 Md" panose="020B0604020202020204" pitchFamily="34" charset="0"/>
                <a:ea typeface="+mj-ea"/>
                <a:cs typeface="Arial" panose="020B0604020202020204" pitchFamily="34" charset="0"/>
              </a:defRPr>
            </a:lvl1pPr>
          </a:lstStyle>
          <a:p>
            <a:endParaRPr lang="en-US" sz="1200" b="0" dirty="0">
              <a:latin typeface="HelveticaNeueLT Pro 45 Lt" panose="020B0403020202020204" pitchFamily="34" charset="0"/>
            </a:endParaRP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40625"/>
          <a:stretch/>
        </p:blipFill>
        <p:spPr>
          <a:xfrm>
            <a:off x="4953000" y="0"/>
            <a:ext cx="7239000" cy="6858000"/>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09130" y="-324919"/>
            <a:ext cx="1616662" cy="2048260"/>
          </a:xfrm>
          <a:prstGeom prst="rect">
            <a:avLst/>
          </a:prstGeom>
        </p:spPr>
      </p:pic>
      <p:sp>
        <p:nvSpPr>
          <p:cNvPr id="8" name="Rectangle 7"/>
          <p:cNvSpPr/>
          <p:nvPr/>
        </p:nvSpPr>
        <p:spPr>
          <a:xfrm>
            <a:off x="179631" y="236306"/>
            <a:ext cx="2265618" cy="59590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7439" y="1"/>
            <a:ext cx="4473931" cy="1398420"/>
          </a:xfrm>
          <a:prstGeom prst="rect">
            <a:avLst/>
          </a:prstGeom>
        </p:spPr>
      </p:pic>
    </p:spTree>
    <p:extLst>
      <p:ext uri="{BB962C8B-B14F-4D97-AF65-F5344CB8AC3E}">
        <p14:creationId xmlns:p14="http://schemas.microsoft.com/office/powerpoint/2010/main" val="3689661957"/>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effectLst>
                  <a:outerShdw blurRad="38100" dist="38100" dir="2700000" algn="tl">
                    <a:srgbClr val="000000">
                      <a:alpha val="43137"/>
                    </a:srgbClr>
                  </a:outerShdw>
                </a:effectLst>
              </a:rPr>
              <a:t>Surround Loudspeakers</a:t>
            </a:r>
            <a:br>
              <a:rPr lang="en-US" b="1" dirty="0" smtClean="0">
                <a:effectLst>
                  <a:outerShdw blurRad="38100" dist="38100" dir="2700000" algn="tl">
                    <a:srgbClr val="000000">
                      <a:alpha val="43137"/>
                    </a:srgbClr>
                  </a:outerShdw>
                </a:effectLst>
              </a:rPr>
            </a:br>
            <a:r>
              <a:rPr lang="en-US" dirty="0" smtClean="0"/>
              <a:t>SR-5152</a:t>
            </a:r>
            <a:endParaRPr lang="en-US" dirty="0"/>
          </a:p>
        </p:txBody>
      </p:sp>
      <p:sp>
        <p:nvSpPr>
          <p:cNvPr id="3" name="Content Placeholder 2"/>
          <p:cNvSpPr>
            <a:spLocks noGrp="1"/>
          </p:cNvSpPr>
          <p:nvPr>
            <p:ph idx="1"/>
          </p:nvPr>
        </p:nvSpPr>
        <p:spPr>
          <a:xfrm>
            <a:off x="838200" y="1825625"/>
            <a:ext cx="7884695" cy="4351338"/>
          </a:xfrm>
        </p:spPr>
        <p:txBody>
          <a:bodyPr/>
          <a:lstStyle/>
          <a:p>
            <a:r>
              <a:rPr lang="en-US" dirty="0" smtClean="0"/>
              <a:t>Very high output</a:t>
            </a:r>
          </a:p>
          <a:p>
            <a:r>
              <a:rPr lang="en-US" dirty="0" smtClean="0"/>
              <a:t>Ideal for near-screen or very high ceilings in Dolby </a:t>
            </a:r>
            <a:r>
              <a:rPr lang="en-US" dirty="0" err="1" smtClean="0"/>
              <a:t>Atmos</a:t>
            </a:r>
            <a:r>
              <a:rPr lang="en-US" dirty="0" smtClean="0"/>
              <a:t> installation</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8506326" y="1820779"/>
            <a:ext cx="2733900" cy="4100850"/>
          </a:xfrm>
          <a:prstGeom prst="rect">
            <a:avLst/>
          </a:prstGeom>
        </p:spPr>
      </p:pic>
    </p:spTree>
    <p:extLst>
      <p:ext uri="{BB962C8B-B14F-4D97-AF65-F5344CB8AC3E}">
        <p14:creationId xmlns:p14="http://schemas.microsoft.com/office/powerpoint/2010/main" val="424911123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8823156" y="2301985"/>
            <a:ext cx="3056906" cy="3581457"/>
            <a:chOff x="4323346" y="3276543"/>
            <a:chExt cx="3056906" cy="3581457"/>
          </a:xfrm>
        </p:grpSpPr>
        <p:pic>
          <p:nvPicPr>
            <p:cNvPr id="5" name="Picture 4"/>
            <p:cNvPicPr>
              <a:picLocks noChangeAspect="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33569" t="11481" r="16061"/>
            <a:stretch/>
          </p:blipFill>
          <p:spPr>
            <a:xfrm>
              <a:off x="4323346" y="3276600"/>
              <a:ext cx="3056906" cy="3581400"/>
            </a:xfrm>
            <a:prstGeom prst="rect">
              <a:avLst/>
            </a:prstGeom>
          </p:spPr>
        </p:pic>
        <p:sp>
          <p:nvSpPr>
            <p:cNvPr id="6" name="Oval 5"/>
            <p:cNvSpPr/>
            <p:nvPr/>
          </p:nvSpPr>
          <p:spPr>
            <a:xfrm>
              <a:off x="5788638" y="3276543"/>
              <a:ext cx="552893" cy="552893"/>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p:cNvSpPr>
            <a:spLocks noGrp="1"/>
          </p:cNvSpPr>
          <p:nvPr>
            <p:ph type="title"/>
          </p:nvPr>
        </p:nvSpPr>
        <p:spPr/>
        <p:txBody>
          <a:bodyPr/>
          <a:lstStyle/>
          <a:p>
            <a:r>
              <a:rPr lang="en-US" b="1" dirty="0" smtClean="0">
                <a:effectLst>
                  <a:outerShdw blurRad="38100" dist="38100" dir="2700000" algn="tl">
                    <a:srgbClr val="000000">
                      <a:alpha val="43137"/>
                    </a:srgbClr>
                  </a:outerShdw>
                </a:effectLst>
              </a:rPr>
              <a:t>Surround Loudspeakers</a:t>
            </a:r>
            <a:br>
              <a:rPr lang="en-US" b="1" dirty="0" smtClean="0">
                <a:effectLst>
                  <a:outerShdw blurRad="38100" dist="38100" dir="2700000" algn="tl">
                    <a:srgbClr val="000000">
                      <a:alpha val="43137"/>
                    </a:srgbClr>
                  </a:outerShdw>
                </a:effectLst>
              </a:rPr>
            </a:br>
            <a:r>
              <a:rPr lang="en-US" dirty="0" smtClean="0"/>
              <a:t>SR-5152</a:t>
            </a:r>
            <a:endParaRPr lang="en-US" dirty="0"/>
          </a:p>
        </p:txBody>
      </p:sp>
      <p:sp>
        <p:nvSpPr>
          <p:cNvPr id="3" name="Content Placeholder 2"/>
          <p:cNvSpPr>
            <a:spLocks noGrp="1"/>
          </p:cNvSpPr>
          <p:nvPr>
            <p:ph idx="1"/>
          </p:nvPr>
        </p:nvSpPr>
        <p:spPr>
          <a:xfrm>
            <a:off x="838200" y="1825625"/>
            <a:ext cx="7884695" cy="4351338"/>
          </a:xfrm>
        </p:spPr>
        <p:txBody>
          <a:bodyPr/>
          <a:lstStyle/>
          <a:p>
            <a:r>
              <a:rPr lang="en-US" dirty="0" smtClean="0"/>
              <a:t>Very high output</a:t>
            </a:r>
          </a:p>
          <a:p>
            <a:r>
              <a:rPr lang="en-US" dirty="0" smtClean="0"/>
              <a:t>Ideal for near-screen or very high ceilings in Dolby </a:t>
            </a:r>
            <a:r>
              <a:rPr lang="en-US" dirty="0" err="1" smtClean="0"/>
              <a:t>Atmos</a:t>
            </a:r>
            <a:r>
              <a:rPr lang="en-US" dirty="0" smtClean="0"/>
              <a:t> installation</a:t>
            </a:r>
          </a:p>
          <a:p>
            <a:r>
              <a:rPr lang="en-US" dirty="0"/>
              <a:t>15mm plywood construction</a:t>
            </a:r>
          </a:p>
          <a:p>
            <a:r>
              <a:rPr lang="en-US" dirty="0" smtClean="0"/>
              <a:t>4-hole </a:t>
            </a:r>
            <a:r>
              <a:rPr lang="en-US" dirty="0"/>
              <a:t>mounting points accept multi-axis wall mount bracket</a:t>
            </a:r>
          </a:p>
          <a:p>
            <a:r>
              <a:rPr lang="en-US" dirty="0"/>
              <a:t>Safety Eyebolt included</a:t>
            </a:r>
          </a:p>
          <a:p>
            <a:endParaRPr lang="en-US" dirty="0"/>
          </a:p>
        </p:txBody>
      </p:sp>
      <p:pic>
        <p:nvPicPr>
          <p:cNvPr id="8" name="Picture 2" descr="http://www.westwardropeandwire.co.uk/media/catalog/product/cache/1/image/cbcbef48e5e3bcce7c7ed908f20bc5b4/d/y/dynamo_eyebolt.jp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574767" y="4570453"/>
            <a:ext cx="838792" cy="5871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524068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effectLst>
                  <a:outerShdw blurRad="38100" dist="38100" dir="2700000" algn="tl">
                    <a:srgbClr val="000000">
                      <a:alpha val="43137"/>
                    </a:srgbClr>
                  </a:outerShdw>
                </a:effectLst>
              </a:rPr>
              <a:t>Subwoofers</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838200" y="1825625"/>
            <a:ext cx="3885320" cy="4351338"/>
          </a:xfrm>
        </p:spPr>
        <p:txBody>
          <a:bodyPr/>
          <a:lstStyle/>
          <a:p>
            <a:r>
              <a:rPr lang="en-US" dirty="0" smtClean="0"/>
              <a:t>Ceiling-mounted subwoofers may be required to enhance surround LFE</a:t>
            </a:r>
          </a:p>
          <a:p>
            <a:r>
              <a:rPr lang="en-US" dirty="0" smtClean="0"/>
              <a:t>QSC SB-118f and SB-218f</a:t>
            </a:r>
            <a:endParaRPr lang="en-US" dirty="0"/>
          </a:p>
        </p:txBody>
      </p:sp>
      <p:pic>
        <p:nvPicPr>
          <p:cNvPr id="4" name="Content Placeholder 5"/>
          <p:cNvPicPr>
            <a:picLocks noChangeAspect="1"/>
          </p:cNvPicPr>
          <p:nvPr/>
        </p:nvPicPr>
        <p:blipFill>
          <a:blip r:embed="rId2"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5046347" y="2005029"/>
            <a:ext cx="6526391" cy="4351338"/>
          </a:xfrm>
          <a:prstGeom prst="rect">
            <a:avLst/>
          </a:prstGeom>
        </p:spPr>
      </p:pic>
      <p:pic>
        <p:nvPicPr>
          <p:cNvPr id="5" name="Content Placeholder 5"/>
          <p:cNvPicPr>
            <a:picLocks noChangeAspect="1"/>
          </p:cNvPicPr>
          <p:nvPr/>
        </p:nvPicPr>
        <p:blipFill rotWithShape="1">
          <a:blip r:embed="rId2" cstate="print">
            <a:extLst>
              <a:ext uri="{28A0092B-C50C-407E-A947-70E740481C1C}">
                <a14:useLocalDpi xmlns:a14="http://schemas.microsoft.com/office/drawing/2010/main" val="0"/>
              </a:ext>
            </a:extLst>
          </a:blip>
          <a:srcRect l="64322" t="5910" r="4854" b="51828"/>
          <a:stretch/>
        </p:blipFill>
        <p:spPr>
          <a:xfrm>
            <a:off x="9238229" y="2262204"/>
            <a:ext cx="2011681" cy="1838960"/>
          </a:xfrm>
          <a:prstGeom prst="ellipse">
            <a:avLst/>
          </a:prstGeom>
        </p:spPr>
      </p:pic>
      <p:pic>
        <p:nvPicPr>
          <p:cNvPr id="3074" name="Picture 2" descr="https://www.qsc.com/resource-files/productresources/spk/sb/218f/q_spk_sb_218f_img_front_shadow.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200" y="4382924"/>
            <a:ext cx="3384168" cy="19289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750314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effectLst>
                  <a:outerShdw blurRad="38100" dist="38100" dir="2700000" algn="tl">
                    <a:srgbClr val="000000">
                      <a:alpha val="43137"/>
                    </a:srgbClr>
                  </a:outerShdw>
                </a:effectLst>
              </a:rPr>
              <a:t>Implications for Audio Systems</a:t>
            </a:r>
            <a:br>
              <a:rPr lang="en-US" b="1" dirty="0" smtClean="0">
                <a:effectLst>
                  <a:outerShdw blurRad="38100" dist="38100" dir="2700000" algn="tl">
                    <a:srgbClr val="000000">
                      <a:alpha val="43137"/>
                    </a:srgbClr>
                  </a:outerShdw>
                </a:effectLst>
              </a:rPr>
            </a:br>
            <a:r>
              <a:rPr lang="en-US" dirty="0" smtClean="0"/>
              <a:t>Signal Processing</a:t>
            </a:r>
            <a:endParaRPr lang="en-US" dirty="0"/>
          </a:p>
        </p:txBody>
      </p:sp>
      <p:sp>
        <p:nvSpPr>
          <p:cNvPr id="3" name="Content Placeholder 2"/>
          <p:cNvSpPr>
            <a:spLocks noGrp="1"/>
          </p:cNvSpPr>
          <p:nvPr>
            <p:ph idx="1"/>
          </p:nvPr>
        </p:nvSpPr>
        <p:spPr>
          <a:xfrm>
            <a:off x="845820" y="1825625"/>
            <a:ext cx="5372100" cy="4351338"/>
          </a:xfrm>
        </p:spPr>
        <p:txBody>
          <a:bodyPr/>
          <a:lstStyle/>
          <a:p>
            <a:r>
              <a:rPr lang="en-US" dirty="0" smtClean="0"/>
              <a:t>Signal routing is much more complex</a:t>
            </a:r>
          </a:p>
          <a:p>
            <a:pPr lvl="1"/>
            <a:r>
              <a:rPr lang="en-US" dirty="0" smtClean="0"/>
              <a:t>Especially with object-based formats</a:t>
            </a:r>
          </a:p>
          <a:p>
            <a:r>
              <a:rPr lang="en-US" dirty="0"/>
              <a:t>Need for </a:t>
            </a:r>
            <a:r>
              <a:rPr lang="en-US" dirty="0" smtClean="0"/>
              <a:t>significant amount signal </a:t>
            </a:r>
            <a:r>
              <a:rPr lang="en-US" dirty="0"/>
              <a:t>processing </a:t>
            </a:r>
            <a:r>
              <a:rPr lang="en-US" dirty="0" smtClean="0"/>
              <a:t>power</a:t>
            </a:r>
            <a:endParaRPr lang="en-US" dirty="0"/>
          </a:p>
          <a:p>
            <a:pPr lvl="1"/>
            <a:r>
              <a:rPr lang="en-US" dirty="0" smtClean="0"/>
              <a:t>Loudspeaker equalization and </a:t>
            </a:r>
            <a:r>
              <a:rPr lang="en-US" dirty="0" err="1" smtClean="0"/>
              <a:t>timbral</a:t>
            </a:r>
            <a:r>
              <a:rPr lang="en-US" dirty="0" smtClean="0"/>
              <a:t> matching is much more complex</a:t>
            </a:r>
          </a:p>
          <a:p>
            <a:pPr lvl="1"/>
            <a:r>
              <a:rPr lang="en-US" dirty="0" smtClean="0"/>
              <a:t>Delay in large rooms</a:t>
            </a:r>
          </a:p>
        </p:txBody>
      </p:sp>
      <p:sp>
        <p:nvSpPr>
          <p:cNvPr id="6" name="TextBox 5"/>
          <p:cNvSpPr txBox="1"/>
          <p:nvPr/>
        </p:nvSpPr>
        <p:spPr>
          <a:xfrm>
            <a:off x="6629399" y="4379495"/>
            <a:ext cx="4740442" cy="830997"/>
          </a:xfrm>
          <a:prstGeom prst="rect">
            <a:avLst/>
          </a:prstGeom>
          <a:noFill/>
        </p:spPr>
        <p:txBody>
          <a:bodyPr wrap="square" rtlCol="0">
            <a:spAutoFit/>
          </a:bodyPr>
          <a:lstStyle/>
          <a:p>
            <a:r>
              <a:rPr lang="en-US" sz="1600" b="1" dirty="0" smtClean="0"/>
              <a:t>Q-Sys</a:t>
            </a:r>
            <a:r>
              <a:rPr lang="en-US" sz="1600" dirty="0" smtClean="0"/>
              <a:t> is QSC’s digital </a:t>
            </a:r>
            <a:r>
              <a:rPr lang="en-US" sz="1600" dirty="0"/>
              <a:t>audio networking </a:t>
            </a:r>
            <a:r>
              <a:rPr lang="en-US" sz="1600" b="1" dirty="0"/>
              <a:t>platform</a:t>
            </a:r>
            <a:r>
              <a:rPr lang="en-US" sz="1600" dirty="0"/>
              <a:t> for control, processing, monitoring, and signal distribution</a:t>
            </a:r>
          </a:p>
          <a:p>
            <a:endParaRPr lang="en-US" sz="1600" dirty="0"/>
          </a:p>
        </p:txBody>
      </p:sp>
      <p:pic>
        <p:nvPicPr>
          <p:cNvPr id="4098" name="Picture 2" descr="https://www.qsc.com/fileadmin/productHeros/products/q_qsys_core_110c_hero_front_back.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692" r="5188"/>
          <a:stretch/>
        </p:blipFill>
        <p:spPr bwMode="auto">
          <a:xfrm>
            <a:off x="5943058" y="2286436"/>
            <a:ext cx="6113124" cy="1714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5885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effectLst>
                  <a:outerShdw blurRad="38100" dist="38100" dir="2700000" algn="tl">
                    <a:srgbClr val="000000">
                      <a:alpha val="43137"/>
                    </a:srgbClr>
                  </a:outerShdw>
                </a:effectLst>
              </a:rPr>
              <a:t>Implications for Audio Systems</a:t>
            </a:r>
            <a:br>
              <a:rPr lang="en-US" b="1" dirty="0" smtClean="0">
                <a:effectLst>
                  <a:outerShdw blurRad="38100" dist="38100" dir="2700000" algn="tl">
                    <a:srgbClr val="000000">
                      <a:alpha val="43137"/>
                    </a:srgbClr>
                  </a:outerShdw>
                </a:effectLst>
              </a:rPr>
            </a:br>
            <a:r>
              <a:rPr lang="en-US" dirty="0" smtClean="0"/>
              <a:t>Amplification</a:t>
            </a:r>
            <a:endParaRPr lang="en-US" dirty="0"/>
          </a:p>
        </p:txBody>
      </p:sp>
      <p:sp>
        <p:nvSpPr>
          <p:cNvPr id="3" name="Content Placeholder 2"/>
          <p:cNvSpPr>
            <a:spLocks noGrp="1"/>
          </p:cNvSpPr>
          <p:nvPr>
            <p:ph idx="1"/>
          </p:nvPr>
        </p:nvSpPr>
        <p:spPr>
          <a:xfrm>
            <a:off x="838200" y="1825625"/>
            <a:ext cx="6590016" cy="4351338"/>
          </a:xfrm>
        </p:spPr>
        <p:txBody>
          <a:bodyPr/>
          <a:lstStyle/>
          <a:p>
            <a:r>
              <a:rPr lang="en-US" dirty="0" smtClean="0"/>
              <a:t>Cinema immersive audio systems can be very large.</a:t>
            </a:r>
          </a:p>
          <a:p>
            <a:r>
              <a:rPr lang="en-US" dirty="0" smtClean="0"/>
              <a:t>Multi-channel networked amplifiers are recommended</a:t>
            </a:r>
          </a:p>
          <a:p>
            <a:pPr lvl="1"/>
            <a:r>
              <a:rPr lang="en-US" dirty="0" smtClean="0"/>
              <a:t>Reduces system complexity, </a:t>
            </a:r>
            <a:r>
              <a:rPr lang="en-US" dirty="0" err="1" smtClean="0"/>
              <a:t>rackspace</a:t>
            </a:r>
            <a:r>
              <a:rPr lang="en-US" dirty="0" smtClean="0"/>
              <a:t>, wiring, power requirements</a:t>
            </a:r>
          </a:p>
          <a:p>
            <a:pPr lvl="1"/>
            <a:r>
              <a:rPr lang="en-US" dirty="0" smtClean="0"/>
              <a:t>Allows for remote monitoring and control</a:t>
            </a:r>
            <a:endParaRPr lang="en-US" dirty="0"/>
          </a:p>
          <a:p>
            <a:endParaRPr lang="en-US" dirty="0"/>
          </a:p>
        </p:txBody>
      </p:sp>
      <p:pic>
        <p:nvPicPr>
          <p:cNvPr id="6146" name="Picture 2" descr="https://lh3.googleusercontent.com/rbjU0Vc1m455dNY06FdJ-Upbv8TFWrH62eftqWBJsiEwU7LI77FzM3rn_TFf_51ZNb3EI48S2jXKWVa7z54ojaY6sPbaBu8NVTXjU0CZFFy8HUHLAlAUMOY_XBIoq0NwGHqYrbc-sDvqT1fnEM7xS-2ybiR-sjfTLRLAbH_o_N8_1Jwbv9xMJlAi5gg-WS21roiCIreaF3n7QmAVDkifgnV0bm2PiCkJNESgiYEazTD67_nGqe3tnD7_w81hOCv87zpdHvTeq7-TWWuDelsyMH9-PPhG9jO4JMb7--8_NR9haUL5iVsn_e05mg3QgEcmDaobNzUxPGFRhow4W6uKehqVfeW_Ohpnjy1APz1Kfyn9FzktMdGVwsB8_SokGgitzsVAviYB-6rkha_GEO5ByxBHyLN9otHJlysN4GtDMzsLp90xaBFgEQPVfft4iP0VtXkvSe7wtjzdPYOxdf4LNDrLg_Y1nUYPCR6voCi76iXTbYo7EK8dTpMBmpdeZxXsKpr4WGjMnvB9jt2iKhQ-CalMv57zOPGdmbPnLB4c_pLTugIV57oEaiqRjvT5m7WdOb_LRsHk-vzCmUIG331XrKkRiJmTGzauH0kUFDoUJBf7HSCT9Bi5lJzAcbVc-CiiU1Qu0cKNcssuikXZXT2y6bDgUNXgrWmzrt8XZLG_XUB5oiDVJ6Bjtzmj0F9N=w727-h969-no?authuser=0"/>
          <p:cNvPicPr>
            <a:picLocks noChangeAspect="1" noChangeArrowheads="1"/>
          </p:cNvPicPr>
          <p:nvPr/>
        </p:nvPicPr>
        <p:blipFill rotWithShape="1">
          <a:blip r:embed="rId2">
            <a:extLst>
              <a:ext uri="{28A0092B-C50C-407E-A947-70E740481C1C}">
                <a14:useLocalDpi xmlns:a14="http://schemas.microsoft.com/office/drawing/2010/main" val="0"/>
              </a:ext>
            </a:extLst>
          </a:blip>
          <a:srcRect t="12074" b="4214"/>
          <a:stretch/>
        </p:blipFill>
        <p:spPr bwMode="auto">
          <a:xfrm>
            <a:off x="7356297" y="1522730"/>
            <a:ext cx="4242969" cy="47342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09795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Required Dolby Hardware</a:t>
            </a:r>
            <a:endParaRPr lang="en-US" dirty="0"/>
          </a:p>
        </p:txBody>
      </p:sp>
      <p:pic>
        <p:nvPicPr>
          <p:cNvPr id="5122" name="Picture 2" descr="Dolby Integrated Media Server IMS3000"/>
          <p:cNvPicPr>
            <a:picLocks noGrp="1" noChangeAspect="1" noChangeArrowheads="1"/>
          </p:cNvPicPr>
          <p:nvPr>
            <p:ph idx="1"/>
          </p:nvPr>
        </p:nvPicPr>
        <p:blipFill rotWithShape="1">
          <a:blip r:embed="rId2" cstate="print">
            <a:extLst>
              <a:ext uri="{28A0092B-C50C-407E-A947-70E740481C1C}">
                <a14:useLocalDpi xmlns:a14="http://schemas.microsoft.com/office/drawing/2010/main" val="0"/>
              </a:ext>
            </a:extLst>
          </a:blip>
          <a:srcRect l="193" t="23218" r="-193" b="28528"/>
          <a:stretch/>
        </p:blipFill>
        <p:spPr bwMode="auto">
          <a:xfrm>
            <a:off x="6394050" y="4417885"/>
            <a:ext cx="5337033" cy="1448657"/>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https://professional.dolby.com/siteassets/cinema/products/cinema-product-images/dolby-atmos-cinema-processor-cp850-line-front.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30291" b="25656"/>
          <a:stretch/>
        </p:blipFill>
        <p:spPr bwMode="auto">
          <a:xfrm>
            <a:off x="678094" y="1754610"/>
            <a:ext cx="6924236" cy="171578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7561235" y="2137031"/>
            <a:ext cx="4169848" cy="830997"/>
          </a:xfrm>
          <a:prstGeom prst="rect">
            <a:avLst/>
          </a:prstGeom>
          <a:noFill/>
        </p:spPr>
        <p:txBody>
          <a:bodyPr wrap="square" rtlCol="0">
            <a:spAutoFit/>
          </a:bodyPr>
          <a:lstStyle/>
          <a:p>
            <a:r>
              <a:rPr lang="en-US" sz="2400" dirty="0" smtClean="0"/>
              <a:t>Dolby CP850 Cinema Processor with </a:t>
            </a:r>
            <a:r>
              <a:rPr lang="en-US" sz="2400" dirty="0" err="1" smtClean="0"/>
              <a:t>Atmos</a:t>
            </a:r>
            <a:r>
              <a:rPr lang="en-US" sz="2400" dirty="0" smtClean="0"/>
              <a:t> Enablement License</a:t>
            </a:r>
            <a:endParaRPr lang="en-US" sz="2400" dirty="0"/>
          </a:p>
        </p:txBody>
      </p:sp>
      <p:sp>
        <p:nvSpPr>
          <p:cNvPr id="7" name="TextBox 6"/>
          <p:cNvSpPr txBox="1"/>
          <p:nvPr/>
        </p:nvSpPr>
        <p:spPr>
          <a:xfrm>
            <a:off x="1171254" y="4726714"/>
            <a:ext cx="5174458" cy="830997"/>
          </a:xfrm>
          <a:prstGeom prst="rect">
            <a:avLst/>
          </a:prstGeom>
          <a:noFill/>
        </p:spPr>
        <p:txBody>
          <a:bodyPr wrap="square" rtlCol="0">
            <a:spAutoFit/>
          </a:bodyPr>
          <a:lstStyle/>
          <a:p>
            <a:r>
              <a:rPr lang="en-US" sz="2400" dirty="0" smtClean="0"/>
              <a:t>Dolby IMS3000 Integrated Media Server with </a:t>
            </a:r>
            <a:r>
              <a:rPr lang="en-US" sz="2400" dirty="0" err="1" smtClean="0"/>
              <a:t>Atmos</a:t>
            </a:r>
            <a:r>
              <a:rPr lang="en-US" sz="2400" dirty="0" smtClean="0"/>
              <a:t> Enablement License</a:t>
            </a:r>
            <a:endParaRPr lang="en-US" sz="2400" dirty="0"/>
          </a:p>
        </p:txBody>
      </p:sp>
      <p:sp>
        <p:nvSpPr>
          <p:cNvPr id="5" name="TextBox 4"/>
          <p:cNvSpPr txBox="1"/>
          <p:nvPr/>
        </p:nvSpPr>
        <p:spPr>
          <a:xfrm>
            <a:off x="5352835" y="3402222"/>
            <a:ext cx="857927" cy="1015663"/>
          </a:xfrm>
          <a:prstGeom prst="rect">
            <a:avLst/>
          </a:prstGeom>
          <a:noFill/>
        </p:spPr>
        <p:txBody>
          <a:bodyPr wrap="none" rtlCol="0">
            <a:spAutoFit/>
          </a:bodyPr>
          <a:lstStyle/>
          <a:p>
            <a:r>
              <a:rPr lang="en-US" sz="6000" dirty="0" smtClean="0"/>
              <a:t>or</a:t>
            </a:r>
            <a:endParaRPr lang="en-US" sz="6000" dirty="0"/>
          </a:p>
        </p:txBody>
      </p:sp>
      <p:sp>
        <p:nvSpPr>
          <p:cNvPr id="6" name="TextBox 5"/>
          <p:cNvSpPr txBox="1"/>
          <p:nvPr/>
        </p:nvSpPr>
        <p:spPr>
          <a:xfrm>
            <a:off x="3214098" y="6065497"/>
            <a:ext cx="5763803" cy="369332"/>
          </a:xfrm>
          <a:prstGeom prst="rect">
            <a:avLst/>
          </a:prstGeom>
          <a:noFill/>
        </p:spPr>
        <p:txBody>
          <a:bodyPr wrap="square" rtlCol="0">
            <a:spAutoFit/>
          </a:bodyPr>
          <a:lstStyle/>
          <a:p>
            <a:r>
              <a:rPr lang="en-US" dirty="0" smtClean="0"/>
              <a:t>Available from authorized Dolby cinema equipment dealer</a:t>
            </a:r>
            <a:endParaRPr lang="en-US" dirty="0"/>
          </a:p>
        </p:txBody>
      </p:sp>
    </p:spTree>
    <p:extLst>
      <p:ext uri="{BB962C8B-B14F-4D97-AF65-F5344CB8AC3E}">
        <p14:creationId xmlns:p14="http://schemas.microsoft.com/office/powerpoint/2010/main" val="378606857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Required Q-SYS Hardware</a:t>
            </a:r>
            <a:endParaRPr lang="en-US" dirty="0"/>
          </a:p>
        </p:txBody>
      </p:sp>
      <p:pic>
        <p:nvPicPr>
          <p:cNvPr id="7172" name="Picture 4" descr="https://www.qsc.com/resource-files/productresources/dn/dsp_cores/core_110c/q_dn_core_110c_front.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65773" y="3373602"/>
            <a:ext cx="4522434" cy="1004985"/>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https://www.qsc.com/resource-files/productresources/dn/dsp_cores/core_nano/q_dn_core_nano_front.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72455" y="1982941"/>
            <a:ext cx="3513762" cy="1171254"/>
          </a:xfrm>
          <a:prstGeom prst="rect">
            <a:avLst/>
          </a:prstGeom>
          <a:noFill/>
          <a:extLst>
            <a:ext uri="{909E8E84-426E-40DD-AFC4-6F175D3DCCD1}">
              <a14:hiddenFill xmlns:a14="http://schemas.microsoft.com/office/drawing/2010/main">
                <a:solidFill>
                  <a:srgbClr val="FFFFFF"/>
                </a:solidFill>
              </a14:hiddenFill>
            </a:ext>
          </a:extLst>
        </p:spPr>
      </p:pic>
      <p:pic>
        <p:nvPicPr>
          <p:cNvPr id="7176" name="Picture 8" descr="https://www.qsc.com/resource-files/productresources/dn/dsp_cores/core_510c/q_qsys_core_510c_img_front.png"/>
          <p:cNvPicPr>
            <a:picLocks noGrp="1" noChangeAspect="1" noChangeArrowheads="1"/>
          </p:cNvPicPr>
          <p:nvPr>
            <p:ph idx="1"/>
          </p:nvPr>
        </p:nvPicPr>
        <p:blipFill>
          <a:blip r:embed="rId4" cstate="print">
            <a:extLst>
              <a:ext uri="{28A0092B-C50C-407E-A947-70E740481C1C}">
                <a14:useLocalDpi xmlns:a14="http://schemas.microsoft.com/office/drawing/2010/main" val="0"/>
              </a:ext>
            </a:extLst>
          </a:blip>
          <a:srcRect/>
          <a:stretch>
            <a:fillRect/>
          </a:stretch>
        </p:blipFill>
        <p:spPr bwMode="auto">
          <a:xfrm>
            <a:off x="923216" y="4617703"/>
            <a:ext cx="4607549" cy="1614002"/>
          </a:xfrm>
          <a:prstGeom prst="rect">
            <a:avLst/>
          </a:prstGeom>
          <a:noFill/>
          <a:extLst>
            <a:ext uri="{909E8E84-426E-40DD-AFC4-6F175D3DCCD1}">
              <a14:hiddenFill xmlns:a14="http://schemas.microsoft.com/office/drawing/2010/main">
                <a:solidFill>
                  <a:srgbClr val="FFFFFF"/>
                </a:solidFill>
              </a14:hiddenFill>
            </a:ext>
          </a:extLst>
        </p:spPr>
      </p:pic>
      <p:pic>
        <p:nvPicPr>
          <p:cNvPr id="7178" name="Picture 10" descr="https://www.qsc.com/resource-files/productresources/dn/switches/q_dn_qsys_networkswitches_ns-1124p_img_front.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31212" y="1833890"/>
            <a:ext cx="4218536" cy="443946"/>
          </a:xfrm>
          <a:prstGeom prst="rect">
            <a:avLst/>
          </a:prstGeom>
          <a:noFill/>
          <a:extLst>
            <a:ext uri="{909E8E84-426E-40DD-AFC4-6F175D3DCCD1}">
              <a14:hiddenFill xmlns:a14="http://schemas.microsoft.com/office/drawing/2010/main">
                <a:solidFill>
                  <a:srgbClr val="FFFFFF"/>
                </a:solidFill>
              </a14:hiddenFill>
            </a:ext>
          </a:extLst>
        </p:spPr>
      </p:pic>
      <p:pic>
        <p:nvPicPr>
          <p:cNvPr id="7182" name="Picture 14" descr="https://www.qsc.com/fileadmin/images/product/Cinema/DPA-Q_new/DPA-Q_Series_Page_Hero.jpg"/>
          <p:cNvPicPr>
            <a:picLocks noChangeAspect="1" noChangeArrowheads="1"/>
          </p:cNvPicPr>
          <p:nvPr/>
        </p:nvPicPr>
        <p:blipFill rotWithShape="1">
          <a:blip r:embed="rId6">
            <a:extLst>
              <a:ext uri="{28A0092B-C50C-407E-A947-70E740481C1C}">
                <a14:useLocalDpi xmlns:a14="http://schemas.microsoft.com/office/drawing/2010/main" val="0"/>
              </a:ext>
            </a:extLst>
          </a:blip>
          <a:srcRect l="50154" t="24777" r="2262" b="17279"/>
          <a:stretch/>
        </p:blipFill>
        <p:spPr bwMode="auto">
          <a:xfrm>
            <a:off x="6606325" y="2568568"/>
            <a:ext cx="4218536" cy="323633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998776" y="2765493"/>
            <a:ext cx="2456428" cy="830997"/>
          </a:xfrm>
          <a:prstGeom prst="rect">
            <a:avLst/>
          </a:prstGeom>
          <a:noFill/>
        </p:spPr>
        <p:txBody>
          <a:bodyPr wrap="square" rtlCol="0">
            <a:spAutoFit/>
          </a:bodyPr>
          <a:lstStyle/>
          <a:p>
            <a:pPr algn="ctr"/>
            <a:r>
              <a:rPr lang="en-US" sz="2400" dirty="0" smtClean="0"/>
              <a:t>Core Nano/8 Flex or,</a:t>
            </a:r>
            <a:endParaRPr lang="en-US" sz="2400" dirty="0"/>
          </a:p>
        </p:txBody>
      </p:sp>
      <p:sp>
        <p:nvSpPr>
          <p:cNvPr id="13" name="TextBox 12"/>
          <p:cNvSpPr txBox="1"/>
          <p:nvPr/>
        </p:nvSpPr>
        <p:spPr>
          <a:xfrm>
            <a:off x="2330796" y="4035883"/>
            <a:ext cx="1792388" cy="830997"/>
          </a:xfrm>
          <a:prstGeom prst="rect">
            <a:avLst/>
          </a:prstGeom>
          <a:noFill/>
        </p:spPr>
        <p:txBody>
          <a:bodyPr wrap="square" rtlCol="0">
            <a:spAutoFit/>
          </a:bodyPr>
          <a:lstStyle/>
          <a:p>
            <a:pPr algn="ctr"/>
            <a:r>
              <a:rPr lang="en-US" sz="2400" dirty="0" smtClean="0"/>
              <a:t>Core 110c/f or,</a:t>
            </a:r>
            <a:endParaRPr lang="en-US" sz="2400" dirty="0"/>
          </a:p>
        </p:txBody>
      </p:sp>
      <p:sp>
        <p:nvSpPr>
          <p:cNvPr id="14" name="TextBox 13"/>
          <p:cNvSpPr txBox="1"/>
          <p:nvPr/>
        </p:nvSpPr>
        <p:spPr>
          <a:xfrm>
            <a:off x="1998776" y="5640190"/>
            <a:ext cx="2456428" cy="461665"/>
          </a:xfrm>
          <a:prstGeom prst="rect">
            <a:avLst/>
          </a:prstGeom>
          <a:noFill/>
        </p:spPr>
        <p:txBody>
          <a:bodyPr wrap="square" rtlCol="0">
            <a:spAutoFit/>
          </a:bodyPr>
          <a:lstStyle/>
          <a:p>
            <a:pPr algn="ctr"/>
            <a:r>
              <a:rPr lang="en-US" sz="2400" dirty="0" smtClean="0"/>
              <a:t>Core 510c/i</a:t>
            </a:r>
            <a:endParaRPr lang="en-US" sz="2400" dirty="0"/>
          </a:p>
        </p:txBody>
      </p:sp>
      <p:sp>
        <p:nvSpPr>
          <p:cNvPr id="15" name="TextBox 14"/>
          <p:cNvSpPr txBox="1"/>
          <p:nvPr/>
        </p:nvSpPr>
        <p:spPr>
          <a:xfrm>
            <a:off x="6783253" y="2205946"/>
            <a:ext cx="3914454" cy="461665"/>
          </a:xfrm>
          <a:prstGeom prst="rect">
            <a:avLst/>
          </a:prstGeom>
          <a:noFill/>
        </p:spPr>
        <p:txBody>
          <a:bodyPr wrap="square" rtlCol="0">
            <a:spAutoFit/>
          </a:bodyPr>
          <a:lstStyle/>
          <a:p>
            <a:pPr algn="ctr"/>
            <a:r>
              <a:rPr lang="en-US" sz="2400" dirty="0" smtClean="0"/>
              <a:t>QLAN Network Switch</a:t>
            </a:r>
            <a:endParaRPr lang="en-US" sz="2400" dirty="0"/>
          </a:p>
        </p:txBody>
      </p:sp>
      <p:sp>
        <p:nvSpPr>
          <p:cNvPr id="16" name="TextBox 15"/>
          <p:cNvSpPr txBox="1"/>
          <p:nvPr/>
        </p:nvSpPr>
        <p:spPr>
          <a:xfrm>
            <a:off x="6783253" y="5770040"/>
            <a:ext cx="3914454" cy="461665"/>
          </a:xfrm>
          <a:prstGeom prst="rect">
            <a:avLst/>
          </a:prstGeom>
          <a:noFill/>
        </p:spPr>
        <p:txBody>
          <a:bodyPr wrap="square" rtlCol="0">
            <a:spAutoFit/>
          </a:bodyPr>
          <a:lstStyle/>
          <a:p>
            <a:pPr algn="ctr"/>
            <a:r>
              <a:rPr lang="en-US" sz="2400" dirty="0" smtClean="0"/>
              <a:t>DPAQ/CXQ Amplifiers</a:t>
            </a:r>
            <a:endParaRPr lang="en-US" sz="2400" dirty="0"/>
          </a:p>
        </p:txBody>
      </p:sp>
    </p:spTree>
    <p:extLst>
      <p:ext uri="{BB962C8B-B14F-4D97-AF65-F5344CB8AC3E}">
        <p14:creationId xmlns:p14="http://schemas.microsoft.com/office/powerpoint/2010/main" val="371184121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Required for Pre-Authorization</a:t>
            </a:r>
            <a:endParaRPr lang="en-US" dirty="0"/>
          </a:p>
        </p:txBody>
      </p:sp>
      <p:sp>
        <p:nvSpPr>
          <p:cNvPr id="3" name="Content Placeholder 2"/>
          <p:cNvSpPr>
            <a:spLocks noGrp="1"/>
          </p:cNvSpPr>
          <p:nvPr>
            <p:ph idx="1"/>
          </p:nvPr>
        </p:nvSpPr>
        <p:spPr>
          <a:xfrm>
            <a:off x="544530" y="3034434"/>
            <a:ext cx="4345968" cy="2343003"/>
          </a:xfrm>
        </p:spPr>
        <p:txBody>
          <a:bodyPr>
            <a:normAutofit/>
          </a:bodyPr>
          <a:lstStyle/>
          <a:p>
            <a:pPr marL="514350" indent="-514350">
              <a:buFont typeface="+mj-lt"/>
              <a:buAutoNum type="arabicPeriod"/>
            </a:pPr>
            <a:r>
              <a:rPr lang="en-US" sz="2400" dirty="0" smtClean="0"/>
              <a:t>Completed Dolby </a:t>
            </a:r>
            <a:r>
              <a:rPr lang="en-US" sz="2400" dirty="0" err="1" smtClean="0"/>
              <a:t>Atmos</a:t>
            </a:r>
            <a:r>
              <a:rPr lang="en-US" sz="2400" dirty="0" smtClean="0"/>
              <a:t> Room Design Tool: DARDT*</a:t>
            </a:r>
          </a:p>
          <a:p>
            <a:pPr marL="514350" indent="-514350">
              <a:buFont typeface="+mj-lt"/>
              <a:buAutoNum type="arabicPeriod"/>
            </a:pPr>
            <a:r>
              <a:rPr lang="en-US" sz="2400" dirty="0" smtClean="0"/>
              <a:t>Architectural drawings with loudspeaker locations and aiming**</a:t>
            </a:r>
            <a:endParaRPr lang="en-US" sz="2400" dirty="0"/>
          </a:p>
        </p:txBody>
      </p:sp>
      <p:pic>
        <p:nvPicPr>
          <p:cNvPr id="4" name="Picture 3"/>
          <p:cNvPicPr>
            <a:picLocks noChangeAspect="1"/>
          </p:cNvPicPr>
          <p:nvPr/>
        </p:nvPicPr>
        <p:blipFill>
          <a:blip r:embed="rId2"/>
          <a:stretch>
            <a:fillRect/>
          </a:stretch>
        </p:blipFill>
        <p:spPr>
          <a:xfrm>
            <a:off x="5150599" y="1825625"/>
            <a:ext cx="6650983" cy="4207985"/>
          </a:xfrm>
          <a:prstGeom prst="rect">
            <a:avLst/>
          </a:prstGeom>
        </p:spPr>
      </p:pic>
      <p:sp>
        <p:nvSpPr>
          <p:cNvPr id="5" name="TextBox 4"/>
          <p:cNvSpPr txBox="1"/>
          <p:nvPr/>
        </p:nvSpPr>
        <p:spPr>
          <a:xfrm>
            <a:off x="650518" y="5283536"/>
            <a:ext cx="4500081" cy="923330"/>
          </a:xfrm>
          <a:prstGeom prst="rect">
            <a:avLst/>
          </a:prstGeom>
          <a:noFill/>
        </p:spPr>
        <p:txBody>
          <a:bodyPr wrap="square" rtlCol="0">
            <a:spAutoFit/>
          </a:bodyPr>
          <a:lstStyle/>
          <a:p>
            <a:r>
              <a:rPr lang="en-US" dirty="0" smtClean="0"/>
              <a:t>*Contact you QSC sales director for questions about available professional services.</a:t>
            </a:r>
          </a:p>
          <a:p>
            <a:r>
              <a:rPr lang="en-US" dirty="0" smtClean="0"/>
              <a:t>**Provided by system integrator or architect.</a:t>
            </a:r>
            <a:endParaRPr lang="en-US" dirty="0"/>
          </a:p>
        </p:txBody>
      </p:sp>
      <p:sp>
        <p:nvSpPr>
          <p:cNvPr id="6" name="TextBox 5"/>
          <p:cNvSpPr txBox="1"/>
          <p:nvPr/>
        </p:nvSpPr>
        <p:spPr>
          <a:xfrm>
            <a:off x="544530" y="1476183"/>
            <a:ext cx="4428162" cy="1384995"/>
          </a:xfrm>
          <a:prstGeom prst="rect">
            <a:avLst/>
          </a:prstGeom>
          <a:noFill/>
        </p:spPr>
        <p:txBody>
          <a:bodyPr wrap="square" rtlCol="0">
            <a:spAutoFit/>
          </a:bodyPr>
          <a:lstStyle/>
          <a:p>
            <a:r>
              <a:rPr lang="en-US" sz="2800" dirty="0" smtClean="0"/>
              <a:t>Documentation required by Dolby for pre-approval of the </a:t>
            </a:r>
            <a:r>
              <a:rPr lang="en-US" sz="2800" dirty="0" err="1" smtClean="0"/>
              <a:t>Atmos</a:t>
            </a:r>
            <a:r>
              <a:rPr lang="en-US" sz="2800" dirty="0" smtClean="0"/>
              <a:t> system:</a:t>
            </a:r>
            <a:endParaRPr lang="en-US" sz="2800" dirty="0"/>
          </a:p>
        </p:txBody>
      </p:sp>
    </p:spTree>
    <p:extLst>
      <p:ext uri="{BB962C8B-B14F-4D97-AF65-F5344CB8AC3E}">
        <p14:creationId xmlns:p14="http://schemas.microsoft.com/office/powerpoint/2010/main" val="267569905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Q-SYS Design</a:t>
            </a:r>
            <a:endParaRPr lang="en-US" dirty="0"/>
          </a:p>
        </p:txBody>
      </p:sp>
      <p:sp>
        <p:nvSpPr>
          <p:cNvPr id="3" name="Content Placeholder 2"/>
          <p:cNvSpPr>
            <a:spLocks noGrp="1"/>
          </p:cNvSpPr>
          <p:nvPr>
            <p:ph idx="1"/>
          </p:nvPr>
        </p:nvSpPr>
        <p:spPr>
          <a:xfrm>
            <a:off x="745732" y="1690688"/>
            <a:ext cx="3220092" cy="4351338"/>
          </a:xfrm>
        </p:spPr>
        <p:txBody>
          <a:bodyPr>
            <a:normAutofit/>
          </a:bodyPr>
          <a:lstStyle/>
          <a:p>
            <a:r>
              <a:rPr lang="en-US" dirty="0" smtClean="0"/>
              <a:t>The Q-SYS design is critical for proper gain staging and system equalization.</a:t>
            </a:r>
          </a:p>
          <a:p>
            <a:pPr lvl="1"/>
            <a:r>
              <a:rPr lang="en-US" sz="2000" dirty="0" smtClean="0"/>
              <a:t>Contact your QSC sales director for QSC professional design service options.</a:t>
            </a:r>
            <a:endParaRPr lang="en-US" sz="2000" dirty="0"/>
          </a:p>
        </p:txBody>
      </p:sp>
      <p:pic>
        <p:nvPicPr>
          <p:cNvPr id="5" name="Picture 4"/>
          <p:cNvPicPr>
            <a:picLocks noChangeAspect="1"/>
          </p:cNvPicPr>
          <p:nvPr/>
        </p:nvPicPr>
        <p:blipFill>
          <a:blip r:embed="rId2"/>
          <a:stretch>
            <a:fillRect/>
          </a:stretch>
        </p:blipFill>
        <p:spPr>
          <a:xfrm>
            <a:off x="4150637" y="1576378"/>
            <a:ext cx="7907799" cy="4341537"/>
          </a:xfrm>
          <a:prstGeom prst="rect">
            <a:avLst/>
          </a:prstGeom>
        </p:spPr>
      </p:pic>
    </p:spTree>
    <p:extLst>
      <p:ext uri="{BB962C8B-B14F-4D97-AF65-F5344CB8AC3E}">
        <p14:creationId xmlns:p14="http://schemas.microsoft.com/office/powerpoint/2010/main" val="163519063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Commissioning</a:t>
            </a:r>
            <a:endParaRPr lang="en-US" dirty="0"/>
          </a:p>
        </p:txBody>
      </p:sp>
      <p:sp>
        <p:nvSpPr>
          <p:cNvPr id="3" name="Content Placeholder 2"/>
          <p:cNvSpPr>
            <a:spLocks noGrp="1"/>
          </p:cNvSpPr>
          <p:nvPr>
            <p:ph idx="1"/>
          </p:nvPr>
        </p:nvSpPr>
        <p:spPr>
          <a:xfrm>
            <a:off x="838200" y="3427022"/>
            <a:ext cx="10515600" cy="2367604"/>
          </a:xfrm>
        </p:spPr>
        <p:txBody>
          <a:bodyPr/>
          <a:lstStyle/>
          <a:p>
            <a:pPr marL="0" indent="0">
              <a:buNone/>
            </a:pPr>
            <a:r>
              <a:rPr lang="en-US" dirty="0" smtClean="0"/>
              <a:t>Must be completed prior to receive final approval from Dolby.</a:t>
            </a:r>
          </a:p>
          <a:p>
            <a:pPr lvl="1"/>
            <a:r>
              <a:rPr lang="en-US" sz="2000" dirty="0" err="1" smtClean="0"/>
              <a:t>Atmos</a:t>
            </a:r>
            <a:r>
              <a:rPr lang="en-US" sz="2000" dirty="0" smtClean="0"/>
              <a:t> KDM’s only available for approved </a:t>
            </a:r>
            <a:r>
              <a:rPr lang="en-US" sz="2000" dirty="0" err="1" smtClean="0"/>
              <a:t>Atmos</a:t>
            </a:r>
            <a:r>
              <a:rPr lang="en-US" sz="2000" dirty="0" smtClean="0"/>
              <a:t> systems.</a:t>
            </a:r>
          </a:p>
          <a:p>
            <a:pPr marL="0" indent="0">
              <a:buNone/>
            </a:pPr>
            <a:r>
              <a:rPr lang="en-US" dirty="0" smtClean="0"/>
              <a:t>Must be completed by Dolby authorized commissioning engineer.</a:t>
            </a:r>
          </a:p>
          <a:p>
            <a:pPr lvl="1"/>
            <a:r>
              <a:rPr lang="en-US" sz="2000" dirty="0" smtClean="0"/>
              <a:t>Commissioning services available directly from Dolby or from authorized 3</a:t>
            </a:r>
            <a:r>
              <a:rPr lang="en-US" sz="2000" baseline="30000" dirty="0" smtClean="0"/>
              <a:t>rd</a:t>
            </a:r>
            <a:r>
              <a:rPr lang="en-US" sz="2000" dirty="0" smtClean="0"/>
              <a:t> party Dolby partner/dealer.</a:t>
            </a:r>
            <a:endParaRPr lang="en-US" sz="2000" dirty="0"/>
          </a:p>
        </p:txBody>
      </p:sp>
      <p:sp>
        <p:nvSpPr>
          <p:cNvPr id="4" name="Content Placeholder 2"/>
          <p:cNvSpPr txBox="1">
            <a:spLocks/>
          </p:cNvSpPr>
          <p:nvPr/>
        </p:nvSpPr>
        <p:spPr>
          <a:xfrm>
            <a:off x="838200" y="5336301"/>
            <a:ext cx="10515600" cy="17939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dirty="0" err="1" smtClean="0"/>
              <a:t>Atmos</a:t>
            </a:r>
            <a:r>
              <a:rPr lang="en-US" dirty="0" smtClean="0"/>
              <a:t> commissioning report must be completed and submitted to Dolby for final approval.</a:t>
            </a:r>
          </a:p>
        </p:txBody>
      </p:sp>
      <p:pic>
        <p:nvPicPr>
          <p:cNvPr id="5" name="Picture 4"/>
          <p:cNvPicPr>
            <a:picLocks noChangeAspect="1"/>
          </p:cNvPicPr>
          <p:nvPr/>
        </p:nvPicPr>
        <p:blipFill>
          <a:blip r:embed="rId2"/>
          <a:stretch>
            <a:fillRect/>
          </a:stretch>
        </p:blipFill>
        <p:spPr>
          <a:xfrm>
            <a:off x="1555621" y="1407245"/>
            <a:ext cx="8505406" cy="19025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55254372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effectLst>
                  <a:outerShdw blurRad="38100" dist="38100" dir="2700000" algn="tl">
                    <a:srgbClr val="000000">
                      <a:alpha val="43137"/>
                    </a:srgbClr>
                  </a:outerShdw>
                </a:effectLst>
              </a:rPr>
              <a:t>What IS Immersive Sound?</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838200" y="1773867"/>
            <a:ext cx="10515600" cy="4351338"/>
          </a:xfrm>
        </p:spPr>
        <p:txBody>
          <a:bodyPr/>
          <a:lstStyle/>
          <a:p>
            <a:r>
              <a:rPr lang="en-US" dirty="0" smtClean="0"/>
              <a:t>A sonic environment created in the theatre intended to “immerse” the audience more deeply into the visual experience on the screen</a:t>
            </a:r>
          </a:p>
          <a:p>
            <a:r>
              <a:rPr lang="en-US" dirty="0" smtClean="0"/>
              <a:t>Create a realistic sound field relative to the image on screen</a:t>
            </a:r>
          </a:p>
          <a:p>
            <a:r>
              <a:rPr lang="en-US" dirty="0" smtClean="0"/>
              <a:t>Hemispherical sound coverage</a:t>
            </a:r>
          </a:p>
          <a:p>
            <a:pPr marL="685800" lvl="2">
              <a:spcBef>
                <a:spcPts val="1000"/>
              </a:spcBef>
            </a:pPr>
            <a:r>
              <a:rPr lang="en-US" sz="2400" dirty="0"/>
              <a:t>Front, sides, rear, overhead</a:t>
            </a:r>
          </a:p>
          <a:p>
            <a:r>
              <a:rPr lang="en-US" dirty="0" smtClean="0"/>
              <a:t>Sometimes called “3D Sound”</a:t>
            </a:r>
          </a:p>
        </p:txBody>
      </p:sp>
      <p:pic>
        <p:nvPicPr>
          <p:cNvPr id="1026" name="Picture 2" descr="http://tuppencemagazine.co.uk/wp-content/uploads/2014/06/Immersive-sound.jpg"/>
          <p:cNvPicPr>
            <a:picLocks noChangeAspect="1" noChangeArrowheads="1"/>
          </p:cNvPicPr>
          <p:nvPr/>
        </p:nvPicPr>
        <p:blipFill rotWithShape="1">
          <a:blip r:embed="rId3">
            <a:extLst>
              <a:ext uri="{28A0092B-C50C-407E-A947-70E740481C1C}">
                <a14:useLocalDpi xmlns:a14="http://schemas.microsoft.com/office/drawing/2010/main" val="0"/>
              </a:ext>
            </a:extLst>
          </a:blip>
          <a:srcRect l="23468" r="13950"/>
          <a:stretch/>
        </p:blipFill>
        <p:spPr bwMode="auto">
          <a:xfrm>
            <a:off x="7400259" y="3414576"/>
            <a:ext cx="4132442" cy="307128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605670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a:solidFill>
                  <a:srgbClr val="FF0000"/>
                </a:solidFill>
              </a:rPr>
              <a:t>Atmos</a:t>
            </a:r>
            <a:r>
              <a:rPr lang="en-US" dirty="0">
                <a:solidFill>
                  <a:srgbClr val="FF0000"/>
                </a:solidFill>
              </a:rPr>
              <a:t> Case 1.a </a:t>
            </a:r>
            <a:endParaRPr lang="en-US" dirty="0"/>
          </a:p>
        </p:txBody>
      </p:sp>
      <p:sp>
        <p:nvSpPr>
          <p:cNvPr id="4" name="Rectangle 3"/>
          <p:cNvSpPr/>
          <p:nvPr/>
        </p:nvSpPr>
        <p:spPr>
          <a:xfrm>
            <a:off x="279862" y="2069698"/>
            <a:ext cx="6262253" cy="3539430"/>
          </a:xfrm>
          <a:prstGeom prst="rect">
            <a:avLst/>
          </a:prstGeom>
        </p:spPr>
        <p:txBody>
          <a:bodyPr wrap="square">
            <a:spAutoFit/>
          </a:bodyPr>
          <a:lstStyle/>
          <a:p>
            <a:r>
              <a:rPr lang="en-US" sz="2800" dirty="0"/>
              <a:t>This Is the simplest scenario. It is composed of:</a:t>
            </a:r>
          </a:p>
          <a:p>
            <a:pPr marL="457200" indent="-457200">
              <a:buFont typeface="Arial" panose="020B0604020202020204" pitchFamily="34" charset="0"/>
              <a:buChar char="•"/>
            </a:pPr>
            <a:r>
              <a:rPr lang="en-US" sz="2800" dirty="0" smtClean="0"/>
              <a:t>Dolby </a:t>
            </a:r>
            <a:r>
              <a:rPr lang="en-US" sz="2800" dirty="0"/>
              <a:t>CP850 Processor</a:t>
            </a:r>
          </a:p>
          <a:p>
            <a:pPr marL="457200" indent="-457200">
              <a:buFont typeface="Arial" panose="020B0604020202020204" pitchFamily="34" charset="0"/>
              <a:buChar char="•"/>
            </a:pPr>
            <a:r>
              <a:rPr lang="en-US" sz="2800" dirty="0" smtClean="0"/>
              <a:t>Core </a:t>
            </a:r>
            <a:r>
              <a:rPr lang="en-US" sz="2800" dirty="0"/>
              <a:t>110C</a:t>
            </a:r>
          </a:p>
          <a:p>
            <a:pPr marL="457200" indent="-457200">
              <a:buFont typeface="Arial" panose="020B0604020202020204" pitchFamily="34" charset="0"/>
              <a:buChar char="•"/>
            </a:pPr>
            <a:r>
              <a:rPr lang="en-US" sz="2800" dirty="0" smtClean="0"/>
              <a:t>Two </a:t>
            </a:r>
            <a:r>
              <a:rPr lang="en-US" sz="2800" dirty="0"/>
              <a:t>Networks (Two Switches or one Managed switch with separated </a:t>
            </a:r>
            <a:r>
              <a:rPr lang="en-US" sz="2800" dirty="0" smtClean="0"/>
              <a:t>VLAN’s</a:t>
            </a:r>
            <a:r>
              <a:rPr lang="en-US" sz="2800" dirty="0"/>
              <a:t>)</a:t>
            </a:r>
          </a:p>
          <a:p>
            <a:pPr marL="457200" indent="-457200">
              <a:buFont typeface="Arial" panose="020B0604020202020204" pitchFamily="34" charset="0"/>
              <a:buChar char="•"/>
            </a:pPr>
            <a:r>
              <a:rPr lang="en-US" sz="2800" dirty="0" smtClean="0"/>
              <a:t>DPA </a:t>
            </a:r>
            <a:r>
              <a:rPr lang="en-US" sz="2800" dirty="0"/>
              <a:t>Q Amplifiers (Up to 64 channels)</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20654" y="0"/>
            <a:ext cx="5367131" cy="6858000"/>
          </a:xfrm>
          <a:prstGeom prst="rect">
            <a:avLst/>
          </a:prstGeom>
        </p:spPr>
      </p:pic>
      <p:sp>
        <p:nvSpPr>
          <p:cNvPr id="6" name="Rectangle 5"/>
          <p:cNvSpPr/>
          <p:nvPr/>
        </p:nvSpPr>
        <p:spPr>
          <a:xfrm>
            <a:off x="8379229" y="3639159"/>
            <a:ext cx="1221967" cy="216131"/>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Q-Sys</a:t>
            </a:r>
            <a:endParaRPr lang="en-US" dirty="0"/>
          </a:p>
        </p:txBody>
      </p:sp>
      <p:sp>
        <p:nvSpPr>
          <p:cNvPr id="7" name="Rectangle 6"/>
          <p:cNvSpPr/>
          <p:nvPr/>
        </p:nvSpPr>
        <p:spPr>
          <a:xfrm>
            <a:off x="9672523" y="3639160"/>
            <a:ext cx="1487248" cy="21613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Management</a:t>
            </a:r>
            <a:endParaRPr lang="en-US" dirty="0"/>
          </a:p>
        </p:txBody>
      </p:sp>
    </p:spTree>
    <p:extLst>
      <p:ext uri="{BB962C8B-B14F-4D97-AF65-F5344CB8AC3E}">
        <p14:creationId xmlns:p14="http://schemas.microsoft.com/office/powerpoint/2010/main" val="67099953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a:solidFill>
                  <a:srgbClr val="FFC000"/>
                </a:solidFill>
              </a:rPr>
              <a:t>Atmos</a:t>
            </a:r>
            <a:r>
              <a:rPr lang="en-US" dirty="0">
                <a:solidFill>
                  <a:srgbClr val="FFC000"/>
                </a:solidFill>
              </a:rPr>
              <a:t> Case 1.c</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20654" y="0"/>
            <a:ext cx="5367131" cy="6858000"/>
          </a:xfrm>
          <a:prstGeom prst="rect">
            <a:avLst/>
          </a:prstGeom>
        </p:spPr>
      </p:pic>
      <p:sp>
        <p:nvSpPr>
          <p:cNvPr id="5" name="Rectangle 4"/>
          <p:cNvSpPr/>
          <p:nvPr/>
        </p:nvSpPr>
        <p:spPr>
          <a:xfrm>
            <a:off x="346362" y="1504433"/>
            <a:ext cx="6474291" cy="4401205"/>
          </a:xfrm>
          <a:prstGeom prst="rect">
            <a:avLst/>
          </a:prstGeom>
        </p:spPr>
        <p:txBody>
          <a:bodyPr wrap="square">
            <a:spAutoFit/>
          </a:bodyPr>
          <a:lstStyle/>
          <a:p>
            <a:r>
              <a:rPr lang="en-US" sz="2800" dirty="0" smtClean="0"/>
              <a:t>In this scenario the Dolby CP850 is integrated Into the IMS3000 media server. There is a configuration page for the AES67 within the Web UI. It </a:t>
            </a:r>
            <a:r>
              <a:rPr lang="en-US" sz="2800" dirty="0"/>
              <a:t>is composed of:</a:t>
            </a:r>
          </a:p>
          <a:p>
            <a:endParaRPr lang="en-US" sz="2800" dirty="0" smtClean="0"/>
          </a:p>
          <a:p>
            <a:pPr marL="457200" indent="-457200">
              <a:buFont typeface="Arial" panose="020B0604020202020204" pitchFamily="34" charset="0"/>
              <a:buChar char="•"/>
            </a:pPr>
            <a:r>
              <a:rPr lang="en-US" sz="2800" dirty="0" smtClean="0"/>
              <a:t>IMS3000</a:t>
            </a:r>
            <a:endParaRPr lang="en-US" sz="2800" dirty="0"/>
          </a:p>
          <a:p>
            <a:pPr marL="457200" indent="-457200">
              <a:buFont typeface="Arial" panose="020B0604020202020204" pitchFamily="34" charset="0"/>
              <a:buChar char="•"/>
            </a:pPr>
            <a:r>
              <a:rPr lang="en-US" sz="2800" dirty="0" smtClean="0"/>
              <a:t>Core 110C or 510c</a:t>
            </a:r>
            <a:endParaRPr lang="en-US" sz="2800" dirty="0"/>
          </a:p>
          <a:p>
            <a:pPr marL="457200" indent="-457200">
              <a:buFont typeface="Arial" panose="020B0604020202020204" pitchFamily="34" charset="0"/>
              <a:buChar char="•"/>
            </a:pPr>
            <a:r>
              <a:rPr lang="en-US" sz="2800" dirty="0" smtClean="0"/>
              <a:t>Two </a:t>
            </a:r>
            <a:r>
              <a:rPr lang="en-US" sz="2800" dirty="0"/>
              <a:t>Networks (Two Switches or one Managed switch with separated </a:t>
            </a:r>
            <a:r>
              <a:rPr lang="en-US" sz="2800" dirty="0" err="1"/>
              <a:t>Vlans</a:t>
            </a:r>
            <a:r>
              <a:rPr lang="en-US" sz="2800" dirty="0"/>
              <a:t>)</a:t>
            </a:r>
          </a:p>
          <a:p>
            <a:pPr marL="457200" indent="-457200">
              <a:buFont typeface="Arial" panose="020B0604020202020204" pitchFamily="34" charset="0"/>
              <a:buChar char="•"/>
            </a:pPr>
            <a:r>
              <a:rPr lang="en-US" sz="2800" dirty="0" smtClean="0"/>
              <a:t>DPA </a:t>
            </a:r>
            <a:r>
              <a:rPr lang="en-US" sz="2800" dirty="0"/>
              <a:t>Q Amplifiers (Up to 64 channels)</a:t>
            </a:r>
          </a:p>
        </p:txBody>
      </p:sp>
      <p:sp>
        <p:nvSpPr>
          <p:cNvPr id="6" name="Rectangle 5"/>
          <p:cNvSpPr/>
          <p:nvPr/>
        </p:nvSpPr>
        <p:spPr>
          <a:xfrm>
            <a:off x="8379229" y="3647468"/>
            <a:ext cx="1221967" cy="216131"/>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Q-Sys</a:t>
            </a:r>
            <a:endParaRPr lang="en-US" dirty="0"/>
          </a:p>
        </p:txBody>
      </p:sp>
      <p:sp>
        <p:nvSpPr>
          <p:cNvPr id="7" name="Rectangle 6"/>
          <p:cNvSpPr/>
          <p:nvPr/>
        </p:nvSpPr>
        <p:spPr>
          <a:xfrm>
            <a:off x="9674630" y="3647468"/>
            <a:ext cx="1585846" cy="21613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Management</a:t>
            </a:r>
            <a:endParaRPr lang="en-US" dirty="0"/>
          </a:p>
        </p:txBody>
      </p:sp>
    </p:spTree>
    <p:extLst>
      <p:ext uri="{BB962C8B-B14F-4D97-AF65-F5344CB8AC3E}">
        <p14:creationId xmlns:p14="http://schemas.microsoft.com/office/powerpoint/2010/main" val="113552407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effectLst>
                  <a:outerShdw blurRad="38100" dist="38100" dir="2700000" algn="tl">
                    <a:srgbClr val="000000">
                      <a:alpha val="43137"/>
                    </a:srgbClr>
                  </a:outerShdw>
                </a:effectLst>
              </a:rPr>
              <a:t>DPA-Q Network Amplifier</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838200" y="1825625"/>
            <a:ext cx="4467726" cy="4351338"/>
          </a:xfrm>
        </p:spPr>
        <p:txBody>
          <a:bodyPr/>
          <a:lstStyle/>
          <a:p>
            <a:r>
              <a:rPr lang="en-US" dirty="0" smtClean="0"/>
              <a:t>4 and 8-channel amplifiers</a:t>
            </a:r>
          </a:p>
          <a:p>
            <a:r>
              <a:rPr lang="en-US" dirty="0" smtClean="0"/>
              <a:t>Complete networked system using Q-Sys</a:t>
            </a:r>
          </a:p>
          <a:p>
            <a:pPr marL="0" indent="0">
              <a:buNone/>
            </a:pPr>
            <a:endParaRPr lang="en-US" dirty="0"/>
          </a:p>
        </p:txBody>
      </p:sp>
      <p:pic>
        <p:nvPicPr>
          <p:cNvPr id="4" name="Picture 3"/>
          <p:cNvPicPr>
            <a:picLocks noChangeAspect="1"/>
          </p:cNvPicPr>
          <p:nvPr/>
        </p:nvPicPr>
        <p:blipFill>
          <a:blip r:embed="rId2"/>
          <a:stretch>
            <a:fillRect/>
          </a:stretch>
        </p:blipFill>
        <p:spPr>
          <a:xfrm>
            <a:off x="5450306" y="1636744"/>
            <a:ext cx="6386762" cy="5076375"/>
          </a:xfrm>
          <a:prstGeom prst="rect">
            <a:avLst/>
          </a:prstGeom>
        </p:spPr>
      </p:pic>
      <p:pic>
        <p:nvPicPr>
          <p:cNvPr id="19" name="Content Placeholder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5190" y="3868329"/>
            <a:ext cx="3380952" cy="2201000"/>
          </a:xfrm>
          <a:prstGeom prst="rect">
            <a:avLst/>
          </a:prstGeom>
        </p:spPr>
      </p:pic>
    </p:spTree>
    <p:extLst>
      <p:ext uri="{BB962C8B-B14F-4D97-AF65-F5344CB8AC3E}">
        <p14:creationId xmlns:p14="http://schemas.microsoft.com/office/powerpoint/2010/main" val="365726384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978067" y="421242"/>
            <a:ext cx="10118496" cy="6327098"/>
          </a:xfrm>
          <a:prstGeom prst="rect">
            <a:avLst/>
          </a:prstGeom>
        </p:spPr>
      </p:pic>
      <p:sp>
        <p:nvSpPr>
          <p:cNvPr id="2" name="Title 1"/>
          <p:cNvSpPr>
            <a:spLocks noGrp="1"/>
          </p:cNvSpPr>
          <p:nvPr>
            <p:ph type="title"/>
          </p:nvPr>
        </p:nvSpPr>
        <p:spPr>
          <a:xfrm>
            <a:off x="665971" y="608404"/>
            <a:ext cx="3692703" cy="1325563"/>
          </a:xfrm>
        </p:spPr>
        <p:txBody>
          <a:bodyPr>
            <a:normAutofit fontScale="90000"/>
          </a:bodyPr>
          <a:lstStyle/>
          <a:p>
            <a:r>
              <a:rPr lang="en-US" dirty="0">
                <a:effectLst>
                  <a:outerShdw blurRad="38100" dist="38100" dir="2700000" algn="tl">
                    <a:srgbClr val="000000">
                      <a:alpha val="43137"/>
                    </a:srgbClr>
                  </a:outerShdw>
                </a:effectLst>
              </a:rPr>
              <a:t>DPA-Q and Immersive Systems</a:t>
            </a:r>
            <a:endParaRPr lang="en-US" dirty="0"/>
          </a:p>
        </p:txBody>
      </p:sp>
      <p:sp>
        <p:nvSpPr>
          <p:cNvPr id="3" name="Content Placeholder 2"/>
          <p:cNvSpPr>
            <a:spLocks noGrp="1"/>
          </p:cNvSpPr>
          <p:nvPr>
            <p:ph idx="1"/>
          </p:nvPr>
        </p:nvSpPr>
        <p:spPr>
          <a:xfrm>
            <a:off x="419392" y="4161232"/>
            <a:ext cx="3117350" cy="1390186"/>
          </a:xfrm>
        </p:spPr>
        <p:txBody>
          <a:bodyPr/>
          <a:lstStyle/>
          <a:p>
            <a:r>
              <a:rPr lang="en-US" dirty="0"/>
              <a:t>Example system using DPA-Q amps and Q-Sys</a:t>
            </a:r>
          </a:p>
        </p:txBody>
      </p:sp>
      <p:sp>
        <p:nvSpPr>
          <p:cNvPr id="5" name="TextBox 4"/>
          <p:cNvSpPr txBox="1"/>
          <p:nvPr/>
        </p:nvSpPr>
        <p:spPr>
          <a:xfrm>
            <a:off x="953648" y="2995132"/>
            <a:ext cx="1558675" cy="369332"/>
          </a:xfrm>
          <a:prstGeom prst="rect">
            <a:avLst/>
          </a:prstGeom>
          <a:noFill/>
        </p:spPr>
        <p:txBody>
          <a:bodyPr wrap="square" rtlCol="0">
            <a:spAutoFit/>
          </a:bodyPr>
          <a:lstStyle/>
          <a:p>
            <a:r>
              <a:rPr lang="en-US" dirty="0" smtClean="0"/>
              <a:t>Dolby CP850</a:t>
            </a:r>
            <a:endParaRPr lang="en-US" dirty="0"/>
          </a:p>
        </p:txBody>
      </p:sp>
      <p:sp>
        <p:nvSpPr>
          <p:cNvPr id="6" name="TextBox 5"/>
          <p:cNvSpPr txBox="1"/>
          <p:nvPr/>
        </p:nvSpPr>
        <p:spPr>
          <a:xfrm>
            <a:off x="1179675" y="3310701"/>
            <a:ext cx="1162829" cy="369332"/>
          </a:xfrm>
          <a:prstGeom prst="rect">
            <a:avLst/>
          </a:prstGeom>
          <a:noFill/>
        </p:spPr>
        <p:txBody>
          <a:bodyPr wrap="square" rtlCol="0">
            <a:spAutoFit/>
          </a:bodyPr>
          <a:lstStyle/>
          <a:p>
            <a:r>
              <a:rPr lang="en-US" dirty="0" smtClean="0"/>
              <a:t>Core 110c</a:t>
            </a:r>
            <a:endParaRPr lang="en-US" dirty="0"/>
          </a:p>
        </p:txBody>
      </p:sp>
      <p:sp>
        <p:nvSpPr>
          <p:cNvPr id="7" name="TextBox 6"/>
          <p:cNvSpPr txBox="1"/>
          <p:nvPr/>
        </p:nvSpPr>
        <p:spPr>
          <a:xfrm>
            <a:off x="1208644" y="3657092"/>
            <a:ext cx="1185231" cy="369332"/>
          </a:xfrm>
          <a:prstGeom prst="rect">
            <a:avLst/>
          </a:prstGeom>
          <a:noFill/>
        </p:spPr>
        <p:txBody>
          <a:bodyPr wrap="square" rtlCol="0">
            <a:spAutoFit/>
          </a:bodyPr>
          <a:lstStyle/>
          <a:p>
            <a:r>
              <a:rPr lang="en-US" dirty="0" smtClean="0"/>
              <a:t>NS-1124P</a:t>
            </a:r>
            <a:endParaRPr lang="en-US" dirty="0"/>
          </a:p>
        </p:txBody>
      </p:sp>
    </p:spTree>
    <p:extLst>
      <p:ext uri="{BB962C8B-B14F-4D97-AF65-F5344CB8AC3E}">
        <p14:creationId xmlns:p14="http://schemas.microsoft.com/office/powerpoint/2010/main" val="269684966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4592548" y="219466"/>
            <a:ext cx="7449615" cy="6506525"/>
          </a:xfrm>
          <a:prstGeom prst="rect">
            <a:avLst/>
          </a:prstGeom>
        </p:spPr>
      </p:pic>
      <p:sp>
        <p:nvSpPr>
          <p:cNvPr id="2" name="Title 1"/>
          <p:cNvSpPr>
            <a:spLocks noGrp="1"/>
          </p:cNvSpPr>
          <p:nvPr>
            <p:ph type="title"/>
          </p:nvPr>
        </p:nvSpPr>
        <p:spPr>
          <a:xfrm>
            <a:off x="838200" y="365125"/>
            <a:ext cx="4966699" cy="1977383"/>
          </a:xfrm>
        </p:spPr>
        <p:txBody>
          <a:bodyPr/>
          <a:lstStyle/>
          <a:p>
            <a:r>
              <a:rPr lang="en-US" dirty="0">
                <a:effectLst>
                  <a:outerShdw blurRad="38100" dist="38100" dir="2700000" algn="tl">
                    <a:srgbClr val="000000">
                      <a:alpha val="43137"/>
                    </a:srgbClr>
                  </a:outerShdw>
                </a:effectLst>
              </a:rPr>
              <a:t>DPA-Q and Immersive Systems</a:t>
            </a:r>
            <a:endParaRPr lang="en-US" dirty="0"/>
          </a:p>
        </p:txBody>
      </p:sp>
      <p:sp>
        <p:nvSpPr>
          <p:cNvPr id="3" name="Content Placeholder 2"/>
          <p:cNvSpPr>
            <a:spLocks noGrp="1"/>
          </p:cNvSpPr>
          <p:nvPr>
            <p:ph idx="1"/>
          </p:nvPr>
        </p:nvSpPr>
        <p:spPr>
          <a:xfrm>
            <a:off x="838200" y="2488167"/>
            <a:ext cx="3466672" cy="3688796"/>
          </a:xfrm>
        </p:spPr>
        <p:txBody>
          <a:bodyPr/>
          <a:lstStyle/>
          <a:p>
            <a:r>
              <a:rPr lang="en-US" dirty="0"/>
              <a:t>Example system using DPA-Q amps and Q-Sys</a:t>
            </a:r>
          </a:p>
          <a:p>
            <a:endParaRPr lang="en-US" dirty="0"/>
          </a:p>
        </p:txBody>
      </p:sp>
    </p:spTree>
    <p:extLst>
      <p:ext uri="{BB962C8B-B14F-4D97-AF65-F5344CB8AC3E}">
        <p14:creationId xmlns:p14="http://schemas.microsoft.com/office/powerpoint/2010/main" val="249543525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effectLst>
                  <a:outerShdw blurRad="38100" dist="38100" dir="2700000" algn="tl">
                    <a:srgbClr val="000000">
                      <a:alpha val="43137"/>
                    </a:srgbClr>
                  </a:outerShdw>
                </a:effectLst>
              </a:rPr>
              <a:t>QSC Position on Immersive Sound</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838200" y="1825624"/>
            <a:ext cx="6321725" cy="5032375"/>
          </a:xfrm>
        </p:spPr>
        <p:txBody>
          <a:bodyPr/>
          <a:lstStyle/>
          <a:p>
            <a:r>
              <a:rPr lang="en-US" dirty="0"/>
              <a:t>We support any practical </a:t>
            </a:r>
            <a:r>
              <a:rPr lang="en-US" dirty="0" smtClean="0"/>
              <a:t>format</a:t>
            </a:r>
            <a:endParaRPr lang="en-US" dirty="0"/>
          </a:p>
          <a:p>
            <a:r>
              <a:rPr lang="en-US" dirty="0" smtClean="0"/>
              <a:t>Our </a:t>
            </a:r>
            <a:r>
              <a:rPr lang="en-US" dirty="0"/>
              <a:t>role </a:t>
            </a:r>
            <a:r>
              <a:rPr lang="en-US" dirty="0" smtClean="0"/>
              <a:t>is </a:t>
            </a:r>
            <a:r>
              <a:rPr lang="en-US" dirty="0"/>
              <a:t>to provide the best possible tools to the exhibitor so that the creative intent of the filmmaker can be realized within the </a:t>
            </a:r>
            <a:r>
              <a:rPr lang="en-US" dirty="0" smtClean="0"/>
              <a:t>cinema</a:t>
            </a:r>
            <a:endParaRPr lang="en-US" dirty="0"/>
          </a:p>
          <a:p>
            <a:r>
              <a:rPr lang="en-US" dirty="0"/>
              <a:t>Our objective is to provide the highest possible quality components and systems for any format, for any size room, within the budget requirements of our end </a:t>
            </a:r>
            <a:r>
              <a:rPr lang="en-US" dirty="0" smtClean="0"/>
              <a:t>customer</a:t>
            </a:r>
            <a:endParaRPr lang="en-US" dirty="0"/>
          </a:p>
          <a:p>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37779" y="2543475"/>
            <a:ext cx="4539077" cy="302605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0262841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effectLst>
                  <a:outerShdw blurRad="38100" dist="38100" dir="2700000" algn="tl">
                    <a:srgbClr val="000000">
                      <a:alpha val="43137"/>
                    </a:srgbClr>
                  </a:outerShdw>
                </a:effectLst>
              </a:rPr>
              <a:t>QSC Cinema Heritage</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1164853" y="1642733"/>
            <a:ext cx="10559315" cy="4063999"/>
          </a:xfrm>
        </p:spPr>
        <p:txBody>
          <a:bodyPr>
            <a:normAutofit/>
          </a:bodyPr>
          <a:lstStyle/>
          <a:p>
            <a:r>
              <a:rPr lang="en-US" sz="3200" dirty="0" smtClean="0"/>
              <a:t>QSC has been in business over 50 years</a:t>
            </a:r>
          </a:p>
          <a:p>
            <a:r>
              <a:rPr lang="en-US" sz="3200" dirty="0" smtClean="0"/>
              <a:t>Cinema </a:t>
            </a:r>
            <a:r>
              <a:rPr lang="en-US" sz="3200" dirty="0"/>
              <a:t>Amplifiers since 1980</a:t>
            </a:r>
          </a:p>
          <a:p>
            <a:pPr lvl="1"/>
            <a:r>
              <a:rPr lang="en-US" sz="2800" dirty="0"/>
              <a:t>Industry’s leading supplier</a:t>
            </a:r>
          </a:p>
          <a:p>
            <a:r>
              <a:rPr lang="en-US" sz="3200" dirty="0" smtClean="0"/>
              <a:t>Cinema </a:t>
            </a:r>
            <a:r>
              <a:rPr lang="en-US" sz="3200" dirty="0"/>
              <a:t>Loudspeakers since </a:t>
            </a:r>
            <a:r>
              <a:rPr lang="en-US" sz="3200" dirty="0" smtClean="0"/>
              <a:t>2002</a:t>
            </a:r>
            <a:endParaRPr lang="en-US" sz="3200"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50932" y="4031143"/>
            <a:ext cx="6636427" cy="209652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0806602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8614558" cy="1325563"/>
          </a:xfrm>
        </p:spPr>
        <p:txBody>
          <a:bodyPr>
            <a:normAutofit fontScale="90000"/>
          </a:bodyPr>
          <a:lstStyle/>
          <a:p>
            <a:r>
              <a:rPr lang="en-US" b="1" dirty="0">
                <a:effectLst>
                  <a:outerShdw blurRad="38100" dist="38100" dir="2700000" algn="tl">
                    <a:srgbClr val="000000">
                      <a:alpha val="43137"/>
                    </a:srgbClr>
                  </a:outerShdw>
                </a:effectLst>
              </a:rPr>
              <a:t>QSC Processors + QSC Amplifiers + QSC Loudspeakers</a:t>
            </a:r>
          </a:p>
        </p:txBody>
      </p:sp>
      <p:grpSp>
        <p:nvGrpSpPr>
          <p:cNvPr id="4" name="Group 3"/>
          <p:cNvGrpSpPr/>
          <p:nvPr/>
        </p:nvGrpSpPr>
        <p:grpSpPr>
          <a:xfrm>
            <a:off x="1232518" y="2896261"/>
            <a:ext cx="5061105" cy="1053348"/>
            <a:chOff x="366419" y="2206708"/>
            <a:chExt cx="7680301" cy="1598471"/>
          </a:xfrm>
        </p:grpSpPr>
        <p:grpSp>
          <p:nvGrpSpPr>
            <p:cNvPr id="5" name="Group 4"/>
            <p:cNvGrpSpPr/>
            <p:nvPr/>
          </p:nvGrpSpPr>
          <p:grpSpPr>
            <a:xfrm>
              <a:off x="366419" y="2605442"/>
              <a:ext cx="1170364" cy="1199737"/>
              <a:chOff x="1030299" y="2805858"/>
              <a:chExt cx="1170364" cy="1199737"/>
            </a:xfrm>
          </p:grpSpPr>
          <p:pic>
            <p:nvPicPr>
              <p:cNvPr id="18" name="Picture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3971" y="3291524"/>
                <a:ext cx="1161613" cy="304320"/>
              </a:xfrm>
              <a:prstGeom prst="rect">
                <a:avLst/>
              </a:prstGeom>
            </p:spPr>
          </p:pic>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2003" y="2805858"/>
                <a:ext cx="1168660" cy="296399"/>
              </a:xfrm>
              <a:prstGeom prst="rect">
                <a:avLst/>
              </a:prstGeom>
            </p:spPr>
          </p:pic>
          <p:pic>
            <p:nvPicPr>
              <p:cNvPr id="20" name="Picture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0299" y="3787154"/>
                <a:ext cx="1158845" cy="218441"/>
              </a:xfrm>
              <a:prstGeom prst="rect">
                <a:avLst/>
              </a:prstGeom>
            </p:spPr>
          </p:pic>
        </p:grpSp>
        <p:grpSp>
          <p:nvGrpSpPr>
            <p:cNvPr id="6" name="Group 5"/>
            <p:cNvGrpSpPr/>
            <p:nvPr/>
          </p:nvGrpSpPr>
          <p:grpSpPr>
            <a:xfrm>
              <a:off x="1784045" y="2566168"/>
              <a:ext cx="1995092" cy="1237698"/>
              <a:chOff x="2447925" y="2766584"/>
              <a:chExt cx="1995092" cy="1237698"/>
            </a:xfrm>
          </p:grpSpPr>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84155" y="2766584"/>
                <a:ext cx="1158862" cy="313302"/>
              </a:xfrm>
              <a:prstGeom prst="rect">
                <a:avLst/>
              </a:prstGeom>
            </p:spPr>
          </p:pic>
          <p:pic>
            <p:nvPicPr>
              <p:cNvPr id="14" name="Picture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81267" y="3161298"/>
                <a:ext cx="1156302" cy="217961"/>
              </a:xfrm>
              <a:prstGeom prst="rect">
                <a:avLst/>
              </a:prstGeom>
            </p:spPr>
          </p:pic>
          <p:pic>
            <p:nvPicPr>
              <p:cNvPr id="15" name="Picture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84970" y="3475097"/>
                <a:ext cx="1158047" cy="218290"/>
              </a:xfrm>
              <a:prstGeom prst="rect">
                <a:avLst/>
              </a:prstGeom>
            </p:spPr>
          </p:pic>
          <p:pic>
            <p:nvPicPr>
              <p:cNvPr id="16" name="Picture 1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280613" y="3788916"/>
                <a:ext cx="1158701" cy="215366"/>
              </a:xfrm>
              <a:prstGeom prst="rect">
                <a:avLst/>
              </a:prstGeom>
            </p:spPr>
          </p:pic>
          <p:sp>
            <p:nvSpPr>
              <p:cNvPr id="17" name="Plus 16"/>
              <p:cNvSpPr/>
              <p:nvPr/>
            </p:nvSpPr>
            <p:spPr>
              <a:xfrm>
                <a:off x="2447925" y="3105150"/>
                <a:ext cx="609600" cy="609600"/>
              </a:xfrm>
              <a:prstGeom prst="mathPlus">
                <a:avLst>
                  <a:gd name="adj1" fmla="val 1637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grpSp>
          <p:nvGrpSpPr>
            <p:cNvPr id="7" name="Group 6"/>
            <p:cNvGrpSpPr/>
            <p:nvPr/>
          </p:nvGrpSpPr>
          <p:grpSpPr>
            <a:xfrm>
              <a:off x="4031945" y="2206708"/>
              <a:ext cx="3332591" cy="1598120"/>
              <a:chOff x="4695825" y="2407124"/>
              <a:chExt cx="3332591" cy="1598120"/>
            </a:xfrm>
          </p:grpSpPr>
          <p:pic>
            <p:nvPicPr>
              <p:cNvPr id="9" name="Picture 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557639" y="2407599"/>
                <a:ext cx="660360" cy="1597645"/>
              </a:xfrm>
              <a:prstGeom prst="rect">
                <a:avLst/>
              </a:prstGeom>
            </p:spPr>
          </p:pic>
          <p:pic>
            <p:nvPicPr>
              <p:cNvPr id="10" name="Picture 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525631" y="2407124"/>
                <a:ext cx="412031" cy="549375"/>
              </a:xfrm>
              <a:prstGeom prst="rect">
                <a:avLst/>
              </a:prstGeom>
            </p:spPr>
          </p:pic>
          <p:pic>
            <p:nvPicPr>
              <p:cNvPr id="11" name="Picture 1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5400000">
                <a:off x="6828824" y="2788853"/>
                <a:ext cx="908333" cy="1490851"/>
              </a:xfrm>
              <a:prstGeom prst="rect">
                <a:avLst/>
              </a:prstGeom>
            </p:spPr>
          </p:pic>
          <p:sp>
            <p:nvSpPr>
              <p:cNvPr id="12" name="Plus 11"/>
              <p:cNvSpPr/>
              <p:nvPr/>
            </p:nvSpPr>
            <p:spPr>
              <a:xfrm>
                <a:off x="4695825" y="3105150"/>
                <a:ext cx="609600" cy="609600"/>
              </a:xfrm>
              <a:prstGeom prst="mathPlus">
                <a:avLst>
                  <a:gd name="adj1" fmla="val 1637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sp>
          <p:nvSpPr>
            <p:cNvPr id="8" name="Equal 7"/>
            <p:cNvSpPr/>
            <p:nvPr/>
          </p:nvSpPr>
          <p:spPr>
            <a:xfrm>
              <a:off x="7467600" y="3017520"/>
              <a:ext cx="579120" cy="406400"/>
            </a:xfrm>
            <a:prstGeom prst="mathEqual">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endParaRPr>
            </a:p>
          </p:txBody>
        </p:sp>
      </p:grpSp>
      <p:pic>
        <p:nvPicPr>
          <p:cNvPr id="21" name="Picture 20"/>
          <p:cNvPicPr>
            <a:picLocks noChangeAspect="1"/>
          </p:cNvPicPr>
          <p:nvPr/>
        </p:nvPicPr>
        <p:blipFill>
          <a:blip r:embed="rId12"/>
          <a:stretch>
            <a:fillRect/>
          </a:stretch>
        </p:blipFill>
        <p:spPr>
          <a:xfrm>
            <a:off x="6293489" y="3154452"/>
            <a:ext cx="4920591" cy="900585"/>
          </a:xfrm>
          <a:prstGeom prst="rect">
            <a:avLst/>
          </a:prstGeom>
        </p:spPr>
      </p:pic>
    </p:spTree>
    <p:extLst>
      <p:ext uri="{BB962C8B-B14F-4D97-AF65-F5344CB8AC3E}">
        <p14:creationId xmlns:p14="http://schemas.microsoft.com/office/powerpoint/2010/main" val="3753128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50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effectLst>
                  <a:outerShdw blurRad="38100" dist="38100" dir="2700000" algn="tl">
                    <a:srgbClr val="000000">
                      <a:alpha val="43137"/>
                    </a:srgbClr>
                  </a:outerShdw>
                </a:effectLst>
              </a:rPr>
              <a:t>What </a:t>
            </a:r>
            <a:r>
              <a:rPr lang="en-US" b="1" dirty="0" smtClean="0">
                <a:effectLst>
                  <a:outerShdw blurRad="38100" dist="38100" dir="2700000" algn="tl">
                    <a:srgbClr val="000000">
                      <a:alpha val="43137"/>
                    </a:srgbClr>
                  </a:outerShdw>
                </a:effectLst>
              </a:rPr>
              <a:t>is         </a:t>
            </a:r>
            <a:r>
              <a:rPr lang="en-US" b="1" dirty="0">
                <a:effectLst>
                  <a:outerShdw blurRad="38100" dist="38100" dir="2700000" algn="tl">
                    <a:srgbClr val="000000">
                      <a:alpha val="43137"/>
                    </a:srgbClr>
                  </a:outerShdw>
                </a:effectLst>
              </a:rPr>
              <a:t>				 </a:t>
            </a:r>
            <a:r>
              <a:rPr lang="en-US" b="1" dirty="0" smtClean="0">
                <a:effectLst>
                  <a:outerShdw blurRad="38100" dist="38100" dir="2700000" algn="tl">
                    <a:srgbClr val="000000">
                      <a:alpha val="43137"/>
                    </a:srgbClr>
                  </a:outerShdw>
                </a:effectLst>
              </a:rPr>
              <a:t>? </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a:bodyPr>
          <a:lstStyle/>
          <a:p>
            <a:r>
              <a:rPr lang="en-US" sz="2667" dirty="0"/>
              <a:t>Known input/output</a:t>
            </a:r>
          </a:p>
          <a:p>
            <a:r>
              <a:rPr lang="en-US" sz="2667" dirty="0"/>
              <a:t>Intrinsic Correction</a:t>
            </a:r>
            <a:r>
              <a:rPr lang="en-US" sz="2667" baseline="30000" dirty="0"/>
              <a:t>™ </a:t>
            </a:r>
            <a:r>
              <a:rPr lang="en-US" sz="2667" dirty="0"/>
              <a:t>optimizes loudspeaker performance</a:t>
            </a:r>
            <a:endParaRPr lang="en-US" sz="2667" baseline="30000" dirty="0"/>
          </a:p>
          <a:p>
            <a:r>
              <a:rPr lang="en-US" sz="2667" dirty="0"/>
              <a:t>Streamlined interconnections that convey more than the signal alone</a:t>
            </a:r>
          </a:p>
          <a:p>
            <a:r>
              <a:rPr lang="en-US" sz="2667" dirty="0"/>
              <a:t>Complete engineering continuity</a:t>
            </a:r>
          </a:p>
          <a:p>
            <a:pPr lvl="1"/>
            <a:r>
              <a:rPr lang="en-US" dirty="0"/>
              <a:t>Same team develops all products</a:t>
            </a:r>
          </a:p>
          <a:p>
            <a:pPr lvl="1"/>
            <a:r>
              <a:rPr lang="en-US" dirty="0"/>
              <a:t>Consistent </a:t>
            </a:r>
            <a:r>
              <a:rPr lang="en-US" dirty="0" smtClean="0"/>
              <a:t>design approach</a:t>
            </a:r>
            <a:endParaRPr lang="en-US" dirty="0"/>
          </a:p>
          <a:p>
            <a:r>
              <a:rPr lang="en-US" sz="2667" dirty="0"/>
              <a:t>One brand, one system - Only from QSC</a:t>
            </a:r>
          </a:p>
          <a:p>
            <a:endParaRPr lang="en-US" sz="2667" dirty="0"/>
          </a:p>
        </p:txBody>
      </p:sp>
      <p:pic>
        <p:nvPicPr>
          <p:cNvPr id="4" name="Picture 3"/>
          <p:cNvPicPr>
            <a:picLocks noChangeAspect="1"/>
          </p:cNvPicPr>
          <p:nvPr/>
        </p:nvPicPr>
        <p:blipFill rotWithShape="1">
          <a:blip r:embed="rId2">
            <a:clrChange>
              <a:clrFrom>
                <a:srgbClr val="FFFFFF"/>
              </a:clrFrom>
              <a:clrTo>
                <a:srgbClr val="FFFFFF">
                  <a:alpha val="0"/>
                </a:srgbClr>
              </a:clrTo>
            </a:clrChange>
          </a:blip>
          <a:srcRect r="2735"/>
          <a:stretch/>
        </p:blipFill>
        <p:spPr>
          <a:xfrm>
            <a:off x="2782410" y="587892"/>
            <a:ext cx="4786051" cy="900585"/>
          </a:xfrm>
          <a:prstGeom prst="rect">
            <a:avLst/>
          </a:prstGeom>
        </p:spPr>
      </p:pic>
    </p:spTree>
    <p:extLst>
      <p:ext uri="{BB962C8B-B14F-4D97-AF65-F5344CB8AC3E}">
        <p14:creationId xmlns:p14="http://schemas.microsoft.com/office/powerpoint/2010/main" val="248508979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52400"/>
            <a:ext cx="12420600" cy="7010400"/>
          </a:xfrm>
          <a:prstGeom prst="rect">
            <a:avLst/>
          </a:prstGeom>
          <a:solidFill>
            <a:srgbClr val="0B7AC0"/>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Calibri"/>
              <a:ea typeface="+mn-ea"/>
              <a:cs typeface="+mn-cs"/>
            </a:endParaRPr>
          </a:p>
        </p:txBody>
      </p:sp>
      <p:sp>
        <p:nvSpPr>
          <p:cNvPr id="7" name="Content Placeholder 2"/>
          <p:cNvSpPr txBox="1">
            <a:spLocks/>
          </p:cNvSpPr>
          <p:nvPr/>
        </p:nvSpPr>
        <p:spPr>
          <a:xfrm>
            <a:off x="1571666" y="3937665"/>
            <a:ext cx="8726666" cy="170113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de-DE" sz="3600" dirty="0" smtClean="0">
                <a:solidFill>
                  <a:schemeClr val="bg1"/>
                </a:solidFill>
                <a:latin typeface="Arial" panose="020B0604020202020204" pitchFamily="34" charset="0"/>
                <a:cs typeface="Arial" panose="020B0604020202020204" pitchFamily="34" charset="0"/>
              </a:rPr>
              <a:t>Any questions?</a:t>
            </a:r>
            <a:endParaRPr lang="de-DE" sz="3600" b="1" dirty="0" smtClean="0">
              <a:solidFill>
                <a:schemeClr val="bg1"/>
              </a:solidFill>
              <a:latin typeface="Arial" panose="020B0604020202020204" pitchFamily="34" charset="0"/>
              <a:cs typeface="Arial" panose="020B0604020202020204" pitchFamily="34" charset="0"/>
            </a:endParaRPr>
          </a:p>
        </p:txBody>
      </p:sp>
      <p:sp>
        <p:nvSpPr>
          <p:cNvPr id="10" name="Content Placeholder 2"/>
          <p:cNvSpPr txBox="1">
            <a:spLocks/>
          </p:cNvSpPr>
          <p:nvPr/>
        </p:nvSpPr>
        <p:spPr>
          <a:xfrm>
            <a:off x="0" y="1904552"/>
            <a:ext cx="12191999" cy="240671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de-DE" sz="13800" b="1" spc="-200" dirty="0" smtClean="0">
                <a:solidFill>
                  <a:schemeClr val="bg1"/>
                </a:solidFill>
                <a:latin typeface="Arial" panose="020B0604020202020204" pitchFamily="34" charset="0"/>
                <a:cs typeface="Arial" panose="020B0604020202020204" pitchFamily="34" charset="0"/>
              </a:rPr>
              <a:t>thank you</a:t>
            </a:r>
          </a:p>
        </p:txBody>
      </p:sp>
      <p:pic>
        <p:nvPicPr>
          <p:cNvPr id="6" name="Picture 5"/>
          <p:cNvPicPr>
            <a:picLocks noChangeAspect="1"/>
          </p:cNvPicPr>
          <p:nvPr/>
        </p:nvPicPr>
        <p:blipFill>
          <a:blip r:embed="rId3"/>
          <a:stretch>
            <a:fillRect/>
          </a:stretch>
        </p:blipFill>
        <p:spPr>
          <a:xfrm>
            <a:off x="5316353" y="5761105"/>
            <a:ext cx="1559292" cy="315543"/>
          </a:xfrm>
          <a:prstGeom prst="rect">
            <a:avLst/>
          </a:prstGeom>
        </p:spPr>
      </p:pic>
    </p:spTree>
    <p:extLst>
      <p:ext uri="{BB962C8B-B14F-4D97-AF65-F5344CB8AC3E}">
        <p14:creationId xmlns:p14="http://schemas.microsoft.com/office/powerpoint/2010/main" val="2154636516"/>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Channel-based</a:t>
            </a:r>
            <a:endParaRPr lang="en-US" dirty="0"/>
          </a:p>
        </p:txBody>
      </p:sp>
      <p:sp>
        <p:nvSpPr>
          <p:cNvPr id="3" name="Content Placeholder 2"/>
          <p:cNvSpPr>
            <a:spLocks noGrp="1"/>
          </p:cNvSpPr>
          <p:nvPr>
            <p:ph idx="1"/>
          </p:nvPr>
        </p:nvSpPr>
        <p:spPr>
          <a:xfrm>
            <a:off x="838200" y="1825625"/>
            <a:ext cx="6774712" cy="4351338"/>
          </a:xfrm>
        </p:spPr>
        <p:txBody>
          <a:bodyPr/>
          <a:lstStyle/>
          <a:p>
            <a:pPr marL="228600" lvl="1">
              <a:spcBef>
                <a:spcPts val="1000"/>
              </a:spcBef>
            </a:pPr>
            <a:r>
              <a:rPr lang="en-US" dirty="0" smtClean="0"/>
              <a:t>Traditional method used in music and cinema sound mixing</a:t>
            </a:r>
          </a:p>
          <a:p>
            <a:pPr marL="228600" lvl="1">
              <a:spcBef>
                <a:spcPts val="1000"/>
              </a:spcBef>
            </a:pPr>
            <a:r>
              <a:rPr lang="en-US" dirty="0" smtClean="0"/>
              <a:t>Content is mixed to one or more channels (left, center, right or some combination via standard panning techniques)</a:t>
            </a:r>
          </a:p>
          <a:p>
            <a:pPr marL="228600" lvl="1">
              <a:spcBef>
                <a:spcPts val="1000"/>
              </a:spcBef>
            </a:pPr>
            <a:r>
              <a:rPr lang="en-US" dirty="0" smtClean="0"/>
              <a:t>Each </a:t>
            </a:r>
            <a:r>
              <a:rPr lang="en-US" dirty="0"/>
              <a:t>channel is the content delivered to one or more loudspeakers (for surround)</a:t>
            </a:r>
          </a:p>
          <a:p>
            <a:pPr marL="0" indent="0">
              <a:buNone/>
            </a:pPr>
            <a:endParaRPr lang="en-US" dirty="0"/>
          </a:p>
        </p:txBody>
      </p:sp>
      <p:pic>
        <p:nvPicPr>
          <p:cNvPr id="2050" name="Picture 2" descr="http://ak6.picdn.net/shutterstock/videos/516466/preview/stock-footage-audio-mix-console-the-indicator-of-level-faders.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619631" y="2408163"/>
            <a:ext cx="3810000" cy="304800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317631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Object-based</a:t>
            </a:r>
            <a:endParaRPr lang="en-US" dirty="0"/>
          </a:p>
        </p:txBody>
      </p:sp>
      <p:sp>
        <p:nvSpPr>
          <p:cNvPr id="3" name="Content Placeholder 2"/>
          <p:cNvSpPr>
            <a:spLocks noGrp="1"/>
          </p:cNvSpPr>
          <p:nvPr>
            <p:ph idx="1"/>
          </p:nvPr>
        </p:nvSpPr>
        <p:spPr>
          <a:xfrm>
            <a:off x="838200" y="1825625"/>
            <a:ext cx="5318051" cy="4351338"/>
          </a:xfrm>
        </p:spPr>
        <p:txBody>
          <a:bodyPr/>
          <a:lstStyle/>
          <a:p>
            <a:pPr marL="228600" lvl="1">
              <a:spcBef>
                <a:spcPts val="1000"/>
              </a:spcBef>
            </a:pPr>
            <a:r>
              <a:rPr lang="en-US" dirty="0"/>
              <a:t>Sound elements in the mix are bundled with location metadata to form “objects</a:t>
            </a:r>
            <a:r>
              <a:rPr lang="en-US" dirty="0" smtClean="0"/>
              <a:t>”</a:t>
            </a:r>
          </a:p>
          <a:p>
            <a:pPr marL="228600" lvl="1">
              <a:spcBef>
                <a:spcPts val="1000"/>
              </a:spcBef>
            </a:pPr>
            <a:r>
              <a:rPr lang="en-US" dirty="0" smtClean="0"/>
              <a:t>Objects can be positioned virtually anywhere within the existing loudspeaker sound field</a:t>
            </a:r>
            <a:endParaRPr lang="en-US" dirty="0"/>
          </a:p>
          <a:p>
            <a:endParaRPr lang="en-US" dirty="0"/>
          </a:p>
        </p:txBody>
      </p:sp>
      <p:pic>
        <p:nvPicPr>
          <p:cNvPr id="3076" name="Picture 4" descr="http://www.fairlight.com.au/wp-content/themes/fairlightau/images/3daw_panner.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05107" y="1846985"/>
            <a:ext cx="5094176" cy="40775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294632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r="44974"/>
          <a:stretch/>
        </p:blipFill>
        <p:spPr>
          <a:xfrm>
            <a:off x="7068620" y="314133"/>
            <a:ext cx="4787758" cy="3425849"/>
          </a:xfrm>
          <a:prstGeom prst="rect">
            <a:avLst/>
          </a:prstGeom>
        </p:spPr>
      </p:pic>
      <p:sp>
        <p:nvSpPr>
          <p:cNvPr id="2" name="Title 1"/>
          <p:cNvSpPr>
            <a:spLocks noGrp="1"/>
          </p:cNvSpPr>
          <p:nvPr>
            <p:ph type="title"/>
          </p:nvPr>
        </p:nvSpPr>
        <p:spPr/>
        <p:txBody>
          <a:bodyPr/>
          <a:lstStyle/>
          <a:p>
            <a:r>
              <a:rPr lang="en-US" dirty="0" smtClean="0"/>
              <a:t>Dolby </a:t>
            </a:r>
            <a:r>
              <a:rPr lang="en-US" dirty="0" err="1" smtClean="0"/>
              <a:t>Atmos</a:t>
            </a:r>
            <a:endParaRPr lang="en-US" dirty="0"/>
          </a:p>
        </p:txBody>
      </p:sp>
      <p:sp>
        <p:nvSpPr>
          <p:cNvPr id="3" name="Content Placeholder 2"/>
          <p:cNvSpPr>
            <a:spLocks noGrp="1"/>
          </p:cNvSpPr>
          <p:nvPr>
            <p:ph idx="1"/>
          </p:nvPr>
        </p:nvSpPr>
        <p:spPr>
          <a:xfrm>
            <a:off x="838200" y="1424932"/>
            <a:ext cx="7593419" cy="5032375"/>
          </a:xfrm>
        </p:spPr>
        <p:txBody>
          <a:bodyPr>
            <a:normAutofit/>
          </a:bodyPr>
          <a:lstStyle/>
          <a:p>
            <a:r>
              <a:rPr lang="en-US" dirty="0" smtClean="0"/>
              <a:t>Introduced in 2012</a:t>
            </a:r>
          </a:p>
          <a:p>
            <a:r>
              <a:rPr lang="en-US" dirty="0" smtClean="0"/>
              <a:t>More than 6,000 screens installed or committed</a:t>
            </a:r>
          </a:p>
          <a:p>
            <a:r>
              <a:rPr lang="en-US" dirty="0" smtClean="0"/>
              <a:t>Object-based</a:t>
            </a:r>
          </a:p>
          <a:p>
            <a:r>
              <a:rPr lang="en-US" dirty="0" smtClean="0"/>
              <a:t>Allows </a:t>
            </a:r>
            <a:r>
              <a:rPr lang="en-US" dirty="0"/>
              <a:t>up to 128 audio tracks plus </a:t>
            </a:r>
            <a:r>
              <a:rPr lang="en-US" dirty="0" smtClean="0"/>
              <a:t>associated </a:t>
            </a:r>
            <a:r>
              <a:rPr lang="en-US" dirty="0"/>
              <a:t>metadata to be </a:t>
            </a:r>
            <a:r>
              <a:rPr lang="en-US" dirty="0" smtClean="0"/>
              <a:t>rendered in real time and distributed </a:t>
            </a:r>
            <a:r>
              <a:rPr lang="en-US" dirty="0"/>
              <a:t>to </a:t>
            </a:r>
            <a:r>
              <a:rPr lang="en-US" dirty="0" smtClean="0"/>
              <a:t>up to 64 loudspeakers</a:t>
            </a:r>
          </a:p>
          <a:p>
            <a:r>
              <a:rPr lang="en-US" b="1" dirty="0"/>
              <a:t>S</a:t>
            </a:r>
            <a:r>
              <a:rPr lang="en-US" b="1" dirty="0" smtClean="0"/>
              <a:t>pecific in-theatre system design guidelines enforced by Dolby</a:t>
            </a:r>
          </a:p>
          <a:p>
            <a:r>
              <a:rPr lang="en-US" dirty="0" smtClean="0"/>
              <a:t>Requires Dolby CP-850 processor or IMS-3000 IMB for each theatre</a:t>
            </a:r>
            <a:endParaRPr lang="en-US" dirty="0"/>
          </a:p>
        </p:txBody>
      </p:sp>
      <p:pic>
        <p:nvPicPr>
          <p:cNvPr id="1026" name="Picture 2" descr="https://upload.wikimedia.org/wikipedia/commons/thumb/8/82/Logo_Dolby_Atmos.svg/300px-Logo_Dolby_Atmos.svg.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08594" y="3087596"/>
            <a:ext cx="1220071" cy="3131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506945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effectLst>
                  <a:outerShdw blurRad="38100" dist="38100" dir="2700000" algn="tl">
                    <a:srgbClr val="000000">
                      <a:alpha val="43137"/>
                    </a:srgbClr>
                  </a:outerShdw>
                </a:effectLst>
              </a:rPr>
              <a:t>Implications for Audio Systems</a:t>
            </a:r>
            <a:endParaRPr lang="en-US" dirty="0"/>
          </a:p>
        </p:txBody>
      </p:sp>
      <p:sp>
        <p:nvSpPr>
          <p:cNvPr id="3" name="Content Placeholder 2"/>
          <p:cNvSpPr>
            <a:spLocks noGrp="1"/>
          </p:cNvSpPr>
          <p:nvPr>
            <p:ph idx="1"/>
          </p:nvPr>
        </p:nvSpPr>
        <p:spPr>
          <a:xfrm>
            <a:off x="5055266" y="4776536"/>
            <a:ext cx="5594685" cy="1660359"/>
          </a:xfrm>
        </p:spPr>
        <p:txBody>
          <a:bodyPr>
            <a:noAutofit/>
          </a:bodyPr>
          <a:lstStyle/>
          <a:p>
            <a:pPr>
              <a:lnSpc>
                <a:spcPct val="100000"/>
              </a:lnSpc>
              <a:spcBef>
                <a:spcPts val="300"/>
              </a:spcBef>
            </a:pPr>
            <a:r>
              <a:rPr lang="en-US" sz="1600" dirty="0" smtClean="0"/>
              <a:t>More loudspeakers</a:t>
            </a:r>
          </a:p>
          <a:p>
            <a:pPr>
              <a:lnSpc>
                <a:spcPct val="100000"/>
              </a:lnSpc>
              <a:spcBef>
                <a:spcPts val="300"/>
              </a:spcBef>
            </a:pPr>
            <a:r>
              <a:rPr lang="en-US" sz="1600" dirty="0" smtClean="0"/>
              <a:t>Full-range surround capability</a:t>
            </a:r>
          </a:p>
          <a:p>
            <a:pPr>
              <a:lnSpc>
                <a:spcPct val="100000"/>
              </a:lnSpc>
              <a:spcBef>
                <a:spcPts val="300"/>
              </a:spcBef>
            </a:pPr>
            <a:r>
              <a:rPr lang="en-US" sz="1600" dirty="0" smtClean="0"/>
              <a:t>More amplifier channels (1 per surround)</a:t>
            </a:r>
          </a:p>
          <a:p>
            <a:pPr>
              <a:lnSpc>
                <a:spcPct val="100000"/>
              </a:lnSpc>
              <a:spcBef>
                <a:spcPts val="300"/>
              </a:spcBef>
            </a:pPr>
            <a:r>
              <a:rPr lang="en-US" sz="1600" dirty="0" smtClean="0"/>
              <a:t>More power per amp channel (surrounds need to play louder)</a:t>
            </a:r>
            <a:endParaRPr lang="en-US" sz="1600" dirty="0"/>
          </a:p>
          <a:p>
            <a:pPr>
              <a:lnSpc>
                <a:spcPct val="100000"/>
              </a:lnSpc>
              <a:spcBef>
                <a:spcPts val="300"/>
              </a:spcBef>
            </a:pPr>
            <a:r>
              <a:rPr lang="en-US" sz="1600" dirty="0" smtClean="0"/>
              <a:t>More channels of signal processing</a:t>
            </a:r>
            <a:endParaRPr lang="en-US" sz="1600" dirty="0"/>
          </a:p>
        </p:txBody>
      </p:sp>
      <p:grpSp>
        <p:nvGrpSpPr>
          <p:cNvPr id="9" name="Group 8"/>
          <p:cNvGrpSpPr/>
          <p:nvPr/>
        </p:nvGrpSpPr>
        <p:grpSpPr>
          <a:xfrm>
            <a:off x="830179" y="1479884"/>
            <a:ext cx="5317958" cy="4078704"/>
            <a:chOff x="830179" y="1479884"/>
            <a:chExt cx="5317958" cy="4078704"/>
          </a:xfrm>
        </p:grpSpPr>
        <p:pic>
          <p:nvPicPr>
            <p:cNvPr id="4" name="Content Placeholder 3"/>
            <p:cNvPicPr>
              <a:picLocks noChangeAspect="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25363" t="15280" r="23832" b="110"/>
            <a:stretch/>
          </p:blipFill>
          <p:spPr>
            <a:xfrm>
              <a:off x="830179" y="1876923"/>
              <a:ext cx="5317958" cy="3681665"/>
            </a:xfrm>
            <a:prstGeom prst="rect">
              <a:avLst/>
            </a:prstGeom>
          </p:spPr>
        </p:pic>
        <p:sp>
          <p:nvSpPr>
            <p:cNvPr id="6" name="TextBox 5"/>
            <p:cNvSpPr txBox="1"/>
            <p:nvPr/>
          </p:nvSpPr>
          <p:spPr>
            <a:xfrm>
              <a:off x="2839452" y="1479884"/>
              <a:ext cx="1172116" cy="461665"/>
            </a:xfrm>
            <a:prstGeom prst="rect">
              <a:avLst/>
            </a:prstGeom>
            <a:noFill/>
          </p:spPr>
          <p:txBody>
            <a:bodyPr wrap="none" rtlCol="0">
              <a:spAutoFit/>
            </a:bodyPr>
            <a:lstStyle/>
            <a:p>
              <a:r>
                <a:rPr lang="en-US" sz="2400" b="1" dirty="0" smtClean="0">
                  <a:solidFill>
                    <a:srgbClr val="FF0000"/>
                  </a:solidFill>
                </a:rPr>
                <a:t>5.1/7.1 </a:t>
              </a:r>
              <a:endParaRPr lang="en-US" sz="2400" b="1" dirty="0">
                <a:solidFill>
                  <a:srgbClr val="FF0000"/>
                </a:solidFill>
              </a:endParaRPr>
            </a:p>
          </p:txBody>
        </p:sp>
      </p:grpSp>
      <p:grpSp>
        <p:nvGrpSpPr>
          <p:cNvPr id="10" name="Group 9"/>
          <p:cNvGrpSpPr/>
          <p:nvPr/>
        </p:nvGrpSpPr>
        <p:grpSpPr>
          <a:xfrm>
            <a:off x="6015791" y="1487905"/>
            <a:ext cx="5240882" cy="4166937"/>
            <a:chOff x="6015791" y="1487905"/>
            <a:chExt cx="5240882" cy="4166937"/>
          </a:xfrm>
        </p:grpSpPr>
        <p:pic>
          <p:nvPicPr>
            <p:cNvPr id="8" name="Picture 7"/>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24521" t="20097" r="25358" b="7702"/>
            <a:stretch/>
          </p:blipFill>
          <p:spPr>
            <a:xfrm>
              <a:off x="6015791" y="1864896"/>
              <a:ext cx="5240882" cy="3789946"/>
            </a:xfrm>
            <a:prstGeom prst="rect">
              <a:avLst/>
            </a:prstGeom>
          </p:spPr>
        </p:pic>
        <p:sp>
          <p:nvSpPr>
            <p:cNvPr id="7" name="TextBox 6"/>
            <p:cNvSpPr txBox="1"/>
            <p:nvPr/>
          </p:nvSpPr>
          <p:spPr>
            <a:xfrm>
              <a:off x="7852609" y="1487905"/>
              <a:ext cx="1524520" cy="461665"/>
            </a:xfrm>
            <a:prstGeom prst="rect">
              <a:avLst/>
            </a:prstGeom>
            <a:noFill/>
          </p:spPr>
          <p:txBody>
            <a:bodyPr wrap="none" rtlCol="0">
              <a:spAutoFit/>
            </a:bodyPr>
            <a:lstStyle/>
            <a:p>
              <a:r>
                <a:rPr lang="en-US" sz="2400" b="1" dirty="0" smtClean="0">
                  <a:solidFill>
                    <a:srgbClr val="FF0000"/>
                  </a:solidFill>
                </a:rPr>
                <a:t>Immersive</a:t>
              </a:r>
              <a:endParaRPr lang="en-US" sz="2400" b="1" dirty="0">
                <a:solidFill>
                  <a:srgbClr val="FF0000"/>
                </a:solidFill>
              </a:endParaRPr>
            </a:p>
          </p:txBody>
        </p:sp>
      </p:grpSp>
    </p:spTree>
    <p:extLst>
      <p:ext uri="{BB962C8B-B14F-4D97-AF65-F5344CB8AC3E}">
        <p14:creationId xmlns:p14="http://schemas.microsoft.com/office/powerpoint/2010/main" val="4205213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effectLst>
                  <a:outerShdw blurRad="38100" dist="38100" dir="2700000" algn="tl">
                    <a:srgbClr val="000000">
                      <a:alpha val="43137"/>
                    </a:srgbClr>
                  </a:outerShdw>
                </a:effectLst>
              </a:rPr>
              <a:t>Implications for Audio Systems</a:t>
            </a:r>
            <a:br>
              <a:rPr lang="en-US" b="1" dirty="0" smtClean="0">
                <a:effectLst>
                  <a:outerShdw blurRad="38100" dist="38100" dir="2700000" algn="tl">
                    <a:srgbClr val="000000">
                      <a:alpha val="43137"/>
                    </a:srgbClr>
                  </a:outerShdw>
                </a:effectLst>
              </a:rPr>
            </a:br>
            <a:r>
              <a:rPr lang="en-US" dirty="0" smtClean="0"/>
              <a:t>Loudspeakers</a:t>
            </a:r>
            <a:endParaRPr lang="en-US" dirty="0"/>
          </a:p>
        </p:txBody>
      </p:sp>
      <p:sp>
        <p:nvSpPr>
          <p:cNvPr id="3" name="Content Placeholder 2"/>
          <p:cNvSpPr>
            <a:spLocks noGrp="1"/>
          </p:cNvSpPr>
          <p:nvPr>
            <p:ph idx="1"/>
          </p:nvPr>
        </p:nvSpPr>
        <p:spPr>
          <a:xfrm>
            <a:off x="838200" y="1825625"/>
            <a:ext cx="6116053" cy="4827838"/>
          </a:xfrm>
        </p:spPr>
        <p:txBody>
          <a:bodyPr>
            <a:normAutofit fontScale="92500" lnSpcReduction="10000"/>
          </a:bodyPr>
          <a:lstStyle/>
          <a:p>
            <a:r>
              <a:rPr lang="en-US" dirty="0" smtClean="0"/>
              <a:t>Requires many more loudspeakers</a:t>
            </a:r>
          </a:p>
          <a:p>
            <a:r>
              <a:rPr lang="en-US" dirty="0" smtClean="0"/>
              <a:t>Requires </a:t>
            </a:r>
            <a:r>
              <a:rPr lang="en-US" u="sng" dirty="0" smtClean="0"/>
              <a:t>high </a:t>
            </a:r>
            <a:r>
              <a:rPr lang="en-US" u="sng" dirty="0"/>
              <a:t>output </a:t>
            </a:r>
            <a:r>
              <a:rPr lang="en-US" dirty="0"/>
              <a:t>surround </a:t>
            </a:r>
            <a:r>
              <a:rPr lang="en-US" dirty="0" smtClean="0"/>
              <a:t>loudspeakers</a:t>
            </a:r>
          </a:p>
          <a:p>
            <a:pPr lvl="1"/>
            <a:r>
              <a:rPr lang="en-US" dirty="0" smtClean="0"/>
              <a:t>One loudspeaker may need to cover nearly the entire room</a:t>
            </a:r>
            <a:endParaRPr lang="en-US" dirty="0"/>
          </a:p>
          <a:p>
            <a:r>
              <a:rPr lang="en-US" dirty="0"/>
              <a:t>Structural </a:t>
            </a:r>
            <a:r>
              <a:rPr lang="en-US" dirty="0" smtClean="0"/>
              <a:t>integrity</a:t>
            </a:r>
          </a:p>
          <a:p>
            <a:pPr lvl="1"/>
            <a:r>
              <a:rPr lang="en-US" dirty="0" smtClean="0"/>
              <a:t>Overhead installation</a:t>
            </a:r>
            <a:endParaRPr lang="en-US" dirty="0"/>
          </a:p>
          <a:p>
            <a:r>
              <a:rPr lang="en-US" dirty="0"/>
              <a:t>Aiming </a:t>
            </a:r>
            <a:r>
              <a:rPr lang="en-US" dirty="0" smtClean="0"/>
              <a:t>flexibility</a:t>
            </a:r>
          </a:p>
          <a:p>
            <a:pPr lvl="1"/>
            <a:r>
              <a:rPr lang="en-US" dirty="0" err="1" smtClean="0"/>
              <a:t>Atmos</a:t>
            </a:r>
            <a:r>
              <a:rPr lang="en-US" dirty="0" smtClean="0"/>
              <a:t> spec has specific position and aiming requirements</a:t>
            </a:r>
            <a:endParaRPr lang="en-US" dirty="0"/>
          </a:p>
          <a:p>
            <a:r>
              <a:rPr lang="en-US" dirty="0"/>
              <a:t>Installable LFE for </a:t>
            </a:r>
            <a:r>
              <a:rPr lang="en-US" dirty="0" smtClean="0"/>
              <a:t>surrounds</a:t>
            </a:r>
          </a:p>
          <a:p>
            <a:pPr lvl="1"/>
            <a:r>
              <a:rPr lang="en-US" dirty="0" smtClean="0"/>
              <a:t>Surround tracks may have Low Frequency or subwoofer content</a:t>
            </a:r>
            <a:endParaRPr lang="en-US" dirty="0"/>
          </a:p>
          <a:p>
            <a:endParaRPr lang="en-US" dirty="0" smtClean="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78314" y="2212068"/>
            <a:ext cx="4521605" cy="301531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8963424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effectLst>
                  <a:outerShdw blurRad="38100" dist="38100" dir="2700000" algn="tl">
                    <a:srgbClr val="000000">
                      <a:alpha val="43137"/>
                    </a:srgbClr>
                  </a:outerShdw>
                </a:effectLst>
              </a:rPr>
              <a:t>Surround Loudspeakers</a:t>
            </a:r>
            <a:br>
              <a:rPr lang="en-US" b="1" dirty="0" smtClean="0">
                <a:effectLst>
                  <a:outerShdw blurRad="38100" dist="38100" dir="2700000" algn="tl">
                    <a:srgbClr val="000000">
                      <a:alpha val="43137"/>
                    </a:srgbClr>
                  </a:outerShdw>
                </a:effectLst>
              </a:rPr>
            </a:br>
            <a:r>
              <a:rPr lang="en-US" dirty="0" smtClean="0"/>
              <a:t>SR-1290 &amp; SR-1590</a:t>
            </a:r>
            <a:endParaRPr lang="en-US" dirty="0"/>
          </a:p>
        </p:txBody>
      </p:sp>
      <p:sp>
        <p:nvSpPr>
          <p:cNvPr id="3" name="Content Placeholder 2"/>
          <p:cNvSpPr>
            <a:spLocks noGrp="1"/>
          </p:cNvSpPr>
          <p:nvPr>
            <p:ph idx="1"/>
          </p:nvPr>
        </p:nvSpPr>
        <p:spPr>
          <a:xfrm>
            <a:off x="838200" y="1825625"/>
            <a:ext cx="7162800" cy="4351338"/>
          </a:xfrm>
        </p:spPr>
        <p:txBody>
          <a:bodyPr/>
          <a:lstStyle/>
          <a:p>
            <a:r>
              <a:rPr lang="en-US" dirty="0" smtClean="0"/>
              <a:t>Safe Installation is a key consideration</a:t>
            </a:r>
          </a:p>
          <a:p>
            <a:endParaRPr lang="en-US" dirty="0"/>
          </a:p>
        </p:txBody>
      </p:sp>
      <p:pic>
        <p:nvPicPr>
          <p:cNvPr id="4" name="Picture 3"/>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875356">
            <a:off x="6948654" y="1570537"/>
            <a:ext cx="4002558" cy="4002558"/>
          </a:xfrm>
          <a:prstGeom prst="rect">
            <a:avLst/>
          </a:prstGeom>
        </p:spPr>
      </p:pic>
    </p:spTree>
    <p:extLst>
      <p:ext uri="{BB962C8B-B14F-4D97-AF65-F5344CB8AC3E}">
        <p14:creationId xmlns:p14="http://schemas.microsoft.com/office/powerpoint/2010/main" val="279462148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effectLst>
                  <a:outerShdw blurRad="38100" dist="38100" dir="2700000" algn="tl">
                    <a:srgbClr val="000000">
                      <a:alpha val="43137"/>
                    </a:srgbClr>
                  </a:outerShdw>
                </a:effectLst>
              </a:rPr>
              <a:t>Surround Loudspeakers</a:t>
            </a:r>
            <a:br>
              <a:rPr lang="en-US" b="1" dirty="0">
                <a:effectLst>
                  <a:outerShdw blurRad="38100" dist="38100" dir="2700000" algn="tl">
                    <a:srgbClr val="000000">
                      <a:alpha val="43137"/>
                    </a:srgbClr>
                  </a:outerShdw>
                </a:effectLst>
              </a:rPr>
            </a:br>
            <a:r>
              <a:rPr lang="en-US" dirty="0" smtClean="0"/>
              <a:t>SR-1290 &amp; SR-1590</a:t>
            </a:r>
            <a:endParaRPr lang="en-US" dirty="0"/>
          </a:p>
        </p:txBody>
      </p:sp>
      <p:sp>
        <p:nvSpPr>
          <p:cNvPr id="3" name="Content Placeholder 2"/>
          <p:cNvSpPr>
            <a:spLocks noGrp="1"/>
          </p:cNvSpPr>
          <p:nvPr>
            <p:ph idx="1"/>
          </p:nvPr>
        </p:nvSpPr>
        <p:spPr>
          <a:xfrm>
            <a:off x="838200" y="1825625"/>
            <a:ext cx="7355305" cy="4351338"/>
          </a:xfrm>
        </p:spPr>
        <p:txBody>
          <a:bodyPr/>
          <a:lstStyle/>
          <a:p>
            <a:r>
              <a:rPr lang="en-US" dirty="0"/>
              <a:t>Safe Installation is a key consideration</a:t>
            </a:r>
          </a:p>
          <a:p>
            <a:r>
              <a:rPr lang="en-US" dirty="0"/>
              <a:t>15mm plywood construction and internal bracing enhances structural integrity for safe, secure installation in overhead applications</a:t>
            </a:r>
          </a:p>
          <a:p>
            <a:r>
              <a:rPr lang="en-US" dirty="0"/>
              <a:t>Safety Eyebolt included</a:t>
            </a:r>
          </a:p>
          <a:p>
            <a:endParaRPr lang="en-US" dirty="0"/>
          </a:p>
        </p:txBody>
      </p:sp>
      <p:grpSp>
        <p:nvGrpSpPr>
          <p:cNvPr id="6" name="Group 5"/>
          <p:cNvGrpSpPr/>
          <p:nvPr/>
        </p:nvGrpSpPr>
        <p:grpSpPr>
          <a:xfrm>
            <a:off x="6948654" y="1570537"/>
            <a:ext cx="4002558" cy="4002558"/>
            <a:chOff x="6948654" y="1570537"/>
            <a:chExt cx="4002558" cy="4002558"/>
          </a:xfrm>
        </p:grpSpPr>
        <p:pic>
          <p:nvPicPr>
            <p:cNvPr id="7" name="Picture 6"/>
            <p:cNvPicPr>
              <a:picLocks noChangeAspect="1"/>
            </p:cNvPicPr>
            <p:nvPr/>
          </p:nvPicPr>
          <p:blipFill>
            <a:blip r:embed="rId2" cstate="print">
              <a:clrChange>
                <a:clrFrom>
                  <a:srgbClr val="FFFFFF"/>
                </a:clrFrom>
                <a:clrTo>
                  <a:srgbClr val="FFFFFF">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rot="875356">
              <a:off x="6948654" y="1570537"/>
              <a:ext cx="4002558" cy="4002558"/>
            </a:xfrm>
            <a:prstGeom prst="rect">
              <a:avLst/>
            </a:prstGeom>
          </p:spPr>
        </p:pic>
        <p:sp>
          <p:nvSpPr>
            <p:cNvPr id="8" name="Freeform 7"/>
            <p:cNvSpPr/>
            <p:nvPr/>
          </p:nvSpPr>
          <p:spPr>
            <a:xfrm>
              <a:off x="8718884" y="2722377"/>
              <a:ext cx="1424354" cy="712177"/>
            </a:xfrm>
            <a:custGeom>
              <a:avLst/>
              <a:gdLst>
                <a:gd name="connsiteX0" fmla="*/ 61546 w 1424354"/>
                <a:gd name="connsiteY0" fmla="*/ 712177 h 712177"/>
                <a:gd name="connsiteX1" fmla="*/ 1345223 w 1424354"/>
                <a:gd name="connsiteY1" fmla="*/ 474784 h 712177"/>
                <a:gd name="connsiteX2" fmla="*/ 1424354 w 1424354"/>
                <a:gd name="connsiteY2" fmla="*/ 87923 h 712177"/>
                <a:gd name="connsiteX3" fmla="*/ 580292 w 1424354"/>
                <a:gd name="connsiteY3" fmla="*/ 0 h 712177"/>
                <a:gd name="connsiteX4" fmla="*/ 0 w 1424354"/>
                <a:gd name="connsiteY4" fmla="*/ 193430 h 712177"/>
                <a:gd name="connsiteX5" fmla="*/ 61546 w 1424354"/>
                <a:gd name="connsiteY5" fmla="*/ 712177 h 712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4354" h="712177">
                  <a:moveTo>
                    <a:pt x="61546" y="712177"/>
                  </a:moveTo>
                  <a:lnTo>
                    <a:pt x="1345223" y="474784"/>
                  </a:lnTo>
                  <a:lnTo>
                    <a:pt x="1424354" y="87923"/>
                  </a:lnTo>
                  <a:lnTo>
                    <a:pt x="580292" y="0"/>
                  </a:lnTo>
                  <a:lnTo>
                    <a:pt x="0" y="193430"/>
                  </a:lnTo>
                  <a:lnTo>
                    <a:pt x="61546" y="712177"/>
                  </a:lnTo>
                  <a:close/>
                </a:path>
              </a:pathLst>
            </a:custGeom>
            <a:solidFill>
              <a:srgbClr val="4F81BD">
                <a:alpha val="5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8885938" y="4234653"/>
              <a:ext cx="791308" cy="703384"/>
            </a:xfrm>
            <a:custGeom>
              <a:avLst/>
              <a:gdLst>
                <a:gd name="connsiteX0" fmla="*/ 0 w 791308"/>
                <a:gd name="connsiteY0" fmla="*/ 0 h 703384"/>
                <a:gd name="connsiteX1" fmla="*/ 87923 w 791308"/>
                <a:gd name="connsiteY1" fmla="*/ 703384 h 703384"/>
                <a:gd name="connsiteX2" fmla="*/ 720969 w 791308"/>
                <a:gd name="connsiteY2" fmla="*/ 694592 h 703384"/>
                <a:gd name="connsiteX3" fmla="*/ 791308 w 791308"/>
                <a:gd name="connsiteY3" fmla="*/ 254977 h 703384"/>
                <a:gd name="connsiteX4" fmla="*/ 0 w 791308"/>
                <a:gd name="connsiteY4" fmla="*/ 0 h 703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308" h="703384">
                  <a:moveTo>
                    <a:pt x="0" y="0"/>
                  </a:moveTo>
                  <a:lnTo>
                    <a:pt x="87923" y="703384"/>
                  </a:lnTo>
                  <a:lnTo>
                    <a:pt x="720969" y="694592"/>
                  </a:lnTo>
                  <a:lnTo>
                    <a:pt x="791308" y="254977"/>
                  </a:lnTo>
                  <a:lnTo>
                    <a:pt x="0" y="0"/>
                  </a:lnTo>
                  <a:close/>
                </a:path>
              </a:pathLst>
            </a:custGeom>
            <a:solidFill>
              <a:srgbClr val="4F81BD">
                <a:alpha val="5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 name="Picture 2" descr="http://www.westwardropeandwire.co.uk/media/catalog/product/cache/1/image/cbcbef48e5e3bcce7c7ed908f20bc5b4/d/y/dynamo_eyebolt.jp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905484" y="3588406"/>
            <a:ext cx="1063625" cy="7445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1441640"/>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QSCPPTemplate201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ormAutofit/>
      </a:bodyPr>
      <a:lstStyle>
        <a:defPPr>
          <a:defRPr sz="1800" dirty="0" smtClean="0"/>
        </a:defPPr>
      </a:lstStyle>
    </a:txDef>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32547C47FD7C34984C0AA631EA70989" ma:contentTypeVersion="13" ma:contentTypeDescription="Create a new document." ma:contentTypeScope="" ma:versionID="9b0dbb559ac33eda4060bf4865f5a51b">
  <xsd:schema xmlns:xsd="http://www.w3.org/2001/XMLSchema" xmlns:xs="http://www.w3.org/2001/XMLSchema" xmlns:p="http://schemas.microsoft.com/office/2006/metadata/properties" xmlns:ns3="c3d5408e-ecf8-471c-85d4-c8ee5194b153" xmlns:ns4="b962f790-e104-4afb-a509-4184de56e9d9" targetNamespace="http://schemas.microsoft.com/office/2006/metadata/properties" ma:root="true" ma:fieldsID="df914013b36ec87374d8b1f0fb2a0ee1" ns3:_="" ns4:_="">
    <xsd:import namespace="c3d5408e-ecf8-471c-85d4-c8ee5194b153"/>
    <xsd:import namespace="b962f790-e104-4afb-a509-4184de56e9d9"/>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Location"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3d5408e-ecf8-471c-85d4-c8ee5194b153"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962f790-e104-4afb-a509-4184de56e9d9"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2A7A5C1-19F9-4FA2-9D96-D64FCD041F8C}">
  <ds:schemaRefs>
    <ds:schemaRef ds:uri="http://schemas.microsoft.com/office/2006/documentManagement/types"/>
    <ds:schemaRef ds:uri="http://schemas.microsoft.com/office/2006/metadata/properties"/>
    <ds:schemaRef ds:uri="b962f790-e104-4afb-a509-4184de56e9d9"/>
    <ds:schemaRef ds:uri="http://purl.org/dc/terms/"/>
    <ds:schemaRef ds:uri="http://schemas.openxmlformats.org/package/2006/metadata/core-properties"/>
    <ds:schemaRef ds:uri="http://purl.org/dc/dcmitype/"/>
    <ds:schemaRef ds:uri="c3d5408e-ecf8-471c-85d4-c8ee5194b153"/>
    <ds:schemaRef ds:uri="http://schemas.microsoft.com/office/infopath/2007/PartnerControls"/>
    <ds:schemaRef ds:uri="http://www.w3.org/XML/1998/namespace"/>
    <ds:schemaRef ds:uri="http://purl.org/dc/elements/1.1/"/>
  </ds:schemaRefs>
</ds:datastoreItem>
</file>

<file path=customXml/itemProps2.xml><?xml version="1.0" encoding="utf-8"?>
<ds:datastoreItem xmlns:ds="http://schemas.openxmlformats.org/officeDocument/2006/customXml" ds:itemID="{0448E7E8-DADF-431E-B9E6-C0C1D1C827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3d5408e-ecf8-471c-85d4-c8ee5194b153"/>
    <ds:schemaRef ds:uri="b962f790-e104-4afb-a509-4184de56e9d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C35E35A-150C-408D-9F21-919F43361FF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4913</TotalTime>
  <Words>959</Words>
  <Application>Microsoft Office PowerPoint</Application>
  <PresentationFormat>Widescreen</PresentationFormat>
  <Paragraphs>148</Paragraphs>
  <Slides>29</Slides>
  <Notes>6</Notes>
  <HiddenSlides>0</HiddenSlides>
  <MMClips>0</MMClips>
  <ScaleCrop>false</ScaleCrop>
  <HeadingPairs>
    <vt:vector size="8" baseType="variant">
      <vt:variant>
        <vt:lpstr>Fonts Used</vt:lpstr>
      </vt:variant>
      <vt:variant>
        <vt:i4>6</vt:i4>
      </vt:variant>
      <vt:variant>
        <vt:lpstr>Theme</vt:lpstr>
      </vt:variant>
      <vt:variant>
        <vt:i4>3</vt:i4>
      </vt:variant>
      <vt:variant>
        <vt:lpstr>Embedded OLE Servers</vt:lpstr>
      </vt:variant>
      <vt:variant>
        <vt:i4>1</vt:i4>
      </vt:variant>
      <vt:variant>
        <vt:lpstr>Slide Titles</vt:lpstr>
      </vt:variant>
      <vt:variant>
        <vt:i4>29</vt:i4>
      </vt:variant>
    </vt:vector>
  </HeadingPairs>
  <TitlesOfParts>
    <vt:vector size="39" baseType="lpstr">
      <vt:lpstr>Arial</vt:lpstr>
      <vt:lpstr>Calibri</vt:lpstr>
      <vt:lpstr>HelveticaNeueLT Pro 45 Lt</vt:lpstr>
      <vt:lpstr>HelveticaNeueLT Pro 65 Md</vt:lpstr>
      <vt:lpstr>HelveticaNeueLT Pro 67 MdCn</vt:lpstr>
      <vt:lpstr>HelveticaNeueLT Std Lt Cn</vt:lpstr>
      <vt:lpstr>QSCPPTemplate2013</vt:lpstr>
      <vt:lpstr>Custom Design</vt:lpstr>
      <vt:lpstr>1_Office Theme</vt:lpstr>
      <vt:lpstr>think-cell Slide</vt:lpstr>
      <vt:lpstr>Q-SYS and Dolby Atmos: cinema audiovisual solutions</vt:lpstr>
      <vt:lpstr>What IS Immersive Sound?</vt:lpstr>
      <vt:lpstr>Channel-based</vt:lpstr>
      <vt:lpstr>Object-based</vt:lpstr>
      <vt:lpstr>Dolby Atmos</vt:lpstr>
      <vt:lpstr>Implications for Audio Systems</vt:lpstr>
      <vt:lpstr>Implications for Audio Systems Loudspeakers</vt:lpstr>
      <vt:lpstr>Surround Loudspeakers SR-1290 &amp; SR-1590</vt:lpstr>
      <vt:lpstr>Surround Loudspeakers SR-1290 &amp; SR-1590</vt:lpstr>
      <vt:lpstr>Surround Loudspeakers SR-5152</vt:lpstr>
      <vt:lpstr>Surround Loudspeakers SR-5152</vt:lpstr>
      <vt:lpstr>Subwoofers</vt:lpstr>
      <vt:lpstr>Implications for Audio Systems Signal Processing</vt:lpstr>
      <vt:lpstr>Implications for Audio Systems Amplification</vt:lpstr>
      <vt:lpstr>Required Dolby Hardware</vt:lpstr>
      <vt:lpstr>Required Q-SYS Hardware</vt:lpstr>
      <vt:lpstr>Required for Pre-Authorization</vt:lpstr>
      <vt:lpstr>Q-SYS Design</vt:lpstr>
      <vt:lpstr>Commissioning</vt:lpstr>
      <vt:lpstr>Atmos Case 1.a </vt:lpstr>
      <vt:lpstr>Atmos Case 1.c</vt:lpstr>
      <vt:lpstr>DPA-Q Network Amplifier</vt:lpstr>
      <vt:lpstr>DPA-Q and Immersive Systems</vt:lpstr>
      <vt:lpstr>DPA-Q and Immersive Systems</vt:lpstr>
      <vt:lpstr>QSC Position on Immersive Sound</vt:lpstr>
      <vt:lpstr>QSC Cinema Heritage</vt:lpstr>
      <vt:lpstr>QSC Processors + QSC Amplifiers + QSC Loudspeakers</vt:lpstr>
      <vt:lpstr>What is              ? </vt:lpstr>
      <vt:lpstr>PowerPoint Presentation</vt:lpstr>
    </vt:vector>
  </TitlesOfParts>
  <Company>QSC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Jason Kelly</dc:creator>
  <cp:lastModifiedBy>Britt Wilson</cp:lastModifiedBy>
  <cp:revision>338</cp:revision>
  <dcterms:created xsi:type="dcterms:W3CDTF">2019-12-16T23:47:53Z</dcterms:created>
  <dcterms:modified xsi:type="dcterms:W3CDTF">2020-10-13T17:15:20Z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0x010100C32547C47FD7C34984C0AA631EA70989</vt:lpwstr>
  </property>
</Properties>
</file>