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61" r:id="rId2"/>
    <p:sldId id="275" r:id="rId3"/>
    <p:sldId id="266" r:id="rId4"/>
    <p:sldId id="267" r:id="rId5"/>
    <p:sldId id="278" r:id="rId6"/>
    <p:sldId id="277" r:id="rId7"/>
    <p:sldId id="284" r:id="rId8"/>
    <p:sldId id="285" r:id="rId9"/>
    <p:sldId id="276" r:id="rId10"/>
    <p:sldId id="279" r:id="rId11"/>
    <p:sldId id="280" r:id="rId12"/>
    <p:sldId id="313" r:id="rId13"/>
    <p:sldId id="314" r:id="rId14"/>
    <p:sldId id="281" r:id="rId15"/>
    <p:sldId id="304" r:id="rId16"/>
    <p:sldId id="283" r:id="rId17"/>
    <p:sldId id="286" r:id="rId18"/>
    <p:sldId id="287" r:id="rId19"/>
    <p:sldId id="307" r:id="rId20"/>
    <p:sldId id="308" r:id="rId21"/>
    <p:sldId id="309" r:id="rId22"/>
    <p:sldId id="310" r:id="rId23"/>
    <p:sldId id="311" r:id="rId24"/>
    <p:sldId id="312" r:id="rId25"/>
    <p:sldId id="288" r:id="rId26"/>
    <p:sldId id="289" r:id="rId27"/>
    <p:sldId id="290" r:id="rId28"/>
    <p:sldId id="291" r:id="rId29"/>
    <p:sldId id="298" r:id="rId30"/>
    <p:sldId id="299" r:id="rId31"/>
    <p:sldId id="300" r:id="rId32"/>
    <p:sldId id="301" r:id="rId33"/>
    <p:sldId id="302" r:id="rId34"/>
    <p:sldId id="303" r:id="rId35"/>
    <p:sldId id="305" r:id="rId36"/>
    <p:sldId id="306" r:id="rId37"/>
    <p:sldId id="25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075B6"/>
    <a:srgbClr val="FFC000"/>
    <a:srgbClr val="155C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260" autoAdjust="0"/>
  </p:normalViewPr>
  <p:slideViewPr>
    <p:cSldViewPr snapToGrid="0">
      <p:cViewPr varScale="1">
        <p:scale>
          <a:sx n="114" d="100"/>
          <a:sy n="114" d="100"/>
        </p:scale>
        <p:origin x="408" y="8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B469D-0EA6-465E-9AF6-06CA65899383}" type="datetimeFigureOut">
              <a:rPr lang="en-US" smtClean="0"/>
              <a:t>7/22/2019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A13160-6EAF-49D6-B231-D8064B95AF35}" type="slidenum">
              <a:rPr lang="en-US" smtClean="0"/>
              <a:t>‹#›</a:t>
            </a:fld>
            <a:endParaRPr lang="en-US"/>
          </a:p>
        </p:txBody>
      </p:sp>
    </p:spTree>
    <p:extLst>
      <p:ext uri="{BB962C8B-B14F-4D97-AF65-F5344CB8AC3E}">
        <p14:creationId xmlns:p14="http://schemas.microsoft.com/office/powerpoint/2010/main" val="965177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18</a:t>
            </a:fld>
            <a:endParaRPr lang="en-US"/>
          </a:p>
        </p:txBody>
      </p:sp>
    </p:spTree>
    <p:extLst>
      <p:ext uri="{BB962C8B-B14F-4D97-AF65-F5344CB8AC3E}">
        <p14:creationId xmlns:p14="http://schemas.microsoft.com/office/powerpoint/2010/main" val="4097620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27</a:t>
            </a:fld>
            <a:endParaRPr lang="en-US"/>
          </a:p>
        </p:txBody>
      </p:sp>
    </p:spTree>
    <p:extLst>
      <p:ext uri="{BB962C8B-B14F-4D97-AF65-F5344CB8AC3E}">
        <p14:creationId xmlns:p14="http://schemas.microsoft.com/office/powerpoint/2010/main" val="507576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28</a:t>
            </a:fld>
            <a:endParaRPr lang="en-US"/>
          </a:p>
        </p:txBody>
      </p:sp>
    </p:spTree>
    <p:extLst>
      <p:ext uri="{BB962C8B-B14F-4D97-AF65-F5344CB8AC3E}">
        <p14:creationId xmlns:p14="http://schemas.microsoft.com/office/powerpoint/2010/main" val="247607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29</a:t>
            </a:fld>
            <a:endParaRPr lang="en-US"/>
          </a:p>
        </p:txBody>
      </p:sp>
    </p:spTree>
    <p:extLst>
      <p:ext uri="{BB962C8B-B14F-4D97-AF65-F5344CB8AC3E}">
        <p14:creationId xmlns:p14="http://schemas.microsoft.com/office/powerpoint/2010/main" val="3944105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30</a:t>
            </a:fld>
            <a:endParaRPr lang="en-US"/>
          </a:p>
        </p:txBody>
      </p:sp>
    </p:spTree>
    <p:extLst>
      <p:ext uri="{BB962C8B-B14F-4D97-AF65-F5344CB8AC3E}">
        <p14:creationId xmlns:p14="http://schemas.microsoft.com/office/powerpoint/2010/main" val="3161151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31</a:t>
            </a:fld>
            <a:endParaRPr lang="en-US"/>
          </a:p>
        </p:txBody>
      </p:sp>
    </p:spTree>
    <p:extLst>
      <p:ext uri="{BB962C8B-B14F-4D97-AF65-F5344CB8AC3E}">
        <p14:creationId xmlns:p14="http://schemas.microsoft.com/office/powerpoint/2010/main" val="4136355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32</a:t>
            </a:fld>
            <a:endParaRPr lang="en-US"/>
          </a:p>
        </p:txBody>
      </p:sp>
    </p:spTree>
    <p:extLst>
      <p:ext uri="{BB962C8B-B14F-4D97-AF65-F5344CB8AC3E}">
        <p14:creationId xmlns:p14="http://schemas.microsoft.com/office/powerpoint/2010/main" val="2595259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33</a:t>
            </a:fld>
            <a:endParaRPr lang="en-US"/>
          </a:p>
        </p:txBody>
      </p:sp>
    </p:spTree>
    <p:extLst>
      <p:ext uri="{BB962C8B-B14F-4D97-AF65-F5344CB8AC3E}">
        <p14:creationId xmlns:p14="http://schemas.microsoft.com/office/powerpoint/2010/main" val="3502903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34</a:t>
            </a:fld>
            <a:endParaRPr lang="en-US"/>
          </a:p>
        </p:txBody>
      </p:sp>
    </p:spTree>
    <p:extLst>
      <p:ext uri="{BB962C8B-B14F-4D97-AF65-F5344CB8AC3E}">
        <p14:creationId xmlns:p14="http://schemas.microsoft.com/office/powerpoint/2010/main" val="433026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35</a:t>
            </a:fld>
            <a:endParaRPr lang="en-US"/>
          </a:p>
        </p:txBody>
      </p:sp>
    </p:spTree>
    <p:extLst>
      <p:ext uri="{BB962C8B-B14F-4D97-AF65-F5344CB8AC3E}">
        <p14:creationId xmlns:p14="http://schemas.microsoft.com/office/powerpoint/2010/main" val="3210489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36</a:t>
            </a:fld>
            <a:endParaRPr lang="en-US"/>
          </a:p>
        </p:txBody>
      </p:sp>
    </p:spTree>
    <p:extLst>
      <p:ext uri="{BB962C8B-B14F-4D97-AF65-F5344CB8AC3E}">
        <p14:creationId xmlns:p14="http://schemas.microsoft.com/office/powerpoint/2010/main" val="1399421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19</a:t>
            </a:fld>
            <a:endParaRPr lang="en-US"/>
          </a:p>
        </p:txBody>
      </p:sp>
    </p:spTree>
    <p:extLst>
      <p:ext uri="{BB962C8B-B14F-4D97-AF65-F5344CB8AC3E}">
        <p14:creationId xmlns:p14="http://schemas.microsoft.com/office/powerpoint/2010/main" val="406831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20</a:t>
            </a:fld>
            <a:endParaRPr lang="en-US"/>
          </a:p>
        </p:txBody>
      </p:sp>
    </p:spTree>
    <p:extLst>
      <p:ext uri="{BB962C8B-B14F-4D97-AF65-F5344CB8AC3E}">
        <p14:creationId xmlns:p14="http://schemas.microsoft.com/office/powerpoint/2010/main" val="246212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21</a:t>
            </a:fld>
            <a:endParaRPr lang="en-US"/>
          </a:p>
        </p:txBody>
      </p:sp>
    </p:spTree>
    <p:extLst>
      <p:ext uri="{BB962C8B-B14F-4D97-AF65-F5344CB8AC3E}">
        <p14:creationId xmlns:p14="http://schemas.microsoft.com/office/powerpoint/2010/main" val="178027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22</a:t>
            </a:fld>
            <a:endParaRPr lang="en-US"/>
          </a:p>
        </p:txBody>
      </p:sp>
    </p:spTree>
    <p:extLst>
      <p:ext uri="{BB962C8B-B14F-4D97-AF65-F5344CB8AC3E}">
        <p14:creationId xmlns:p14="http://schemas.microsoft.com/office/powerpoint/2010/main" val="31095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23</a:t>
            </a:fld>
            <a:endParaRPr lang="en-US"/>
          </a:p>
        </p:txBody>
      </p:sp>
    </p:spTree>
    <p:extLst>
      <p:ext uri="{BB962C8B-B14F-4D97-AF65-F5344CB8AC3E}">
        <p14:creationId xmlns:p14="http://schemas.microsoft.com/office/powerpoint/2010/main" val="2587942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24</a:t>
            </a:fld>
            <a:endParaRPr lang="en-US"/>
          </a:p>
        </p:txBody>
      </p:sp>
    </p:spTree>
    <p:extLst>
      <p:ext uri="{BB962C8B-B14F-4D97-AF65-F5344CB8AC3E}">
        <p14:creationId xmlns:p14="http://schemas.microsoft.com/office/powerpoint/2010/main" val="168474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25</a:t>
            </a:fld>
            <a:endParaRPr lang="en-US"/>
          </a:p>
        </p:txBody>
      </p:sp>
    </p:spTree>
    <p:extLst>
      <p:ext uri="{BB962C8B-B14F-4D97-AF65-F5344CB8AC3E}">
        <p14:creationId xmlns:p14="http://schemas.microsoft.com/office/powerpoint/2010/main" val="2975461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13160-6EAF-49D6-B231-D8064B95AF35}" type="slidenum">
              <a:rPr lang="en-US" smtClean="0"/>
              <a:t>26</a:t>
            </a:fld>
            <a:endParaRPr lang="en-US"/>
          </a:p>
        </p:txBody>
      </p:sp>
    </p:spTree>
    <p:extLst>
      <p:ext uri="{BB962C8B-B14F-4D97-AF65-F5344CB8AC3E}">
        <p14:creationId xmlns:p14="http://schemas.microsoft.com/office/powerpoint/2010/main" val="18648783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Picture Placeholder 10"/>
          <p:cNvSpPr>
            <a:spLocks noGrp="1"/>
          </p:cNvSpPr>
          <p:nvPr>
            <p:ph type="pic" sz="quarter" idx="22"/>
          </p:nvPr>
        </p:nvSpPr>
        <p:spPr>
          <a:xfrm>
            <a:off x="6186196" y="1250628"/>
            <a:ext cx="5540989" cy="4621213"/>
          </a:xfrm>
          <a:prstGeom prst="rect">
            <a:avLst/>
          </a:prstGeom>
        </p:spPr>
        <p:txBody>
          <a:bodyPr/>
          <a:lstStyle/>
          <a:p>
            <a:endParaRPr lang="en-US"/>
          </a:p>
        </p:txBody>
      </p:sp>
      <p:sp>
        <p:nvSpPr>
          <p:cNvPr id="5" name="TextBox 4"/>
          <p:cNvSpPr txBox="1"/>
          <p:nvPr userDrawn="1"/>
        </p:nvSpPr>
        <p:spPr>
          <a:xfrm>
            <a:off x="8059214" y="6436041"/>
            <a:ext cx="3667971" cy="261610"/>
          </a:xfrm>
          <a:prstGeom prst="rect">
            <a:avLst/>
          </a:prstGeom>
          <a:noFill/>
        </p:spPr>
        <p:txBody>
          <a:bodyPr wrap="square" rtlCol="0">
            <a:spAutoFit/>
          </a:bodyPr>
          <a:lstStyle/>
          <a:p>
            <a:pPr algn="r"/>
            <a:r>
              <a:rPr lang="en-US" sz="1100" b="0" dirty="0" smtClean="0">
                <a:solidFill>
                  <a:schemeClr val="bg1">
                    <a:lumMod val="75000"/>
                  </a:schemeClr>
                </a:solidFill>
                <a:latin typeface="HelveticaNeueLT Pro 55 Roman" panose="020B0804020202020204" pitchFamily="34" charset="0"/>
              </a:rPr>
              <a:t>sample course</a:t>
            </a:r>
            <a:r>
              <a:rPr lang="en-US" sz="1100" b="0" baseline="0" dirty="0" smtClean="0">
                <a:solidFill>
                  <a:schemeClr val="bg1">
                    <a:lumMod val="75000"/>
                  </a:schemeClr>
                </a:solidFill>
                <a:latin typeface="HelveticaNeueLT Pro 55 Roman" panose="020B0804020202020204" pitchFamily="34" charset="0"/>
              </a:rPr>
              <a:t> name (all lower case) </a:t>
            </a:r>
            <a:endParaRPr lang="en-US" sz="1100" b="0" dirty="0">
              <a:solidFill>
                <a:schemeClr val="bg1">
                  <a:lumMod val="75000"/>
                </a:schemeClr>
              </a:solidFill>
              <a:latin typeface="HelveticaNeueLT Pro 55 Roman" panose="020B0804020202020204" pitchFamily="34" charset="0"/>
            </a:endParaRPr>
          </a:p>
        </p:txBody>
      </p:sp>
      <p:sp>
        <p:nvSpPr>
          <p:cNvPr id="6" name="Rectangle 5"/>
          <p:cNvSpPr/>
          <p:nvPr userDrawn="1"/>
        </p:nvSpPr>
        <p:spPr>
          <a:xfrm>
            <a:off x="0" y="0"/>
            <a:ext cx="12192000" cy="889686"/>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4549" y="181914"/>
            <a:ext cx="1143446" cy="571723"/>
          </a:xfrm>
          <a:prstGeom prst="rect">
            <a:avLst/>
          </a:prstGeom>
        </p:spPr>
      </p:pic>
      <p:sp>
        <p:nvSpPr>
          <p:cNvPr id="8" name="Text Placeholder 2"/>
          <p:cNvSpPr>
            <a:spLocks noGrp="1"/>
          </p:cNvSpPr>
          <p:nvPr>
            <p:ph type="body" sz="quarter" idx="20" hasCustomPrompt="1"/>
          </p:nvPr>
        </p:nvSpPr>
        <p:spPr>
          <a:xfrm>
            <a:off x="279305" y="201852"/>
            <a:ext cx="7110539" cy="571723"/>
          </a:xfrm>
          <a:prstGeom prst="rect">
            <a:avLst/>
          </a:prstGeom>
        </p:spPr>
        <p:txBody>
          <a:bodyPr/>
          <a:lstStyle>
            <a:lvl1pPr marL="0" indent="0" algn="l">
              <a:buNone/>
              <a:defRPr sz="3200">
                <a:solidFill>
                  <a:schemeClr val="bg1"/>
                </a:solidFill>
                <a:latin typeface="HelveticaNeueLT Pro 65 Md" panose="020B0604020202020204" pitchFamily="34" charset="0"/>
              </a:defRPr>
            </a:lvl1pPr>
            <a:lvl2pPr marL="457200" indent="0" algn="ctr">
              <a:buNone/>
              <a:defRPr sz="1400">
                <a:latin typeface="HelveticaNeueLT Pro 45 Lt" panose="020B0403020202020204" pitchFamily="34" charset="0"/>
              </a:defRPr>
            </a:lvl2pPr>
            <a:lvl3pPr marL="914400" indent="0" algn="ctr">
              <a:buNone/>
              <a:defRPr sz="1400">
                <a:latin typeface="HelveticaNeueLT Pro 45 Lt" panose="020B0403020202020204" pitchFamily="34" charset="0"/>
              </a:defRPr>
            </a:lvl3pPr>
            <a:lvl4pPr marL="1371600" indent="0" algn="ctr">
              <a:buNone/>
              <a:defRPr sz="1400">
                <a:latin typeface="HelveticaNeueLT Pro 45 Lt" panose="020B0403020202020204" pitchFamily="34" charset="0"/>
              </a:defRPr>
            </a:lvl4pPr>
            <a:lvl5pPr marL="1828800" indent="0" algn="ctr">
              <a:buNone/>
              <a:defRPr sz="1400">
                <a:latin typeface="HelveticaNeueLT Pro 45 Lt" panose="020B0403020202020204" pitchFamily="34" charset="0"/>
              </a:defRPr>
            </a:lvl5pPr>
          </a:lstStyle>
          <a:p>
            <a:pPr lvl="0"/>
            <a:r>
              <a:rPr lang="en-US" dirty="0" smtClean="0"/>
              <a:t>Best practices in Gain Structure</a:t>
            </a:r>
            <a:endParaRPr lang="en-US" dirty="0"/>
          </a:p>
        </p:txBody>
      </p:sp>
      <p:sp>
        <p:nvSpPr>
          <p:cNvPr id="3" name="Text Placeholder 2"/>
          <p:cNvSpPr>
            <a:spLocks noGrp="1"/>
          </p:cNvSpPr>
          <p:nvPr>
            <p:ph type="body" sz="quarter" idx="21" hasCustomPrompt="1"/>
          </p:nvPr>
        </p:nvSpPr>
        <p:spPr>
          <a:xfrm>
            <a:off x="723970" y="1900711"/>
            <a:ext cx="4483297" cy="1574950"/>
          </a:xfrm>
          <a:prstGeom prst="rect">
            <a:avLst/>
          </a:prstGeom>
        </p:spPr>
        <p:txBody>
          <a:bodyPr/>
          <a:lstStyle>
            <a:lvl1pPr marL="0" indent="0" algn="ctr">
              <a:lnSpc>
                <a:spcPct val="100000"/>
              </a:lnSpc>
              <a:buNone/>
              <a:defRPr sz="2400">
                <a:solidFill>
                  <a:schemeClr val="bg2">
                    <a:lumMod val="10000"/>
                  </a:schemeClr>
                </a:solidFill>
                <a:latin typeface="HelveticaNeueLT Pro 65 Md" panose="020B0604020202020204" pitchFamily="34" charset="0"/>
              </a:defRPr>
            </a:lvl1pPr>
          </a:lstStyle>
          <a:p>
            <a:pPr lvl="0"/>
            <a:r>
              <a:rPr lang="en-US" dirty="0" smtClean="0"/>
              <a:t>Proper gain structure is a key component to getting the best audio performance out of your system</a:t>
            </a:r>
            <a:endParaRPr lang="en-US" dirty="0"/>
          </a:p>
        </p:txBody>
      </p:sp>
    </p:spTree>
    <p:extLst>
      <p:ext uri="{BB962C8B-B14F-4D97-AF65-F5344CB8AC3E}">
        <p14:creationId xmlns:p14="http://schemas.microsoft.com/office/powerpoint/2010/main" val="12057401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1569747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252564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1680066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4273782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half text picture">
    <p:spTree>
      <p:nvGrpSpPr>
        <p:cNvPr id="1" name=""/>
        <p:cNvGrpSpPr/>
        <p:nvPr/>
      </p:nvGrpSpPr>
      <p:grpSpPr>
        <a:xfrm>
          <a:off x="0" y="0"/>
          <a:ext cx="0" cy="0"/>
          <a:chOff x="0" y="0"/>
          <a:chExt cx="0" cy="0"/>
        </a:xfrm>
      </p:grpSpPr>
      <p:sp>
        <p:nvSpPr>
          <p:cNvPr id="9" name="Rectangle 8"/>
          <p:cNvSpPr/>
          <p:nvPr userDrawn="1"/>
        </p:nvSpPr>
        <p:spPr>
          <a:xfrm>
            <a:off x="0" y="0"/>
            <a:ext cx="12192000" cy="889686"/>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1" name="Picture Placeholder 10"/>
          <p:cNvSpPr>
            <a:spLocks noGrp="1"/>
          </p:cNvSpPr>
          <p:nvPr>
            <p:ph type="pic" sz="quarter" idx="13"/>
          </p:nvPr>
        </p:nvSpPr>
        <p:spPr>
          <a:xfrm>
            <a:off x="6780213" y="1400175"/>
            <a:ext cx="5411787" cy="4506913"/>
          </a:xfrm>
          <a:prstGeom prst="rect">
            <a:avLst/>
          </a:prstGeom>
        </p:spPr>
        <p:txBody>
          <a:bodyPr/>
          <a:lstStyle/>
          <a:p>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4549" y="181914"/>
            <a:ext cx="1143446" cy="571723"/>
          </a:xfrm>
          <a:prstGeom prst="rect">
            <a:avLst/>
          </a:prstGeom>
        </p:spPr>
      </p:pic>
      <p:sp>
        <p:nvSpPr>
          <p:cNvPr id="12" name="Text Placeholder 2"/>
          <p:cNvSpPr>
            <a:spLocks noGrp="1"/>
          </p:cNvSpPr>
          <p:nvPr>
            <p:ph type="body" sz="quarter" idx="20" hasCustomPrompt="1"/>
          </p:nvPr>
        </p:nvSpPr>
        <p:spPr>
          <a:xfrm>
            <a:off x="279306" y="201852"/>
            <a:ext cx="6014402" cy="571723"/>
          </a:xfrm>
          <a:prstGeom prst="rect">
            <a:avLst/>
          </a:prstGeom>
        </p:spPr>
        <p:txBody>
          <a:bodyPr/>
          <a:lstStyle>
            <a:lvl1pPr marL="0" indent="0" algn="l">
              <a:buNone/>
              <a:defRPr sz="3200">
                <a:solidFill>
                  <a:schemeClr val="bg1"/>
                </a:solidFill>
                <a:latin typeface="HelveticaNeueLT Pro 65 Md" panose="020B0604020202020204" pitchFamily="34" charset="0"/>
              </a:defRPr>
            </a:lvl1pPr>
            <a:lvl2pPr marL="457200" indent="0" algn="ctr">
              <a:buNone/>
              <a:defRPr sz="1400">
                <a:latin typeface="HelveticaNeueLT Pro 45 Lt" panose="020B0403020202020204" pitchFamily="34" charset="0"/>
              </a:defRPr>
            </a:lvl2pPr>
            <a:lvl3pPr marL="914400" indent="0" algn="ctr">
              <a:buNone/>
              <a:defRPr sz="1400">
                <a:latin typeface="HelveticaNeueLT Pro 45 Lt" panose="020B0403020202020204" pitchFamily="34" charset="0"/>
              </a:defRPr>
            </a:lvl3pPr>
            <a:lvl4pPr marL="1371600" indent="0" algn="ctr">
              <a:buNone/>
              <a:defRPr sz="1400">
                <a:latin typeface="HelveticaNeueLT Pro 45 Lt" panose="020B0403020202020204" pitchFamily="34" charset="0"/>
              </a:defRPr>
            </a:lvl4pPr>
            <a:lvl5pPr marL="1828800" indent="0" algn="ctr">
              <a:buNone/>
              <a:defRPr sz="1400">
                <a:latin typeface="HelveticaNeueLT Pro 45 Lt" panose="020B0403020202020204" pitchFamily="34" charset="0"/>
              </a:defRPr>
            </a:lvl5pPr>
          </a:lstStyle>
          <a:p>
            <a:pPr lvl="0"/>
            <a:r>
              <a:rPr lang="en-US" dirty="0" smtClean="0"/>
              <a:t>Sample Slide Title</a:t>
            </a:r>
            <a:endParaRPr lang="en-US" dirty="0"/>
          </a:p>
        </p:txBody>
      </p:sp>
      <p:sp>
        <p:nvSpPr>
          <p:cNvPr id="8" name="Content Placeholder 2"/>
          <p:cNvSpPr>
            <a:spLocks noGrp="1"/>
          </p:cNvSpPr>
          <p:nvPr>
            <p:ph idx="1" hasCustomPrompt="1"/>
          </p:nvPr>
        </p:nvSpPr>
        <p:spPr>
          <a:xfrm>
            <a:off x="574586" y="1372547"/>
            <a:ext cx="5142470" cy="1074092"/>
          </a:xfrm>
          <a:prstGeom prst="rect">
            <a:avLst/>
          </a:prstGeom>
        </p:spPr>
        <p:txBody>
          <a:bodyPr/>
          <a:lstStyle>
            <a:lvl1pPr marL="0" indent="0">
              <a:lnSpc>
                <a:spcPct val="100000"/>
              </a:lnSpc>
              <a:buNone/>
              <a:defRPr sz="2000">
                <a:solidFill>
                  <a:schemeClr val="bg2">
                    <a:lumMod val="10000"/>
                  </a:schemeClr>
                </a:solidFill>
                <a:latin typeface="HelveticaNeueLT Pro 65 Md" panose="020B0604020202020204" pitchFamily="34" charset="0"/>
              </a:defRPr>
            </a:lvl1pPr>
            <a:lvl2pPr marL="457200" indent="0">
              <a:buFont typeface="Arial" panose="020B0604020202020204" pitchFamily="34" charset="0"/>
              <a:buNone/>
              <a:defRPr sz="1600">
                <a:latin typeface="HelveticaNeueLT Pro 45 Lt" panose="020B0403020202020204" pitchFamily="34" charset="0"/>
              </a:defRPr>
            </a:lvl2pPr>
            <a:lvl3pPr>
              <a:defRPr baseline="0">
                <a:latin typeface="HelveticaNeueLT Pro 45 Lt" panose="020B0403020202020204" pitchFamily="34" charset="0"/>
              </a:defRPr>
            </a:lvl3pPr>
            <a:lvl4pPr>
              <a:defRPr>
                <a:latin typeface="HelveticaNeueLT Pro 65 Md" panose="020B0604020202020204" pitchFamily="34" charset="0"/>
              </a:defRPr>
            </a:lvl4pPr>
            <a:lvl5pPr>
              <a:defRPr>
                <a:latin typeface="HelveticaNeueLT Pro 65 Md" panose="020B0604020202020204" pitchFamily="34" charset="0"/>
              </a:defRPr>
            </a:lvl5pPr>
          </a:lstStyle>
          <a:p>
            <a:pPr lvl="0"/>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endParaRPr lang="fr-FR" dirty="0" smtClean="0"/>
          </a:p>
        </p:txBody>
      </p:sp>
      <p:sp>
        <p:nvSpPr>
          <p:cNvPr id="15" name="Content Placeholder 2"/>
          <p:cNvSpPr>
            <a:spLocks noGrp="1"/>
          </p:cNvSpPr>
          <p:nvPr>
            <p:ph idx="21" hasCustomPrompt="1"/>
          </p:nvPr>
        </p:nvSpPr>
        <p:spPr>
          <a:xfrm>
            <a:off x="574586" y="2643859"/>
            <a:ext cx="5142470" cy="1120833"/>
          </a:xfrm>
          <a:prstGeom prst="rect">
            <a:avLst/>
          </a:prstGeom>
        </p:spPr>
        <p:txBody>
          <a:bodyPr/>
          <a:lstStyle>
            <a:lvl1pPr marL="0" indent="0">
              <a:buNone/>
              <a:defRPr sz="1800">
                <a:solidFill>
                  <a:schemeClr val="bg2">
                    <a:lumMod val="10000"/>
                  </a:schemeClr>
                </a:solidFill>
                <a:latin typeface="HelveticaNeueLT Pro 45 Lt" panose="020B0403020202020204" pitchFamily="34" charset="0"/>
              </a:defRPr>
            </a:lvl1pPr>
            <a:lvl2pPr marL="457200" indent="0">
              <a:buFont typeface="Arial" panose="020B0604020202020204" pitchFamily="34" charset="0"/>
              <a:buNone/>
              <a:defRPr sz="1600">
                <a:latin typeface="HelveticaNeueLT Pro 45 Lt" panose="020B0403020202020204" pitchFamily="34" charset="0"/>
              </a:defRPr>
            </a:lvl2pPr>
            <a:lvl3pPr>
              <a:defRPr baseline="0">
                <a:latin typeface="HelveticaNeueLT Pro 45 Lt" panose="020B0403020202020204" pitchFamily="34" charset="0"/>
              </a:defRPr>
            </a:lvl3pPr>
            <a:lvl4pPr>
              <a:defRPr>
                <a:latin typeface="HelveticaNeueLT Pro 65 Md" panose="020B0604020202020204" pitchFamily="34" charset="0"/>
              </a:defRPr>
            </a:lvl4pPr>
            <a:lvl5pPr>
              <a:defRPr>
                <a:latin typeface="HelveticaNeueLT Pro 65 Md" panose="020B0604020202020204" pitchFamily="34" charset="0"/>
              </a:defRPr>
            </a:lvl5pPr>
          </a:lstStyle>
          <a:p>
            <a:pPr lvl="0"/>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endParaRPr lang="fr-FR" dirty="0" smtClean="0"/>
          </a:p>
        </p:txBody>
      </p:sp>
      <p:sp>
        <p:nvSpPr>
          <p:cNvPr id="16" name="Content Placeholder 2"/>
          <p:cNvSpPr>
            <a:spLocks noGrp="1"/>
          </p:cNvSpPr>
          <p:nvPr>
            <p:ph idx="22" hasCustomPrompt="1"/>
          </p:nvPr>
        </p:nvSpPr>
        <p:spPr>
          <a:xfrm>
            <a:off x="574586" y="3911462"/>
            <a:ext cx="5142470" cy="1626027"/>
          </a:xfrm>
          <a:prstGeom prst="rect">
            <a:avLst/>
          </a:prstGeom>
        </p:spPr>
        <p:txBody>
          <a:bodyPr/>
          <a:lstStyle>
            <a:lvl1pPr marL="0" indent="0">
              <a:buNone/>
              <a:defRPr sz="1800">
                <a:solidFill>
                  <a:schemeClr val="bg2">
                    <a:lumMod val="10000"/>
                  </a:schemeClr>
                </a:solidFill>
                <a:latin typeface="HelveticaNeueLT Pro 45 Lt" panose="020B0403020202020204" pitchFamily="34" charset="0"/>
              </a:defRPr>
            </a:lvl1pPr>
            <a:lvl2pPr marL="457200" indent="0">
              <a:buFont typeface="Arial" panose="020B0604020202020204" pitchFamily="34" charset="0"/>
              <a:buNone/>
              <a:defRPr sz="1600">
                <a:latin typeface="HelveticaNeueLT Pro 45 Lt" panose="020B0403020202020204" pitchFamily="34" charset="0"/>
              </a:defRPr>
            </a:lvl2pPr>
            <a:lvl3pPr>
              <a:defRPr baseline="0">
                <a:latin typeface="HelveticaNeueLT Pro 45 Lt" panose="020B0403020202020204" pitchFamily="34" charset="0"/>
              </a:defRPr>
            </a:lvl3pPr>
            <a:lvl4pPr>
              <a:defRPr>
                <a:latin typeface="HelveticaNeueLT Pro 65 Md" panose="020B0604020202020204" pitchFamily="34" charset="0"/>
              </a:defRPr>
            </a:lvl4pPr>
            <a:lvl5pPr>
              <a:defRPr>
                <a:latin typeface="HelveticaNeueLT Pro 65 Md" panose="020B0604020202020204" pitchFamily="34" charset="0"/>
              </a:defRPr>
            </a:lvl5pPr>
          </a:lstStyle>
          <a:p>
            <a:pPr lvl="0"/>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endParaRPr lang="fr-FR" dirty="0" smtClean="0"/>
          </a:p>
        </p:txBody>
      </p:sp>
      <p:sp>
        <p:nvSpPr>
          <p:cNvPr id="18" name="TextBox 17"/>
          <p:cNvSpPr txBox="1"/>
          <p:nvPr userDrawn="1"/>
        </p:nvSpPr>
        <p:spPr>
          <a:xfrm>
            <a:off x="8059214" y="6436041"/>
            <a:ext cx="3667971" cy="261610"/>
          </a:xfrm>
          <a:prstGeom prst="rect">
            <a:avLst/>
          </a:prstGeom>
          <a:noFill/>
        </p:spPr>
        <p:txBody>
          <a:bodyPr wrap="square" rtlCol="0">
            <a:spAutoFit/>
          </a:bodyPr>
          <a:lstStyle/>
          <a:p>
            <a:pPr algn="r"/>
            <a:r>
              <a:rPr lang="en-US" sz="1100" b="0" dirty="0" smtClean="0">
                <a:solidFill>
                  <a:schemeClr val="bg1">
                    <a:lumMod val="75000"/>
                  </a:schemeClr>
                </a:solidFill>
                <a:latin typeface="HelveticaNeueLT Pro 55 Roman" panose="020B0804020202020204" pitchFamily="34" charset="0"/>
              </a:rPr>
              <a:t>GPIO Applications</a:t>
            </a:r>
            <a:endParaRPr lang="en-US" sz="1100" b="0" dirty="0">
              <a:solidFill>
                <a:schemeClr val="bg1">
                  <a:lumMod val="75000"/>
                </a:schemeClr>
              </a:solidFill>
              <a:latin typeface="HelveticaNeueLT Pro 55 Roman" panose="020B0804020202020204" pitchFamily="34" charset="0"/>
            </a:endParaRPr>
          </a:p>
        </p:txBody>
      </p:sp>
    </p:spTree>
    <p:extLst>
      <p:ext uri="{BB962C8B-B14F-4D97-AF65-F5344CB8AC3E}">
        <p14:creationId xmlns:p14="http://schemas.microsoft.com/office/powerpoint/2010/main" val="29420244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4586" y="1908005"/>
            <a:ext cx="5142470" cy="3718440"/>
          </a:xfrm>
          <a:prstGeom prst="rect">
            <a:avLst/>
          </a:prstGeom>
        </p:spPr>
        <p:txBody>
          <a:bodyPr/>
          <a:lstStyle>
            <a:lvl1pPr marL="0" indent="0">
              <a:buNone/>
              <a:defRPr sz="1600">
                <a:solidFill>
                  <a:schemeClr val="bg2">
                    <a:lumMod val="10000"/>
                  </a:schemeClr>
                </a:solidFill>
                <a:latin typeface="HelveticaNeueLT Pro 65 Md" panose="020B0604020202020204" pitchFamily="34" charset="0"/>
              </a:defRPr>
            </a:lvl1pPr>
            <a:lvl2pPr marL="742950" indent="-285750">
              <a:buFont typeface="Arial" panose="020B0604020202020204" pitchFamily="34" charset="0"/>
              <a:buChar char="•"/>
              <a:defRPr sz="1600">
                <a:solidFill>
                  <a:schemeClr val="bg2">
                    <a:lumMod val="10000"/>
                  </a:schemeClr>
                </a:solidFill>
                <a:latin typeface="HelveticaNeueLT Pro 45 Lt" panose="020B0403020202020204" pitchFamily="34" charset="0"/>
              </a:defRPr>
            </a:lvl2pPr>
            <a:lvl3pPr>
              <a:defRPr baseline="0">
                <a:latin typeface="HelveticaNeueLT Pro 45 Lt" panose="020B0403020202020204" pitchFamily="34" charset="0"/>
              </a:defRPr>
            </a:lvl3pPr>
            <a:lvl4pPr>
              <a:defRPr>
                <a:latin typeface="HelveticaNeueLT Pro 65 Md" panose="020B0604020202020204" pitchFamily="34" charset="0"/>
              </a:defRPr>
            </a:lvl4pPr>
            <a:lvl5pPr>
              <a:defRPr>
                <a:latin typeface="HelveticaNeueLT Pro 65 Md" panose="020B0604020202020204" pitchFamily="34" charset="0"/>
              </a:defRPr>
            </a:lvl5pPr>
          </a:lstStyle>
          <a:p>
            <a:pPr lvl="0"/>
            <a:r>
              <a:rPr lang="en-US" dirty="0" smtClean="0"/>
              <a:t>First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0"/>
            <a:r>
              <a:rPr lang="en-US" dirty="0" smtClean="0"/>
              <a:t>Second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0"/>
            <a:r>
              <a:rPr lang="en-US" dirty="0" smtClean="0"/>
              <a:t>Third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1"/>
            <a:endParaRPr lang="fr-FR" dirty="0" smtClean="0"/>
          </a:p>
        </p:txBody>
      </p:sp>
      <p:sp>
        <p:nvSpPr>
          <p:cNvPr id="12" name="Rectangle 11"/>
          <p:cNvSpPr/>
          <p:nvPr userDrawn="1"/>
        </p:nvSpPr>
        <p:spPr>
          <a:xfrm>
            <a:off x="0" y="0"/>
            <a:ext cx="12192000" cy="889686"/>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4549" y="181914"/>
            <a:ext cx="1143446" cy="571723"/>
          </a:xfrm>
          <a:prstGeom prst="rect">
            <a:avLst/>
          </a:prstGeom>
        </p:spPr>
      </p:pic>
      <p:sp>
        <p:nvSpPr>
          <p:cNvPr id="7" name="Text Placeholder 2"/>
          <p:cNvSpPr>
            <a:spLocks noGrp="1"/>
          </p:cNvSpPr>
          <p:nvPr>
            <p:ph type="body" sz="quarter" idx="20" hasCustomPrompt="1"/>
          </p:nvPr>
        </p:nvSpPr>
        <p:spPr>
          <a:xfrm>
            <a:off x="279306" y="201852"/>
            <a:ext cx="8057386" cy="571723"/>
          </a:xfrm>
          <a:prstGeom prst="rect">
            <a:avLst/>
          </a:prstGeom>
        </p:spPr>
        <p:txBody>
          <a:bodyPr/>
          <a:lstStyle>
            <a:lvl1pPr marL="0" indent="0" algn="l">
              <a:buNone/>
              <a:defRPr sz="3200">
                <a:solidFill>
                  <a:schemeClr val="bg1"/>
                </a:solidFill>
                <a:latin typeface="HelveticaNeueLT Pro 65 Md" panose="020B0604020202020204" pitchFamily="34" charset="0"/>
              </a:defRPr>
            </a:lvl1pPr>
            <a:lvl2pPr marL="457200" indent="0" algn="ctr">
              <a:buNone/>
              <a:defRPr sz="1400">
                <a:latin typeface="HelveticaNeueLT Pro 45 Lt" panose="020B0403020202020204" pitchFamily="34" charset="0"/>
              </a:defRPr>
            </a:lvl2pPr>
            <a:lvl3pPr marL="914400" indent="0" algn="ctr">
              <a:buNone/>
              <a:defRPr sz="1400">
                <a:latin typeface="HelveticaNeueLT Pro 45 Lt" panose="020B0403020202020204" pitchFamily="34" charset="0"/>
              </a:defRPr>
            </a:lvl3pPr>
            <a:lvl4pPr marL="1371600" indent="0" algn="ctr">
              <a:buNone/>
              <a:defRPr sz="1400">
                <a:latin typeface="HelveticaNeueLT Pro 45 Lt" panose="020B0403020202020204" pitchFamily="34" charset="0"/>
              </a:defRPr>
            </a:lvl4pPr>
            <a:lvl5pPr marL="1828800" indent="0" algn="ctr">
              <a:buNone/>
              <a:defRPr sz="1400">
                <a:latin typeface="HelveticaNeueLT Pro 45 Lt" panose="020B0403020202020204" pitchFamily="34" charset="0"/>
              </a:defRPr>
            </a:lvl5pPr>
          </a:lstStyle>
          <a:p>
            <a:pPr lvl="0"/>
            <a:r>
              <a:rPr lang="en-US" dirty="0" smtClean="0"/>
              <a:t>Agenda Slide Title Text</a:t>
            </a:r>
            <a:endParaRPr lang="en-US" dirty="0"/>
          </a:p>
        </p:txBody>
      </p:sp>
      <p:sp>
        <p:nvSpPr>
          <p:cNvPr id="4" name="Text Placeholder 3"/>
          <p:cNvSpPr>
            <a:spLocks noGrp="1"/>
          </p:cNvSpPr>
          <p:nvPr>
            <p:ph type="body" sz="quarter" idx="21" hasCustomPrompt="1"/>
          </p:nvPr>
        </p:nvSpPr>
        <p:spPr>
          <a:xfrm>
            <a:off x="574586" y="1173918"/>
            <a:ext cx="5826211" cy="630900"/>
          </a:xfrm>
          <a:prstGeom prst="rect">
            <a:avLst/>
          </a:prstGeom>
        </p:spPr>
        <p:txBody>
          <a:bodyPr/>
          <a:lstStyle>
            <a:lvl1pPr marL="0" indent="0">
              <a:buNone/>
              <a:defRPr>
                <a:solidFill>
                  <a:srgbClr val="155CA2"/>
                </a:solidFill>
                <a:latin typeface="HelveticaNeueLT Pro 65 Md" panose="020B0604020202020204" pitchFamily="34" charset="0"/>
              </a:defRPr>
            </a:lvl1pPr>
            <a:lvl2pPr marL="457200" indent="0">
              <a:buNone/>
              <a:defRPr>
                <a:solidFill>
                  <a:srgbClr val="155CA2"/>
                </a:solidFill>
                <a:latin typeface="HelveticaNeueLT Pro 65 Md" panose="020B0604020202020204" pitchFamily="34" charset="0"/>
              </a:defRPr>
            </a:lvl2pPr>
            <a:lvl3pPr marL="914400" indent="0">
              <a:buNone/>
              <a:defRPr>
                <a:solidFill>
                  <a:srgbClr val="155CA2"/>
                </a:solidFill>
                <a:latin typeface="HelveticaNeueLT Pro 65 Md" panose="020B0604020202020204" pitchFamily="34" charset="0"/>
              </a:defRPr>
            </a:lvl3pPr>
            <a:lvl4pPr marL="1371600" indent="0">
              <a:buNone/>
              <a:defRPr>
                <a:solidFill>
                  <a:srgbClr val="155CA2"/>
                </a:solidFill>
                <a:latin typeface="HelveticaNeueLT Pro 65 Md" panose="020B0604020202020204" pitchFamily="34" charset="0"/>
              </a:defRPr>
            </a:lvl4pPr>
            <a:lvl5pPr marL="1828800" indent="0">
              <a:buNone/>
              <a:defRPr>
                <a:solidFill>
                  <a:srgbClr val="155CA2"/>
                </a:solidFill>
                <a:latin typeface="HelveticaNeueLT Pro 65 Md" panose="020B0604020202020204" pitchFamily="34" charset="0"/>
              </a:defRPr>
            </a:lvl5pPr>
          </a:lstStyle>
          <a:p>
            <a:pPr lvl="0"/>
            <a:r>
              <a:rPr lang="en-US" dirty="0" err="1" smtClean="0"/>
              <a:t>Excepteur</a:t>
            </a:r>
            <a:r>
              <a:rPr lang="en-US" dirty="0" smtClean="0"/>
              <a:t> </a:t>
            </a:r>
            <a:r>
              <a:rPr lang="en-US" dirty="0" err="1" smtClean="0"/>
              <a:t>sint</a:t>
            </a:r>
            <a:r>
              <a:rPr lang="en-US" dirty="0" smtClean="0"/>
              <a:t> </a:t>
            </a:r>
            <a:r>
              <a:rPr lang="en-US" dirty="0" err="1" smtClean="0"/>
              <a:t>ocaecat</a:t>
            </a:r>
            <a:endParaRPr lang="en-US" dirty="0"/>
          </a:p>
        </p:txBody>
      </p:sp>
      <p:sp>
        <p:nvSpPr>
          <p:cNvPr id="11" name="Content Placeholder 2"/>
          <p:cNvSpPr>
            <a:spLocks noGrp="1"/>
          </p:cNvSpPr>
          <p:nvPr>
            <p:ph idx="22" hasCustomPrompt="1"/>
          </p:nvPr>
        </p:nvSpPr>
        <p:spPr>
          <a:xfrm>
            <a:off x="6499651" y="1918366"/>
            <a:ext cx="5142470" cy="3718440"/>
          </a:xfrm>
          <a:prstGeom prst="rect">
            <a:avLst/>
          </a:prstGeom>
        </p:spPr>
        <p:txBody>
          <a:bodyPr/>
          <a:lstStyle>
            <a:lvl1pPr marL="0" indent="0">
              <a:buNone/>
              <a:defRPr sz="1600">
                <a:solidFill>
                  <a:schemeClr val="bg2">
                    <a:lumMod val="10000"/>
                  </a:schemeClr>
                </a:solidFill>
                <a:latin typeface="HelveticaNeueLT Pro 65 Md" panose="020B0604020202020204" pitchFamily="34" charset="0"/>
              </a:defRPr>
            </a:lvl1pPr>
            <a:lvl2pPr marL="742950" indent="-285750">
              <a:buFont typeface="Arial" panose="020B0604020202020204" pitchFamily="34" charset="0"/>
              <a:buChar char="•"/>
              <a:defRPr sz="1600">
                <a:solidFill>
                  <a:schemeClr val="bg2">
                    <a:lumMod val="10000"/>
                  </a:schemeClr>
                </a:solidFill>
                <a:latin typeface="HelveticaNeueLT Pro 45 Lt" panose="020B0403020202020204" pitchFamily="34" charset="0"/>
              </a:defRPr>
            </a:lvl2pPr>
            <a:lvl3pPr>
              <a:defRPr baseline="0">
                <a:latin typeface="HelveticaNeueLT Pro 45 Lt" panose="020B0403020202020204" pitchFamily="34" charset="0"/>
              </a:defRPr>
            </a:lvl3pPr>
            <a:lvl4pPr>
              <a:defRPr>
                <a:latin typeface="HelveticaNeueLT Pro 65 Md" panose="020B0604020202020204" pitchFamily="34" charset="0"/>
              </a:defRPr>
            </a:lvl4pPr>
            <a:lvl5pPr>
              <a:defRPr>
                <a:latin typeface="HelveticaNeueLT Pro 65 Md" panose="020B0604020202020204" pitchFamily="34" charset="0"/>
              </a:defRPr>
            </a:lvl5pPr>
          </a:lstStyle>
          <a:p>
            <a:pPr lvl="0"/>
            <a:r>
              <a:rPr lang="en-US" dirty="0" smtClean="0"/>
              <a:t>First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0"/>
            <a:r>
              <a:rPr lang="en-US" dirty="0" smtClean="0"/>
              <a:t>Second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0"/>
            <a:r>
              <a:rPr lang="en-US" dirty="0" smtClean="0"/>
              <a:t>Third Level</a:t>
            </a:r>
          </a:p>
          <a:p>
            <a:pPr lvl="1"/>
            <a:r>
              <a:rPr lang="en-US" dirty="0" smtClean="0"/>
              <a:t>Dolor in </a:t>
            </a:r>
            <a:r>
              <a:rPr lang="en-US" dirty="0" err="1" smtClean="0"/>
              <a:t>reprehenderit</a:t>
            </a:r>
            <a:r>
              <a:rPr lang="en-US" dirty="0" smtClean="0"/>
              <a:t> in </a:t>
            </a:r>
            <a:r>
              <a:rPr lang="en-US" dirty="0" err="1" smtClean="0"/>
              <a:t>voluptate</a:t>
            </a:r>
            <a:endParaRPr lang="en-US" dirty="0" smtClean="0"/>
          </a:p>
          <a:p>
            <a:pPr lvl="1"/>
            <a:r>
              <a:rPr lang="nb-NO" dirty="0" smtClean="0"/>
              <a:t>Ut enim ad minim veniam</a:t>
            </a:r>
            <a:r>
              <a:rPr lang="en-US" dirty="0" smtClean="0"/>
              <a:t>Third Level Item</a:t>
            </a:r>
          </a:p>
          <a:p>
            <a:pPr lvl="1"/>
            <a:r>
              <a:rPr lang="fr-FR" dirty="0" err="1" smtClean="0"/>
              <a:t>Labore</a:t>
            </a:r>
            <a:r>
              <a:rPr lang="fr-FR" dirty="0" smtClean="0"/>
              <a:t> et </a:t>
            </a:r>
            <a:r>
              <a:rPr lang="fr-FR" dirty="0" err="1" smtClean="0"/>
              <a:t>dolore</a:t>
            </a:r>
            <a:r>
              <a:rPr lang="fr-FR" dirty="0" smtClean="0"/>
              <a:t> magna </a:t>
            </a:r>
            <a:r>
              <a:rPr lang="fr-FR" dirty="0" err="1" smtClean="0"/>
              <a:t>aliqua</a:t>
            </a:r>
            <a:endParaRPr lang="fr-FR" dirty="0" smtClean="0"/>
          </a:p>
          <a:p>
            <a:pPr lvl="1"/>
            <a:endParaRPr lang="fr-FR" dirty="0" smtClean="0"/>
          </a:p>
        </p:txBody>
      </p:sp>
      <p:sp>
        <p:nvSpPr>
          <p:cNvPr id="15" name="Text Placeholder 3"/>
          <p:cNvSpPr>
            <a:spLocks noGrp="1"/>
          </p:cNvSpPr>
          <p:nvPr>
            <p:ph type="body" sz="quarter" idx="23" hasCustomPrompt="1"/>
          </p:nvPr>
        </p:nvSpPr>
        <p:spPr>
          <a:xfrm>
            <a:off x="6499652" y="1184279"/>
            <a:ext cx="5142470" cy="630900"/>
          </a:xfrm>
          <a:prstGeom prst="rect">
            <a:avLst/>
          </a:prstGeom>
        </p:spPr>
        <p:txBody>
          <a:bodyPr/>
          <a:lstStyle>
            <a:lvl1pPr marL="0" indent="0">
              <a:buNone/>
              <a:defRPr>
                <a:solidFill>
                  <a:srgbClr val="155CA2"/>
                </a:solidFill>
                <a:latin typeface="HelveticaNeueLT Pro 65 Md" panose="020B0604020202020204" pitchFamily="34" charset="0"/>
              </a:defRPr>
            </a:lvl1pPr>
            <a:lvl2pPr marL="457200" indent="0">
              <a:buNone/>
              <a:defRPr>
                <a:solidFill>
                  <a:srgbClr val="155CA2"/>
                </a:solidFill>
                <a:latin typeface="HelveticaNeueLT Pro 65 Md" panose="020B0604020202020204" pitchFamily="34" charset="0"/>
              </a:defRPr>
            </a:lvl2pPr>
            <a:lvl3pPr marL="914400" indent="0">
              <a:buNone/>
              <a:defRPr>
                <a:solidFill>
                  <a:srgbClr val="155CA2"/>
                </a:solidFill>
                <a:latin typeface="HelveticaNeueLT Pro 65 Md" panose="020B0604020202020204" pitchFamily="34" charset="0"/>
              </a:defRPr>
            </a:lvl3pPr>
            <a:lvl4pPr marL="1371600" indent="0">
              <a:buNone/>
              <a:defRPr>
                <a:solidFill>
                  <a:srgbClr val="155CA2"/>
                </a:solidFill>
                <a:latin typeface="HelveticaNeueLT Pro 65 Md" panose="020B0604020202020204" pitchFamily="34" charset="0"/>
              </a:defRPr>
            </a:lvl4pPr>
            <a:lvl5pPr marL="1828800" indent="0">
              <a:buNone/>
              <a:defRPr>
                <a:solidFill>
                  <a:srgbClr val="155CA2"/>
                </a:solidFill>
                <a:latin typeface="HelveticaNeueLT Pro 65 Md" panose="020B0604020202020204" pitchFamily="34" charset="0"/>
              </a:defRPr>
            </a:lvl5pPr>
          </a:lstStyle>
          <a:p>
            <a:pPr lvl="0"/>
            <a:r>
              <a:rPr lang="en-US" dirty="0" smtClean="0"/>
              <a:t>Culpa qui </a:t>
            </a:r>
            <a:r>
              <a:rPr lang="en-US" dirty="0" err="1" smtClean="0"/>
              <a:t>officia</a:t>
            </a:r>
            <a:endParaRPr lang="en-US" dirty="0"/>
          </a:p>
        </p:txBody>
      </p:sp>
      <p:sp>
        <p:nvSpPr>
          <p:cNvPr id="13" name="TextBox 12"/>
          <p:cNvSpPr txBox="1"/>
          <p:nvPr userDrawn="1"/>
        </p:nvSpPr>
        <p:spPr>
          <a:xfrm>
            <a:off x="8059214" y="6436041"/>
            <a:ext cx="3667971" cy="261610"/>
          </a:xfrm>
          <a:prstGeom prst="rect">
            <a:avLst/>
          </a:prstGeom>
          <a:noFill/>
        </p:spPr>
        <p:txBody>
          <a:bodyPr wrap="square" rtlCol="0">
            <a:spAutoFit/>
          </a:bodyPr>
          <a:lstStyle/>
          <a:p>
            <a:pPr algn="r"/>
            <a:r>
              <a:rPr lang="en-US" sz="1100" b="0" dirty="0" smtClean="0">
                <a:solidFill>
                  <a:schemeClr val="bg1">
                    <a:lumMod val="75000"/>
                  </a:schemeClr>
                </a:solidFill>
                <a:latin typeface="HelveticaNeueLT Pro 55 Roman" panose="020B0804020202020204" pitchFamily="34" charset="0"/>
              </a:rPr>
              <a:t>GPIO Demystified</a:t>
            </a:r>
            <a:endParaRPr lang="en-US" sz="1100" b="0" dirty="0">
              <a:solidFill>
                <a:schemeClr val="bg1">
                  <a:lumMod val="75000"/>
                </a:schemeClr>
              </a:solidFill>
              <a:latin typeface="HelveticaNeueLT Pro 55 Roman" panose="020B0804020202020204" pitchFamily="34" charset="0"/>
            </a:endParaRPr>
          </a:p>
        </p:txBody>
      </p:sp>
    </p:spTree>
    <p:extLst>
      <p:ext uri="{BB962C8B-B14F-4D97-AF65-F5344CB8AC3E}">
        <p14:creationId xmlns:p14="http://schemas.microsoft.com/office/powerpoint/2010/main" val="36874912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i Section">
    <p:spTree>
      <p:nvGrpSpPr>
        <p:cNvPr id="1" name=""/>
        <p:cNvGrpSpPr/>
        <p:nvPr/>
      </p:nvGrpSpPr>
      <p:grpSpPr>
        <a:xfrm>
          <a:off x="0" y="0"/>
          <a:ext cx="0" cy="0"/>
          <a:chOff x="0" y="0"/>
          <a:chExt cx="0" cy="0"/>
        </a:xfrm>
      </p:grpSpPr>
      <p:sp>
        <p:nvSpPr>
          <p:cNvPr id="10" name="Rectangle 9"/>
          <p:cNvSpPr/>
          <p:nvPr userDrawn="1"/>
        </p:nvSpPr>
        <p:spPr>
          <a:xfrm>
            <a:off x="0" y="0"/>
            <a:ext cx="12192000" cy="889686"/>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7" name="Straight Connector 6"/>
          <p:cNvCxnSpPr/>
          <p:nvPr userDrawn="1"/>
        </p:nvCxnSpPr>
        <p:spPr>
          <a:xfrm>
            <a:off x="5453149" y="2182814"/>
            <a:ext cx="731520" cy="0"/>
          </a:xfrm>
          <a:prstGeom prst="line">
            <a:avLst/>
          </a:prstGeom>
          <a:ln w="19050">
            <a:solidFill>
              <a:srgbClr val="1075B6"/>
            </a:solidFill>
          </a:ln>
        </p:spPr>
        <p:style>
          <a:lnRef idx="1">
            <a:schemeClr val="accent1"/>
          </a:lnRef>
          <a:fillRef idx="0">
            <a:schemeClr val="accent1"/>
          </a:fillRef>
          <a:effectRef idx="0">
            <a:schemeClr val="accent1"/>
          </a:effectRef>
          <a:fontRef idx="minor">
            <a:schemeClr val="tx1"/>
          </a:fontRef>
        </p:style>
      </p:cxnSp>
      <p:sp>
        <p:nvSpPr>
          <p:cNvPr id="12" name="Picture Placeholder 11"/>
          <p:cNvSpPr>
            <a:spLocks noGrp="1"/>
          </p:cNvSpPr>
          <p:nvPr>
            <p:ph type="pic" sz="quarter" idx="13"/>
          </p:nvPr>
        </p:nvSpPr>
        <p:spPr>
          <a:xfrm>
            <a:off x="1071563" y="2644775"/>
            <a:ext cx="2519362" cy="1770063"/>
          </a:xfrm>
          <a:prstGeom prst="rect">
            <a:avLst/>
          </a:prstGeom>
        </p:spPr>
        <p:txBody>
          <a:bodyPr/>
          <a:lstStyle/>
          <a:p>
            <a:endParaRPr lang="en-US"/>
          </a:p>
        </p:txBody>
      </p:sp>
      <p:sp>
        <p:nvSpPr>
          <p:cNvPr id="13" name="Picture Placeholder 11"/>
          <p:cNvSpPr>
            <a:spLocks noGrp="1"/>
          </p:cNvSpPr>
          <p:nvPr>
            <p:ph type="pic" sz="quarter" idx="14"/>
          </p:nvPr>
        </p:nvSpPr>
        <p:spPr>
          <a:xfrm>
            <a:off x="4655078" y="2644775"/>
            <a:ext cx="2519362" cy="1770063"/>
          </a:xfrm>
          <a:prstGeom prst="rect">
            <a:avLst/>
          </a:prstGeom>
        </p:spPr>
        <p:txBody>
          <a:bodyPr/>
          <a:lstStyle/>
          <a:p>
            <a:endParaRPr lang="en-US"/>
          </a:p>
        </p:txBody>
      </p:sp>
      <p:sp>
        <p:nvSpPr>
          <p:cNvPr id="14" name="Picture Placeholder 11"/>
          <p:cNvSpPr>
            <a:spLocks noGrp="1"/>
          </p:cNvSpPr>
          <p:nvPr>
            <p:ph type="pic" sz="quarter" idx="15"/>
          </p:nvPr>
        </p:nvSpPr>
        <p:spPr>
          <a:xfrm>
            <a:off x="8229042" y="2644774"/>
            <a:ext cx="2519362" cy="1770063"/>
          </a:xfrm>
          <a:prstGeom prst="rect">
            <a:avLst/>
          </a:prstGeom>
        </p:spPr>
        <p:txBody>
          <a:bodyPr/>
          <a:lstStyle/>
          <a:p>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4549" y="181914"/>
            <a:ext cx="1143446" cy="571723"/>
          </a:xfrm>
          <a:prstGeom prst="rect">
            <a:avLst/>
          </a:prstGeom>
        </p:spPr>
      </p:pic>
      <p:sp>
        <p:nvSpPr>
          <p:cNvPr id="19" name="Text Placeholder 2"/>
          <p:cNvSpPr>
            <a:spLocks noGrp="1"/>
          </p:cNvSpPr>
          <p:nvPr>
            <p:ph type="body" sz="quarter" idx="20" hasCustomPrompt="1"/>
          </p:nvPr>
        </p:nvSpPr>
        <p:spPr>
          <a:xfrm>
            <a:off x="279306" y="201852"/>
            <a:ext cx="4694881" cy="571723"/>
          </a:xfrm>
          <a:prstGeom prst="rect">
            <a:avLst/>
          </a:prstGeom>
        </p:spPr>
        <p:txBody>
          <a:bodyPr/>
          <a:lstStyle>
            <a:lvl1pPr marL="0" indent="0" algn="l">
              <a:buNone/>
              <a:defRPr sz="3200">
                <a:solidFill>
                  <a:schemeClr val="bg1"/>
                </a:solidFill>
                <a:latin typeface="HelveticaNeueLT Pro 65 Md" panose="020B0604020202020204" pitchFamily="34" charset="0"/>
              </a:defRPr>
            </a:lvl1pPr>
            <a:lvl2pPr marL="457200" indent="0" algn="ctr">
              <a:buNone/>
              <a:defRPr sz="1400">
                <a:latin typeface="HelveticaNeueLT Pro 45 Lt" panose="020B0403020202020204" pitchFamily="34" charset="0"/>
              </a:defRPr>
            </a:lvl2pPr>
            <a:lvl3pPr marL="914400" indent="0" algn="ctr">
              <a:buNone/>
              <a:defRPr sz="1400">
                <a:latin typeface="HelveticaNeueLT Pro 45 Lt" panose="020B0403020202020204" pitchFamily="34" charset="0"/>
              </a:defRPr>
            </a:lvl3pPr>
            <a:lvl4pPr marL="1371600" indent="0" algn="ctr">
              <a:buNone/>
              <a:defRPr sz="1400">
                <a:latin typeface="HelveticaNeueLT Pro 45 Lt" panose="020B0403020202020204" pitchFamily="34" charset="0"/>
              </a:defRPr>
            </a:lvl4pPr>
            <a:lvl5pPr marL="1828800" indent="0" algn="ctr">
              <a:buNone/>
              <a:defRPr sz="1400">
                <a:latin typeface="HelveticaNeueLT Pro 45 Lt" panose="020B0403020202020204" pitchFamily="34" charset="0"/>
              </a:defRPr>
            </a:lvl5pPr>
          </a:lstStyle>
          <a:p>
            <a:pPr lvl="0"/>
            <a:r>
              <a:rPr lang="en-US" dirty="0" smtClean="0"/>
              <a:t>Sample Slide Title</a:t>
            </a:r>
            <a:endParaRPr lang="en-US" dirty="0"/>
          </a:p>
        </p:txBody>
      </p:sp>
      <p:sp>
        <p:nvSpPr>
          <p:cNvPr id="29" name="TextBox 28"/>
          <p:cNvSpPr txBox="1"/>
          <p:nvPr userDrawn="1"/>
        </p:nvSpPr>
        <p:spPr>
          <a:xfrm>
            <a:off x="2211693" y="1276486"/>
            <a:ext cx="7406132" cy="646331"/>
          </a:xfrm>
          <a:prstGeom prst="rect">
            <a:avLst/>
          </a:prstGeom>
          <a:noFill/>
        </p:spPr>
        <p:txBody>
          <a:bodyPr wrap="square" rtlCol="0">
            <a:spAutoFit/>
          </a:bodyPr>
          <a:lstStyle/>
          <a:p>
            <a:pPr algn="ctr"/>
            <a:r>
              <a:rPr lang="en-US" sz="1800" b="0" i="0" kern="1200" dirty="0" err="1" smtClean="0">
                <a:solidFill>
                  <a:schemeClr val="bg2">
                    <a:lumMod val="10000"/>
                  </a:schemeClr>
                </a:solidFill>
                <a:effectLst/>
                <a:latin typeface="HelveticaNeueLT Pro 65 Md" panose="020B0604020202020204" pitchFamily="34" charset="0"/>
                <a:ea typeface="+mn-ea"/>
                <a:cs typeface="+mn-cs"/>
              </a:rPr>
              <a:t>Duis</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aute</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irure</a:t>
            </a:r>
            <a:r>
              <a:rPr lang="en-US" sz="1800" b="0" i="0" kern="1200" dirty="0" smtClean="0">
                <a:solidFill>
                  <a:schemeClr val="bg2">
                    <a:lumMod val="10000"/>
                  </a:schemeClr>
                </a:solidFill>
                <a:effectLst/>
                <a:latin typeface="HelveticaNeueLT Pro 65 Md" panose="020B0604020202020204" pitchFamily="34" charset="0"/>
                <a:ea typeface="+mn-ea"/>
                <a:cs typeface="+mn-cs"/>
              </a:rPr>
              <a:t> dolor in </a:t>
            </a:r>
            <a:r>
              <a:rPr lang="en-US" sz="1800" b="0" i="0" kern="1200" dirty="0" err="1" smtClean="0">
                <a:solidFill>
                  <a:schemeClr val="bg2">
                    <a:lumMod val="10000"/>
                  </a:schemeClr>
                </a:solidFill>
                <a:effectLst/>
                <a:latin typeface="HelveticaNeueLT Pro 65 Md" panose="020B0604020202020204" pitchFamily="34" charset="0"/>
                <a:ea typeface="+mn-ea"/>
                <a:cs typeface="+mn-cs"/>
              </a:rPr>
              <a:t>reprehenderit</a:t>
            </a:r>
            <a:r>
              <a:rPr lang="en-US" sz="1800" b="0" i="0" kern="1200" dirty="0" smtClean="0">
                <a:solidFill>
                  <a:schemeClr val="bg2">
                    <a:lumMod val="10000"/>
                  </a:schemeClr>
                </a:solidFill>
                <a:effectLst/>
                <a:latin typeface="HelveticaNeueLT Pro 65 Md" panose="020B0604020202020204" pitchFamily="34" charset="0"/>
                <a:ea typeface="+mn-ea"/>
                <a:cs typeface="+mn-cs"/>
              </a:rPr>
              <a:t> in </a:t>
            </a:r>
            <a:r>
              <a:rPr lang="en-US" sz="1800" b="0" i="0" kern="1200" dirty="0" err="1" smtClean="0">
                <a:solidFill>
                  <a:schemeClr val="bg2">
                    <a:lumMod val="10000"/>
                  </a:schemeClr>
                </a:solidFill>
                <a:effectLst/>
                <a:latin typeface="HelveticaNeueLT Pro 65 Md" panose="020B0604020202020204" pitchFamily="34" charset="0"/>
                <a:ea typeface="+mn-ea"/>
                <a:cs typeface="+mn-cs"/>
              </a:rPr>
              <a:t>voluptate</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velit</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esse</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cillum</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dolore</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eu</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fugiat</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nulla</a:t>
            </a:r>
            <a:r>
              <a:rPr lang="en-US" sz="1800" b="0" i="0" kern="1200" dirty="0" smtClean="0">
                <a:solidFill>
                  <a:schemeClr val="bg2">
                    <a:lumMod val="10000"/>
                  </a:schemeClr>
                </a:solidFill>
                <a:effectLst/>
                <a:latin typeface="HelveticaNeueLT Pro 65 Md" panose="020B0604020202020204" pitchFamily="34" charset="0"/>
                <a:ea typeface="+mn-ea"/>
                <a:cs typeface="+mn-cs"/>
              </a:rPr>
              <a:t> </a:t>
            </a:r>
            <a:r>
              <a:rPr lang="en-US" sz="1800" b="0" i="0" kern="1200" dirty="0" err="1" smtClean="0">
                <a:solidFill>
                  <a:schemeClr val="bg2">
                    <a:lumMod val="10000"/>
                  </a:schemeClr>
                </a:solidFill>
                <a:effectLst/>
                <a:latin typeface="HelveticaNeueLT Pro 65 Md" panose="020B0604020202020204" pitchFamily="34" charset="0"/>
                <a:ea typeface="+mn-ea"/>
                <a:cs typeface="+mn-cs"/>
              </a:rPr>
              <a:t>pariatur</a:t>
            </a:r>
            <a:r>
              <a:rPr lang="en-US" sz="1800" b="0" i="0" kern="1200" dirty="0" smtClean="0">
                <a:solidFill>
                  <a:schemeClr val="bg2">
                    <a:lumMod val="10000"/>
                  </a:schemeClr>
                </a:solidFill>
                <a:effectLst/>
                <a:latin typeface="HelveticaNeueLT Pro 65 Md" panose="020B0604020202020204" pitchFamily="34" charset="0"/>
                <a:ea typeface="+mn-ea"/>
                <a:cs typeface="+mn-cs"/>
              </a:rPr>
              <a:t>.</a:t>
            </a:r>
            <a:endParaRPr lang="en-US" b="1" dirty="0">
              <a:solidFill>
                <a:schemeClr val="bg2">
                  <a:lumMod val="10000"/>
                </a:schemeClr>
              </a:solidFill>
              <a:latin typeface="HelveticaNeueLT Pro 65 Md" panose="020B0604020202020204" pitchFamily="34" charset="0"/>
            </a:endParaRPr>
          </a:p>
        </p:txBody>
      </p:sp>
      <p:sp>
        <p:nvSpPr>
          <p:cNvPr id="30" name="TextBox 29"/>
          <p:cNvSpPr txBox="1"/>
          <p:nvPr userDrawn="1"/>
        </p:nvSpPr>
        <p:spPr>
          <a:xfrm>
            <a:off x="831559" y="4802104"/>
            <a:ext cx="2992803" cy="1200329"/>
          </a:xfrm>
          <a:prstGeom prst="rect">
            <a:avLst/>
          </a:prstGeom>
          <a:noFill/>
        </p:spPr>
        <p:txBody>
          <a:bodyPr wrap="square" rtlCol="0">
            <a:spAutoFit/>
          </a:bodyPr>
          <a:lstStyle/>
          <a:p>
            <a:pPr algn="ctr">
              <a:spcAft>
                <a:spcPts val="1200"/>
              </a:spcAft>
            </a:pPr>
            <a:r>
              <a:rPr lang="en-US" dirty="0">
                <a:solidFill>
                  <a:schemeClr val="bg2">
                    <a:lumMod val="10000"/>
                  </a:schemeClr>
                </a:solidFill>
                <a:latin typeface="HelveticaNeueLT Pro 45 Lt" panose="020B0403020202020204" pitchFamily="34" charset="0"/>
              </a:rPr>
              <a:t>Lorem ipsum dolor sit </a:t>
            </a:r>
            <a:r>
              <a:rPr lang="en-US" dirty="0" err="1">
                <a:solidFill>
                  <a:schemeClr val="bg2">
                    <a:lumMod val="10000"/>
                  </a:schemeClr>
                </a:solidFill>
                <a:latin typeface="HelveticaNeueLT Pro 45 Lt" panose="020B0403020202020204" pitchFamily="34" charset="0"/>
              </a:rPr>
              <a:t>amet</a:t>
            </a:r>
            <a:r>
              <a:rPr lang="en-US" dirty="0">
                <a:solidFill>
                  <a:schemeClr val="bg2">
                    <a:lumMod val="10000"/>
                  </a:schemeClr>
                </a:solidFill>
                <a:latin typeface="HelveticaNeueLT Pro 45 Lt" panose="020B0403020202020204" pitchFamily="34" charset="0"/>
              </a:rPr>
              <a:t>, cu </a:t>
            </a:r>
            <a:r>
              <a:rPr lang="en-US" dirty="0" err="1">
                <a:solidFill>
                  <a:schemeClr val="bg2">
                    <a:lumMod val="10000"/>
                  </a:schemeClr>
                </a:solidFill>
                <a:latin typeface="HelveticaNeueLT Pro 45 Lt" panose="020B0403020202020204" pitchFamily="34" charset="0"/>
              </a:rPr>
              <a:t>nam</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fabulas</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ceteros</a:t>
            </a:r>
            <a:r>
              <a:rPr lang="en-US" dirty="0">
                <a:solidFill>
                  <a:schemeClr val="bg2">
                    <a:lumMod val="10000"/>
                  </a:schemeClr>
                </a:solidFill>
                <a:latin typeface="HelveticaNeueLT Pro 45 Lt" panose="020B0403020202020204" pitchFamily="34" charset="0"/>
              </a:rPr>
              <a:t>, minimum </a:t>
            </a:r>
            <a:r>
              <a:rPr lang="en-US" dirty="0" err="1">
                <a:solidFill>
                  <a:schemeClr val="bg2">
                    <a:lumMod val="10000"/>
                  </a:schemeClr>
                </a:solidFill>
                <a:latin typeface="HelveticaNeueLT Pro 45 Lt" panose="020B0403020202020204" pitchFamily="34" charset="0"/>
              </a:rPr>
              <a:t>prodesset</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mediocritatem</a:t>
            </a:r>
            <a:r>
              <a:rPr lang="en-US" dirty="0">
                <a:solidFill>
                  <a:schemeClr val="bg2">
                    <a:lumMod val="10000"/>
                  </a:schemeClr>
                </a:solidFill>
                <a:latin typeface="HelveticaNeueLT Pro 45 Lt" panose="020B0403020202020204" pitchFamily="34" charset="0"/>
              </a:rPr>
              <a:t> has </a:t>
            </a:r>
            <a:r>
              <a:rPr lang="en-US" dirty="0" err="1" smtClean="0">
                <a:solidFill>
                  <a:schemeClr val="bg2">
                    <a:lumMod val="10000"/>
                  </a:schemeClr>
                </a:solidFill>
                <a:latin typeface="HelveticaNeueLT Pro 45 Lt" panose="020B0403020202020204" pitchFamily="34" charset="0"/>
              </a:rPr>
              <a:t>eu</a:t>
            </a:r>
            <a:endParaRPr lang="en-US" dirty="0" smtClean="0">
              <a:solidFill>
                <a:schemeClr val="bg2">
                  <a:lumMod val="10000"/>
                </a:schemeClr>
              </a:solidFill>
              <a:latin typeface="HelveticaNeueLT Pro 45 Lt" panose="020B0403020202020204" pitchFamily="34" charset="0"/>
            </a:endParaRPr>
          </a:p>
        </p:txBody>
      </p:sp>
      <p:sp>
        <p:nvSpPr>
          <p:cNvPr id="31" name="TextBox 30"/>
          <p:cNvSpPr txBox="1"/>
          <p:nvPr userDrawn="1"/>
        </p:nvSpPr>
        <p:spPr>
          <a:xfrm>
            <a:off x="4425013" y="4802104"/>
            <a:ext cx="2979492" cy="1200329"/>
          </a:xfrm>
          <a:prstGeom prst="rect">
            <a:avLst/>
          </a:prstGeom>
          <a:noFill/>
        </p:spPr>
        <p:txBody>
          <a:bodyPr wrap="square" rtlCol="0">
            <a:spAutoFit/>
          </a:bodyPr>
          <a:lstStyle/>
          <a:p>
            <a:pPr algn="ctr">
              <a:spcAft>
                <a:spcPts val="1200"/>
              </a:spcAft>
            </a:pPr>
            <a:r>
              <a:rPr lang="en-US" dirty="0">
                <a:solidFill>
                  <a:schemeClr val="bg2">
                    <a:lumMod val="10000"/>
                  </a:schemeClr>
                </a:solidFill>
                <a:latin typeface="HelveticaNeueLT Pro 45 Lt" panose="020B0403020202020204" pitchFamily="34" charset="0"/>
              </a:rPr>
              <a:t>Lorem ipsum dolor sit </a:t>
            </a:r>
            <a:r>
              <a:rPr lang="en-US" dirty="0" err="1">
                <a:solidFill>
                  <a:schemeClr val="bg2">
                    <a:lumMod val="10000"/>
                  </a:schemeClr>
                </a:solidFill>
                <a:latin typeface="HelveticaNeueLT Pro 45 Lt" panose="020B0403020202020204" pitchFamily="34" charset="0"/>
              </a:rPr>
              <a:t>amet</a:t>
            </a:r>
            <a:r>
              <a:rPr lang="en-US" dirty="0">
                <a:solidFill>
                  <a:schemeClr val="bg2">
                    <a:lumMod val="10000"/>
                  </a:schemeClr>
                </a:solidFill>
                <a:latin typeface="HelveticaNeueLT Pro 45 Lt" panose="020B0403020202020204" pitchFamily="34" charset="0"/>
              </a:rPr>
              <a:t>, cu </a:t>
            </a:r>
            <a:r>
              <a:rPr lang="en-US" dirty="0" err="1">
                <a:solidFill>
                  <a:schemeClr val="bg2">
                    <a:lumMod val="10000"/>
                  </a:schemeClr>
                </a:solidFill>
                <a:latin typeface="HelveticaNeueLT Pro 45 Lt" panose="020B0403020202020204" pitchFamily="34" charset="0"/>
              </a:rPr>
              <a:t>nam</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fabulas</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ceteros</a:t>
            </a:r>
            <a:r>
              <a:rPr lang="en-US" dirty="0">
                <a:solidFill>
                  <a:schemeClr val="bg2">
                    <a:lumMod val="10000"/>
                  </a:schemeClr>
                </a:solidFill>
                <a:latin typeface="HelveticaNeueLT Pro 45 Lt" panose="020B0403020202020204" pitchFamily="34" charset="0"/>
              </a:rPr>
              <a:t>, minimum </a:t>
            </a:r>
            <a:r>
              <a:rPr lang="en-US" dirty="0" err="1">
                <a:solidFill>
                  <a:schemeClr val="bg2">
                    <a:lumMod val="10000"/>
                  </a:schemeClr>
                </a:solidFill>
                <a:latin typeface="HelveticaNeueLT Pro 45 Lt" panose="020B0403020202020204" pitchFamily="34" charset="0"/>
              </a:rPr>
              <a:t>prodesset</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mediocritatem</a:t>
            </a:r>
            <a:r>
              <a:rPr lang="en-US" dirty="0">
                <a:solidFill>
                  <a:schemeClr val="bg2">
                    <a:lumMod val="10000"/>
                  </a:schemeClr>
                </a:solidFill>
                <a:latin typeface="HelveticaNeueLT Pro 45 Lt" panose="020B0403020202020204" pitchFamily="34" charset="0"/>
              </a:rPr>
              <a:t> has </a:t>
            </a:r>
            <a:r>
              <a:rPr lang="en-US" dirty="0" err="1" smtClean="0">
                <a:solidFill>
                  <a:schemeClr val="bg2">
                    <a:lumMod val="10000"/>
                  </a:schemeClr>
                </a:solidFill>
                <a:latin typeface="HelveticaNeueLT Pro 45 Lt" panose="020B0403020202020204" pitchFamily="34" charset="0"/>
              </a:rPr>
              <a:t>eu</a:t>
            </a:r>
            <a:endParaRPr lang="en-US" dirty="0" smtClean="0">
              <a:solidFill>
                <a:schemeClr val="bg2">
                  <a:lumMod val="10000"/>
                </a:schemeClr>
              </a:solidFill>
              <a:latin typeface="HelveticaNeueLT Pro 45 Lt" panose="020B0403020202020204" pitchFamily="34" charset="0"/>
            </a:endParaRPr>
          </a:p>
        </p:txBody>
      </p:sp>
      <p:sp>
        <p:nvSpPr>
          <p:cNvPr id="32" name="TextBox 31"/>
          <p:cNvSpPr txBox="1"/>
          <p:nvPr userDrawn="1"/>
        </p:nvSpPr>
        <p:spPr>
          <a:xfrm>
            <a:off x="8005156" y="4802105"/>
            <a:ext cx="2967133" cy="1200329"/>
          </a:xfrm>
          <a:prstGeom prst="rect">
            <a:avLst/>
          </a:prstGeom>
          <a:noFill/>
        </p:spPr>
        <p:txBody>
          <a:bodyPr wrap="square" rtlCol="0">
            <a:spAutoFit/>
          </a:bodyPr>
          <a:lstStyle/>
          <a:p>
            <a:pPr algn="ctr">
              <a:spcAft>
                <a:spcPts val="1200"/>
              </a:spcAft>
            </a:pPr>
            <a:r>
              <a:rPr lang="en-US" dirty="0">
                <a:solidFill>
                  <a:schemeClr val="bg2">
                    <a:lumMod val="10000"/>
                  </a:schemeClr>
                </a:solidFill>
                <a:latin typeface="HelveticaNeueLT Pro 45 Lt" panose="020B0403020202020204" pitchFamily="34" charset="0"/>
              </a:rPr>
              <a:t>Lorem ipsum dolor sit </a:t>
            </a:r>
            <a:r>
              <a:rPr lang="en-US" dirty="0" err="1">
                <a:solidFill>
                  <a:schemeClr val="bg2">
                    <a:lumMod val="10000"/>
                  </a:schemeClr>
                </a:solidFill>
                <a:latin typeface="HelveticaNeueLT Pro 45 Lt" panose="020B0403020202020204" pitchFamily="34" charset="0"/>
              </a:rPr>
              <a:t>amet</a:t>
            </a:r>
            <a:r>
              <a:rPr lang="en-US" dirty="0">
                <a:solidFill>
                  <a:schemeClr val="bg2">
                    <a:lumMod val="10000"/>
                  </a:schemeClr>
                </a:solidFill>
                <a:latin typeface="HelveticaNeueLT Pro 45 Lt" panose="020B0403020202020204" pitchFamily="34" charset="0"/>
              </a:rPr>
              <a:t>, cu </a:t>
            </a:r>
            <a:r>
              <a:rPr lang="en-US" dirty="0" err="1">
                <a:solidFill>
                  <a:schemeClr val="bg2">
                    <a:lumMod val="10000"/>
                  </a:schemeClr>
                </a:solidFill>
                <a:latin typeface="HelveticaNeueLT Pro 45 Lt" panose="020B0403020202020204" pitchFamily="34" charset="0"/>
              </a:rPr>
              <a:t>nam</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fabulas</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ceteros</a:t>
            </a:r>
            <a:r>
              <a:rPr lang="en-US" dirty="0">
                <a:solidFill>
                  <a:schemeClr val="bg2">
                    <a:lumMod val="10000"/>
                  </a:schemeClr>
                </a:solidFill>
                <a:latin typeface="HelveticaNeueLT Pro 45 Lt" panose="020B0403020202020204" pitchFamily="34" charset="0"/>
              </a:rPr>
              <a:t>, minimum </a:t>
            </a:r>
            <a:r>
              <a:rPr lang="en-US" dirty="0" err="1">
                <a:solidFill>
                  <a:schemeClr val="bg2">
                    <a:lumMod val="10000"/>
                  </a:schemeClr>
                </a:solidFill>
                <a:latin typeface="HelveticaNeueLT Pro 45 Lt" panose="020B0403020202020204" pitchFamily="34" charset="0"/>
              </a:rPr>
              <a:t>prodesset</a:t>
            </a:r>
            <a:r>
              <a:rPr lang="en-US" dirty="0">
                <a:solidFill>
                  <a:schemeClr val="bg2">
                    <a:lumMod val="10000"/>
                  </a:schemeClr>
                </a:solidFill>
                <a:latin typeface="HelveticaNeueLT Pro 45 Lt" panose="020B0403020202020204" pitchFamily="34" charset="0"/>
              </a:rPr>
              <a:t> </a:t>
            </a:r>
            <a:r>
              <a:rPr lang="en-US" dirty="0" err="1">
                <a:solidFill>
                  <a:schemeClr val="bg2">
                    <a:lumMod val="10000"/>
                  </a:schemeClr>
                </a:solidFill>
                <a:latin typeface="HelveticaNeueLT Pro 45 Lt" panose="020B0403020202020204" pitchFamily="34" charset="0"/>
              </a:rPr>
              <a:t>mediocritatem</a:t>
            </a:r>
            <a:r>
              <a:rPr lang="en-US" dirty="0">
                <a:solidFill>
                  <a:schemeClr val="bg2">
                    <a:lumMod val="10000"/>
                  </a:schemeClr>
                </a:solidFill>
                <a:latin typeface="HelveticaNeueLT Pro 45 Lt" panose="020B0403020202020204" pitchFamily="34" charset="0"/>
              </a:rPr>
              <a:t> has </a:t>
            </a:r>
            <a:r>
              <a:rPr lang="en-US" dirty="0" err="1" smtClean="0">
                <a:solidFill>
                  <a:schemeClr val="bg2">
                    <a:lumMod val="10000"/>
                  </a:schemeClr>
                </a:solidFill>
                <a:latin typeface="HelveticaNeueLT Pro 45 Lt" panose="020B0403020202020204" pitchFamily="34" charset="0"/>
              </a:rPr>
              <a:t>eu</a:t>
            </a:r>
            <a:endParaRPr lang="en-US" dirty="0" smtClean="0">
              <a:solidFill>
                <a:schemeClr val="bg2">
                  <a:lumMod val="10000"/>
                </a:schemeClr>
              </a:solidFill>
              <a:latin typeface="HelveticaNeueLT Pro 45 Lt" panose="020B0403020202020204" pitchFamily="34" charset="0"/>
            </a:endParaRPr>
          </a:p>
        </p:txBody>
      </p:sp>
      <p:sp>
        <p:nvSpPr>
          <p:cNvPr id="16" name="TextBox 15"/>
          <p:cNvSpPr txBox="1"/>
          <p:nvPr userDrawn="1"/>
        </p:nvSpPr>
        <p:spPr>
          <a:xfrm>
            <a:off x="8059214" y="6436041"/>
            <a:ext cx="3667971" cy="261610"/>
          </a:xfrm>
          <a:prstGeom prst="rect">
            <a:avLst/>
          </a:prstGeom>
          <a:noFill/>
        </p:spPr>
        <p:txBody>
          <a:bodyPr wrap="square" rtlCol="0">
            <a:spAutoFit/>
          </a:bodyPr>
          <a:lstStyle/>
          <a:p>
            <a:pPr algn="r"/>
            <a:r>
              <a:rPr lang="en-US" sz="1100" b="0" dirty="0" smtClean="0">
                <a:solidFill>
                  <a:schemeClr val="bg1">
                    <a:lumMod val="75000"/>
                  </a:schemeClr>
                </a:solidFill>
                <a:latin typeface="HelveticaNeueLT Pro 55 Roman" panose="020B0804020202020204" pitchFamily="34" charset="0"/>
              </a:rPr>
              <a:t>sample course</a:t>
            </a:r>
            <a:r>
              <a:rPr lang="en-US" sz="1100" b="0" baseline="0" dirty="0" smtClean="0">
                <a:solidFill>
                  <a:schemeClr val="bg1">
                    <a:lumMod val="75000"/>
                  </a:schemeClr>
                </a:solidFill>
                <a:latin typeface="HelveticaNeueLT Pro 55 Roman" panose="020B0804020202020204" pitchFamily="34" charset="0"/>
              </a:rPr>
              <a:t> name (all lower case) </a:t>
            </a:r>
            <a:endParaRPr lang="en-US" sz="1100" b="0" dirty="0">
              <a:solidFill>
                <a:schemeClr val="bg1">
                  <a:lumMod val="75000"/>
                </a:schemeClr>
              </a:solidFill>
              <a:latin typeface="HelveticaNeueLT Pro 55 Roman" panose="020B0804020202020204" pitchFamily="34" charset="0"/>
            </a:endParaRPr>
          </a:p>
        </p:txBody>
      </p:sp>
    </p:spTree>
    <p:extLst>
      <p:ext uri="{BB962C8B-B14F-4D97-AF65-F5344CB8AC3E}">
        <p14:creationId xmlns:p14="http://schemas.microsoft.com/office/powerpoint/2010/main" val="29691108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5288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a:off x="0" y="0"/>
            <a:ext cx="12192000" cy="889686"/>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4549" y="181914"/>
            <a:ext cx="1143446" cy="571723"/>
          </a:xfrm>
          <a:prstGeom prst="rect">
            <a:avLst/>
          </a:prstGeom>
        </p:spPr>
      </p:pic>
      <p:sp>
        <p:nvSpPr>
          <p:cNvPr id="7" name="TextBox 6"/>
          <p:cNvSpPr txBox="1"/>
          <p:nvPr userDrawn="1"/>
        </p:nvSpPr>
        <p:spPr>
          <a:xfrm>
            <a:off x="8059214" y="6436041"/>
            <a:ext cx="3667971" cy="261610"/>
          </a:xfrm>
          <a:prstGeom prst="rect">
            <a:avLst/>
          </a:prstGeom>
          <a:noFill/>
        </p:spPr>
        <p:txBody>
          <a:bodyPr wrap="square" rtlCol="0">
            <a:spAutoFit/>
          </a:bodyPr>
          <a:lstStyle/>
          <a:p>
            <a:pPr algn="r"/>
            <a:r>
              <a:rPr lang="en-US" sz="1100" b="0" dirty="0" smtClean="0">
                <a:solidFill>
                  <a:schemeClr val="bg1">
                    <a:lumMod val="75000"/>
                  </a:schemeClr>
                </a:solidFill>
                <a:latin typeface="HelveticaNeueLT Pro 55 Roman" panose="020B0804020202020204" pitchFamily="34" charset="0"/>
              </a:rPr>
              <a:t>sample course</a:t>
            </a:r>
            <a:r>
              <a:rPr lang="en-US" sz="1100" b="0" baseline="0" dirty="0" smtClean="0">
                <a:solidFill>
                  <a:schemeClr val="bg1">
                    <a:lumMod val="75000"/>
                  </a:schemeClr>
                </a:solidFill>
                <a:latin typeface="HelveticaNeueLT Pro 55 Roman" panose="020B0804020202020204" pitchFamily="34" charset="0"/>
              </a:rPr>
              <a:t> name (all lower case) </a:t>
            </a:r>
            <a:endParaRPr lang="en-US" sz="1100" b="0" dirty="0">
              <a:solidFill>
                <a:schemeClr val="bg1">
                  <a:lumMod val="75000"/>
                </a:schemeClr>
              </a:solidFill>
              <a:latin typeface="HelveticaNeueLT Pro 55 Roman" panose="020B0804020202020204" pitchFamily="34" charset="0"/>
            </a:endParaRPr>
          </a:p>
        </p:txBody>
      </p:sp>
    </p:spTree>
    <p:extLst>
      <p:ext uri="{BB962C8B-B14F-4D97-AF65-F5344CB8AC3E}">
        <p14:creationId xmlns:p14="http://schemas.microsoft.com/office/powerpoint/2010/main" val="44517027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0240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319605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7C8F0F52-800B-4E41-A818-0A08D7B11B7D}" type="datetimeFigureOut">
              <a:rPr lang="en-US" smtClean="0"/>
              <a:t>7/22/2019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9B47AFF-60C8-4F03-9BF6-F0AEABB61A66}" type="slidenum">
              <a:rPr lang="en-US" smtClean="0"/>
              <a:t>‹#›</a:t>
            </a:fld>
            <a:endParaRPr lang="en-US"/>
          </a:p>
        </p:txBody>
      </p:sp>
    </p:spTree>
    <p:extLst>
      <p:ext uri="{BB962C8B-B14F-4D97-AF65-F5344CB8AC3E}">
        <p14:creationId xmlns:p14="http://schemas.microsoft.com/office/powerpoint/2010/main" val="2278177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98731518"/>
      </p:ext>
    </p:extLst>
  </p:cSld>
  <p:clrMap bg1="lt1" tx1="dk1" bg2="lt2" tx2="dk2" accent1="accent1" accent2="accent2" accent3="accent3" accent4="accent4" accent5="accent5" accent6="accent6" hlink="hlink" folHlink="folHlink"/>
  <p:sldLayoutIdLst>
    <p:sldLayoutId id="2147483651" r:id="rId1"/>
    <p:sldLayoutId id="2147483661" r:id="rId2"/>
    <p:sldLayoutId id="2147483650" r:id="rId3"/>
    <p:sldLayoutId id="2147483660" r:id="rId4"/>
    <p:sldLayoutId id="2147483655" r:id="rId5"/>
    <p:sldLayoutId id="2147483649" r:id="rId6"/>
    <p:sldLayoutId id="2147483652" r:id="rId7"/>
    <p:sldLayoutId id="2147483653" r:id="rId8"/>
    <p:sldLayoutId id="2147483654"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4.png"/><Relationship Id="rId4" Type="http://schemas.openxmlformats.org/officeDocument/2006/relationships/image" Target="../media/image58.png"/><Relationship Id="rId9"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62064"/>
            <a:ext cx="12192000" cy="3615529"/>
          </a:xfrm>
          <a:prstGeom prst="rect">
            <a:avLst/>
          </a:prstGeom>
          <a:gradFill flip="none" rotWithShape="1">
            <a:gsLst>
              <a:gs pos="0">
                <a:srgbClr val="155CA2"/>
              </a:gs>
              <a:gs pos="100000">
                <a:srgbClr val="1075B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4518"/>
          <a:stretch/>
        </p:blipFill>
        <p:spPr>
          <a:xfrm>
            <a:off x="7500914" y="1761222"/>
            <a:ext cx="4691086" cy="5145578"/>
          </a:xfrm>
          <a:prstGeom prst="rect">
            <a:avLst/>
          </a:prstGeom>
          <a:ln>
            <a:noFill/>
          </a:ln>
        </p:spPr>
      </p:pic>
      <p:sp>
        <p:nvSpPr>
          <p:cNvPr id="4" name="TextBox 3"/>
          <p:cNvSpPr txBox="1"/>
          <p:nvPr/>
        </p:nvSpPr>
        <p:spPr>
          <a:xfrm>
            <a:off x="625148" y="2407925"/>
            <a:ext cx="7446510" cy="1754326"/>
          </a:xfrm>
          <a:prstGeom prst="rect">
            <a:avLst/>
          </a:prstGeom>
          <a:noFill/>
        </p:spPr>
        <p:txBody>
          <a:bodyPr wrap="square" rtlCol="0">
            <a:spAutoFit/>
          </a:bodyPr>
          <a:lstStyle/>
          <a:p>
            <a:r>
              <a:rPr lang="en-US" sz="5400" dirty="0" smtClean="0">
                <a:solidFill>
                  <a:schemeClr val="bg1"/>
                </a:solidFill>
                <a:latin typeface="HelveticaNeueLT Pro 65 Md" panose="020B0604020202020204" pitchFamily="34" charset="0"/>
              </a:rPr>
              <a:t>GPIO</a:t>
            </a:r>
          </a:p>
          <a:p>
            <a:r>
              <a:rPr lang="en-US" sz="5400" dirty="0" smtClean="0">
                <a:solidFill>
                  <a:schemeClr val="bg1"/>
                </a:solidFill>
                <a:latin typeface="HelveticaNeueLT Pro 65 Md" panose="020B0604020202020204" pitchFamily="34" charset="0"/>
              </a:rPr>
              <a:t>Applications</a:t>
            </a:r>
            <a:endParaRPr lang="en-US" sz="5400" dirty="0">
              <a:solidFill>
                <a:schemeClr val="bg1"/>
              </a:solidFill>
              <a:latin typeface="HelveticaNeueLT Pro 65 Md" panose="020B0604020202020204" pitchFamily="34" charset="0"/>
            </a:endParaRPr>
          </a:p>
        </p:txBody>
      </p:sp>
      <p:sp>
        <p:nvSpPr>
          <p:cNvPr id="5" name="TextBox 4"/>
          <p:cNvSpPr txBox="1"/>
          <p:nvPr/>
        </p:nvSpPr>
        <p:spPr>
          <a:xfrm>
            <a:off x="671803" y="4334011"/>
            <a:ext cx="6680719" cy="1200329"/>
          </a:xfrm>
          <a:prstGeom prst="rect">
            <a:avLst/>
          </a:prstGeom>
          <a:noFill/>
        </p:spPr>
        <p:txBody>
          <a:bodyPr wrap="square" rtlCol="0">
            <a:spAutoFit/>
          </a:bodyPr>
          <a:lstStyle/>
          <a:p>
            <a:r>
              <a:rPr lang="en-US" sz="2400" b="1" dirty="0" smtClean="0">
                <a:solidFill>
                  <a:schemeClr val="bg1"/>
                </a:solidFill>
                <a:latin typeface="HelveticaNeueLT Pro 45 Lt" panose="020B0403020202020204" pitchFamily="34" charset="0"/>
              </a:rPr>
              <a:t>An </a:t>
            </a:r>
            <a:r>
              <a:rPr lang="en-US" sz="2400" b="1" dirty="0">
                <a:solidFill>
                  <a:schemeClr val="bg1"/>
                </a:solidFill>
                <a:latin typeface="HelveticaNeueLT Pro 45 Lt" panose="020B0403020202020204" pitchFamily="34" charset="0"/>
              </a:rPr>
              <a:t>attempt to demystify </a:t>
            </a:r>
            <a:r>
              <a:rPr lang="en-US" sz="2400" b="1" dirty="0" smtClean="0">
                <a:solidFill>
                  <a:schemeClr val="bg1"/>
                </a:solidFill>
                <a:latin typeface="HelveticaNeueLT Pro 45 Lt" panose="020B0403020202020204" pitchFamily="34" charset="0"/>
              </a:rPr>
              <a:t>and use the </a:t>
            </a:r>
            <a:r>
              <a:rPr lang="en-US" sz="2400" b="1" dirty="0">
                <a:solidFill>
                  <a:schemeClr val="bg1"/>
                </a:solidFill>
                <a:latin typeface="HelveticaNeueLT Pro 45 Lt" panose="020B0403020202020204" pitchFamily="34" charset="0"/>
              </a:rPr>
              <a:t>many GPIO variants we have in Q-Sys </a:t>
            </a:r>
            <a:r>
              <a:rPr lang="en-US" sz="2400" b="1" dirty="0" smtClean="0">
                <a:solidFill>
                  <a:schemeClr val="bg1"/>
                </a:solidFill>
                <a:latin typeface="HelveticaNeueLT Pro 45 Lt" panose="020B0403020202020204" pitchFamily="34" charset="0"/>
              </a:rPr>
              <a:t>products</a:t>
            </a:r>
            <a:endParaRPr lang="en-US" sz="2400" b="1" dirty="0">
              <a:solidFill>
                <a:schemeClr val="bg1"/>
              </a:solidFill>
              <a:latin typeface="HelveticaNeueLT Pro 45 Lt" panose="020B0403020202020204" pitchFamily="34" charset="0"/>
            </a:endParaRPr>
          </a:p>
          <a:p>
            <a:r>
              <a:rPr lang="en-US" sz="2400" dirty="0" smtClean="0">
                <a:solidFill>
                  <a:schemeClr val="bg1"/>
                </a:solidFill>
                <a:latin typeface="HelveticaNeueLT Pro 45 Lt" panose="020B0403020202020204" pitchFamily="34" charset="0"/>
              </a:rPr>
              <a:t>	presented by Fred Thomke</a:t>
            </a:r>
            <a:endParaRPr lang="en-US" sz="2400" dirty="0">
              <a:solidFill>
                <a:schemeClr val="bg1"/>
              </a:solidFill>
              <a:latin typeface="HelveticaNeueLT Pro 45 Lt" panose="020B0403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1062" y="570423"/>
            <a:ext cx="8631420" cy="870334"/>
          </a:xfrm>
          <a:prstGeom prst="rect">
            <a:avLst/>
          </a:prstGeom>
        </p:spPr>
      </p:pic>
    </p:spTree>
    <p:extLst>
      <p:ext uri="{BB962C8B-B14F-4D97-AF65-F5344CB8AC3E}">
        <p14:creationId xmlns:p14="http://schemas.microsoft.com/office/powerpoint/2010/main" val="16583295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Core 110f</a:t>
            </a:r>
            <a:endParaRPr lang="en-US" dirty="0"/>
          </a:p>
        </p:txBody>
      </p:sp>
      <p:sp>
        <p:nvSpPr>
          <p:cNvPr id="5" name="Content Placeholder 4"/>
          <p:cNvSpPr>
            <a:spLocks noGrp="1"/>
          </p:cNvSpPr>
          <p:nvPr>
            <p:ph idx="21"/>
          </p:nvPr>
        </p:nvSpPr>
        <p:spPr>
          <a:xfrm>
            <a:off x="733778" y="1133494"/>
            <a:ext cx="10790950" cy="742582"/>
          </a:xfrm>
        </p:spPr>
        <p:txBody>
          <a:bodyPr/>
          <a:lstStyle/>
          <a:p>
            <a:r>
              <a:rPr lang="en-US" sz="2400" dirty="0" smtClean="0"/>
              <a:t>The Core 110f has more GPIO pins than its larger siblings, but less flexibility with regard to connection options.</a:t>
            </a:r>
          </a:p>
        </p:txBody>
      </p:sp>
      <p:pic>
        <p:nvPicPr>
          <p:cNvPr id="2" name="Picture 1"/>
          <p:cNvPicPr>
            <a:picLocks noChangeAspect="1"/>
          </p:cNvPicPr>
          <p:nvPr/>
        </p:nvPicPr>
        <p:blipFill>
          <a:blip r:embed="rId2"/>
          <a:stretch>
            <a:fillRect/>
          </a:stretch>
        </p:blipFill>
        <p:spPr>
          <a:xfrm>
            <a:off x="639993" y="2235995"/>
            <a:ext cx="10080978" cy="1474694"/>
          </a:xfrm>
          <a:prstGeom prst="rect">
            <a:avLst/>
          </a:prstGeom>
        </p:spPr>
      </p:pic>
      <p:sp>
        <p:nvSpPr>
          <p:cNvPr id="8" name="Rounded Rectangle 7"/>
          <p:cNvSpPr/>
          <p:nvPr/>
        </p:nvSpPr>
        <p:spPr>
          <a:xfrm>
            <a:off x="6916615" y="1991379"/>
            <a:ext cx="4025900" cy="193365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4"/>
          <p:cNvSpPr>
            <a:spLocks noGrp="1"/>
          </p:cNvSpPr>
          <p:nvPr>
            <p:ph idx="21"/>
          </p:nvPr>
        </p:nvSpPr>
        <p:spPr>
          <a:xfrm>
            <a:off x="978659" y="4040338"/>
            <a:ext cx="4835118" cy="2687840"/>
          </a:xfrm>
        </p:spPr>
        <p:txBody>
          <a:bodyPr/>
          <a:lstStyle/>
          <a:p>
            <a:r>
              <a:rPr lang="en-US" sz="2000" dirty="0" smtClean="0">
                <a:solidFill>
                  <a:schemeClr val="tx1"/>
                </a:solidFill>
              </a:rPr>
              <a:t>16 Inputs:</a:t>
            </a:r>
          </a:p>
          <a:p>
            <a:pPr marL="342900" indent="-342900">
              <a:buFont typeface="Arial" panose="020B0604020202020204" pitchFamily="34" charset="0"/>
              <a:buChar char="•"/>
            </a:pPr>
            <a:r>
              <a:rPr lang="en-US" sz="2000" dirty="0" smtClean="0">
                <a:solidFill>
                  <a:schemeClr val="tx1"/>
                </a:solidFill>
              </a:rPr>
              <a:t>Digital (TTL 3.3V or Contact Closure sensing)</a:t>
            </a:r>
          </a:p>
          <a:p>
            <a:pPr marL="342900" indent="-342900">
              <a:buFont typeface="Arial" panose="020B0604020202020204" pitchFamily="34" charset="0"/>
              <a:buChar char="•"/>
            </a:pPr>
            <a:r>
              <a:rPr lang="en-US" sz="2000" dirty="0" smtClean="0">
                <a:solidFill>
                  <a:schemeClr val="tx1"/>
                </a:solidFill>
              </a:rPr>
              <a:t>Analog input (0-24vdc or Raw, with </a:t>
            </a:r>
            <a:r>
              <a:rPr lang="en-US" sz="2000" i="1" dirty="0" smtClean="0">
                <a:solidFill>
                  <a:schemeClr val="tx1"/>
                </a:solidFill>
              </a:rPr>
              <a:t>optional</a:t>
            </a:r>
            <a:r>
              <a:rPr lang="en-US" sz="2000" dirty="0" smtClean="0">
                <a:solidFill>
                  <a:schemeClr val="tx1"/>
                </a:solidFill>
              </a:rPr>
              <a:t> pullup to 12v)</a:t>
            </a:r>
          </a:p>
          <a:p>
            <a:pPr marL="342900" indent="-342900">
              <a:buFont typeface="Arial" panose="020B0604020202020204" pitchFamily="34" charset="0"/>
              <a:buChar char="•"/>
            </a:pPr>
            <a:r>
              <a:rPr lang="en-US" sz="2000" dirty="0" smtClean="0">
                <a:solidFill>
                  <a:schemeClr val="tx1"/>
                </a:solidFill>
              </a:rPr>
              <a:t>Potentiometer (</a:t>
            </a:r>
            <a:r>
              <a:rPr lang="en-US" sz="2000" i="1" dirty="0" smtClean="0">
                <a:solidFill>
                  <a:schemeClr val="tx1"/>
                </a:solidFill>
              </a:rPr>
              <a:t>typically</a:t>
            </a:r>
            <a:r>
              <a:rPr lang="en-US" sz="2000" dirty="0" smtClean="0">
                <a:solidFill>
                  <a:schemeClr val="tx1"/>
                </a:solidFill>
              </a:rPr>
              <a:t> a 10k pot) – two or three wire</a:t>
            </a:r>
            <a:r>
              <a:rPr lang="en-US" sz="2000" dirty="0">
                <a:solidFill>
                  <a:schemeClr val="tx1"/>
                </a:solidFill>
              </a:rPr>
              <a:t>;</a:t>
            </a:r>
            <a:r>
              <a:rPr lang="en-US" sz="2000" dirty="0" smtClean="0">
                <a:solidFill>
                  <a:schemeClr val="tx1"/>
                </a:solidFill>
              </a:rPr>
              <a:t> use 3-wire whenever possible.</a:t>
            </a:r>
            <a:endParaRPr lang="en-US" sz="2000" dirty="0">
              <a:solidFill>
                <a:schemeClr val="tx1"/>
              </a:solidFill>
            </a:endParaRPr>
          </a:p>
        </p:txBody>
      </p:sp>
      <p:sp>
        <p:nvSpPr>
          <p:cNvPr id="10" name="Content Placeholder 4"/>
          <p:cNvSpPr>
            <a:spLocks noGrp="1"/>
          </p:cNvSpPr>
          <p:nvPr>
            <p:ph idx="21"/>
          </p:nvPr>
        </p:nvSpPr>
        <p:spPr>
          <a:xfrm>
            <a:off x="6714931" y="4040338"/>
            <a:ext cx="4429268" cy="2181916"/>
          </a:xfrm>
        </p:spPr>
        <p:txBody>
          <a:bodyPr/>
          <a:lstStyle/>
          <a:p>
            <a:pPr>
              <a:tabLst>
                <a:tab pos="457200" algn="l"/>
              </a:tabLst>
            </a:pPr>
            <a:r>
              <a:rPr lang="en-US" sz="2000" dirty="0" smtClean="0">
                <a:solidFill>
                  <a:schemeClr val="tx1"/>
                </a:solidFill>
              </a:rPr>
              <a:t>16 Outputs:</a:t>
            </a:r>
          </a:p>
          <a:p>
            <a:pPr marL="285750" indent="-285750">
              <a:buFont typeface="Arial" panose="020B0604020202020204" pitchFamily="34" charset="0"/>
              <a:buChar char="•"/>
            </a:pPr>
            <a:r>
              <a:rPr lang="en-US" sz="2000" dirty="0" smtClean="0">
                <a:solidFill>
                  <a:schemeClr val="tx1"/>
                </a:solidFill>
              </a:rPr>
              <a:t>3.3V TTL</a:t>
            </a:r>
          </a:p>
          <a:p>
            <a:pPr marL="285750" indent="-285750">
              <a:buFont typeface="Arial" panose="020B0604020202020204" pitchFamily="34" charset="0"/>
              <a:buChar char="•"/>
            </a:pPr>
            <a:r>
              <a:rPr lang="en-US" sz="2000" dirty="0" smtClean="0">
                <a:solidFill>
                  <a:schemeClr val="tx1"/>
                </a:solidFill>
              </a:rPr>
              <a:t>Open Collector, 24v/200 mA max, with pullup to 3.3V</a:t>
            </a:r>
          </a:p>
          <a:p>
            <a:pPr marL="285750" indent="-285750">
              <a:buFont typeface="Arial" panose="020B0604020202020204" pitchFamily="34" charset="0"/>
              <a:buChar char="•"/>
            </a:pPr>
            <a:r>
              <a:rPr lang="en-US" sz="2000" dirty="0" smtClean="0">
                <a:solidFill>
                  <a:schemeClr val="tx1"/>
                </a:solidFill>
              </a:rPr>
              <a:t>Raw, with optional pullup</a:t>
            </a:r>
          </a:p>
          <a:p>
            <a:pPr marL="285750" indent="-285750">
              <a:buFont typeface="Arial" panose="020B0604020202020204" pitchFamily="34" charset="0"/>
              <a:buChar char="•"/>
            </a:pPr>
            <a:r>
              <a:rPr lang="en-US" sz="2000" dirty="0" smtClean="0">
                <a:solidFill>
                  <a:schemeClr val="tx1"/>
                </a:solidFill>
              </a:rPr>
              <a:t>Fused (resettable)</a:t>
            </a:r>
            <a:endParaRPr lang="en-US" sz="2000" dirty="0">
              <a:solidFill>
                <a:schemeClr val="tx1"/>
              </a:solidFill>
            </a:endParaRPr>
          </a:p>
        </p:txBody>
      </p:sp>
    </p:spTree>
    <p:extLst>
      <p:ext uri="{BB962C8B-B14F-4D97-AF65-F5344CB8AC3E}">
        <p14:creationId xmlns:p14="http://schemas.microsoft.com/office/powerpoint/2010/main" val="155441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1000"/>
                                        <p:tgtEl>
                                          <p:spTgt spid="9"/>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I/O-8 Flex is similar to the Core 110f</a:t>
            </a:r>
            <a:endParaRPr lang="en-US" dirty="0"/>
          </a:p>
        </p:txBody>
      </p:sp>
      <p:sp>
        <p:nvSpPr>
          <p:cNvPr id="5" name="Content Placeholder 4"/>
          <p:cNvSpPr>
            <a:spLocks noGrp="1"/>
          </p:cNvSpPr>
          <p:nvPr>
            <p:ph idx="21"/>
          </p:nvPr>
        </p:nvSpPr>
        <p:spPr>
          <a:xfrm>
            <a:off x="733778" y="1133494"/>
            <a:ext cx="10790950" cy="742582"/>
          </a:xfrm>
        </p:spPr>
        <p:txBody>
          <a:bodyPr/>
          <a:lstStyle/>
          <a:p>
            <a:r>
              <a:rPr lang="en-US" sz="2400" dirty="0" smtClean="0"/>
              <a:t>The IO-8 Flex GPIO is exactly half the count of the Core 110f, but its capabilities are identical.</a:t>
            </a:r>
          </a:p>
        </p:txBody>
      </p:sp>
      <p:sp>
        <p:nvSpPr>
          <p:cNvPr id="9" name="Content Placeholder 4"/>
          <p:cNvSpPr>
            <a:spLocks noGrp="1"/>
          </p:cNvSpPr>
          <p:nvPr>
            <p:ph idx="21"/>
          </p:nvPr>
        </p:nvSpPr>
        <p:spPr>
          <a:xfrm>
            <a:off x="978659" y="4040338"/>
            <a:ext cx="4835118" cy="2676551"/>
          </a:xfrm>
        </p:spPr>
        <p:txBody>
          <a:bodyPr/>
          <a:lstStyle/>
          <a:p>
            <a:r>
              <a:rPr lang="en-US" sz="2000" dirty="0" smtClean="0">
                <a:solidFill>
                  <a:schemeClr val="tx1"/>
                </a:solidFill>
              </a:rPr>
              <a:t>8 Inputs:</a:t>
            </a:r>
          </a:p>
          <a:p>
            <a:pPr marL="342900" indent="-342900">
              <a:buFont typeface="Arial" panose="020B0604020202020204" pitchFamily="34" charset="0"/>
              <a:buChar char="•"/>
            </a:pPr>
            <a:r>
              <a:rPr lang="en-US" sz="2000" dirty="0" smtClean="0">
                <a:solidFill>
                  <a:schemeClr val="tx1"/>
                </a:solidFill>
              </a:rPr>
              <a:t>Digital (TTL 3.3V or Contact Closure sensing)</a:t>
            </a:r>
          </a:p>
          <a:p>
            <a:pPr marL="342900" indent="-342900">
              <a:buFont typeface="Arial" panose="020B0604020202020204" pitchFamily="34" charset="0"/>
              <a:buChar char="•"/>
            </a:pPr>
            <a:r>
              <a:rPr lang="en-US" sz="2000" dirty="0" smtClean="0">
                <a:solidFill>
                  <a:schemeClr val="tx1"/>
                </a:solidFill>
              </a:rPr>
              <a:t>Analog input (0-24vdc or Raw, with optional pullup to 12v)</a:t>
            </a:r>
          </a:p>
          <a:p>
            <a:pPr marL="342900" indent="-342900">
              <a:buFont typeface="Arial" panose="020B0604020202020204" pitchFamily="34" charset="0"/>
              <a:buChar char="•"/>
            </a:pPr>
            <a:r>
              <a:rPr lang="en-US" sz="2000" dirty="0" smtClean="0">
                <a:solidFill>
                  <a:schemeClr val="tx1"/>
                </a:solidFill>
              </a:rPr>
              <a:t>Potentiometer (</a:t>
            </a:r>
            <a:r>
              <a:rPr lang="en-US" sz="2000" i="1" dirty="0" smtClean="0">
                <a:solidFill>
                  <a:schemeClr val="tx1"/>
                </a:solidFill>
              </a:rPr>
              <a:t>typically</a:t>
            </a:r>
            <a:r>
              <a:rPr lang="en-US" sz="2000" dirty="0" smtClean="0">
                <a:solidFill>
                  <a:schemeClr val="tx1"/>
                </a:solidFill>
              </a:rPr>
              <a:t> a 10k pot) – two or three wire; use 3-wire whenever possible.</a:t>
            </a:r>
            <a:endParaRPr lang="en-US" sz="2000" dirty="0">
              <a:solidFill>
                <a:schemeClr val="tx1"/>
              </a:solidFill>
            </a:endParaRPr>
          </a:p>
        </p:txBody>
      </p:sp>
      <p:sp>
        <p:nvSpPr>
          <p:cNvPr id="10" name="Content Placeholder 4"/>
          <p:cNvSpPr>
            <a:spLocks noGrp="1"/>
          </p:cNvSpPr>
          <p:nvPr>
            <p:ph idx="21"/>
          </p:nvPr>
        </p:nvSpPr>
        <p:spPr>
          <a:xfrm>
            <a:off x="6714931" y="4040338"/>
            <a:ext cx="4429268" cy="2181916"/>
          </a:xfrm>
        </p:spPr>
        <p:txBody>
          <a:bodyPr/>
          <a:lstStyle/>
          <a:p>
            <a:pPr>
              <a:tabLst>
                <a:tab pos="457200" algn="l"/>
              </a:tabLst>
            </a:pPr>
            <a:r>
              <a:rPr lang="en-US" sz="2000" dirty="0" smtClean="0">
                <a:solidFill>
                  <a:schemeClr val="tx1"/>
                </a:solidFill>
              </a:rPr>
              <a:t>8 Outputs:</a:t>
            </a:r>
          </a:p>
          <a:p>
            <a:pPr marL="285750" indent="-285750">
              <a:buFont typeface="Arial" panose="020B0604020202020204" pitchFamily="34" charset="0"/>
              <a:buChar char="•"/>
            </a:pPr>
            <a:r>
              <a:rPr lang="en-US" sz="2000" dirty="0" smtClean="0">
                <a:solidFill>
                  <a:schemeClr val="tx1"/>
                </a:solidFill>
              </a:rPr>
              <a:t>3.3V TTL</a:t>
            </a:r>
          </a:p>
          <a:p>
            <a:pPr marL="285750" indent="-285750">
              <a:buFont typeface="Arial" panose="020B0604020202020204" pitchFamily="34" charset="0"/>
              <a:buChar char="•"/>
            </a:pPr>
            <a:r>
              <a:rPr lang="en-US" sz="2000" dirty="0" smtClean="0">
                <a:solidFill>
                  <a:schemeClr val="tx1"/>
                </a:solidFill>
              </a:rPr>
              <a:t>Open Collector, 24v/200 mA max, with pullup to 3.3V</a:t>
            </a:r>
          </a:p>
          <a:p>
            <a:pPr marL="285750" indent="-285750">
              <a:buFont typeface="Arial" panose="020B0604020202020204" pitchFamily="34" charset="0"/>
              <a:buChar char="•"/>
            </a:pPr>
            <a:r>
              <a:rPr lang="en-US" sz="2000" dirty="0" smtClean="0">
                <a:solidFill>
                  <a:schemeClr val="tx1"/>
                </a:solidFill>
              </a:rPr>
              <a:t>Raw, with optional pullup</a:t>
            </a:r>
          </a:p>
          <a:p>
            <a:pPr marL="285750" indent="-285750">
              <a:buFont typeface="Arial" panose="020B0604020202020204" pitchFamily="34" charset="0"/>
              <a:buChar char="•"/>
            </a:pPr>
            <a:r>
              <a:rPr lang="en-US" sz="2000" dirty="0" smtClean="0">
                <a:solidFill>
                  <a:schemeClr val="tx1"/>
                </a:solidFill>
              </a:rPr>
              <a:t>Fused (resettable)</a:t>
            </a:r>
            <a:endParaRPr lang="en-US" sz="2000" dirty="0">
              <a:solidFill>
                <a:schemeClr val="tx1"/>
              </a:solidFill>
            </a:endParaRPr>
          </a:p>
        </p:txBody>
      </p:sp>
      <p:pic>
        <p:nvPicPr>
          <p:cNvPr id="4" name="Picture 3"/>
          <p:cNvPicPr>
            <a:picLocks noChangeAspect="1"/>
          </p:cNvPicPr>
          <p:nvPr/>
        </p:nvPicPr>
        <p:blipFill>
          <a:blip r:embed="rId2"/>
          <a:stretch>
            <a:fillRect/>
          </a:stretch>
        </p:blipFill>
        <p:spPr>
          <a:xfrm>
            <a:off x="1417586" y="1967504"/>
            <a:ext cx="9726613" cy="1940665"/>
          </a:xfrm>
          <a:prstGeom prst="rect">
            <a:avLst/>
          </a:prstGeom>
        </p:spPr>
      </p:pic>
      <p:sp>
        <p:nvSpPr>
          <p:cNvPr id="8" name="Rounded Rectangle 7"/>
          <p:cNvSpPr/>
          <p:nvPr/>
        </p:nvSpPr>
        <p:spPr>
          <a:xfrm>
            <a:off x="3829971" y="2098166"/>
            <a:ext cx="1864404" cy="173154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847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1000"/>
                                        <p:tgtEl>
                                          <p:spTgt spid="9"/>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10"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417094" y="1793759"/>
            <a:ext cx="11614484" cy="1055863"/>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DCIO and DCIO-H</a:t>
            </a:r>
          </a:p>
        </p:txBody>
      </p:sp>
      <p:sp>
        <p:nvSpPr>
          <p:cNvPr id="5" name="Content Placeholder 4"/>
          <p:cNvSpPr>
            <a:spLocks noGrp="1"/>
          </p:cNvSpPr>
          <p:nvPr>
            <p:ph idx="21"/>
          </p:nvPr>
        </p:nvSpPr>
        <p:spPr>
          <a:xfrm>
            <a:off x="733778" y="1133494"/>
            <a:ext cx="10790950" cy="490769"/>
          </a:xfrm>
        </p:spPr>
        <p:txBody>
          <a:bodyPr/>
          <a:lstStyle/>
          <a:p>
            <a:r>
              <a:rPr lang="en-US" sz="2400" dirty="0" smtClean="0"/>
              <a:t>DCIO devices have “Automation Controls”</a:t>
            </a:r>
          </a:p>
        </p:txBody>
      </p:sp>
      <p:sp>
        <p:nvSpPr>
          <p:cNvPr id="9" name="Content Placeholder 4"/>
          <p:cNvSpPr>
            <a:spLocks noGrp="1"/>
          </p:cNvSpPr>
          <p:nvPr>
            <p:ph idx="21"/>
          </p:nvPr>
        </p:nvSpPr>
        <p:spPr>
          <a:xfrm>
            <a:off x="6224336" y="4899553"/>
            <a:ext cx="2654878" cy="1600200"/>
          </a:xfrm>
        </p:spPr>
        <p:txBody>
          <a:bodyPr/>
          <a:lstStyle/>
          <a:p>
            <a:r>
              <a:rPr lang="en-US" sz="2000" b="1" dirty="0" smtClean="0">
                <a:solidFill>
                  <a:schemeClr val="tx1"/>
                </a:solidFill>
              </a:rPr>
              <a:t>Inputs</a:t>
            </a:r>
            <a:r>
              <a:rPr lang="en-US" sz="2000" dirty="0" smtClean="0">
                <a:solidFill>
                  <a:schemeClr val="tx1"/>
                </a:solidFill>
              </a:rPr>
              <a:t>:</a:t>
            </a:r>
          </a:p>
          <a:p>
            <a:r>
              <a:rPr lang="en-US" sz="2000" dirty="0">
                <a:solidFill>
                  <a:schemeClr val="tx1"/>
                </a:solidFill>
              </a:rPr>
              <a:t>S</a:t>
            </a:r>
            <a:r>
              <a:rPr lang="en-US" sz="2000" dirty="0" smtClean="0"/>
              <a:t>ix </a:t>
            </a:r>
            <a:r>
              <a:rPr lang="en-US" sz="2000" dirty="0"/>
              <a:t>GPI which are TTL (3.3V </a:t>
            </a:r>
            <a:r>
              <a:rPr lang="en-US" sz="2000" dirty="0" err="1"/>
              <a:t>typ</a:t>
            </a:r>
            <a:r>
              <a:rPr lang="en-US" sz="2000" dirty="0"/>
              <a:t>) </a:t>
            </a:r>
            <a:r>
              <a:rPr lang="en-US" sz="2000" dirty="0" smtClean="0"/>
              <a:t>and/or </a:t>
            </a:r>
            <a:r>
              <a:rPr lang="en-US" sz="2000" dirty="0"/>
              <a:t>Contact Closure sensors, via </a:t>
            </a:r>
            <a:r>
              <a:rPr lang="en-US" sz="2000" dirty="0" smtClean="0"/>
              <a:t>RJ-45</a:t>
            </a:r>
            <a:endParaRPr lang="en-US" sz="2000" dirty="0" smtClean="0">
              <a:solidFill>
                <a:schemeClr val="tx1"/>
              </a:solidFill>
            </a:endParaRPr>
          </a:p>
        </p:txBody>
      </p:sp>
      <p:sp>
        <p:nvSpPr>
          <p:cNvPr id="8" name="Rounded Rectangle 7"/>
          <p:cNvSpPr/>
          <p:nvPr/>
        </p:nvSpPr>
        <p:spPr>
          <a:xfrm>
            <a:off x="3320714" y="1719707"/>
            <a:ext cx="1106907" cy="112991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4"/>
          <p:cNvSpPr>
            <a:spLocks noGrp="1"/>
          </p:cNvSpPr>
          <p:nvPr>
            <p:ph idx="21"/>
          </p:nvPr>
        </p:nvSpPr>
        <p:spPr>
          <a:xfrm>
            <a:off x="387103" y="4971742"/>
            <a:ext cx="2029236" cy="1528011"/>
          </a:xfrm>
        </p:spPr>
        <p:txBody>
          <a:bodyPr/>
          <a:lstStyle/>
          <a:p>
            <a:r>
              <a:rPr lang="en-US" sz="2000" b="1" dirty="0" smtClean="0"/>
              <a:t>Outputs</a:t>
            </a:r>
            <a:r>
              <a:rPr lang="en-US" sz="2000" dirty="0" smtClean="0"/>
              <a:t>:</a:t>
            </a:r>
          </a:p>
          <a:p>
            <a:r>
              <a:rPr lang="en-US" sz="2000" dirty="0" smtClean="0"/>
              <a:t>Four </a:t>
            </a:r>
            <a:r>
              <a:rPr lang="en-US" sz="2000" dirty="0"/>
              <a:t>sets of relay contacts (NO, NC, C</a:t>
            </a:r>
            <a:r>
              <a:rPr lang="en-US" sz="2000" dirty="0" smtClean="0"/>
              <a:t>)</a:t>
            </a:r>
            <a:endParaRPr lang="en-US" sz="2000" dirty="0">
              <a:solidFill>
                <a:schemeClr val="tx1"/>
              </a:solidFill>
            </a:endParaRPr>
          </a:p>
        </p:txBody>
      </p:sp>
      <p:sp>
        <p:nvSpPr>
          <p:cNvPr id="13" name="Rounded Rectangle 12"/>
          <p:cNvSpPr/>
          <p:nvPr/>
        </p:nvSpPr>
        <p:spPr>
          <a:xfrm>
            <a:off x="5575800" y="2111063"/>
            <a:ext cx="728748" cy="73856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7272637" y="3269055"/>
            <a:ext cx="4368667" cy="3064978"/>
            <a:chOff x="6610900" y="3269055"/>
            <a:chExt cx="4368667" cy="3064978"/>
          </a:xfrm>
        </p:grpSpPr>
        <p:pic>
          <p:nvPicPr>
            <p:cNvPr id="6" name="Picture 5"/>
            <p:cNvPicPr>
              <a:picLocks noChangeAspect="1"/>
            </p:cNvPicPr>
            <p:nvPr/>
          </p:nvPicPr>
          <p:blipFill>
            <a:blip r:embed="rId3"/>
            <a:stretch>
              <a:fillRect/>
            </a:stretch>
          </p:blipFill>
          <p:spPr>
            <a:xfrm>
              <a:off x="8570494" y="3269055"/>
              <a:ext cx="2409073" cy="3064978"/>
            </a:xfrm>
            <a:prstGeom prst="rect">
              <a:avLst/>
            </a:prstGeom>
          </p:spPr>
        </p:pic>
        <p:pic>
          <p:nvPicPr>
            <p:cNvPr id="14" name="Picture 13"/>
            <p:cNvPicPr>
              <a:picLocks noChangeAspect="1"/>
            </p:cNvPicPr>
            <p:nvPr/>
          </p:nvPicPr>
          <p:blipFill>
            <a:blip r:embed="rId4"/>
            <a:stretch>
              <a:fillRect/>
            </a:stretch>
          </p:blipFill>
          <p:spPr>
            <a:xfrm>
              <a:off x="6610900" y="3269055"/>
              <a:ext cx="1800225" cy="1495425"/>
            </a:xfrm>
            <a:prstGeom prst="rect">
              <a:avLst/>
            </a:prstGeom>
          </p:spPr>
        </p:pic>
      </p:grpSp>
      <p:pic>
        <p:nvPicPr>
          <p:cNvPr id="15" name="Picture 14"/>
          <p:cNvPicPr>
            <a:picLocks noChangeAspect="1"/>
          </p:cNvPicPr>
          <p:nvPr/>
        </p:nvPicPr>
        <p:blipFill>
          <a:blip r:embed="rId5"/>
          <a:stretch>
            <a:fillRect/>
          </a:stretch>
        </p:blipFill>
        <p:spPr>
          <a:xfrm>
            <a:off x="2299711" y="3459555"/>
            <a:ext cx="3028950" cy="2609850"/>
          </a:xfrm>
          <a:prstGeom prst="rect">
            <a:avLst/>
          </a:prstGeom>
        </p:spPr>
      </p:pic>
    </p:spTree>
    <p:extLst>
      <p:ext uri="{BB962C8B-B14F-4D97-AF65-F5344CB8AC3E}">
        <p14:creationId xmlns:p14="http://schemas.microsoft.com/office/powerpoint/2010/main" val="324986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par>
                                <p:cTn id="16" presetID="53" presetClass="entr" presetSubtype="52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fltVal val="0.5"/>
                                          </p:val>
                                        </p:tav>
                                        <p:tav tm="100000">
                                          <p:val>
                                            <p:strVal val="#ppt_x"/>
                                          </p:val>
                                        </p:tav>
                                      </p:tavLst>
                                    </p:anim>
                                    <p:anim calcmode="lin" valueType="num">
                                      <p:cBhvr>
                                        <p:cTn id="22" dur="1000" fill="hold"/>
                                        <p:tgtEl>
                                          <p:spTgt spid="15"/>
                                        </p:tgtEl>
                                        <p:attrNameLst>
                                          <p:attrName>ppt_y</p:attrName>
                                        </p:attrNameLst>
                                      </p:cBhvr>
                                      <p:tavLst>
                                        <p:tav tm="0">
                                          <p:val>
                                            <p:fltVal val="0.5"/>
                                          </p:val>
                                        </p:tav>
                                        <p:tav tm="100000">
                                          <p:val>
                                            <p:strVal val="#ppt_y"/>
                                          </p:val>
                                        </p:tav>
                                      </p:tavLst>
                                    </p:anim>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par>
                          <p:cTn id="27" fill="hold">
                            <p:stCondLst>
                              <p:cond delay="4000"/>
                            </p:stCondLst>
                            <p:childTnLst>
                              <p:par>
                                <p:cTn id="28" presetID="53" presetClass="entr" presetSubtype="52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fltVal val="0"/>
                                          </p:val>
                                        </p:tav>
                                        <p:tav tm="100000">
                                          <p:val>
                                            <p:strVal val="#ppt_w"/>
                                          </p:val>
                                        </p:tav>
                                      </p:tavLst>
                                    </p:anim>
                                    <p:anim calcmode="lin" valueType="num">
                                      <p:cBhvr>
                                        <p:cTn id="31" dur="1000" fill="hold"/>
                                        <p:tgtEl>
                                          <p:spTgt spid="16"/>
                                        </p:tgtEl>
                                        <p:attrNameLst>
                                          <p:attrName>ppt_h</p:attrName>
                                        </p:attrNameLst>
                                      </p:cBhvr>
                                      <p:tavLst>
                                        <p:tav tm="0">
                                          <p:val>
                                            <p:fltVal val="0"/>
                                          </p:val>
                                        </p:tav>
                                        <p:tav tm="100000">
                                          <p:val>
                                            <p:strVal val="#ppt_h"/>
                                          </p:val>
                                        </p:tav>
                                      </p:tavLst>
                                    </p:anim>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fltVal val="0.5"/>
                                          </p:val>
                                        </p:tav>
                                        <p:tav tm="100000">
                                          <p:val>
                                            <p:strVal val="#ppt_x"/>
                                          </p:val>
                                        </p:tav>
                                      </p:tavLst>
                                    </p:anim>
                                    <p:anim calcmode="lin" valueType="num">
                                      <p:cBhvr>
                                        <p:cTn id="34" dur="1000" fill="hold"/>
                                        <p:tgtEl>
                                          <p:spTgt spid="16"/>
                                        </p:tgtEl>
                                        <p:attrNameLst>
                                          <p:attrName>ppt_y</p:attrName>
                                        </p:attrNameLst>
                                      </p:cBhvr>
                                      <p:tavLst>
                                        <p:tav tm="0">
                                          <p:val>
                                            <p:fltVal val="0.5"/>
                                          </p:val>
                                        </p:tav>
                                        <p:tav tm="100000">
                                          <p:val>
                                            <p:strVal val="#ppt_y"/>
                                          </p:val>
                                        </p:tav>
                                      </p:tavLst>
                                    </p:anim>
                                  </p:childTnLst>
                                </p:cTn>
                              </p:par>
                            </p:childTnLst>
                          </p:cTn>
                        </p:par>
                        <p:par>
                          <p:cTn id="35" fill="hold">
                            <p:stCondLst>
                              <p:cond delay="5000"/>
                            </p:stCondLst>
                            <p:childTnLst>
                              <p:par>
                                <p:cTn id="36" presetID="2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1000"/>
                                        <p:tgtEl>
                                          <p:spTgt spid="11"/>
                                        </p:tgtEl>
                                      </p:cBhvr>
                                    </p:animEffect>
                                  </p:childTnLst>
                                </p:cTn>
                              </p:par>
                            </p:childTnLst>
                          </p:cTn>
                        </p:par>
                        <p:par>
                          <p:cTn id="39" fill="hold">
                            <p:stCondLst>
                              <p:cond delay="6000"/>
                            </p:stCondLst>
                            <p:childTnLst>
                              <p:par>
                                <p:cTn id="40" presetID="2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8" grpId="0" animBg="1"/>
      <p:bldP spid="11"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24416" y="1624737"/>
            <a:ext cx="11236407" cy="1029491"/>
          </a:xfrm>
          <a:prstGeom prst="rect">
            <a:avLst/>
          </a:prstGeom>
        </p:spPr>
      </p:pic>
      <p:pic>
        <p:nvPicPr>
          <p:cNvPr id="4" name="Picture 3"/>
          <p:cNvPicPr>
            <a:picLocks noChangeAspect="1"/>
          </p:cNvPicPr>
          <p:nvPr/>
        </p:nvPicPr>
        <p:blipFill>
          <a:blip r:embed="rId3"/>
          <a:stretch>
            <a:fillRect/>
          </a:stretch>
        </p:blipFill>
        <p:spPr>
          <a:xfrm>
            <a:off x="279306" y="2817501"/>
            <a:ext cx="6457199" cy="3708615"/>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DCIO and DCIO-H</a:t>
            </a:r>
          </a:p>
        </p:txBody>
      </p:sp>
      <p:sp>
        <p:nvSpPr>
          <p:cNvPr id="5" name="Content Placeholder 4"/>
          <p:cNvSpPr>
            <a:spLocks noGrp="1"/>
          </p:cNvSpPr>
          <p:nvPr>
            <p:ph idx="21"/>
          </p:nvPr>
        </p:nvSpPr>
        <p:spPr>
          <a:xfrm>
            <a:off x="733778" y="1133494"/>
            <a:ext cx="10790950" cy="490769"/>
          </a:xfrm>
        </p:spPr>
        <p:txBody>
          <a:bodyPr/>
          <a:lstStyle/>
          <a:p>
            <a:r>
              <a:rPr lang="en-US" sz="2400" dirty="0" smtClean="0"/>
              <a:t>DCIO devices have a Front Panel knob and Mute button which can be assigned</a:t>
            </a:r>
          </a:p>
        </p:txBody>
      </p:sp>
      <p:sp>
        <p:nvSpPr>
          <p:cNvPr id="9" name="Content Placeholder 4"/>
          <p:cNvSpPr>
            <a:spLocks noGrp="1"/>
          </p:cNvSpPr>
          <p:nvPr>
            <p:ph idx="21"/>
          </p:nvPr>
        </p:nvSpPr>
        <p:spPr>
          <a:xfrm>
            <a:off x="6736505" y="5205949"/>
            <a:ext cx="5174757" cy="1182819"/>
          </a:xfrm>
        </p:spPr>
        <p:txBody>
          <a:bodyPr/>
          <a:lstStyle/>
          <a:p>
            <a:r>
              <a:rPr lang="en-US" sz="2000" b="1" dirty="0" smtClean="0">
                <a:solidFill>
                  <a:schemeClr val="tx1"/>
                </a:solidFill>
              </a:rPr>
              <a:t>By default, out of the box, the knob and button do nothing until you wire their GPIO pins to a Master gain and Master mute function in the design.</a:t>
            </a:r>
            <a:endParaRPr lang="en-US" sz="2000" dirty="0" smtClean="0">
              <a:solidFill>
                <a:schemeClr val="tx1"/>
              </a:solidFill>
            </a:endParaRPr>
          </a:p>
        </p:txBody>
      </p:sp>
      <p:sp>
        <p:nvSpPr>
          <p:cNvPr id="8" name="Rounded Rectangle 7"/>
          <p:cNvSpPr/>
          <p:nvPr/>
        </p:nvSpPr>
        <p:spPr>
          <a:xfrm>
            <a:off x="8783051" y="1561465"/>
            <a:ext cx="2382254" cy="112991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a:stretch>
            <a:fillRect/>
          </a:stretch>
        </p:blipFill>
        <p:spPr>
          <a:xfrm>
            <a:off x="6908898" y="2899342"/>
            <a:ext cx="4829970" cy="2098645"/>
          </a:xfrm>
          <a:prstGeom prst="rect">
            <a:avLst/>
          </a:prstGeom>
          <a:ln w="57150">
            <a:solidFill>
              <a:srgbClr val="FF0000"/>
            </a:solidFill>
          </a:ln>
        </p:spPr>
      </p:pic>
    </p:spTree>
    <p:extLst>
      <p:ext uri="{BB962C8B-B14F-4D97-AF65-F5344CB8AC3E}">
        <p14:creationId xmlns:p14="http://schemas.microsoft.com/office/powerpoint/2010/main" val="145072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I/O-22 and Page Stations</a:t>
            </a:r>
            <a:endParaRPr lang="en-US" dirty="0"/>
          </a:p>
        </p:txBody>
      </p:sp>
      <p:sp>
        <p:nvSpPr>
          <p:cNvPr id="5" name="Content Placeholder 4"/>
          <p:cNvSpPr>
            <a:spLocks noGrp="1"/>
          </p:cNvSpPr>
          <p:nvPr>
            <p:ph idx="21"/>
          </p:nvPr>
        </p:nvSpPr>
        <p:spPr>
          <a:xfrm>
            <a:off x="733778" y="1133494"/>
            <a:ext cx="10790950" cy="742582"/>
          </a:xfrm>
        </p:spPr>
        <p:txBody>
          <a:bodyPr/>
          <a:lstStyle/>
          <a:p>
            <a:r>
              <a:rPr lang="en-US" sz="2400" dirty="0" smtClean="0"/>
              <a:t>The IO-22 is quite a bit reduced in its GPIO capabilities – </a:t>
            </a:r>
            <a:r>
              <a:rPr lang="en-US" sz="2400" b="1" i="1" dirty="0" smtClean="0">
                <a:solidFill>
                  <a:srgbClr val="FF0000"/>
                </a:solidFill>
              </a:rPr>
              <a:t>BE CAREFUL!</a:t>
            </a:r>
          </a:p>
        </p:txBody>
      </p:sp>
      <p:sp>
        <p:nvSpPr>
          <p:cNvPr id="9" name="Content Placeholder 4"/>
          <p:cNvSpPr>
            <a:spLocks noGrp="1"/>
          </p:cNvSpPr>
          <p:nvPr>
            <p:ph idx="21"/>
          </p:nvPr>
        </p:nvSpPr>
        <p:spPr>
          <a:xfrm>
            <a:off x="733778" y="3751386"/>
            <a:ext cx="5378264" cy="2849493"/>
          </a:xfrm>
        </p:spPr>
        <p:txBody>
          <a:bodyPr/>
          <a:lstStyle/>
          <a:p>
            <a:r>
              <a:rPr lang="en-US" sz="2000" dirty="0" smtClean="0">
                <a:solidFill>
                  <a:schemeClr val="tx1"/>
                </a:solidFill>
              </a:rPr>
              <a:t>8 connections on I/O-22, 4 on Page Stations</a:t>
            </a:r>
          </a:p>
          <a:p>
            <a:pPr marL="342900" indent="-342900">
              <a:buFont typeface="Arial" panose="020B0604020202020204" pitchFamily="34" charset="0"/>
              <a:buChar char="•"/>
            </a:pPr>
            <a:r>
              <a:rPr lang="en-US" sz="2000" dirty="0" smtClean="0">
                <a:solidFill>
                  <a:schemeClr val="tx1"/>
                </a:solidFill>
              </a:rPr>
              <a:t>Each can be Input or Output, </a:t>
            </a:r>
            <a:r>
              <a:rPr lang="en-US" sz="2000" b="1" dirty="0" smtClean="0">
                <a:solidFill>
                  <a:schemeClr val="tx1"/>
                </a:solidFill>
              </a:rPr>
              <a:t>TTL </a:t>
            </a:r>
            <a:r>
              <a:rPr lang="en-US" sz="2000" b="1" i="1" dirty="0" smtClean="0">
                <a:solidFill>
                  <a:schemeClr val="tx1"/>
                </a:solidFill>
              </a:rPr>
              <a:t>only</a:t>
            </a:r>
            <a:r>
              <a:rPr lang="en-US" sz="2000" b="1" dirty="0" smtClean="0">
                <a:solidFill>
                  <a:schemeClr val="tx1"/>
                </a:solidFill>
              </a:rPr>
              <a:t>!</a:t>
            </a:r>
          </a:p>
          <a:p>
            <a:pPr marL="342900" indent="-342900">
              <a:buFont typeface="Arial" panose="020B0604020202020204" pitchFamily="34" charset="0"/>
              <a:buChar char="•"/>
            </a:pPr>
            <a:r>
              <a:rPr lang="en-US" sz="2000" dirty="0" smtClean="0">
                <a:solidFill>
                  <a:schemeClr val="tx1"/>
                </a:solidFill>
              </a:rPr>
              <a:t>As Digital Out: TTL 3.3V / 2 mA</a:t>
            </a:r>
          </a:p>
          <a:p>
            <a:pPr marL="342900" indent="-342900">
              <a:buFont typeface="Arial" panose="020B0604020202020204" pitchFamily="34" charset="0"/>
              <a:buChar char="•"/>
            </a:pPr>
            <a:r>
              <a:rPr lang="en-US" sz="2000" dirty="0" smtClean="0">
                <a:solidFill>
                  <a:schemeClr val="tx1"/>
                </a:solidFill>
              </a:rPr>
              <a:t>As Input:  Contact closure or TTL </a:t>
            </a:r>
          </a:p>
          <a:p>
            <a:pPr marL="342900" indent="-342900">
              <a:buFont typeface="Arial" panose="020B0604020202020204" pitchFamily="34" charset="0"/>
              <a:buChar char="•"/>
            </a:pPr>
            <a:r>
              <a:rPr lang="en-US" sz="2000" dirty="0" smtClean="0">
                <a:solidFill>
                  <a:schemeClr val="tx1"/>
                </a:solidFill>
              </a:rPr>
              <a:t>NO analog input or outputs, no potentiometer!</a:t>
            </a:r>
          </a:p>
          <a:p>
            <a:pPr marL="342900" indent="-342900">
              <a:buFont typeface="Arial" panose="020B0604020202020204" pitchFamily="34" charset="0"/>
              <a:buChar char="•"/>
            </a:pPr>
            <a:r>
              <a:rPr lang="en-US" sz="2000" dirty="0" smtClean="0">
                <a:solidFill>
                  <a:schemeClr val="tx1"/>
                </a:solidFill>
              </a:rPr>
              <a:t>No Raw, no pullups</a:t>
            </a:r>
            <a:endParaRPr lang="en-US" sz="2000" dirty="0">
              <a:solidFill>
                <a:schemeClr val="tx1"/>
              </a:solidFill>
            </a:endParaRPr>
          </a:p>
        </p:txBody>
      </p:sp>
      <p:sp>
        <p:nvSpPr>
          <p:cNvPr id="10" name="Content Placeholder 4"/>
          <p:cNvSpPr>
            <a:spLocks noGrp="1"/>
          </p:cNvSpPr>
          <p:nvPr>
            <p:ph idx="21"/>
          </p:nvPr>
        </p:nvSpPr>
        <p:spPr>
          <a:xfrm>
            <a:off x="6435968" y="3751386"/>
            <a:ext cx="5193323" cy="2637382"/>
          </a:xfrm>
        </p:spPr>
        <p:txBody>
          <a:bodyPr/>
          <a:lstStyle/>
          <a:p>
            <a:pPr>
              <a:tabLst>
                <a:tab pos="457200" algn="l"/>
              </a:tabLst>
            </a:pPr>
            <a:r>
              <a:rPr lang="en-US" sz="2000" dirty="0" smtClean="0">
                <a:solidFill>
                  <a:schemeClr val="tx1"/>
                </a:solidFill>
              </a:rPr>
              <a:t>I/O-22 only:</a:t>
            </a:r>
          </a:p>
          <a:p>
            <a:pPr marL="342900" indent="-342900">
              <a:buFont typeface="Arial" panose="020B0604020202020204" pitchFamily="34" charset="0"/>
              <a:buChar char="•"/>
              <a:tabLst>
                <a:tab pos="457200" algn="l"/>
              </a:tabLst>
            </a:pPr>
            <a:r>
              <a:rPr lang="en-US" sz="2000" dirty="0" smtClean="0">
                <a:solidFill>
                  <a:schemeClr val="tx1"/>
                </a:solidFill>
              </a:rPr>
              <a:t>GPIO-2 can be 48 kHz Sample Clock</a:t>
            </a:r>
          </a:p>
          <a:p>
            <a:pPr marL="342900" indent="-342900">
              <a:buFont typeface="Arial" panose="020B0604020202020204" pitchFamily="34" charset="0"/>
              <a:buChar char="•"/>
              <a:tabLst>
                <a:tab pos="457200" algn="l"/>
              </a:tabLst>
            </a:pPr>
            <a:r>
              <a:rPr lang="en-US" sz="2000" dirty="0" smtClean="0">
                <a:solidFill>
                  <a:schemeClr val="tx1"/>
                </a:solidFill>
              </a:rPr>
              <a:t>GPIO-3 can be 3/6 kHz Vector Clock</a:t>
            </a:r>
          </a:p>
          <a:p>
            <a:pPr marL="342900" indent="-342900">
              <a:buFont typeface="Arial" panose="020B0604020202020204" pitchFamily="34" charset="0"/>
              <a:buChar char="•"/>
              <a:tabLst>
                <a:tab pos="457200" algn="l"/>
              </a:tabLst>
            </a:pPr>
            <a:r>
              <a:rPr lang="en-US" sz="2000" dirty="0" smtClean="0">
                <a:solidFill>
                  <a:schemeClr val="tx1"/>
                </a:solidFill>
              </a:rPr>
              <a:t>GPIO-4 can be 30-120 Hz Frame Clock (intended for Software debug)</a:t>
            </a:r>
          </a:p>
          <a:p>
            <a:pPr>
              <a:tabLst>
                <a:tab pos="457200" algn="l"/>
              </a:tabLst>
            </a:pPr>
            <a:r>
              <a:rPr lang="en-US" sz="2000" dirty="0" smtClean="0">
                <a:solidFill>
                  <a:schemeClr val="tx1"/>
                </a:solidFill>
              </a:rPr>
              <a:t>Not enough voltage/current to directly drive ANYTHING!  No relays, LEDs, etc.</a:t>
            </a:r>
            <a:endParaRPr lang="en-US" sz="2000" dirty="0">
              <a:solidFill>
                <a:schemeClr val="tx1"/>
              </a:solidFill>
            </a:endParaRPr>
          </a:p>
        </p:txBody>
      </p:sp>
      <p:pic>
        <p:nvPicPr>
          <p:cNvPr id="2" name="Picture 1"/>
          <p:cNvPicPr>
            <a:picLocks noChangeAspect="1"/>
          </p:cNvPicPr>
          <p:nvPr/>
        </p:nvPicPr>
        <p:blipFill>
          <a:blip r:embed="rId2"/>
          <a:stretch>
            <a:fillRect/>
          </a:stretch>
        </p:blipFill>
        <p:spPr>
          <a:xfrm>
            <a:off x="1119336" y="1620846"/>
            <a:ext cx="9555251" cy="1998334"/>
          </a:xfrm>
          <a:prstGeom prst="rect">
            <a:avLst/>
          </a:prstGeom>
        </p:spPr>
      </p:pic>
      <p:sp>
        <p:nvSpPr>
          <p:cNvPr id="8" name="Rounded Rectangle 7"/>
          <p:cNvSpPr/>
          <p:nvPr/>
        </p:nvSpPr>
        <p:spPr>
          <a:xfrm>
            <a:off x="6435968" y="1876077"/>
            <a:ext cx="1805355" cy="163659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003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1000"/>
                                        <p:tgtEl>
                                          <p:spTgt spid="9"/>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10"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3838" y="1698843"/>
            <a:ext cx="11295566" cy="2080762"/>
          </a:xfrm>
          <a:prstGeom prst="rect">
            <a:avLst/>
          </a:prstGeom>
        </p:spPr>
      </p:pic>
      <p:sp>
        <p:nvSpPr>
          <p:cNvPr id="3" name="Text Placeholder 2"/>
          <p:cNvSpPr>
            <a:spLocks noGrp="1"/>
          </p:cNvSpPr>
          <p:nvPr>
            <p:ph type="body" sz="quarter" idx="20"/>
          </p:nvPr>
        </p:nvSpPr>
        <p:spPr>
          <a:xfrm>
            <a:off x="279306" y="201852"/>
            <a:ext cx="5688357" cy="571723"/>
          </a:xfrm>
        </p:spPr>
        <p:txBody>
          <a:bodyPr/>
          <a:lstStyle/>
          <a:p>
            <a:r>
              <a:rPr lang="en-US" dirty="0" smtClean="0"/>
              <a:t>CXD-Q and DPA-Q Amps</a:t>
            </a:r>
            <a:endParaRPr lang="en-US" dirty="0"/>
          </a:p>
        </p:txBody>
      </p:sp>
      <p:sp>
        <p:nvSpPr>
          <p:cNvPr id="5" name="Content Placeholder 4"/>
          <p:cNvSpPr>
            <a:spLocks noGrp="1"/>
          </p:cNvSpPr>
          <p:nvPr>
            <p:ph idx="21"/>
          </p:nvPr>
        </p:nvSpPr>
        <p:spPr>
          <a:xfrm>
            <a:off x="822607" y="927520"/>
            <a:ext cx="10790950" cy="435216"/>
          </a:xfrm>
        </p:spPr>
        <p:txBody>
          <a:bodyPr/>
          <a:lstStyle/>
          <a:p>
            <a:r>
              <a:rPr lang="en-US" sz="2400" dirty="0" smtClean="0"/>
              <a:t>DPA-Q </a:t>
            </a:r>
            <a:r>
              <a:rPr lang="en-US" sz="2400" dirty="0" smtClean="0"/>
              <a:t>Amps have eight GPIO pins plus 3-pin relay contacts</a:t>
            </a:r>
            <a:endParaRPr lang="en-US" sz="2400" b="1" i="1" dirty="0" smtClean="0">
              <a:solidFill>
                <a:srgbClr val="FF0000"/>
              </a:solidFill>
            </a:endParaRPr>
          </a:p>
        </p:txBody>
      </p:sp>
      <p:sp>
        <p:nvSpPr>
          <p:cNvPr id="9" name="Content Placeholder 4"/>
          <p:cNvSpPr>
            <a:spLocks noGrp="1"/>
          </p:cNvSpPr>
          <p:nvPr>
            <p:ph idx="21"/>
          </p:nvPr>
        </p:nvSpPr>
        <p:spPr>
          <a:xfrm>
            <a:off x="5856359" y="3896327"/>
            <a:ext cx="6335641" cy="2849493"/>
          </a:xfrm>
        </p:spPr>
        <p:txBody>
          <a:bodyPr/>
          <a:lstStyle/>
          <a:p>
            <a:r>
              <a:rPr lang="en-US" sz="2000" dirty="0" smtClean="0">
                <a:solidFill>
                  <a:schemeClr val="tx1"/>
                </a:solidFill>
              </a:rPr>
              <a:t>8 connections</a:t>
            </a:r>
          </a:p>
          <a:p>
            <a:pPr marL="342900" indent="-342900">
              <a:buFont typeface="Arial" panose="020B0604020202020204" pitchFamily="34" charset="0"/>
              <a:buChar char="•"/>
            </a:pPr>
            <a:r>
              <a:rPr lang="en-US" sz="1600" dirty="0" smtClean="0">
                <a:solidFill>
                  <a:schemeClr val="tx1"/>
                </a:solidFill>
              </a:rPr>
              <a:t>Each can be Input or Output, 3.3v</a:t>
            </a:r>
            <a:endParaRPr lang="en-US" sz="1600" b="1" dirty="0" smtClean="0">
              <a:solidFill>
                <a:schemeClr val="tx1"/>
              </a:solidFill>
            </a:endParaRPr>
          </a:p>
          <a:p>
            <a:pPr marL="342900" indent="-342900">
              <a:buFont typeface="Arial" panose="020B0604020202020204" pitchFamily="34" charset="0"/>
              <a:buChar char="•"/>
            </a:pPr>
            <a:r>
              <a:rPr lang="en-US" sz="1600" dirty="0" smtClean="0">
                <a:solidFill>
                  <a:schemeClr val="tx1"/>
                </a:solidFill>
              </a:rPr>
              <a:t>As Output </a:t>
            </a:r>
          </a:p>
          <a:p>
            <a:pPr marL="800100" lvl="1" indent="-342900">
              <a:buFont typeface="Arial" panose="020B0604020202020204" pitchFamily="34" charset="0"/>
              <a:buChar char="•"/>
            </a:pPr>
            <a:r>
              <a:rPr lang="en-US" dirty="0" smtClean="0"/>
              <a:t>GPIO-1,2,3,4 limited to </a:t>
            </a:r>
            <a:r>
              <a:rPr lang="en-US" dirty="0" smtClean="0">
                <a:solidFill>
                  <a:schemeClr val="tx1"/>
                </a:solidFill>
              </a:rPr>
              <a:t>5 mA</a:t>
            </a:r>
          </a:p>
          <a:p>
            <a:pPr marL="800100" lvl="1" indent="-342900">
              <a:buFont typeface="Arial" panose="020B0604020202020204" pitchFamily="34" charset="0"/>
              <a:buChar char="•"/>
            </a:pPr>
            <a:r>
              <a:rPr lang="en-US" dirty="0" smtClean="0"/>
              <a:t>GPIO-5,6,7,8 limited to 18 mA (will drive LEDs)</a:t>
            </a:r>
            <a:endParaRPr lang="en-US" dirty="0" smtClean="0">
              <a:solidFill>
                <a:schemeClr val="tx1"/>
              </a:solidFill>
            </a:endParaRPr>
          </a:p>
          <a:p>
            <a:pPr marL="342900" indent="-342900">
              <a:buFont typeface="Arial" panose="020B0604020202020204" pitchFamily="34" charset="0"/>
              <a:buChar char="•"/>
            </a:pPr>
            <a:r>
              <a:rPr lang="en-US" sz="1600" dirty="0" smtClean="0">
                <a:solidFill>
                  <a:schemeClr val="tx1"/>
                </a:solidFill>
              </a:rPr>
              <a:t>As Input:  Analog (pot), Contact Closure, or TTL </a:t>
            </a:r>
          </a:p>
          <a:p>
            <a:pPr marL="342900" indent="-342900">
              <a:buFont typeface="Arial" panose="020B0604020202020204" pitchFamily="34" charset="0"/>
              <a:buChar char="•"/>
            </a:pPr>
            <a:r>
              <a:rPr lang="en-US" sz="1600" dirty="0" smtClean="0">
                <a:solidFill>
                  <a:schemeClr val="tx1"/>
                </a:solidFill>
              </a:rPr>
              <a:t>NO Open Collector! (use TTL for </a:t>
            </a:r>
            <a:r>
              <a:rPr lang="en-US" sz="1600" dirty="0" err="1" smtClean="0">
                <a:solidFill>
                  <a:schemeClr val="tx1"/>
                </a:solidFill>
              </a:rPr>
              <a:t>add’l</a:t>
            </a:r>
            <a:r>
              <a:rPr lang="en-US" sz="1600" dirty="0" smtClean="0">
                <a:solidFill>
                  <a:schemeClr val="tx1"/>
                </a:solidFill>
              </a:rPr>
              <a:t> relays)</a:t>
            </a:r>
          </a:p>
          <a:p>
            <a:pPr marL="342900" indent="-342900">
              <a:buFont typeface="Arial" panose="020B0604020202020204" pitchFamily="34" charset="0"/>
              <a:buChar char="•"/>
            </a:pPr>
            <a:r>
              <a:rPr lang="en-US" sz="1600" dirty="0" smtClean="0">
                <a:solidFill>
                  <a:schemeClr val="tx1"/>
                </a:solidFill>
              </a:rPr>
              <a:t>No Raw, no pullups</a:t>
            </a:r>
            <a:endParaRPr lang="en-US" sz="1600" dirty="0">
              <a:solidFill>
                <a:schemeClr val="tx1"/>
              </a:solidFill>
            </a:endParaRPr>
          </a:p>
        </p:txBody>
      </p:sp>
      <p:sp>
        <p:nvSpPr>
          <p:cNvPr id="8" name="Rounded Rectangle 7"/>
          <p:cNvSpPr/>
          <p:nvPr/>
        </p:nvSpPr>
        <p:spPr>
          <a:xfrm>
            <a:off x="1041038" y="2498045"/>
            <a:ext cx="1028394" cy="103490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1712538" y="1518025"/>
            <a:ext cx="1996315" cy="2462354"/>
          </a:xfrm>
          <a:prstGeom prst="rect">
            <a:avLst/>
          </a:prstGeom>
          <a:ln w="76200">
            <a:solidFill>
              <a:srgbClr val="FF0000"/>
            </a:solidFill>
          </a:ln>
        </p:spPr>
      </p:pic>
      <p:sp>
        <p:nvSpPr>
          <p:cNvPr id="11" name="Content Placeholder 4"/>
          <p:cNvSpPr>
            <a:spLocks noGrp="1"/>
          </p:cNvSpPr>
          <p:nvPr>
            <p:ph idx="21"/>
          </p:nvPr>
        </p:nvSpPr>
        <p:spPr>
          <a:xfrm>
            <a:off x="574017" y="4166305"/>
            <a:ext cx="2662477" cy="2579515"/>
          </a:xfrm>
        </p:spPr>
        <p:txBody>
          <a:bodyPr/>
          <a:lstStyle/>
          <a:p>
            <a:r>
              <a:rPr lang="en-US" sz="1600" dirty="0" smtClean="0">
                <a:solidFill>
                  <a:schemeClr val="tx1"/>
                </a:solidFill>
              </a:rPr>
              <a:t> </a:t>
            </a:r>
            <a:r>
              <a:rPr lang="en-US" sz="1400" dirty="0" smtClean="0">
                <a:solidFill>
                  <a:schemeClr val="tx1"/>
                </a:solidFill>
              </a:rPr>
              <a:t>1 – 3.3V </a:t>
            </a:r>
            <a:r>
              <a:rPr lang="en-US" sz="1400" dirty="0" err="1" smtClean="0">
                <a:solidFill>
                  <a:schemeClr val="tx1"/>
                </a:solidFill>
              </a:rPr>
              <a:t>Pwr</a:t>
            </a:r>
            <a:r>
              <a:rPr lang="en-US" sz="1400" dirty="0" smtClean="0">
                <a:solidFill>
                  <a:schemeClr val="tx1"/>
                </a:solidFill>
              </a:rPr>
              <a:t> (100 mA MAX)</a:t>
            </a:r>
          </a:p>
          <a:p>
            <a:r>
              <a:rPr lang="en-US" sz="1400" dirty="0" smtClean="0">
                <a:solidFill>
                  <a:schemeClr val="tx1"/>
                </a:solidFill>
              </a:rPr>
              <a:t> 2 – GPIO-1</a:t>
            </a:r>
          </a:p>
          <a:p>
            <a:r>
              <a:rPr lang="en-US" sz="1400" dirty="0">
                <a:solidFill>
                  <a:schemeClr val="tx1"/>
                </a:solidFill>
              </a:rPr>
              <a:t> </a:t>
            </a:r>
            <a:r>
              <a:rPr lang="en-US" sz="1400" dirty="0" smtClean="0">
                <a:solidFill>
                  <a:schemeClr val="tx1"/>
                </a:solidFill>
              </a:rPr>
              <a:t>3 – GPIO-2</a:t>
            </a:r>
          </a:p>
          <a:p>
            <a:r>
              <a:rPr lang="en-US" sz="1400" dirty="0">
                <a:solidFill>
                  <a:schemeClr val="tx1"/>
                </a:solidFill>
              </a:rPr>
              <a:t> </a:t>
            </a:r>
            <a:r>
              <a:rPr lang="en-US" sz="1400" dirty="0" smtClean="0">
                <a:solidFill>
                  <a:schemeClr val="tx1"/>
                </a:solidFill>
              </a:rPr>
              <a:t>4 – GND</a:t>
            </a:r>
          </a:p>
          <a:p>
            <a:r>
              <a:rPr lang="en-US" sz="1400" dirty="0">
                <a:solidFill>
                  <a:schemeClr val="tx1"/>
                </a:solidFill>
              </a:rPr>
              <a:t> </a:t>
            </a:r>
            <a:r>
              <a:rPr lang="en-US" sz="1400" dirty="0" smtClean="0">
                <a:solidFill>
                  <a:schemeClr val="tx1"/>
                </a:solidFill>
              </a:rPr>
              <a:t>5 – GPIO-3</a:t>
            </a:r>
          </a:p>
          <a:p>
            <a:r>
              <a:rPr lang="en-US" sz="1400" dirty="0">
                <a:solidFill>
                  <a:schemeClr val="tx1"/>
                </a:solidFill>
              </a:rPr>
              <a:t> </a:t>
            </a:r>
            <a:r>
              <a:rPr lang="en-US" sz="1400" dirty="0" smtClean="0">
                <a:solidFill>
                  <a:schemeClr val="tx1"/>
                </a:solidFill>
              </a:rPr>
              <a:t>6 – GPIO-4</a:t>
            </a:r>
          </a:p>
          <a:p>
            <a:r>
              <a:rPr lang="en-US" sz="1400" dirty="0" smtClean="0">
                <a:solidFill>
                  <a:schemeClr val="tx1"/>
                </a:solidFill>
              </a:rPr>
              <a:t> 7 – GND</a:t>
            </a:r>
          </a:p>
          <a:p>
            <a:r>
              <a:rPr lang="en-US" sz="1400" dirty="0" smtClean="0">
                <a:solidFill>
                  <a:schemeClr val="tx1"/>
                </a:solidFill>
              </a:rPr>
              <a:t> 8 – GPIO-5</a:t>
            </a:r>
          </a:p>
        </p:txBody>
      </p:sp>
      <p:sp>
        <p:nvSpPr>
          <p:cNvPr id="12" name="Content Placeholder 4"/>
          <p:cNvSpPr>
            <a:spLocks noGrp="1"/>
          </p:cNvSpPr>
          <p:nvPr>
            <p:ph idx="21"/>
          </p:nvPr>
        </p:nvSpPr>
        <p:spPr>
          <a:xfrm>
            <a:off x="3236494" y="4181153"/>
            <a:ext cx="1643326" cy="2579515"/>
          </a:xfrm>
        </p:spPr>
        <p:txBody>
          <a:bodyPr/>
          <a:lstStyle/>
          <a:p>
            <a:r>
              <a:rPr lang="en-US" sz="1600" dirty="0" smtClean="0">
                <a:solidFill>
                  <a:schemeClr val="tx1"/>
                </a:solidFill>
              </a:rPr>
              <a:t> </a:t>
            </a:r>
            <a:r>
              <a:rPr lang="en-US" sz="1400" dirty="0" smtClean="0">
                <a:solidFill>
                  <a:schemeClr val="tx1"/>
                </a:solidFill>
              </a:rPr>
              <a:t>9 – Relay N.O.</a:t>
            </a:r>
          </a:p>
          <a:p>
            <a:r>
              <a:rPr lang="en-US" sz="1400" dirty="0" smtClean="0">
                <a:solidFill>
                  <a:schemeClr val="tx1"/>
                </a:solidFill>
              </a:rPr>
              <a:t>10 – Relay COM</a:t>
            </a:r>
          </a:p>
          <a:p>
            <a:r>
              <a:rPr lang="en-US" sz="1400" dirty="0" smtClean="0">
                <a:solidFill>
                  <a:schemeClr val="tx1"/>
                </a:solidFill>
              </a:rPr>
              <a:t>11 – Relay N.C.</a:t>
            </a:r>
          </a:p>
          <a:p>
            <a:r>
              <a:rPr lang="en-US" sz="1400" dirty="0" smtClean="0">
                <a:solidFill>
                  <a:schemeClr val="tx1"/>
                </a:solidFill>
              </a:rPr>
              <a:t>12 – GND</a:t>
            </a:r>
          </a:p>
          <a:p>
            <a:r>
              <a:rPr lang="en-US" sz="1400" dirty="0" smtClean="0">
                <a:solidFill>
                  <a:schemeClr val="tx1"/>
                </a:solidFill>
              </a:rPr>
              <a:t>13 – GPIO-6</a:t>
            </a:r>
          </a:p>
          <a:p>
            <a:r>
              <a:rPr lang="en-US" sz="1400" dirty="0" smtClean="0">
                <a:solidFill>
                  <a:schemeClr val="tx1"/>
                </a:solidFill>
              </a:rPr>
              <a:t>14 – GPIO-7</a:t>
            </a:r>
          </a:p>
          <a:p>
            <a:r>
              <a:rPr lang="en-US" sz="1400" dirty="0" smtClean="0">
                <a:solidFill>
                  <a:schemeClr val="tx1"/>
                </a:solidFill>
              </a:rPr>
              <a:t>15 – GND</a:t>
            </a:r>
          </a:p>
          <a:p>
            <a:r>
              <a:rPr lang="en-US" sz="1400" dirty="0" smtClean="0">
                <a:solidFill>
                  <a:schemeClr val="tx1"/>
                </a:solidFill>
              </a:rPr>
              <a:t>16 – GPIO-8</a:t>
            </a:r>
          </a:p>
        </p:txBody>
      </p:sp>
    </p:spTree>
    <p:extLst>
      <p:ext uri="{BB962C8B-B14F-4D97-AF65-F5344CB8AC3E}">
        <p14:creationId xmlns:p14="http://schemas.microsoft.com/office/powerpoint/2010/main" val="2125366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1000"/>
                                        <p:tgtEl>
                                          <p:spTgt spid="8"/>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1000"/>
                                        <p:tgtEl>
                                          <p:spTgt spid="1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1000"/>
                                        <p:tgtEl>
                                          <p:spTgt spid="12"/>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8"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I/O-22</a:t>
            </a:r>
            <a:endParaRPr lang="en-US" dirty="0"/>
          </a:p>
        </p:txBody>
      </p:sp>
      <p:sp>
        <p:nvSpPr>
          <p:cNvPr id="13" name="Content Placeholder 4"/>
          <p:cNvSpPr>
            <a:spLocks noGrp="1"/>
          </p:cNvSpPr>
          <p:nvPr>
            <p:ph idx="21"/>
          </p:nvPr>
        </p:nvSpPr>
        <p:spPr>
          <a:xfrm>
            <a:off x="2048004" y="1074878"/>
            <a:ext cx="8257822" cy="1103877"/>
          </a:xfrm>
        </p:spPr>
        <p:txBody>
          <a:bodyPr/>
          <a:lstStyle/>
          <a:p>
            <a:r>
              <a:rPr lang="en-US" sz="2400" dirty="0" smtClean="0"/>
              <a:t>NOTE:  When sensing a Contact Closure, the IO-22 GPIO as Inputs is ON/True by default when the contacts are OPEN!</a:t>
            </a:r>
          </a:p>
        </p:txBody>
      </p:sp>
      <p:pic>
        <p:nvPicPr>
          <p:cNvPr id="2" name="Picture 1"/>
          <p:cNvPicPr>
            <a:picLocks noChangeAspect="1"/>
          </p:cNvPicPr>
          <p:nvPr/>
        </p:nvPicPr>
        <p:blipFill>
          <a:blip r:embed="rId2"/>
          <a:stretch>
            <a:fillRect/>
          </a:stretch>
        </p:blipFill>
        <p:spPr>
          <a:xfrm>
            <a:off x="1939755" y="2307415"/>
            <a:ext cx="8246066" cy="3949212"/>
          </a:xfrm>
          <a:prstGeom prst="rect">
            <a:avLst/>
          </a:prstGeom>
        </p:spPr>
      </p:pic>
    </p:spTree>
    <p:extLst>
      <p:ext uri="{BB962C8B-B14F-4D97-AF65-F5344CB8AC3E}">
        <p14:creationId xmlns:p14="http://schemas.microsoft.com/office/powerpoint/2010/main" val="209945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Draper Screen Controls</a:t>
            </a:r>
            <a:endParaRPr lang="en-US" dirty="0"/>
          </a:p>
        </p:txBody>
      </p:sp>
      <p:sp>
        <p:nvSpPr>
          <p:cNvPr id="6" name="TextBox 5"/>
          <p:cNvSpPr txBox="1"/>
          <p:nvPr/>
        </p:nvSpPr>
        <p:spPr>
          <a:xfrm>
            <a:off x="279306" y="962770"/>
            <a:ext cx="7709662" cy="400110"/>
          </a:xfrm>
          <a:prstGeom prst="rect">
            <a:avLst/>
          </a:prstGeom>
          <a:noFill/>
        </p:spPr>
        <p:txBody>
          <a:bodyPr wrap="square" rtlCol="0">
            <a:spAutoFit/>
          </a:bodyPr>
          <a:lstStyle/>
          <a:p>
            <a:r>
              <a:rPr lang="en-US" sz="2000" dirty="0" smtClean="0"/>
              <a:t>Using a Winford.com TTL-triggered Relay card:  </a:t>
            </a:r>
            <a:endParaRPr lang="en-US" sz="2000" dirty="0"/>
          </a:p>
        </p:txBody>
      </p:sp>
      <p:pic>
        <p:nvPicPr>
          <p:cNvPr id="7" name="Picture 6"/>
          <p:cNvPicPr>
            <a:picLocks noChangeAspect="1"/>
          </p:cNvPicPr>
          <p:nvPr/>
        </p:nvPicPr>
        <p:blipFill>
          <a:blip r:embed="rId2"/>
          <a:stretch>
            <a:fillRect/>
          </a:stretch>
        </p:blipFill>
        <p:spPr>
          <a:xfrm>
            <a:off x="1728142" y="1362880"/>
            <a:ext cx="8835585" cy="5006832"/>
          </a:xfrm>
          <a:prstGeom prst="rect">
            <a:avLst/>
          </a:prstGeom>
        </p:spPr>
      </p:pic>
    </p:spTree>
    <p:extLst>
      <p:ext uri="{BB962C8B-B14F-4D97-AF65-F5344CB8AC3E}">
        <p14:creationId xmlns:p14="http://schemas.microsoft.com/office/powerpoint/2010/main" val="79190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53453" y="984137"/>
            <a:ext cx="11117179" cy="5694769"/>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GPIO Examples:  TTL Relays</a:t>
            </a:r>
            <a:endParaRPr lang="en-US" dirty="0"/>
          </a:p>
        </p:txBody>
      </p:sp>
      <p:sp>
        <p:nvSpPr>
          <p:cNvPr id="6" name="TextBox 5"/>
          <p:cNvSpPr txBox="1"/>
          <p:nvPr/>
        </p:nvSpPr>
        <p:spPr>
          <a:xfrm>
            <a:off x="712275" y="984137"/>
            <a:ext cx="5279451" cy="1323439"/>
          </a:xfrm>
          <a:prstGeom prst="rect">
            <a:avLst/>
          </a:prstGeom>
          <a:noFill/>
        </p:spPr>
        <p:txBody>
          <a:bodyPr wrap="square" rtlCol="0">
            <a:spAutoFit/>
          </a:bodyPr>
          <a:lstStyle/>
          <a:p>
            <a:r>
              <a:rPr lang="en-US" sz="2000" dirty="0" smtClean="0"/>
              <a:t>There are many other brands and relay counts, the technique is the same.  Also, it might be better to drive the coil power with an external supply, especially for voltage other than 12v.</a:t>
            </a:r>
            <a:endParaRPr lang="en-US" sz="2000" dirty="0"/>
          </a:p>
        </p:txBody>
      </p:sp>
    </p:spTree>
    <p:extLst>
      <p:ext uri="{BB962C8B-B14F-4D97-AF65-F5344CB8AC3E}">
        <p14:creationId xmlns:p14="http://schemas.microsoft.com/office/powerpoint/2010/main" val="146747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Drive relays directly?</a:t>
            </a:r>
            <a:endParaRPr lang="en-US" dirty="0"/>
          </a:p>
        </p:txBody>
      </p:sp>
      <p:sp>
        <p:nvSpPr>
          <p:cNvPr id="6" name="TextBox 5"/>
          <p:cNvSpPr txBox="1"/>
          <p:nvPr/>
        </p:nvSpPr>
        <p:spPr>
          <a:xfrm>
            <a:off x="279305" y="978348"/>
            <a:ext cx="11343199" cy="707886"/>
          </a:xfrm>
          <a:prstGeom prst="rect">
            <a:avLst/>
          </a:prstGeom>
          <a:noFill/>
        </p:spPr>
        <p:txBody>
          <a:bodyPr wrap="square" rtlCol="0">
            <a:spAutoFit/>
          </a:bodyPr>
          <a:lstStyle/>
          <a:p>
            <a:r>
              <a:rPr lang="en-US" sz="2000" dirty="0" smtClean="0"/>
              <a:t>Sometimes, integrator does not have time to order “proper” TTL-driven relay boards.  They need to get up and running ASAP.  Is there an auto parts store nearby? Does their GPIO device support Open Collector?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967" y="4333112"/>
            <a:ext cx="4385052" cy="1873521"/>
          </a:xfrm>
          <a:prstGeom prst="rect">
            <a:avLst/>
          </a:prstGeom>
        </p:spPr>
      </p:pic>
      <p:sp>
        <p:nvSpPr>
          <p:cNvPr id="7" name="TextBox 6"/>
          <p:cNvSpPr txBox="1"/>
          <p:nvPr/>
        </p:nvSpPr>
        <p:spPr>
          <a:xfrm>
            <a:off x="6367634" y="1686234"/>
            <a:ext cx="5615820" cy="2246769"/>
          </a:xfrm>
          <a:prstGeom prst="rect">
            <a:avLst/>
          </a:prstGeom>
          <a:noFill/>
        </p:spPr>
        <p:txBody>
          <a:bodyPr wrap="square" rtlCol="0">
            <a:spAutoFit/>
          </a:bodyPr>
          <a:lstStyle/>
          <a:p>
            <a:r>
              <a:rPr lang="en-US" sz="2000" dirty="0" smtClean="0"/>
              <a:t>Have them purchase auto accessory relays, such as used to add 12v accessories (horns, lights, sirens, alarms, etc.).  These have industry-standard (“Bosch-style”) wiring, most with pig-tailed connectors.  Make sure to use Open Collector for GPIO -- not all devices support this (i.e., CXD-Q and I/O-22).</a:t>
            </a:r>
          </a:p>
        </p:txBody>
      </p:sp>
      <p:pic>
        <p:nvPicPr>
          <p:cNvPr id="8" name="Picture 7"/>
          <p:cNvPicPr>
            <a:picLocks noChangeAspect="1"/>
          </p:cNvPicPr>
          <p:nvPr/>
        </p:nvPicPr>
        <p:blipFill>
          <a:blip r:embed="rId4"/>
          <a:stretch>
            <a:fillRect/>
          </a:stretch>
        </p:blipFill>
        <p:spPr>
          <a:xfrm>
            <a:off x="279305" y="1793763"/>
            <a:ext cx="6000750" cy="3943350"/>
          </a:xfrm>
          <a:prstGeom prst="rect">
            <a:avLst/>
          </a:prstGeom>
        </p:spPr>
      </p:pic>
      <p:pic>
        <p:nvPicPr>
          <p:cNvPr id="9" name="Picture 8"/>
          <p:cNvPicPr>
            <a:picLocks noChangeAspect="1"/>
          </p:cNvPicPr>
          <p:nvPr/>
        </p:nvPicPr>
        <p:blipFill>
          <a:blip r:embed="rId5"/>
          <a:stretch>
            <a:fillRect/>
          </a:stretch>
        </p:blipFill>
        <p:spPr>
          <a:xfrm>
            <a:off x="3091072" y="3061722"/>
            <a:ext cx="3151560" cy="3229957"/>
          </a:xfrm>
          <a:prstGeom prst="rect">
            <a:avLst/>
          </a:prstGeom>
          <a:ln w="19050">
            <a:solidFill>
              <a:srgbClr val="1075B6"/>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6388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4586" y="1640050"/>
            <a:ext cx="5142470" cy="4423866"/>
          </a:xfrm>
        </p:spPr>
        <p:txBody>
          <a:bodyPr/>
          <a:lstStyle/>
          <a:p>
            <a:pPr marL="285750" indent="-285750">
              <a:buFont typeface="Arial" panose="020B0604020202020204" pitchFamily="34" charset="0"/>
              <a:buChar char="•"/>
            </a:pPr>
            <a:r>
              <a:rPr lang="en-US" sz="2400" dirty="0" smtClean="0">
                <a:solidFill>
                  <a:schemeClr val="bg2">
                    <a:lumMod val="10000"/>
                  </a:schemeClr>
                </a:solidFill>
              </a:rPr>
              <a:t>Legacy Cores, type 1 and 2</a:t>
            </a:r>
          </a:p>
          <a:p>
            <a:pPr marL="1028700" lvl="1"/>
            <a:r>
              <a:rPr lang="en-US" sz="2400" dirty="0" smtClean="0">
                <a:solidFill>
                  <a:schemeClr val="bg2">
                    <a:lumMod val="10000"/>
                  </a:schemeClr>
                </a:solidFill>
              </a:rPr>
              <a:t>1000, 1100</a:t>
            </a:r>
          </a:p>
          <a:p>
            <a:pPr marL="1028700" lvl="1"/>
            <a:r>
              <a:rPr lang="en-US" sz="2400" dirty="0" smtClean="0"/>
              <a:t>3000, 3100</a:t>
            </a:r>
          </a:p>
          <a:p>
            <a:pPr marL="1028700" lvl="1"/>
            <a:r>
              <a:rPr lang="en-US" sz="2400" dirty="0" smtClean="0">
                <a:solidFill>
                  <a:schemeClr val="bg2">
                    <a:lumMod val="10000"/>
                  </a:schemeClr>
                </a:solidFill>
              </a:rPr>
              <a:t>4000</a:t>
            </a:r>
          </a:p>
          <a:p>
            <a:pPr marL="285750" indent="-285750">
              <a:buFont typeface="Arial" panose="020B0604020202020204" pitchFamily="34" charset="0"/>
              <a:buChar char="•"/>
            </a:pPr>
            <a:r>
              <a:rPr lang="en-US" sz="2400" dirty="0" smtClean="0">
                <a:solidFill>
                  <a:schemeClr val="bg2">
                    <a:lumMod val="10000"/>
                  </a:schemeClr>
                </a:solidFill>
              </a:rPr>
              <a:t>Enterprise Cores </a:t>
            </a:r>
          </a:p>
          <a:p>
            <a:pPr marL="1028700" lvl="1"/>
            <a:r>
              <a:rPr lang="en-US" sz="2400" dirty="0" smtClean="0">
                <a:solidFill>
                  <a:schemeClr val="bg2">
                    <a:lumMod val="10000"/>
                  </a:schemeClr>
                </a:solidFill>
              </a:rPr>
              <a:t>5200</a:t>
            </a:r>
          </a:p>
          <a:p>
            <a:pPr marL="285750" indent="-285750">
              <a:buFont typeface="Arial" panose="020B0604020202020204" pitchFamily="34" charset="0"/>
              <a:buChar char="•"/>
            </a:pPr>
            <a:r>
              <a:rPr lang="en-US" sz="2400" dirty="0" smtClean="0"/>
              <a:t>Integrated Cores</a:t>
            </a:r>
          </a:p>
          <a:p>
            <a:pPr marL="1028700" lvl="1"/>
            <a:r>
              <a:rPr lang="en-US" sz="2400" dirty="0"/>
              <a:t>250i, 500i, </a:t>
            </a:r>
            <a:r>
              <a:rPr lang="en-US" sz="2400" dirty="0" smtClean="0"/>
              <a:t>510i, 510c</a:t>
            </a:r>
          </a:p>
          <a:p>
            <a:pPr marL="285750" indent="-285750">
              <a:buFont typeface="Arial" panose="020B0604020202020204" pitchFamily="34" charset="0"/>
              <a:buChar char="•"/>
            </a:pPr>
            <a:r>
              <a:rPr lang="en-US" sz="2400" dirty="0" smtClean="0">
                <a:solidFill>
                  <a:schemeClr val="bg2">
                    <a:lumMod val="10000"/>
                  </a:schemeClr>
                </a:solidFill>
              </a:rPr>
              <a:t>Unified Core</a:t>
            </a:r>
          </a:p>
          <a:p>
            <a:pPr marL="1028700" lvl="1"/>
            <a:r>
              <a:rPr lang="en-US" sz="2400" dirty="0" smtClean="0"/>
              <a:t>110f, 110c</a:t>
            </a:r>
            <a:endParaRPr lang="en-US" sz="2400" dirty="0">
              <a:solidFill>
                <a:schemeClr val="bg2">
                  <a:lumMod val="10000"/>
                </a:schemeClr>
              </a:solidFill>
            </a:endParaRPr>
          </a:p>
        </p:txBody>
      </p:sp>
      <p:sp>
        <p:nvSpPr>
          <p:cNvPr id="3" name="Text Placeholder 2"/>
          <p:cNvSpPr>
            <a:spLocks noGrp="1"/>
          </p:cNvSpPr>
          <p:nvPr>
            <p:ph type="body" sz="quarter" idx="20"/>
          </p:nvPr>
        </p:nvSpPr>
        <p:spPr>
          <a:xfrm>
            <a:off x="279305" y="201852"/>
            <a:ext cx="10334265" cy="571723"/>
          </a:xfrm>
        </p:spPr>
        <p:txBody>
          <a:bodyPr/>
          <a:lstStyle/>
          <a:p>
            <a:r>
              <a:rPr lang="en-US" dirty="0" smtClean="0"/>
              <a:t>How varied are the GPIO options in Q-Sys?</a:t>
            </a:r>
            <a:endParaRPr lang="en-US" dirty="0"/>
          </a:p>
        </p:txBody>
      </p:sp>
      <p:sp>
        <p:nvSpPr>
          <p:cNvPr id="4" name="Text Placeholder 3"/>
          <p:cNvSpPr>
            <a:spLocks noGrp="1"/>
          </p:cNvSpPr>
          <p:nvPr>
            <p:ph type="body" sz="quarter" idx="21"/>
          </p:nvPr>
        </p:nvSpPr>
        <p:spPr/>
        <p:txBody>
          <a:bodyPr/>
          <a:lstStyle/>
          <a:p>
            <a:r>
              <a:rPr lang="en-US" dirty="0" smtClean="0"/>
              <a:t>Cores</a:t>
            </a:r>
            <a:endParaRPr lang="en-US" dirty="0"/>
          </a:p>
        </p:txBody>
      </p:sp>
      <p:sp>
        <p:nvSpPr>
          <p:cNvPr id="5" name="Content Placeholder 4"/>
          <p:cNvSpPr>
            <a:spLocks noGrp="1"/>
          </p:cNvSpPr>
          <p:nvPr>
            <p:ph idx="22"/>
          </p:nvPr>
        </p:nvSpPr>
        <p:spPr>
          <a:xfrm>
            <a:off x="6499652" y="1701797"/>
            <a:ext cx="5142470" cy="3231150"/>
          </a:xfrm>
        </p:spPr>
        <p:txBody>
          <a:bodyPr/>
          <a:lstStyle/>
          <a:p>
            <a:pPr marL="285750" indent="-285750">
              <a:buFont typeface="Arial" panose="020B0604020202020204" pitchFamily="34" charset="0"/>
              <a:buChar char="•"/>
            </a:pPr>
            <a:r>
              <a:rPr lang="en-US" sz="2400" dirty="0" smtClean="0">
                <a:solidFill>
                  <a:schemeClr val="bg2">
                    <a:lumMod val="10000"/>
                  </a:schemeClr>
                </a:solidFill>
              </a:rPr>
              <a:t>I/O Frames, type 1 and 2</a:t>
            </a:r>
            <a:endParaRPr lang="en-US" sz="2400" dirty="0">
              <a:solidFill>
                <a:schemeClr val="bg2">
                  <a:lumMod val="10000"/>
                </a:schemeClr>
              </a:solidFill>
            </a:endParaRPr>
          </a:p>
          <a:p>
            <a:pPr marL="1028700" lvl="1"/>
            <a:r>
              <a:rPr lang="en-US" sz="2400" dirty="0" smtClean="0">
                <a:solidFill>
                  <a:schemeClr val="bg2">
                    <a:lumMod val="10000"/>
                  </a:schemeClr>
                </a:solidFill>
              </a:rPr>
              <a:t>4-card and 8-card</a:t>
            </a:r>
            <a:endParaRPr lang="en-US" sz="2400" dirty="0">
              <a:solidFill>
                <a:schemeClr val="bg2">
                  <a:lumMod val="10000"/>
                </a:schemeClr>
              </a:solidFill>
            </a:endParaRPr>
          </a:p>
          <a:p>
            <a:pPr marL="285750" indent="-285750">
              <a:buFont typeface="Arial" panose="020B0604020202020204" pitchFamily="34" charset="0"/>
              <a:buChar char="•"/>
            </a:pPr>
            <a:r>
              <a:rPr lang="en-US" sz="2400" dirty="0" smtClean="0">
                <a:solidFill>
                  <a:schemeClr val="bg2">
                    <a:lumMod val="10000"/>
                  </a:schemeClr>
                </a:solidFill>
              </a:rPr>
              <a:t>I/O-22</a:t>
            </a:r>
          </a:p>
          <a:p>
            <a:pPr marL="285750" indent="-285750">
              <a:buFont typeface="Arial" panose="020B0604020202020204" pitchFamily="34" charset="0"/>
              <a:buChar char="•"/>
            </a:pPr>
            <a:r>
              <a:rPr lang="en-US" sz="2400" dirty="0" smtClean="0"/>
              <a:t>DCIO and DCIO-H (Cinema)</a:t>
            </a:r>
            <a:endParaRPr lang="en-US" sz="2400" dirty="0" smtClean="0">
              <a:solidFill>
                <a:schemeClr val="bg2">
                  <a:lumMod val="10000"/>
                </a:schemeClr>
              </a:solidFill>
            </a:endParaRPr>
          </a:p>
          <a:p>
            <a:pPr marL="285750" indent="-285750">
              <a:buFont typeface="Arial" panose="020B0604020202020204" pitchFamily="34" charset="0"/>
              <a:buChar char="•"/>
            </a:pPr>
            <a:r>
              <a:rPr lang="en-US" sz="2400" dirty="0" smtClean="0"/>
              <a:t>I/O-8 Flex</a:t>
            </a:r>
            <a:endParaRPr lang="en-US" sz="2400" dirty="0" smtClean="0">
              <a:solidFill>
                <a:schemeClr val="bg2">
                  <a:lumMod val="10000"/>
                </a:schemeClr>
              </a:solidFill>
            </a:endParaRPr>
          </a:p>
          <a:p>
            <a:pPr marL="285750" indent="-285750">
              <a:buFont typeface="Arial" panose="020B0604020202020204" pitchFamily="34" charset="0"/>
              <a:buChar char="•"/>
            </a:pPr>
            <a:r>
              <a:rPr lang="en-US" sz="2400" dirty="0" smtClean="0"/>
              <a:t>Page Stations and Expanders</a:t>
            </a:r>
          </a:p>
          <a:p>
            <a:pPr marL="285750" indent="-285750">
              <a:buFont typeface="Arial" panose="020B0604020202020204" pitchFamily="34" charset="0"/>
              <a:buChar char="•"/>
            </a:pPr>
            <a:r>
              <a:rPr lang="en-US" sz="2400" dirty="0" smtClean="0">
                <a:solidFill>
                  <a:schemeClr val="bg2">
                    <a:lumMod val="10000"/>
                  </a:schemeClr>
                </a:solidFill>
              </a:rPr>
              <a:t>CXD-Q </a:t>
            </a:r>
            <a:r>
              <a:rPr lang="en-US" sz="2400" dirty="0" smtClean="0"/>
              <a:t>/ </a:t>
            </a:r>
            <a:r>
              <a:rPr lang="en-US" sz="2400" dirty="0" smtClean="0">
                <a:solidFill>
                  <a:schemeClr val="bg2">
                    <a:lumMod val="10000"/>
                  </a:schemeClr>
                </a:solidFill>
              </a:rPr>
              <a:t>DPA-Q / CX-Q amps</a:t>
            </a:r>
            <a:endParaRPr lang="en-US" sz="2400" dirty="0">
              <a:solidFill>
                <a:schemeClr val="bg2">
                  <a:lumMod val="10000"/>
                </a:schemeClr>
              </a:solidFill>
            </a:endParaRPr>
          </a:p>
        </p:txBody>
      </p:sp>
      <p:sp>
        <p:nvSpPr>
          <p:cNvPr id="6" name="Text Placeholder 5"/>
          <p:cNvSpPr>
            <a:spLocks noGrp="1"/>
          </p:cNvSpPr>
          <p:nvPr>
            <p:ph type="body" sz="quarter" idx="23"/>
          </p:nvPr>
        </p:nvSpPr>
        <p:spPr/>
        <p:txBody>
          <a:bodyPr/>
          <a:lstStyle/>
          <a:p>
            <a:r>
              <a:rPr lang="en-US" dirty="0" smtClean="0"/>
              <a:t>Peripherals</a:t>
            </a:r>
            <a:endParaRPr lang="en-US" dirty="0"/>
          </a:p>
        </p:txBody>
      </p:sp>
    </p:spTree>
    <p:extLst>
      <p:ext uri="{BB962C8B-B14F-4D97-AF65-F5344CB8AC3E}">
        <p14:creationId xmlns:p14="http://schemas.microsoft.com/office/powerpoint/2010/main" val="212733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Drive relays directly?</a:t>
            </a:r>
            <a:endParaRPr lang="en-US" dirty="0"/>
          </a:p>
        </p:txBody>
      </p:sp>
      <p:sp>
        <p:nvSpPr>
          <p:cNvPr id="6" name="TextBox 5"/>
          <p:cNvSpPr txBox="1"/>
          <p:nvPr/>
        </p:nvSpPr>
        <p:spPr>
          <a:xfrm>
            <a:off x="279305" y="978348"/>
            <a:ext cx="11343199" cy="400110"/>
          </a:xfrm>
          <a:prstGeom prst="rect">
            <a:avLst/>
          </a:prstGeom>
          <a:noFill/>
        </p:spPr>
        <p:txBody>
          <a:bodyPr wrap="square" rtlCol="0">
            <a:spAutoFit/>
          </a:bodyPr>
          <a:lstStyle/>
          <a:p>
            <a:r>
              <a:rPr lang="en-US" sz="2000" dirty="0" smtClean="0"/>
              <a:t>There are even sealed mountable cases for these relays.  Easy to wire and install, more professional look:</a:t>
            </a:r>
          </a:p>
        </p:txBody>
      </p:sp>
      <p:pic>
        <p:nvPicPr>
          <p:cNvPr id="4" name="Picture 3"/>
          <p:cNvPicPr>
            <a:picLocks noChangeAspect="1"/>
          </p:cNvPicPr>
          <p:nvPr/>
        </p:nvPicPr>
        <p:blipFill>
          <a:blip r:embed="rId3"/>
          <a:stretch>
            <a:fillRect/>
          </a:stretch>
        </p:blipFill>
        <p:spPr>
          <a:xfrm>
            <a:off x="279305" y="1486115"/>
            <a:ext cx="5267253" cy="5116760"/>
          </a:xfrm>
          <a:prstGeom prst="rect">
            <a:avLst/>
          </a:prstGeom>
        </p:spPr>
      </p:pic>
      <p:pic>
        <p:nvPicPr>
          <p:cNvPr id="5" name="Picture 4"/>
          <p:cNvPicPr>
            <a:picLocks noChangeAspect="1"/>
          </p:cNvPicPr>
          <p:nvPr/>
        </p:nvPicPr>
        <p:blipFill>
          <a:blip r:embed="rId4"/>
          <a:stretch>
            <a:fillRect/>
          </a:stretch>
        </p:blipFill>
        <p:spPr>
          <a:xfrm>
            <a:off x="6704597" y="1485856"/>
            <a:ext cx="5002129" cy="5117019"/>
          </a:xfrm>
          <a:prstGeom prst="rect">
            <a:avLst/>
          </a:prstGeom>
        </p:spPr>
      </p:pic>
    </p:spTree>
    <p:extLst>
      <p:ext uri="{BB962C8B-B14F-4D97-AF65-F5344CB8AC3E}">
        <p14:creationId xmlns:p14="http://schemas.microsoft.com/office/powerpoint/2010/main" val="2656581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Can the GPIO provide the 12v?</a:t>
            </a:r>
            <a:endParaRPr lang="en-US" dirty="0"/>
          </a:p>
        </p:txBody>
      </p:sp>
      <p:sp>
        <p:nvSpPr>
          <p:cNvPr id="6" name="TextBox 5"/>
          <p:cNvSpPr txBox="1"/>
          <p:nvPr/>
        </p:nvSpPr>
        <p:spPr>
          <a:xfrm>
            <a:off x="279304" y="978348"/>
            <a:ext cx="11912695" cy="2000548"/>
          </a:xfrm>
          <a:prstGeom prst="rect">
            <a:avLst/>
          </a:prstGeom>
          <a:noFill/>
        </p:spPr>
        <p:txBody>
          <a:bodyPr wrap="square" rtlCol="0">
            <a:spAutoFit/>
          </a:bodyPr>
          <a:lstStyle/>
          <a:p>
            <a:r>
              <a:rPr lang="en-US" sz="2400" b="1" dirty="0" smtClean="0"/>
              <a:t>“IT DEPENDS!!”  </a:t>
            </a:r>
            <a:r>
              <a:rPr lang="en-US" sz="2400" i="1" dirty="0" smtClean="0"/>
              <a:t>-Pat Brown, </a:t>
            </a:r>
            <a:r>
              <a:rPr lang="en-US" sz="2400" i="1" dirty="0" err="1" smtClean="0"/>
              <a:t>Syn</a:t>
            </a:r>
            <a:r>
              <a:rPr lang="en-US" sz="2400" i="1" dirty="0" smtClean="0"/>
              <a:t>-</a:t>
            </a:r>
            <a:r>
              <a:rPr lang="en-US" sz="2400" i="1" dirty="0" err="1" smtClean="0"/>
              <a:t>Aud</a:t>
            </a:r>
            <a:r>
              <a:rPr lang="en-US" sz="2400" i="1" dirty="0" smtClean="0"/>
              <a:t>-Con</a:t>
            </a:r>
          </a:p>
          <a:p>
            <a:pPr marL="342900" indent="-342900">
              <a:buFont typeface="Arial" panose="020B0604020202020204" pitchFamily="34" charset="0"/>
              <a:buChar char="•"/>
            </a:pPr>
            <a:r>
              <a:rPr lang="en-US" sz="2000" dirty="0" smtClean="0"/>
              <a:t>Does GPIO need to provide 12v current for ALL relays, worst-case?</a:t>
            </a:r>
          </a:p>
          <a:p>
            <a:pPr marL="342900" indent="-342900">
              <a:buFont typeface="Arial" panose="020B0604020202020204" pitchFamily="34" charset="0"/>
              <a:buChar char="•"/>
            </a:pPr>
            <a:r>
              <a:rPr lang="en-US" sz="2000" dirty="0" smtClean="0"/>
              <a:t>Typically no more than 240mA max. can be sourced from the 12v GPIO pin (this pin is fused/resettable)  </a:t>
            </a:r>
          </a:p>
          <a:p>
            <a:pPr marL="342900" indent="-342900">
              <a:buFont typeface="Arial" panose="020B0604020202020204" pitchFamily="34" charset="0"/>
              <a:buChar char="•"/>
            </a:pPr>
            <a:r>
              <a:rPr lang="en-US" sz="2000" dirty="0" smtClean="0"/>
              <a:t>Automotive relays typically draw 80-140 mA each</a:t>
            </a:r>
          </a:p>
          <a:p>
            <a:pPr marL="342900" indent="-342900">
              <a:buFont typeface="Arial" panose="020B0604020202020204" pitchFamily="34" charset="0"/>
              <a:buChar char="•"/>
            </a:pPr>
            <a:r>
              <a:rPr lang="en-US" sz="2000" dirty="0" smtClean="0"/>
              <a:t>Each GPIO pin, as Open Collector, can “sink” 200 mA (this pin is NOT fused!)  </a:t>
            </a:r>
          </a:p>
          <a:p>
            <a:pPr marL="342900" indent="-342900">
              <a:buFont typeface="Arial" panose="020B0604020202020204" pitchFamily="34" charset="0"/>
              <a:buChar char="•"/>
            </a:pPr>
            <a:r>
              <a:rPr lang="en-US" sz="2000" dirty="0" smtClean="0"/>
              <a:t>When in doubt, use an external power supply (wall wart), such as from a Wifi router</a:t>
            </a:r>
          </a:p>
        </p:txBody>
      </p:sp>
      <p:pic>
        <p:nvPicPr>
          <p:cNvPr id="7" name="Picture 6"/>
          <p:cNvPicPr>
            <a:picLocks noChangeAspect="1"/>
          </p:cNvPicPr>
          <p:nvPr/>
        </p:nvPicPr>
        <p:blipFill>
          <a:blip r:embed="rId3"/>
          <a:stretch>
            <a:fillRect/>
          </a:stretch>
        </p:blipFill>
        <p:spPr>
          <a:xfrm>
            <a:off x="6761930" y="2978896"/>
            <a:ext cx="5044877" cy="3650296"/>
          </a:xfrm>
          <a:prstGeom prst="rect">
            <a:avLst/>
          </a:prstGeom>
        </p:spPr>
      </p:pic>
      <p:pic>
        <p:nvPicPr>
          <p:cNvPr id="8" name="Picture 7"/>
          <p:cNvPicPr>
            <a:picLocks noChangeAspect="1"/>
          </p:cNvPicPr>
          <p:nvPr/>
        </p:nvPicPr>
        <p:blipFill>
          <a:blip r:embed="rId4"/>
          <a:stretch>
            <a:fillRect/>
          </a:stretch>
        </p:blipFill>
        <p:spPr>
          <a:xfrm>
            <a:off x="669540" y="2975086"/>
            <a:ext cx="5029636" cy="3657917"/>
          </a:xfrm>
          <a:prstGeom prst="rect">
            <a:avLst/>
          </a:prstGeom>
        </p:spPr>
      </p:pic>
    </p:spTree>
    <p:extLst>
      <p:ext uri="{BB962C8B-B14F-4D97-AF65-F5344CB8AC3E}">
        <p14:creationId xmlns:p14="http://schemas.microsoft.com/office/powerpoint/2010/main" val="20380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What about that pesky diode?</a:t>
            </a:r>
            <a:endParaRPr lang="en-US" dirty="0"/>
          </a:p>
        </p:txBody>
      </p:sp>
      <p:sp>
        <p:nvSpPr>
          <p:cNvPr id="6" name="TextBox 5"/>
          <p:cNvSpPr txBox="1"/>
          <p:nvPr/>
        </p:nvSpPr>
        <p:spPr>
          <a:xfrm>
            <a:off x="279305" y="978348"/>
            <a:ext cx="11343200" cy="461665"/>
          </a:xfrm>
          <a:prstGeom prst="rect">
            <a:avLst/>
          </a:prstGeom>
          <a:noFill/>
        </p:spPr>
        <p:txBody>
          <a:bodyPr wrap="square" rtlCol="0">
            <a:spAutoFit/>
          </a:bodyPr>
          <a:lstStyle/>
          <a:p>
            <a:r>
              <a:rPr lang="en-US" sz="2400" b="1" dirty="0" smtClean="0"/>
              <a:t>“IT DEPENDS!!”  </a:t>
            </a:r>
            <a:r>
              <a:rPr lang="en-US" sz="2400" i="1" dirty="0" smtClean="0"/>
              <a:t>-Pat Brown, </a:t>
            </a:r>
            <a:r>
              <a:rPr lang="en-US" sz="2400" i="1" dirty="0" err="1" smtClean="0"/>
              <a:t>Syn</a:t>
            </a:r>
            <a:r>
              <a:rPr lang="en-US" sz="2400" i="1" dirty="0" smtClean="0"/>
              <a:t>-</a:t>
            </a:r>
            <a:r>
              <a:rPr lang="en-US" sz="2400" i="1" dirty="0" err="1" smtClean="0"/>
              <a:t>Aud</a:t>
            </a:r>
            <a:r>
              <a:rPr lang="en-US" sz="2400" i="1" dirty="0" smtClean="0"/>
              <a:t>-Con</a:t>
            </a:r>
            <a:endParaRPr lang="en-US" sz="2000" dirty="0" smtClean="0"/>
          </a:p>
        </p:txBody>
      </p:sp>
      <p:pic>
        <p:nvPicPr>
          <p:cNvPr id="2" name="Picture 1"/>
          <p:cNvPicPr>
            <a:picLocks noChangeAspect="1"/>
          </p:cNvPicPr>
          <p:nvPr/>
        </p:nvPicPr>
        <p:blipFill>
          <a:blip r:embed="rId3"/>
          <a:stretch>
            <a:fillRect/>
          </a:stretch>
        </p:blipFill>
        <p:spPr>
          <a:xfrm>
            <a:off x="365244" y="2394182"/>
            <a:ext cx="3089312" cy="4014802"/>
          </a:xfrm>
          <a:prstGeom prst="rect">
            <a:avLst/>
          </a:prstGeom>
        </p:spPr>
      </p:pic>
      <p:pic>
        <p:nvPicPr>
          <p:cNvPr id="4" name="Picture 3"/>
          <p:cNvPicPr>
            <a:picLocks noChangeAspect="1"/>
          </p:cNvPicPr>
          <p:nvPr/>
        </p:nvPicPr>
        <p:blipFill>
          <a:blip r:embed="rId4"/>
          <a:stretch>
            <a:fillRect/>
          </a:stretch>
        </p:blipFill>
        <p:spPr>
          <a:xfrm>
            <a:off x="3610224" y="2394182"/>
            <a:ext cx="3906049" cy="4014802"/>
          </a:xfrm>
          <a:prstGeom prst="rect">
            <a:avLst/>
          </a:prstGeom>
        </p:spPr>
      </p:pic>
      <p:pic>
        <p:nvPicPr>
          <p:cNvPr id="5" name="Picture 4"/>
          <p:cNvPicPr>
            <a:picLocks noChangeAspect="1"/>
          </p:cNvPicPr>
          <p:nvPr/>
        </p:nvPicPr>
        <p:blipFill>
          <a:blip r:embed="rId5"/>
          <a:stretch>
            <a:fillRect/>
          </a:stretch>
        </p:blipFill>
        <p:spPr>
          <a:xfrm>
            <a:off x="7721561" y="2568116"/>
            <a:ext cx="3744534" cy="3820029"/>
          </a:xfrm>
          <a:prstGeom prst="rect">
            <a:avLst/>
          </a:prstGeom>
        </p:spPr>
      </p:pic>
      <p:sp>
        <p:nvSpPr>
          <p:cNvPr id="7" name="TextBox 6"/>
          <p:cNvSpPr txBox="1"/>
          <p:nvPr/>
        </p:nvSpPr>
        <p:spPr>
          <a:xfrm>
            <a:off x="279305" y="1516987"/>
            <a:ext cx="6446348"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Some relays include an internal diode across coil</a:t>
            </a:r>
          </a:p>
        </p:txBody>
      </p:sp>
    </p:spTree>
    <p:extLst>
      <p:ext uri="{BB962C8B-B14F-4D97-AF65-F5344CB8AC3E}">
        <p14:creationId xmlns:p14="http://schemas.microsoft.com/office/powerpoint/2010/main" val="160138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1482140" y="1929187"/>
            <a:ext cx="7888205" cy="4339789"/>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GPIO Examples:  What about that pesky diode?</a:t>
            </a:r>
            <a:endParaRPr lang="en-US" dirty="0"/>
          </a:p>
        </p:txBody>
      </p:sp>
      <p:sp>
        <p:nvSpPr>
          <p:cNvPr id="6" name="TextBox 5"/>
          <p:cNvSpPr txBox="1"/>
          <p:nvPr/>
        </p:nvSpPr>
        <p:spPr>
          <a:xfrm>
            <a:off x="279304" y="978348"/>
            <a:ext cx="11668053" cy="461665"/>
          </a:xfrm>
          <a:prstGeom prst="rect">
            <a:avLst/>
          </a:prstGeom>
          <a:noFill/>
        </p:spPr>
        <p:txBody>
          <a:bodyPr wrap="square" rtlCol="0">
            <a:spAutoFit/>
          </a:bodyPr>
          <a:lstStyle/>
          <a:p>
            <a:r>
              <a:rPr lang="en-US" sz="2400" b="1" dirty="0" smtClean="0"/>
              <a:t>“IT DEPENDS!!”  </a:t>
            </a:r>
            <a:r>
              <a:rPr lang="en-US" sz="2400" i="1" dirty="0" smtClean="0"/>
              <a:t>-Pat Brown, </a:t>
            </a:r>
            <a:r>
              <a:rPr lang="en-US" sz="2400" i="1" dirty="0" err="1" smtClean="0"/>
              <a:t>Syn</a:t>
            </a:r>
            <a:r>
              <a:rPr lang="en-US" sz="2400" i="1" dirty="0" smtClean="0"/>
              <a:t>-</a:t>
            </a:r>
            <a:r>
              <a:rPr lang="en-US" sz="2400" i="1" dirty="0" err="1" smtClean="0"/>
              <a:t>Aud</a:t>
            </a:r>
            <a:r>
              <a:rPr lang="en-US" sz="2400" i="1" dirty="0" smtClean="0"/>
              <a:t>-Con</a:t>
            </a:r>
            <a:endParaRPr lang="en-US" sz="2000" dirty="0" smtClean="0"/>
          </a:p>
        </p:txBody>
      </p:sp>
      <p:sp>
        <p:nvSpPr>
          <p:cNvPr id="9" name="TextBox 8"/>
          <p:cNvSpPr txBox="1"/>
          <p:nvPr/>
        </p:nvSpPr>
        <p:spPr>
          <a:xfrm>
            <a:off x="279304" y="1419396"/>
            <a:ext cx="11668053"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The GPIO App guide shows a protection diode added across the relay coil:</a:t>
            </a:r>
          </a:p>
        </p:txBody>
      </p:sp>
      <p:sp>
        <p:nvSpPr>
          <p:cNvPr id="11" name="Oval 10"/>
          <p:cNvSpPr/>
          <p:nvPr/>
        </p:nvSpPr>
        <p:spPr>
          <a:xfrm>
            <a:off x="6954253" y="3717758"/>
            <a:ext cx="433136" cy="11911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784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What about that pesky diode?</a:t>
            </a:r>
            <a:endParaRPr lang="en-US" dirty="0"/>
          </a:p>
        </p:txBody>
      </p:sp>
      <p:sp>
        <p:nvSpPr>
          <p:cNvPr id="6" name="TextBox 5"/>
          <p:cNvSpPr txBox="1"/>
          <p:nvPr/>
        </p:nvSpPr>
        <p:spPr>
          <a:xfrm>
            <a:off x="279304" y="978348"/>
            <a:ext cx="11668053" cy="461665"/>
          </a:xfrm>
          <a:prstGeom prst="rect">
            <a:avLst/>
          </a:prstGeom>
          <a:noFill/>
        </p:spPr>
        <p:txBody>
          <a:bodyPr wrap="square" rtlCol="0">
            <a:spAutoFit/>
          </a:bodyPr>
          <a:lstStyle/>
          <a:p>
            <a:r>
              <a:rPr lang="en-US" sz="2400" b="1" dirty="0" smtClean="0"/>
              <a:t>“IT DEPENDS!!”  </a:t>
            </a:r>
            <a:r>
              <a:rPr lang="en-US" sz="2400" i="1" dirty="0" smtClean="0"/>
              <a:t>-Pat Brown, </a:t>
            </a:r>
            <a:r>
              <a:rPr lang="en-US" sz="2400" i="1" dirty="0" err="1" smtClean="0"/>
              <a:t>Syn</a:t>
            </a:r>
            <a:r>
              <a:rPr lang="en-US" sz="2400" i="1" dirty="0" smtClean="0"/>
              <a:t>-</a:t>
            </a:r>
            <a:r>
              <a:rPr lang="en-US" sz="2400" i="1" dirty="0" err="1" smtClean="0"/>
              <a:t>Aud</a:t>
            </a:r>
            <a:r>
              <a:rPr lang="en-US" sz="2400" i="1" dirty="0" smtClean="0"/>
              <a:t>-Con</a:t>
            </a:r>
            <a:endParaRPr lang="en-US" sz="2000" dirty="0" smtClean="0"/>
          </a:p>
        </p:txBody>
      </p:sp>
      <p:sp>
        <p:nvSpPr>
          <p:cNvPr id="9" name="TextBox 8"/>
          <p:cNvSpPr txBox="1"/>
          <p:nvPr/>
        </p:nvSpPr>
        <p:spPr>
          <a:xfrm>
            <a:off x="279304" y="1419396"/>
            <a:ext cx="11668053"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However, all Cores, Frames, and IO-8Flex have built-in protection, so relay diodes are not really necessary</a:t>
            </a:r>
          </a:p>
        </p:txBody>
      </p:sp>
      <p:pic>
        <p:nvPicPr>
          <p:cNvPr id="10" name="Picture 9"/>
          <p:cNvPicPr>
            <a:picLocks noChangeAspect="1"/>
          </p:cNvPicPr>
          <p:nvPr/>
        </p:nvPicPr>
        <p:blipFill>
          <a:blip r:embed="rId3"/>
          <a:stretch>
            <a:fillRect/>
          </a:stretch>
        </p:blipFill>
        <p:spPr>
          <a:xfrm>
            <a:off x="1731490" y="1881061"/>
            <a:ext cx="8574336" cy="4751306"/>
          </a:xfrm>
          <a:prstGeom prst="rect">
            <a:avLst/>
          </a:prstGeom>
        </p:spPr>
      </p:pic>
      <p:sp>
        <p:nvSpPr>
          <p:cNvPr id="11" name="Oval 10"/>
          <p:cNvSpPr/>
          <p:nvPr/>
        </p:nvSpPr>
        <p:spPr>
          <a:xfrm>
            <a:off x="3657599" y="3657600"/>
            <a:ext cx="1106906" cy="158816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414211" y="5029200"/>
            <a:ext cx="529390" cy="92643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2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1000"/>
                                        <p:tgtEl>
                                          <p:spTgt spid="11"/>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WCP-1 (simple 10k pot)</a:t>
            </a:r>
            <a:endParaRPr lang="en-US" dirty="0"/>
          </a:p>
        </p:txBody>
      </p:sp>
      <p:sp>
        <p:nvSpPr>
          <p:cNvPr id="6" name="TextBox 5"/>
          <p:cNvSpPr txBox="1"/>
          <p:nvPr/>
        </p:nvSpPr>
        <p:spPr>
          <a:xfrm>
            <a:off x="201105" y="940581"/>
            <a:ext cx="3773149" cy="1323439"/>
          </a:xfrm>
          <a:prstGeom prst="rect">
            <a:avLst/>
          </a:prstGeom>
          <a:noFill/>
        </p:spPr>
        <p:txBody>
          <a:bodyPr wrap="square" rtlCol="0">
            <a:spAutoFit/>
          </a:bodyPr>
          <a:lstStyle/>
          <a:p>
            <a:r>
              <a:rPr lang="en-US" sz="2000" dirty="0" smtClean="0"/>
              <a:t>WCP-1 is </a:t>
            </a:r>
            <a:r>
              <a:rPr lang="en-US" sz="2000" dirty="0" err="1" smtClean="0"/>
              <a:t>detented</a:t>
            </a:r>
            <a:r>
              <a:rPr lang="en-US" sz="2000" dirty="0" smtClean="0"/>
              <a:t> (stepped) 10k pot.  I suggest always wiring as a 3-wire 10k pot, NOT as the “WCP-1” option when given a choice.</a:t>
            </a:r>
            <a:endParaRPr lang="en-US" sz="2000" dirty="0"/>
          </a:p>
        </p:txBody>
      </p:sp>
      <p:pic>
        <p:nvPicPr>
          <p:cNvPr id="5" name="Picture 4"/>
          <p:cNvPicPr>
            <a:picLocks noChangeAspect="1"/>
          </p:cNvPicPr>
          <p:nvPr/>
        </p:nvPicPr>
        <p:blipFill>
          <a:blip r:embed="rId3"/>
          <a:stretch>
            <a:fillRect/>
          </a:stretch>
        </p:blipFill>
        <p:spPr>
          <a:xfrm>
            <a:off x="3974254" y="1029866"/>
            <a:ext cx="8032590" cy="5382663"/>
          </a:xfrm>
          <a:prstGeom prst="rect">
            <a:avLst/>
          </a:prstGeom>
        </p:spPr>
      </p:pic>
      <p:sp>
        <p:nvSpPr>
          <p:cNvPr id="7" name="TextBox 6"/>
          <p:cNvSpPr txBox="1"/>
          <p:nvPr/>
        </p:nvSpPr>
        <p:spPr>
          <a:xfrm>
            <a:off x="201105" y="5958651"/>
            <a:ext cx="6467095" cy="707886"/>
          </a:xfrm>
          <a:prstGeom prst="rect">
            <a:avLst/>
          </a:prstGeom>
          <a:noFill/>
        </p:spPr>
        <p:txBody>
          <a:bodyPr wrap="square" rtlCol="0">
            <a:spAutoFit/>
          </a:bodyPr>
          <a:lstStyle/>
          <a:p>
            <a:r>
              <a:rPr lang="en-US" sz="2000" dirty="0" smtClean="0"/>
              <a:t>Most-common issue is “Why does my pot only work for the upper-half of its travel, and then very quickly get very loud?”</a:t>
            </a:r>
            <a:endParaRPr lang="en-US" sz="2000" dirty="0"/>
          </a:p>
        </p:txBody>
      </p:sp>
      <p:sp>
        <p:nvSpPr>
          <p:cNvPr id="8" name="TextBox 7"/>
          <p:cNvSpPr txBox="1"/>
          <p:nvPr/>
        </p:nvSpPr>
        <p:spPr>
          <a:xfrm>
            <a:off x="201104" y="2351974"/>
            <a:ext cx="3773150" cy="1631216"/>
          </a:xfrm>
          <a:prstGeom prst="rect">
            <a:avLst/>
          </a:prstGeom>
          <a:noFill/>
        </p:spPr>
        <p:txBody>
          <a:bodyPr wrap="square" rtlCol="0">
            <a:spAutoFit/>
          </a:bodyPr>
          <a:lstStyle/>
          <a:p>
            <a:r>
              <a:rPr lang="en-US" sz="2000" dirty="0" smtClean="0"/>
              <a:t>There is nothing special about this pot.  </a:t>
            </a:r>
            <a:r>
              <a:rPr lang="en-US" sz="2000" i="1" dirty="0" smtClean="0"/>
              <a:t>ANY</a:t>
            </a:r>
            <a:r>
              <a:rPr lang="en-US" sz="2000" dirty="0" smtClean="0"/>
              <a:t> 5-50k pot would work in its place, since wiring this way does not measure resistance, it is a voltage divider.</a:t>
            </a:r>
            <a:endParaRPr lang="en-US" sz="2000" dirty="0"/>
          </a:p>
        </p:txBody>
      </p:sp>
      <p:sp>
        <p:nvSpPr>
          <p:cNvPr id="9" name="TextBox 8"/>
          <p:cNvSpPr txBox="1"/>
          <p:nvPr/>
        </p:nvSpPr>
        <p:spPr>
          <a:xfrm>
            <a:off x="201103" y="4071144"/>
            <a:ext cx="3773151" cy="1631216"/>
          </a:xfrm>
          <a:prstGeom prst="rect">
            <a:avLst/>
          </a:prstGeom>
          <a:noFill/>
        </p:spPr>
        <p:txBody>
          <a:bodyPr wrap="square" rtlCol="0">
            <a:spAutoFit/>
          </a:bodyPr>
          <a:lstStyle/>
          <a:p>
            <a:r>
              <a:rPr lang="en-US" sz="2000" dirty="0" smtClean="0"/>
              <a:t>It is also possible to use the WCP-1 as a 10-position “resistor ladder”, which changes in 10% (1k) increments – very rare, but works great with a Control Router.</a:t>
            </a:r>
            <a:endParaRPr lang="en-US" sz="2000" dirty="0"/>
          </a:p>
        </p:txBody>
      </p:sp>
    </p:spTree>
    <p:extLst>
      <p:ext uri="{BB962C8B-B14F-4D97-AF65-F5344CB8AC3E}">
        <p14:creationId xmlns:p14="http://schemas.microsoft.com/office/powerpoint/2010/main" val="338997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346492" y="1253470"/>
            <a:ext cx="7477125" cy="5086350"/>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GPIO Examples:  WCP-2 (BCD encoder)</a:t>
            </a:r>
            <a:endParaRPr lang="en-US" dirty="0"/>
          </a:p>
        </p:txBody>
      </p:sp>
      <p:sp>
        <p:nvSpPr>
          <p:cNvPr id="6" name="TextBox 5"/>
          <p:cNvSpPr txBox="1"/>
          <p:nvPr/>
        </p:nvSpPr>
        <p:spPr>
          <a:xfrm>
            <a:off x="414779" y="984137"/>
            <a:ext cx="3836710" cy="1938992"/>
          </a:xfrm>
          <a:prstGeom prst="rect">
            <a:avLst/>
          </a:prstGeom>
          <a:noFill/>
        </p:spPr>
        <p:txBody>
          <a:bodyPr wrap="square" rtlCol="0">
            <a:spAutoFit/>
          </a:bodyPr>
          <a:lstStyle/>
          <a:p>
            <a:r>
              <a:rPr lang="en-US" sz="2000" dirty="0" smtClean="0"/>
              <a:t>WCP-2 is a Binary-Coded-Decimal 6-position rotary switch, with three contact outputs and a common.  Each output will be on or off based on a binary representation of the knob position, so:</a:t>
            </a:r>
          </a:p>
        </p:txBody>
      </p:sp>
      <p:pic>
        <p:nvPicPr>
          <p:cNvPr id="2" name="Picture 1"/>
          <p:cNvPicPr>
            <a:picLocks noChangeAspect="1"/>
          </p:cNvPicPr>
          <p:nvPr/>
        </p:nvPicPr>
        <p:blipFill>
          <a:blip r:embed="rId4"/>
          <a:stretch>
            <a:fillRect/>
          </a:stretch>
        </p:blipFill>
        <p:spPr>
          <a:xfrm>
            <a:off x="6365792" y="1014023"/>
            <a:ext cx="5457825" cy="4343400"/>
          </a:xfrm>
          <a:prstGeom prst="rect">
            <a:avLst/>
          </a:prstGeom>
        </p:spPr>
      </p:pic>
      <p:sp>
        <p:nvSpPr>
          <p:cNvPr id="7" name="TextBox 6"/>
          <p:cNvSpPr txBox="1"/>
          <p:nvPr/>
        </p:nvSpPr>
        <p:spPr>
          <a:xfrm>
            <a:off x="414779" y="5263004"/>
            <a:ext cx="3704735" cy="1015663"/>
          </a:xfrm>
          <a:prstGeom prst="rect">
            <a:avLst/>
          </a:prstGeom>
          <a:noFill/>
        </p:spPr>
        <p:txBody>
          <a:bodyPr wrap="square" rtlCol="0">
            <a:spAutoFit/>
          </a:bodyPr>
          <a:lstStyle/>
          <a:p>
            <a:r>
              <a:rPr lang="en-US" sz="2000" dirty="0" smtClean="0"/>
              <a:t>The real magic is in the 3-bit BCD Decoder/Counter (NO scripting, by the way!) </a:t>
            </a:r>
            <a:endParaRPr lang="en-US" sz="2000" dirty="0"/>
          </a:p>
        </p:txBody>
      </p:sp>
      <p:sp>
        <p:nvSpPr>
          <p:cNvPr id="8" name="TextBox 7"/>
          <p:cNvSpPr txBox="1"/>
          <p:nvPr/>
        </p:nvSpPr>
        <p:spPr>
          <a:xfrm>
            <a:off x="462281" y="2869655"/>
            <a:ext cx="383671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t>Position 1 is 001</a:t>
            </a:r>
          </a:p>
          <a:p>
            <a:pPr marL="342900" indent="-342900">
              <a:buFont typeface="Arial" panose="020B0604020202020204" pitchFamily="34" charset="0"/>
              <a:buChar char="•"/>
            </a:pPr>
            <a:r>
              <a:rPr lang="en-US" sz="2000" dirty="0"/>
              <a:t>Position 2 is 010</a:t>
            </a:r>
          </a:p>
          <a:p>
            <a:pPr marL="342900" indent="-342900">
              <a:buFont typeface="Arial" panose="020B0604020202020204" pitchFamily="34" charset="0"/>
              <a:buChar char="•"/>
            </a:pPr>
            <a:r>
              <a:rPr lang="en-US" sz="2000" dirty="0"/>
              <a:t>Position 3 is </a:t>
            </a:r>
            <a:r>
              <a:rPr lang="en-US" sz="2000" dirty="0" smtClean="0"/>
              <a:t>011</a:t>
            </a:r>
            <a:endParaRPr lang="en-US" sz="2000" dirty="0"/>
          </a:p>
        </p:txBody>
      </p:sp>
      <p:sp>
        <p:nvSpPr>
          <p:cNvPr id="9" name="TextBox 8"/>
          <p:cNvSpPr txBox="1"/>
          <p:nvPr/>
        </p:nvSpPr>
        <p:spPr>
          <a:xfrm>
            <a:off x="462281" y="3831843"/>
            <a:ext cx="3836710" cy="1323439"/>
          </a:xfrm>
          <a:prstGeom prst="rect">
            <a:avLst/>
          </a:prstGeom>
          <a:noFill/>
        </p:spPr>
        <p:txBody>
          <a:bodyPr wrap="square" rtlCol="0">
            <a:spAutoFit/>
          </a:bodyPr>
          <a:lstStyle/>
          <a:p>
            <a:r>
              <a:rPr lang="en-US" sz="2000" dirty="0"/>
              <a:t>and so on.  It IS indeed possible </a:t>
            </a:r>
            <a:r>
              <a:rPr lang="en-US" sz="2000" dirty="0" smtClean="0"/>
              <a:t>to get </a:t>
            </a:r>
            <a:r>
              <a:rPr lang="en-US" sz="2000" dirty="0"/>
              <a:t>position 0 and/or 7 (for eight possible positions) by removing some “stop pins”.</a:t>
            </a:r>
          </a:p>
        </p:txBody>
      </p:sp>
    </p:spTree>
    <p:extLst>
      <p:ext uri="{BB962C8B-B14F-4D97-AF65-F5344CB8AC3E}">
        <p14:creationId xmlns:p14="http://schemas.microsoft.com/office/powerpoint/2010/main" val="34252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GPIO Examples:  </a:t>
            </a:r>
            <a:r>
              <a:rPr lang="en-US" sz="2400" dirty="0" smtClean="0"/>
              <a:t>Mechanical / Optical Encoders</a:t>
            </a:r>
            <a:endParaRPr lang="en-US" sz="2400" dirty="0"/>
          </a:p>
        </p:txBody>
      </p:sp>
      <p:sp>
        <p:nvSpPr>
          <p:cNvPr id="6" name="TextBox 5"/>
          <p:cNvSpPr txBox="1"/>
          <p:nvPr/>
        </p:nvSpPr>
        <p:spPr>
          <a:xfrm>
            <a:off x="185038" y="978348"/>
            <a:ext cx="3752027" cy="2862322"/>
          </a:xfrm>
          <a:prstGeom prst="rect">
            <a:avLst/>
          </a:prstGeom>
          <a:noFill/>
        </p:spPr>
        <p:txBody>
          <a:bodyPr wrap="square" rtlCol="0">
            <a:spAutoFit/>
          </a:bodyPr>
          <a:lstStyle/>
          <a:p>
            <a:r>
              <a:rPr lang="en-US" sz="2000" dirty="0" smtClean="0"/>
              <a:t>We use rotary encoders (typically mechanical) for many of our QSC products already.  These are very common devices, quite useful when more than one “knob” is needed to control a single level -- two wall controls, a UCI screen, and an iPhone would ALL stay in-sync with each other!</a:t>
            </a:r>
            <a:endParaRPr lang="en-US" sz="2000" dirty="0"/>
          </a:p>
        </p:txBody>
      </p:sp>
      <p:pic>
        <p:nvPicPr>
          <p:cNvPr id="4" name="Picture 3"/>
          <p:cNvPicPr>
            <a:picLocks noChangeAspect="1"/>
          </p:cNvPicPr>
          <p:nvPr/>
        </p:nvPicPr>
        <p:blipFill>
          <a:blip r:embed="rId3"/>
          <a:stretch>
            <a:fillRect/>
          </a:stretch>
        </p:blipFill>
        <p:spPr>
          <a:xfrm>
            <a:off x="185038" y="3840670"/>
            <a:ext cx="3667125" cy="2790825"/>
          </a:xfrm>
          <a:prstGeom prst="rect">
            <a:avLst/>
          </a:prstGeom>
        </p:spPr>
      </p:pic>
      <p:grpSp>
        <p:nvGrpSpPr>
          <p:cNvPr id="11" name="Group 10"/>
          <p:cNvGrpSpPr/>
          <p:nvPr/>
        </p:nvGrpSpPr>
        <p:grpSpPr>
          <a:xfrm>
            <a:off x="4031333" y="978349"/>
            <a:ext cx="7923894" cy="5511828"/>
            <a:chOff x="4031333" y="978349"/>
            <a:chExt cx="7923894" cy="5511828"/>
          </a:xfrm>
        </p:grpSpPr>
        <p:pic>
          <p:nvPicPr>
            <p:cNvPr id="2" name="Picture 1"/>
            <p:cNvPicPr>
              <a:picLocks noChangeAspect="1"/>
            </p:cNvPicPr>
            <p:nvPr/>
          </p:nvPicPr>
          <p:blipFill>
            <a:blip r:embed="rId4"/>
            <a:stretch>
              <a:fillRect/>
            </a:stretch>
          </p:blipFill>
          <p:spPr>
            <a:xfrm>
              <a:off x="4031333" y="978349"/>
              <a:ext cx="7923894" cy="5511828"/>
            </a:xfrm>
            <a:prstGeom prst="rect">
              <a:avLst/>
            </a:prstGeom>
          </p:spPr>
        </p:pic>
        <p:pic>
          <p:nvPicPr>
            <p:cNvPr id="9" name="Picture 8"/>
            <p:cNvPicPr>
              <a:picLocks noChangeAspect="1"/>
            </p:cNvPicPr>
            <p:nvPr/>
          </p:nvPicPr>
          <p:blipFill>
            <a:blip r:embed="rId5"/>
            <a:stretch>
              <a:fillRect/>
            </a:stretch>
          </p:blipFill>
          <p:spPr>
            <a:xfrm>
              <a:off x="7701502" y="2887058"/>
              <a:ext cx="4081856" cy="3603119"/>
            </a:xfrm>
            <a:prstGeom prst="rect">
              <a:avLst/>
            </a:prstGeom>
          </p:spPr>
        </p:pic>
      </p:grpSp>
      <p:sp>
        <p:nvSpPr>
          <p:cNvPr id="12" name="TextBox 11"/>
          <p:cNvSpPr txBox="1"/>
          <p:nvPr/>
        </p:nvSpPr>
        <p:spPr>
          <a:xfrm>
            <a:off x="8041064" y="1063189"/>
            <a:ext cx="3808430" cy="1015663"/>
          </a:xfrm>
          <a:prstGeom prst="rect">
            <a:avLst/>
          </a:prstGeom>
          <a:noFill/>
        </p:spPr>
        <p:txBody>
          <a:bodyPr wrap="square" rtlCol="0">
            <a:spAutoFit/>
          </a:bodyPr>
          <a:lstStyle/>
          <a:p>
            <a:r>
              <a:rPr lang="en-US" sz="2000" b="1" dirty="0" smtClean="0"/>
              <a:t>Only applies to DA-15 GPIO devices.  There are other techniques for other GPIO ...</a:t>
            </a:r>
            <a:endParaRPr lang="en-US" sz="2000" b="1" dirty="0"/>
          </a:p>
        </p:txBody>
      </p:sp>
    </p:spTree>
    <p:extLst>
      <p:ext uri="{BB962C8B-B14F-4D97-AF65-F5344CB8AC3E}">
        <p14:creationId xmlns:p14="http://schemas.microsoft.com/office/powerpoint/2010/main" val="122176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childTnLst>
                          </p:cTn>
                        </p:par>
                        <p:par>
                          <p:cTn id="17" fill="hold">
                            <p:stCondLst>
                              <p:cond delay="3000"/>
                            </p:stCondLst>
                            <p:childTnLst>
                              <p:par>
                                <p:cTn id="18" presetID="2" presetClass="entr" presetSubtype="2"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1+#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45942" y="1866708"/>
            <a:ext cx="8655564" cy="4728411"/>
          </a:xfrm>
          <a:prstGeom prst="rect">
            <a:avLst/>
          </a:prstGeom>
        </p:spPr>
      </p:pic>
      <p:sp>
        <p:nvSpPr>
          <p:cNvPr id="3" name="Text Placeholder 2"/>
          <p:cNvSpPr>
            <a:spLocks noGrp="1"/>
          </p:cNvSpPr>
          <p:nvPr>
            <p:ph type="body" sz="quarter" idx="20"/>
          </p:nvPr>
        </p:nvSpPr>
        <p:spPr>
          <a:xfrm>
            <a:off x="279306" y="201852"/>
            <a:ext cx="10026520" cy="571723"/>
          </a:xfrm>
        </p:spPr>
        <p:txBody>
          <a:bodyPr/>
          <a:lstStyle/>
          <a:p>
            <a:r>
              <a:rPr lang="en-US" dirty="0" smtClean="0"/>
              <a:t>GPIO Examples:  “Encoder-less” gain?</a:t>
            </a:r>
            <a:endParaRPr lang="en-US" dirty="0"/>
          </a:p>
        </p:txBody>
      </p:sp>
      <p:sp>
        <p:nvSpPr>
          <p:cNvPr id="6" name="TextBox 5"/>
          <p:cNvSpPr txBox="1"/>
          <p:nvPr/>
        </p:nvSpPr>
        <p:spPr>
          <a:xfrm>
            <a:off x="411652" y="1020272"/>
            <a:ext cx="10621305" cy="707886"/>
          </a:xfrm>
          <a:prstGeom prst="rect">
            <a:avLst/>
          </a:prstGeom>
          <a:noFill/>
        </p:spPr>
        <p:txBody>
          <a:bodyPr wrap="square" rtlCol="0">
            <a:spAutoFit/>
          </a:bodyPr>
          <a:lstStyle/>
          <a:p>
            <a:r>
              <a:rPr lang="en-US" sz="2000" dirty="0" smtClean="0"/>
              <a:t>What’s that you say?  You don’t have any encoders, or are using some other devices without GPIO Encoder capability? And you can’t use 10k pots because they “fight” each other?  No problem!</a:t>
            </a:r>
          </a:p>
        </p:txBody>
      </p:sp>
      <p:sp>
        <p:nvSpPr>
          <p:cNvPr id="5" name="Explosion 2 4"/>
          <p:cNvSpPr/>
          <p:nvPr/>
        </p:nvSpPr>
        <p:spPr>
          <a:xfrm>
            <a:off x="328794" y="1910308"/>
            <a:ext cx="3486578" cy="2508901"/>
          </a:xfrm>
          <a:prstGeom prst="irregularSeal2">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n w="0"/>
                <a:solidFill>
                  <a:schemeClr val="tx1"/>
                </a:solidFill>
                <a:effectLst>
                  <a:outerShdw blurRad="38100" dist="19050" dir="2700000" algn="tl" rotWithShape="0">
                    <a:schemeClr val="dk1">
                      <a:alpha val="40000"/>
                    </a:schemeClr>
                  </a:outerShdw>
                </a:effectLst>
              </a:rPr>
              <a:t>... and NO SCRIPT!</a:t>
            </a:r>
            <a:endParaRPr lang="en-US" sz="240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493092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Mic LED rings &amp; mute buttons?</a:t>
            </a:r>
            <a:endParaRPr lang="en-US" sz="2800" dirty="0"/>
          </a:p>
        </p:txBody>
      </p:sp>
      <p:sp>
        <p:nvSpPr>
          <p:cNvPr id="6" name="TextBox 5"/>
          <p:cNvSpPr txBox="1"/>
          <p:nvPr/>
        </p:nvSpPr>
        <p:spPr>
          <a:xfrm>
            <a:off x="279304" y="978348"/>
            <a:ext cx="11668053" cy="1569660"/>
          </a:xfrm>
          <a:prstGeom prst="rect">
            <a:avLst/>
          </a:prstGeom>
          <a:noFill/>
        </p:spPr>
        <p:txBody>
          <a:bodyPr wrap="square" rtlCol="0">
            <a:spAutoFit/>
          </a:bodyPr>
          <a:lstStyle/>
          <a:p>
            <a:r>
              <a:rPr lang="en-US" sz="2400" dirty="0" smtClean="0"/>
              <a:t>You MUST check the mic specs!</a:t>
            </a:r>
          </a:p>
          <a:p>
            <a:pPr marL="342900" indent="-342900">
              <a:buFont typeface="Arial" panose="020B0604020202020204" pitchFamily="34" charset="0"/>
              <a:buChar char="•"/>
            </a:pPr>
            <a:r>
              <a:rPr lang="en-US" sz="2400" dirty="0"/>
              <a:t>D</a:t>
            </a:r>
            <a:r>
              <a:rPr lang="en-US" sz="2400" dirty="0" smtClean="0"/>
              <a:t>etermine if mics send or respond to contact closure or TTL signals.</a:t>
            </a:r>
          </a:p>
          <a:p>
            <a:pPr marL="342900" indent="-342900">
              <a:buFont typeface="Arial" panose="020B0604020202020204" pitchFamily="34" charset="0"/>
              <a:buChar char="•"/>
            </a:pPr>
            <a:r>
              <a:rPr lang="en-US" sz="2400" dirty="0" smtClean="0"/>
              <a:t>Some mics use phantom power to energize on-board logic</a:t>
            </a:r>
          </a:p>
          <a:p>
            <a:pPr marL="342900" indent="-342900">
              <a:buFont typeface="Arial" panose="020B0604020202020204" pitchFamily="34" charset="0"/>
              <a:buChar char="•"/>
            </a:pPr>
            <a:r>
              <a:rPr lang="en-US" sz="2400" dirty="0" smtClean="0"/>
              <a:t>Some mics are simple contact-closure and plain LEDs</a:t>
            </a:r>
            <a:endParaRPr lang="en-US" sz="2000" dirty="0" smtClean="0"/>
          </a:p>
        </p:txBody>
      </p:sp>
      <p:pic>
        <p:nvPicPr>
          <p:cNvPr id="2" name="Picture 1"/>
          <p:cNvPicPr>
            <a:picLocks noChangeAspect="1"/>
          </p:cNvPicPr>
          <p:nvPr/>
        </p:nvPicPr>
        <p:blipFill>
          <a:blip r:embed="rId3"/>
          <a:stretch>
            <a:fillRect/>
          </a:stretch>
        </p:blipFill>
        <p:spPr>
          <a:xfrm>
            <a:off x="5666873" y="2590104"/>
            <a:ext cx="6414937" cy="4161611"/>
          </a:xfrm>
          <a:prstGeom prst="rect">
            <a:avLst/>
          </a:prstGeom>
        </p:spPr>
      </p:pic>
      <p:sp>
        <p:nvSpPr>
          <p:cNvPr id="13" name="TextBox 12"/>
          <p:cNvSpPr txBox="1"/>
          <p:nvPr/>
        </p:nvSpPr>
        <p:spPr>
          <a:xfrm>
            <a:off x="896926" y="2996280"/>
            <a:ext cx="4445095" cy="584775"/>
          </a:xfrm>
          <a:prstGeom prst="rect">
            <a:avLst/>
          </a:prstGeom>
          <a:noFill/>
        </p:spPr>
        <p:txBody>
          <a:bodyPr wrap="square" rtlCol="0">
            <a:spAutoFit/>
          </a:bodyPr>
          <a:lstStyle/>
          <a:p>
            <a:r>
              <a:rPr lang="en-US" sz="3200" dirty="0" smtClean="0"/>
              <a:t>Shure MX392 example</a:t>
            </a:r>
          </a:p>
        </p:txBody>
      </p:sp>
    </p:spTree>
    <p:extLst>
      <p:ext uri="{BB962C8B-B14F-4D97-AF65-F5344CB8AC3E}">
        <p14:creationId xmlns:p14="http://schemas.microsoft.com/office/powerpoint/2010/main" val="54540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334265" cy="571723"/>
          </a:xfrm>
        </p:spPr>
        <p:txBody>
          <a:bodyPr/>
          <a:lstStyle/>
          <a:p>
            <a:r>
              <a:rPr lang="en-US" dirty="0" smtClean="0"/>
              <a:t>Any GPIO in non-Q-Sys devices?</a:t>
            </a:r>
            <a:endParaRPr lang="en-US" dirty="0"/>
          </a:p>
        </p:txBody>
      </p:sp>
      <p:sp>
        <p:nvSpPr>
          <p:cNvPr id="4" name="Text Placeholder 3"/>
          <p:cNvSpPr>
            <a:spLocks noGrp="1"/>
          </p:cNvSpPr>
          <p:nvPr>
            <p:ph type="body" sz="quarter" idx="21"/>
          </p:nvPr>
        </p:nvSpPr>
        <p:spPr>
          <a:xfrm>
            <a:off x="2452149" y="1046748"/>
            <a:ext cx="7293430" cy="5666874"/>
          </a:xfrm>
        </p:spPr>
        <p:txBody>
          <a:bodyPr/>
          <a:lstStyle/>
          <a:p>
            <a:r>
              <a:rPr lang="en-US" dirty="0" smtClean="0">
                <a:solidFill>
                  <a:schemeClr val="tx1"/>
                </a:solidFill>
              </a:rPr>
              <a:t>PLD / CXD </a:t>
            </a:r>
            <a:r>
              <a:rPr lang="en-US" dirty="0">
                <a:solidFill>
                  <a:schemeClr val="tx1"/>
                </a:solidFill>
              </a:rPr>
              <a:t>/ DPA amps (non-Q models</a:t>
            </a:r>
            <a:r>
              <a:rPr lang="en-US" dirty="0" smtClean="0">
                <a:solidFill>
                  <a:schemeClr val="tx1"/>
                </a:solidFill>
              </a:rPr>
              <a:t>)</a:t>
            </a:r>
          </a:p>
          <a:p>
            <a:r>
              <a:rPr lang="en-US" dirty="0">
                <a:solidFill>
                  <a:schemeClr val="tx1"/>
                </a:solidFill>
              </a:rPr>
              <a:t>MP-M Mixers</a:t>
            </a:r>
          </a:p>
          <a:p>
            <a:r>
              <a:rPr lang="en-US" dirty="0">
                <a:solidFill>
                  <a:schemeClr val="tx1"/>
                </a:solidFill>
              </a:rPr>
              <a:t>MP-A </a:t>
            </a:r>
            <a:r>
              <a:rPr lang="en-US" dirty="0" smtClean="0">
                <a:solidFill>
                  <a:schemeClr val="tx1"/>
                </a:solidFill>
              </a:rPr>
              <a:t>amps</a:t>
            </a:r>
          </a:p>
          <a:p>
            <a:r>
              <a:rPr lang="en-US" dirty="0">
                <a:solidFill>
                  <a:schemeClr val="tx1"/>
                </a:solidFill>
              </a:rPr>
              <a:t>SPA amps</a:t>
            </a:r>
          </a:p>
          <a:p>
            <a:r>
              <a:rPr lang="en-US" dirty="0">
                <a:solidFill>
                  <a:schemeClr val="tx1"/>
                </a:solidFill>
              </a:rPr>
              <a:t>DataPort amps </a:t>
            </a:r>
          </a:p>
          <a:p>
            <a:pPr marL="457200" indent="-457200">
              <a:buFont typeface="Arial" panose="020B0604020202020204" pitchFamily="34" charset="0"/>
              <a:buChar char="•"/>
            </a:pPr>
            <a:r>
              <a:rPr lang="en-US" sz="2000" b="1" dirty="0" smtClean="0">
                <a:solidFill>
                  <a:schemeClr val="tx1"/>
                </a:solidFill>
                <a:latin typeface="HelveticaNeueLT Pro 45 Lt" panose="020B0403020202020204" pitchFamily="34" charset="0"/>
              </a:rPr>
              <a:t>OK, these ARE Q-Sys devices, but do have “GPIO”</a:t>
            </a:r>
          </a:p>
          <a:p>
            <a:r>
              <a:rPr lang="en-US" dirty="0" smtClean="0">
                <a:solidFill>
                  <a:schemeClr val="tx1"/>
                </a:solidFill>
              </a:rPr>
              <a:t>Other Cinema processors</a:t>
            </a:r>
          </a:p>
          <a:p>
            <a:pPr marL="342900" indent="-342900">
              <a:buFont typeface="Arial" panose="020B0604020202020204" pitchFamily="34" charset="0"/>
              <a:buChar char="•"/>
            </a:pPr>
            <a:r>
              <a:rPr lang="en-US" sz="2000" b="1" dirty="0" smtClean="0">
                <a:solidFill>
                  <a:schemeClr val="tx1"/>
                </a:solidFill>
                <a:latin typeface="HelveticaNeueLT Pro 45 Lt" panose="020B0403020202020204" pitchFamily="34" charset="0"/>
              </a:rPr>
              <a:t>USL JDS-60 and JDS-100</a:t>
            </a:r>
          </a:p>
          <a:p>
            <a:pPr marL="342900" indent="-342900">
              <a:buFont typeface="Arial" panose="020B0604020202020204" pitchFamily="34" charset="0"/>
              <a:buChar char="•"/>
            </a:pPr>
            <a:r>
              <a:rPr lang="en-US" sz="2000" b="1" dirty="0">
                <a:solidFill>
                  <a:schemeClr val="tx1"/>
                </a:solidFill>
                <a:latin typeface="HelveticaNeueLT Pro 45 Lt" panose="020B0403020202020204" pitchFamily="34" charset="0"/>
              </a:rPr>
              <a:t>DPM processors</a:t>
            </a:r>
            <a:endParaRPr lang="en-US" sz="2000" dirty="0">
              <a:solidFill>
                <a:schemeClr val="tx1"/>
              </a:solidFill>
            </a:endParaRPr>
          </a:p>
          <a:p>
            <a:pPr marL="342900" indent="-342900">
              <a:buFont typeface="Arial" panose="020B0604020202020204" pitchFamily="34" charset="0"/>
              <a:buChar char="•"/>
            </a:pPr>
            <a:r>
              <a:rPr lang="en-US" sz="2000" b="1" dirty="0" smtClean="0">
                <a:solidFill>
                  <a:schemeClr val="tx1"/>
                </a:solidFill>
                <a:latin typeface="HelveticaNeueLT Pro 45 Lt" panose="020B0403020202020204" pitchFamily="34" charset="0"/>
              </a:rPr>
              <a:t>DCP and DCM processors</a:t>
            </a:r>
          </a:p>
          <a:p>
            <a:r>
              <a:rPr lang="en-US" dirty="0" smtClean="0">
                <a:solidFill>
                  <a:schemeClr val="tx1"/>
                </a:solidFill>
              </a:rPr>
              <a:t>Legacy </a:t>
            </a:r>
            <a:r>
              <a:rPr lang="en-US" dirty="0">
                <a:solidFill>
                  <a:schemeClr val="tx1"/>
                </a:solidFill>
              </a:rPr>
              <a:t>K family speakers </a:t>
            </a:r>
          </a:p>
          <a:p>
            <a:pPr marL="1028700" lvl="1"/>
            <a:r>
              <a:rPr lang="en-US" b="1" dirty="0">
                <a:solidFill>
                  <a:schemeClr val="tx1"/>
                </a:solidFill>
                <a:latin typeface="HelveticaNeueLT Pro 45 Lt" panose="020B0403020202020204" pitchFamily="34" charset="0"/>
              </a:rPr>
              <a:t>K8, K10, K12, </a:t>
            </a:r>
            <a:r>
              <a:rPr lang="en-US" b="1" dirty="0" err="1">
                <a:solidFill>
                  <a:schemeClr val="tx1"/>
                </a:solidFill>
                <a:latin typeface="HelveticaNeueLT Pro 45 Lt" panose="020B0403020202020204" pitchFamily="34" charset="0"/>
              </a:rPr>
              <a:t>KSub</a:t>
            </a:r>
            <a:endParaRPr lang="en-US" b="1" dirty="0">
              <a:solidFill>
                <a:schemeClr val="tx1"/>
              </a:solidFill>
              <a:latin typeface="HelveticaNeueLT Pro 45 Lt" panose="020B0403020202020204" pitchFamily="34" charset="0"/>
            </a:endParaRPr>
          </a:p>
          <a:p>
            <a:pPr marL="285750" indent="-285750">
              <a:buFont typeface="Arial" panose="020B0604020202020204" pitchFamily="34" charset="0"/>
              <a:buChar char="•"/>
            </a:pPr>
            <a:endParaRPr lang="en-US" dirty="0" smtClean="0"/>
          </a:p>
          <a:p>
            <a:pPr marL="742950" lvl="1" indent="-285750">
              <a:buFont typeface="Arial" panose="020B0604020202020204" pitchFamily="34" charset="0"/>
              <a:buChar char="•"/>
            </a:pPr>
            <a:endParaRPr lang="en-US" dirty="0"/>
          </a:p>
          <a:p>
            <a:endParaRPr lang="en-US" dirty="0"/>
          </a:p>
          <a:p>
            <a:endParaRPr lang="en-US" dirty="0">
              <a:solidFill>
                <a:schemeClr val="bg2">
                  <a:lumMod val="10000"/>
                </a:schemeClr>
              </a:solidFill>
            </a:endParaRPr>
          </a:p>
          <a:p>
            <a:endParaRPr lang="en-US" dirty="0"/>
          </a:p>
        </p:txBody>
      </p:sp>
    </p:spTree>
    <p:extLst>
      <p:ext uri="{BB962C8B-B14F-4D97-AF65-F5344CB8AC3E}">
        <p14:creationId xmlns:p14="http://schemas.microsoft.com/office/powerpoint/2010/main" val="227853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Mic LED rings &amp; mute buttons?</a:t>
            </a:r>
            <a:endParaRPr lang="en-US" sz="2800" dirty="0"/>
          </a:p>
        </p:txBody>
      </p:sp>
      <p:sp>
        <p:nvSpPr>
          <p:cNvPr id="13" name="TextBox 12"/>
          <p:cNvSpPr txBox="1"/>
          <p:nvPr/>
        </p:nvSpPr>
        <p:spPr>
          <a:xfrm>
            <a:off x="427694" y="987006"/>
            <a:ext cx="7910189" cy="584775"/>
          </a:xfrm>
          <a:prstGeom prst="rect">
            <a:avLst/>
          </a:prstGeom>
          <a:noFill/>
        </p:spPr>
        <p:txBody>
          <a:bodyPr wrap="square" rtlCol="0">
            <a:spAutoFit/>
          </a:bodyPr>
          <a:lstStyle/>
          <a:p>
            <a:r>
              <a:rPr lang="en-US" sz="3200" dirty="0" smtClean="0"/>
              <a:t>Shure MX396 example (2 or 3 element mics)</a:t>
            </a:r>
          </a:p>
        </p:txBody>
      </p:sp>
      <p:grpSp>
        <p:nvGrpSpPr>
          <p:cNvPr id="11" name="Group 10"/>
          <p:cNvGrpSpPr/>
          <p:nvPr/>
        </p:nvGrpSpPr>
        <p:grpSpPr>
          <a:xfrm>
            <a:off x="437003" y="1866731"/>
            <a:ext cx="5146938" cy="3256876"/>
            <a:chOff x="437003" y="1866731"/>
            <a:chExt cx="5146938" cy="3256876"/>
          </a:xfrm>
        </p:grpSpPr>
        <p:pic>
          <p:nvPicPr>
            <p:cNvPr id="7" name="Picture 6"/>
            <p:cNvPicPr>
              <a:picLocks noChangeAspect="1"/>
            </p:cNvPicPr>
            <p:nvPr/>
          </p:nvPicPr>
          <p:blipFill>
            <a:blip r:embed="rId3"/>
            <a:stretch>
              <a:fillRect/>
            </a:stretch>
          </p:blipFill>
          <p:spPr>
            <a:xfrm>
              <a:off x="557796" y="2236063"/>
              <a:ext cx="5026145" cy="2887544"/>
            </a:xfrm>
            <a:prstGeom prst="rect">
              <a:avLst/>
            </a:prstGeom>
          </p:spPr>
        </p:pic>
        <p:sp>
          <p:nvSpPr>
            <p:cNvPr id="8" name="Rectangle 7"/>
            <p:cNvSpPr/>
            <p:nvPr/>
          </p:nvSpPr>
          <p:spPr>
            <a:xfrm>
              <a:off x="437003" y="1866731"/>
              <a:ext cx="5146938" cy="369332"/>
            </a:xfrm>
            <a:prstGeom prst="rect">
              <a:avLst/>
            </a:prstGeom>
          </p:spPr>
          <p:txBody>
            <a:bodyPr wrap="square">
              <a:spAutoFit/>
            </a:bodyPr>
            <a:lstStyle/>
            <a:p>
              <a:r>
                <a:rPr lang="en-US" dirty="0" smtClean="0"/>
                <a:t>This is ONE mic “hockey puck” with three elements ...</a:t>
              </a:r>
              <a:endParaRPr lang="en-US" dirty="0"/>
            </a:p>
          </p:txBody>
        </p:sp>
      </p:grpSp>
      <p:grpSp>
        <p:nvGrpSpPr>
          <p:cNvPr id="9" name="Group 8"/>
          <p:cNvGrpSpPr/>
          <p:nvPr/>
        </p:nvGrpSpPr>
        <p:grpSpPr>
          <a:xfrm>
            <a:off x="6328611" y="4055528"/>
            <a:ext cx="5720776" cy="2740468"/>
            <a:chOff x="6328611" y="3900989"/>
            <a:chExt cx="5720776" cy="2740468"/>
          </a:xfrm>
        </p:grpSpPr>
        <p:pic>
          <p:nvPicPr>
            <p:cNvPr id="5" name="Picture 4"/>
            <p:cNvPicPr>
              <a:picLocks noChangeAspect="1"/>
            </p:cNvPicPr>
            <p:nvPr/>
          </p:nvPicPr>
          <p:blipFill>
            <a:blip r:embed="rId4"/>
            <a:stretch>
              <a:fillRect/>
            </a:stretch>
          </p:blipFill>
          <p:spPr>
            <a:xfrm>
              <a:off x="6328611" y="4270321"/>
              <a:ext cx="5720776" cy="2371136"/>
            </a:xfrm>
            <a:prstGeom prst="rect">
              <a:avLst/>
            </a:prstGeom>
          </p:spPr>
        </p:pic>
        <p:sp>
          <p:nvSpPr>
            <p:cNvPr id="10" name="Rectangle 9"/>
            <p:cNvSpPr/>
            <p:nvPr/>
          </p:nvSpPr>
          <p:spPr>
            <a:xfrm>
              <a:off x="6328611" y="3900989"/>
              <a:ext cx="5041231" cy="369332"/>
            </a:xfrm>
            <a:prstGeom prst="rect">
              <a:avLst/>
            </a:prstGeom>
          </p:spPr>
          <p:txBody>
            <a:bodyPr wrap="square">
              <a:spAutoFit/>
            </a:bodyPr>
            <a:lstStyle/>
            <a:p>
              <a:r>
                <a:rPr lang="en-US" dirty="0" smtClean="0"/>
                <a:t>... GPIO In for Mute switch, and Out for LED control</a:t>
              </a:r>
              <a:endParaRPr lang="en-US" dirty="0"/>
            </a:p>
          </p:txBody>
        </p:sp>
      </p:grpSp>
      <p:pic>
        <p:nvPicPr>
          <p:cNvPr id="6" name="Picture 5"/>
          <p:cNvPicPr>
            <a:picLocks noChangeAspect="1"/>
          </p:cNvPicPr>
          <p:nvPr/>
        </p:nvPicPr>
        <p:blipFill>
          <a:blip r:embed="rId5"/>
          <a:stretch>
            <a:fillRect/>
          </a:stretch>
        </p:blipFill>
        <p:spPr>
          <a:xfrm>
            <a:off x="6778908" y="1571781"/>
            <a:ext cx="4109670" cy="2454676"/>
          </a:xfrm>
          <a:prstGeom prst="rect">
            <a:avLst/>
          </a:prstGeom>
        </p:spPr>
      </p:pic>
    </p:spTree>
    <p:extLst>
      <p:ext uri="{BB962C8B-B14F-4D97-AF65-F5344CB8AC3E}">
        <p14:creationId xmlns:p14="http://schemas.microsoft.com/office/powerpoint/2010/main" val="244992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Mic LED rings &amp; mute buttons?</a:t>
            </a:r>
            <a:endParaRPr lang="en-US" sz="2800" dirty="0"/>
          </a:p>
        </p:txBody>
      </p:sp>
      <p:sp>
        <p:nvSpPr>
          <p:cNvPr id="13" name="TextBox 12"/>
          <p:cNvSpPr txBox="1"/>
          <p:nvPr/>
        </p:nvSpPr>
        <p:spPr>
          <a:xfrm>
            <a:off x="427694" y="987006"/>
            <a:ext cx="10978243" cy="584775"/>
          </a:xfrm>
          <a:prstGeom prst="rect">
            <a:avLst/>
          </a:prstGeom>
          <a:noFill/>
        </p:spPr>
        <p:txBody>
          <a:bodyPr wrap="square" rtlCol="0">
            <a:spAutoFit/>
          </a:bodyPr>
          <a:lstStyle/>
          <a:p>
            <a:r>
              <a:rPr lang="en-US" sz="3200" dirty="0" smtClean="0"/>
              <a:t>Shure MX396 example (</a:t>
            </a:r>
            <a:r>
              <a:rPr lang="en-US" sz="3200" dirty="0"/>
              <a:t>four 2- or 3-element mics</a:t>
            </a:r>
            <a:r>
              <a:rPr lang="en-US" sz="3200" dirty="0" smtClean="0"/>
              <a:t>)</a:t>
            </a:r>
          </a:p>
        </p:txBody>
      </p:sp>
      <p:pic>
        <p:nvPicPr>
          <p:cNvPr id="2" name="Picture 1"/>
          <p:cNvPicPr>
            <a:picLocks noChangeAspect="1"/>
          </p:cNvPicPr>
          <p:nvPr/>
        </p:nvPicPr>
        <p:blipFill>
          <a:blip r:embed="rId3"/>
          <a:stretch>
            <a:fillRect/>
          </a:stretch>
        </p:blipFill>
        <p:spPr>
          <a:xfrm>
            <a:off x="4433167" y="1571781"/>
            <a:ext cx="7580847" cy="5201998"/>
          </a:xfrm>
          <a:prstGeom prst="rect">
            <a:avLst/>
          </a:prstGeom>
        </p:spPr>
      </p:pic>
      <p:sp>
        <p:nvSpPr>
          <p:cNvPr id="8" name="TextBox 7"/>
          <p:cNvSpPr txBox="1"/>
          <p:nvPr/>
        </p:nvSpPr>
        <p:spPr>
          <a:xfrm>
            <a:off x="427695" y="2156556"/>
            <a:ext cx="3855548"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t>Four “hockey pucks”</a:t>
            </a:r>
          </a:p>
          <a:p>
            <a:pPr marL="342900" indent="-342900">
              <a:buFont typeface="Arial" panose="020B0604020202020204" pitchFamily="34" charset="0"/>
              <a:buChar char="•"/>
            </a:pPr>
            <a:r>
              <a:rPr lang="en-US" sz="2400" dirty="0" smtClean="0"/>
              <a:t>Any mute button acts as Mute/Unmute for all</a:t>
            </a:r>
            <a:endParaRPr lang="en-US" sz="2000" dirty="0" smtClean="0"/>
          </a:p>
        </p:txBody>
      </p:sp>
    </p:spTree>
    <p:extLst>
      <p:ext uri="{BB962C8B-B14F-4D97-AF65-F5344CB8AC3E}">
        <p14:creationId xmlns:p14="http://schemas.microsoft.com/office/powerpoint/2010/main" val="3122723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Mic LED rings &amp; mute buttons?</a:t>
            </a:r>
            <a:endParaRPr lang="en-US" sz="2800" dirty="0"/>
          </a:p>
        </p:txBody>
      </p:sp>
      <p:sp>
        <p:nvSpPr>
          <p:cNvPr id="13" name="TextBox 12"/>
          <p:cNvSpPr txBox="1"/>
          <p:nvPr/>
        </p:nvSpPr>
        <p:spPr>
          <a:xfrm>
            <a:off x="427694" y="987006"/>
            <a:ext cx="10196190" cy="584775"/>
          </a:xfrm>
          <a:prstGeom prst="rect">
            <a:avLst/>
          </a:prstGeom>
          <a:noFill/>
        </p:spPr>
        <p:txBody>
          <a:bodyPr wrap="square" rtlCol="0">
            <a:spAutoFit/>
          </a:bodyPr>
          <a:lstStyle/>
          <a:p>
            <a:r>
              <a:rPr lang="en-US" sz="3200" dirty="0" smtClean="0"/>
              <a:t>Shure MX396 example (four 2- or 3-element mics)</a:t>
            </a:r>
          </a:p>
        </p:txBody>
      </p:sp>
      <p:pic>
        <p:nvPicPr>
          <p:cNvPr id="4" name="Picture 3"/>
          <p:cNvPicPr>
            <a:picLocks noChangeAspect="1"/>
          </p:cNvPicPr>
          <p:nvPr/>
        </p:nvPicPr>
        <p:blipFill>
          <a:blip r:embed="rId3"/>
          <a:stretch>
            <a:fillRect/>
          </a:stretch>
        </p:blipFill>
        <p:spPr>
          <a:xfrm>
            <a:off x="4771397" y="1519600"/>
            <a:ext cx="7132972" cy="5338400"/>
          </a:xfrm>
          <a:prstGeom prst="rect">
            <a:avLst/>
          </a:prstGeom>
        </p:spPr>
      </p:pic>
      <p:sp>
        <p:nvSpPr>
          <p:cNvPr id="6" name="TextBox 5"/>
          <p:cNvSpPr txBox="1"/>
          <p:nvPr/>
        </p:nvSpPr>
        <p:spPr>
          <a:xfrm>
            <a:off x="156411" y="2156556"/>
            <a:ext cx="4614986"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t>Four “hockey pucks”</a:t>
            </a:r>
          </a:p>
          <a:p>
            <a:pPr marL="342900" indent="-342900">
              <a:buFont typeface="Arial" panose="020B0604020202020204" pitchFamily="34" charset="0"/>
              <a:buChar char="•"/>
            </a:pPr>
            <a:r>
              <a:rPr lang="en-US" sz="2400" dirty="0" smtClean="0"/>
              <a:t>Each mute button acts as an independent Mute/Unmute for its mic independently of others</a:t>
            </a:r>
          </a:p>
          <a:p>
            <a:pPr marL="342900" indent="-342900">
              <a:buFont typeface="Arial" panose="020B0604020202020204" pitchFamily="34" charset="0"/>
              <a:buChar char="•"/>
            </a:pPr>
            <a:r>
              <a:rPr lang="en-US" sz="2400" dirty="0" smtClean="0"/>
              <a:t>Uses a Master Mute All / Unmute All scheme, either UCI or GPIO triggered (or both!)</a:t>
            </a:r>
          </a:p>
        </p:txBody>
      </p:sp>
    </p:spTree>
    <p:extLst>
      <p:ext uri="{BB962C8B-B14F-4D97-AF65-F5344CB8AC3E}">
        <p14:creationId xmlns:p14="http://schemas.microsoft.com/office/powerpoint/2010/main" val="15774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Mic LED rings &amp; mute buttons?</a:t>
            </a:r>
            <a:endParaRPr lang="en-US" sz="2800" dirty="0"/>
          </a:p>
        </p:txBody>
      </p:sp>
      <p:sp>
        <p:nvSpPr>
          <p:cNvPr id="13" name="TextBox 12"/>
          <p:cNvSpPr txBox="1"/>
          <p:nvPr/>
        </p:nvSpPr>
        <p:spPr>
          <a:xfrm>
            <a:off x="427694" y="987006"/>
            <a:ext cx="5278569" cy="3170099"/>
          </a:xfrm>
          <a:prstGeom prst="rect">
            <a:avLst/>
          </a:prstGeom>
          <a:noFill/>
        </p:spPr>
        <p:txBody>
          <a:bodyPr wrap="square" rtlCol="0">
            <a:spAutoFit/>
          </a:bodyPr>
          <a:lstStyle/>
          <a:p>
            <a:r>
              <a:rPr lang="en-US" sz="3200" dirty="0" smtClean="0"/>
              <a:t>Clock Audio (five mic rings)</a:t>
            </a:r>
          </a:p>
          <a:p>
            <a:pPr marL="342900" indent="-342900">
              <a:buFont typeface="Arial" panose="020B0604020202020204" pitchFamily="34" charset="0"/>
              <a:buChar char="•"/>
            </a:pPr>
            <a:r>
              <a:rPr lang="en-US" sz="2400" dirty="0" smtClean="0"/>
              <a:t>Uses RJ-45 connectors at mic</a:t>
            </a:r>
          </a:p>
          <a:p>
            <a:pPr marL="342900" indent="-342900">
              <a:buFont typeface="Arial" panose="020B0604020202020204" pitchFamily="34" charset="0"/>
              <a:buChar char="•"/>
            </a:pPr>
            <a:r>
              <a:rPr lang="en-US" sz="2400" dirty="0" smtClean="0"/>
              <a:t>Needs 12v power for logic circuit power, not phantom</a:t>
            </a:r>
          </a:p>
          <a:p>
            <a:pPr marL="342900" indent="-342900">
              <a:buFont typeface="Arial" panose="020B0604020202020204" pitchFamily="34" charset="0"/>
              <a:buChar char="•"/>
            </a:pPr>
            <a:r>
              <a:rPr lang="en-US" sz="2400" dirty="0" smtClean="0"/>
              <a:t>A Core 110f can power up to 6 mics, but external supply means 8 mics can be accommodated (16 LEDs max)</a:t>
            </a:r>
          </a:p>
          <a:p>
            <a:pPr marL="342900" indent="-342900">
              <a:buFont typeface="Arial" panose="020B0604020202020204" pitchFamily="34" charset="0"/>
              <a:buChar char="•"/>
            </a:pPr>
            <a:r>
              <a:rPr lang="en-US" sz="2400" dirty="0" smtClean="0"/>
              <a:t>Mic itself IS phantom powered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6263" y="987006"/>
            <a:ext cx="6300024" cy="5739063"/>
          </a:xfrm>
          <a:prstGeom prst="rect">
            <a:avLst/>
          </a:prstGeom>
        </p:spPr>
      </p:pic>
    </p:spTree>
    <p:extLst>
      <p:ext uri="{BB962C8B-B14F-4D97-AF65-F5344CB8AC3E}">
        <p14:creationId xmlns:p14="http://schemas.microsoft.com/office/powerpoint/2010/main" val="107141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What is this “Raw” setting?</a:t>
            </a:r>
            <a:endParaRPr lang="en-US" sz="2800" dirty="0"/>
          </a:p>
        </p:txBody>
      </p:sp>
      <p:sp>
        <p:nvSpPr>
          <p:cNvPr id="13" name="TextBox 12"/>
          <p:cNvSpPr txBox="1"/>
          <p:nvPr/>
        </p:nvSpPr>
        <p:spPr>
          <a:xfrm>
            <a:off x="427694" y="987006"/>
            <a:ext cx="5179022" cy="1323439"/>
          </a:xfrm>
          <a:prstGeom prst="rect">
            <a:avLst/>
          </a:prstGeom>
          <a:noFill/>
        </p:spPr>
        <p:txBody>
          <a:bodyPr wrap="square" rtlCol="0">
            <a:spAutoFit/>
          </a:bodyPr>
          <a:lstStyle/>
          <a:p>
            <a:r>
              <a:rPr lang="en-US" sz="3200" dirty="0" smtClean="0"/>
              <a:t>Raw is </a:t>
            </a:r>
          </a:p>
          <a:p>
            <a:pPr marL="457200" indent="-457200">
              <a:buFont typeface="Arial" panose="020B0604020202020204" pitchFamily="34" charset="0"/>
              <a:buChar char="•"/>
            </a:pPr>
            <a:r>
              <a:rPr lang="en-US" sz="2400" dirty="0"/>
              <a:t>T</a:t>
            </a:r>
            <a:r>
              <a:rPr lang="en-US" sz="2400" dirty="0" smtClean="0"/>
              <a:t>ypically used for troubleshooting</a:t>
            </a:r>
          </a:p>
          <a:p>
            <a:pPr marL="457200" indent="-457200">
              <a:buFont typeface="Arial" panose="020B0604020202020204" pitchFamily="34" charset="0"/>
              <a:buChar char="•"/>
            </a:pPr>
            <a:r>
              <a:rPr lang="en-US" sz="2400" dirty="0" smtClean="0"/>
              <a:t>Not usually left in the “Raw” state</a:t>
            </a:r>
          </a:p>
        </p:txBody>
      </p:sp>
      <p:sp>
        <p:nvSpPr>
          <p:cNvPr id="4" name="TextBox 3"/>
          <p:cNvSpPr txBox="1"/>
          <p:nvPr/>
        </p:nvSpPr>
        <p:spPr>
          <a:xfrm>
            <a:off x="404919" y="2523876"/>
            <a:ext cx="5179022" cy="2800767"/>
          </a:xfrm>
          <a:prstGeom prst="rect">
            <a:avLst/>
          </a:prstGeom>
          <a:noFill/>
        </p:spPr>
        <p:txBody>
          <a:bodyPr wrap="square" rtlCol="0">
            <a:spAutoFit/>
          </a:bodyPr>
          <a:lstStyle/>
          <a:p>
            <a:r>
              <a:rPr lang="en-US" sz="3200" dirty="0" smtClean="0"/>
              <a:t>As an Input:</a:t>
            </a:r>
          </a:p>
          <a:p>
            <a:pPr marL="457200" indent="-457200">
              <a:buFont typeface="Arial" panose="020B0604020202020204" pitchFamily="34" charset="0"/>
              <a:buChar char="•"/>
            </a:pPr>
            <a:r>
              <a:rPr lang="en-US" sz="2400" dirty="0" smtClean="0"/>
              <a:t>Think of this as a DVM</a:t>
            </a:r>
          </a:p>
          <a:p>
            <a:pPr marL="457200" indent="-457200">
              <a:buFont typeface="Arial" panose="020B0604020202020204" pitchFamily="34" charset="0"/>
              <a:buChar char="•"/>
            </a:pPr>
            <a:r>
              <a:rPr lang="en-US" sz="2400" dirty="0" smtClean="0"/>
              <a:t>Some devices have more “ability” than others</a:t>
            </a:r>
          </a:p>
          <a:p>
            <a:pPr marL="457200" indent="-457200">
              <a:buFont typeface="Arial" panose="020B0604020202020204" pitchFamily="34" charset="0"/>
              <a:buChar char="•"/>
            </a:pPr>
            <a:r>
              <a:rPr lang="en-US" sz="2400" dirty="0" smtClean="0"/>
              <a:t>DA-15 type presents all possibilities, both input and output</a:t>
            </a:r>
          </a:p>
          <a:p>
            <a:pPr marL="457200" indent="-457200">
              <a:buFont typeface="Arial" panose="020B0604020202020204" pitchFamily="34" charset="0"/>
              <a:buChar char="•"/>
            </a:pPr>
            <a:endParaRPr lang="en-US" sz="2400" dirty="0" smtClean="0"/>
          </a:p>
        </p:txBody>
      </p:sp>
      <p:sp>
        <p:nvSpPr>
          <p:cNvPr id="5" name="TextBox 4"/>
          <p:cNvSpPr txBox="1"/>
          <p:nvPr/>
        </p:nvSpPr>
        <p:spPr>
          <a:xfrm>
            <a:off x="404919" y="5135784"/>
            <a:ext cx="4949134" cy="954107"/>
          </a:xfrm>
          <a:prstGeom prst="rect">
            <a:avLst/>
          </a:prstGeom>
          <a:noFill/>
        </p:spPr>
        <p:txBody>
          <a:bodyPr wrap="square" rtlCol="0">
            <a:spAutoFit/>
          </a:bodyPr>
          <a:lstStyle/>
          <a:p>
            <a:r>
              <a:rPr lang="en-US" sz="3200" dirty="0" smtClean="0"/>
              <a:t>As an Output</a:t>
            </a:r>
          </a:p>
          <a:p>
            <a:pPr marL="457200" indent="-457200">
              <a:buFont typeface="Arial" panose="020B0604020202020204" pitchFamily="34" charset="0"/>
              <a:buChar char="•"/>
            </a:pPr>
            <a:r>
              <a:rPr lang="en-US" sz="2400" dirty="0" smtClean="0"/>
              <a:t>Only Core 110f and I/O-8 Flex</a:t>
            </a:r>
          </a:p>
        </p:txBody>
      </p:sp>
      <p:pic>
        <p:nvPicPr>
          <p:cNvPr id="6" name="Picture 5"/>
          <p:cNvPicPr>
            <a:picLocks noChangeAspect="1"/>
          </p:cNvPicPr>
          <p:nvPr/>
        </p:nvPicPr>
        <p:blipFill>
          <a:blip r:embed="rId3"/>
          <a:stretch>
            <a:fillRect/>
          </a:stretch>
        </p:blipFill>
        <p:spPr>
          <a:xfrm>
            <a:off x="5606715" y="1648724"/>
            <a:ext cx="2466473" cy="5046087"/>
          </a:xfrm>
          <a:prstGeom prst="rect">
            <a:avLst/>
          </a:prstGeom>
        </p:spPr>
      </p:pic>
      <p:pic>
        <p:nvPicPr>
          <p:cNvPr id="7" name="Picture 6"/>
          <p:cNvPicPr>
            <a:picLocks noChangeAspect="1"/>
          </p:cNvPicPr>
          <p:nvPr/>
        </p:nvPicPr>
        <p:blipFill>
          <a:blip r:embed="rId4"/>
          <a:stretch>
            <a:fillRect/>
          </a:stretch>
        </p:blipFill>
        <p:spPr>
          <a:xfrm>
            <a:off x="8874883" y="2310445"/>
            <a:ext cx="2088231" cy="3058976"/>
          </a:xfrm>
          <a:prstGeom prst="rect">
            <a:avLst/>
          </a:prstGeom>
        </p:spPr>
      </p:pic>
      <p:sp>
        <p:nvSpPr>
          <p:cNvPr id="9" name="TextBox 8"/>
          <p:cNvSpPr txBox="1"/>
          <p:nvPr/>
        </p:nvSpPr>
        <p:spPr>
          <a:xfrm>
            <a:off x="5547127" y="1079267"/>
            <a:ext cx="2526061" cy="584775"/>
          </a:xfrm>
          <a:prstGeom prst="rect">
            <a:avLst/>
          </a:prstGeom>
          <a:noFill/>
        </p:spPr>
        <p:txBody>
          <a:bodyPr wrap="square" rtlCol="0">
            <a:spAutoFit/>
          </a:bodyPr>
          <a:lstStyle/>
          <a:p>
            <a:r>
              <a:rPr lang="en-US" sz="3200" dirty="0" smtClean="0"/>
              <a:t>DA-15 devices</a:t>
            </a:r>
          </a:p>
        </p:txBody>
      </p:sp>
      <p:sp>
        <p:nvSpPr>
          <p:cNvPr id="10" name="TextBox 9"/>
          <p:cNvSpPr txBox="1"/>
          <p:nvPr/>
        </p:nvSpPr>
        <p:spPr>
          <a:xfrm>
            <a:off x="8655967" y="1110115"/>
            <a:ext cx="2526061" cy="1077218"/>
          </a:xfrm>
          <a:prstGeom prst="rect">
            <a:avLst/>
          </a:prstGeom>
          <a:noFill/>
        </p:spPr>
        <p:txBody>
          <a:bodyPr wrap="square" rtlCol="0">
            <a:spAutoFit/>
          </a:bodyPr>
          <a:lstStyle/>
          <a:p>
            <a:pPr algn="ctr"/>
            <a:r>
              <a:rPr lang="en-US" sz="3200" dirty="0" smtClean="0"/>
              <a:t>Core 110f and I/O-8 Flex</a:t>
            </a:r>
          </a:p>
        </p:txBody>
      </p:sp>
    </p:spTree>
    <p:extLst>
      <p:ext uri="{BB962C8B-B14F-4D97-AF65-F5344CB8AC3E}">
        <p14:creationId xmlns:p14="http://schemas.microsoft.com/office/powerpoint/2010/main" val="8836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5"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Examples:</a:t>
            </a:r>
            <a:r>
              <a:rPr lang="en-US" sz="2400" dirty="0" smtClean="0"/>
              <a:t>  </a:t>
            </a:r>
            <a:r>
              <a:rPr lang="en-US" sz="2800" dirty="0" smtClean="0"/>
              <a:t>GPIO Matrix – Device vs Capabilities</a:t>
            </a:r>
            <a:endParaRPr lang="en-US" sz="2800" dirty="0"/>
          </a:p>
        </p:txBody>
      </p:sp>
      <p:sp>
        <p:nvSpPr>
          <p:cNvPr id="2" name="Vertical Scroll 1"/>
          <p:cNvSpPr/>
          <p:nvPr/>
        </p:nvSpPr>
        <p:spPr>
          <a:xfrm rot="19980282">
            <a:off x="3741819" y="2312505"/>
            <a:ext cx="4367464" cy="3356810"/>
          </a:xfrm>
          <a:prstGeom prst="verticalScroll">
            <a:avLst>
              <a:gd name="adj" fmla="val 25000"/>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smtClean="0">
                <a:solidFill>
                  <a:srgbClr val="FF0000"/>
                </a:solidFill>
                <a:latin typeface="Lucida Handwriting" panose="03010101010101010101" pitchFamily="66" charset="0"/>
              </a:rPr>
              <a:t>IOU</a:t>
            </a:r>
            <a:endParaRPr lang="en-US" sz="8000" dirty="0">
              <a:solidFill>
                <a:srgbClr val="FF0000"/>
              </a:solidFill>
              <a:latin typeface="Lucida Handwriting" panose="03010101010101010101" pitchFamily="66" charset="0"/>
            </a:endParaRPr>
          </a:p>
        </p:txBody>
      </p:sp>
    </p:spTree>
    <p:extLst>
      <p:ext uri="{BB962C8B-B14F-4D97-AF65-F5344CB8AC3E}">
        <p14:creationId xmlns:p14="http://schemas.microsoft.com/office/powerpoint/2010/main" val="86467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5" y="201852"/>
            <a:ext cx="10609273" cy="571723"/>
          </a:xfrm>
        </p:spPr>
        <p:txBody>
          <a:bodyPr/>
          <a:lstStyle/>
          <a:p>
            <a:r>
              <a:rPr lang="en-US" dirty="0" smtClean="0"/>
              <a:t>GPIO Questions?</a:t>
            </a:r>
            <a:endParaRPr lang="en-US" sz="2800" dirty="0"/>
          </a:p>
        </p:txBody>
      </p:sp>
      <p:sp>
        <p:nvSpPr>
          <p:cNvPr id="5" name="TextBox 4"/>
          <p:cNvSpPr txBox="1"/>
          <p:nvPr/>
        </p:nvSpPr>
        <p:spPr>
          <a:xfrm>
            <a:off x="884894" y="1552489"/>
            <a:ext cx="10196190" cy="4031873"/>
          </a:xfrm>
          <a:prstGeom prst="rect">
            <a:avLst/>
          </a:prstGeom>
          <a:noFill/>
        </p:spPr>
        <p:txBody>
          <a:bodyPr wrap="square" rtlCol="0">
            <a:spAutoFit/>
          </a:bodyPr>
          <a:lstStyle/>
          <a:p>
            <a:r>
              <a:rPr lang="en-US" sz="3200" dirty="0" smtClean="0"/>
              <a:t>The absolute best way to learn our GPIO is to play with it on real hardware.  Have a DVM with you, and also a 10k pot, a couple relays, some pushbutton and toggle switches, some LEDs, a handful of resistors.  You will be </a:t>
            </a:r>
            <a:r>
              <a:rPr lang="en-US" sz="3200" i="1" dirty="0" smtClean="0"/>
              <a:t>AMAZED</a:t>
            </a:r>
            <a:r>
              <a:rPr lang="en-US" sz="3200" dirty="0" smtClean="0"/>
              <a:t> at </a:t>
            </a:r>
          </a:p>
          <a:p>
            <a:pPr marL="457200" indent="-457200">
              <a:buFont typeface="Arial" panose="020B0604020202020204" pitchFamily="34" charset="0"/>
              <a:buChar char="•"/>
            </a:pPr>
            <a:r>
              <a:rPr lang="en-US" sz="3200" dirty="0" smtClean="0"/>
              <a:t>How versatile these can be</a:t>
            </a:r>
          </a:p>
          <a:p>
            <a:pPr marL="457200" indent="-457200">
              <a:buFont typeface="Arial" panose="020B0604020202020204" pitchFamily="34" charset="0"/>
              <a:buChar char="•"/>
            </a:pPr>
            <a:r>
              <a:rPr lang="en-US" sz="3200" dirty="0" smtClean="0"/>
              <a:t>How easy these are to hook up</a:t>
            </a:r>
          </a:p>
          <a:p>
            <a:pPr marL="457200" indent="-457200">
              <a:buFont typeface="Arial" panose="020B0604020202020204" pitchFamily="34" charset="0"/>
              <a:buChar char="•"/>
            </a:pPr>
            <a:r>
              <a:rPr lang="en-US" sz="3200" dirty="0"/>
              <a:t>I</a:t>
            </a:r>
            <a:r>
              <a:rPr lang="en-US" sz="3200" dirty="0" smtClean="0"/>
              <a:t>nterface to lots of stuff:  switches, relays, sensors, etc.</a:t>
            </a:r>
          </a:p>
          <a:p>
            <a:pPr marL="457200" indent="-457200">
              <a:buFont typeface="Arial" panose="020B0604020202020204" pitchFamily="34" charset="0"/>
              <a:buChar char="•"/>
            </a:pPr>
            <a:r>
              <a:rPr lang="en-US" sz="3200" dirty="0" smtClean="0"/>
              <a:t>How simple circuit or logic adjustments can affect results</a:t>
            </a:r>
          </a:p>
        </p:txBody>
      </p:sp>
    </p:spTree>
    <p:extLst>
      <p:ext uri="{BB962C8B-B14F-4D97-AF65-F5344CB8AC3E}">
        <p14:creationId xmlns:p14="http://schemas.microsoft.com/office/powerpoint/2010/main" val="262965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8619" y="530552"/>
            <a:ext cx="3064699" cy="176731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9847" y="530433"/>
            <a:ext cx="3064699" cy="17673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319" y="559823"/>
            <a:ext cx="3064699" cy="176731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319" y="5628273"/>
            <a:ext cx="6541490" cy="659600"/>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9847" y="3298836"/>
            <a:ext cx="3586551" cy="558904"/>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4182" y="3392018"/>
            <a:ext cx="1811321" cy="359245"/>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3993" y="3398667"/>
            <a:ext cx="1811321" cy="359245"/>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41997" y="3398666"/>
            <a:ext cx="1811321" cy="359245"/>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3319" y="4461945"/>
            <a:ext cx="6541490" cy="659600"/>
          </a:xfrm>
          <a:prstGeom prst="rect">
            <a:avLst/>
          </a:prstGeom>
        </p:spPr>
      </p:pic>
    </p:spTree>
    <p:extLst>
      <p:ext uri="{BB962C8B-B14F-4D97-AF65-F5344CB8AC3E}">
        <p14:creationId xmlns:p14="http://schemas.microsoft.com/office/powerpoint/2010/main" val="748310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660335" y="3242111"/>
            <a:ext cx="8645491" cy="3125523"/>
          </a:xfrm>
        </p:spPr>
      </p:pic>
      <p:sp>
        <p:nvSpPr>
          <p:cNvPr id="3" name="Text Placeholder 2"/>
          <p:cNvSpPr>
            <a:spLocks noGrp="1"/>
          </p:cNvSpPr>
          <p:nvPr>
            <p:ph type="body" sz="quarter" idx="20"/>
          </p:nvPr>
        </p:nvSpPr>
        <p:spPr>
          <a:xfrm>
            <a:off x="279306" y="201852"/>
            <a:ext cx="10026520" cy="571723"/>
          </a:xfrm>
        </p:spPr>
        <p:txBody>
          <a:bodyPr/>
          <a:lstStyle/>
          <a:p>
            <a:r>
              <a:rPr lang="en-US" dirty="0" smtClean="0"/>
              <a:t>Legacy and Integrated Cores (and I/O-8S)</a:t>
            </a:r>
            <a:endParaRPr lang="en-US" dirty="0"/>
          </a:p>
        </p:txBody>
      </p:sp>
      <p:sp>
        <p:nvSpPr>
          <p:cNvPr id="5" name="Content Placeholder 4"/>
          <p:cNvSpPr>
            <a:spLocks noGrp="1"/>
          </p:cNvSpPr>
          <p:nvPr>
            <p:ph idx="21"/>
          </p:nvPr>
        </p:nvSpPr>
        <p:spPr>
          <a:xfrm>
            <a:off x="359433" y="1221684"/>
            <a:ext cx="8526659" cy="1904665"/>
          </a:xfrm>
        </p:spPr>
        <p:txBody>
          <a:bodyPr/>
          <a:lstStyle/>
          <a:p>
            <a:r>
              <a:rPr lang="en-US" sz="2400" dirty="0" smtClean="0"/>
              <a:t>These Cores have TWO 15-pin D-Sub connectors.  </a:t>
            </a:r>
          </a:p>
          <a:p>
            <a:r>
              <a:rPr lang="en-US" sz="2400" dirty="0" smtClean="0"/>
              <a:t>Each connector has eight GPIO pins:</a:t>
            </a:r>
          </a:p>
          <a:p>
            <a:pPr marL="285750" indent="-285750">
              <a:buFont typeface="Arial" panose="020B0604020202020204" pitchFamily="34" charset="0"/>
              <a:buChar char="•"/>
            </a:pPr>
            <a:r>
              <a:rPr lang="en-US" sz="2400" dirty="0" smtClean="0"/>
              <a:t>Labeled GPIO-1, GPIO-2, etc.</a:t>
            </a:r>
          </a:p>
          <a:p>
            <a:pPr marL="285750" indent="-285750">
              <a:buFont typeface="Arial" panose="020B0604020202020204" pitchFamily="34" charset="0"/>
              <a:buChar char="•"/>
            </a:pPr>
            <a:r>
              <a:rPr lang="en-US" sz="2400" dirty="0" smtClean="0"/>
              <a:t>D-Sub pins are 3, 11, etc.</a:t>
            </a:r>
          </a:p>
          <a:p>
            <a:endParaRPr lang="en-US" sz="2400" b="1" dirty="0">
              <a:solidFill>
                <a:srgbClr val="FF0000"/>
              </a:solidFill>
            </a:endParaRPr>
          </a:p>
        </p:txBody>
      </p:sp>
      <p:sp>
        <p:nvSpPr>
          <p:cNvPr id="4" name="Oval 3"/>
          <p:cNvSpPr/>
          <p:nvPr/>
        </p:nvSpPr>
        <p:spPr>
          <a:xfrm>
            <a:off x="6830212" y="4106984"/>
            <a:ext cx="1286933" cy="21448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5150460" y="2101217"/>
            <a:ext cx="6663365" cy="1025133"/>
          </a:xfrm>
          <a:prstGeom prst="rect">
            <a:avLst/>
          </a:prstGeom>
        </p:spPr>
      </p:pic>
      <p:sp>
        <p:nvSpPr>
          <p:cNvPr id="2" name="Oval 1"/>
          <p:cNvSpPr/>
          <p:nvPr/>
        </p:nvSpPr>
        <p:spPr>
          <a:xfrm>
            <a:off x="6050844" y="2449689"/>
            <a:ext cx="406400" cy="676661"/>
          </a:xfrm>
          <a:prstGeom prst="ellipse">
            <a:avLst/>
          </a:prstGeom>
          <a:solidFill>
            <a:srgbClr val="FFC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03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left)">
                                      <p:cBhvr>
                                        <p:cTn id="23" dur="500"/>
                                        <p:tgtEl>
                                          <p:spTgt spid="5">
                                            <p:txEl>
                                              <p:pRg st="1" end="1"/>
                                            </p:txEl>
                                          </p:spTgt>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left)">
                                      <p:cBhvr>
                                        <p:cTn id="27" dur="500"/>
                                        <p:tgtEl>
                                          <p:spTgt spid="5">
                                            <p:txEl>
                                              <p:pRg st="2" end="2"/>
                                            </p:txEl>
                                          </p:spTgt>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left)">
                                      <p:cBhvr>
                                        <p:cTn id="31" dur="500"/>
                                        <p:tgtEl>
                                          <p:spTgt spid="5">
                                            <p:txEl>
                                              <p:pRg st="3" end="3"/>
                                            </p:txEl>
                                          </p:spTgt>
                                        </p:tgtEl>
                                      </p:cBhvr>
                                    </p:animEffect>
                                  </p:childTnLst>
                                </p:cTn>
                              </p:par>
                            </p:childTnLst>
                          </p:cTn>
                        </p:par>
                        <p:par>
                          <p:cTn id="32" fill="hold">
                            <p:stCondLst>
                              <p:cond delay="50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4-slot I/O Frames</a:t>
            </a:r>
            <a:endParaRPr lang="en-US" dirty="0"/>
          </a:p>
        </p:txBody>
      </p:sp>
      <p:sp>
        <p:nvSpPr>
          <p:cNvPr id="5" name="Content Placeholder 4"/>
          <p:cNvSpPr>
            <a:spLocks noGrp="1"/>
          </p:cNvSpPr>
          <p:nvPr>
            <p:ph idx="21"/>
          </p:nvPr>
        </p:nvSpPr>
        <p:spPr>
          <a:xfrm>
            <a:off x="439758" y="2733962"/>
            <a:ext cx="9866068" cy="742582"/>
          </a:xfrm>
        </p:spPr>
        <p:txBody>
          <a:bodyPr/>
          <a:lstStyle/>
          <a:p>
            <a:r>
              <a:rPr lang="en-US" sz="2400" dirty="0" smtClean="0"/>
              <a:t>4-slot IO Frames have the same 15-pin D-Sub connector but only ONE.  The pinout is identical to the Core connectors.</a:t>
            </a:r>
          </a:p>
        </p:txBody>
      </p:sp>
      <p:pic>
        <p:nvPicPr>
          <p:cNvPr id="6" name="Picture Placeholder 5"/>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79306" y="3860800"/>
            <a:ext cx="11476994" cy="1066800"/>
          </a:xfrm>
        </p:spPr>
      </p:pic>
      <p:sp>
        <p:nvSpPr>
          <p:cNvPr id="4" name="Oval 3"/>
          <p:cNvSpPr/>
          <p:nvPr/>
        </p:nvSpPr>
        <p:spPr>
          <a:xfrm>
            <a:off x="6818489" y="4114799"/>
            <a:ext cx="1286933" cy="81280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1212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Legacy / Integrated Cores and I/O Frames</a:t>
            </a:r>
            <a:endParaRPr lang="en-US" dirty="0"/>
          </a:p>
        </p:txBody>
      </p:sp>
      <p:sp>
        <p:nvSpPr>
          <p:cNvPr id="12" name="Content Placeholder 4"/>
          <p:cNvSpPr>
            <a:spLocks noGrp="1"/>
          </p:cNvSpPr>
          <p:nvPr>
            <p:ph idx="21"/>
          </p:nvPr>
        </p:nvSpPr>
        <p:spPr>
          <a:xfrm>
            <a:off x="632707" y="1361385"/>
            <a:ext cx="5346062" cy="5128315"/>
          </a:xfrm>
        </p:spPr>
        <p:txBody>
          <a:bodyPr/>
          <a:lstStyle/>
          <a:p>
            <a:r>
              <a:rPr lang="en-US" sz="2400" dirty="0" smtClean="0">
                <a:solidFill>
                  <a:schemeClr val="tx1"/>
                </a:solidFill>
              </a:rPr>
              <a:t>Configured as Inputs:</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Digital Input (TTL 3.3V)</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Potentiometer (10k Ohm, 12V)</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Analog Input (0-24V DC, low z)</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Contact Closure Input</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WCP-1</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WCP-2 (3 pins)</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Optical Rotary Encoder (2 pins)</a:t>
            </a:r>
          </a:p>
          <a:p>
            <a:pPr marL="285750" indent="-285750">
              <a:buFont typeface="Arial" panose="020B0604020202020204" pitchFamily="34" charset="0"/>
              <a:buChar char="•"/>
              <a:tabLst>
                <a:tab pos="457200" algn="l"/>
              </a:tabLst>
            </a:pPr>
            <a:r>
              <a:rPr lang="en-US" sz="2400" dirty="0">
                <a:solidFill>
                  <a:schemeClr val="tx1"/>
                </a:solidFill>
              </a:rPr>
              <a:t>	</a:t>
            </a:r>
            <a:r>
              <a:rPr lang="en-US" sz="2400" dirty="0" smtClean="0">
                <a:solidFill>
                  <a:schemeClr val="tx1"/>
                </a:solidFill>
              </a:rPr>
              <a:t>Mechanical Rotary Encoder (2 pins)</a:t>
            </a:r>
            <a:endParaRPr lang="en-US" sz="2400" dirty="0">
              <a:solidFill>
                <a:schemeClr val="tx1"/>
              </a:solidFill>
            </a:endParaRPr>
          </a:p>
        </p:txBody>
      </p:sp>
      <p:sp>
        <p:nvSpPr>
          <p:cNvPr id="9" name="Content Placeholder 4"/>
          <p:cNvSpPr>
            <a:spLocks noGrp="1"/>
          </p:cNvSpPr>
          <p:nvPr>
            <p:ph idx="21"/>
          </p:nvPr>
        </p:nvSpPr>
        <p:spPr>
          <a:xfrm>
            <a:off x="6296907" y="1361385"/>
            <a:ext cx="5346062" cy="2181916"/>
          </a:xfrm>
        </p:spPr>
        <p:txBody>
          <a:bodyPr/>
          <a:lstStyle/>
          <a:p>
            <a:pPr>
              <a:tabLst>
                <a:tab pos="457200" algn="l"/>
              </a:tabLst>
            </a:pPr>
            <a:r>
              <a:rPr lang="en-US" sz="2400" dirty="0" smtClean="0">
                <a:solidFill>
                  <a:schemeClr val="tx1"/>
                </a:solidFill>
              </a:rPr>
              <a:t>Configured as Digital Outputs:</a:t>
            </a:r>
          </a:p>
          <a:p>
            <a:pPr marL="285750" indent="-285750">
              <a:buFont typeface="Arial" panose="020B0604020202020204" pitchFamily="34" charset="0"/>
              <a:buChar char="•"/>
            </a:pPr>
            <a:r>
              <a:rPr lang="en-US" sz="2400" dirty="0" smtClean="0">
                <a:solidFill>
                  <a:schemeClr val="tx1"/>
                </a:solidFill>
              </a:rPr>
              <a:t>3.3V TTL</a:t>
            </a:r>
          </a:p>
          <a:p>
            <a:pPr marL="285750" indent="-285750">
              <a:buFont typeface="Arial" panose="020B0604020202020204" pitchFamily="34" charset="0"/>
              <a:buChar char="•"/>
            </a:pPr>
            <a:r>
              <a:rPr lang="en-US" sz="2400" dirty="0" smtClean="0">
                <a:solidFill>
                  <a:schemeClr val="tx1"/>
                </a:solidFill>
              </a:rPr>
              <a:t>Open Collector, High Current</a:t>
            </a:r>
          </a:p>
          <a:p>
            <a:pPr marL="285750" indent="-285750">
              <a:buFont typeface="Arial" panose="020B0604020202020204" pitchFamily="34" charset="0"/>
              <a:buChar char="•"/>
            </a:pPr>
            <a:r>
              <a:rPr lang="en-US" sz="2400" dirty="0" smtClean="0">
                <a:solidFill>
                  <a:schemeClr val="tx1"/>
                </a:solidFill>
              </a:rPr>
              <a:t>PWM/Inverted PWM Outputs (pulse trains)</a:t>
            </a:r>
            <a:endParaRPr lang="en-US" sz="2400" dirty="0">
              <a:solidFill>
                <a:schemeClr val="tx1"/>
              </a:solidFill>
            </a:endParaRPr>
          </a:p>
        </p:txBody>
      </p:sp>
      <p:sp>
        <p:nvSpPr>
          <p:cNvPr id="10" name="Content Placeholder 4"/>
          <p:cNvSpPr>
            <a:spLocks noGrp="1"/>
          </p:cNvSpPr>
          <p:nvPr>
            <p:ph idx="21"/>
          </p:nvPr>
        </p:nvSpPr>
        <p:spPr>
          <a:xfrm>
            <a:off x="6296907" y="3696857"/>
            <a:ext cx="5346062" cy="1052858"/>
          </a:xfrm>
        </p:spPr>
        <p:txBody>
          <a:bodyPr/>
          <a:lstStyle/>
          <a:p>
            <a:pPr>
              <a:tabLst>
                <a:tab pos="457200" algn="l"/>
              </a:tabLst>
            </a:pPr>
            <a:r>
              <a:rPr lang="en-US" sz="2400" dirty="0" smtClean="0">
                <a:solidFill>
                  <a:schemeClr val="tx1"/>
                </a:solidFill>
              </a:rPr>
              <a:t>Dry relay contacts (OUTPUT ONLY!)</a:t>
            </a:r>
          </a:p>
          <a:p>
            <a:pPr marL="285750" indent="-285750">
              <a:buFont typeface="Arial" panose="020B0604020202020204" pitchFamily="34" charset="0"/>
              <a:buChar char="•"/>
              <a:tabLst>
                <a:tab pos="457200" algn="l"/>
              </a:tabLst>
            </a:pPr>
            <a:r>
              <a:rPr lang="en-US" sz="2400" dirty="0" smtClean="0">
                <a:solidFill>
                  <a:schemeClr val="tx1"/>
                </a:solidFill>
              </a:rPr>
              <a:t>ONE relay!</a:t>
            </a:r>
            <a:endParaRPr lang="en-US" sz="2400" dirty="0">
              <a:solidFill>
                <a:schemeClr val="tx1"/>
              </a:solidFill>
            </a:endParaRPr>
          </a:p>
        </p:txBody>
      </p:sp>
      <p:sp>
        <p:nvSpPr>
          <p:cNvPr id="6" name="Content Placeholder 4"/>
          <p:cNvSpPr>
            <a:spLocks noGrp="1"/>
          </p:cNvSpPr>
          <p:nvPr>
            <p:ph idx="21"/>
          </p:nvPr>
        </p:nvSpPr>
        <p:spPr>
          <a:xfrm>
            <a:off x="1465262" y="5627958"/>
            <a:ext cx="10026827" cy="861742"/>
          </a:xfrm>
        </p:spPr>
        <p:txBody>
          <a:bodyPr/>
          <a:lstStyle/>
          <a:p>
            <a:pPr>
              <a:tabLst>
                <a:tab pos="457200" algn="l"/>
              </a:tabLst>
            </a:pPr>
            <a:r>
              <a:rPr lang="en-US" sz="2400" dirty="0" smtClean="0">
                <a:solidFill>
                  <a:schemeClr val="tx1"/>
                </a:solidFill>
              </a:rPr>
              <a:t>Cores and I/O Frames with this D-Sub connector have self-resetting fuses!  </a:t>
            </a:r>
          </a:p>
          <a:p>
            <a:pPr marL="342900" indent="-342900">
              <a:buFont typeface="Arial" panose="020B0604020202020204" pitchFamily="34" charset="0"/>
              <a:buChar char="•"/>
              <a:tabLst>
                <a:tab pos="457200" algn="l"/>
              </a:tabLst>
            </a:pPr>
            <a:r>
              <a:rPr lang="en-US" sz="2400" dirty="0" smtClean="0">
                <a:solidFill>
                  <a:schemeClr val="tx1"/>
                </a:solidFill>
              </a:rPr>
              <a:t>Must reboot the device to reset</a:t>
            </a:r>
          </a:p>
        </p:txBody>
      </p:sp>
    </p:spTree>
    <p:extLst>
      <p:ext uri="{BB962C8B-B14F-4D97-AF65-F5344CB8AC3E}">
        <p14:creationId xmlns:p14="http://schemas.microsoft.com/office/powerpoint/2010/main" val="154044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0" grpId="0" uiExpand="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Legacy / Integrated Cores and I/O Frames</a:t>
            </a:r>
            <a:endParaRPr lang="en-US" dirty="0"/>
          </a:p>
        </p:txBody>
      </p:sp>
      <p:sp>
        <p:nvSpPr>
          <p:cNvPr id="4" name="Content Placeholder 3"/>
          <p:cNvSpPr>
            <a:spLocks noGrp="1"/>
          </p:cNvSpPr>
          <p:nvPr>
            <p:ph idx="21"/>
          </p:nvPr>
        </p:nvSpPr>
        <p:spPr>
          <a:xfrm>
            <a:off x="171021" y="1179095"/>
            <a:ext cx="3016038" cy="866274"/>
          </a:xfrm>
        </p:spPr>
        <p:txBody>
          <a:bodyPr/>
          <a:lstStyle/>
          <a:p>
            <a:r>
              <a:rPr lang="en-US" sz="2400" dirty="0" smtClean="0"/>
              <a:t>As always, the Help file is your friend!</a:t>
            </a:r>
            <a:endParaRPr lang="en-US" sz="2400" dirty="0"/>
          </a:p>
        </p:txBody>
      </p:sp>
      <p:pic>
        <p:nvPicPr>
          <p:cNvPr id="6" name="Picture 5"/>
          <p:cNvPicPr>
            <a:picLocks noChangeAspect="1"/>
          </p:cNvPicPr>
          <p:nvPr/>
        </p:nvPicPr>
        <p:blipFill>
          <a:blip r:embed="rId2"/>
          <a:stretch>
            <a:fillRect/>
          </a:stretch>
        </p:blipFill>
        <p:spPr>
          <a:xfrm>
            <a:off x="3597442" y="1227221"/>
            <a:ext cx="8332948" cy="4969189"/>
          </a:xfrm>
          <a:prstGeom prst="rect">
            <a:avLst/>
          </a:prstGeom>
          <a:ln w="38100">
            <a:solidFill>
              <a:srgbClr val="FF0000"/>
            </a:solidFill>
          </a:ln>
        </p:spPr>
      </p:pic>
      <p:grpSp>
        <p:nvGrpSpPr>
          <p:cNvPr id="26" name="Group 25"/>
          <p:cNvGrpSpPr/>
          <p:nvPr/>
        </p:nvGrpSpPr>
        <p:grpSpPr>
          <a:xfrm>
            <a:off x="4858753" y="2421676"/>
            <a:ext cx="3124200" cy="1866401"/>
            <a:chOff x="4858753" y="2421676"/>
            <a:chExt cx="3124200" cy="1866401"/>
          </a:xfrm>
        </p:grpSpPr>
        <p:pic>
          <p:nvPicPr>
            <p:cNvPr id="8" name="Picture 7"/>
            <p:cNvPicPr>
              <a:picLocks noChangeAspect="1"/>
            </p:cNvPicPr>
            <p:nvPr/>
          </p:nvPicPr>
          <p:blipFill>
            <a:blip r:embed="rId3"/>
            <a:stretch>
              <a:fillRect/>
            </a:stretch>
          </p:blipFill>
          <p:spPr>
            <a:xfrm>
              <a:off x="4858753" y="3135552"/>
              <a:ext cx="3124200" cy="1152525"/>
            </a:xfrm>
            <a:prstGeom prst="rect">
              <a:avLst/>
            </a:prstGeom>
          </p:spPr>
        </p:pic>
        <p:sp>
          <p:nvSpPr>
            <p:cNvPr id="13" name="Rectangle 12"/>
            <p:cNvSpPr/>
            <p:nvPr/>
          </p:nvSpPr>
          <p:spPr>
            <a:xfrm>
              <a:off x="4858753" y="3135551"/>
              <a:ext cx="3124200" cy="11525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444290" y="2421676"/>
              <a:ext cx="1582152" cy="3696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flipH="1">
              <a:off x="4858753" y="2421677"/>
              <a:ext cx="585537" cy="7138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026442" y="2421676"/>
              <a:ext cx="956511" cy="7138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292566" y="2791325"/>
              <a:ext cx="151724" cy="3442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026442" y="2791325"/>
              <a:ext cx="315704" cy="3442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7" name="Content Placeholder 3"/>
          <p:cNvSpPr>
            <a:spLocks noGrp="1"/>
          </p:cNvSpPr>
          <p:nvPr>
            <p:ph idx="21"/>
          </p:nvPr>
        </p:nvSpPr>
        <p:spPr>
          <a:xfrm>
            <a:off x="258834" y="2702414"/>
            <a:ext cx="3016038" cy="1231912"/>
          </a:xfrm>
        </p:spPr>
        <p:txBody>
          <a:bodyPr/>
          <a:lstStyle/>
          <a:p>
            <a:r>
              <a:rPr lang="en-US" sz="2400" dirty="0" smtClean="0"/>
              <a:t>By the way, is this a DA-15, DB-15, D-15, or what???</a:t>
            </a:r>
            <a:endParaRPr lang="en-US" sz="2400" dirty="0"/>
          </a:p>
        </p:txBody>
      </p:sp>
    </p:spTree>
    <p:extLst>
      <p:ext uri="{BB962C8B-B14F-4D97-AF65-F5344CB8AC3E}">
        <p14:creationId xmlns:p14="http://schemas.microsoft.com/office/powerpoint/2010/main" val="4865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10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7">
                                            <p:txEl>
                                              <p:pRg st="0" end="0"/>
                                            </p:txEl>
                                          </p:spTgt>
                                        </p:tgtEl>
                                        <p:attrNameLst>
                                          <p:attrName>style.visibility</p:attrName>
                                        </p:attrNameLst>
                                      </p:cBhvr>
                                      <p:to>
                                        <p:strVal val="visible"/>
                                      </p:to>
                                    </p:set>
                                    <p:anim calcmode="lin" valueType="num">
                                      <p:cBhvr additive="base">
                                        <p:cTn id="20"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smtClean="0"/>
              <a:t>Legacy / Integrated Cores and I/O Frames</a:t>
            </a:r>
            <a:endParaRPr lang="en-US" dirty="0"/>
          </a:p>
        </p:txBody>
      </p:sp>
      <p:sp>
        <p:nvSpPr>
          <p:cNvPr id="4" name="Content Placeholder 3"/>
          <p:cNvSpPr>
            <a:spLocks noGrp="1"/>
          </p:cNvSpPr>
          <p:nvPr>
            <p:ph idx="21"/>
          </p:nvPr>
        </p:nvSpPr>
        <p:spPr>
          <a:xfrm>
            <a:off x="171021" y="1179095"/>
            <a:ext cx="3016038" cy="866274"/>
          </a:xfrm>
        </p:spPr>
        <p:txBody>
          <a:bodyPr/>
          <a:lstStyle/>
          <a:p>
            <a:r>
              <a:rPr lang="en-US" sz="2400" dirty="0" smtClean="0"/>
              <a:t>As always, the Help file is your friend!</a:t>
            </a:r>
            <a:endParaRPr lang="en-US" sz="2400" dirty="0"/>
          </a:p>
        </p:txBody>
      </p:sp>
      <p:sp>
        <p:nvSpPr>
          <p:cNvPr id="27" name="Content Placeholder 3"/>
          <p:cNvSpPr>
            <a:spLocks noGrp="1"/>
          </p:cNvSpPr>
          <p:nvPr>
            <p:ph idx="21"/>
          </p:nvPr>
        </p:nvSpPr>
        <p:spPr>
          <a:xfrm>
            <a:off x="258834" y="2702414"/>
            <a:ext cx="3016038" cy="1231912"/>
          </a:xfrm>
        </p:spPr>
        <p:txBody>
          <a:bodyPr/>
          <a:lstStyle/>
          <a:p>
            <a:r>
              <a:rPr lang="en-US" sz="2400" dirty="0" smtClean="0"/>
              <a:t>By the way, is this a DA-15, DB-15, D-15, or what???</a:t>
            </a:r>
            <a:endParaRPr lang="en-US" sz="2400" dirty="0"/>
          </a:p>
        </p:txBody>
      </p:sp>
      <p:pic>
        <p:nvPicPr>
          <p:cNvPr id="2" name="Picture 1"/>
          <p:cNvPicPr>
            <a:picLocks noChangeAspect="1"/>
          </p:cNvPicPr>
          <p:nvPr/>
        </p:nvPicPr>
        <p:blipFill>
          <a:blip r:embed="rId2"/>
          <a:stretch>
            <a:fillRect/>
          </a:stretch>
        </p:blipFill>
        <p:spPr>
          <a:xfrm>
            <a:off x="3639553" y="1684420"/>
            <a:ext cx="8205374" cy="4186989"/>
          </a:xfrm>
          <a:prstGeom prst="rect">
            <a:avLst/>
          </a:prstGeom>
        </p:spPr>
      </p:pic>
      <p:sp>
        <p:nvSpPr>
          <p:cNvPr id="6" name="Content Placeholder 3"/>
          <p:cNvSpPr>
            <a:spLocks noGrp="1"/>
          </p:cNvSpPr>
          <p:nvPr>
            <p:ph idx="21"/>
          </p:nvPr>
        </p:nvSpPr>
        <p:spPr>
          <a:xfrm>
            <a:off x="3639553" y="5878983"/>
            <a:ext cx="8205374" cy="485954"/>
          </a:xfrm>
        </p:spPr>
        <p:txBody>
          <a:bodyPr/>
          <a:lstStyle/>
          <a:p>
            <a:r>
              <a:rPr lang="en-US" sz="1600" dirty="0" smtClean="0"/>
              <a:t>First developed by Cannon in 1952, these are now governed by </a:t>
            </a:r>
            <a:r>
              <a:rPr lang="en-US" sz="1600" dirty="0"/>
              <a:t>international IEC 60807-3 / DIN 41652 </a:t>
            </a:r>
            <a:r>
              <a:rPr lang="en-US" sz="1600" dirty="0" smtClean="0"/>
              <a:t>standards.</a:t>
            </a:r>
            <a:endParaRPr lang="en-US" sz="1600" dirty="0"/>
          </a:p>
        </p:txBody>
      </p:sp>
    </p:spTree>
    <p:extLst>
      <p:ext uri="{BB962C8B-B14F-4D97-AF65-F5344CB8AC3E}">
        <p14:creationId xmlns:p14="http://schemas.microsoft.com/office/powerpoint/2010/main" val="167138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a:xfrm>
            <a:off x="279306" y="201852"/>
            <a:ext cx="10026520" cy="571723"/>
          </a:xfrm>
        </p:spPr>
        <p:txBody>
          <a:bodyPr/>
          <a:lstStyle/>
          <a:p>
            <a:r>
              <a:rPr lang="en-US" dirty="0"/>
              <a:t>Legacy / Integrated Cores and IO Frames</a:t>
            </a:r>
          </a:p>
        </p:txBody>
      </p:sp>
      <p:sp>
        <p:nvSpPr>
          <p:cNvPr id="9" name="Content Placeholder 4"/>
          <p:cNvSpPr>
            <a:spLocks noGrp="1"/>
          </p:cNvSpPr>
          <p:nvPr>
            <p:ph idx="21"/>
          </p:nvPr>
        </p:nvSpPr>
        <p:spPr>
          <a:xfrm>
            <a:off x="403631" y="1101969"/>
            <a:ext cx="6436961" cy="2567354"/>
          </a:xfrm>
        </p:spPr>
        <p:txBody>
          <a:bodyPr/>
          <a:lstStyle/>
          <a:p>
            <a:r>
              <a:rPr lang="en-US" sz="2400" dirty="0" smtClean="0"/>
              <a:t>HIGHLY suggest a breakout board be used, as opposed to solder or crimp-type connectors!</a:t>
            </a:r>
          </a:p>
          <a:p>
            <a:r>
              <a:rPr lang="en-US" sz="2400" dirty="0" smtClean="0">
                <a:solidFill>
                  <a:schemeClr val="tx1"/>
                </a:solidFill>
              </a:rPr>
              <a:t>	Winford.com</a:t>
            </a:r>
          </a:p>
          <a:p>
            <a:r>
              <a:rPr lang="en-US" sz="2400" dirty="0" smtClean="0">
                <a:solidFill>
                  <a:schemeClr val="tx1"/>
                </a:solidFill>
              </a:rPr>
              <a:t>	Amazon.com</a:t>
            </a:r>
          </a:p>
          <a:p>
            <a:r>
              <a:rPr lang="en-US" sz="2400" dirty="0" smtClean="0">
                <a:solidFill>
                  <a:schemeClr val="tx1"/>
                </a:solidFill>
              </a:rPr>
              <a:t>Make sure:  MALE pins and jack screws!</a:t>
            </a:r>
            <a:endParaRPr lang="en-US" sz="2400" dirty="0">
              <a:solidFill>
                <a:schemeClr val="tx1"/>
              </a:solidFill>
            </a:endParaRPr>
          </a:p>
        </p:txBody>
      </p:sp>
      <p:pic>
        <p:nvPicPr>
          <p:cNvPr id="7" name="Picture Placeholder 6"/>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6840592" y="1549769"/>
            <a:ext cx="4778154" cy="4595258"/>
          </a:xfr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619" y="3479609"/>
            <a:ext cx="4977261" cy="2665418"/>
          </a:xfrm>
          <a:prstGeom prst="rect">
            <a:avLst/>
          </a:prstGeom>
        </p:spPr>
      </p:pic>
    </p:spTree>
    <p:extLst>
      <p:ext uri="{BB962C8B-B14F-4D97-AF65-F5344CB8AC3E}">
        <p14:creationId xmlns:p14="http://schemas.microsoft.com/office/powerpoint/2010/main" val="2718723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1+#ppt_w/2"/>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8421</TotalTime>
  <Words>2116</Words>
  <Application>Microsoft Office PowerPoint</Application>
  <PresentationFormat>Widescreen</PresentationFormat>
  <Paragraphs>257</Paragraphs>
  <Slides>37</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Calibri Light</vt:lpstr>
      <vt:lpstr>HelveticaNeueLT Pro 45 Lt</vt:lpstr>
      <vt:lpstr>HelveticaNeueLT Pro 55 Roman</vt:lpstr>
      <vt:lpstr>HelveticaNeueLT Pro 65 Md</vt:lpstr>
      <vt:lpstr>Lucida Handwriting</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Linville</dc:creator>
  <cp:lastModifiedBy>Jay Wyatt</cp:lastModifiedBy>
  <cp:revision>199</cp:revision>
  <dcterms:created xsi:type="dcterms:W3CDTF">2018-10-24T19:24:08Z</dcterms:created>
  <dcterms:modified xsi:type="dcterms:W3CDTF">2019-07-22T21:58:59Z</dcterms:modified>
</cp:coreProperties>
</file>