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1_0.xml" ContentType="application/vnd.ms-powerpoint.comments+xml"/>
  <Override PartName="/ppt/notesSlides/notesSlide2.xml" ContentType="application/vnd.openxmlformats-officedocument.presentationml.notesSlide+xml"/>
  <Override PartName="/ppt/comments/modernComment_142_F4B58F94.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33_501AA61.xml" ContentType="application/vnd.ms-powerpoint.comments+xml"/>
  <Override PartName="/ppt/comments/modernComment_130_6A5EF371.xml" ContentType="application/vnd.ms-powerpoint.comments+xml"/>
  <Override PartName="/ppt/comments/modernComment_136_31944416.xml" ContentType="application/vnd.ms-powerpoint.comments+xml"/>
  <Override PartName="/ppt/notesSlides/notesSlide5.xml" ContentType="application/vnd.openxmlformats-officedocument.presentationml.notesSlide+xml"/>
  <Override PartName="/ppt/comments/modernComment_13B_72C839CE.xml" ContentType="application/vnd.ms-powerpoint.comments+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0"/>
  </p:notesMasterIdLst>
  <p:sldIdLst>
    <p:sldId id="256" r:id="rId5"/>
    <p:sldId id="257" r:id="rId6"/>
    <p:sldId id="258" r:id="rId7"/>
    <p:sldId id="259" r:id="rId8"/>
    <p:sldId id="322" r:id="rId9"/>
    <p:sldId id="280" r:id="rId10"/>
    <p:sldId id="307" r:id="rId11"/>
    <p:sldId id="281" r:id="rId12"/>
    <p:sldId id="304" r:id="rId13"/>
    <p:sldId id="320" r:id="rId14"/>
    <p:sldId id="310" r:id="rId15"/>
    <p:sldId id="265" r:id="rId16"/>
    <p:sldId id="289" r:id="rId17"/>
    <p:sldId id="311" r:id="rId18"/>
    <p:sldId id="312" r:id="rId19"/>
    <p:sldId id="313" r:id="rId20"/>
    <p:sldId id="314" r:id="rId21"/>
    <p:sldId id="298" r:id="rId22"/>
    <p:sldId id="315" r:id="rId23"/>
    <p:sldId id="319" r:id="rId24"/>
    <p:sldId id="317" r:id="rId25"/>
    <p:sldId id="318" r:id="rId26"/>
    <p:sldId id="316" r:id="rId27"/>
    <p:sldId id="300" r:id="rId28"/>
    <p:sldId id="299" r:id="rId29"/>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400" userDrawn="1">
          <p15:clr>
            <a:srgbClr val="A4A3A4"/>
          </p15:clr>
        </p15:guide>
        <p15:guide id="3" orient="horz" pos="62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84B1C08-0383-C460-55FF-5A7F6B7DC7B2}" name="Gastbenutzer" initials="Ga" userId="S::urn:spo:tenantanon#03014c6f-9b7d-4124-9b62-1a07231d5377::" providerId="AD"/>
  <p188:author id="{9C92B510-57A6-DE8E-60C6-ECCCB269A716}" name="Nicole Dixon" initials="ND" userId="S::ndixon@questex.com::043d1f9f-933f-4f21-9cfa-41504fdaccf5" providerId="AD"/>
  <p188:author id="{EBDADD2C-A2B4-9175-476E-B74C52ACD5E2}" name="Donna Preston" initials="" userId="S::dpreston@questex.com::96ba2c54-1bf8-4fea-8579-75d4888ea3c2" providerId="AD"/>
  <p188:author id="{17DEEC38-EE4F-AB3E-8795-F8227F8DDE83}" name="Anita Mosquera" initials="AM" userId="S::amosquera@questex.com::a0952f58-1878-47e3-aca8-b8ca555e85bb" providerId="AD"/>
  <p188:author id="{AA302E48-EB94-D2FB-31CC-C353D51F42CA}" name="Gemma Price" initials="GP" userId="58751d45d6c822df" providerId="Windows Live"/>
  <p188:author id="{47297E73-D9DD-896D-AA1C-A042E4BBFEB4}" name="Terry Yeardley" initials="TY" userId="S::Terry.Yeardley@btguk.com::6d2b11f0-156b-4348-925c-573d36f93d6c" providerId="AD"/>
  <p188:author id="{F71C3A78-BB70-E1F6-ED7A-DE75E95BB5F8}" name="Emily Cloke" initials="EC" userId="S::ecloke@questex.com::7fe54060-dee4-4e76-98c8-33e64364de21" providerId="AD"/>
  <p188:author id="{F936B282-E7C2-AD2E-62C0-40DB12E35514}" name="Guest User" initials="GU" userId="S::urn:spo:anon#d76274c07b7deee138fe220338a6cf90b86748aabc2506db4a5c71b07a09bf4c::" providerId="AD"/>
  <p188:author id="{1F7AB28A-5CE0-F2AE-57BE-6D7A44BE207A}" name="Gemma Lindsay" initials="GL" userId="S::glindsay@questex.com::53544bd6-a858-4727-8b17-8026d0e5693f" providerId="AD"/>
  <p188:author id="{2A07599F-2586-1F1B-B03E-EFBC2D1C6C9E}" name="Inny Atwal" initials="IA" userId="S::iatwal@questex.com::3b7b4532-4d28-401f-834f-ccb18b03a231" providerId="AD"/>
  <p188:author id="{464BB7F0-A088-C134-6998-203BE5FEC1B5}" name="Nina Aufderheide" initials="NA" userId="S::naufderheide@questex.com::06315f86-9eec-4e0b-91d7-2864a0d4e4d2" providerId="AD"/>
  <p188:author id="{11FFB0F7-582A-C8A0-9CD7-C31A1F3B21D5}" name="Francesca Mason" initials="FM" userId="S::fmason@questex.com::2bab61f3-0ef3-4da2-b47a-2db5821951d9" providerId="AD"/>
  <p188:author id="{E049DFF8-42D2-241C-83F4-1F3B8285DBB6}" name="Naveen Kumararatne" initials="" userId="S::nkumararatne@questex.com::7a821bb9-cbd4-4365-ac22-7cc001cda300" providerId="AD"/>
  <p188:author id="{A5AB22FD-2615-0305-02B9-EAD90248585E}" name="Tkay Shana" initials="" userId="S::tshana@questex.com::4561b3c6-b52b-4020-a590-6b4fd8f03f7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AE20A6-24AE-EA34-DEF1-4D7D966F2157}" v="314" dt="2026-01-14T22:26:46.664"/>
    <p1510:client id="{1FD4423D-F1C3-872D-BD1E-D3474BF6CC0B}" v="52" dt="2026-01-15T14:42:15.677"/>
    <p1510:client id="{21BF87CC-2AB3-D235-BB3C-6909F462A44C}" v="17" dt="2026-01-14T08:54:00.453"/>
    <p1510:client id="{3804D194-9ED5-30D1-25B8-FB741FCAE296}" v="112" dt="2026-01-15T14:37:07.583"/>
    <p1510:client id="{5ACECD5C-4937-8DD2-7303-F7DF3F742FCA}" v="945" dt="2026-01-15T22:42:01.713"/>
    <p1510:client id="{924F2DCC-3E64-8F43-4E48-E47A066B8848}" v="1" dt="2026-01-14T12:59:25.70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880"/>
        <p:guide pos="2400"/>
        <p:guide orient="horz" pos="624"/>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4.xml"/></Relationships>
</file>

<file path=ppt/comments/modernComment_101_0.xml><?xml version="1.0" encoding="utf-8"?>
<p188:cmLst xmlns:a="http://schemas.openxmlformats.org/drawingml/2006/main" xmlns:r="http://schemas.openxmlformats.org/officeDocument/2006/relationships" xmlns:p188="http://schemas.microsoft.com/office/powerpoint/2018/8/main">
  <p188:cm id="{39F9A0C1-1084-437F-8378-4FDA42BAEBF6}" authorId="{1F7AB28A-5CE0-F2AE-57BE-6D7A44BE207A}" created="2026-01-13T13:00:20.077">
    <pc:sldMkLst xmlns:pc="http://schemas.microsoft.com/office/powerpoint/2013/main/command">
      <pc:docMk/>
      <pc:sldMk cId="0" sldId="257"/>
    </pc:sldMkLst>
    <p188:txBody>
      <a:bodyPr/>
      <a:lstStyle/>
      <a:p>
        <a:r>
          <a:rPr lang="en-GB"/>
          <a:t>need to redo pages at end again as added new pages so this is a reminder</a:t>
        </a:r>
      </a:p>
    </p188:txBody>
  </p188:cm>
</p188:cmLst>
</file>

<file path=ppt/comments/modernComment_130_6A5EF371.xml><?xml version="1.0" encoding="utf-8"?>
<p188:cmLst xmlns:a="http://schemas.openxmlformats.org/drawingml/2006/main" xmlns:r="http://schemas.openxmlformats.org/officeDocument/2006/relationships" xmlns:p188="http://schemas.microsoft.com/office/powerpoint/2018/8/main">
  <p188:cm id="{79E4A845-B915-48E2-B602-CDC3C67E1927}" authorId="{1F7AB28A-5CE0-F2AE-57BE-6D7A44BE207A}" created="2026-01-12T22:03:47.615" startDate="2026-01-12T22:03:47.615" dueDate="2026-01-12T22:03:47.615" assignedTo="{2A07599F-2586-1F1B-B03E-EFBC2D1C6C9E}" title="@Inny Atwal do you think this one pager should replace slides 10-12 or do we need to have a separate page aswell for each package? Emily asked for this one pager to go in but we dont need both - or do we?">
    <pc:sldMkLst xmlns:pc="http://schemas.microsoft.com/office/powerpoint/2013/main/command">
      <pc:docMk/>
      <pc:sldMk cId="1784607601" sldId="304"/>
    </pc:sldMkLst>
    <p188:txBody>
      <a:bodyPr/>
      <a:lstStyle/>
      <a:p>
        <a:r>
          <a:rPr lang="en-GB"/>
          <a:t>[@Inny Atwal] do you think this one pager should replace slides 10-12 or do we need to have a separate page aswell for each package? Emily asked for this one pager to go in but we dont need both - or do we?</a:t>
        </a:r>
      </a:p>
    </p188:txBody>
    <p188:extLst>
      <p:ext xmlns:p="http://schemas.openxmlformats.org/presentationml/2006/main" uri="{5BB2D875-25FF-4072-B9AC-8F64D62656EB}">
        <p228:taskDetails xmlns:p228="http://schemas.microsoft.com/office/powerpoint/2022/08/main">
          <p228:history>
            <p228:event time="2026-01-12T22:03:47.615" id="{4318AE3B-188F-4A35-8204-C5E4C244CB54}">
              <p228:atrbtn authorId="{1F7AB28A-5CE0-F2AE-57BE-6D7A44BE207A}"/>
              <p228:anchr>
                <p228:comment id="{79E4A845-B915-48E2-B602-CDC3C67E1927}"/>
              </p228:anchr>
              <p228:add/>
            </p228:event>
            <p228:event time="2026-01-12T22:03:47.615" id="{D662297C-0A20-4393-84CC-4C6E4CFB972B}">
              <p228:atrbtn authorId="{1F7AB28A-5CE0-F2AE-57BE-6D7A44BE207A}"/>
              <p228:anchr>
                <p228:comment id="{79E4A845-B915-48E2-B602-CDC3C67E1927}"/>
              </p228:anchr>
              <p228:asgn authorId="{2A07599F-2586-1F1B-B03E-EFBC2D1C6C9E}"/>
            </p228:event>
            <p228:event time="2026-01-12T22:03:47.615" id="{112E1D04-27BC-4421-9579-FC86939D781D}">
              <p228:atrbtn authorId="{1F7AB28A-5CE0-F2AE-57BE-6D7A44BE207A}"/>
              <p228:anchr>
                <p228:comment id="{79E4A845-B915-48E2-B602-CDC3C67E1927}"/>
              </p228:anchr>
              <p228:title val="@Inny Atwal do you think this one pager should replace slides 10-12 or do we need to have a separate page aswell for each package? Emily asked for this one pager to go in but we dont need both - or do we?"/>
            </p228:event>
            <p228:event time="2026-01-12T22:03:47.615" id="{3E5497F1-F2D7-4E00-A568-AD300C069280}">
              <p228:atrbtn authorId="{1F7AB28A-5CE0-F2AE-57BE-6D7A44BE207A}"/>
              <p228:anchr>
                <p228:comment id="{79E4A845-B915-48E2-B602-CDC3C67E1927}"/>
              </p228:anchr>
              <p228:date stDt="2026-01-12T22:03:47.615" endDt="2026-01-12T22:03:47.615"/>
            </p228:event>
          </p228:history>
        </p228:taskDetails>
      </p:ext>
    </p188:extLst>
  </p188:cm>
</p188:cmLst>
</file>

<file path=ppt/comments/modernComment_133_501AA61.xml><?xml version="1.0" encoding="utf-8"?>
<p188:cmLst xmlns:a="http://schemas.openxmlformats.org/drawingml/2006/main" xmlns:r="http://schemas.openxmlformats.org/officeDocument/2006/relationships" xmlns:p188="http://schemas.microsoft.com/office/powerpoint/2018/8/main">
  <p188:cm id="{06E327DA-C3F1-4F7C-A851-6D9D28DD052A}" authorId="{1F7AB28A-5CE0-F2AE-57BE-6D7A44BE207A}" created="2026-01-13T13:51:37.130" startDate="2026-01-13T13:51:37.130" dueDate="2026-01-13T13:51:37.130" assignedTo="{17DEEC38-EE4F-AB3E-8795-F8227F8DDE83}" title="@Anita Mosquera Some dreadful lining up going on here with this list now - can you see if you can get it to align beautifully? thank you">
    <pc:sldMkLst xmlns:pc="http://schemas.microsoft.com/office/powerpoint/2013/main/command">
      <pc:docMk/>
      <pc:sldMk cId="83995233" sldId="307"/>
    </pc:sldMkLst>
    <p188:txBody>
      <a:bodyPr/>
      <a:lstStyle/>
      <a:p>
        <a:r>
          <a:rPr lang="en-GB"/>
          <a:t>[@Anita Mosquera] Some dreadful lining up going on here with this list now - can you see if you can get it to align beautifully? thank you</a:t>
        </a:r>
      </a:p>
    </p188:txBody>
    <p188:extLst>
      <p:ext xmlns:p="http://schemas.openxmlformats.org/presentationml/2006/main" uri="{5BB2D875-25FF-4072-B9AC-8F64D62656EB}">
        <p228:taskDetails xmlns:p228="http://schemas.microsoft.com/office/powerpoint/2022/08/main">
          <p228:history>
            <p228:event time="2026-01-13T13:51:37.130" id="{F7056DB7-E0DA-40AC-B88E-AF6217C8C716}">
              <p228:atrbtn authorId="{1F7AB28A-5CE0-F2AE-57BE-6D7A44BE207A}"/>
              <p228:anchr>
                <p228:comment id="{06E327DA-C3F1-4F7C-A851-6D9D28DD052A}"/>
              </p228:anchr>
              <p228:add/>
            </p228:event>
            <p228:event time="2026-01-13T13:51:37.130" id="{1F240712-E97A-452B-A366-E85FFB127099}">
              <p228:atrbtn authorId="{1F7AB28A-5CE0-F2AE-57BE-6D7A44BE207A}"/>
              <p228:anchr>
                <p228:comment id="{06E327DA-C3F1-4F7C-A851-6D9D28DD052A}"/>
              </p228:anchr>
              <p228:asgn authorId="{17DEEC38-EE4F-AB3E-8795-F8227F8DDE83}"/>
            </p228:event>
            <p228:event time="2026-01-13T13:51:37.130" id="{1A64306B-B149-4434-9BC1-FF18C51F9780}">
              <p228:atrbtn authorId="{1F7AB28A-5CE0-F2AE-57BE-6D7A44BE207A}"/>
              <p228:anchr>
                <p228:comment id="{06E327DA-C3F1-4F7C-A851-6D9D28DD052A}"/>
              </p228:anchr>
              <p228:title val="@Anita Mosquera Some dreadful lining up going on here with this list now - can you see if you can get it to align beautifully? thank you"/>
            </p228:event>
            <p228:event time="2026-01-13T13:51:37.130" id="{89CAAD10-3D5D-42E3-8D8A-B41D2CA6A1A1}">
              <p228:atrbtn authorId="{1F7AB28A-5CE0-F2AE-57BE-6D7A44BE207A}"/>
              <p228:anchr>
                <p228:comment id="{06E327DA-C3F1-4F7C-A851-6D9D28DD052A}"/>
              </p228:anchr>
              <p228:date stDt="2026-01-13T13:51:37.130" endDt="2026-01-13T13:51:37.130"/>
            </p228:event>
          </p228:history>
        </p228:taskDetails>
      </p:ext>
    </p188:extLst>
  </p188:cm>
</p188:cmLst>
</file>

<file path=ppt/comments/modernComment_136_31944416.xml><?xml version="1.0" encoding="utf-8"?>
<p188:cmLst xmlns:a="http://schemas.openxmlformats.org/drawingml/2006/main" xmlns:r="http://schemas.openxmlformats.org/officeDocument/2006/relationships" xmlns:p188="http://schemas.microsoft.com/office/powerpoint/2018/8/main">
  <p188:cm id="{56F2B7EA-5291-4C14-A057-BE924E0ECA04}" authorId="{1F7AB28A-5CE0-F2AE-57BE-6D7A44BE207A}" created="2026-01-05T17:37:41.208">
    <pc:sldMkLst xmlns:pc="http://schemas.microsoft.com/office/powerpoint/2013/main/command">
      <pc:docMk/>
      <pc:sldMk cId="831800342" sldId="310"/>
    </pc:sldMkLst>
    <p188:txBody>
      <a:bodyPr/>
      <a:lstStyle/>
      <a:p>
        <a:r>
          <a:rPr lang="en-US"/>
          <a:t>Check with TEM to deadline for signage</a:t>
        </a:r>
      </a:p>
    </p188:txBody>
  </p188:cm>
</p188:cmLst>
</file>

<file path=ppt/comments/modernComment_13B_72C839CE.xml><?xml version="1.0" encoding="utf-8"?>
<p188:cmLst xmlns:a="http://schemas.openxmlformats.org/drawingml/2006/main" xmlns:r="http://schemas.openxmlformats.org/officeDocument/2006/relationships" xmlns:p188="http://schemas.microsoft.com/office/powerpoint/2018/8/main">
  <p188:cm id="{CB57914D-879A-407C-9492-C88611C560FD}" authorId="{1F7AB28A-5CE0-F2AE-57BE-6D7A44BE207A}" created="2026-01-12T11:35:42.296" startDate="2026-01-12T21:59:55.443" dueDate="2026-01-12T21:59:55.443" assignedTo="{2A07599F-2586-1F1B-B03E-EFBC2D1C6C9E}" title="@Inny Atwal the health and safety tick list is referenced do you know where there is a copy and are we still using it as not been mentioned previously">
    <ac:txMkLst xmlns:ac="http://schemas.microsoft.com/office/drawing/2013/main/command">
      <pc:docMk xmlns:pc="http://schemas.microsoft.com/office/powerpoint/2013/main/command"/>
      <pc:sldMk xmlns:pc="http://schemas.microsoft.com/office/powerpoint/2013/main/command" cId="1925724622" sldId="315"/>
      <ac:spMk id="4" creationId="{162CB66F-F8B0-CAE9-EBB3-F992FB18221B}"/>
      <ac:txMk cp="0" len="37">
        <ac:context len="352" hash="2006023790"/>
      </ac:txMk>
    </ac:txMkLst>
    <p188:pos x="3027405" y="267729"/>
    <p188:replyLst>
      <p188:reply id="{F8E48D6B-579D-4972-A2AB-00BA98DBB03B}" authorId="{1F7AB28A-5CE0-F2AE-57BE-6D7A44BE207A}" created="2026-01-12T21:59:55.443">
        <p188:txBody>
          <a:bodyPr/>
          <a:lstStyle/>
          <a:p>
            <a:r>
              <a:rPr lang="en-GB"/>
              <a:t>[@Inny Atwal] the health and safety tick list is referenced do you know where there is a copy and are we still using it as not been mentioned previously</a:t>
            </a:r>
          </a:p>
        </p188:txBody>
      </p188:reply>
    </p188:replyLst>
    <p188:txBody>
      <a:bodyPr/>
      <a:lstStyle/>
      <a:p>
        <a:r>
          <a:rPr lang="en-GB"/>
          <a:t>what form is this and where should it be put as not here which is odd??</a:t>
        </a:r>
      </a:p>
    </p188:txBody>
    <p188:extLst>
      <p:ext xmlns:p="http://schemas.openxmlformats.org/presentationml/2006/main" uri="{5BB2D875-25FF-4072-B9AC-8F64D62656EB}">
        <p228:taskDetails xmlns:p228="http://schemas.microsoft.com/office/powerpoint/2022/08/main">
          <p228:history>
            <p228:event time="2026-01-12T21:59:55.443" id="{90280020-13AF-45DE-84FC-CFAFB3B3938F}">
              <p228:atrbtn authorId="{1F7AB28A-5CE0-F2AE-57BE-6D7A44BE207A}"/>
              <p228:anchr>
                <p228:comment id="{F8E48D6B-579D-4972-A2AB-00BA98DBB03B}"/>
              </p228:anchr>
              <p228:add/>
            </p228:event>
            <p228:event time="2026-01-12T21:59:55.443" id="{4798CDB2-DDE8-4C5C-BCE1-2E032546E4AA}">
              <p228:atrbtn authorId="{1F7AB28A-5CE0-F2AE-57BE-6D7A44BE207A}"/>
              <p228:anchr>
                <p228:comment id="{F8E48D6B-579D-4972-A2AB-00BA98DBB03B}"/>
              </p228:anchr>
              <p228:asgn authorId="{2A07599F-2586-1F1B-B03E-EFBC2D1C6C9E}"/>
            </p228:event>
            <p228:event time="2026-01-12T21:59:55.443" id="{0992582A-92DE-479E-8D39-C169E4BFD338}">
              <p228:atrbtn authorId="{1F7AB28A-5CE0-F2AE-57BE-6D7A44BE207A}"/>
              <p228:anchr>
                <p228:comment id="{F8E48D6B-579D-4972-A2AB-00BA98DBB03B}"/>
              </p228:anchr>
              <p228:date stDt="2026-01-12T21:59:55.443" endDt="2026-01-12T21:59:55.443"/>
            </p228:event>
            <p228:event time="2026-01-12T21:59:55.443" id="{67C34AD0-6AC0-4EE1-BA4F-F01743320757}">
              <p228:atrbtn authorId="{1F7AB28A-5CE0-F2AE-57BE-6D7A44BE207A}"/>
              <p228:anchr>
                <p228:comment id="{F8E48D6B-579D-4972-A2AB-00BA98DBB03B}"/>
              </p228:anchr>
              <p228:title val="@Inny Atwal the health and safety tick list is referenced do you know where there is a copy and are we still using it as not been mentioned previously"/>
            </p228:event>
          </p228:history>
        </p228:taskDetails>
      </p:ext>
    </p188:extLst>
  </p188:cm>
  <p188:cm id="{E7F26E17-7C60-4375-8030-A20F871F0C00}" authorId="{1F7AB28A-5CE0-F2AE-57BE-6D7A44BE207A}" created="2026-01-12T22:15:47.252">
    <ac:txMkLst xmlns:ac="http://schemas.microsoft.com/office/drawing/2013/main/command">
      <pc:docMk xmlns:pc="http://schemas.microsoft.com/office/powerpoint/2013/main/command"/>
      <pc:sldMk xmlns:pc="http://schemas.microsoft.com/office/powerpoint/2013/main/command" cId="1925724622" sldId="315"/>
      <ac:spMk id="19" creationId="{0FE46FBF-1438-3727-A474-22ED0D375FD0}"/>
      <ac:txMk cp="949" len="4">
        <ac:context len="955" hash="3671285707"/>
      </ac:txMk>
    </ac:txMkLst>
    <p188:pos x="3577525" y="2828440"/>
    <p188:txBody>
      <a:bodyPr/>
      <a:lstStyle/>
      <a:p>
        <a:r>
          <a:rPr lang="en-GB"/>
          <a:t>once got doc from Tine and updated need to include here</a:t>
        </a:r>
      </a:p>
    </p188:txBody>
    <p188:extLst>
      <p:ext xmlns:p="http://schemas.openxmlformats.org/presentationml/2006/main" uri="{57CB4572-C831-44C2-8A1C-0ADB6CCDFE69}">
        <p223:reactions xmlns:p223="http://schemas.microsoft.com/office/powerpoint/2022/03/main">
          <p223:rxn type="👍">
            <p223:instance time="2026-01-15T14:42:15.662" authorId="{2A07599F-2586-1F1B-B03E-EFBC2D1C6C9E}"/>
          </p223:rxn>
        </p223:reactions>
      </p:ext>
    </p188:extLst>
  </p188:cm>
</p188:cmLst>
</file>

<file path=ppt/comments/modernComment_142_F4B58F94.xml><?xml version="1.0" encoding="utf-8"?>
<p188:cmLst xmlns:a="http://schemas.openxmlformats.org/drawingml/2006/main" xmlns:r="http://schemas.openxmlformats.org/officeDocument/2006/relationships" xmlns:p188="http://schemas.microsoft.com/office/powerpoint/2018/8/main">
  <p188:cm id="{9E8AD459-DC72-4A69-A8B1-1C110914FF23}" authorId="{1F7AB28A-5CE0-F2AE-57BE-6D7A44BE207A}" created="2026-01-14T22:21:57.597" startDate="2026-01-14T22:21:57.597" dueDate="2026-01-14T22:21:57.597" assignedTo="{17DEEC38-EE4F-AB3E-8795-F8227F8DDE83}" title="@Anita Mosquera the slide that was here has disappeared so I have a link to the text from last years doc then I will update it again... https://fiercemarkets.sharepoint.com/:b:/s/HospitalityTravel/IQDHxu_wpVNORYEIOyge6NLqAZQS4mf8-pcV8ABvjS8bqZg?e=TRCcvK">
    <pc:sldMkLst xmlns:pc="http://schemas.microsoft.com/office/powerpoint/2013/main/command">
      <pc:docMk/>
      <pc:sldMk cId="4105539476" sldId="322"/>
    </pc:sldMkLst>
    <p188:txBody>
      <a:bodyPr/>
      <a:lstStyle/>
      <a:p>
        <a:r>
          <a:rPr lang="en-GB"/>
          <a:t>[@Anita Mosquera] the slide that was here has disappeared so I have a link to the text from last years doc then I will update it again... https://fiercemarkets.sharepoint.com/:b:/s/HospitalityTravel/IQDHxu_wpVNORYEIOyge6NLqAZQS4mf8-pcV8ABvjS8bqZg?e=TRCcvK</a:t>
        </a:r>
      </a:p>
    </p188:txBody>
    <p188:extLst>
      <p:ext xmlns:p="http://schemas.openxmlformats.org/presentationml/2006/main" uri="{5BB2D875-25FF-4072-B9AC-8F64D62656EB}">
        <p228:taskDetails xmlns:p228="http://schemas.microsoft.com/office/powerpoint/2022/08/main">
          <p228:history>
            <p228:event time="2026-01-14T22:21:57.597" id="{3A00FA97-D7E4-44B3-BFD7-7ED24EAB715E}">
              <p228:atrbtn authorId="{1F7AB28A-5CE0-F2AE-57BE-6D7A44BE207A}"/>
              <p228:anchr>
                <p228:comment id="{9E8AD459-DC72-4A69-A8B1-1C110914FF23}"/>
              </p228:anchr>
              <p228:add/>
            </p228:event>
            <p228:event time="2026-01-14T22:21:57.597" id="{7416B8FE-ADDC-4FEB-9FA3-6815B0278F8A}">
              <p228:atrbtn authorId="{1F7AB28A-5CE0-F2AE-57BE-6D7A44BE207A}"/>
              <p228:anchr>
                <p228:comment id="{9E8AD459-DC72-4A69-A8B1-1C110914FF23}"/>
              </p228:anchr>
              <p228:asgn authorId="{17DEEC38-EE4F-AB3E-8795-F8227F8DDE83}"/>
            </p228:event>
            <p228:event time="2026-01-14T22:21:57.597" id="{E60E81DD-648A-4CEB-BCDE-9B886A6E92D2}">
              <p228:atrbtn authorId="{1F7AB28A-5CE0-F2AE-57BE-6D7A44BE207A}"/>
              <p228:anchr>
                <p228:comment id="{9E8AD459-DC72-4A69-A8B1-1C110914FF23}"/>
              </p228:anchr>
              <p228:title val="@Anita Mosquera the slide that was here has disappeared so I have a link to the text from last years doc then I will update it again... https://fiercemarkets.sharepoint.com/:b:/s/HospitalityTravel/IQDHxu_wpVNORYEIOyge6NLqAZQS4mf8-pcV8ABvjS8bqZg?e=TRCcvK"/>
            </p228:event>
            <p228:event time="2026-01-14T22:21:57.597" id="{0A5E721E-0E05-4421-89C0-4E51B33DF000}">
              <p228:atrbtn authorId="{1F7AB28A-5CE0-F2AE-57BE-6D7A44BE207A}"/>
              <p228:anchr>
                <p228:comment id="{9E8AD459-DC72-4A69-A8B1-1C110914FF23}"/>
              </p228:anchr>
              <p228:date stDt="2026-01-14T22:21:57.597" endDt="2026-01-14T22:21:57.597"/>
            </p228:event>
          </p228:history>
        </p228:taskDetail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4ACFCB30-F6AD-4F7C-A392-FE57384ED66E}" type="datetimeFigureOut">
              <a:rPr lang="en-GB" smtClean="0"/>
              <a:t>16/01/2026</a:t>
            </a:fld>
            <a:endParaRPr lang="en-GB"/>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6FCD0D29-475E-45ED-AF94-653B76BB1748}" type="slidenum">
              <a:rPr lang="en-GB" smtClean="0"/>
              <a:t>‹#›</a:t>
            </a:fld>
            <a:endParaRPr lang="en-GB"/>
          </a:p>
        </p:txBody>
      </p:sp>
    </p:spTree>
    <p:extLst>
      <p:ext uri="{BB962C8B-B14F-4D97-AF65-F5344CB8AC3E}">
        <p14:creationId xmlns:p14="http://schemas.microsoft.com/office/powerpoint/2010/main" val="1811198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CD0D29-475E-45ED-AF94-653B76BB1748}" type="slidenum">
              <a:rPr lang="en-GB" smtClean="0"/>
              <a:t>2</a:t>
            </a:fld>
            <a:endParaRPr lang="en-GB"/>
          </a:p>
        </p:txBody>
      </p:sp>
    </p:spTree>
    <p:extLst>
      <p:ext uri="{BB962C8B-B14F-4D97-AF65-F5344CB8AC3E}">
        <p14:creationId xmlns:p14="http://schemas.microsoft.com/office/powerpoint/2010/main" val="1951009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FCD0D29-475E-45ED-AF94-653B76BB1748}" type="slidenum">
              <a:rPr lang="en-GB" smtClean="0"/>
              <a:t>3</a:t>
            </a:fld>
            <a:endParaRPr lang="en-GB"/>
          </a:p>
        </p:txBody>
      </p:sp>
    </p:spTree>
    <p:extLst>
      <p:ext uri="{BB962C8B-B14F-4D97-AF65-F5344CB8AC3E}">
        <p14:creationId xmlns:p14="http://schemas.microsoft.com/office/powerpoint/2010/main" val="2409562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FCD0D29-475E-45ED-AF94-653B76BB1748}" type="slidenum">
              <a:rPr lang="en-GB" smtClean="0"/>
              <a:t>6</a:t>
            </a:fld>
            <a:endParaRPr lang="en-GB"/>
          </a:p>
        </p:txBody>
      </p:sp>
    </p:spTree>
    <p:extLst>
      <p:ext uri="{BB962C8B-B14F-4D97-AF65-F5344CB8AC3E}">
        <p14:creationId xmlns:p14="http://schemas.microsoft.com/office/powerpoint/2010/main" val="1853817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D903E-A8C7-F63F-AF2C-311A4FB3B3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36F3F2-24A1-4C42-91A3-FEE6595F048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9B8A16C-46A6-67C7-1FC8-B6CCEE634D7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87CA415-5BD7-3C51-4498-AFC7633FA012}"/>
              </a:ext>
            </a:extLst>
          </p:cNvPr>
          <p:cNvSpPr>
            <a:spLocks noGrp="1"/>
          </p:cNvSpPr>
          <p:nvPr>
            <p:ph type="sldNum" sz="quarter" idx="5"/>
          </p:nvPr>
        </p:nvSpPr>
        <p:spPr/>
        <p:txBody>
          <a:bodyPr/>
          <a:lstStyle/>
          <a:p>
            <a:fld id="{6FCD0D29-475E-45ED-AF94-653B76BB1748}" type="slidenum">
              <a:rPr lang="en-GB" smtClean="0"/>
              <a:t>7</a:t>
            </a:fld>
            <a:endParaRPr lang="en-GB"/>
          </a:p>
        </p:txBody>
      </p:sp>
    </p:spTree>
    <p:extLst>
      <p:ext uri="{BB962C8B-B14F-4D97-AF65-F5344CB8AC3E}">
        <p14:creationId xmlns:p14="http://schemas.microsoft.com/office/powerpoint/2010/main" val="2643980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B9E02-D7C5-51BA-90A0-302D876315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327883-BB13-31E4-3BDE-16CB3864650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BC0563A-DC1C-8286-E08D-2D018F532E3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13D5597-6709-10F7-1B1E-9F2F315A5B3A}"/>
              </a:ext>
            </a:extLst>
          </p:cNvPr>
          <p:cNvSpPr>
            <a:spLocks noGrp="1"/>
          </p:cNvSpPr>
          <p:nvPr>
            <p:ph type="sldNum" sz="quarter" idx="5"/>
          </p:nvPr>
        </p:nvSpPr>
        <p:spPr/>
        <p:txBody>
          <a:bodyPr/>
          <a:lstStyle/>
          <a:p>
            <a:fld id="{6FCD0D29-475E-45ED-AF94-653B76BB1748}" type="slidenum">
              <a:rPr lang="en-GB" smtClean="0"/>
              <a:t>17</a:t>
            </a:fld>
            <a:endParaRPr lang="en-GB"/>
          </a:p>
        </p:txBody>
      </p:sp>
    </p:spTree>
    <p:extLst>
      <p:ext uri="{BB962C8B-B14F-4D97-AF65-F5344CB8AC3E}">
        <p14:creationId xmlns:p14="http://schemas.microsoft.com/office/powerpoint/2010/main" val="2584916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CD0D29-475E-45ED-AF94-653B76BB1748}" type="slidenum">
              <a:rPr lang="en-GB" smtClean="0"/>
              <a:t>23</a:t>
            </a:fld>
            <a:endParaRPr lang="en-GB"/>
          </a:p>
        </p:txBody>
      </p:sp>
    </p:spTree>
    <p:extLst>
      <p:ext uri="{BB962C8B-B14F-4D97-AF65-F5344CB8AC3E}">
        <p14:creationId xmlns:p14="http://schemas.microsoft.com/office/powerpoint/2010/main" val="165228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9" name="Slide Number Placeholder 28">
            <a:extLst>
              <a:ext uri="{FF2B5EF4-FFF2-40B4-BE49-F238E27FC236}">
                <a16:creationId xmlns:a16="http://schemas.microsoft.com/office/drawing/2014/main" id="{8DB010EE-4A3C-1242-6270-32507B49A32B}"/>
              </a:ext>
            </a:extLst>
          </p:cNvPr>
          <p:cNvSpPr>
            <a:spLocks noGrp="1"/>
          </p:cNvSpPr>
          <p:nvPr>
            <p:ph type="sldNum" sz="quarter" idx="10"/>
          </p:nvPr>
        </p:nvSpPr>
        <p:spPr/>
        <p:txBody>
          <a:bodyPr/>
          <a:lstStyle/>
          <a:p>
            <a:pPr marL="12700">
              <a:spcBef>
                <a:spcPts val="65"/>
              </a:spcBef>
            </a:pPr>
            <a:fld id="{81D60167-4931-47E6-BA6A-407CBD079E47}" type="slidenum">
              <a:rPr lang="en-GB" spc="-25" smtClean="0"/>
              <a:pPr marL="12700">
                <a:spcBef>
                  <a:spcPts val="65"/>
                </a:spcBef>
              </a:pPr>
              <a:t>‹#›</a:t>
            </a:fld>
            <a:endParaRPr lang="en-GB" spc="-25"/>
          </a:p>
        </p:txBody>
      </p:sp>
      <p:sp>
        <p:nvSpPr>
          <p:cNvPr id="32" name="Title 31">
            <a:extLst>
              <a:ext uri="{FF2B5EF4-FFF2-40B4-BE49-F238E27FC236}">
                <a16:creationId xmlns:a16="http://schemas.microsoft.com/office/drawing/2014/main" id="{C2DDBE6A-4B8A-985F-2A69-69DA19530D1A}"/>
              </a:ext>
            </a:extLst>
          </p:cNvPr>
          <p:cNvSpPr>
            <a:spLocks noGrp="1"/>
          </p:cNvSpPr>
          <p:nvPr>
            <p:ph type="title"/>
          </p:nvPr>
        </p:nvSpPr>
        <p:spPr/>
        <p:txBody>
          <a:bodyPr/>
          <a:lstStyle/>
          <a:p>
            <a:r>
              <a:rPr lang="en-US"/>
              <a:t>Click to edit Master title style</a:t>
            </a:r>
          </a:p>
        </p:txBody>
      </p:sp>
      <p:sp>
        <p:nvSpPr>
          <p:cNvPr id="33" name="Text Placeholder 14">
            <a:extLst>
              <a:ext uri="{FF2B5EF4-FFF2-40B4-BE49-F238E27FC236}">
                <a16:creationId xmlns:a16="http://schemas.microsoft.com/office/drawing/2014/main" id="{F3FA7D37-0977-72D9-761C-0CA0DDA1F2F4}"/>
              </a:ext>
            </a:extLst>
          </p:cNvPr>
          <p:cNvSpPr>
            <a:spLocks noGrp="1"/>
          </p:cNvSpPr>
          <p:nvPr>
            <p:ph idx="1"/>
          </p:nvPr>
        </p:nvSpPr>
        <p:spPr>
          <a:xfrm>
            <a:off x="495300" y="1042985"/>
            <a:ext cx="10515600"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4" name="Straight Connector 33">
            <a:extLst>
              <a:ext uri="{FF2B5EF4-FFF2-40B4-BE49-F238E27FC236}">
                <a16:creationId xmlns:a16="http://schemas.microsoft.com/office/drawing/2014/main" id="{C5F9BA21-ADC6-CCCA-A393-4307D723DE89}"/>
              </a:ext>
            </a:extLst>
          </p:cNvPr>
          <p:cNvCxnSpPr>
            <a:cxnSpLocks/>
          </p:cNvCxnSpPr>
          <p:nvPr userDrawn="1"/>
        </p:nvCxnSpPr>
        <p:spPr>
          <a:xfrm>
            <a:off x="495300" y="812800"/>
            <a:ext cx="11201400" cy="0"/>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Slide Number Placeholder 28">
            <a:extLst>
              <a:ext uri="{FF2B5EF4-FFF2-40B4-BE49-F238E27FC236}">
                <a16:creationId xmlns:a16="http://schemas.microsoft.com/office/drawing/2014/main" id="{8DB010EE-4A3C-1242-6270-32507B49A32B}"/>
              </a:ext>
            </a:extLst>
          </p:cNvPr>
          <p:cNvSpPr>
            <a:spLocks noGrp="1"/>
          </p:cNvSpPr>
          <p:nvPr>
            <p:ph type="sldNum" sz="quarter" idx="10"/>
          </p:nvPr>
        </p:nvSpPr>
        <p:spPr/>
        <p:txBody>
          <a:bodyPr/>
          <a:lstStyle/>
          <a:p>
            <a:pPr marL="12700">
              <a:spcBef>
                <a:spcPts val="65"/>
              </a:spcBef>
            </a:pPr>
            <a:fld id="{81D60167-4931-47E6-BA6A-407CBD079E47}" type="slidenum">
              <a:rPr lang="en-GB" spc="-25" smtClean="0"/>
              <a:pPr marL="12700">
                <a:spcBef>
                  <a:spcPts val="65"/>
                </a:spcBef>
              </a:pPr>
              <a:t>‹#›</a:t>
            </a:fld>
            <a:endParaRPr lang="en-GB" spc="-25"/>
          </a:p>
        </p:txBody>
      </p:sp>
      <p:sp>
        <p:nvSpPr>
          <p:cNvPr id="32" name="Title 31">
            <a:extLst>
              <a:ext uri="{FF2B5EF4-FFF2-40B4-BE49-F238E27FC236}">
                <a16:creationId xmlns:a16="http://schemas.microsoft.com/office/drawing/2014/main" id="{C2DDBE6A-4B8A-985F-2A69-69DA19530D1A}"/>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33" name="Text Placeholder 14">
            <a:extLst>
              <a:ext uri="{FF2B5EF4-FFF2-40B4-BE49-F238E27FC236}">
                <a16:creationId xmlns:a16="http://schemas.microsoft.com/office/drawing/2014/main" id="{F3FA7D37-0977-72D9-761C-0CA0DDA1F2F4}"/>
              </a:ext>
            </a:extLst>
          </p:cNvPr>
          <p:cNvSpPr>
            <a:spLocks noGrp="1"/>
          </p:cNvSpPr>
          <p:nvPr>
            <p:ph idx="1"/>
          </p:nvPr>
        </p:nvSpPr>
        <p:spPr>
          <a:xfrm>
            <a:off x="495300" y="1042985"/>
            <a:ext cx="10515600" cy="4351338"/>
          </a:xfrm>
          <a:prstGeom prst="rect">
            <a:avLst/>
          </a:prstGeom>
        </p:spPr>
        <p:txBody>
          <a:bodyPr vert="horz" lIns="0" tIns="0" rIns="0" bIns="0" rtlCol="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4" name="Straight Connector 33">
            <a:extLst>
              <a:ext uri="{FF2B5EF4-FFF2-40B4-BE49-F238E27FC236}">
                <a16:creationId xmlns:a16="http://schemas.microsoft.com/office/drawing/2014/main" id="{C5F9BA21-ADC6-CCCA-A393-4307D723DE89}"/>
              </a:ext>
            </a:extLst>
          </p:cNvPr>
          <p:cNvCxnSpPr>
            <a:cxnSpLocks/>
          </p:cNvCxnSpPr>
          <p:nvPr userDrawn="1"/>
        </p:nvCxnSpPr>
        <p:spPr>
          <a:xfrm>
            <a:off x="495300" y="812800"/>
            <a:ext cx="11201400" cy="0"/>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9759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90809D8-B6DF-494A-D9C8-499171E3C867}"/>
              </a:ext>
            </a:extLst>
          </p:cNvPr>
          <p:cNvSpPr>
            <a:spLocks noGrp="1"/>
          </p:cNvSpPr>
          <p:nvPr>
            <p:ph type="sldNum" sz="quarter" idx="10"/>
          </p:nvPr>
        </p:nvSpPr>
        <p:spPr/>
        <p:txBody>
          <a:bodyPr/>
          <a:lstStyle/>
          <a:p>
            <a:pPr marL="12700">
              <a:spcBef>
                <a:spcPts val="65"/>
              </a:spcBef>
            </a:pPr>
            <a:fld id="{81D60167-4931-47E6-BA6A-407CBD079E47}" type="slidenum">
              <a:rPr lang="en-GB" spc="-25" smtClean="0"/>
              <a:pPr marL="12700">
                <a:spcBef>
                  <a:spcPts val="65"/>
                </a:spcBef>
              </a:pPr>
              <a:t>‹#›</a:t>
            </a:fld>
            <a:endParaRPr lang="en-GB" spc="-25"/>
          </a:p>
        </p:txBody>
      </p:sp>
      <p:sp>
        <p:nvSpPr>
          <p:cNvPr id="8" name="Title 7">
            <a:extLst>
              <a:ext uri="{FF2B5EF4-FFF2-40B4-BE49-F238E27FC236}">
                <a16:creationId xmlns:a16="http://schemas.microsoft.com/office/drawing/2014/main" id="{B01A4641-E2DE-9359-6611-02D8E4E5A7CA}"/>
              </a:ext>
            </a:extLst>
          </p:cNvPr>
          <p:cNvSpPr>
            <a:spLocks noGrp="1"/>
          </p:cNvSpPr>
          <p:nvPr>
            <p:ph type="title"/>
          </p:nvPr>
        </p:nvSpPr>
        <p:spPr>
          <a:xfrm>
            <a:off x="6324600" y="469900"/>
            <a:ext cx="5372100" cy="444500"/>
          </a:xfrm>
        </p:spPr>
        <p:txBody>
          <a:bodyPr/>
          <a:lstStyle/>
          <a:p>
            <a:r>
              <a:rPr lang="en-US"/>
              <a:t>Click to edit Master title style</a:t>
            </a:r>
          </a:p>
        </p:txBody>
      </p:sp>
      <p:sp>
        <p:nvSpPr>
          <p:cNvPr id="9" name="Text Placeholder 14">
            <a:extLst>
              <a:ext uri="{FF2B5EF4-FFF2-40B4-BE49-F238E27FC236}">
                <a16:creationId xmlns:a16="http://schemas.microsoft.com/office/drawing/2014/main" id="{397E76F7-3C22-7620-2581-5D6ABDFE7706}"/>
              </a:ext>
            </a:extLst>
          </p:cNvPr>
          <p:cNvSpPr>
            <a:spLocks noGrp="1"/>
          </p:cNvSpPr>
          <p:nvPr>
            <p:ph idx="1"/>
          </p:nvPr>
        </p:nvSpPr>
        <p:spPr>
          <a:xfrm>
            <a:off x="6324600" y="1042985"/>
            <a:ext cx="5372100"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5CEE152E-2210-88C4-6122-1A389059F28E}"/>
              </a:ext>
            </a:extLst>
          </p:cNvPr>
          <p:cNvCxnSpPr>
            <a:cxnSpLocks/>
          </p:cNvCxnSpPr>
          <p:nvPr userDrawn="1"/>
        </p:nvCxnSpPr>
        <p:spPr>
          <a:xfrm>
            <a:off x="6324600" y="812800"/>
            <a:ext cx="5372100" cy="0"/>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extLst>
    <p:ext uri="{DCECCB84-F9BA-43D5-87BE-67443E8EF086}">
      <p15:sldGuideLst xmlns:p15="http://schemas.microsoft.com/office/powerpoint/2012/main">
        <p15:guide id="1" pos="369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495300" y="469900"/>
            <a:ext cx="5372100" cy="292100"/>
          </a:xfrm>
          <a:prstGeom prst="rect">
            <a:avLst/>
          </a:prstGeom>
        </p:spPr>
        <p:txBody>
          <a:bodyPr lIns="0" tIns="0" rIns="0" bIns="0"/>
          <a:lstStyle>
            <a:lvl1pPr>
              <a:defRPr sz="1800" b="1" i="0">
                <a:solidFill>
                  <a:schemeClr val="tx2"/>
                </a:solidFill>
                <a:latin typeface="Arial" panose="020B0604020202020204" pitchFamily="34" charset="0"/>
                <a:cs typeface="Arial" panose="020B0604020202020204" pitchFamily="34" charset="0"/>
              </a:defRPr>
            </a:lvl1pPr>
          </a:lstStyle>
          <a:p>
            <a:endParaRPr/>
          </a:p>
        </p:txBody>
      </p:sp>
      <p:sp>
        <p:nvSpPr>
          <p:cNvPr id="6" name="Slide Number Placeholder 5">
            <a:extLst>
              <a:ext uri="{FF2B5EF4-FFF2-40B4-BE49-F238E27FC236}">
                <a16:creationId xmlns:a16="http://schemas.microsoft.com/office/drawing/2014/main" id="{ABF35010-AA4B-F6C4-8610-9FBC876ABB65}"/>
              </a:ext>
            </a:extLst>
          </p:cNvPr>
          <p:cNvSpPr>
            <a:spLocks noGrp="1"/>
          </p:cNvSpPr>
          <p:nvPr>
            <p:ph type="sldNum" sz="quarter" idx="10"/>
          </p:nvPr>
        </p:nvSpPr>
        <p:spPr/>
        <p:txBody>
          <a:bodyPr/>
          <a:lstStyle/>
          <a:p>
            <a:pPr marL="12700">
              <a:spcBef>
                <a:spcPts val="65"/>
              </a:spcBef>
            </a:pPr>
            <a:fld id="{81D60167-4931-47E6-BA6A-407CBD079E47}" type="slidenum">
              <a:rPr lang="en-GB" spc="-25" smtClean="0"/>
              <a:pPr marL="12700">
                <a:spcBef>
                  <a:spcPts val="65"/>
                </a:spcBef>
              </a:pPr>
              <a:t>‹#›</a:t>
            </a:fld>
            <a:endParaRPr lang="en-GB" spc="-25"/>
          </a:p>
        </p:txBody>
      </p:sp>
      <p:sp>
        <p:nvSpPr>
          <p:cNvPr id="7" name="Text Placeholder 14">
            <a:extLst>
              <a:ext uri="{FF2B5EF4-FFF2-40B4-BE49-F238E27FC236}">
                <a16:creationId xmlns:a16="http://schemas.microsoft.com/office/drawing/2014/main" id="{32848466-5EDC-601F-775C-0BDA54086E39}"/>
              </a:ext>
            </a:extLst>
          </p:cNvPr>
          <p:cNvSpPr>
            <a:spLocks noGrp="1"/>
          </p:cNvSpPr>
          <p:nvPr>
            <p:ph idx="1"/>
          </p:nvPr>
        </p:nvSpPr>
        <p:spPr>
          <a:xfrm>
            <a:off x="495300" y="1042985"/>
            <a:ext cx="5372100"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BA74E6BD-EDC7-9477-E854-A4737C073F5B}"/>
              </a:ext>
            </a:extLst>
          </p:cNvPr>
          <p:cNvCxnSpPr>
            <a:cxnSpLocks/>
          </p:cNvCxnSpPr>
          <p:nvPr userDrawn="1"/>
        </p:nvCxnSpPr>
        <p:spPr>
          <a:xfrm>
            <a:off x="495300" y="812800"/>
            <a:ext cx="5372100" cy="0"/>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extLst>
    <p:ext uri="{DCECCB84-F9BA-43D5-87BE-67443E8EF086}">
      <p15:sldGuideLst xmlns:p15="http://schemas.microsoft.com/office/powerpoint/2012/main">
        <p15:guide id="1" orient="horz" pos="2160" userDrawn="1">
          <p15:clr>
            <a:srgbClr val="FBAE40"/>
          </p15:clr>
        </p15:guide>
        <p15:guide id="2" pos="398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C3787F1-1C29-7851-A8B3-CDBDD5DA2078}"/>
              </a:ext>
            </a:extLst>
          </p:cNvPr>
          <p:cNvSpPr>
            <a:spLocks noGrp="1"/>
          </p:cNvSpPr>
          <p:nvPr>
            <p:ph type="title"/>
          </p:nvPr>
        </p:nvSpPr>
        <p:spPr>
          <a:xfrm>
            <a:off x="495300" y="2060161"/>
            <a:ext cx="4911587" cy="2909404"/>
          </a:xfrm>
        </p:spPr>
        <p:txBody>
          <a:bodyPr anchor="ctr" anchorCtr="0"/>
          <a:lstStyle>
            <a:lvl1pPr algn="l">
              <a:lnSpc>
                <a:spcPts val="5400"/>
              </a:lnSpc>
              <a:defRPr sz="5000"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213400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Blank">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213F124-66AC-6FCF-7163-A9382210D832}"/>
              </a:ext>
            </a:extLst>
          </p:cNvPr>
          <p:cNvSpPr>
            <a:spLocks noGrp="1"/>
          </p:cNvSpPr>
          <p:nvPr>
            <p:ph type="sldNum" sz="quarter" idx="10"/>
          </p:nvPr>
        </p:nvSpPr>
        <p:spPr/>
        <p:txBody>
          <a:bodyPr/>
          <a:lstStyle/>
          <a:p>
            <a:pPr marL="12700">
              <a:spcBef>
                <a:spcPts val="65"/>
              </a:spcBef>
            </a:pPr>
            <a:fld id="{81D60167-4931-47E6-BA6A-407CBD079E47}" type="slidenum">
              <a:rPr lang="en-GB" spc="-25" smtClean="0"/>
              <a:pPr marL="12700">
                <a:spcBef>
                  <a:spcPts val="65"/>
                </a:spcBef>
              </a:pPr>
              <a:t>‹#›</a:t>
            </a:fld>
            <a:endParaRPr lang="en-GB" spc="-25"/>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hyperlink" Target="https://www.instagram.com/ihif_emea/"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s://www.linkedin.com/showcase/international-hospitality-investment-forum-ihif/?viewAsMember=true" TargetMode="External"/><Relationship Id="rId5" Type="http://schemas.openxmlformats.org/officeDocument/2006/relationships/slideLayout" Target="../slideLayouts/slideLayout5.xml"/><Relationship Id="rId15" Type="http://schemas.openxmlformats.org/officeDocument/2006/relationships/hyperlink" Target="https://www.youtube.com/@IHIFEMEA" TargetMode="Externa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hyperlink" Target="https://twitter.com/ihif_news" TargetMode="Externa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3F5803-C978-367E-73B2-5E67EF9AE27C}"/>
              </a:ext>
            </a:extLst>
          </p:cNvPr>
          <p:cNvSpPr/>
          <p:nvPr userDrawn="1"/>
        </p:nvSpPr>
        <p:spPr>
          <a:xfrm>
            <a:off x="0" y="6357938"/>
            <a:ext cx="12192000" cy="500062"/>
          </a:xfrm>
          <a:prstGeom prst="rect">
            <a:avLst/>
          </a:prstGeom>
          <a:gradFill flip="none" rotWithShape="1">
            <a:gsLst>
              <a:gs pos="0">
                <a:schemeClr val="tx2"/>
              </a:gs>
              <a:gs pos="10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31">
            <a:extLst>
              <a:ext uri="{FF2B5EF4-FFF2-40B4-BE49-F238E27FC236}">
                <a16:creationId xmlns:a16="http://schemas.microsoft.com/office/drawing/2014/main" id="{1E332FB1-2EDB-DBC9-607B-AE38FD152970}"/>
              </a:ext>
            </a:extLst>
          </p:cNvPr>
          <p:cNvSpPr txBox="1"/>
          <p:nvPr userDrawn="1"/>
        </p:nvSpPr>
        <p:spPr>
          <a:xfrm>
            <a:off x="4189140" y="6522529"/>
            <a:ext cx="764991" cy="170880"/>
          </a:xfrm>
          <a:prstGeom prst="rect">
            <a:avLst/>
          </a:prstGeom>
        </p:spPr>
        <p:txBody>
          <a:bodyPr vert="horz" wrap="square" lIns="0" tIns="0" rIns="0" bIns="0" rtlCol="0" anchor="ctr" anchorCtr="0">
            <a:noAutofit/>
          </a:bodyPr>
          <a:lstStyle/>
          <a:p>
            <a:pPr marL="12700">
              <a:lnSpc>
                <a:spcPct val="100000"/>
              </a:lnSpc>
              <a:spcBef>
                <a:spcPts val="55"/>
              </a:spcBef>
            </a:pPr>
            <a:r>
              <a:rPr lang="en-US" sz="900">
                <a:solidFill>
                  <a:schemeClr val="bg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a:t>
            </a:r>
            <a:r>
              <a:rPr lang="en-US" sz="900" err="1">
                <a:solidFill>
                  <a:schemeClr val="bg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IHIF_News</a:t>
            </a:r>
            <a:endParaRPr sz="900">
              <a:solidFill>
                <a:schemeClr val="bg1"/>
              </a:solidFill>
              <a:latin typeface="Arial" panose="020B0604020202020204" pitchFamily="34" charset="0"/>
              <a:cs typeface="Arial" panose="020B0604020202020204" pitchFamily="34" charset="0"/>
            </a:endParaRPr>
          </a:p>
        </p:txBody>
      </p:sp>
      <p:pic>
        <p:nvPicPr>
          <p:cNvPr id="9" name="Picture 8">
            <a:hlinkClick r:id="rId9"/>
            <a:extLst>
              <a:ext uri="{FF2B5EF4-FFF2-40B4-BE49-F238E27FC236}">
                <a16:creationId xmlns:a16="http://schemas.microsoft.com/office/drawing/2014/main" id="{689A5EA2-FF6C-1DD7-387C-5EFE8C9236F4}"/>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3902249" y="6493669"/>
            <a:ext cx="228600" cy="228600"/>
          </a:xfrm>
          <a:prstGeom prst="rect">
            <a:avLst/>
          </a:prstGeom>
        </p:spPr>
      </p:pic>
      <p:pic>
        <p:nvPicPr>
          <p:cNvPr id="10" name="Picture 9">
            <a:hlinkClick r:id="rId11"/>
            <a:extLst>
              <a:ext uri="{FF2B5EF4-FFF2-40B4-BE49-F238E27FC236}">
                <a16:creationId xmlns:a16="http://schemas.microsoft.com/office/drawing/2014/main" id="{09B1E0FD-AD40-BF8C-D2EB-207538BA682F}"/>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495299" y="6477458"/>
            <a:ext cx="261023" cy="261023"/>
          </a:xfrm>
          <a:prstGeom prst="rect">
            <a:avLst/>
          </a:prstGeom>
        </p:spPr>
      </p:pic>
      <p:sp>
        <p:nvSpPr>
          <p:cNvPr id="11" name="object 31">
            <a:extLst>
              <a:ext uri="{FF2B5EF4-FFF2-40B4-BE49-F238E27FC236}">
                <a16:creationId xmlns:a16="http://schemas.microsoft.com/office/drawing/2014/main" id="{E0BB8F86-AA51-87F9-07CC-F072EED95367}"/>
              </a:ext>
            </a:extLst>
          </p:cNvPr>
          <p:cNvSpPr txBox="1"/>
          <p:nvPr userDrawn="1"/>
        </p:nvSpPr>
        <p:spPr>
          <a:xfrm>
            <a:off x="810812" y="6492947"/>
            <a:ext cx="2903939" cy="230045"/>
          </a:xfrm>
          <a:prstGeom prst="rect">
            <a:avLst/>
          </a:prstGeom>
        </p:spPr>
        <p:txBody>
          <a:bodyPr vert="horz" wrap="square" lIns="0" tIns="0" rIns="0" bIns="0" rtlCol="0" anchor="ctr" anchorCtr="0">
            <a:noAutofit/>
          </a:bodyPr>
          <a:lstStyle/>
          <a:p>
            <a:pPr marL="12700">
              <a:lnSpc>
                <a:spcPct val="100000"/>
              </a:lnSpc>
              <a:spcBef>
                <a:spcPts val="55"/>
              </a:spcBef>
            </a:pPr>
            <a:r>
              <a:rPr lang="en-US" sz="900">
                <a:solidFill>
                  <a:schemeClr val="bg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International Hospitality Investment Forum (IHIF EMEA)</a:t>
            </a:r>
            <a:endParaRPr lang="en-US" sz="900">
              <a:solidFill>
                <a:schemeClr val="bg1"/>
              </a:solidFill>
              <a:latin typeface="Arial" panose="020B0604020202020204" pitchFamily="34" charset="0"/>
              <a:cs typeface="Arial" panose="020B0604020202020204" pitchFamily="34" charset="0"/>
            </a:endParaRPr>
          </a:p>
        </p:txBody>
      </p:sp>
      <p:sp>
        <p:nvSpPr>
          <p:cNvPr id="6" name="Holder 6"/>
          <p:cNvSpPr>
            <a:spLocks noGrp="1"/>
          </p:cNvSpPr>
          <p:nvPr>
            <p:ph type="sldNum" sz="quarter" idx="7"/>
          </p:nvPr>
        </p:nvSpPr>
        <p:spPr>
          <a:xfrm>
            <a:off x="11514706" y="6525712"/>
            <a:ext cx="190500" cy="169277"/>
          </a:xfrm>
          <a:prstGeom prst="rect">
            <a:avLst/>
          </a:prstGeom>
        </p:spPr>
        <p:txBody>
          <a:bodyPr wrap="square" lIns="0" tIns="0" rIns="0" bIns="0" anchor="ctr" anchorCtr="0">
            <a:noAutofit/>
          </a:bodyPr>
          <a:lstStyle>
            <a:lvl1pPr algn="r">
              <a:defRPr sz="1100" b="1" i="0">
                <a:solidFill>
                  <a:schemeClr val="bg1"/>
                </a:solidFill>
                <a:latin typeface="Arial" panose="020B0604020202020204" pitchFamily="34" charset="0"/>
                <a:cs typeface="Arial" panose="020B0604020202020204" pitchFamily="34" charset="0"/>
              </a:defRPr>
            </a:lvl1pPr>
          </a:lstStyle>
          <a:p>
            <a:pPr marL="12700">
              <a:spcBef>
                <a:spcPts val="65"/>
              </a:spcBef>
            </a:pPr>
            <a:fld id="{81D60167-4931-47E6-BA6A-407CBD079E47}" type="slidenum">
              <a:rPr lang="en-GB" spc="-25" smtClean="0"/>
              <a:pPr marL="12700">
                <a:spcBef>
                  <a:spcPts val="65"/>
                </a:spcBef>
              </a:pPr>
              <a:t>‹#›</a:t>
            </a:fld>
            <a:endParaRPr lang="en-GB" spc="-25"/>
          </a:p>
        </p:txBody>
      </p:sp>
      <p:sp>
        <p:nvSpPr>
          <p:cNvPr id="14" name="Title Placeholder 13">
            <a:extLst>
              <a:ext uri="{FF2B5EF4-FFF2-40B4-BE49-F238E27FC236}">
                <a16:creationId xmlns:a16="http://schemas.microsoft.com/office/drawing/2014/main" id="{E224EB70-120A-EB1E-30DD-7F848809ED1C}"/>
              </a:ext>
            </a:extLst>
          </p:cNvPr>
          <p:cNvSpPr>
            <a:spLocks noGrp="1"/>
          </p:cNvSpPr>
          <p:nvPr>
            <p:ph type="title"/>
          </p:nvPr>
        </p:nvSpPr>
        <p:spPr>
          <a:xfrm>
            <a:off x="495300" y="469900"/>
            <a:ext cx="11201400" cy="444500"/>
          </a:xfrm>
          <a:prstGeom prst="rect">
            <a:avLst/>
          </a:prstGeom>
        </p:spPr>
        <p:txBody>
          <a:bodyPr vert="horz" lIns="0" tIns="0" rIns="0" bIns="0" rtlCol="0" anchor="t" anchorCtr="0">
            <a:noAutofit/>
          </a:bodyPr>
          <a:lstStyle/>
          <a:p>
            <a:r>
              <a:rPr lang="en-US"/>
              <a:t>Click to edit Master title style</a:t>
            </a:r>
          </a:p>
        </p:txBody>
      </p:sp>
      <p:sp>
        <p:nvSpPr>
          <p:cNvPr id="15" name="Text Placeholder 14">
            <a:extLst>
              <a:ext uri="{FF2B5EF4-FFF2-40B4-BE49-F238E27FC236}">
                <a16:creationId xmlns:a16="http://schemas.microsoft.com/office/drawing/2014/main" id="{58A0DDED-0713-E91E-8845-9E964E14462E}"/>
              </a:ext>
            </a:extLst>
          </p:cNvPr>
          <p:cNvSpPr>
            <a:spLocks noGrp="1"/>
          </p:cNvSpPr>
          <p:nvPr>
            <p:ph type="body" idx="1"/>
          </p:nvPr>
        </p:nvSpPr>
        <p:spPr>
          <a:xfrm>
            <a:off x="495300" y="1042985"/>
            <a:ext cx="10515600"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hlinkClick r:id="rId13"/>
            <a:extLst>
              <a:ext uri="{FF2B5EF4-FFF2-40B4-BE49-F238E27FC236}">
                <a16:creationId xmlns:a16="http://schemas.microsoft.com/office/drawing/2014/main" id="{DB388084-7C14-BCAC-37DB-100A009D74B1}"/>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5149702" y="6493669"/>
            <a:ext cx="228600" cy="228600"/>
          </a:xfrm>
          <a:prstGeom prst="rect">
            <a:avLst/>
          </a:prstGeom>
        </p:spPr>
      </p:pic>
      <p:sp>
        <p:nvSpPr>
          <p:cNvPr id="5" name="object 31">
            <a:extLst>
              <a:ext uri="{FF2B5EF4-FFF2-40B4-BE49-F238E27FC236}">
                <a16:creationId xmlns:a16="http://schemas.microsoft.com/office/drawing/2014/main" id="{E6702681-2770-6026-DFEE-1177E8C4320E}"/>
              </a:ext>
            </a:extLst>
          </p:cNvPr>
          <p:cNvSpPr txBox="1"/>
          <p:nvPr userDrawn="1"/>
        </p:nvSpPr>
        <p:spPr>
          <a:xfrm>
            <a:off x="5436638" y="6500090"/>
            <a:ext cx="692701" cy="215758"/>
          </a:xfrm>
          <a:prstGeom prst="rect">
            <a:avLst/>
          </a:prstGeom>
        </p:spPr>
        <p:txBody>
          <a:bodyPr vert="horz" wrap="square" lIns="0" tIns="0" rIns="0" bIns="0" rtlCol="0" anchor="ctr" anchorCtr="0">
            <a:noAutofit/>
          </a:bodyPr>
          <a:lstStyle/>
          <a:p>
            <a:pPr marL="12700">
              <a:lnSpc>
                <a:spcPct val="100000"/>
              </a:lnSpc>
              <a:spcBef>
                <a:spcPts val="55"/>
              </a:spcBef>
            </a:pPr>
            <a:r>
              <a:rPr lang="en-US" sz="900">
                <a:solidFill>
                  <a:schemeClr val="bg1"/>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a:t>
            </a:r>
            <a:r>
              <a:rPr lang="en-US" sz="900" err="1">
                <a:solidFill>
                  <a:schemeClr val="bg1"/>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ihif_emea</a:t>
            </a:r>
            <a:endParaRPr lang="en-US" sz="900">
              <a:solidFill>
                <a:schemeClr val="bg1"/>
              </a:solidFill>
              <a:latin typeface="Arial" panose="020B0604020202020204" pitchFamily="34" charset="0"/>
              <a:cs typeface="Arial" panose="020B0604020202020204" pitchFamily="34" charset="0"/>
            </a:endParaRPr>
          </a:p>
        </p:txBody>
      </p:sp>
      <p:sp>
        <p:nvSpPr>
          <p:cNvPr id="12" name="object 31">
            <a:extLst>
              <a:ext uri="{FF2B5EF4-FFF2-40B4-BE49-F238E27FC236}">
                <a16:creationId xmlns:a16="http://schemas.microsoft.com/office/drawing/2014/main" id="{D17A291D-6918-F2BF-881D-CC0150B23B15}"/>
              </a:ext>
            </a:extLst>
          </p:cNvPr>
          <p:cNvSpPr txBox="1"/>
          <p:nvPr userDrawn="1"/>
        </p:nvSpPr>
        <p:spPr>
          <a:xfrm>
            <a:off x="6615119" y="6505718"/>
            <a:ext cx="771522" cy="204503"/>
          </a:xfrm>
          <a:prstGeom prst="rect">
            <a:avLst/>
          </a:prstGeom>
        </p:spPr>
        <p:txBody>
          <a:bodyPr vert="horz" wrap="square" lIns="0" tIns="0" rIns="0" bIns="0" rtlCol="0" anchor="ctr" anchorCtr="0">
            <a:noAutofit/>
          </a:bodyPr>
          <a:lstStyle/>
          <a:p>
            <a:pPr marL="12700">
              <a:lnSpc>
                <a:spcPct val="100000"/>
              </a:lnSpc>
              <a:spcBef>
                <a:spcPts val="55"/>
              </a:spcBef>
            </a:pPr>
            <a:r>
              <a:rPr lang="en-US" sz="900">
                <a:solidFill>
                  <a:schemeClr val="bg1"/>
                </a:solidFill>
                <a:latin typeface="Arial" panose="020B06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@IHIFEMEA</a:t>
            </a:r>
            <a:endParaRPr lang="en-US" sz="900">
              <a:solidFill>
                <a:schemeClr val="bg1"/>
              </a:solidFill>
              <a:latin typeface="Arial" panose="020B0604020202020204" pitchFamily="34" charset="0"/>
              <a:cs typeface="Arial" panose="020B0604020202020204" pitchFamily="34" charset="0"/>
            </a:endParaRPr>
          </a:p>
        </p:txBody>
      </p:sp>
      <p:pic>
        <p:nvPicPr>
          <p:cNvPr id="13" name="Picture 12">
            <a:hlinkClick r:id="rId15"/>
            <a:extLst>
              <a:ext uri="{FF2B5EF4-FFF2-40B4-BE49-F238E27FC236}">
                <a16:creationId xmlns:a16="http://schemas.microsoft.com/office/drawing/2014/main" id="{5AAFCF55-1C69-6E80-6982-028C05E32BA3}"/>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6317954" y="6493669"/>
            <a:ext cx="228600" cy="2286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6" r:id="rId2"/>
    <p:sldLayoutId id="2147483662" r:id="rId3"/>
    <p:sldLayoutId id="2147483664" r:id="rId4"/>
    <p:sldLayoutId id="2147483663" r:id="rId5"/>
    <p:sldLayoutId id="2147483667" r:id="rId6"/>
    <p:sldLayoutId id="2147483665" r:id="rId7"/>
  </p:sldLayoutIdLst>
  <p:hf hdr="0" ftr="0" dt="0"/>
  <p:txStyles>
    <p:titleStyle>
      <a:lvl1pPr>
        <a:defRPr b="1" i="0">
          <a:solidFill>
            <a:schemeClr val="tx2"/>
          </a:solidFill>
          <a:latin typeface="Arial" panose="020B0604020202020204" pitchFamily="34" charset="0"/>
          <a:ea typeface="+mj-ea"/>
          <a:cs typeface="Arial" panose="020B0604020202020204" pitchFamily="34" charset="0"/>
        </a:defRPr>
      </a:lvl1pPr>
    </p:titleStyle>
    <p:bodyStyle>
      <a:lvl1pPr marL="0">
        <a:spcAft>
          <a:spcPts val="600"/>
        </a:spcAft>
        <a:defRPr b="0" i="0">
          <a:solidFill>
            <a:schemeClr val="tx1"/>
          </a:solidFill>
          <a:latin typeface="Arial" panose="020B0604020202020204" pitchFamily="34" charset="0"/>
          <a:ea typeface="+mn-ea"/>
          <a:cs typeface="Arial" panose="020B0604020202020204" pitchFamily="34" charset="0"/>
        </a:defRPr>
      </a:lvl1pPr>
      <a:lvl2pPr marL="457200">
        <a:spcAft>
          <a:spcPts val="600"/>
        </a:spcAft>
        <a:defRPr sz="1600" b="0" i="0">
          <a:solidFill>
            <a:schemeClr val="tx1"/>
          </a:solidFill>
          <a:latin typeface="Arial" panose="020B0604020202020204" pitchFamily="34" charset="0"/>
          <a:ea typeface="+mn-ea"/>
          <a:cs typeface="Arial" panose="020B0604020202020204" pitchFamily="34" charset="0"/>
        </a:defRPr>
      </a:lvl2pPr>
      <a:lvl3pPr marL="914400">
        <a:spcAft>
          <a:spcPts val="600"/>
        </a:spcAft>
        <a:defRPr sz="1400" b="0" i="0">
          <a:solidFill>
            <a:schemeClr val="tx1"/>
          </a:solidFill>
          <a:latin typeface="Arial" panose="020B0604020202020204" pitchFamily="34" charset="0"/>
          <a:ea typeface="+mn-ea"/>
          <a:cs typeface="Arial" panose="020B0604020202020204" pitchFamily="34" charset="0"/>
        </a:defRPr>
      </a:lvl3pPr>
      <a:lvl4pPr marL="1371600">
        <a:spcAft>
          <a:spcPts val="600"/>
        </a:spcAft>
        <a:defRPr sz="1200" b="0" i="0">
          <a:solidFill>
            <a:schemeClr val="tx1"/>
          </a:solidFill>
          <a:latin typeface="Arial" panose="020B0604020202020204" pitchFamily="34" charset="0"/>
          <a:ea typeface="+mn-ea"/>
          <a:cs typeface="Arial" panose="020B0604020202020204" pitchFamily="34" charset="0"/>
        </a:defRPr>
      </a:lvl4pPr>
      <a:lvl5pPr marL="1828800">
        <a:spcAft>
          <a:spcPts val="600"/>
        </a:spcAft>
        <a:defRPr sz="1000" b="0" i="0">
          <a:solidFill>
            <a:schemeClr val="tx1"/>
          </a:solidFill>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extLst>
    <p:ext uri="{27BBF7A9-308A-43DC-89C8-2F10F3537804}">
      <p15:sldGuideLst xmlns:p15="http://schemas.microsoft.com/office/powerpoint/2012/main">
        <p15:guide id="1" orient="horz" pos="288" userDrawn="1">
          <p15:clr>
            <a:srgbClr val="F26B43"/>
          </p15:clr>
        </p15:guide>
        <p15:guide id="2" pos="312" userDrawn="1">
          <p15:clr>
            <a:srgbClr val="F26B43"/>
          </p15:clr>
        </p15:guide>
        <p15:guide id="3" pos="736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ihifemea.com/" TargetMode="External"/><Relationship Id="rId1" Type="http://schemas.openxmlformats.org/officeDocument/2006/relationships/slideLayout" Target="../slideLayouts/slideLayout5.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sv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microsoft.com/office/2018/10/relationships/comments" Target="../comments/modernComment_136_31944416.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hyperlink" Target="mailto:ihifemeaoperations@questex.com" TargetMode="External"/><Relationship Id="rId2" Type="http://schemas.openxmlformats.org/officeDocument/2006/relationships/hyperlink" Target="http://ihifemeaoperations@questex.com"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support.grip.events/how-can-i-embed-youtube-vimeo-or-glisser-videos-with-my-profile" TargetMode="External"/><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s3.us-east-1.amazonaws.com/publicmarketing.qtxasset.com/5+Hospitality/IHIF/2026/IHIF+EMEA+2026+-+Social+Media+and+Press+Amplification+Guidelines.pdf" TargetMode="External"/><Relationship Id="rId2" Type="http://schemas.openxmlformats.org/officeDocument/2006/relationships/hyperlink" Target="mailto:opremarketing@questex.com" TargetMode="External"/><Relationship Id="rId1" Type="http://schemas.openxmlformats.org/officeDocument/2006/relationships/slideLayout" Target="../slideLayouts/slideLayout1.xml"/><Relationship Id="rId4" Type="http://schemas.openxmlformats.org/officeDocument/2006/relationships/hyperlink" Target="http://opremarketing@questex.com/"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linkedin.com/showcase/international-hospitality-investment-forum-ihif" TargetMode="External"/><Relationship Id="rId2" Type="http://schemas.openxmlformats.org/officeDocument/2006/relationships/hyperlink" Target="https://fiercemarkets.sharepoint.com/:x:/s/HospitalityTravel/IQD4vBQayTmaTYDkMFntfcz4ATsZxzFOGRuexNRoVgb7vLk?e=oFSNFC" TargetMode="Externa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mailto:tine.kuckhoff@pcma.de" TargetMode="External"/><Relationship Id="rId7" Type="http://schemas.openxmlformats.org/officeDocument/2006/relationships/image" Target="../media/image29.svg"/><Relationship Id="rId2" Type="http://schemas.microsoft.com/office/2018/10/relationships/comments" Target="../comments/modernComment_13B_72C839CE.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hyperlink" Target="mailto:ihifemeaoperations@questex.com" TargetMode="External"/></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12.xml"/><Relationship Id="rId18" Type="http://schemas.openxmlformats.org/officeDocument/2006/relationships/slide" Target="slide20.xml"/><Relationship Id="rId3" Type="http://schemas.microsoft.com/office/2018/10/relationships/comments" Target="../comments/modernComment_101_0.xml"/><Relationship Id="rId21" Type="http://schemas.openxmlformats.org/officeDocument/2006/relationships/slide" Target="slide23.xml"/><Relationship Id="rId7" Type="http://schemas.openxmlformats.org/officeDocument/2006/relationships/slide" Target="slide5.xml"/><Relationship Id="rId12" Type="http://schemas.openxmlformats.org/officeDocument/2006/relationships/slide" Target="slide11.xml"/><Relationship Id="rId17" Type="http://schemas.openxmlformats.org/officeDocument/2006/relationships/slide" Target="slide19.xml"/><Relationship Id="rId2" Type="http://schemas.openxmlformats.org/officeDocument/2006/relationships/notesSlide" Target="../notesSlides/notesSlide1.xml"/><Relationship Id="rId16" Type="http://schemas.openxmlformats.org/officeDocument/2006/relationships/slide" Target="slide18.xml"/><Relationship Id="rId20" Type="http://schemas.openxmlformats.org/officeDocument/2006/relationships/slide" Target="slide22.xml"/><Relationship Id="rId1" Type="http://schemas.openxmlformats.org/officeDocument/2006/relationships/slideLayout" Target="../slideLayouts/slideLayout3.xml"/><Relationship Id="rId6" Type="http://schemas.openxmlformats.org/officeDocument/2006/relationships/slide" Target="slide4.xml"/><Relationship Id="rId11" Type="http://schemas.openxmlformats.org/officeDocument/2006/relationships/slide" Target="slide9.xml"/><Relationship Id="rId5" Type="http://schemas.openxmlformats.org/officeDocument/2006/relationships/slide" Target="slide3.xml"/><Relationship Id="rId15" Type="http://schemas.openxmlformats.org/officeDocument/2006/relationships/slide" Target="slide17.xml"/><Relationship Id="rId10" Type="http://schemas.openxmlformats.org/officeDocument/2006/relationships/slide" Target="slide8.xml"/><Relationship Id="rId19" Type="http://schemas.openxmlformats.org/officeDocument/2006/relationships/slide" Target="slide21.xml"/><Relationship Id="rId4" Type="http://schemas.openxmlformats.org/officeDocument/2006/relationships/image" Target="../media/image12.jpeg"/><Relationship Id="rId9" Type="http://schemas.openxmlformats.org/officeDocument/2006/relationships/slide" Target="slide7.xml"/><Relationship Id="rId14" Type="http://schemas.openxmlformats.org/officeDocument/2006/relationships/slide" Target="slide13.xml"/><Relationship Id="rId22" Type="http://schemas.openxmlformats.org/officeDocument/2006/relationships/slide" Target="slide24.xml"/></Relationships>
</file>

<file path=ppt/slides/_rels/slide20.xml.rels><?xml version="1.0" encoding="UTF-8" standalone="yes"?>
<Relationships xmlns="http://schemas.openxmlformats.org/package/2006/relationships"><Relationship Id="rId3" Type="http://schemas.openxmlformats.org/officeDocument/2006/relationships/hyperlink" Target="mailto:tine.kuckhoff@pcma.de" TargetMode="External"/><Relationship Id="rId2" Type="http://schemas.openxmlformats.org/officeDocument/2006/relationships/hyperlink" Target="https://www.hiscox.co.uk/event-insurance/exhibition-insurance" TargetMode="External"/><Relationship Id="rId1" Type="http://schemas.openxmlformats.org/officeDocument/2006/relationships/slideLayout" Target="../slideLayouts/slideLayout1.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hyperlink" Target="https://ihif-2026-exhibitor-shop.paperform.co/" TargetMode="External"/><Relationship Id="rId2" Type="http://schemas.openxmlformats.org/officeDocument/2006/relationships/hyperlink" Target="mailto:mailto:ihif2025%40t-e-m.de" TargetMode="Externa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hyperlink" Target="https://traceyour.events/" TargetMode="External"/><Relationship Id="rId4" Type="http://schemas.openxmlformats.org/officeDocument/2006/relationships/hyperlink" Target="https://www.refood.de/"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hyperlink" Target="https://www.theahc.co.uk/" TargetMode="External"/><Relationship Id="rId13" Type="http://schemas.openxmlformats.org/officeDocument/2006/relationships/image" Target="../media/image48.png"/><Relationship Id="rId18" Type="http://schemas.openxmlformats.org/officeDocument/2006/relationships/image" Target="../media/image53.jpeg"/><Relationship Id="rId3" Type="http://schemas.openxmlformats.org/officeDocument/2006/relationships/image" Target="../media/image39.jpg"/><Relationship Id="rId7" Type="http://schemas.openxmlformats.org/officeDocument/2006/relationships/image" Target="../media/image43.svg"/><Relationship Id="rId12" Type="http://schemas.openxmlformats.org/officeDocument/2006/relationships/image" Target="../media/image47.svg"/><Relationship Id="rId17" Type="http://schemas.openxmlformats.org/officeDocument/2006/relationships/image" Target="../media/image52.jpeg"/><Relationship Id="rId2" Type="http://schemas.openxmlformats.org/officeDocument/2006/relationships/image" Target="../media/image38.png"/><Relationship Id="rId16"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6.png"/><Relationship Id="rId5" Type="http://schemas.openxmlformats.org/officeDocument/2006/relationships/image" Target="../media/image41.svg"/><Relationship Id="rId15" Type="http://schemas.openxmlformats.org/officeDocument/2006/relationships/image" Target="../media/image50.png"/><Relationship Id="rId10" Type="http://schemas.openxmlformats.org/officeDocument/2006/relationships/image" Target="../media/image45.svg"/><Relationship Id="rId4" Type="http://schemas.openxmlformats.org/officeDocument/2006/relationships/image" Target="../media/image40.png"/><Relationship Id="rId9" Type="http://schemas.openxmlformats.org/officeDocument/2006/relationships/image" Target="../media/image44.png"/><Relationship Id="rId14" Type="http://schemas.openxmlformats.org/officeDocument/2006/relationships/image" Target="../media/image49.sv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https://www.theahc.co.uk/theahccouk/programme" TargetMode="Externa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hyperlink" Target="mailto:pwhyte@questex.com" TargetMode="External"/><Relationship Id="rId3" Type="http://schemas.openxmlformats.org/officeDocument/2006/relationships/hyperlink" Target="mailto:opremarketing@questex.com" TargetMode="External"/><Relationship Id="rId7" Type="http://schemas.openxmlformats.org/officeDocument/2006/relationships/hyperlink" Target="mailto:oandreevskikh@questex.com" TargetMode="External"/><Relationship Id="rId2" Type="http://schemas.openxmlformats.org/officeDocument/2006/relationships/hyperlink" Target="mailto:ihifemeaoperations@questex.com" TargetMode="External"/><Relationship Id="rId1" Type="http://schemas.openxmlformats.org/officeDocument/2006/relationships/slideLayout" Target="../slideLayouts/slideLayout1.xml"/><Relationship Id="rId6" Type="http://schemas.openxmlformats.org/officeDocument/2006/relationships/hyperlink" Target="https://ihif-2026-exhibitor-shop.paperform.co/" TargetMode="External"/><Relationship Id="rId5" Type="http://schemas.openxmlformats.org/officeDocument/2006/relationships/hyperlink" Target="mailto:ihif@t-e-m.de" TargetMode="External"/><Relationship Id="rId4" Type="http://schemas.openxmlformats.org/officeDocument/2006/relationships/hyperlink" Target="mailto:ihif@eventbooking.uk.com" TargetMode="External"/><Relationship Id="rId9" Type="http://schemas.openxmlformats.org/officeDocument/2006/relationships/hyperlink" Target="mailto:tine.kuckhoff@pcma.de" TargetMode="External"/></Relationships>
</file>

<file path=ppt/slides/_rels/slide5.xml.rels><?xml version="1.0" encoding="UTF-8" standalone="yes"?>
<Relationships xmlns="http://schemas.openxmlformats.org/package/2006/relationships"><Relationship Id="rId2" Type="http://schemas.microsoft.com/office/2018/10/relationships/comments" Target="../comments/modernComment_142_F4B58F9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microsoft.com/office/2018/10/relationships/comments" Target="../comments/modernComment_133_501AA61.xml"/><Relationship Id="rId7" Type="http://schemas.openxmlformats.org/officeDocument/2006/relationships/hyperlink" Target="https://ihif-2026-exhibitor-shop.paperform.co/"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book.passkey.com/go/IHIF2026" TargetMode="External"/><Relationship Id="rId5" Type="http://schemas.openxmlformats.org/officeDocument/2006/relationships/image" Target="../media/image14.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9.sv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microsoft.com/office/2018/10/relationships/comments" Target="../comments/modernComment_130_6A5EF37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 name="object 45"/>
          <p:cNvSpPr txBox="1"/>
          <p:nvPr/>
        </p:nvSpPr>
        <p:spPr>
          <a:xfrm>
            <a:off x="510540" y="6204866"/>
            <a:ext cx="3538946" cy="259045"/>
          </a:xfrm>
          <a:prstGeom prst="rect">
            <a:avLst/>
          </a:prstGeom>
        </p:spPr>
        <p:txBody>
          <a:bodyPr vert="horz" wrap="square" lIns="0" tIns="12700" rIns="0" bIns="0" rtlCol="0">
            <a:spAutoFit/>
          </a:bodyPr>
          <a:lstStyle/>
          <a:p>
            <a:pPr marL="12700">
              <a:lnSpc>
                <a:spcPct val="100000"/>
              </a:lnSpc>
              <a:spcBef>
                <a:spcPts val="100"/>
              </a:spcBef>
            </a:pPr>
            <a:r>
              <a:rPr lang="en-US" sz="1600" b="1" spc="-10">
                <a:solidFill>
                  <a:schemeClr val="accent2"/>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ihifemea.com</a:t>
            </a:r>
            <a:endParaRPr sz="1600" b="1">
              <a:solidFill>
                <a:schemeClr val="accent2"/>
              </a:solidFill>
              <a:latin typeface="Arial" panose="020B0604020202020204" pitchFamily="34" charset="0"/>
              <a:cs typeface="Arial" panose="020B0604020202020204" pitchFamily="34" charset="0"/>
            </a:endParaRPr>
          </a:p>
        </p:txBody>
      </p:sp>
      <p:sp>
        <p:nvSpPr>
          <p:cNvPr id="46" name="object 46"/>
          <p:cNvSpPr txBox="1"/>
          <p:nvPr/>
        </p:nvSpPr>
        <p:spPr>
          <a:xfrm>
            <a:off x="510539" y="5541235"/>
            <a:ext cx="5512889" cy="518091"/>
          </a:xfrm>
          <a:prstGeom prst="rect">
            <a:avLst/>
          </a:prstGeom>
        </p:spPr>
        <p:txBody>
          <a:bodyPr vert="horz" wrap="square" lIns="0" tIns="12700" rIns="0" bIns="0" rtlCol="0">
            <a:noAutofit/>
          </a:bodyPr>
          <a:lstStyle/>
          <a:p>
            <a:pPr marL="12700" algn="l">
              <a:lnSpc>
                <a:spcPct val="100000"/>
              </a:lnSpc>
              <a:spcBef>
                <a:spcPts val="100"/>
              </a:spcBef>
            </a:pPr>
            <a:r>
              <a:rPr lang="en-GB" sz="1400">
                <a:solidFill>
                  <a:srgbClr val="FFFFFF"/>
                </a:solidFill>
                <a:latin typeface="Arial" panose="020B0604020202020204" pitchFamily="34" charset="0"/>
                <a:cs typeface="Arial" panose="020B0604020202020204" pitchFamily="34" charset="0"/>
              </a:rPr>
              <a:t>23–25 March 2026</a:t>
            </a:r>
          </a:p>
          <a:p>
            <a:pPr marL="12700" algn="l">
              <a:lnSpc>
                <a:spcPct val="100000"/>
              </a:lnSpc>
              <a:spcBef>
                <a:spcPts val="100"/>
              </a:spcBef>
            </a:pPr>
            <a:r>
              <a:rPr lang="en-GB" sz="1400">
                <a:solidFill>
                  <a:srgbClr val="FFFFFF"/>
                </a:solidFill>
                <a:latin typeface="Arial" panose="020B0604020202020204" pitchFamily="34" charset="0"/>
                <a:cs typeface="Arial" panose="020B0604020202020204" pitchFamily="34" charset="0"/>
              </a:rPr>
              <a:t>InterContinental | Pullman | Berlin, Germany</a:t>
            </a:r>
            <a:endParaRPr sz="1400">
              <a:latin typeface="Arial" panose="020B0604020202020204" pitchFamily="34" charset="0"/>
              <a:cs typeface="Arial" panose="020B0604020202020204" pitchFamily="34" charset="0"/>
            </a:endParaRPr>
          </a:p>
        </p:txBody>
      </p:sp>
      <p:sp>
        <p:nvSpPr>
          <p:cNvPr id="48" name="object 48"/>
          <p:cNvSpPr txBox="1"/>
          <p:nvPr/>
        </p:nvSpPr>
        <p:spPr>
          <a:xfrm>
            <a:off x="495300" y="2546472"/>
            <a:ext cx="5600700" cy="1397819"/>
          </a:xfrm>
          <a:prstGeom prst="rect">
            <a:avLst/>
          </a:prstGeom>
        </p:spPr>
        <p:txBody>
          <a:bodyPr vert="horz" wrap="square" lIns="0" tIns="12700" rIns="0" bIns="0" rtlCol="0">
            <a:spAutoFit/>
          </a:bodyPr>
          <a:lstStyle/>
          <a:p>
            <a:pPr marL="12700" marR="5080">
              <a:lnSpc>
                <a:spcPct val="100000"/>
              </a:lnSpc>
              <a:spcBef>
                <a:spcPts val="100"/>
              </a:spcBef>
            </a:pPr>
            <a:r>
              <a:rPr lang="en-GB" sz="4500" b="1">
                <a:solidFill>
                  <a:schemeClr val="bg1"/>
                </a:solidFill>
                <a:latin typeface="Arial Black" panose="020B0604020202020204" pitchFamily="34" charset="0"/>
                <a:cs typeface="Arial Black" panose="020B0604020202020204" pitchFamily="34" charset="0"/>
              </a:rPr>
              <a:t>2026 Sponsorship Information Pack</a:t>
            </a:r>
            <a:endParaRPr sz="4500" b="1">
              <a:solidFill>
                <a:schemeClr val="bg1"/>
              </a:solidFill>
              <a:latin typeface="Arial Black" panose="020B0604020202020204" pitchFamily="34" charset="0"/>
              <a:cs typeface="Arial Black" panose="020B0604020202020204" pitchFamily="34" charset="0"/>
            </a:endParaRPr>
          </a:p>
        </p:txBody>
      </p:sp>
      <p:sp>
        <p:nvSpPr>
          <p:cNvPr id="77" name="TextBox 76">
            <a:extLst>
              <a:ext uri="{FF2B5EF4-FFF2-40B4-BE49-F238E27FC236}">
                <a16:creationId xmlns:a16="http://schemas.microsoft.com/office/drawing/2014/main" id="{A9171740-5091-D014-B6F1-719E1747FBB3}"/>
              </a:ext>
            </a:extLst>
          </p:cNvPr>
          <p:cNvSpPr txBox="1"/>
          <p:nvPr/>
        </p:nvSpPr>
        <p:spPr>
          <a:xfrm>
            <a:off x="510540" y="4103276"/>
            <a:ext cx="5649546" cy="846411"/>
          </a:xfrm>
          <a:prstGeom prst="rect">
            <a:avLst/>
          </a:prstGeom>
          <a:noFill/>
        </p:spPr>
        <p:txBody>
          <a:bodyPr wrap="square" lIns="0" tIns="0" rIns="0" bIns="0" anchor="t">
            <a:noAutofit/>
          </a:bodyPr>
          <a:lstStyle/>
          <a:p>
            <a:r>
              <a:rPr lang="en-GB" sz="1700">
                <a:solidFill>
                  <a:schemeClr val="accent1"/>
                </a:solidFill>
                <a:latin typeface="Arial"/>
                <a:cs typeface="Arial"/>
              </a:rPr>
              <a:t>This following pack contains everything you need to know about your sponsorship benefits including information </a:t>
            </a:r>
            <a:br>
              <a:rPr lang="en-GB" sz="1700">
                <a:solidFill>
                  <a:schemeClr val="accent1"/>
                </a:solidFill>
                <a:latin typeface="Arial"/>
                <a:cs typeface="Arial"/>
              </a:rPr>
            </a:br>
            <a:r>
              <a:rPr lang="en-GB" sz="1700">
                <a:solidFill>
                  <a:schemeClr val="accent1"/>
                </a:solidFill>
                <a:latin typeface="Arial"/>
                <a:cs typeface="Arial"/>
              </a:rPr>
              <a:t>on dates and deadlines and how to submit your assets.</a:t>
            </a:r>
          </a:p>
          <a:p>
            <a:endParaRPr lang="en-GB" sz="1700">
              <a:solidFill>
                <a:schemeClr val="accent1"/>
              </a:solidFill>
              <a:latin typeface="Arial"/>
              <a:cs typeface="Arial"/>
            </a:endParaRPr>
          </a:p>
          <a:p>
            <a:endParaRPr lang="en-GB" sz="1700">
              <a:solidFill>
                <a:schemeClr val="accent1"/>
              </a:solidFill>
              <a:latin typeface="Arial"/>
              <a:cs typeface="Arial"/>
            </a:endParaRPr>
          </a:p>
        </p:txBody>
      </p:sp>
      <p:pic>
        <p:nvPicPr>
          <p:cNvPr id="70" name="Graphic 69">
            <a:extLst>
              <a:ext uri="{FF2B5EF4-FFF2-40B4-BE49-F238E27FC236}">
                <a16:creationId xmlns:a16="http://schemas.microsoft.com/office/drawing/2014/main" id="{0FB2CC88-16F3-1F9E-DDAA-26C5A9C87DA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41751" y="457200"/>
            <a:ext cx="2863739" cy="1457325"/>
          </a:xfrm>
          <a:prstGeom prst="rect">
            <a:avLst/>
          </a:prstGeom>
        </p:spPr>
      </p:pic>
      <p:sp>
        <p:nvSpPr>
          <p:cNvPr id="72" name="Slide Number Placeholder 71">
            <a:extLst>
              <a:ext uri="{FF2B5EF4-FFF2-40B4-BE49-F238E27FC236}">
                <a16:creationId xmlns:a16="http://schemas.microsoft.com/office/drawing/2014/main" id="{354FFB7C-4F5F-A450-1CF0-3F73193CAA51}"/>
              </a:ext>
            </a:extLst>
          </p:cNvPr>
          <p:cNvSpPr>
            <a:spLocks noGrp="1"/>
          </p:cNvSpPr>
          <p:nvPr>
            <p:ph type="sldNum" sz="quarter" idx="4294967295"/>
          </p:nvPr>
        </p:nvSpPr>
        <p:spPr>
          <a:xfrm>
            <a:off x="12001500" y="6526213"/>
            <a:ext cx="190500" cy="168275"/>
          </a:xfrm>
        </p:spPr>
        <p:txBody>
          <a:bodyPr/>
          <a:lstStyle/>
          <a:p>
            <a:pPr marL="12700">
              <a:spcBef>
                <a:spcPts val="65"/>
              </a:spcBef>
            </a:pPr>
            <a:fld id="{81D60167-4931-47E6-BA6A-407CBD079E47}" type="slidenum">
              <a:rPr lang="en-GB" spc="-25" smtClean="0"/>
              <a:pPr marL="12700">
                <a:spcBef>
                  <a:spcPts val="65"/>
                </a:spcBef>
              </a:pPr>
              <a:t>1</a:t>
            </a:fld>
            <a:endParaRPr lang="en-GB" spc="-25"/>
          </a:p>
        </p:txBody>
      </p:sp>
      <p:cxnSp>
        <p:nvCxnSpPr>
          <p:cNvPr id="74" name="Straight Connector 73">
            <a:extLst>
              <a:ext uri="{FF2B5EF4-FFF2-40B4-BE49-F238E27FC236}">
                <a16:creationId xmlns:a16="http://schemas.microsoft.com/office/drawing/2014/main" id="{C95E4277-E000-6146-C05C-19E8811411F2}"/>
              </a:ext>
            </a:extLst>
          </p:cNvPr>
          <p:cNvCxnSpPr>
            <a:cxnSpLocks/>
          </p:cNvCxnSpPr>
          <p:nvPr/>
        </p:nvCxnSpPr>
        <p:spPr>
          <a:xfrm>
            <a:off x="510540" y="5218215"/>
            <a:ext cx="71004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A person and person sitting on chairs in front of a crowd&#10;&#10;AI-generated content may be incorrect.">
            <a:extLst>
              <a:ext uri="{FF2B5EF4-FFF2-40B4-BE49-F238E27FC236}">
                <a16:creationId xmlns:a16="http://schemas.microsoft.com/office/drawing/2014/main" id="{9AC44511-7D24-290B-60A6-DD8C53F8C472}"/>
              </a:ext>
            </a:extLst>
          </p:cNvPr>
          <p:cNvPicPr>
            <a:picLocks noChangeAspect="1"/>
          </p:cNvPicPr>
          <p:nvPr/>
        </p:nvPicPr>
        <p:blipFill>
          <a:blip r:embed="rId5" cstate="screen">
            <a:extLst>
              <a:ext uri="{28A0092B-C50C-407E-A947-70E740481C1C}">
                <a14:useLocalDpi xmlns:a14="http://schemas.microsoft.com/office/drawing/2010/main"/>
              </a:ext>
            </a:extLst>
          </a:blip>
          <a:srcRect l="-5265" t="-247" r="41917" b="5131"/>
          <a:stretch>
            <a:fillRect/>
          </a:stretch>
        </p:blipFill>
        <p:spPr>
          <a:xfrm>
            <a:off x="5328745" y="-17868"/>
            <a:ext cx="6879021" cy="6875861"/>
          </a:xfrm>
          <a:prstGeom prst="triangle">
            <a:avLst>
              <a:gd name="adj" fmla="val 100000"/>
            </a:avLst>
          </a:prstGeom>
        </p:spPr>
      </p:pic>
      <p:pic>
        <p:nvPicPr>
          <p:cNvPr id="4" name="Picture 3" descr="A large group of people in a room&#10;&#10;AI-generated content may be incorrect.">
            <a:extLst>
              <a:ext uri="{FF2B5EF4-FFF2-40B4-BE49-F238E27FC236}">
                <a16:creationId xmlns:a16="http://schemas.microsoft.com/office/drawing/2014/main" id="{1E409800-5004-1504-294C-D6F30DFFD044}"/>
              </a:ext>
            </a:extLst>
          </p:cNvPr>
          <p:cNvPicPr>
            <a:picLocks noChangeAspect="1"/>
          </p:cNvPicPr>
          <p:nvPr/>
        </p:nvPicPr>
        <p:blipFill>
          <a:blip r:embed="rId6" cstate="screen">
            <a:extLst>
              <a:ext uri="{28A0092B-C50C-407E-A947-70E740481C1C}">
                <a14:useLocalDpi xmlns:a14="http://schemas.microsoft.com/office/drawing/2010/main"/>
              </a:ext>
            </a:extLst>
          </a:blip>
          <a:srcRect l="2406" t="28749" r="17031"/>
          <a:stretch>
            <a:fillRect/>
          </a:stretch>
        </p:blipFill>
        <p:spPr>
          <a:xfrm>
            <a:off x="5328745" y="3443141"/>
            <a:ext cx="6863255" cy="3414859"/>
          </a:xfrm>
          <a:prstGeom prst="flowChartExtra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36AA9-50DA-3785-4331-39AD4D1E7CE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EB185D4-41FC-FA5F-356E-380B1EC0AE48}"/>
              </a:ext>
            </a:extLst>
          </p:cNvPr>
          <p:cNvSpPr>
            <a:spLocks noGrp="1"/>
          </p:cNvSpPr>
          <p:nvPr>
            <p:ph type="sldNum" sz="quarter" idx="10"/>
          </p:nvPr>
        </p:nvSpPr>
        <p:spPr/>
        <p:txBody>
          <a:bodyPr/>
          <a:lstStyle/>
          <a:p>
            <a:fld id="{81D60167-4931-47E6-BA6A-407CBD079E47}" type="slidenum">
              <a:rPr lang="en-GB" smtClean="0"/>
              <a:pPr/>
              <a:t>10</a:t>
            </a:fld>
            <a:endParaRPr lang="en-GB"/>
          </a:p>
        </p:txBody>
      </p:sp>
      <p:sp>
        <p:nvSpPr>
          <p:cNvPr id="9" name="Title 8">
            <a:extLst>
              <a:ext uri="{FF2B5EF4-FFF2-40B4-BE49-F238E27FC236}">
                <a16:creationId xmlns:a16="http://schemas.microsoft.com/office/drawing/2014/main" id="{72DC3C6D-A289-6F2B-723F-952DFCB5B118}"/>
              </a:ext>
            </a:extLst>
          </p:cNvPr>
          <p:cNvSpPr>
            <a:spLocks noGrp="1"/>
          </p:cNvSpPr>
          <p:nvPr>
            <p:ph type="title"/>
          </p:nvPr>
        </p:nvSpPr>
        <p:spPr/>
        <p:txBody>
          <a:bodyPr/>
          <a:lstStyle/>
          <a:p>
            <a:r>
              <a:rPr lang="en-US">
                <a:latin typeface="Arial"/>
                <a:cs typeface="Arial"/>
              </a:rPr>
              <a:t>Platinum Sponsor - Add on/Upgrade</a:t>
            </a:r>
            <a:endParaRPr lang="en-US"/>
          </a:p>
        </p:txBody>
      </p:sp>
      <p:sp>
        <p:nvSpPr>
          <p:cNvPr id="2" name="Content Placeholder 1">
            <a:extLst>
              <a:ext uri="{FF2B5EF4-FFF2-40B4-BE49-F238E27FC236}">
                <a16:creationId xmlns:a16="http://schemas.microsoft.com/office/drawing/2014/main" id="{DC446325-824E-BF1D-9CE7-A29131588C7B}"/>
              </a:ext>
            </a:extLst>
          </p:cNvPr>
          <p:cNvSpPr>
            <a:spLocks noGrp="1"/>
          </p:cNvSpPr>
          <p:nvPr>
            <p:ph idx="1"/>
          </p:nvPr>
        </p:nvSpPr>
        <p:spPr>
          <a:xfrm>
            <a:off x="495299" y="1042985"/>
            <a:ext cx="4628243" cy="771301"/>
          </a:xfrm>
        </p:spPr>
        <p:txBody>
          <a:bodyPr vert="horz" lIns="0" tIns="0" rIns="0" bIns="0" rtlCol="0" anchor="t">
            <a:noAutofit/>
          </a:bodyPr>
          <a:lstStyle/>
          <a:p>
            <a:r>
              <a:rPr lang="en-US">
                <a:latin typeface="Arial"/>
                <a:cs typeface="Arial"/>
              </a:rPr>
              <a:t> </a:t>
            </a:r>
            <a:endParaRPr lang="en-US"/>
          </a:p>
        </p:txBody>
      </p:sp>
      <p:pic>
        <p:nvPicPr>
          <p:cNvPr id="3" name="Picture 2" descr="A brochure with text and images of a room&#10;&#10;AI-generated content may be incorrect.">
            <a:extLst>
              <a:ext uri="{FF2B5EF4-FFF2-40B4-BE49-F238E27FC236}">
                <a16:creationId xmlns:a16="http://schemas.microsoft.com/office/drawing/2014/main" id="{702370E1-294B-B7DB-060D-B039EDD131EA}"/>
              </a:ext>
            </a:extLst>
          </p:cNvPr>
          <p:cNvPicPr>
            <a:picLocks noChangeAspect="1"/>
          </p:cNvPicPr>
          <p:nvPr/>
        </p:nvPicPr>
        <p:blipFill>
          <a:blip r:embed="rId2"/>
          <a:stretch>
            <a:fillRect/>
          </a:stretch>
        </p:blipFill>
        <p:spPr>
          <a:xfrm>
            <a:off x="0" y="1805"/>
            <a:ext cx="12192000" cy="6389441"/>
          </a:xfrm>
          <a:prstGeom prst="rect">
            <a:avLst/>
          </a:prstGeom>
        </p:spPr>
      </p:pic>
    </p:spTree>
    <p:extLst>
      <p:ext uri="{BB962C8B-B14F-4D97-AF65-F5344CB8AC3E}">
        <p14:creationId xmlns:p14="http://schemas.microsoft.com/office/powerpoint/2010/main" val="38649932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10B8CB-3E6E-CE7E-FBBF-B706F658FE5C}"/>
              </a:ext>
            </a:extLst>
          </p:cNvPr>
          <p:cNvSpPr>
            <a:spLocks noGrp="1"/>
          </p:cNvSpPr>
          <p:nvPr>
            <p:ph type="sldNum" sz="quarter" idx="10"/>
          </p:nvPr>
        </p:nvSpPr>
        <p:spPr/>
        <p:txBody>
          <a:bodyPr/>
          <a:lstStyle/>
          <a:p>
            <a:pPr marL="12700">
              <a:spcBef>
                <a:spcPts val="65"/>
              </a:spcBef>
            </a:pPr>
            <a:fld id="{81D60167-4931-47E6-BA6A-407CBD079E47}" type="slidenum">
              <a:rPr lang="en-GB" spc="-25" smtClean="0"/>
              <a:pPr marL="12700">
                <a:spcBef>
                  <a:spcPts val="65"/>
                </a:spcBef>
              </a:pPr>
              <a:t>11</a:t>
            </a:fld>
            <a:endParaRPr lang="en-GB" spc="-25"/>
          </a:p>
        </p:txBody>
      </p:sp>
      <p:sp>
        <p:nvSpPr>
          <p:cNvPr id="3" name="Title 2">
            <a:extLst>
              <a:ext uri="{FF2B5EF4-FFF2-40B4-BE49-F238E27FC236}">
                <a16:creationId xmlns:a16="http://schemas.microsoft.com/office/drawing/2014/main" id="{BACCD851-1CE9-EF8F-1A94-4496E597E33B}"/>
              </a:ext>
            </a:extLst>
          </p:cNvPr>
          <p:cNvSpPr>
            <a:spLocks noGrp="1"/>
          </p:cNvSpPr>
          <p:nvPr>
            <p:ph type="title"/>
          </p:nvPr>
        </p:nvSpPr>
        <p:spPr/>
        <p:txBody>
          <a:bodyPr/>
          <a:lstStyle/>
          <a:p>
            <a:r>
              <a:rPr lang="en-US"/>
              <a:t>How to provide artwork</a:t>
            </a:r>
          </a:p>
        </p:txBody>
      </p:sp>
      <p:sp>
        <p:nvSpPr>
          <p:cNvPr id="4" name="Content Placeholder 3">
            <a:extLst>
              <a:ext uri="{FF2B5EF4-FFF2-40B4-BE49-F238E27FC236}">
                <a16:creationId xmlns:a16="http://schemas.microsoft.com/office/drawing/2014/main" id="{AD121CDF-F659-FA5D-452A-7C7270A9A36D}"/>
              </a:ext>
            </a:extLst>
          </p:cNvPr>
          <p:cNvSpPr>
            <a:spLocks noGrp="1"/>
          </p:cNvSpPr>
          <p:nvPr>
            <p:ph idx="1"/>
          </p:nvPr>
        </p:nvSpPr>
        <p:spPr>
          <a:xfrm>
            <a:off x="495300" y="1042984"/>
            <a:ext cx="5876472" cy="4965929"/>
          </a:xfrm>
        </p:spPr>
        <p:txBody>
          <a:bodyPr/>
          <a:lstStyle/>
          <a:p>
            <a:r>
              <a:rPr lang="en-US" sz="1400" b="1">
                <a:solidFill>
                  <a:schemeClr val="accent1"/>
                </a:solidFill>
              </a:rPr>
              <a:t>Creation of the print file</a:t>
            </a:r>
          </a:p>
          <a:p>
            <a:pPr marL="171450" indent="-171450">
              <a:buClr>
                <a:schemeClr val="accent2"/>
              </a:buClr>
              <a:buFont typeface="Arial" panose="020B0604020202020204" pitchFamily="34" charset="0"/>
              <a:buChar char="•"/>
            </a:pPr>
            <a:r>
              <a:rPr lang="en-US" sz="1200"/>
              <a:t>All print dimensions given by us are net dimensions of the visible print without bleed.</a:t>
            </a:r>
          </a:p>
          <a:p>
            <a:pPr marL="171450" indent="-171450">
              <a:buClr>
                <a:schemeClr val="accent2"/>
              </a:buClr>
              <a:buFont typeface="Arial" panose="020B0604020202020204" pitchFamily="34" charset="0"/>
              <a:buChar char="•"/>
            </a:pPr>
            <a:r>
              <a:rPr lang="en-US" sz="1200"/>
              <a:t>Unless otherwise specified, please add 30mm bleed to each edge of your print. The bleed must contain print data, a white bleed if the background is not white is not helpful in any way.</a:t>
            </a:r>
          </a:p>
          <a:p>
            <a:pPr marL="171450" indent="-171450">
              <a:buClr>
                <a:schemeClr val="accent2"/>
              </a:buClr>
              <a:buFont typeface="Arial" panose="020B0604020202020204" pitchFamily="34" charset="0"/>
              <a:buChar char="•"/>
            </a:pPr>
            <a:r>
              <a:rPr lang="en-US" sz="1200"/>
              <a:t>When scaling the template, please scale the bleed accordingly.</a:t>
            </a:r>
          </a:p>
          <a:p>
            <a:pPr marL="171450" indent="-171450">
              <a:buClr>
                <a:schemeClr val="accent2"/>
              </a:buClr>
              <a:buFont typeface="Arial" panose="020B0604020202020204" pitchFamily="34" charset="0"/>
              <a:buChar char="•"/>
            </a:pPr>
            <a:endParaRPr lang="en-US" sz="1200"/>
          </a:p>
          <a:p>
            <a:r>
              <a:rPr lang="en-US" sz="1400" b="1">
                <a:solidFill>
                  <a:schemeClr val="accent1"/>
                </a:solidFill>
              </a:rPr>
              <a:t>File format</a:t>
            </a:r>
            <a:endParaRPr lang="en-US" sz="1200">
              <a:solidFill>
                <a:schemeClr val="accent1"/>
              </a:solidFill>
            </a:endParaRPr>
          </a:p>
          <a:p>
            <a:pPr marL="171450" indent="-171450">
              <a:buClr>
                <a:schemeClr val="accent2"/>
              </a:buClr>
              <a:buFont typeface="Arial" panose="020B0604020202020204" pitchFamily="34" charset="0"/>
              <a:buChar char="•"/>
            </a:pPr>
            <a:r>
              <a:rPr lang="en-US" sz="1200"/>
              <a:t>Please always provide PDF ready to print files.</a:t>
            </a:r>
          </a:p>
          <a:p>
            <a:pPr marL="171450" indent="-171450">
              <a:buClr>
                <a:schemeClr val="accent2"/>
              </a:buClr>
              <a:buFont typeface="Arial" panose="020B0604020202020204" pitchFamily="34" charset="0"/>
              <a:buChar char="•"/>
            </a:pPr>
            <a:r>
              <a:rPr lang="en-US" sz="1200"/>
              <a:t>When exporting PDF files, make sure that you do not display any cropmarks, </a:t>
            </a:r>
            <a:r>
              <a:rPr lang="en-US" sz="1200" err="1"/>
              <a:t>colour</a:t>
            </a:r>
            <a:r>
              <a:rPr lang="en-US" sz="1200"/>
              <a:t> bars and other overheads in the print file that are not to be printed. Only data to be printed should be displayed, as there are no cross-system compatibilities that automatically remove this information when printing.</a:t>
            </a:r>
          </a:p>
          <a:p>
            <a:pPr marL="171450" indent="-171450">
              <a:buClr>
                <a:schemeClr val="accent2"/>
              </a:buClr>
              <a:buFont typeface="Arial" panose="020B0604020202020204" pitchFamily="34" charset="0"/>
              <a:buChar char="•"/>
            </a:pPr>
            <a:r>
              <a:rPr lang="en-US" sz="1200"/>
              <a:t>Outline (vectorize) all fonts and objects. Please only embed fonts if an outline is not possible.</a:t>
            </a:r>
          </a:p>
          <a:p>
            <a:pPr marL="171450" indent="-171450">
              <a:buClr>
                <a:schemeClr val="accent2"/>
              </a:buClr>
              <a:buFont typeface="Arial" panose="020B0604020202020204" pitchFamily="34" charset="0"/>
              <a:buChar char="•"/>
            </a:pPr>
            <a:r>
              <a:rPr lang="en-US" sz="1200"/>
              <a:t>Please always include a 30 mm bleed on all sides for fabrics / canvas with round- and rubber lip piping and for flags and banners</a:t>
            </a:r>
          </a:p>
          <a:p>
            <a:pPr marL="171450" indent="-171450">
              <a:buClr>
                <a:schemeClr val="accent2"/>
              </a:buClr>
              <a:buFont typeface="Arial" panose="020B0604020202020204" pitchFamily="34" charset="0"/>
              <a:buChar char="•"/>
            </a:pPr>
            <a:r>
              <a:rPr lang="en-US" sz="1200"/>
              <a:t>In exceptional cases a 5 mm bleed on all sides for panels or foils is possible, 30mm bleed is preferred.</a:t>
            </a:r>
          </a:p>
          <a:p>
            <a:pPr marL="171450" indent="-171450">
              <a:buClr>
                <a:schemeClr val="accent2"/>
              </a:buClr>
              <a:buFont typeface="Arial" panose="020B0604020202020204" pitchFamily="34" charset="0"/>
              <a:buChar char="•"/>
            </a:pPr>
            <a:r>
              <a:rPr lang="en-US" sz="1200"/>
              <a:t>Do work in proportions of if necessary: 10%, 20%, 25%, 50%, 100% and specify the desired size of the final image into the name of the file. Scale the bleed accordingly.</a:t>
            </a:r>
          </a:p>
        </p:txBody>
      </p:sp>
      <p:grpSp>
        <p:nvGrpSpPr>
          <p:cNvPr id="77" name="Group 76">
            <a:extLst>
              <a:ext uri="{FF2B5EF4-FFF2-40B4-BE49-F238E27FC236}">
                <a16:creationId xmlns:a16="http://schemas.microsoft.com/office/drawing/2014/main" id="{1B3558D2-E756-5B54-A643-96683F800B2D}"/>
              </a:ext>
            </a:extLst>
          </p:cNvPr>
          <p:cNvGrpSpPr/>
          <p:nvPr/>
        </p:nvGrpSpPr>
        <p:grpSpPr>
          <a:xfrm>
            <a:off x="7326070" y="1168596"/>
            <a:ext cx="4182919" cy="4467110"/>
            <a:chOff x="6934185" y="1328253"/>
            <a:chExt cx="4182919" cy="4467110"/>
          </a:xfrm>
        </p:grpSpPr>
        <p:sp>
          <p:nvSpPr>
            <p:cNvPr id="12" name="object 16">
              <a:extLst>
                <a:ext uri="{FF2B5EF4-FFF2-40B4-BE49-F238E27FC236}">
                  <a16:creationId xmlns:a16="http://schemas.microsoft.com/office/drawing/2014/main" id="{ECD7E9E3-110C-885E-9407-0BE61E27C039}"/>
                </a:ext>
              </a:extLst>
            </p:cNvPr>
            <p:cNvSpPr txBox="1"/>
            <p:nvPr/>
          </p:nvSpPr>
          <p:spPr>
            <a:xfrm>
              <a:off x="10007951" y="3728994"/>
              <a:ext cx="139590" cy="385223"/>
            </a:xfrm>
            <a:prstGeom prst="rect">
              <a:avLst/>
            </a:prstGeom>
          </p:spPr>
          <p:txBody>
            <a:bodyPr vert="vert270" wrap="square" lIns="0" tIns="3455" rIns="0" bIns="0" rtlCol="0">
              <a:spAutoFit/>
            </a:bodyPr>
            <a:lstStyle/>
            <a:p>
              <a:pPr marL="11516">
                <a:spcBef>
                  <a:spcPts val="27"/>
                </a:spcBef>
              </a:pPr>
              <a:r>
                <a:rPr sz="907" u="sng" spc="36">
                  <a:solidFill>
                    <a:srgbClr val="188DC8"/>
                  </a:solidFill>
                  <a:uFill>
                    <a:solidFill>
                      <a:srgbClr val="188DC8"/>
                    </a:solidFill>
                  </a:uFill>
                  <a:latin typeface="Arial"/>
                  <a:cs typeface="Arial"/>
                </a:rPr>
                <a:t> </a:t>
              </a:r>
              <a:r>
                <a:rPr sz="907" u="sng" spc="-18">
                  <a:solidFill>
                    <a:srgbClr val="188DC8"/>
                  </a:solidFill>
                  <a:uFill>
                    <a:solidFill>
                      <a:srgbClr val="188DC8"/>
                    </a:solidFill>
                  </a:uFill>
                  <a:latin typeface="Arial"/>
                  <a:cs typeface="Arial"/>
                </a:rPr>
                <a:t>30</a:t>
              </a:r>
              <a:r>
                <a:rPr sz="907" spc="-50">
                  <a:solidFill>
                    <a:srgbClr val="188DC8"/>
                  </a:solidFill>
                  <a:latin typeface="Arial"/>
                  <a:cs typeface="Arial"/>
                </a:rPr>
                <a:t> </a:t>
              </a:r>
              <a:r>
                <a:rPr sz="907" spc="-41">
                  <a:solidFill>
                    <a:srgbClr val="188DC8"/>
                  </a:solidFill>
                  <a:latin typeface="Arial"/>
                  <a:cs typeface="Arial"/>
                </a:rPr>
                <a:t>mm</a:t>
              </a:r>
              <a:endParaRPr sz="907">
                <a:latin typeface="Arial"/>
                <a:cs typeface="Arial"/>
              </a:endParaRPr>
            </a:p>
          </p:txBody>
        </p:sp>
        <p:sp>
          <p:nvSpPr>
            <p:cNvPr id="13" name="object 17">
              <a:extLst>
                <a:ext uri="{FF2B5EF4-FFF2-40B4-BE49-F238E27FC236}">
                  <a16:creationId xmlns:a16="http://schemas.microsoft.com/office/drawing/2014/main" id="{7C7F42FE-891E-D527-F023-2EC5A8238324}"/>
                </a:ext>
              </a:extLst>
            </p:cNvPr>
            <p:cNvSpPr txBox="1"/>
            <p:nvPr/>
          </p:nvSpPr>
          <p:spPr>
            <a:xfrm>
              <a:off x="9545983" y="4217308"/>
              <a:ext cx="350098" cy="151218"/>
            </a:xfrm>
            <a:prstGeom prst="rect">
              <a:avLst/>
            </a:prstGeom>
          </p:spPr>
          <p:txBody>
            <a:bodyPr vert="horz" wrap="square" lIns="0" tIns="11516" rIns="0" bIns="0" rtlCol="0">
              <a:spAutoFit/>
            </a:bodyPr>
            <a:lstStyle/>
            <a:p>
              <a:pPr marL="11516">
                <a:spcBef>
                  <a:spcPts val="91"/>
                </a:spcBef>
              </a:pPr>
              <a:r>
                <a:rPr sz="907" spc="-23">
                  <a:solidFill>
                    <a:srgbClr val="188DC8"/>
                  </a:solidFill>
                  <a:latin typeface="Arial"/>
                  <a:cs typeface="Arial"/>
                </a:rPr>
                <a:t>30</a:t>
              </a:r>
              <a:r>
                <a:rPr sz="907" spc="-68">
                  <a:solidFill>
                    <a:srgbClr val="188DC8"/>
                  </a:solidFill>
                  <a:latin typeface="Arial"/>
                  <a:cs typeface="Arial"/>
                </a:rPr>
                <a:t> </a:t>
              </a:r>
              <a:r>
                <a:rPr sz="907" spc="-32">
                  <a:solidFill>
                    <a:srgbClr val="188DC8"/>
                  </a:solidFill>
                  <a:latin typeface="Arial"/>
                  <a:cs typeface="Arial"/>
                </a:rPr>
                <a:t>mm</a:t>
              </a:r>
              <a:endParaRPr sz="907">
                <a:latin typeface="Arial"/>
                <a:cs typeface="Arial"/>
              </a:endParaRPr>
            </a:p>
          </p:txBody>
        </p:sp>
        <p:grpSp>
          <p:nvGrpSpPr>
            <p:cNvPr id="14" name="object 18">
              <a:extLst>
                <a:ext uri="{FF2B5EF4-FFF2-40B4-BE49-F238E27FC236}">
                  <a16:creationId xmlns:a16="http://schemas.microsoft.com/office/drawing/2014/main" id="{A5D4A5BB-5DDB-A0AD-C1E6-DF6D18C106DE}"/>
                </a:ext>
              </a:extLst>
            </p:cNvPr>
            <p:cNvGrpSpPr/>
            <p:nvPr/>
          </p:nvGrpSpPr>
          <p:grpSpPr>
            <a:xfrm>
              <a:off x="7942929" y="4415126"/>
              <a:ext cx="1380237" cy="1380237"/>
              <a:chOff x="6900287" y="4596799"/>
              <a:chExt cx="1522095" cy="1522095"/>
            </a:xfrm>
          </p:grpSpPr>
          <p:sp>
            <p:nvSpPr>
              <p:cNvPr id="15" name="object 19">
                <a:extLst>
                  <a:ext uri="{FF2B5EF4-FFF2-40B4-BE49-F238E27FC236}">
                    <a16:creationId xmlns:a16="http://schemas.microsoft.com/office/drawing/2014/main" id="{847F9D19-440A-4877-328C-14050F0C395B}"/>
                  </a:ext>
                </a:extLst>
              </p:cNvPr>
              <p:cNvSpPr/>
              <p:nvPr/>
            </p:nvSpPr>
            <p:spPr>
              <a:xfrm>
                <a:off x="7785274" y="5483843"/>
                <a:ext cx="250825" cy="250825"/>
              </a:xfrm>
              <a:custGeom>
                <a:avLst/>
                <a:gdLst/>
                <a:ahLst/>
                <a:cxnLst/>
                <a:rect l="l" t="t" r="r" b="b"/>
                <a:pathLst>
                  <a:path w="250825" h="250825">
                    <a:moveTo>
                      <a:pt x="0" y="178930"/>
                    </a:moveTo>
                    <a:lnTo>
                      <a:pt x="0" y="0"/>
                    </a:lnTo>
                  </a:path>
                  <a:path w="250825" h="250825">
                    <a:moveTo>
                      <a:pt x="71564" y="250494"/>
                    </a:moveTo>
                    <a:lnTo>
                      <a:pt x="250494" y="250494"/>
                    </a:lnTo>
                  </a:path>
                </a:pathLst>
              </a:custGeom>
              <a:ln w="5715">
                <a:solidFill>
                  <a:srgbClr val="000000"/>
                </a:solidFill>
              </a:ln>
            </p:spPr>
            <p:txBody>
              <a:bodyPr wrap="square" lIns="0" tIns="0" rIns="0" bIns="0" rtlCol="0"/>
              <a:lstStyle/>
              <a:p>
                <a:endParaRPr/>
              </a:p>
            </p:txBody>
          </p:sp>
          <p:sp>
            <p:nvSpPr>
              <p:cNvPr id="16" name="object 20">
                <a:extLst>
                  <a:ext uri="{FF2B5EF4-FFF2-40B4-BE49-F238E27FC236}">
                    <a16:creationId xmlns:a16="http://schemas.microsoft.com/office/drawing/2014/main" id="{39416F6D-0EFC-FE14-DDFD-B8DD2734B900}"/>
                  </a:ext>
                </a:extLst>
              </p:cNvPr>
              <p:cNvSpPr/>
              <p:nvPr/>
            </p:nvSpPr>
            <p:spPr>
              <a:xfrm>
                <a:off x="7785274" y="5483843"/>
                <a:ext cx="250825" cy="250825"/>
              </a:xfrm>
              <a:custGeom>
                <a:avLst/>
                <a:gdLst/>
                <a:ahLst/>
                <a:cxnLst/>
                <a:rect l="l" t="t" r="r" b="b"/>
                <a:pathLst>
                  <a:path w="250825" h="250825">
                    <a:moveTo>
                      <a:pt x="0" y="178930"/>
                    </a:moveTo>
                    <a:lnTo>
                      <a:pt x="0" y="0"/>
                    </a:lnTo>
                  </a:path>
                  <a:path w="250825" h="250825">
                    <a:moveTo>
                      <a:pt x="71564" y="250494"/>
                    </a:moveTo>
                    <a:lnTo>
                      <a:pt x="250494" y="250494"/>
                    </a:lnTo>
                  </a:path>
                </a:pathLst>
              </a:custGeom>
              <a:ln w="3175">
                <a:solidFill>
                  <a:srgbClr val="000000"/>
                </a:solidFill>
              </a:ln>
            </p:spPr>
            <p:txBody>
              <a:bodyPr wrap="square" lIns="0" tIns="0" rIns="0" bIns="0" rtlCol="0"/>
              <a:lstStyle/>
              <a:p>
                <a:endParaRPr/>
              </a:p>
            </p:txBody>
          </p:sp>
          <p:sp>
            <p:nvSpPr>
              <p:cNvPr id="17" name="object 21">
                <a:extLst>
                  <a:ext uri="{FF2B5EF4-FFF2-40B4-BE49-F238E27FC236}">
                    <a16:creationId xmlns:a16="http://schemas.microsoft.com/office/drawing/2014/main" id="{A44FA62C-F94F-6E9E-974A-2041177FD7B4}"/>
                  </a:ext>
                </a:extLst>
              </p:cNvPr>
              <p:cNvSpPr/>
              <p:nvPr/>
            </p:nvSpPr>
            <p:spPr>
              <a:xfrm>
                <a:off x="7954349" y="5314793"/>
                <a:ext cx="250825" cy="250825"/>
              </a:xfrm>
              <a:custGeom>
                <a:avLst/>
                <a:gdLst/>
                <a:ahLst/>
                <a:cxnLst/>
                <a:rect l="l" t="t" r="r" b="b"/>
                <a:pathLst>
                  <a:path w="250825" h="250825">
                    <a:moveTo>
                      <a:pt x="0" y="214706"/>
                    </a:moveTo>
                    <a:lnTo>
                      <a:pt x="0" y="0"/>
                    </a:lnTo>
                  </a:path>
                  <a:path w="250825" h="250825">
                    <a:moveTo>
                      <a:pt x="35788" y="250482"/>
                    </a:moveTo>
                    <a:lnTo>
                      <a:pt x="250494" y="250482"/>
                    </a:lnTo>
                  </a:path>
                </a:pathLst>
              </a:custGeom>
              <a:ln w="5715">
                <a:solidFill>
                  <a:srgbClr val="000000"/>
                </a:solidFill>
              </a:ln>
            </p:spPr>
            <p:txBody>
              <a:bodyPr wrap="square" lIns="0" tIns="0" rIns="0" bIns="0" rtlCol="0"/>
              <a:lstStyle/>
              <a:p>
                <a:endParaRPr/>
              </a:p>
            </p:txBody>
          </p:sp>
          <p:sp>
            <p:nvSpPr>
              <p:cNvPr id="18" name="object 22">
                <a:extLst>
                  <a:ext uri="{FF2B5EF4-FFF2-40B4-BE49-F238E27FC236}">
                    <a16:creationId xmlns:a16="http://schemas.microsoft.com/office/drawing/2014/main" id="{E74D3235-2741-07C0-D42D-C4EF1A7AAA36}"/>
                  </a:ext>
                </a:extLst>
              </p:cNvPr>
              <p:cNvSpPr/>
              <p:nvPr/>
            </p:nvSpPr>
            <p:spPr>
              <a:xfrm>
                <a:off x="7954349" y="5314793"/>
                <a:ext cx="250825" cy="250825"/>
              </a:xfrm>
              <a:custGeom>
                <a:avLst/>
                <a:gdLst/>
                <a:ahLst/>
                <a:cxnLst/>
                <a:rect l="l" t="t" r="r" b="b"/>
                <a:pathLst>
                  <a:path w="250825" h="250825">
                    <a:moveTo>
                      <a:pt x="0" y="214706"/>
                    </a:moveTo>
                    <a:lnTo>
                      <a:pt x="0" y="0"/>
                    </a:lnTo>
                  </a:path>
                  <a:path w="250825" h="250825">
                    <a:moveTo>
                      <a:pt x="35788" y="250482"/>
                    </a:moveTo>
                    <a:lnTo>
                      <a:pt x="250494" y="250482"/>
                    </a:lnTo>
                  </a:path>
                </a:pathLst>
              </a:custGeom>
              <a:ln w="3175">
                <a:solidFill>
                  <a:srgbClr val="000000"/>
                </a:solidFill>
              </a:ln>
            </p:spPr>
            <p:txBody>
              <a:bodyPr wrap="square" lIns="0" tIns="0" rIns="0" bIns="0" rtlCol="0"/>
              <a:lstStyle/>
              <a:p>
                <a:endParaRPr/>
              </a:p>
            </p:txBody>
          </p:sp>
          <p:sp>
            <p:nvSpPr>
              <p:cNvPr id="19" name="object 23">
                <a:extLst>
                  <a:ext uri="{FF2B5EF4-FFF2-40B4-BE49-F238E27FC236}">
                    <a16:creationId xmlns:a16="http://schemas.microsoft.com/office/drawing/2014/main" id="{BE3F3C0C-C4E9-D173-5B2F-82782AF909C2}"/>
                  </a:ext>
                </a:extLst>
              </p:cNvPr>
              <p:cNvSpPr/>
              <p:nvPr/>
            </p:nvSpPr>
            <p:spPr>
              <a:xfrm>
                <a:off x="7201839" y="5094477"/>
                <a:ext cx="83820" cy="83820"/>
              </a:xfrm>
              <a:custGeom>
                <a:avLst/>
                <a:gdLst/>
                <a:ahLst/>
                <a:cxnLst/>
                <a:rect l="l" t="t" r="r" b="b"/>
                <a:pathLst>
                  <a:path w="83820" h="83820">
                    <a:moveTo>
                      <a:pt x="83502" y="0"/>
                    </a:moveTo>
                    <a:lnTo>
                      <a:pt x="0" y="0"/>
                    </a:lnTo>
                    <a:lnTo>
                      <a:pt x="0" y="83502"/>
                    </a:lnTo>
                    <a:lnTo>
                      <a:pt x="83502" y="83502"/>
                    </a:lnTo>
                    <a:lnTo>
                      <a:pt x="83502" y="0"/>
                    </a:lnTo>
                    <a:close/>
                  </a:path>
                </a:pathLst>
              </a:custGeom>
              <a:solidFill>
                <a:srgbClr val="FFF200"/>
              </a:solidFill>
            </p:spPr>
            <p:txBody>
              <a:bodyPr wrap="square" lIns="0" tIns="0" rIns="0" bIns="0" rtlCol="0"/>
              <a:lstStyle/>
              <a:p>
                <a:endParaRPr/>
              </a:p>
            </p:txBody>
          </p:sp>
          <p:sp>
            <p:nvSpPr>
              <p:cNvPr id="20" name="object 24">
                <a:extLst>
                  <a:ext uri="{FF2B5EF4-FFF2-40B4-BE49-F238E27FC236}">
                    <a16:creationId xmlns:a16="http://schemas.microsoft.com/office/drawing/2014/main" id="{C83B5746-E898-7A9B-1815-A62686155445}"/>
                  </a:ext>
                </a:extLst>
              </p:cNvPr>
              <p:cNvSpPr/>
              <p:nvPr/>
            </p:nvSpPr>
            <p:spPr>
              <a:xfrm>
                <a:off x="7201836" y="5094474"/>
                <a:ext cx="83820" cy="83820"/>
              </a:xfrm>
              <a:custGeom>
                <a:avLst/>
                <a:gdLst/>
                <a:ahLst/>
                <a:cxnLst/>
                <a:rect l="l" t="t" r="r" b="b"/>
                <a:pathLst>
                  <a:path w="83820" h="83820">
                    <a:moveTo>
                      <a:pt x="0" y="83502"/>
                    </a:moveTo>
                    <a:lnTo>
                      <a:pt x="83502" y="83502"/>
                    </a:lnTo>
                    <a:lnTo>
                      <a:pt x="83502" y="0"/>
                    </a:lnTo>
                    <a:lnTo>
                      <a:pt x="0" y="0"/>
                    </a:lnTo>
                    <a:lnTo>
                      <a:pt x="0" y="83502"/>
                    </a:lnTo>
                    <a:close/>
                  </a:path>
                </a:pathLst>
              </a:custGeom>
              <a:ln w="3175">
                <a:solidFill>
                  <a:srgbClr val="000000"/>
                </a:solidFill>
              </a:ln>
            </p:spPr>
            <p:txBody>
              <a:bodyPr wrap="square" lIns="0" tIns="0" rIns="0" bIns="0" rtlCol="0"/>
              <a:lstStyle/>
              <a:p>
                <a:endParaRPr/>
              </a:p>
            </p:txBody>
          </p:sp>
          <p:sp>
            <p:nvSpPr>
              <p:cNvPr id="21" name="object 25">
                <a:extLst>
                  <a:ext uri="{FF2B5EF4-FFF2-40B4-BE49-F238E27FC236}">
                    <a16:creationId xmlns:a16="http://schemas.microsoft.com/office/drawing/2014/main" id="{F5162AD7-411F-CC48-BEE6-DC0FF0C0BFB6}"/>
                  </a:ext>
                </a:extLst>
              </p:cNvPr>
              <p:cNvSpPr/>
              <p:nvPr/>
            </p:nvSpPr>
            <p:spPr>
              <a:xfrm>
                <a:off x="7285329" y="5094477"/>
                <a:ext cx="83820" cy="83820"/>
              </a:xfrm>
              <a:custGeom>
                <a:avLst/>
                <a:gdLst/>
                <a:ahLst/>
                <a:cxnLst/>
                <a:rect l="l" t="t" r="r" b="b"/>
                <a:pathLst>
                  <a:path w="83820" h="83820">
                    <a:moveTo>
                      <a:pt x="83502" y="0"/>
                    </a:moveTo>
                    <a:lnTo>
                      <a:pt x="0" y="0"/>
                    </a:lnTo>
                    <a:lnTo>
                      <a:pt x="0" y="83502"/>
                    </a:lnTo>
                    <a:lnTo>
                      <a:pt x="83502" y="83502"/>
                    </a:lnTo>
                    <a:lnTo>
                      <a:pt x="83502" y="0"/>
                    </a:lnTo>
                    <a:close/>
                  </a:path>
                </a:pathLst>
              </a:custGeom>
              <a:solidFill>
                <a:srgbClr val="EC008C"/>
              </a:solidFill>
            </p:spPr>
            <p:txBody>
              <a:bodyPr wrap="square" lIns="0" tIns="0" rIns="0" bIns="0" rtlCol="0"/>
              <a:lstStyle/>
              <a:p>
                <a:endParaRPr/>
              </a:p>
            </p:txBody>
          </p:sp>
          <p:sp>
            <p:nvSpPr>
              <p:cNvPr id="22" name="object 26">
                <a:extLst>
                  <a:ext uri="{FF2B5EF4-FFF2-40B4-BE49-F238E27FC236}">
                    <a16:creationId xmlns:a16="http://schemas.microsoft.com/office/drawing/2014/main" id="{859B2966-AF5E-26C5-5997-20E0EB5B4E23}"/>
                  </a:ext>
                </a:extLst>
              </p:cNvPr>
              <p:cNvSpPr/>
              <p:nvPr/>
            </p:nvSpPr>
            <p:spPr>
              <a:xfrm>
                <a:off x="7285324" y="5094474"/>
                <a:ext cx="83820" cy="83820"/>
              </a:xfrm>
              <a:custGeom>
                <a:avLst/>
                <a:gdLst/>
                <a:ahLst/>
                <a:cxnLst/>
                <a:rect l="l" t="t" r="r" b="b"/>
                <a:pathLst>
                  <a:path w="83820" h="83820">
                    <a:moveTo>
                      <a:pt x="0" y="83502"/>
                    </a:moveTo>
                    <a:lnTo>
                      <a:pt x="83502" y="83502"/>
                    </a:lnTo>
                    <a:lnTo>
                      <a:pt x="83502" y="0"/>
                    </a:lnTo>
                    <a:lnTo>
                      <a:pt x="0" y="0"/>
                    </a:lnTo>
                    <a:lnTo>
                      <a:pt x="0" y="83502"/>
                    </a:lnTo>
                    <a:close/>
                  </a:path>
                </a:pathLst>
              </a:custGeom>
              <a:ln w="3175">
                <a:solidFill>
                  <a:srgbClr val="000000"/>
                </a:solidFill>
              </a:ln>
            </p:spPr>
            <p:txBody>
              <a:bodyPr wrap="square" lIns="0" tIns="0" rIns="0" bIns="0" rtlCol="0"/>
              <a:lstStyle/>
              <a:p>
                <a:endParaRPr/>
              </a:p>
            </p:txBody>
          </p:sp>
          <p:sp>
            <p:nvSpPr>
              <p:cNvPr id="23" name="object 27">
                <a:extLst>
                  <a:ext uri="{FF2B5EF4-FFF2-40B4-BE49-F238E27FC236}">
                    <a16:creationId xmlns:a16="http://schemas.microsoft.com/office/drawing/2014/main" id="{38740152-9FAA-AD75-1C18-79ABA8E0F681}"/>
                  </a:ext>
                </a:extLst>
              </p:cNvPr>
              <p:cNvSpPr/>
              <p:nvPr/>
            </p:nvSpPr>
            <p:spPr>
              <a:xfrm>
                <a:off x="7368832" y="5094477"/>
                <a:ext cx="83820" cy="83820"/>
              </a:xfrm>
              <a:custGeom>
                <a:avLst/>
                <a:gdLst/>
                <a:ahLst/>
                <a:cxnLst/>
                <a:rect l="l" t="t" r="r" b="b"/>
                <a:pathLst>
                  <a:path w="83820" h="83820">
                    <a:moveTo>
                      <a:pt x="83502" y="0"/>
                    </a:moveTo>
                    <a:lnTo>
                      <a:pt x="0" y="0"/>
                    </a:lnTo>
                    <a:lnTo>
                      <a:pt x="0" y="83502"/>
                    </a:lnTo>
                    <a:lnTo>
                      <a:pt x="83502" y="83502"/>
                    </a:lnTo>
                    <a:lnTo>
                      <a:pt x="83502" y="0"/>
                    </a:lnTo>
                    <a:close/>
                  </a:path>
                </a:pathLst>
              </a:custGeom>
              <a:solidFill>
                <a:srgbClr val="00AEEF"/>
              </a:solidFill>
            </p:spPr>
            <p:txBody>
              <a:bodyPr wrap="square" lIns="0" tIns="0" rIns="0" bIns="0" rtlCol="0"/>
              <a:lstStyle/>
              <a:p>
                <a:endParaRPr/>
              </a:p>
            </p:txBody>
          </p:sp>
          <p:sp>
            <p:nvSpPr>
              <p:cNvPr id="24" name="object 28">
                <a:extLst>
                  <a:ext uri="{FF2B5EF4-FFF2-40B4-BE49-F238E27FC236}">
                    <a16:creationId xmlns:a16="http://schemas.microsoft.com/office/drawing/2014/main" id="{EEA28438-933F-7F51-FA10-14FD3A5B1F69}"/>
                  </a:ext>
                </a:extLst>
              </p:cNvPr>
              <p:cNvSpPr/>
              <p:nvPr/>
            </p:nvSpPr>
            <p:spPr>
              <a:xfrm>
                <a:off x="7368828" y="5094474"/>
                <a:ext cx="83820" cy="83820"/>
              </a:xfrm>
              <a:custGeom>
                <a:avLst/>
                <a:gdLst/>
                <a:ahLst/>
                <a:cxnLst/>
                <a:rect l="l" t="t" r="r" b="b"/>
                <a:pathLst>
                  <a:path w="83820" h="83820">
                    <a:moveTo>
                      <a:pt x="0" y="83502"/>
                    </a:moveTo>
                    <a:lnTo>
                      <a:pt x="83502" y="83502"/>
                    </a:lnTo>
                    <a:lnTo>
                      <a:pt x="83502" y="0"/>
                    </a:lnTo>
                    <a:lnTo>
                      <a:pt x="0" y="0"/>
                    </a:lnTo>
                    <a:lnTo>
                      <a:pt x="0" y="83502"/>
                    </a:lnTo>
                    <a:close/>
                  </a:path>
                </a:pathLst>
              </a:custGeom>
              <a:ln w="3175">
                <a:solidFill>
                  <a:srgbClr val="000000"/>
                </a:solidFill>
              </a:ln>
            </p:spPr>
            <p:txBody>
              <a:bodyPr wrap="square" lIns="0" tIns="0" rIns="0" bIns="0" rtlCol="0"/>
              <a:lstStyle/>
              <a:p>
                <a:endParaRPr/>
              </a:p>
            </p:txBody>
          </p:sp>
          <p:sp>
            <p:nvSpPr>
              <p:cNvPr id="25" name="object 29">
                <a:extLst>
                  <a:ext uri="{FF2B5EF4-FFF2-40B4-BE49-F238E27FC236}">
                    <a16:creationId xmlns:a16="http://schemas.microsoft.com/office/drawing/2014/main" id="{24B99BC6-C07E-26E4-A527-87DC7251CBBC}"/>
                  </a:ext>
                </a:extLst>
              </p:cNvPr>
              <p:cNvSpPr/>
              <p:nvPr/>
            </p:nvSpPr>
            <p:spPr>
              <a:xfrm>
                <a:off x="7452322" y="5094477"/>
                <a:ext cx="83820" cy="83820"/>
              </a:xfrm>
              <a:custGeom>
                <a:avLst/>
                <a:gdLst/>
                <a:ahLst/>
                <a:cxnLst/>
                <a:rect l="l" t="t" r="r" b="b"/>
                <a:pathLst>
                  <a:path w="83820" h="83820">
                    <a:moveTo>
                      <a:pt x="83502" y="0"/>
                    </a:moveTo>
                    <a:lnTo>
                      <a:pt x="0" y="0"/>
                    </a:lnTo>
                    <a:lnTo>
                      <a:pt x="0" y="83502"/>
                    </a:lnTo>
                    <a:lnTo>
                      <a:pt x="83502" y="83502"/>
                    </a:lnTo>
                    <a:lnTo>
                      <a:pt x="83502" y="0"/>
                    </a:lnTo>
                    <a:close/>
                  </a:path>
                </a:pathLst>
              </a:custGeom>
              <a:solidFill>
                <a:srgbClr val="2E3092"/>
              </a:solidFill>
            </p:spPr>
            <p:txBody>
              <a:bodyPr wrap="square" lIns="0" tIns="0" rIns="0" bIns="0" rtlCol="0"/>
              <a:lstStyle/>
              <a:p>
                <a:endParaRPr/>
              </a:p>
            </p:txBody>
          </p:sp>
          <p:sp>
            <p:nvSpPr>
              <p:cNvPr id="26" name="object 30">
                <a:extLst>
                  <a:ext uri="{FF2B5EF4-FFF2-40B4-BE49-F238E27FC236}">
                    <a16:creationId xmlns:a16="http://schemas.microsoft.com/office/drawing/2014/main" id="{A29F0C2A-D716-FB83-7904-10F53B995FB5}"/>
                  </a:ext>
                </a:extLst>
              </p:cNvPr>
              <p:cNvSpPr/>
              <p:nvPr/>
            </p:nvSpPr>
            <p:spPr>
              <a:xfrm>
                <a:off x="7452316" y="5094474"/>
                <a:ext cx="83820" cy="83820"/>
              </a:xfrm>
              <a:custGeom>
                <a:avLst/>
                <a:gdLst/>
                <a:ahLst/>
                <a:cxnLst/>
                <a:rect l="l" t="t" r="r" b="b"/>
                <a:pathLst>
                  <a:path w="83820" h="83820">
                    <a:moveTo>
                      <a:pt x="0" y="83502"/>
                    </a:moveTo>
                    <a:lnTo>
                      <a:pt x="83502" y="83502"/>
                    </a:lnTo>
                    <a:lnTo>
                      <a:pt x="83502" y="0"/>
                    </a:lnTo>
                    <a:lnTo>
                      <a:pt x="0" y="0"/>
                    </a:lnTo>
                    <a:lnTo>
                      <a:pt x="0" y="83502"/>
                    </a:lnTo>
                    <a:close/>
                  </a:path>
                </a:pathLst>
              </a:custGeom>
              <a:ln w="3175">
                <a:solidFill>
                  <a:srgbClr val="000000"/>
                </a:solidFill>
              </a:ln>
            </p:spPr>
            <p:txBody>
              <a:bodyPr wrap="square" lIns="0" tIns="0" rIns="0" bIns="0" rtlCol="0"/>
              <a:lstStyle/>
              <a:p>
                <a:endParaRPr/>
              </a:p>
            </p:txBody>
          </p:sp>
          <p:sp>
            <p:nvSpPr>
              <p:cNvPr id="27" name="object 31">
                <a:extLst>
                  <a:ext uri="{FF2B5EF4-FFF2-40B4-BE49-F238E27FC236}">
                    <a16:creationId xmlns:a16="http://schemas.microsoft.com/office/drawing/2014/main" id="{1BEEB161-2DBF-9135-8FBA-7B20B7C847AF}"/>
                  </a:ext>
                </a:extLst>
              </p:cNvPr>
              <p:cNvSpPr/>
              <p:nvPr/>
            </p:nvSpPr>
            <p:spPr>
              <a:xfrm>
                <a:off x="7535824" y="5094477"/>
                <a:ext cx="83820" cy="83820"/>
              </a:xfrm>
              <a:custGeom>
                <a:avLst/>
                <a:gdLst/>
                <a:ahLst/>
                <a:cxnLst/>
                <a:rect l="l" t="t" r="r" b="b"/>
                <a:pathLst>
                  <a:path w="83820" h="83820">
                    <a:moveTo>
                      <a:pt x="83502" y="0"/>
                    </a:moveTo>
                    <a:lnTo>
                      <a:pt x="0" y="0"/>
                    </a:lnTo>
                    <a:lnTo>
                      <a:pt x="0" y="83502"/>
                    </a:lnTo>
                    <a:lnTo>
                      <a:pt x="83502" y="83502"/>
                    </a:lnTo>
                    <a:lnTo>
                      <a:pt x="83502" y="0"/>
                    </a:lnTo>
                    <a:close/>
                  </a:path>
                </a:pathLst>
              </a:custGeom>
              <a:solidFill>
                <a:srgbClr val="00A650"/>
              </a:solidFill>
            </p:spPr>
            <p:txBody>
              <a:bodyPr wrap="square" lIns="0" tIns="0" rIns="0" bIns="0" rtlCol="0"/>
              <a:lstStyle/>
              <a:p>
                <a:endParaRPr/>
              </a:p>
            </p:txBody>
          </p:sp>
          <p:sp>
            <p:nvSpPr>
              <p:cNvPr id="28" name="object 32">
                <a:extLst>
                  <a:ext uri="{FF2B5EF4-FFF2-40B4-BE49-F238E27FC236}">
                    <a16:creationId xmlns:a16="http://schemas.microsoft.com/office/drawing/2014/main" id="{2F64E947-5942-6979-9E28-60A671DDBFE3}"/>
                  </a:ext>
                </a:extLst>
              </p:cNvPr>
              <p:cNvSpPr/>
              <p:nvPr/>
            </p:nvSpPr>
            <p:spPr>
              <a:xfrm>
                <a:off x="7535819" y="5094474"/>
                <a:ext cx="83820" cy="83820"/>
              </a:xfrm>
              <a:custGeom>
                <a:avLst/>
                <a:gdLst/>
                <a:ahLst/>
                <a:cxnLst/>
                <a:rect l="l" t="t" r="r" b="b"/>
                <a:pathLst>
                  <a:path w="83820" h="83820">
                    <a:moveTo>
                      <a:pt x="0" y="83502"/>
                    </a:moveTo>
                    <a:lnTo>
                      <a:pt x="83502" y="83502"/>
                    </a:lnTo>
                    <a:lnTo>
                      <a:pt x="83502" y="0"/>
                    </a:lnTo>
                    <a:lnTo>
                      <a:pt x="0" y="0"/>
                    </a:lnTo>
                    <a:lnTo>
                      <a:pt x="0" y="83502"/>
                    </a:lnTo>
                    <a:close/>
                  </a:path>
                </a:pathLst>
              </a:custGeom>
              <a:ln w="3175">
                <a:solidFill>
                  <a:srgbClr val="000000"/>
                </a:solidFill>
              </a:ln>
            </p:spPr>
            <p:txBody>
              <a:bodyPr wrap="square" lIns="0" tIns="0" rIns="0" bIns="0" rtlCol="0"/>
              <a:lstStyle/>
              <a:p>
                <a:endParaRPr/>
              </a:p>
            </p:txBody>
          </p:sp>
          <p:sp>
            <p:nvSpPr>
              <p:cNvPr id="29" name="object 33">
                <a:extLst>
                  <a:ext uri="{FF2B5EF4-FFF2-40B4-BE49-F238E27FC236}">
                    <a16:creationId xmlns:a16="http://schemas.microsoft.com/office/drawing/2014/main" id="{66C9CEB4-FA30-668D-BC03-FDCB78F46FA6}"/>
                  </a:ext>
                </a:extLst>
              </p:cNvPr>
              <p:cNvSpPr/>
              <p:nvPr/>
            </p:nvSpPr>
            <p:spPr>
              <a:xfrm>
                <a:off x="7619327" y="5094477"/>
                <a:ext cx="83820" cy="83820"/>
              </a:xfrm>
              <a:custGeom>
                <a:avLst/>
                <a:gdLst/>
                <a:ahLst/>
                <a:cxnLst/>
                <a:rect l="l" t="t" r="r" b="b"/>
                <a:pathLst>
                  <a:path w="83820" h="83820">
                    <a:moveTo>
                      <a:pt x="83502" y="0"/>
                    </a:moveTo>
                    <a:lnTo>
                      <a:pt x="0" y="0"/>
                    </a:lnTo>
                    <a:lnTo>
                      <a:pt x="0" y="83502"/>
                    </a:lnTo>
                    <a:lnTo>
                      <a:pt x="83502" y="83502"/>
                    </a:lnTo>
                    <a:lnTo>
                      <a:pt x="83502" y="0"/>
                    </a:lnTo>
                    <a:close/>
                  </a:path>
                </a:pathLst>
              </a:custGeom>
              <a:solidFill>
                <a:srgbClr val="ED1C24"/>
              </a:solidFill>
            </p:spPr>
            <p:txBody>
              <a:bodyPr wrap="square" lIns="0" tIns="0" rIns="0" bIns="0" rtlCol="0"/>
              <a:lstStyle/>
              <a:p>
                <a:endParaRPr/>
              </a:p>
            </p:txBody>
          </p:sp>
          <p:sp>
            <p:nvSpPr>
              <p:cNvPr id="30" name="object 34">
                <a:extLst>
                  <a:ext uri="{FF2B5EF4-FFF2-40B4-BE49-F238E27FC236}">
                    <a16:creationId xmlns:a16="http://schemas.microsoft.com/office/drawing/2014/main" id="{9BA964F9-B30F-0815-3B82-E74A9CBAB2FA}"/>
                  </a:ext>
                </a:extLst>
              </p:cNvPr>
              <p:cNvSpPr/>
              <p:nvPr/>
            </p:nvSpPr>
            <p:spPr>
              <a:xfrm>
                <a:off x="7619323" y="5094474"/>
                <a:ext cx="83820" cy="83820"/>
              </a:xfrm>
              <a:custGeom>
                <a:avLst/>
                <a:gdLst/>
                <a:ahLst/>
                <a:cxnLst/>
                <a:rect l="l" t="t" r="r" b="b"/>
                <a:pathLst>
                  <a:path w="83820" h="83820">
                    <a:moveTo>
                      <a:pt x="0" y="83502"/>
                    </a:moveTo>
                    <a:lnTo>
                      <a:pt x="83502" y="83502"/>
                    </a:lnTo>
                    <a:lnTo>
                      <a:pt x="83502" y="0"/>
                    </a:lnTo>
                    <a:lnTo>
                      <a:pt x="0" y="0"/>
                    </a:lnTo>
                    <a:lnTo>
                      <a:pt x="0" y="83502"/>
                    </a:lnTo>
                    <a:close/>
                  </a:path>
                </a:pathLst>
              </a:custGeom>
              <a:ln w="3175">
                <a:solidFill>
                  <a:srgbClr val="000000"/>
                </a:solidFill>
              </a:ln>
            </p:spPr>
            <p:txBody>
              <a:bodyPr wrap="square" lIns="0" tIns="0" rIns="0" bIns="0" rtlCol="0"/>
              <a:lstStyle/>
              <a:p>
                <a:endParaRPr/>
              </a:p>
            </p:txBody>
          </p:sp>
          <p:sp>
            <p:nvSpPr>
              <p:cNvPr id="31" name="object 35">
                <a:extLst>
                  <a:ext uri="{FF2B5EF4-FFF2-40B4-BE49-F238E27FC236}">
                    <a16:creationId xmlns:a16="http://schemas.microsoft.com/office/drawing/2014/main" id="{00348EA5-EA3D-D04B-2487-8740DE5A5263}"/>
                  </a:ext>
                </a:extLst>
              </p:cNvPr>
              <p:cNvSpPr/>
              <p:nvPr/>
            </p:nvSpPr>
            <p:spPr>
              <a:xfrm>
                <a:off x="7702829" y="5094477"/>
                <a:ext cx="83820" cy="83820"/>
              </a:xfrm>
              <a:custGeom>
                <a:avLst/>
                <a:gdLst/>
                <a:ahLst/>
                <a:cxnLst/>
                <a:rect l="l" t="t" r="r" b="b"/>
                <a:pathLst>
                  <a:path w="83820" h="83820">
                    <a:moveTo>
                      <a:pt x="83502" y="0"/>
                    </a:moveTo>
                    <a:lnTo>
                      <a:pt x="0" y="0"/>
                    </a:lnTo>
                    <a:lnTo>
                      <a:pt x="0" y="83502"/>
                    </a:lnTo>
                    <a:lnTo>
                      <a:pt x="83502" y="83502"/>
                    </a:lnTo>
                    <a:lnTo>
                      <a:pt x="83502" y="0"/>
                    </a:lnTo>
                    <a:close/>
                  </a:path>
                </a:pathLst>
              </a:custGeom>
              <a:solidFill>
                <a:srgbClr val="231F20"/>
              </a:solidFill>
            </p:spPr>
            <p:txBody>
              <a:bodyPr wrap="square" lIns="0" tIns="0" rIns="0" bIns="0" rtlCol="0"/>
              <a:lstStyle/>
              <a:p>
                <a:endParaRPr/>
              </a:p>
            </p:txBody>
          </p:sp>
          <p:sp>
            <p:nvSpPr>
              <p:cNvPr id="32" name="object 36">
                <a:extLst>
                  <a:ext uri="{FF2B5EF4-FFF2-40B4-BE49-F238E27FC236}">
                    <a16:creationId xmlns:a16="http://schemas.microsoft.com/office/drawing/2014/main" id="{3BDCD1A8-ECD9-6A55-61FA-0233E54A17F1}"/>
                  </a:ext>
                </a:extLst>
              </p:cNvPr>
              <p:cNvSpPr/>
              <p:nvPr/>
            </p:nvSpPr>
            <p:spPr>
              <a:xfrm>
                <a:off x="7702825" y="5094474"/>
                <a:ext cx="83820" cy="83820"/>
              </a:xfrm>
              <a:custGeom>
                <a:avLst/>
                <a:gdLst/>
                <a:ahLst/>
                <a:cxnLst/>
                <a:rect l="l" t="t" r="r" b="b"/>
                <a:pathLst>
                  <a:path w="83820" h="83820">
                    <a:moveTo>
                      <a:pt x="0" y="83502"/>
                    </a:moveTo>
                    <a:lnTo>
                      <a:pt x="83502" y="83502"/>
                    </a:lnTo>
                    <a:lnTo>
                      <a:pt x="83502" y="0"/>
                    </a:lnTo>
                    <a:lnTo>
                      <a:pt x="0" y="0"/>
                    </a:lnTo>
                    <a:lnTo>
                      <a:pt x="0" y="83502"/>
                    </a:lnTo>
                    <a:close/>
                  </a:path>
                </a:pathLst>
              </a:custGeom>
              <a:ln w="3175">
                <a:solidFill>
                  <a:srgbClr val="000000"/>
                </a:solidFill>
              </a:ln>
            </p:spPr>
            <p:txBody>
              <a:bodyPr wrap="square" lIns="0" tIns="0" rIns="0" bIns="0" rtlCol="0"/>
              <a:lstStyle/>
              <a:p>
                <a:endParaRPr/>
              </a:p>
            </p:txBody>
          </p:sp>
          <p:sp>
            <p:nvSpPr>
              <p:cNvPr id="33" name="object 37">
                <a:extLst>
                  <a:ext uri="{FF2B5EF4-FFF2-40B4-BE49-F238E27FC236}">
                    <a16:creationId xmlns:a16="http://schemas.microsoft.com/office/drawing/2014/main" id="{DC03E505-93B3-54CE-A120-BD01E66838F3}"/>
                  </a:ext>
                </a:extLst>
              </p:cNvPr>
              <p:cNvSpPr/>
              <p:nvPr/>
            </p:nvSpPr>
            <p:spPr>
              <a:xfrm>
                <a:off x="7786319" y="5094477"/>
                <a:ext cx="83820" cy="83820"/>
              </a:xfrm>
              <a:custGeom>
                <a:avLst/>
                <a:gdLst/>
                <a:ahLst/>
                <a:cxnLst/>
                <a:rect l="l" t="t" r="r" b="b"/>
                <a:pathLst>
                  <a:path w="83820" h="83820">
                    <a:moveTo>
                      <a:pt x="83502" y="0"/>
                    </a:moveTo>
                    <a:lnTo>
                      <a:pt x="0" y="0"/>
                    </a:lnTo>
                    <a:lnTo>
                      <a:pt x="0" y="83502"/>
                    </a:lnTo>
                    <a:lnTo>
                      <a:pt x="83502" y="83502"/>
                    </a:lnTo>
                    <a:lnTo>
                      <a:pt x="83502" y="0"/>
                    </a:lnTo>
                    <a:close/>
                  </a:path>
                </a:pathLst>
              </a:custGeom>
              <a:solidFill>
                <a:srgbClr val="FFF799"/>
              </a:solidFill>
            </p:spPr>
            <p:txBody>
              <a:bodyPr wrap="square" lIns="0" tIns="0" rIns="0" bIns="0" rtlCol="0"/>
              <a:lstStyle/>
              <a:p>
                <a:endParaRPr/>
              </a:p>
            </p:txBody>
          </p:sp>
          <p:sp>
            <p:nvSpPr>
              <p:cNvPr id="34" name="object 38">
                <a:extLst>
                  <a:ext uri="{FF2B5EF4-FFF2-40B4-BE49-F238E27FC236}">
                    <a16:creationId xmlns:a16="http://schemas.microsoft.com/office/drawing/2014/main" id="{A0BF9C32-6213-B4C1-BE33-7346C87A02A2}"/>
                  </a:ext>
                </a:extLst>
              </p:cNvPr>
              <p:cNvSpPr/>
              <p:nvPr/>
            </p:nvSpPr>
            <p:spPr>
              <a:xfrm>
                <a:off x="7786314" y="5094474"/>
                <a:ext cx="83820" cy="83820"/>
              </a:xfrm>
              <a:custGeom>
                <a:avLst/>
                <a:gdLst/>
                <a:ahLst/>
                <a:cxnLst/>
                <a:rect l="l" t="t" r="r" b="b"/>
                <a:pathLst>
                  <a:path w="83820" h="83820">
                    <a:moveTo>
                      <a:pt x="0" y="83502"/>
                    </a:moveTo>
                    <a:lnTo>
                      <a:pt x="83502" y="83502"/>
                    </a:lnTo>
                    <a:lnTo>
                      <a:pt x="83502" y="0"/>
                    </a:lnTo>
                    <a:lnTo>
                      <a:pt x="0" y="0"/>
                    </a:lnTo>
                    <a:lnTo>
                      <a:pt x="0" y="83502"/>
                    </a:lnTo>
                    <a:close/>
                  </a:path>
                </a:pathLst>
              </a:custGeom>
              <a:ln w="3175">
                <a:solidFill>
                  <a:srgbClr val="000000"/>
                </a:solidFill>
              </a:ln>
            </p:spPr>
            <p:txBody>
              <a:bodyPr wrap="square" lIns="0" tIns="0" rIns="0" bIns="0" rtlCol="0"/>
              <a:lstStyle/>
              <a:p>
                <a:endParaRPr/>
              </a:p>
            </p:txBody>
          </p:sp>
          <p:sp>
            <p:nvSpPr>
              <p:cNvPr id="35" name="object 39">
                <a:extLst>
                  <a:ext uri="{FF2B5EF4-FFF2-40B4-BE49-F238E27FC236}">
                    <a16:creationId xmlns:a16="http://schemas.microsoft.com/office/drawing/2014/main" id="{C8EED505-6E1F-CA65-61D4-285CD7384461}"/>
                  </a:ext>
                </a:extLst>
              </p:cNvPr>
              <p:cNvSpPr/>
              <p:nvPr/>
            </p:nvSpPr>
            <p:spPr>
              <a:xfrm>
                <a:off x="7869821" y="5094477"/>
                <a:ext cx="83820" cy="83820"/>
              </a:xfrm>
              <a:custGeom>
                <a:avLst/>
                <a:gdLst/>
                <a:ahLst/>
                <a:cxnLst/>
                <a:rect l="l" t="t" r="r" b="b"/>
                <a:pathLst>
                  <a:path w="83820" h="83820">
                    <a:moveTo>
                      <a:pt x="83502" y="0"/>
                    </a:moveTo>
                    <a:lnTo>
                      <a:pt x="0" y="0"/>
                    </a:lnTo>
                    <a:lnTo>
                      <a:pt x="0" y="83502"/>
                    </a:lnTo>
                    <a:lnTo>
                      <a:pt x="83502" y="83502"/>
                    </a:lnTo>
                    <a:lnTo>
                      <a:pt x="83502" y="0"/>
                    </a:lnTo>
                    <a:close/>
                  </a:path>
                </a:pathLst>
              </a:custGeom>
              <a:solidFill>
                <a:srgbClr val="F49AC1"/>
              </a:solidFill>
            </p:spPr>
            <p:txBody>
              <a:bodyPr wrap="square" lIns="0" tIns="0" rIns="0" bIns="0" rtlCol="0"/>
              <a:lstStyle/>
              <a:p>
                <a:endParaRPr/>
              </a:p>
            </p:txBody>
          </p:sp>
          <p:sp>
            <p:nvSpPr>
              <p:cNvPr id="36" name="object 40">
                <a:extLst>
                  <a:ext uri="{FF2B5EF4-FFF2-40B4-BE49-F238E27FC236}">
                    <a16:creationId xmlns:a16="http://schemas.microsoft.com/office/drawing/2014/main" id="{B7C12650-A254-3E3E-0FE5-B0F97E7AD142}"/>
                  </a:ext>
                </a:extLst>
              </p:cNvPr>
              <p:cNvSpPr/>
              <p:nvPr/>
            </p:nvSpPr>
            <p:spPr>
              <a:xfrm>
                <a:off x="7869818" y="5094474"/>
                <a:ext cx="83820" cy="83820"/>
              </a:xfrm>
              <a:custGeom>
                <a:avLst/>
                <a:gdLst/>
                <a:ahLst/>
                <a:cxnLst/>
                <a:rect l="l" t="t" r="r" b="b"/>
                <a:pathLst>
                  <a:path w="83820" h="83820">
                    <a:moveTo>
                      <a:pt x="0" y="83502"/>
                    </a:moveTo>
                    <a:lnTo>
                      <a:pt x="83502" y="83502"/>
                    </a:lnTo>
                    <a:lnTo>
                      <a:pt x="83502" y="0"/>
                    </a:lnTo>
                    <a:lnTo>
                      <a:pt x="0" y="0"/>
                    </a:lnTo>
                    <a:lnTo>
                      <a:pt x="0" y="83502"/>
                    </a:lnTo>
                    <a:close/>
                  </a:path>
                </a:pathLst>
              </a:custGeom>
              <a:ln w="3175">
                <a:solidFill>
                  <a:srgbClr val="000000"/>
                </a:solidFill>
              </a:ln>
            </p:spPr>
            <p:txBody>
              <a:bodyPr wrap="square" lIns="0" tIns="0" rIns="0" bIns="0" rtlCol="0"/>
              <a:lstStyle/>
              <a:p>
                <a:endParaRPr/>
              </a:p>
            </p:txBody>
          </p:sp>
          <p:sp>
            <p:nvSpPr>
              <p:cNvPr id="37" name="object 41">
                <a:extLst>
                  <a:ext uri="{FF2B5EF4-FFF2-40B4-BE49-F238E27FC236}">
                    <a16:creationId xmlns:a16="http://schemas.microsoft.com/office/drawing/2014/main" id="{06368C15-3C4F-11EB-875F-12E00DFD69B1}"/>
                  </a:ext>
                </a:extLst>
              </p:cNvPr>
              <p:cNvSpPr/>
              <p:nvPr/>
            </p:nvSpPr>
            <p:spPr>
              <a:xfrm>
                <a:off x="7953311" y="5094477"/>
                <a:ext cx="83820" cy="83820"/>
              </a:xfrm>
              <a:custGeom>
                <a:avLst/>
                <a:gdLst/>
                <a:ahLst/>
                <a:cxnLst/>
                <a:rect l="l" t="t" r="r" b="b"/>
                <a:pathLst>
                  <a:path w="83820" h="83820">
                    <a:moveTo>
                      <a:pt x="83502" y="0"/>
                    </a:moveTo>
                    <a:lnTo>
                      <a:pt x="0" y="0"/>
                    </a:lnTo>
                    <a:lnTo>
                      <a:pt x="0" y="83502"/>
                    </a:lnTo>
                    <a:lnTo>
                      <a:pt x="83502" y="83502"/>
                    </a:lnTo>
                    <a:lnTo>
                      <a:pt x="83502" y="0"/>
                    </a:lnTo>
                    <a:close/>
                  </a:path>
                </a:pathLst>
              </a:custGeom>
              <a:solidFill>
                <a:srgbClr val="6DCFF6"/>
              </a:solidFill>
            </p:spPr>
            <p:txBody>
              <a:bodyPr wrap="square" lIns="0" tIns="0" rIns="0" bIns="0" rtlCol="0"/>
              <a:lstStyle/>
              <a:p>
                <a:endParaRPr/>
              </a:p>
            </p:txBody>
          </p:sp>
          <p:sp>
            <p:nvSpPr>
              <p:cNvPr id="38" name="object 42">
                <a:extLst>
                  <a:ext uri="{FF2B5EF4-FFF2-40B4-BE49-F238E27FC236}">
                    <a16:creationId xmlns:a16="http://schemas.microsoft.com/office/drawing/2014/main" id="{550EAE5D-6DE1-648D-0768-F288FF701FB2}"/>
                  </a:ext>
                </a:extLst>
              </p:cNvPr>
              <p:cNvSpPr/>
              <p:nvPr/>
            </p:nvSpPr>
            <p:spPr>
              <a:xfrm>
                <a:off x="7953306" y="5094474"/>
                <a:ext cx="83820" cy="83820"/>
              </a:xfrm>
              <a:custGeom>
                <a:avLst/>
                <a:gdLst/>
                <a:ahLst/>
                <a:cxnLst/>
                <a:rect l="l" t="t" r="r" b="b"/>
                <a:pathLst>
                  <a:path w="83820" h="83820">
                    <a:moveTo>
                      <a:pt x="0" y="83502"/>
                    </a:moveTo>
                    <a:lnTo>
                      <a:pt x="83502" y="83502"/>
                    </a:lnTo>
                    <a:lnTo>
                      <a:pt x="83502" y="0"/>
                    </a:lnTo>
                    <a:lnTo>
                      <a:pt x="0" y="0"/>
                    </a:lnTo>
                    <a:lnTo>
                      <a:pt x="0" y="83502"/>
                    </a:lnTo>
                    <a:close/>
                  </a:path>
                </a:pathLst>
              </a:custGeom>
              <a:ln w="3175">
                <a:solidFill>
                  <a:srgbClr val="000000"/>
                </a:solidFill>
              </a:ln>
            </p:spPr>
            <p:txBody>
              <a:bodyPr wrap="square" lIns="0" tIns="0" rIns="0" bIns="0" rtlCol="0"/>
              <a:lstStyle/>
              <a:p>
                <a:endParaRPr/>
              </a:p>
            </p:txBody>
          </p:sp>
          <p:sp>
            <p:nvSpPr>
              <p:cNvPr id="39" name="object 43">
                <a:extLst>
                  <a:ext uri="{FF2B5EF4-FFF2-40B4-BE49-F238E27FC236}">
                    <a16:creationId xmlns:a16="http://schemas.microsoft.com/office/drawing/2014/main" id="{FEA18F89-9588-729D-172A-42CCA80BD99D}"/>
                  </a:ext>
                </a:extLst>
              </p:cNvPr>
              <p:cNvSpPr/>
              <p:nvPr/>
            </p:nvSpPr>
            <p:spPr>
              <a:xfrm>
                <a:off x="8036814" y="5094477"/>
                <a:ext cx="83820" cy="83820"/>
              </a:xfrm>
              <a:custGeom>
                <a:avLst/>
                <a:gdLst/>
                <a:ahLst/>
                <a:cxnLst/>
                <a:rect l="l" t="t" r="r" b="b"/>
                <a:pathLst>
                  <a:path w="83820" h="83820">
                    <a:moveTo>
                      <a:pt x="83502" y="0"/>
                    </a:moveTo>
                    <a:lnTo>
                      <a:pt x="0" y="0"/>
                    </a:lnTo>
                    <a:lnTo>
                      <a:pt x="0" y="83502"/>
                    </a:lnTo>
                    <a:lnTo>
                      <a:pt x="83502" y="83502"/>
                    </a:lnTo>
                    <a:lnTo>
                      <a:pt x="83502" y="0"/>
                    </a:lnTo>
                    <a:close/>
                  </a:path>
                </a:pathLst>
              </a:custGeom>
              <a:solidFill>
                <a:srgbClr val="939597"/>
              </a:solidFill>
            </p:spPr>
            <p:txBody>
              <a:bodyPr wrap="square" lIns="0" tIns="0" rIns="0" bIns="0" rtlCol="0"/>
              <a:lstStyle/>
              <a:p>
                <a:endParaRPr/>
              </a:p>
            </p:txBody>
          </p:sp>
          <p:sp>
            <p:nvSpPr>
              <p:cNvPr id="40" name="object 44">
                <a:extLst>
                  <a:ext uri="{FF2B5EF4-FFF2-40B4-BE49-F238E27FC236}">
                    <a16:creationId xmlns:a16="http://schemas.microsoft.com/office/drawing/2014/main" id="{F3436C96-2142-6927-993A-579AF43E2CC4}"/>
                  </a:ext>
                </a:extLst>
              </p:cNvPr>
              <p:cNvSpPr/>
              <p:nvPr/>
            </p:nvSpPr>
            <p:spPr>
              <a:xfrm>
                <a:off x="8036809" y="5094474"/>
                <a:ext cx="83820" cy="83820"/>
              </a:xfrm>
              <a:custGeom>
                <a:avLst/>
                <a:gdLst/>
                <a:ahLst/>
                <a:cxnLst/>
                <a:rect l="l" t="t" r="r" b="b"/>
                <a:pathLst>
                  <a:path w="83820" h="83820">
                    <a:moveTo>
                      <a:pt x="0" y="83502"/>
                    </a:moveTo>
                    <a:lnTo>
                      <a:pt x="83502" y="83502"/>
                    </a:lnTo>
                    <a:lnTo>
                      <a:pt x="83502" y="0"/>
                    </a:lnTo>
                    <a:lnTo>
                      <a:pt x="0" y="0"/>
                    </a:lnTo>
                    <a:lnTo>
                      <a:pt x="0" y="83502"/>
                    </a:lnTo>
                    <a:close/>
                  </a:path>
                </a:pathLst>
              </a:custGeom>
              <a:ln w="3175">
                <a:solidFill>
                  <a:srgbClr val="000000"/>
                </a:solidFill>
              </a:ln>
            </p:spPr>
            <p:txBody>
              <a:bodyPr wrap="square" lIns="0" tIns="0" rIns="0" bIns="0" rtlCol="0"/>
              <a:lstStyle/>
              <a:p>
                <a:endParaRPr/>
              </a:p>
            </p:txBody>
          </p:sp>
          <p:pic>
            <p:nvPicPr>
              <p:cNvPr id="41" name="object 45">
                <a:extLst>
                  <a:ext uri="{FF2B5EF4-FFF2-40B4-BE49-F238E27FC236}">
                    <a16:creationId xmlns:a16="http://schemas.microsoft.com/office/drawing/2014/main" id="{5C4531FD-6D33-5D0D-2EBF-6A2F1989E58C}"/>
                  </a:ext>
                </a:extLst>
              </p:cNvPr>
              <p:cNvPicPr/>
              <p:nvPr/>
            </p:nvPicPr>
            <p:blipFill>
              <a:blip r:embed="rId3" cstate="screen">
                <a:extLst>
                  <a:ext uri="{28A0092B-C50C-407E-A947-70E740481C1C}">
                    <a14:useLocalDpi xmlns:a14="http://schemas.microsoft.com/office/drawing/2010/main"/>
                  </a:ext>
                </a:extLst>
              </a:blip>
              <a:stretch>
                <a:fillRect/>
              </a:stretch>
            </p:blipFill>
            <p:spPr>
              <a:xfrm>
                <a:off x="7255506" y="5321791"/>
                <a:ext cx="143141" cy="143128"/>
              </a:xfrm>
              <a:prstGeom prst="rect">
                <a:avLst/>
              </a:prstGeom>
            </p:spPr>
          </p:pic>
          <p:sp>
            <p:nvSpPr>
              <p:cNvPr id="42" name="object 46">
                <a:extLst>
                  <a:ext uri="{FF2B5EF4-FFF2-40B4-BE49-F238E27FC236}">
                    <a16:creationId xmlns:a16="http://schemas.microsoft.com/office/drawing/2014/main" id="{3CB6A7C4-7FA9-7C79-827F-AE8983B793A0}"/>
                  </a:ext>
                </a:extLst>
              </p:cNvPr>
              <p:cNvSpPr/>
              <p:nvPr/>
            </p:nvSpPr>
            <p:spPr>
              <a:xfrm>
                <a:off x="6900278" y="4596802"/>
                <a:ext cx="1522095" cy="1522095"/>
              </a:xfrm>
              <a:custGeom>
                <a:avLst/>
                <a:gdLst/>
                <a:ahLst/>
                <a:cxnLst/>
                <a:rect l="l" t="t" r="r" b="b"/>
                <a:pathLst>
                  <a:path w="1522095" h="1522095">
                    <a:moveTo>
                      <a:pt x="1521548" y="760768"/>
                    </a:moveTo>
                    <a:lnTo>
                      <a:pt x="1520075" y="713206"/>
                    </a:lnTo>
                    <a:lnTo>
                      <a:pt x="1515745" y="666648"/>
                    </a:lnTo>
                    <a:lnTo>
                      <a:pt x="1508353" y="618909"/>
                    </a:lnTo>
                    <a:lnTo>
                      <a:pt x="1498320" y="573443"/>
                    </a:lnTo>
                    <a:lnTo>
                      <a:pt x="1485620" y="529056"/>
                    </a:lnTo>
                    <a:lnTo>
                      <a:pt x="1470342" y="485800"/>
                    </a:lnTo>
                    <a:lnTo>
                      <a:pt x="1452575" y="443801"/>
                    </a:lnTo>
                    <a:lnTo>
                      <a:pt x="1432420" y="403123"/>
                    </a:lnTo>
                    <a:lnTo>
                      <a:pt x="1409941" y="363867"/>
                    </a:lnTo>
                    <a:lnTo>
                      <a:pt x="1385239" y="326123"/>
                    </a:lnTo>
                    <a:lnTo>
                      <a:pt x="1369390" y="304774"/>
                    </a:lnTo>
                    <a:lnTo>
                      <a:pt x="1369390" y="760768"/>
                    </a:lnTo>
                    <a:lnTo>
                      <a:pt x="1367561" y="808329"/>
                    </a:lnTo>
                    <a:lnTo>
                      <a:pt x="1362163" y="854900"/>
                    </a:lnTo>
                    <a:lnTo>
                      <a:pt x="1353324" y="900315"/>
                    </a:lnTo>
                    <a:lnTo>
                      <a:pt x="1341183" y="944473"/>
                    </a:lnTo>
                    <a:lnTo>
                      <a:pt x="1325867" y="987221"/>
                    </a:lnTo>
                    <a:lnTo>
                      <a:pt x="1307528" y="1028420"/>
                    </a:lnTo>
                    <a:lnTo>
                      <a:pt x="1286306" y="1067955"/>
                    </a:lnTo>
                    <a:lnTo>
                      <a:pt x="1262303" y="1105662"/>
                    </a:lnTo>
                    <a:lnTo>
                      <a:pt x="1235684" y="1141437"/>
                    </a:lnTo>
                    <a:lnTo>
                      <a:pt x="1206576" y="1175118"/>
                    </a:lnTo>
                    <a:lnTo>
                      <a:pt x="1175118" y="1206576"/>
                    </a:lnTo>
                    <a:lnTo>
                      <a:pt x="1141437" y="1235684"/>
                    </a:lnTo>
                    <a:lnTo>
                      <a:pt x="1105674" y="1262303"/>
                    </a:lnTo>
                    <a:lnTo>
                      <a:pt x="1067968" y="1286294"/>
                    </a:lnTo>
                    <a:lnTo>
                      <a:pt x="1028433" y="1307528"/>
                    </a:lnTo>
                    <a:lnTo>
                      <a:pt x="987234" y="1325867"/>
                    </a:lnTo>
                    <a:lnTo>
                      <a:pt x="944486" y="1341170"/>
                    </a:lnTo>
                    <a:lnTo>
                      <a:pt x="900328" y="1353324"/>
                    </a:lnTo>
                    <a:lnTo>
                      <a:pt x="854913" y="1362163"/>
                    </a:lnTo>
                    <a:lnTo>
                      <a:pt x="808342" y="1367561"/>
                    </a:lnTo>
                    <a:lnTo>
                      <a:pt x="760780" y="1369390"/>
                    </a:lnTo>
                    <a:lnTo>
                      <a:pt x="713219" y="1367561"/>
                    </a:lnTo>
                    <a:lnTo>
                      <a:pt x="666661" y="1362163"/>
                    </a:lnTo>
                    <a:lnTo>
                      <a:pt x="621233" y="1353324"/>
                    </a:lnTo>
                    <a:lnTo>
                      <a:pt x="577075" y="1341170"/>
                    </a:lnTo>
                    <a:lnTo>
                      <a:pt x="534327" y="1325867"/>
                    </a:lnTo>
                    <a:lnTo>
                      <a:pt x="493128" y="1307528"/>
                    </a:lnTo>
                    <a:lnTo>
                      <a:pt x="453593" y="1286294"/>
                    </a:lnTo>
                    <a:lnTo>
                      <a:pt x="415886" y="1262303"/>
                    </a:lnTo>
                    <a:lnTo>
                      <a:pt x="399288" y="1249959"/>
                    </a:lnTo>
                    <a:lnTo>
                      <a:pt x="1249946" y="399300"/>
                    </a:lnTo>
                    <a:lnTo>
                      <a:pt x="1286306" y="453593"/>
                    </a:lnTo>
                    <a:lnTo>
                      <a:pt x="1307528" y="493115"/>
                    </a:lnTo>
                    <a:lnTo>
                      <a:pt x="1325867" y="534314"/>
                    </a:lnTo>
                    <a:lnTo>
                      <a:pt x="1341183" y="577062"/>
                    </a:lnTo>
                    <a:lnTo>
                      <a:pt x="1353324" y="621220"/>
                    </a:lnTo>
                    <a:lnTo>
                      <a:pt x="1362163" y="666648"/>
                    </a:lnTo>
                    <a:lnTo>
                      <a:pt x="1367497" y="712660"/>
                    </a:lnTo>
                    <a:lnTo>
                      <a:pt x="1367561" y="713206"/>
                    </a:lnTo>
                    <a:lnTo>
                      <a:pt x="1369390" y="760768"/>
                    </a:lnTo>
                    <a:lnTo>
                      <a:pt x="1369390" y="304774"/>
                    </a:lnTo>
                    <a:lnTo>
                      <a:pt x="1329550" y="255511"/>
                    </a:lnTo>
                    <a:lnTo>
                      <a:pt x="1298727" y="222821"/>
                    </a:lnTo>
                    <a:lnTo>
                      <a:pt x="1266037" y="191998"/>
                    </a:lnTo>
                    <a:lnTo>
                      <a:pt x="1231569" y="163131"/>
                    </a:lnTo>
                    <a:lnTo>
                      <a:pt x="1195425" y="136309"/>
                    </a:lnTo>
                    <a:lnTo>
                      <a:pt x="1157681" y="111607"/>
                    </a:lnTo>
                    <a:lnTo>
                      <a:pt x="1122464" y="91452"/>
                    </a:lnTo>
                    <a:lnTo>
                      <a:pt x="1122464" y="271741"/>
                    </a:lnTo>
                    <a:lnTo>
                      <a:pt x="271741" y="1122476"/>
                    </a:lnTo>
                    <a:lnTo>
                      <a:pt x="235254" y="1067955"/>
                    </a:lnTo>
                    <a:lnTo>
                      <a:pt x="214020" y="1028420"/>
                    </a:lnTo>
                    <a:lnTo>
                      <a:pt x="195681" y="987221"/>
                    </a:lnTo>
                    <a:lnTo>
                      <a:pt x="180378" y="944473"/>
                    </a:lnTo>
                    <a:lnTo>
                      <a:pt x="168236" y="900315"/>
                    </a:lnTo>
                    <a:lnTo>
                      <a:pt x="159397" y="854900"/>
                    </a:lnTo>
                    <a:lnTo>
                      <a:pt x="154051" y="808888"/>
                    </a:lnTo>
                    <a:lnTo>
                      <a:pt x="152158" y="760768"/>
                    </a:lnTo>
                    <a:lnTo>
                      <a:pt x="153987" y="713206"/>
                    </a:lnTo>
                    <a:lnTo>
                      <a:pt x="159397" y="666648"/>
                    </a:lnTo>
                    <a:lnTo>
                      <a:pt x="168236" y="621220"/>
                    </a:lnTo>
                    <a:lnTo>
                      <a:pt x="180378" y="577062"/>
                    </a:lnTo>
                    <a:lnTo>
                      <a:pt x="195681" y="534314"/>
                    </a:lnTo>
                    <a:lnTo>
                      <a:pt x="214020" y="493115"/>
                    </a:lnTo>
                    <a:lnTo>
                      <a:pt x="235254" y="453593"/>
                    </a:lnTo>
                    <a:lnTo>
                      <a:pt x="259245" y="415874"/>
                    </a:lnTo>
                    <a:lnTo>
                      <a:pt x="285864" y="380111"/>
                    </a:lnTo>
                    <a:lnTo>
                      <a:pt x="314972" y="346430"/>
                    </a:lnTo>
                    <a:lnTo>
                      <a:pt x="346430" y="314960"/>
                    </a:lnTo>
                    <a:lnTo>
                      <a:pt x="380111" y="285851"/>
                    </a:lnTo>
                    <a:lnTo>
                      <a:pt x="415886" y="259232"/>
                    </a:lnTo>
                    <a:lnTo>
                      <a:pt x="453593" y="235242"/>
                    </a:lnTo>
                    <a:lnTo>
                      <a:pt x="493128" y="214007"/>
                    </a:lnTo>
                    <a:lnTo>
                      <a:pt x="534327" y="195668"/>
                    </a:lnTo>
                    <a:lnTo>
                      <a:pt x="577075" y="180365"/>
                    </a:lnTo>
                    <a:lnTo>
                      <a:pt x="621233" y="168224"/>
                    </a:lnTo>
                    <a:lnTo>
                      <a:pt x="666661" y="159385"/>
                    </a:lnTo>
                    <a:lnTo>
                      <a:pt x="713219" y="153974"/>
                    </a:lnTo>
                    <a:lnTo>
                      <a:pt x="760780" y="152146"/>
                    </a:lnTo>
                    <a:lnTo>
                      <a:pt x="808342" y="153974"/>
                    </a:lnTo>
                    <a:lnTo>
                      <a:pt x="854913" y="159385"/>
                    </a:lnTo>
                    <a:lnTo>
                      <a:pt x="900328" y="168224"/>
                    </a:lnTo>
                    <a:lnTo>
                      <a:pt x="944486" y="180365"/>
                    </a:lnTo>
                    <a:lnTo>
                      <a:pt x="987234" y="195668"/>
                    </a:lnTo>
                    <a:lnTo>
                      <a:pt x="1028433" y="214007"/>
                    </a:lnTo>
                    <a:lnTo>
                      <a:pt x="1067968" y="235242"/>
                    </a:lnTo>
                    <a:lnTo>
                      <a:pt x="1105674" y="259232"/>
                    </a:lnTo>
                    <a:lnTo>
                      <a:pt x="1122464" y="271741"/>
                    </a:lnTo>
                    <a:lnTo>
                      <a:pt x="1122464" y="91452"/>
                    </a:lnTo>
                    <a:lnTo>
                      <a:pt x="1077747" y="68973"/>
                    </a:lnTo>
                    <a:lnTo>
                      <a:pt x="1035748" y="51206"/>
                    </a:lnTo>
                    <a:lnTo>
                      <a:pt x="992492" y="35941"/>
                    </a:lnTo>
                    <a:lnTo>
                      <a:pt x="948105" y="23241"/>
                    </a:lnTo>
                    <a:lnTo>
                      <a:pt x="902639" y="13208"/>
                    </a:lnTo>
                    <a:lnTo>
                      <a:pt x="856208" y="5930"/>
                    </a:lnTo>
                    <a:lnTo>
                      <a:pt x="808901" y="1498"/>
                    </a:lnTo>
                    <a:lnTo>
                      <a:pt x="760780" y="0"/>
                    </a:lnTo>
                    <a:lnTo>
                      <a:pt x="712673" y="1498"/>
                    </a:lnTo>
                    <a:lnTo>
                      <a:pt x="665353" y="5930"/>
                    </a:lnTo>
                    <a:lnTo>
                      <a:pt x="618921" y="13208"/>
                    </a:lnTo>
                    <a:lnTo>
                      <a:pt x="573455" y="23241"/>
                    </a:lnTo>
                    <a:lnTo>
                      <a:pt x="529056" y="35941"/>
                    </a:lnTo>
                    <a:lnTo>
                      <a:pt x="485813" y="51206"/>
                    </a:lnTo>
                    <a:lnTo>
                      <a:pt x="443814" y="68973"/>
                    </a:lnTo>
                    <a:lnTo>
                      <a:pt x="403136" y="89141"/>
                    </a:lnTo>
                    <a:lnTo>
                      <a:pt x="363880" y="111607"/>
                    </a:lnTo>
                    <a:lnTo>
                      <a:pt x="326136" y="136309"/>
                    </a:lnTo>
                    <a:lnTo>
                      <a:pt x="289979" y="163131"/>
                    </a:lnTo>
                    <a:lnTo>
                      <a:pt x="255524" y="191998"/>
                    </a:lnTo>
                    <a:lnTo>
                      <a:pt x="222834" y="222821"/>
                    </a:lnTo>
                    <a:lnTo>
                      <a:pt x="192011" y="255511"/>
                    </a:lnTo>
                    <a:lnTo>
                      <a:pt x="163131" y="289979"/>
                    </a:lnTo>
                    <a:lnTo>
                      <a:pt x="136309" y="326123"/>
                    </a:lnTo>
                    <a:lnTo>
                      <a:pt x="111620" y="363867"/>
                    </a:lnTo>
                    <a:lnTo>
                      <a:pt x="89141" y="403123"/>
                    </a:lnTo>
                    <a:lnTo>
                      <a:pt x="68973" y="443801"/>
                    </a:lnTo>
                    <a:lnTo>
                      <a:pt x="51206" y="485800"/>
                    </a:lnTo>
                    <a:lnTo>
                      <a:pt x="35941" y="529056"/>
                    </a:lnTo>
                    <a:lnTo>
                      <a:pt x="23241" y="573443"/>
                    </a:lnTo>
                    <a:lnTo>
                      <a:pt x="13208" y="618909"/>
                    </a:lnTo>
                    <a:lnTo>
                      <a:pt x="5930" y="665340"/>
                    </a:lnTo>
                    <a:lnTo>
                      <a:pt x="1498" y="712660"/>
                    </a:lnTo>
                    <a:lnTo>
                      <a:pt x="0" y="760768"/>
                    </a:lnTo>
                    <a:lnTo>
                      <a:pt x="1485" y="808329"/>
                    </a:lnTo>
                    <a:lnTo>
                      <a:pt x="1498" y="808888"/>
                    </a:lnTo>
                    <a:lnTo>
                      <a:pt x="5803" y="854900"/>
                    </a:lnTo>
                    <a:lnTo>
                      <a:pt x="13208" y="902639"/>
                    </a:lnTo>
                    <a:lnTo>
                      <a:pt x="23241" y="948093"/>
                    </a:lnTo>
                    <a:lnTo>
                      <a:pt x="35941" y="992492"/>
                    </a:lnTo>
                    <a:lnTo>
                      <a:pt x="51206" y="1035735"/>
                    </a:lnTo>
                    <a:lnTo>
                      <a:pt x="68973" y="1077747"/>
                    </a:lnTo>
                    <a:lnTo>
                      <a:pt x="89141" y="1118412"/>
                    </a:lnTo>
                    <a:lnTo>
                      <a:pt x="111620" y="1157668"/>
                    </a:lnTo>
                    <a:lnTo>
                      <a:pt x="136309" y="1195425"/>
                    </a:lnTo>
                    <a:lnTo>
                      <a:pt x="163131" y="1231569"/>
                    </a:lnTo>
                    <a:lnTo>
                      <a:pt x="192011" y="1266037"/>
                    </a:lnTo>
                    <a:lnTo>
                      <a:pt x="222834" y="1298727"/>
                    </a:lnTo>
                    <a:lnTo>
                      <a:pt x="255524" y="1329550"/>
                    </a:lnTo>
                    <a:lnTo>
                      <a:pt x="289979" y="1358417"/>
                    </a:lnTo>
                    <a:lnTo>
                      <a:pt x="326136" y="1385239"/>
                    </a:lnTo>
                    <a:lnTo>
                      <a:pt x="363880" y="1409941"/>
                    </a:lnTo>
                    <a:lnTo>
                      <a:pt x="403136" y="1432407"/>
                    </a:lnTo>
                    <a:lnTo>
                      <a:pt x="443814" y="1452575"/>
                    </a:lnTo>
                    <a:lnTo>
                      <a:pt x="485813" y="1470342"/>
                    </a:lnTo>
                    <a:lnTo>
                      <a:pt x="529056" y="1485620"/>
                    </a:lnTo>
                    <a:lnTo>
                      <a:pt x="573455" y="1498320"/>
                    </a:lnTo>
                    <a:lnTo>
                      <a:pt x="618921" y="1508353"/>
                    </a:lnTo>
                    <a:lnTo>
                      <a:pt x="665353" y="1515618"/>
                    </a:lnTo>
                    <a:lnTo>
                      <a:pt x="712673" y="1520050"/>
                    </a:lnTo>
                    <a:lnTo>
                      <a:pt x="760780" y="1521548"/>
                    </a:lnTo>
                    <a:lnTo>
                      <a:pt x="808901" y="1520050"/>
                    </a:lnTo>
                    <a:lnTo>
                      <a:pt x="856208" y="1515618"/>
                    </a:lnTo>
                    <a:lnTo>
                      <a:pt x="902639" y="1508353"/>
                    </a:lnTo>
                    <a:lnTo>
                      <a:pt x="948105" y="1498320"/>
                    </a:lnTo>
                    <a:lnTo>
                      <a:pt x="992492" y="1485620"/>
                    </a:lnTo>
                    <a:lnTo>
                      <a:pt x="1035748" y="1470342"/>
                    </a:lnTo>
                    <a:lnTo>
                      <a:pt x="1077747" y="1452575"/>
                    </a:lnTo>
                    <a:lnTo>
                      <a:pt x="1118425" y="1432407"/>
                    </a:lnTo>
                    <a:lnTo>
                      <a:pt x="1157681" y="1409941"/>
                    </a:lnTo>
                    <a:lnTo>
                      <a:pt x="1195425" y="1385239"/>
                    </a:lnTo>
                    <a:lnTo>
                      <a:pt x="1231569" y="1358417"/>
                    </a:lnTo>
                    <a:lnTo>
                      <a:pt x="1266037" y="1329550"/>
                    </a:lnTo>
                    <a:lnTo>
                      <a:pt x="1298727" y="1298727"/>
                    </a:lnTo>
                    <a:lnTo>
                      <a:pt x="1329550" y="1266037"/>
                    </a:lnTo>
                    <a:lnTo>
                      <a:pt x="1358417" y="1231569"/>
                    </a:lnTo>
                    <a:lnTo>
                      <a:pt x="1385239" y="1195425"/>
                    </a:lnTo>
                    <a:lnTo>
                      <a:pt x="1409941" y="1157668"/>
                    </a:lnTo>
                    <a:lnTo>
                      <a:pt x="1432420" y="1118412"/>
                    </a:lnTo>
                    <a:lnTo>
                      <a:pt x="1452575" y="1077747"/>
                    </a:lnTo>
                    <a:lnTo>
                      <a:pt x="1470342" y="1035735"/>
                    </a:lnTo>
                    <a:lnTo>
                      <a:pt x="1485620" y="992492"/>
                    </a:lnTo>
                    <a:lnTo>
                      <a:pt x="1498320" y="948093"/>
                    </a:lnTo>
                    <a:lnTo>
                      <a:pt x="1508353" y="902639"/>
                    </a:lnTo>
                    <a:lnTo>
                      <a:pt x="1515618" y="856195"/>
                    </a:lnTo>
                    <a:lnTo>
                      <a:pt x="1520050" y="808888"/>
                    </a:lnTo>
                    <a:lnTo>
                      <a:pt x="1521548" y="760768"/>
                    </a:lnTo>
                    <a:close/>
                  </a:path>
                </a:pathLst>
              </a:custGeom>
              <a:solidFill>
                <a:srgbClr val="ED1C24"/>
              </a:solidFill>
            </p:spPr>
            <p:txBody>
              <a:bodyPr wrap="square" lIns="0" tIns="0" rIns="0" bIns="0" rtlCol="0"/>
              <a:lstStyle/>
              <a:p>
                <a:endParaRPr/>
              </a:p>
            </p:txBody>
          </p:sp>
        </p:grpSp>
        <p:grpSp>
          <p:nvGrpSpPr>
            <p:cNvPr id="43" name="object 47">
              <a:extLst>
                <a:ext uri="{FF2B5EF4-FFF2-40B4-BE49-F238E27FC236}">
                  <a16:creationId xmlns:a16="http://schemas.microsoft.com/office/drawing/2014/main" id="{C7807122-A5D0-F449-4349-F705331EE3CA}"/>
                </a:ext>
              </a:extLst>
            </p:cNvPr>
            <p:cNvGrpSpPr/>
            <p:nvPr/>
          </p:nvGrpSpPr>
          <p:grpSpPr>
            <a:xfrm>
              <a:off x="6934185" y="2015655"/>
              <a:ext cx="3241859" cy="2366039"/>
              <a:chOff x="5787867" y="1950716"/>
              <a:chExt cx="3575050" cy="2609215"/>
            </a:xfrm>
          </p:grpSpPr>
          <p:pic>
            <p:nvPicPr>
              <p:cNvPr id="44" name="object 48">
                <a:extLst>
                  <a:ext uri="{FF2B5EF4-FFF2-40B4-BE49-F238E27FC236}">
                    <a16:creationId xmlns:a16="http://schemas.microsoft.com/office/drawing/2014/main" id="{F6CC92CB-EC8E-A7A9-233D-608CE8B14D1E}"/>
                  </a:ext>
                </a:extLst>
              </p:cNvPr>
              <p:cNvPicPr/>
              <p:nvPr/>
            </p:nvPicPr>
            <p:blipFill>
              <a:blip r:embed="rId4" cstate="screen">
                <a:extLst>
                  <a:ext uri="{28A0092B-C50C-407E-A947-70E740481C1C}">
                    <a14:useLocalDpi xmlns:a14="http://schemas.microsoft.com/office/drawing/2010/main"/>
                  </a:ext>
                </a:extLst>
              </a:blip>
              <a:stretch>
                <a:fillRect/>
              </a:stretch>
            </p:blipFill>
            <p:spPr>
              <a:xfrm>
                <a:off x="5791047" y="1953894"/>
                <a:ext cx="3361372" cy="2391791"/>
              </a:xfrm>
              <a:prstGeom prst="rect">
                <a:avLst/>
              </a:prstGeom>
            </p:spPr>
          </p:pic>
          <p:sp>
            <p:nvSpPr>
              <p:cNvPr id="45" name="object 49">
                <a:extLst>
                  <a:ext uri="{FF2B5EF4-FFF2-40B4-BE49-F238E27FC236}">
                    <a16:creationId xmlns:a16="http://schemas.microsoft.com/office/drawing/2014/main" id="{E9A0E71F-F1F0-FFBE-39FB-E024814FC092}"/>
                  </a:ext>
                </a:extLst>
              </p:cNvPr>
              <p:cNvSpPr/>
              <p:nvPr/>
            </p:nvSpPr>
            <p:spPr>
              <a:xfrm>
                <a:off x="5791042" y="1953903"/>
                <a:ext cx="3361690" cy="2392045"/>
              </a:xfrm>
              <a:custGeom>
                <a:avLst/>
                <a:gdLst/>
                <a:ahLst/>
                <a:cxnLst/>
                <a:rect l="l" t="t" r="r" b="b"/>
                <a:pathLst>
                  <a:path w="3361690" h="2392045">
                    <a:moveTo>
                      <a:pt x="0" y="2391778"/>
                    </a:moveTo>
                    <a:lnTo>
                      <a:pt x="3361385" y="2391778"/>
                    </a:lnTo>
                    <a:lnTo>
                      <a:pt x="3361385" y="0"/>
                    </a:lnTo>
                    <a:lnTo>
                      <a:pt x="0" y="0"/>
                    </a:lnTo>
                    <a:lnTo>
                      <a:pt x="0" y="2391778"/>
                    </a:lnTo>
                    <a:close/>
                  </a:path>
                </a:pathLst>
              </a:custGeom>
              <a:ln w="3175">
                <a:solidFill>
                  <a:srgbClr val="2E3092"/>
                </a:solidFill>
              </a:ln>
            </p:spPr>
            <p:txBody>
              <a:bodyPr wrap="square" lIns="0" tIns="0" rIns="0" bIns="0" rtlCol="0"/>
              <a:lstStyle/>
              <a:p>
                <a:endParaRPr/>
              </a:p>
            </p:txBody>
          </p:sp>
          <p:sp>
            <p:nvSpPr>
              <p:cNvPr id="46" name="object 50">
                <a:extLst>
                  <a:ext uri="{FF2B5EF4-FFF2-40B4-BE49-F238E27FC236}">
                    <a16:creationId xmlns:a16="http://schemas.microsoft.com/office/drawing/2014/main" id="{6C8C97C9-C7F7-104D-9992-1310719EAB91}"/>
                  </a:ext>
                </a:extLst>
              </p:cNvPr>
              <p:cNvSpPr/>
              <p:nvPr/>
            </p:nvSpPr>
            <p:spPr>
              <a:xfrm>
                <a:off x="5855686" y="2018546"/>
                <a:ext cx="3232150" cy="2262505"/>
              </a:xfrm>
              <a:custGeom>
                <a:avLst/>
                <a:gdLst/>
                <a:ahLst/>
                <a:cxnLst/>
                <a:rect l="l" t="t" r="r" b="b"/>
                <a:pathLst>
                  <a:path w="3232150" h="2262504">
                    <a:moveTo>
                      <a:pt x="0" y="2262492"/>
                    </a:moveTo>
                    <a:lnTo>
                      <a:pt x="3232137" y="2262492"/>
                    </a:lnTo>
                    <a:lnTo>
                      <a:pt x="3232137" y="0"/>
                    </a:lnTo>
                    <a:lnTo>
                      <a:pt x="0" y="0"/>
                    </a:lnTo>
                    <a:lnTo>
                      <a:pt x="0" y="2262492"/>
                    </a:lnTo>
                    <a:close/>
                  </a:path>
                </a:pathLst>
              </a:custGeom>
              <a:ln w="6350">
                <a:solidFill>
                  <a:srgbClr val="9119E5"/>
                </a:solidFill>
                <a:prstDash val="dashDot"/>
              </a:ln>
            </p:spPr>
            <p:txBody>
              <a:bodyPr wrap="square" lIns="0" tIns="0" rIns="0" bIns="0" rtlCol="0"/>
              <a:lstStyle/>
              <a:p>
                <a:endParaRPr/>
              </a:p>
            </p:txBody>
          </p:sp>
          <p:sp>
            <p:nvSpPr>
              <p:cNvPr id="47" name="object 51">
                <a:extLst>
                  <a:ext uri="{FF2B5EF4-FFF2-40B4-BE49-F238E27FC236}">
                    <a16:creationId xmlns:a16="http://schemas.microsoft.com/office/drawing/2014/main" id="{EB83E8D1-F041-4CEA-8BFE-8CB2D9A5390F}"/>
                  </a:ext>
                </a:extLst>
              </p:cNvPr>
              <p:cNvSpPr/>
              <p:nvPr/>
            </p:nvSpPr>
            <p:spPr>
              <a:xfrm>
                <a:off x="9137644" y="4330861"/>
                <a:ext cx="15240" cy="15240"/>
              </a:xfrm>
              <a:custGeom>
                <a:avLst/>
                <a:gdLst/>
                <a:ahLst/>
                <a:cxnLst/>
                <a:rect l="l" t="t" r="r" b="b"/>
                <a:pathLst>
                  <a:path w="15240" h="15239">
                    <a:moveTo>
                      <a:pt x="14820" y="0"/>
                    </a:moveTo>
                    <a:lnTo>
                      <a:pt x="14820" y="14820"/>
                    </a:lnTo>
                    <a:lnTo>
                      <a:pt x="0" y="14820"/>
                    </a:lnTo>
                  </a:path>
                </a:pathLst>
              </a:custGeom>
              <a:ln w="6350">
                <a:solidFill>
                  <a:srgbClr val="D23A26"/>
                </a:solidFill>
              </a:ln>
            </p:spPr>
            <p:txBody>
              <a:bodyPr wrap="square" lIns="0" tIns="0" rIns="0" bIns="0" rtlCol="0"/>
              <a:lstStyle/>
              <a:p>
                <a:endParaRPr/>
              </a:p>
            </p:txBody>
          </p:sp>
          <p:sp>
            <p:nvSpPr>
              <p:cNvPr id="48" name="object 52">
                <a:extLst>
                  <a:ext uri="{FF2B5EF4-FFF2-40B4-BE49-F238E27FC236}">
                    <a16:creationId xmlns:a16="http://schemas.microsoft.com/office/drawing/2014/main" id="{0F7515EC-7D65-A6D8-91F8-A6AB4F4BD9F8}"/>
                  </a:ext>
                </a:extLst>
              </p:cNvPr>
              <p:cNvSpPr/>
              <p:nvPr/>
            </p:nvSpPr>
            <p:spPr>
              <a:xfrm>
                <a:off x="5820609" y="4345682"/>
                <a:ext cx="3288029" cy="0"/>
              </a:xfrm>
              <a:custGeom>
                <a:avLst/>
                <a:gdLst/>
                <a:ahLst/>
                <a:cxnLst/>
                <a:rect l="l" t="t" r="r" b="b"/>
                <a:pathLst>
                  <a:path w="3288029">
                    <a:moveTo>
                      <a:pt x="3287547" y="0"/>
                    </a:moveTo>
                    <a:lnTo>
                      <a:pt x="0" y="0"/>
                    </a:lnTo>
                  </a:path>
                </a:pathLst>
              </a:custGeom>
              <a:ln w="6350">
                <a:solidFill>
                  <a:srgbClr val="D23A26"/>
                </a:solidFill>
                <a:prstDash val="dash"/>
              </a:ln>
            </p:spPr>
            <p:txBody>
              <a:bodyPr wrap="square" lIns="0" tIns="0" rIns="0" bIns="0" rtlCol="0"/>
              <a:lstStyle/>
              <a:p>
                <a:endParaRPr/>
              </a:p>
            </p:txBody>
          </p:sp>
          <p:sp>
            <p:nvSpPr>
              <p:cNvPr id="49" name="object 53">
                <a:extLst>
                  <a:ext uri="{FF2B5EF4-FFF2-40B4-BE49-F238E27FC236}">
                    <a16:creationId xmlns:a16="http://schemas.microsoft.com/office/drawing/2014/main" id="{67F286B7-54A8-0DB7-05BB-679350A0B805}"/>
                  </a:ext>
                </a:extLst>
              </p:cNvPr>
              <p:cNvSpPr/>
              <p:nvPr/>
            </p:nvSpPr>
            <p:spPr>
              <a:xfrm>
                <a:off x="5791042" y="1983672"/>
                <a:ext cx="0" cy="2317750"/>
              </a:xfrm>
              <a:custGeom>
                <a:avLst/>
                <a:gdLst/>
                <a:ahLst/>
                <a:cxnLst/>
                <a:rect l="l" t="t" r="r" b="b"/>
                <a:pathLst>
                  <a:path h="2317750">
                    <a:moveTo>
                      <a:pt x="0" y="2317280"/>
                    </a:moveTo>
                    <a:lnTo>
                      <a:pt x="0" y="0"/>
                    </a:lnTo>
                  </a:path>
                </a:pathLst>
              </a:custGeom>
              <a:ln w="6350">
                <a:solidFill>
                  <a:srgbClr val="D23A26"/>
                </a:solidFill>
                <a:prstDash val="dash"/>
              </a:ln>
            </p:spPr>
            <p:txBody>
              <a:bodyPr wrap="square" lIns="0" tIns="0" rIns="0" bIns="0" rtlCol="0"/>
              <a:lstStyle/>
              <a:p>
                <a:endParaRPr/>
              </a:p>
            </p:txBody>
          </p:sp>
          <p:sp>
            <p:nvSpPr>
              <p:cNvPr id="50" name="object 54">
                <a:extLst>
                  <a:ext uri="{FF2B5EF4-FFF2-40B4-BE49-F238E27FC236}">
                    <a16:creationId xmlns:a16="http://schemas.microsoft.com/office/drawing/2014/main" id="{D32D55C3-8D0D-F32C-1E63-52AD86C68338}"/>
                  </a:ext>
                </a:extLst>
              </p:cNvPr>
              <p:cNvSpPr/>
              <p:nvPr/>
            </p:nvSpPr>
            <p:spPr>
              <a:xfrm>
                <a:off x="5791055" y="1953891"/>
                <a:ext cx="15240" cy="15240"/>
              </a:xfrm>
              <a:custGeom>
                <a:avLst/>
                <a:gdLst/>
                <a:ahLst/>
                <a:cxnLst/>
                <a:rect l="l" t="t" r="r" b="b"/>
                <a:pathLst>
                  <a:path w="15239" h="15239">
                    <a:moveTo>
                      <a:pt x="0" y="14833"/>
                    </a:moveTo>
                    <a:lnTo>
                      <a:pt x="0" y="0"/>
                    </a:lnTo>
                    <a:lnTo>
                      <a:pt x="14820" y="0"/>
                    </a:lnTo>
                  </a:path>
                </a:pathLst>
              </a:custGeom>
              <a:ln w="6350">
                <a:solidFill>
                  <a:srgbClr val="D23A26"/>
                </a:solidFill>
              </a:ln>
            </p:spPr>
            <p:txBody>
              <a:bodyPr wrap="square" lIns="0" tIns="0" rIns="0" bIns="0" rtlCol="0"/>
              <a:lstStyle/>
              <a:p>
                <a:endParaRPr/>
              </a:p>
            </p:txBody>
          </p:sp>
          <p:sp>
            <p:nvSpPr>
              <p:cNvPr id="51" name="object 55">
                <a:extLst>
                  <a:ext uri="{FF2B5EF4-FFF2-40B4-BE49-F238E27FC236}">
                    <a16:creationId xmlns:a16="http://schemas.microsoft.com/office/drawing/2014/main" id="{91AFCA0F-5F7C-AA66-54F6-4388009C98E5}"/>
                  </a:ext>
                </a:extLst>
              </p:cNvPr>
              <p:cNvSpPr/>
              <p:nvPr/>
            </p:nvSpPr>
            <p:spPr>
              <a:xfrm>
                <a:off x="5835354" y="1953891"/>
                <a:ext cx="3288029" cy="0"/>
              </a:xfrm>
              <a:custGeom>
                <a:avLst/>
                <a:gdLst/>
                <a:ahLst/>
                <a:cxnLst/>
                <a:rect l="l" t="t" r="r" b="b"/>
                <a:pathLst>
                  <a:path w="3288029">
                    <a:moveTo>
                      <a:pt x="0" y="0"/>
                    </a:moveTo>
                    <a:lnTo>
                      <a:pt x="3287547" y="0"/>
                    </a:lnTo>
                  </a:path>
                </a:pathLst>
              </a:custGeom>
              <a:ln w="6350">
                <a:solidFill>
                  <a:srgbClr val="D23A26"/>
                </a:solidFill>
                <a:prstDash val="dashDot"/>
              </a:ln>
            </p:spPr>
            <p:txBody>
              <a:bodyPr wrap="square" lIns="0" tIns="0" rIns="0" bIns="0" rtlCol="0"/>
              <a:lstStyle/>
              <a:p>
                <a:endParaRPr/>
              </a:p>
            </p:txBody>
          </p:sp>
          <p:sp>
            <p:nvSpPr>
              <p:cNvPr id="52" name="object 56">
                <a:extLst>
                  <a:ext uri="{FF2B5EF4-FFF2-40B4-BE49-F238E27FC236}">
                    <a16:creationId xmlns:a16="http://schemas.microsoft.com/office/drawing/2014/main" id="{CE7B7F20-2AD2-E9AB-5AB8-D953123BFC8B}"/>
                  </a:ext>
                </a:extLst>
              </p:cNvPr>
              <p:cNvSpPr/>
              <p:nvPr/>
            </p:nvSpPr>
            <p:spPr>
              <a:xfrm>
                <a:off x="9137644" y="1953891"/>
                <a:ext cx="15240" cy="15240"/>
              </a:xfrm>
              <a:custGeom>
                <a:avLst/>
                <a:gdLst/>
                <a:ahLst/>
                <a:cxnLst/>
                <a:rect l="l" t="t" r="r" b="b"/>
                <a:pathLst>
                  <a:path w="15240" h="15239">
                    <a:moveTo>
                      <a:pt x="0" y="0"/>
                    </a:moveTo>
                    <a:lnTo>
                      <a:pt x="14820" y="0"/>
                    </a:lnTo>
                    <a:lnTo>
                      <a:pt x="14820" y="14833"/>
                    </a:lnTo>
                  </a:path>
                </a:pathLst>
              </a:custGeom>
              <a:ln w="6350">
                <a:solidFill>
                  <a:srgbClr val="D23A26"/>
                </a:solidFill>
              </a:ln>
            </p:spPr>
            <p:txBody>
              <a:bodyPr wrap="square" lIns="0" tIns="0" rIns="0" bIns="0" rtlCol="0"/>
              <a:lstStyle/>
              <a:p>
                <a:endParaRPr/>
              </a:p>
            </p:txBody>
          </p:sp>
          <p:sp>
            <p:nvSpPr>
              <p:cNvPr id="53" name="object 57">
                <a:extLst>
                  <a:ext uri="{FF2B5EF4-FFF2-40B4-BE49-F238E27FC236}">
                    <a16:creationId xmlns:a16="http://schemas.microsoft.com/office/drawing/2014/main" id="{74C2D688-FFCC-E446-2ADE-DCBD72BA20DF}"/>
                  </a:ext>
                </a:extLst>
              </p:cNvPr>
              <p:cNvSpPr/>
              <p:nvPr/>
            </p:nvSpPr>
            <p:spPr>
              <a:xfrm>
                <a:off x="9152465" y="1998620"/>
                <a:ext cx="0" cy="2317750"/>
              </a:xfrm>
              <a:custGeom>
                <a:avLst/>
                <a:gdLst/>
                <a:ahLst/>
                <a:cxnLst/>
                <a:rect l="l" t="t" r="r" b="b"/>
                <a:pathLst>
                  <a:path h="2317750">
                    <a:moveTo>
                      <a:pt x="0" y="0"/>
                    </a:moveTo>
                    <a:lnTo>
                      <a:pt x="0" y="2317280"/>
                    </a:lnTo>
                  </a:path>
                </a:pathLst>
              </a:custGeom>
              <a:ln w="6350">
                <a:solidFill>
                  <a:srgbClr val="D23A26"/>
                </a:solidFill>
                <a:prstDash val="dash"/>
              </a:ln>
            </p:spPr>
            <p:txBody>
              <a:bodyPr wrap="square" lIns="0" tIns="0" rIns="0" bIns="0" rtlCol="0"/>
              <a:lstStyle/>
              <a:p>
                <a:endParaRPr/>
              </a:p>
            </p:txBody>
          </p:sp>
          <p:sp>
            <p:nvSpPr>
              <p:cNvPr id="54" name="object 58">
                <a:extLst>
                  <a:ext uri="{FF2B5EF4-FFF2-40B4-BE49-F238E27FC236}">
                    <a16:creationId xmlns:a16="http://schemas.microsoft.com/office/drawing/2014/main" id="{29B0C0E9-35CA-B928-5FA3-D37BA67E1AF4}"/>
                  </a:ext>
                </a:extLst>
              </p:cNvPr>
              <p:cNvSpPr/>
              <p:nvPr/>
            </p:nvSpPr>
            <p:spPr>
              <a:xfrm>
                <a:off x="9087824" y="4281039"/>
                <a:ext cx="274320" cy="64769"/>
              </a:xfrm>
              <a:custGeom>
                <a:avLst/>
                <a:gdLst/>
                <a:ahLst/>
                <a:cxnLst/>
                <a:rect l="l" t="t" r="r" b="b"/>
                <a:pathLst>
                  <a:path w="274320" h="64770">
                    <a:moveTo>
                      <a:pt x="0" y="0"/>
                    </a:moveTo>
                    <a:lnTo>
                      <a:pt x="274040" y="0"/>
                    </a:lnTo>
                  </a:path>
                  <a:path w="274320" h="64770">
                    <a:moveTo>
                      <a:pt x="64604" y="64643"/>
                    </a:moveTo>
                    <a:lnTo>
                      <a:pt x="274040" y="64643"/>
                    </a:lnTo>
                  </a:path>
                </a:pathLst>
              </a:custGeom>
              <a:ln w="3175">
                <a:solidFill>
                  <a:srgbClr val="188DC8"/>
                </a:solidFill>
              </a:ln>
            </p:spPr>
            <p:txBody>
              <a:bodyPr wrap="square" lIns="0" tIns="0" rIns="0" bIns="0" rtlCol="0"/>
              <a:lstStyle/>
              <a:p>
                <a:endParaRPr/>
              </a:p>
            </p:txBody>
          </p:sp>
          <p:sp>
            <p:nvSpPr>
              <p:cNvPr id="55" name="object 59">
                <a:extLst>
                  <a:ext uri="{FF2B5EF4-FFF2-40B4-BE49-F238E27FC236}">
                    <a16:creationId xmlns:a16="http://schemas.microsoft.com/office/drawing/2014/main" id="{3C355A39-C352-B696-4120-78412E8BA591}"/>
                  </a:ext>
                </a:extLst>
              </p:cNvPr>
              <p:cNvSpPr/>
              <p:nvPr/>
            </p:nvSpPr>
            <p:spPr>
              <a:xfrm>
                <a:off x="9310123" y="4243955"/>
                <a:ext cx="20320" cy="37465"/>
              </a:xfrm>
              <a:custGeom>
                <a:avLst/>
                <a:gdLst/>
                <a:ahLst/>
                <a:cxnLst/>
                <a:rect l="l" t="t" r="r" b="b"/>
                <a:pathLst>
                  <a:path w="20320" h="37464">
                    <a:moveTo>
                      <a:pt x="19875" y="0"/>
                    </a:moveTo>
                    <a:lnTo>
                      <a:pt x="0" y="0"/>
                    </a:lnTo>
                    <a:lnTo>
                      <a:pt x="9944" y="37084"/>
                    </a:lnTo>
                    <a:lnTo>
                      <a:pt x="19875" y="0"/>
                    </a:lnTo>
                    <a:close/>
                  </a:path>
                </a:pathLst>
              </a:custGeom>
              <a:solidFill>
                <a:srgbClr val="188DC8"/>
              </a:solidFill>
            </p:spPr>
            <p:txBody>
              <a:bodyPr wrap="square" lIns="0" tIns="0" rIns="0" bIns="0" rtlCol="0"/>
              <a:lstStyle/>
              <a:p>
                <a:endParaRPr/>
              </a:p>
            </p:txBody>
          </p:sp>
          <p:sp>
            <p:nvSpPr>
              <p:cNvPr id="56" name="object 60">
                <a:extLst>
                  <a:ext uri="{FF2B5EF4-FFF2-40B4-BE49-F238E27FC236}">
                    <a16:creationId xmlns:a16="http://schemas.microsoft.com/office/drawing/2014/main" id="{889932E0-4F3D-A5A6-66A6-FEF9F81AB7A3}"/>
                  </a:ext>
                </a:extLst>
              </p:cNvPr>
              <p:cNvSpPr/>
              <p:nvPr/>
            </p:nvSpPr>
            <p:spPr>
              <a:xfrm>
                <a:off x="9320067" y="4375984"/>
                <a:ext cx="0" cy="117475"/>
              </a:xfrm>
              <a:custGeom>
                <a:avLst/>
                <a:gdLst/>
                <a:ahLst/>
                <a:cxnLst/>
                <a:rect l="l" t="t" r="r" b="b"/>
                <a:pathLst>
                  <a:path h="117475">
                    <a:moveTo>
                      <a:pt x="0" y="116992"/>
                    </a:moveTo>
                    <a:lnTo>
                      <a:pt x="0" y="0"/>
                    </a:lnTo>
                  </a:path>
                </a:pathLst>
              </a:custGeom>
              <a:ln w="3175">
                <a:solidFill>
                  <a:srgbClr val="188DC8"/>
                </a:solidFill>
              </a:ln>
            </p:spPr>
            <p:txBody>
              <a:bodyPr wrap="square" lIns="0" tIns="0" rIns="0" bIns="0" rtlCol="0"/>
              <a:lstStyle/>
              <a:p>
                <a:endParaRPr/>
              </a:p>
            </p:txBody>
          </p:sp>
          <p:sp>
            <p:nvSpPr>
              <p:cNvPr id="57" name="object 61">
                <a:extLst>
                  <a:ext uri="{FF2B5EF4-FFF2-40B4-BE49-F238E27FC236}">
                    <a16:creationId xmlns:a16="http://schemas.microsoft.com/office/drawing/2014/main" id="{86D22620-0774-1E7F-F980-40328E625D39}"/>
                  </a:ext>
                </a:extLst>
              </p:cNvPr>
              <p:cNvSpPr/>
              <p:nvPr/>
            </p:nvSpPr>
            <p:spPr>
              <a:xfrm>
                <a:off x="9310123" y="4345682"/>
                <a:ext cx="20320" cy="37465"/>
              </a:xfrm>
              <a:custGeom>
                <a:avLst/>
                <a:gdLst/>
                <a:ahLst/>
                <a:cxnLst/>
                <a:rect l="l" t="t" r="r" b="b"/>
                <a:pathLst>
                  <a:path w="20320" h="37464">
                    <a:moveTo>
                      <a:pt x="9944" y="0"/>
                    </a:moveTo>
                    <a:lnTo>
                      <a:pt x="0" y="37083"/>
                    </a:lnTo>
                    <a:lnTo>
                      <a:pt x="19875" y="37083"/>
                    </a:lnTo>
                    <a:lnTo>
                      <a:pt x="9944" y="0"/>
                    </a:lnTo>
                    <a:close/>
                  </a:path>
                </a:pathLst>
              </a:custGeom>
              <a:solidFill>
                <a:srgbClr val="188DC8"/>
              </a:solidFill>
            </p:spPr>
            <p:txBody>
              <a:bodyPr wrap="square" lIns="0" tIns="0" rIns="0" bIns="0" rtlCol="0"/>
              <a:lstStyle/>
              <a:p>
                <a:endParaRPr/>
              </a:p>
            </p:txBody>
          </p:sp>
          <p:sp>
            <p:nvSpPr>
              <p:cNvPr id="58" name="object 62">
                <a:extLst>
                  <a:ext uri="{FF2B5EF4-FFF2-40B4-BE49-F238E27FC236}">
                    <a16:creationId xmlns:a16="http://schemas.microsoft.com/office/drawing/2014/main" id="{06806618-2C31-4D96-9256-984CF3475107}"/>
                  </a:ext>
                </a:extLst>
              </p:cNvPr>
              <p:cNvSpPr/>
              <p:nvPr/>
            </p:nvSpPr>
            <p:spPr>
              <a:xfrm>
                <a:off x="9087785" y="4281039"/>
                <a:ext cx="64769" cy="278130"/>
              </a:xfrm>
              <a:custGeom>
                <a:avLst/>
                <a:gdLst/>
                <a:ahLst/>
                <a:cxnLst/>
                <a:rect l="l" t="t" r="r" b="b"/>
                <a:pathLst>
                  <a:path w="64770" h="278129">
                    <a:moveTo>
                      <a:pt x="0" y="0"/>
                    </a:moveTo>
                    <a:lnTo>
                      <a:pt x="0" y="278066"/>
                    </a:lnTo>
                  </a:path>
                  <a:path w="64770" h="278129">
                    <a:moveTo>
                      <a:pt x="64643" y="64643"/>
                    </a:moveTo>
                    <a:lnTo>
                      <a:pt x="64643" y="278066"/>
                    </a:lnTo>
                  </a:path>
                </a:pathLst>
              </a:custGeom>
              <a:ln w="3175">
                <a:solidFill>
                  <a:srgbClr val="188DC8"/>
                </a:solidFill>
              </a:ln>
            </p:spPr>
            <p:txBody>
              <a:bodyPr wrap="square" lIns="0" tIns="0" rIns="0" bIns="0" rtlCol="0"/>
              <a:lstStyle/>
              <a:p>
                <a:endParaRPr/>
              </a:p>
            </p:txBody>
          </p:sp>
          <p:sp>
            <p:nvSpPr>
              <p:cNvPr id="59" name="object 63">
                <a:extLst>
                  <a:ext uri="{FF2B5EF4-FFF2-40B4-BE49-F238E27FC236}">
                    <a16:creationId xmlns:a16="http://schemas.microsoft.com/office/drawing/2014/main" id="{3F73C3CA-A18F-7B3D-453A-A90DE8EC61F9}"/>
                  </a:ext>
                </a:extLst>
              </p:cNvPr>
              <p:cNvSpPr/>
              <p:nvPr/>
            </p:nvSpPr>
            <p:spPr>
              <a:xfrm>
                <a:off x="8908982" y="4527939"/>
                <a:ext cx="148590" cy="0"/>
              </a:xfrm>
              <a:custGeom>
                <a:avLst/>
                <a:gdLst/>
                <a:ahLst/>
                <a:cxnLst/>
                <a:rect l="l" t="t" r="r" b="b"/>
                <a:pathLst>
                  <a:path w="148590">
                    <a:moveTo>
                      <a:pt x="148501" y="0"/>
                    </a:moveTo>
                    <a:lnTo>
                      <a:pt x="0" y="0"/>
                    </a:lnTo>
                  </a:path>
                </a:pathLst>
              </a:custGeom>
              <a:ln w="3175">
                <a:solidFill>
                  <a:srgbClr val="188DC8"/>
                </a:solidFill>
              </a:ln>
            </p:spPr>
            <p:txBody>
              <a:bodyPr wrap="square" lIns="0" tIns="0" rIns="0" bIns="0" rtlCol="0"/>
              <a:lstStyle/>
              <a:p>
                <a:endParaRPr/>
              </a:p>
            </p:txBody>
          </p:sp>
          <p:sp>
            <p:nvSpPr>
              <p:cNvPr id="60" name="object 64">
                <a:extLst>
                  <a:ext uri="{FF2B5EF4-FFF2-40B4-BE49-F238E27FC236}">
                    <a16:creationId xmlns:a16="http://schemas.microsoft.com/office/drawing/2014/main" id="{E335CAB2-DEC7-DE55-DA09-78E41B5E3257}"/>
                  </a:ext>
                </a:extLst>
              </p:cNvPr>
              <p:cNvSpPr/>
              <p:nvPr/>
            </p:nvSpPr>
            <p:spPr>
              <a:xfrm>
                <a:off x="9050700" y="4518008"/>
                <a:ext cx="37465" cy="20320"/>
              </a:xfrm>
              <a:custGeom>
                <a:avLst/>
                <a:gdLst/>
                <a:ahLst/>
                <a:cxnLst/>
                <a:rect l="l" t="t" r="r" b="b"/>
                <a:pathLst>
                  <a:path w="37465" h="20320">
                    <a:moveTo>
                      <a:pt x="0" y="0"/>
                    </a:moveTo>
                    <a:lnTo>
                      <a:pt x="0" y="19875"/>
                    </a:lnTo>
                    <a:lnTo>
                      <a:pt x="37084" y="9931"/>
                    </a:lnTo>
                    <a:lnTo>
                      <a:pt x="0" y="0"/>
                    </a:lnTo>
                    <a:close/>
                  </a:path>
                </a:pathLst>
              </a:custGeom>
              <a:solidFill>
                <a:srgbClr val="188DC8"/>
              </a:solidFill>
            </p:spPr>
            <p:txBody>
              <a:bodyPr wrap="square" lIns="0" tIns="0" rIns="0" bIns="0" rtlCol="0"/>
              <a:lstStyle/>
              <a:p>
                <a:endParaRPr/>
              </a:p>
            </p:txBody>
          </p:sp>
          <p:sp>
            <p:nvSpPr>
              <p:cNvPr id="61" name="object 65">
                <a:extLst>
                  <a:ext uri="{FF2B5EF4-FFF2-40B4-BE49-F238E27FC236}">
                    <a16:creationId xmlns:a16="http://schemas.microsoft.com/office/drawing/2014/main" id="{75ECDF5D-9ECE-4085-1419-5B77C919CE77}"/>
                  </a:ext>
                </a:extLst>
              </p:cNvPr>
              <p:cNvSpPr/>
              <p:nvPr/>
            </p:nvSpPr>
            <p:spPr>
              <a:xfrm>
                <a:off x="9182744" y="4527939"/>
                <a:ext cx="99695" cy="0"/>
              </a:xfrm>
              <a:custGeom>
                <a:avLst/>
                <a:gdLst/>
                <a:ahLst/>
                <a:cxnLst/>
                <a:rect l="l" t="t" r="r" b="b"/>
                <a:pathLst>
                  <a:path w="99695">
                    <a:moveTo>
                      <a:pt x="99314" y="0"/>
                    </a:moveTo>
                    <a:lnTo>
                      <a:pt x="0" y="0"/>
                    </a:lnTo>
                  </a:path>
                </a:pathLst>
              </a:custGeom>
              <a:ln w="3175">
                <a:solidFill>
                  <a:srgbClr val="188DC8"/>
                </a:solidFill>
              </a:ln>
            </p:spPr>
            <p:txBody>
              <a:bodyPr wrap="square" lIns="0" tIns="0" rIns="0" bIns="0" rtlCol="0"/>
              <a:lstStyle/>
              <a:p>
                <a:endParaRPr/>
              </a:p>
            </p:txBody>
          </p:sp>
          <p:sp>
            <p:nvSpPr>
              <p:cNvPr id="62" name="object 66">
                <a:extLst>
                  <a:ext uri="{FF2B5EF4-FFF2-40B4-BE49-F238E27FC236}">
                    <a16:creationId xmlns:a16="http://schemas.microsoft.com/office/drawing/2014/main" id="{A27E1C2D-1006-9CAA-ADED-A16297C13256}"/>
                  </a:ext>
                </a:extLst>
              </p:cNvPr>
              <p:cNvSpPr/>
              <p:nvPr/>
            </p:nvSpPr>
            <p:spPr>
              <a:xfrm>
                <a:off x="9152441" y="4518008"/>
                <a:ext cx="37465" cy="20320"/>
              </a:xfrm>
              <a:custGeom>
                <a:avLst/>
                <a:gdLst/>
                <a:ahLst/>
                <a:cxnLst/>
                <a:rect l="l" t="t" r="r" b="b"/>
                <a:pathLst>
                  <a:path w="37465" h="20320">
                    <a:moveTo>
                      <a:pt x="37071" y="0"/>
                    </a:moveTo>
                    <a:lnTo>
                      <a:pt x="0" y="9931"/>
                    </a:lnTo>
                    <a:lnTo>
                      <a:pt x="37071" y="19875"/>
                    </a:lnTo>
                    <a:lnTo>
                      <a:pt x="37071" y="0"/>
                    </a:lnTo>
                    <a:close/>
                  </a:path>
                </a:pathLst>
              </a:custGeom>
              <a:solidFill>
                <a:srgbClr val="188DC8"/>
              </a:solidFill>
            </p:spPr>
            <p:txBody>
              <a:bodyPr wrap="square" lIns="0" tIns="0" rIns="0" bIns="0" rtlCol="0"/>
              <a:lstStyle/>
              <a:p>
                <a:endParaRPr/>
              </a:p>
            </p:txBody>
          </p:sp>
        </p:grpSp>
        <p:sp>
          <p:nvSpPr>
            <p:cNvPr id="63" name="object 67">
              <a:extLst>
                <a:ext uri="{FF2B5EF4-FFF2-40B4-BE49-F238E27FC236}">
                  <a16:creationId xmlns:a16="http://schemas.microsoft.com/office/drawing/2014/main" id="{C7EE22B3-C825-6470-09F6-D5F002D14932}"/>
                </a:ext>
              </a:extLst>
            </p:cNvPr>
            <p:cNvSpPr txBox="1"/>
            <p:nvPr/>
          </p:nvSpPr>
          <p:spPr>
            <a:xfrm>
              <a:off x="7758526" y="1328253"/>
              <a:ext cx="1188490" cy="151218"/>
            </a:xfrm>
            <a:prstGeom prst="rect">
              <a:avLst/>
            </a:prstGeom>
          </p:spPr>
          <p:txBody>
            <a:bodyPr vert="horz" wrap="square" lIns="0" tIns="11516" rIns="0" bIns="0" rtlCol="0">
              <a:spAutoFit/>
            </a:bodyPr>
            <a:lstStyle/>
            <a:p>
              <a:pPr marL="11516">
                <a:spcBef>
                  <a:spcPts val="91"/>
                </a:spcBef>
              </a:pPr>
              <a:r>
                <a:rPr sz="907">
                  <a:solidFill>
                    <a:srgbClr val="F20D0D"/>
                  </a:solidFill>
                  <a:latin typeface="Arial"/>
                  <a:cs typeface="Arial"/>
                </a:rPr>
                <a:t>Background</a:t>
              </a:r>
              <a:r>
                <a:rPr sz="907" spc="5">
                  <a:solidFill>
                    <a:srgbClr val="F20D0D"/>
                  </a:solidFill>
                  <a:latin typeface="Arial"/>
                  <a:cs typeface="Arial"/>
                </a:rPr>
                <a:t> </a:t>
              </a:r>
              <a:r>
                <a:rPr sz="907">
                  <a:solidFill>
                    <a:srgbClr val="F20D0D"/>
                  </a:solidFill>
                  <a:latin typeface="Arial"/>
                  <a:cs typeface="Arial"/>
                </a:rPr>
                <a:t>with</a:t>
              </a:r>
              <a:r>
                <a:rPr sz="907" spc="9">
                  <a:solidFill>
                    <a:srgbClr val="F20D0D"/>
                  </a:solidFill>
                  <a:latin typeface="Arial"/>
                  <a:cs typeface="Arial"/>
                </a:rPr>
                <a:t> </a:t>
              </a:r>
              <a:r>
                <a:rPr sz="907" spc="-18">
                  <a:solidFill>
                    <a:srgbClr val="F20D0D"/>
                  </a:solidFill>
                  <a:latin typeface="Arial"/>
                  <a:cs typeface="Arial"/>
                </a:rPr>
                <a:t>bleed</a:t>
              </a:r>
              <a:endParaRPr sz="907">
                <a:latin typeface="Arial"/>
                <a:cs typeface="Arial"/>
              </a:endParaRPr>
            </a:p>
          </p:txBody>
        </p:sp>
        <p:grpSp>
          <p:nvGrpSpPr>
            <p:cNvPr id="64" name="object 68">
              <a:extLst>
                <a:ext uri="{FF2B5EF4-FFF2-40B4-BE49-F238E27FC236}">
                  <a16:creationId xmlns:a16="http://schemas.microsoft.com/office/drawing/2014/main" id="{BA0702F2-E8F1-85E0-D781-AA8C4A920ED8}"/>
                </a:ext>
              </a:extLst>
            </p:cNvPr>
            <p:cNvGrpSpPr/>
            <p:nvPr/>
          </p:nvGrpSpPr>
          <p:grpSpPr>
            <a:xfrm>
              <a:off x="7289259" y="1476284"/>
              <a:ext cx="804994" cy="575819"/>
              <a:chOff x="6179435" y="1355911"/>
              <a:chExt cx="887730" cy="635000"/>
            </a:xfrm>
          </p:grpSpPr>
          <p:sp>
            <p:nvSpPr>
              <p:cNvPr id="65" name="object 69">
                <a:extLst>
                  <a:ext uri="{FF2B5EF4-FFF2-40B4-BE49-F238E27FC236}">
                    <a16:creationId xmlns:a16="http://schemas.microsoft.com/office/drawing/2014/main" id="{DBFD2728-97E0-6162-570C-CD332BACEEA3}"/>
                  </a:ext>
                </a:extLst>
              </p:cNvPr>
              <p:cNvSpPr/>
              <p:nvPr/>
            </p:nvSpPr>
            <p:spPr>
              <a:xfrm>
                <a:off x="6179435" y="1929380"/>
                <a:ext cx="57785" cy="61594"/>
              </a:xfrm>
              <a:custGeom>
                <a:avLst/>
                <a:gdLst/>
                <a:ahLst/>
                <a:cxnLst/>
                <a:rect l="l" t="t" r="r" b="b"/>
                <a:pathLst>
                  <a:path w="57785" h="61594">
                    <a:moveTo>
                      <a:pt x="14097" y="0"/>
                    </a:moveTo>
                    <a:lnTo>
                      <a:pt x="0" y="61341"/>
                    </a:lnTo>
                    <a:lnTo>
                      <a:pt x="57531" y="35814"/>
                    </a:lnTo>
                    <a:lnTo>
                      <a:pt x="42654" y="33807"/>
                    </a:lnTo>
                    <a:lnTo>
                      <a:pt x="29098" y="26050"/>
                    </a:lnTo>
                    <a:lnTo>
                      <a:pt x="18901" y="14222"/>
                    </a:lnTo>
                    <a:lnTo>
                      <a:pt x="14097" y="0"/>
                    </a:lnTo>
                    <a:close/>
                  </a:path>
                </a:pathLst>
              </a:custGeom>
              <a:solidFill>
                <a:srgbClr val="F20D0D"/>
              </a:solidFill>
            </p:spPr>
            <p:txBody>
              <a:bodyPr wrap="square" lIns="0" tIns="0" rIns="0" bIns="0" rtlCol="0"/>
              <a:lstStyle/>
              <a:p>
                <a:endParaRPr/>
              </a:p>
            </p:txBody>
          </p:sp>
          <p:sp>
            <p:nvSpPr>
              <p:cNvPr id="66" name="object 70">
                <a:extLst>
                  <a:ext uri="{FF2B5EF4-FFF2-40B4-BE49-F238E27FC236}">
                    <a16:creationId xmlns:a16="http://schemas.microsoft.com/office/drawing/2014/main" id="{A0CB30B9-1EC4-294A-744B-C6DB14031F4B}"/>
                  </a:ext>
                </a:extLst>
              </p:cNvPr>
              <p:cNvSpPr/>
              <p:nvPr/>
            </p:nvSpPr>
            <p:spPr>
              <a:xfrm>
                <a:off x="6208086" y="1360674"/>
                <a:ext cx="854075" cy="595630"/>
              </a:xfrm>
              <a:custGeom>
                <a:avLst/>
                <a:gdLst/>
                <a:ahLst/>
                <a:cxnLst/>
                <a:rect l="l" t="t" r="r" b="b"/>
                <a:pathLst>
                  <a:path w="854075" h="595630">
                    <a:moveTo>
                      <a:pt x="0" y="595299"/>
                    </a:moveTo>
                    <a:lnTo>
                      <a:pt x="122645" y="446579"/>
                    </a:lnTo>
                    <a:lnTo>
                      <a:pt x="286299" y="248134"/>
                    </a:lnTo>
                    <a:lnTo>
                      <a:pt x="429535" y="74447"/>
                    </a:lnTo>
                    <a:lnTo>
                      <a:pt x="490931" y="0"/>
                    </a:lnTo>
                    <a:lnTo>
                      <a:pt x="853833" y="0"/>
                    </a:lnTo>
                  </a:path>
                </a:pathLst>
              </a:custGeom>
              <a:ln w="9385">
                <a:solidFill>
                  <a:srgbClr val="F20D0D"/>
                </a:solidFill>
                <a:prstDash val="dashDot"/>
              </a:ln>
            </p:spPr>
            <p:txBody>
              <a:bodyPr wrap="square" lIns="0" tIns="0" rIns="0" bIns="0" rtlCol="0"/>
              <a:lstStyle/>
              <a:p>
                <a:endParaRPr/>
              </a:p>
            </p:txBody>
          </p:sp>
        </p:grpSp>
        <p:sp>
          <p:nvSpPr>
            <p:cNvPr id="67" name="object 71">
              <a:extLst>
                <a:ext uri="{FF2B5EF4-FFF2-40B4-BE49-F238E27FC236}">
                  <a16:creationId xmlns:a16="http://schemas.microsoft.com/office/drawing/2014/main" id="{13DB2E46-07CE-4DAA-69A1-834C2C6DDC9F}"/>
                </a:ext>
              </a:extLst>
            </p:cNvPr>
            <p:cNvSpPr txBox="1"/>
            <p:nvPr/>
          </p:nvSpPr>
          <p:spPr>
            <a:xfrm>
              <a:off x="9282593" y="1328253"/>
              <a:ext cx="616702" cy="151218"/>
            </a:xfrm>
            <a:prstGeom prst="rect">
              <a:avLst/>
            </a:prstGeom>
          </p:spPr>
          <p:txBody>
            <a:bodyPr vert="horz" wrap="square" lIns="0" tIns="11516" rIns="0" bIns="0" rtlCol="0">
              <a:spAutoFit/>
            </a:bodyPr>
            <a:lstStyle/>
            <a:p>
              <a:pPr marL="11516">
                <a:spcBef>
                  <a:spcPts val="91"/>
                </a:spcBef>
              </a:pPr>
              <a:r>
                <a:rPr sz="907">
                  <a:solidFill>
                    <a:srgbClr val="9119E5"/>
                  </a:solidFill>
                  <a:latin typeface="Arial"/>
                  <a:cs typeface="Arial"/>
                </a:rPr>
                <a:t>Visible</a:t>
              </a:r>
              <a:r>
                <a:rPr sz="907" spc="-23">
                  <a:solidFill>
                    <a:srgbClr val="9119E5"/>
                  </a:solidFill>
                  <a:latin typeface="Arial"/>
                  <a:cs typeface="Arial"/>
                </a:rPr>
                <a:t> </a:t>
              </a:r>
              <a:r>
                <a:rPr sz="907" spc="-9">
                  <a:solidFill>
                    <a:srgbClr val="9119E5"/>
                  </a:solidFill>
                  <a:latin typeface="Arial"/>
                  <a:cs typeface="Arial"/>
                </a:rPr>
                <a:t>print</a:t>
              </a:r>
              <a:endParaRPr sz="907">
                <a:latin typeface="Arial"/>
                <a:cs typeface="Arial"/>
              </a:endParaRPr>
            </a:p>
          </p:txBody>
        </p:sp>
        <p:grpSp>
          <p:nvGrpSpPr>
            <p:cNvPr id="68" name="object 72">
              <a:extLst>
                <a:ext uri="{FF2B5EF4-FFF2-40B4-BE49-F238E27FC236}">
                  <a16:creationId xmlns:a16="http://schemas.microsoft.com/office/drawing/2014/main" id="{B8883F65-559D-B1C1-5513-BD6357B8CD13}"/>
                </a:ext>
              </a:extLst>
            </p:cNvPr>
            <p:cNvGrpSpPr/>
            <p:nvPr/>
          </p:nvGrpSpPr>
          <p:grpSpPr>
            <a:xfrm>
              <a:off x="8670727" y="1476285"/>
              <a:ext cx="947222" cy="704226"/>
              <a:chOff x="7702887" y="1355911"/>
              <a:chExt cx="1044575" cy="776605"/>
            </a:xfrm>
          </p:grpSpPr>
          <p:sp>
            <p:nvSpPr>
              <p:cNvPr id="69" name="object 73">
                <a:extLst>
                  <a:ext uri="{FF2B5EF4-FFF2-40B4-BE49-F238E27FC236}">
                    <a16:creationId xmlns:a16="http://schemas.microsoft.com/office/drawing/2014/main" id="{254A97EE-C194-CB2B-5E5F-121995400678}"/>
                  </a:ext>
                </a:extLst>
              </p:cNvPr>
              <p:cNvSpPr/>
              <p:nvPr/>
            </p:nvSpPr>
            <p:spPr>
              <a:xfrm>
                <a:off x="7702887" y="2071569"/>
                <a:ext cx="58419" cy="60960"/>
              </a:xfrm>
              <a:custGeom>
                <a:avLst/>
                <a:gdLst/>
                <a:ahLst/>
                <a:cxnLst/>
                <a:rect l="l" t="t" r="r" b="b"/>
                <a:pathLst>
                  <a:path w="58420" h="60960">
                    <a:moveTo>
                      <a:pt x="15963" y="0"/>
                    </a:moveTo>
                    <a:lnTo>
                      <a:pt x="0" y="60871"/>
                    </a:lnTo>
                    <a:lnTo>
                      <a:pt x="58280" y="37109"/>
                    </a:lnTo>
                    <a:lnTo>
                      <a:pt x="43470" y="34654"/>
                    </a:lnTo>
                    <a:lnTo>
                      <a:pt x="30159" y="26489"/>
                    </a:lnTo>
                    <a:lnTo>
                      <a:pt x="20329" y="14356"/>
                    </a:lnTo>
                    <a:lnTo>
                      <a:pt x="15963" y="0"/>
                    </a:lnTo>
                    <a:close/>
                  </a:path>
                </a:pathLst>
              </a:custGeom>
              <a:solidFill>
                <a:srgbClr val="9119E5"/>
              </a:solidFill>
            </p:spPr>
            <p:txBody>
              <a:bodyPr wrap="square" lIns="0" tIns="0" rIns="0" bIns="0" rtlCol="0"/>
              <a:lstStyle/>
              <a:p>
                <a:endParaRPr/>
              </a:p>
            </p:txBody>
          </p:sp>
          <p:sp>
            <p:nvSpPr>
              <p:cNvPr id="70" name="object 74">
                <a:extLst>
                  <a:ext uri="{FF2B5EF4-FFF2-40B4-BE49-F238E27FC236}">
                    <a16:creationId xmlns:a16="http://schemas.microsoft.com/office/drawing/2014/main" id="{CDF7F2D8-F16D-930B-5CAC-F6EE0A654F3B}"/>
                  </a:ext>
                </a:extLst>
              </p:cNvPr>
              <p:cNvSpPr/>
              <p:nvPr/>
            </p:nvSpPr>
            <p:spPr>
              <a:xfrm>
                <a:off x="7732580" y="1360674"/>
                <a:ext cx="1010285" cy="738505"/>
              </a:xfrm>
              <a:custGeom>
                <a:avLst/>
                <a:gdLst/>
                <a:ahLst/>
                <a:cxnLst/>
                <a:rect l="l" t="t" r="r" b="b"/>
                <a:pathLst>
                  <a:path w="1010284" h="738505">
                    <a:moveTo>
                      <a:pt x="0" y="737908"/>
                    </a:moveTo>
                    <a:lnTo>
                      <a:pt x="156192" y="559805"/>
                    </a:lnTo>
                    <a:lnTo>
                      <a:pt x="372522" y="313128"/>
                    </a:lnTo>
                    <a:lnTo>
                      <a:pt x="564374" y="94363"/>
                    </a:lnTo>
                    <a:lnTo>
                      <a:pt x="647128" y="0"/>
                    </a:lnTo>
                    <a:lnTo>
                      <a:pt x="1010031" y="0"/>
                    </a:lnTo>
                  </a:path>
                </a:pathLst>
              </a:custGeom>
              <a:ln w="9385">
                <a:solidFill>
                  <a:srgbClr val="9119E5"/>
                </a:solidFill>
                <a:prstDash val="sysDot"/>
              </a:ln>
            </p:spPr>
            <p:txBody>
              <a:bodyPr wrap="square" lIns="0" tIns="0" rIns="0" bIns="0" rtlCol="0"/>
              <a:lstStyle/>
              <a:p>
                <a:endParaRPr/>
              </a:p>
            </p:txBody>
          </p:sp>
        </p:grpSp>
        <p:sp>
          <p:nvSpPr>
            <p:cNvPr id="71" name="object 75">
              <a:extLst>
                <a:ext uri="{FF2B5EF4-FFF2-40B4-BE49-F238E27FC236}">
                  <a16:creationId xmlns:a16="http://schemas.microsoft.com/office/drawing/2014/main" id="{33A5076A-BCBF-9735-0F30-5F40AE0722E2}"/>
                </a:ext>
              </a:extLst>
            </p:cNvPr>
            <p:cNvSpPr txBox="1"/>
            <p:nvPr/>
          </p:nvSpPr>
          <p:spPr>
            <a:xfrm>
              <a:off x="10394451" y="2916821"/>
              <a:ext cx="317852" cy="151218"/>
            </a:xfrm>
            <a:prstGeom prst="rect">
              <a:avLst/>
            </a:prstGeom>
          </p:spPr>
          <p:txBody>
            <a:bodyPr vert="horz" wrap="square" lIns="0" tIns="11516" rIns="0" bIns="0" rtlCol="0">
              <a:spAutoFit/>
            </a:bodyPr>
            <a:lstStyle/>
            <a:p>
              <a:pPr marL="11516">
                <a:spcBef>
                  <a:spcPts val="91"/>
                </a:spcBef>
              </a:pPr>
              <a:r>
                <a:rPr sz="907" spc="-18">
                  <a:solidFill>
                    <a:srgbClr val="F20D0D"/>
                  </a:solidFill>
                  <a:latin typeface="Arial"/>
                  <a:cs typeface="Arial"/>
                </a:rPr>
                <a:t>Bleed</a:t>
              </a:r>
              <a:endParaRPr sz="907">
                <a:latin typeface="Arial"/>
                <a:cs typeface="Arial"/>
              </a:endParaRPr>
            </a:p>
          </p:txBody>
        </p:sp>
        <p:grpSp>
          <p:nvGrpSpPr>
            <p:cNvPr id="72" name="object 76">
              <a:extLst>
                <a:ext uri="{FF2B5EF4-FFF2-40B4-BE49-F238E27FC236}">
                  <a16:creationId xmlns:a16="http://schemas.microsoft.com/office/drawing/2014/main" id="{0AEE600B-24E3-AAED-F2DD-EF56BCF4480F}"/>
                </a:ext>
              </a:extLst>
            </p:cNvPr>
            <p:cNvGrpSpPr/>
            <p:nvPr/>
          </p:nvGrpSpPr>
          <p:grpSpPr>
            <a:xfrm>
              <a:off x="9953123" y="3064853"/>
              <a:ext cx="776779" cy="575819"/>
              <a:chOff x="9117084" y="3107749"/>
              <a:chExt cx="856615" cy="635000"/>
            </a:xfrm>
          </p:grpSpPr>
          <p:sp>
            <p:nvSpPr>
              <p:cNvPr id="73" name="object 77">
                <a:extLst>
                  <a:ext uri="{FF2B5EF4-FFF2-40B4-BE49-F238E27FC236}">
                    <a16:creationId xmlns:a16="http://schemas.microsoft.com/office/drawing/2014/main" id="{C45FE68B-3723-190A-B15A-75B04B043606}"/>
                  </a:ext>
                </a:extLst>
              </p:cNvPr>
              <p:cNvSpPr/>
              <p:nvPr/>
            </p:nvSpPr>
            <p:spPr>
              <a:xfrm>
                <a:off x="9117084" y="3681688"/>
                <a:ext cx="58419" cy="60960"/>
              </a:xfrm>
              <a:custGeom>
                <a:avLst/>
                <a:gdLst/>
                <a:ahLst/>
                <a:cxnLst/>
                <a:rect l="l" t="t" r="r" b="b"/>
                <a:pathLst>
                  <a:path w="58420" h="60960">
                    <a:moveTo>
                      <a:pt x="15951" y="0"/>
                    </a:moveTo>
                    <a:lnTo>
                      <a:pt x="0" y="60883"/>
                    </a:lnTo>
                    <a:lnTo>
                      <a:pt x="58267" y="37109"/>
                    </a:lnTo>
                    <a:lnTo>
                      <a:pt x="43463" y="34656"/>
                    </a:lnTo>
                    <a:lnTo>
                      <a:pt x="30151" y="26493"/>
                    </a:lnTo>
                    <a:lnTo>
                      <a:pt x="20318" y="14361"/>
                    </a:lnTo>
                    <a:lnTo>
                      <a:pt x="15951" y="0"/>
                    </a:lnTo>
                    <a:close/>
                  </a:path>
                </a:pathLst>
              </a:custGeom>
              <a:solidFill>
                <a:srgbClr val="F20D0D"/>
              </a:solidFill>
            </p:spPr>
            <p:txBody>
              <a:bodyPr wrap="square" lIns="0" tIns="0" rIns="0" bIns="0" rtlCol="0"/>
              <a:lstStyle/>
              <a:p>
                <a:endParaRPr/>
              </a:p>
            </p:txBody>
          </p:sp>
          <p:sp>
            <p:nvSpPr>
              <p:cNvPr id="74" name="object 78">
                <a:extLst>
                  <a:ext uri="{FF2B5EF4-FFF2-40B4-BE49-F238E27FC236}">
                    <a16:creationId xmlns:a16="http://schemas.microsoft.com/office/drawing/2014/main" id="{B13E6B30-11D7-AFD1-9883-23D576D9AA87}"/>
                  </a:ext>
                </a:extLst>
              </p:cNvPr>
              <p:cNvSpPr/>
              <p:nvPr/>
            </p:nvSpPr>
            <p:spPr>
              <a:xfrm>
                <a:off x="9146775" y="3112512"/>
                <a:ext cx="822325" cy="596265"/>
              </a:xfrm>
              <a:custGeom>
                <a:avLst/>
                <a:gdLst/>
                <a:ahLst/>
                <a:cxnLst/>
                <a:rect l="l" t="t" r="r" b="b"/>
                <a:pathLst>
                  <a:path w="822325" h="596264">
                    <a:moveTo>
                      <a:pt x="0" y="596201"/>
                    </a:moveTo>
                    <a:lnTo>
                      <a:pt x="9909" y="584893"/>
                    </a:lnTo>
                    <a:lnTo>
                      <a:pt x="18462" y="575133"/>
                    </a:lnTo>
                    <a:lnTo>
                      <a:pt x="24467" y="568281"/>
                    </a:lnTo>
                    <a:lnTo>
                      <a:pt x="26733" y="565696"/>
                    </a:lnTo>
                    <a:lnTo>
                      <a:pt x="459079" y="0"/>
                    </a:lnTo>
                    <a:lnTo>
                      <a:pt x="821982" y="0"/>
                    </a:lnTo>
                  </a:path>
                </a:pathLst>
              </a:custGeom>
              <a:ln w="9385">
                <a:solidFill>
                  <a:srgbClr val="F20D0D"/>
                </a:solidFill>
              </a:ln>
            </p:spPr>
            <p:txBody>
              <a:bodyPr wrap="square" lIns="0" tIns="0" rIns="0" bIns="0" rtlCol="0"/>
              <a:lstStyle/>
              <a:p>
                <a:endParaRPr/>
              </a:p>
            </p:txBody>
          </p:sp>
        </p:grpSp>
        <p:sp>
          <p:nvSpPr>
            <p:cNvPr id="75" name="object 79">
              <a:extLst>
                <a:ext uri="{FF2B5EF4-FFF2-40B4-BE49-F238E27FC236}">
                  <a16:creationId xmlns:a16="http://schemas.microsoft.com/office/drawing/2014/main" id="{0D3C8946-891F-5576-9D03-D7FF328B103C}"/>
                </a:ext>
              </a:extLst>
            </p:cNvPr>
            <p:cNvSpPr txBox="1"/>
            <p:nvPr/>
          </p:nvSpPr>
          <p:spPr>
            <a:xfrm>
              <a:off x="10394452" y="2386067"/>
              <a:ext cx="722652" cy="151218"/>
            </a:xfrm>
            <a:prstGeom prst="rect">
              <a:avLst/>
            </a:prstGeom>
          </p:spPr>
          <p:txBody>
            <a:bodyPr vert="horz" wrap="square" lIns="0" tIns="11516" rIns="0" bIns="0" rtlCol="0">
              <a:spAutoFit/>
            </a:bodyPr>
            <a:lstStyle/>
            <a:p>
              <a:pPr marL="11516">
                <a:spcBef>
                  <a:spcPts val="91"/>
                </a:spcBef>
              </a:pPr>
              <a:r>
                <a:rPr sz="907">
                  <a:solidFill>
                    <a:srgbClr val="9119E5"/>
                  </a:solidFill>
                  <a:latin typeface="Arial"/>
                  <a:cs typeface="Arial"/>
                </a:rPr>
                <a:t>Trim</a:t>
              </a:r>
              <a:r>
                <a:rPr sz="907" spc="-32">
                  <a:solidFill>
                    <a:srgbClr val="9119E5"/>
                  </a:solidFill>
                  <a:latin typeface="Arial"/>
                  <a:cs typeface="Arial"/>
                </a:rPr>
                <a:t> </a:t>
              </a:r>
              <a:r>
                <a:rPr sz="907">
                  <a:solidFill>
                    <a:srgbClr val="9119E5"/>
                  </a:solidFill>
                  <a:latin typeface="Arial"/>
                  <a:cs typeface="Arial"/>
                </a:rPr>
                <a:t>line</a:t>
              </a:r>
              <a:r>
                <a:rPr sz="907" spc="-27">
                  <a:solidFill>
                    <a:srgbClr val="9119E5"/>
                  </a:solidFill>
                  <a:latin typeface="Arial"/>
                  <a:cs typeface="Arial"/>
                </a:rPr>
                <a:t> </a:t>
              </a:r>
              <a:r>
                <a:rPr sz="907" spc="-9">
                  <a:solidFill>
                    <a:srgbClr val="9119E5"/>
                  </a:solidFill>
                  <a:latin typeface="Arial"/>
                  <a:cs typeface="Arial"/>
                </a:rPr>
                <a:t>(cut)</a:t>
              </a:r>
              <a:endParaRPr sz="907">
                <a:latin typeface="Arial"/>
                <a:cs typeface="Arial"/>
              </a:endParaRPr>
            </a:p>
          </p:txBody>
        </p:sp>
      </p:grpSp>
    </p:spTree>
    <p:extLst>
      <p:ext uri="{BB962C8B-B14F-4D97-AF65-F5344CB8AC3E}">
        <p14:creationId xmlns:p14="http://schemas.microsoft.com/office/powerpoint/2010/main" val="831800342"/>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229ADE4-0472-66AD-D507-5AEBC8E03AF6}"/>
              </a:ext>
            </a:extLst>
          </p:cNvPr>
          <p:cNvSpPr>
            <a:spLocks noGrp="1"/>
          </p:cNvSpPr>
          <p:nvPr>
            <p:ph type="sldNum" sz="quarter" idx="10"/>
          </p:nvPr>
        </p:nvSpPr>
        <p:spPr/>
        <p:txBody>
          <a:bodyPr/>
          <a:lstStyle/>
          <a:p>
            <a:pPr marL="12700">
              <a:spcBef>
                <a:spcPts val="65"/>
              </a:spcBef>
            </a:pPr>
            <a:fld id="{81D60167-4931-47E6-BA6A-407CBD079E47}" type="slidenum">
              <a:rPr lang="en-GB" spc="-25" smtClean="0"/>
              <a:pPr marL="12700">
                <a:spcBef>
                  <a:spcPts val="65"/>
                </a:spcBef>
              </a:pPr>
              <a:t>12</a:t>
            </a:fld>
            <a:endParaRPr lang="en-GB" spc="-25"/>
          </a:p>
        </p:txBody>
      </p:sp>
      <p:sp>
        <p:nvSpPr>
          <p:cNvPr id="2" name="Title 1">
            <a:extLst>
              <a:ext uri="{FF2B5EF4-FFF2-40B4-BE49-F238E27FC236}">
                <a16:creationId xmlns:a16="http://schemas.microsoft.com/office/drawing/2014/main" id="{EC51D61D-1CB4-4BE9-1A3C-81B06134D8C0}"/>
              </a:ext>
            </a:extLst>
          </p:cNvPr>
          <p:cNvSpPr>
            <a:spLocks noGrp="1"/>
          </p:cNvSpPr>
          <p:nvPr>
            <p:ph type="title"/>
          </p:nvPr>
        </p:nvSpPr>
        <p:spPr/>
        <p:txBody>
          <a:bodyPr/>
          <a:lstStyle/>
          <a:p>
            <a:r>
              <a:rPr lang="en-US"/>
              <a:t>Onsite Exposure</a:t>
            </a:r>
          </a:p>
        </p:txBody>
      </p:sp>
      <p:sp>
        <p:nvSpPr>
          <p:cNvPr id="10" name="Content Placeholder 9">
            <a:extLst>
              <a:ext uri="{FF2B5EF4-FFF2-40B4-BE49-F238E27FC236}">
                <a16:creationId xmlns:a16="http://schemas.microsoft.com/office/drawing/2014/main" id="{05899EA2-E22B-5224-9E68-087859590D37}"/>
              </a:ext>
            </a:extLst>
          </p:cNvPr>
          <p:cNvSpPr>
            <a:spLocks noGrp="1"/>
          </p:cNvSpPr>
          <p:nvPr>
            <p:ph idx="1"/>
          </p:nvPr>
        </p:nvSpPr>
        <p:spPr>
          <a:xfrm>
            <a:off x="480787" y="1042985"/>
            <a:ext cx="4773384" cy="4922386"/>
          </a:xfrm>
          <a:ln>
            <a:noFill/>
          </a:ln>
        </p:spPr>
        <p:txBody>
          <a:bodyPr vert="horz" lIns="0" tIns="0" rIns="0" bIns="0" rtlCol="0" anchor="t">
            <a:noAutofit/>
          </a:bodyPr>
          <a:lstStyle/>
          <a:p>
            <a:r>
              <a:rPr lang="en-US" sz="1600" b="1">
                <a:solidFill>
                  <a:schemeClr val="accent1"/>
                </a:solidFill>
                <a:latin typeface="Arial"/>
                <a:cs typeface="Arial"/>
              </a:rPr>
              <a:t>Company Logo</a:t>
            </a:r>
            <a:endParaRPr lang="en-US" sz="1600">
              <a:solidFill>
                <a:schemeClr val="accent1"/>
              </a:solidFill>
              <a:latin typeface="Arial"/>
              <a:cs typeface="Arial"/>
            </a:endParaRPr>
          </a:p>
          <a:p>
            <a:r>
              <a:rPr lang="en-US" sz="1200" b="1">
                <a:latin typeface="Arial"/>
                <a:cs typeface="Arial"/>
              </a:rPr>
              <a:t>Deadline: </a:t>
            </a:r>
            <a:r>
              <a:rPr lang="en-US" sz="1200">
                <a:latin typeface="Arial"/>
                <a:cs typeface="Arial"/>
              </a:rPr>
              <a:t>ASAP</a:t>
            </a:r>
          </a:p>
          <a:p>
            <a:r>
              <a:rPr lang="en-US" sz="1200" b="1">
                <a:latin typeface="Arial"/>
                <a:cs typeface="Arial"/>
              </a:rPr>
              <a:t>Submission: </a:t>
            </a:r>
            <a:r>
              <a:rPr lang="en-US" sz="1200">
                <a:solidFill>
                  <a:schemeClr val="tx2"/>
                </a:solidFill>
                <a:latin typeface="Arial"/>
                <a:cs typeface="Arial"/>
                <a:hlinkClick r:id="rId2">
                  <a:extLst>
                    <a:ext uri="{A12FA001-AC4F-418D-AE19-62706E023703}">
                      <ahyp:hlinkClr xmlns:ahyp="http://schemas.microsoft.com/office/drawing/2018/hyperlinkcolor" val="tx"/>
                    </a:ext>
                  </a:extLst>
                </a:hlinkClick>
              </a:rPr>
              <a:t>ihifemeaoperations@questex.com</a:t>
            </a:r>
            <a:endParaRPr lang="en-US" sz="1200">
              <a:solidFill>
                <a:schemeClr val="tx2"/>
              </a:solidFill>
              <a:latin typeface="Arial"/>
              <a:cs typeface="Arial"/>
            </a:endParaRPr>
          </a:p>
          <a:p>
            <a:r>
              <a:rPr lang="en-US" sz="1200">
                <a:latin typeface="Arial"/>
                <a:cs typeface="Arial"/>
              </a:rPr>
              <a:t>Your company name and/or logo will appear on the IHIF EMEA website and Networking and Event Platform, as well as other marketing materials, where appropriate. If you haven’t already done so, please submit a </a:t>
            </a:r>
            <a:r>
              <a:rPr lang="en-US" sz="1200" b="1">
                <a:latin typeface="Arial"/>
                <a:cs typeface="Arial"/>
              </a:rPr>
              <a:t>vector file (AI or EPS), </a:t>
            </a:r>
            <a:r>
              <a:rPr lang="en-US" sz="1200">
                <a:latin typeface="Arial"/>
                <a:cs typeface="Arial"/>
              </a:rPr>
              <a:t>with all fonts outlined </a:t>
            </a:r>
            <a:r>
              <a:rPr lang="en-US" sz="1200" b="1">
                <a:latin typeface="Arial"/>
                <a:cs typeface="Arial"/>
              </a:rPr>
              <a:t>as well </a:t>
            </a:r>
            <a:r>
              <a:rPr lang="en-US" sz="1200">
                <a:latin typeface="Arial"/>
                <a:cs typeface="Arial"/>
              </a:rPr>
              <a:t>as a </a:t>
            </a:r>
            <a:r>
              <a:rPr lang="en-US" sz="1200" b="1">
                <a:latin typeface="Arial"/>
                <a:cs typeface="Arial"/>
              </a:rPr>
              <a:t>PNG</a:t>
            </a:r>
            <a:r>
              <a:rPr lang="en-US" sz="1200">
                <a:latin typeface="Arial"/>
                <a:cs typeface="Arial"/>
              </a:rPr>
              <a:t> or </a:t>
            </a:r>
            <a:r>
              <a:rPr lang="en-US" sz="1200" b="1">
                <a:latin typeface="Arial"/>
                <a:cs typeface="Arial"/>
              </a:rPr>
              <a:t>JPG </a:t>
            </a:r>
            <a:r>
              <a:rPr lang="en-US" sz="1200">
                <a:latin typeface="Arial"/>
                <a:cs typeface="Arial"/>
              </a:rPr>
              <a:t>file.</a:t>
            </a:r>
          </a:p>
          <a:p>
            <a:r>
              <a:rPr lang="en-US" sz="1200">
                <a:latin typeface="Arial"/>
                <a:cs typeface="Arial"/>
              </a:rPr>
              <a:t>If you have already submitted your logo then please check the correct one is displayed on the IHIF EMEA website. Should you need to refresh or update your logo then please email </a:t>
            </a:r>
            <a:r>
              <a:rPr lang="en-US" sz="1200">
                <a:solidFill>
                  <a:schemeClr val="tx2"/>
                </a:solidFill>
                <a:latin typeface="Arial"/>
                <a:cs typeface="Arial"/>
                <a:hlinkClick r:id="rId3">
                  <a:extLst>
                    <a:ext uri="{A12FA001-AC4F-418D-AE19-62706E023703}">
                      <ahyp:hlinkClr xmlns:ahyp="http://schemas.microsoft.com/office/drawing/2018/hyperlinkcolor" val="tx"/>
                    </a:ext>
                  </a:extLst>
                </a:hlinkClick>
              </a:rPr>
              <a:t>ihifemeaoperations@questex.com</a:t>
            </a:r>
            <a:r>
              <a:rPr lang="en-US" sz="1200">
                <a:latin typeface="Arial"/>
                <a:cs typeface="Arial"/>
              </a:rPr>
              <a:t>.</a:t>
            </a:r>
          </a:p>
          <a:p>
            <a:pPr>
              <a:spcBef>
                <a:spcPts val="1200"/>
              </a:spcBef>
            </a:pPr>
            <a:r>
              <a:rPr lang="en-US" sz="1600" b="1">
                <a:solidFill>
                  <a:schemeClr val="accent1"/>
                </a:solidFill>
                <a:latin typeface="Arial"/>
                <a:cs typeface="Arial"/>
              </a:rPr>
              <a:t>Complimentary Investor Registrations </a:t>
            </a:r>
            <a:br>
              <a:rPr lang="en-US" sz="1600" b="1"/>
            </a:br>
            <a:r>
              <a:rPr lang="en-US" sz="1600" b="1">
                <a:solidFill>
                  <a:schemeClr val="accent1"/>
                </a:solidFill>
                <a:latin typeface="Arial"/>
                <a:cs typeface="Arial"/>
              </a:rPr>
              <a:t>(first-time investors and owners)</a:t>
            </a:r>
            <a:endParaRPr lang="en-US" sz="1600">
              <a:solidFill>
                <a:schemeClr val="accent1"/>
              </a:solidFill>
              <a:latin typeface="Arial"/>
              <a:cs typeface="Arial"/>
            </a:endParaRPr>
          </a:p>
          <a:p>
            <a:r>
              <a:rPr lang="en-US" sz="1200" b="1">
                <a:latin typeface="Arial"/>
                <a:cs typeface="Arial"/>
              </a:rPr>
              <a:t>Diamond Sponsors (x5 invitees) and Platinum Sponsors (x2 invitees) ONLY.</a:t>
            </a:r>
          </a:p>
          <a:p>
            <a:r>
              <a:rPr lang="en-US" sz="1200" b="1">
                <a:latin typeface="Arial"/>
                <a:cs typeface="Arial"/>
              </a:rPr>
              <a:t>Deadline: </a:t>
            </a:r>
            <a:r>
              <a:rPr lang="en-US" sz="1200">
                <a:latin typeface="Arial"/>
                <a:cs typeface="Arial"/>
              </a:rPr>
              <a:t>ASAP but no later than 2 weeks out from the event 6th March 2026. We invite our Diamond and Platinum Sponsors to invite Investors who have not visited IHIF EMEA (within the last 5 years) to attend on a complimentary basis. Please email your invitee names to </a:t>
            </a:r>
            <a:r>
              <a:rPr lang="en-US" sz="1200">
                <a:solidFill>
                  <a:schemeClr val="tx2"/>
                </a:solidFill>
                <a:latin typeface="Arial"/>
                <a:cs typeface="Arial"/>
                <a:hlinkClick r:id="rId2">
                  <a:extLst>
                    <a:ext uri="{A12FA001-AC4F-418D-AE19-62706E023703}">
                      <ahyp:hlinkClr xmlns:ahyp="http://schemas.microsoft.com/office/drawing/2018/hyperlinkcolor" val="tx"/>
                    </a:ext>
                  </a:extLst>
                </a:hlinkClick>
              </a:rPr>
              <a:t>ihifemeaoperations@questex.com</a:t>
            </a:r>
            <a:r>
              <a:rPr lang="en-US" sz="1200">
                <a:latin typeface="Arial"/>
                <a:cs typeface="Arial"/>
              </a:rPr>
              <a:t>. Once approved we will then send the unique complimentary registration invite links.</a:t>
            </a:r>
          </a:p>
          <a:p>
            <a:endParaRPr lang="en-US" sz="1200"/>
          </a:p>
          <a:p>
            <a:endParaRPr lang="en-US" sz="1200"/>
          </a:p>
        </p:txBody>
      </p:sp>
      <p:sp>
        <p:nvSpPr>
          <p:cNvPr id="12" name="Content Placeholder 9">
            <a:extLst>
              <a:ext uri="{FF2B5EF4-FFF2-40B4-BE49-F238E27FC236}">
                <a16:creationId xmlns:a16="http://schemas.microsoft.com/office/drawing/2014/main" id="{229E8CD6-4C9D-4A82-9B43-5583A4722B26}"/>
              </a:ext>
            </a:extLst>
          </p:cNvPr>
          <p:cNvSpPr txBox="1">
            <a:spLocks/>
          </p:cNvSpPr>
          <p:nvPr/>
        </p:nvSpPr>
        <p:spPr>
          <a:xfrm>
            <a:off x="5835868" y="1042985"/>
            <a:ext cx="5862645" cy="5259844"/>
          </a:xfrm>
          <a:prstGeom prst="rect">
            <a:avLst/>
          </a:prstGeom>
          <a:ln>
            <a:noFill/>
          </a:ln>
        </p:spPr>
        <p:txBody>
          <a:bodyPr vert="horz" lIns="0" tIns="0" rIns="0" bIns="0" rtlCol="0" anchor="t">
            <a:noAutofit/>
          </a:bodyPr>
          <a:lstStyle>
            <a:lvl1pPr marL="0">
              <a:spcAft>
                <a:spcPts val="600"/>
              </a:spcAft>
              <a:defRPr b="0" i="0">
                <a:solidFill>
                  <a:schemeClr val="tx1"/>
                </a:solidFill>
                <a:latin typeface="Arial" panose="020B0604020202020204" pitchFamily="34" charset="0"/>
                <a:ea typeface="+mn-ea"/>
                <a:cs typeface="Arial" panose="020B0604020202020204" pitchFamily="34" charset="0"/>
              </a:defRPr>
            </a:lvl1pPr>
            <a:lvl2pPr marL="457200">
              <a:spcAft>
                <a:spcPts val="600"/>
              </a:spcAft>
              <a:defRPr sz="1600" b="0" i="0">
                <a:solidFill>
                  <a:schemeClr val="tx1"/>
                </a:solidFill>
                <a:latin typeface="Arial" panose="020B0604020202020204" pitchFamily="34" charset="0"/>
                <a:ea typeface="+mn-ea"/>
                <a:cs typeface="Arial" panose="020B0604020202020204" pitchFamily="34" charset="0"/>
              </a:defRPr>
            </a:lvl2pPr>
            <a:lvl3pPr marL="914400">
              <a:spcAft>
                <a:spcPts val="600"/>
              </a:spcAft>
              <a:defRPr sz="1400" b="0" i="0">
                <a:solidFill>
                  <a:schemeClr val="tx1"/>
                </a:solidFill>
                <a:latin typeface="Arial" panose="020B0604020202020204" pitchFamily="34" charset="0"/>
                <a:ea typeface="+mn-ea"/>
                <a:cs typeface="Arial" panose="020B0604020202020204" pitchFamily="34" charset="0"/>
              </a:defRPr>
            </a:lvl3pPr>
            <a:lvl4pPr marL="1371600">
              <a:spcAft>
                <a:spcPts val="600"/>
              </a:spcAft>
              <a:defRPr sz="1200" b="0" i="0">
                <a:solidFill>
                  <a:schemeClr val="tx1"/>
                </a:solidFill>
                <a:latin typeface="Arial" panose="020B0604020202020204" pitchFamily="34" charset="0"/>
                <a:ea typeface="+mn-ea"/>
                <a:cs typeface="Arial" panose="020B0604020202020204" pitchFamily="34" charset="0"/>
              </a:defRPr>
            </a:lvl4pPr>
            <a:lvl5pPr marL="1828800">
              <a:spcAft>
                <a:spcPts val="600"/>
              </a:spcAft>
              <a:defRPr sz="1000" b="0" i="0">
                <a:solidFill>
                  <a:schemeClr val="tx1"/>
                </a:solidFill>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1600" b="1">
                <a:solidFill>
                  <a:schemeClr val="accent1"/>
                </a:solidFill>
                <a:latin typeface="Arial"/>
                <a:cs typeface="Arial"/>
              </a:rPr>
              <a:t>30 Second Digital Video Advert</a:t>
            </a:r>
          </a:p>
          <a:p>
            <a:r>
              <a:rPr lang="en-US" sz="1200" b="1">
                <a:latin typeface="Arial"/>
                <a:cs typeface="Arial"/>
              </a:rPr>
              <a:t>Diamond/Platinum Sponsors only</a:t>
            </a:r>
          </a:p>
          <a:p>
            <a:r>
              <a:rPr lang="en-US" sz="1200" b="1">
                <a:latin typeface="Arial"/>
                <a:cs typeface="Arial"/>
              </a:rPr>
              <a:t>Deadline: </a:t>
            </a:r>
            <a:r>
              <a:rPr lang="en-US" sz="1200">
                <a:latin typeface="Arial"/>
                <a:cs typeface="Arial"/>
              </a:rPr>
              <a:t>18th March 2026</a:t>
            </a:r>
          </a:p>
          <a:p>
            <a:r>
              <a:rPr lang="en-US" sz="1200" b="1">
                <a:latin typeface="Arial"/>
                <a:cs typeface="Arial"/>
              </a:rPr>
              <a:t>Submission:</a:t>
            </a:r>
            <a:r>
              <a:rPr lang="en-US" sz="1200">
                <a:latin typeface="Arial"/>
                <a:cs typeface="Arial"/>
              </a:rPr>
              <a:t> </a:t>
            </a:r>
            <a:r>
              <a:rPr lang="en-US" sz="1200">
                <a:solidFill>
                  <a:schemeClr val="tx2"/>
                </a:solidFill>
                <a:latin typeface="Arial"/>
                <a:cs typeface="Arial"/>
                <a:hlinkClick r:id="rId2">
                  <a:extLst>
                    <a:ext uri="{A12FA001-AC4F-418D-AE19-62706E023703}">
                      <ahyp:hlinkClr xmlns:ahyp="http://schemas.microsoft.com/office/drawing/2018/hyperlinkcolor" val="tx"/>
                    </a:ext>
                  </a:extLst>
                </a:hlinkClick>
              </a:rPr>
              <a:t>ihifemeaoperations@questex.com</a:t>
            </a:r>
            <a:endParaRPr lang="en-US" sz="1200">
              <a:solidFill>
                <a:schemeClr val="tx2"/>
              </a:solidFill>
              <a:latin typeface="Arial"/>
              <a:cs typeface="Arial"/>
            </a:endParaRPr>
          </a:p>
          <a:p>
            <a:r>
              <a:rPr lang="en-US" sz="1200" b="1">
                <a:latin typeface="Arial"/>
                <a:cs typeface="Arial"/>
              </a:rPr>
              <a:t>Specs: </a:t>
            </a:r>
            <a:r>
              <a:rPr lang="en-US" sz="1200">
                <a:latin typeface="Arial"/>
                <a:cs typeface="Arial"/>
              </a:rPr>
              <a:t>1920 x 1080px - 16:9, MP4 motion video</a:t>
            </a:r>
          </a:p>
          <a:p>
            <a:r>
              <a:rPr lang="en-US" sz="1200">
                <a:latin typeface="Arial"/>
                <a:cs typeface="Arial"/>
              </a:rPr>
              <a:t>As a diamond/platinum sponsor only exclusive benefit we encourage you to submit a 30 second digital advert which will be played in rotation on screens throughout the exhibition area.</a:t>
            </a:r>
          </a:p>
          <a:p>
            <a:pPr>
              <a:spcBef>
                <a:spcPts val="1200"/>
              </a:spcBef>
            </a:pPr>
            <a:r>
              <a:rPr lang="en-US" sz="1600" b="1">
                <a:solidFill>
                  <a:schemeClr val="accent1"/>
                </a:solidFill>
                <a:latin typeface="Arial"/>
                <a:cs typeface="Arial"/>
              </a:rPr>
              <a:t>Delegate Attendee Lists</a:t>
            </a:r>
          </a:p>
          <a:p>
            <a:r>
              <a:rPr lang="en-US" sz="1200">
                <a:latin typeface="Arial"/>
                <a:cs typeface="Arial"/>
              </a:rPr>
              <a:t>These will be automatically emailed to you in Excel format within the below given time frames. Please note this list must only be used prior to the event and must not be passed on outside of your company, used for promotional purposes, or downloaded into any database. If you do use this list in any other way, you will be breaking the data protection act. This list remains the property of </a:t>
            </a:r>
            <a:r>
              <a:rPr lang="en-US" sz="1200" err="1">
                <a:latin typeface="Arial"/>
                <a:cs typeface="Arial"/>
              </a:rPr>
              <a:t>Questex</a:t>
            </a:r>
            <a:r>
              <a:rPr lang="en-US" sz="1200">
                <a:latin typeface="Arial"/>
                <a:cs typeface="Arial"/>
              </a:rPr>
              <a:t>, LLC. This list does not contain the details of attendees who opted out of having their name on the delegate list.</a:t>
            </a:r>
            <a:br>
              <a:rPr lang="en-US" sz="1200"/>
            </a:br>
            <a:endParaRPr lang="en-US" sz="1200"/>
          </a:p>
          <a:p>
            <a:pPr>
              <a:spcAft>
                <a:spcPts val="400"/>
              </a:spcAft>
            </a:pPr>
            <a:r>
              <a:rPr lang="en-US" sz="1200" b="1">
                <a:solidFill>
                  <a:schemeClr val="tx2"/>
                </a:solidFill>
                <a:latin typeface="Arial"/>
                <a:cs typeface="Arial"/>
              </a:rPr>
              <a:t>The delegate lists will be sent out from the below dates:</a:t>
            </a:r>
          </a:p>
          <a:p>
            <a:pPr marL="171450" indent="-171450">
              <a:spcAft>
                <a:spcPts val="400"/>
              </a:spcAft>
              <a:buClr>
                <a:schemeClr val="accent2"/>
              </a:buClr>
              <a:buFont typeface="Arial" panose="020B0604020202020204" pitchFamily="34" charset="0"/>
              <a:buChar char="•"/>
            </a:pPr>
            <a:r>
              <a:rPr lang="en-US" sz="1200" b="1">
                <a:latin typeface="Arial"/>
                <a:cs typeface="Arial"/>
              </a:rPr>
              <a:t>Diamond Sponsors</a:t>
            </a:r>
            <a:r>
              <a:rPr lang="en-US" sz="1200">
                <a:latin typeface="Arial"/>
                <a:cs typeface="Arial"/>
              </a:rPr>
              <a:t>: from 8 weeks out, 26th January 2026</a:t>
            </a:r>
          </a:p>
          <a:p>
            <a:pPr marL="171450" indent="-171450">
              <a:spcAft>
                <a:spcPts val="400"/>
              </a:spcAft>
              <a:buClr>
                <a:schemeClr val="accent2"/>
              </a:buClr>
              <a:buFont typeface="Arial" panose="020B0604020202020204" pitchFamily="34" charset="0"/>
              <a:buChar char="•"/>
            </a:pPr>
            <a:r>
              <a:rPr lang="en-US" sz="1200" b="1">
                <a:latin typeface="Arial"/>
                <a:cs typeface="Arial"/>
              </a:rPr>
              <a:t>Platinum Sponsors</a:t>
            </a:r>
            <a:r>
              <a:rPr lang="en-US" sz="1200">
                <a:latin typeface="Arial"/>
                <a:cs typeface="Arial"/>
              </a:rPr>
              <a:t>: from 6 weeks out, 9th February 2026</a:t>
            </a:r>
          </a:p>
          <a:p>
            <a:pPr marL="171450" indent="-171450">
              <a:spcAft>
                <a:spcPts val="400"/>
              </a:spcAft>
              <a:buClr>
                <a:schemeClr val="accent2"/>
              </a:buClr>
              <a:buFont typeface="Arial" panose="020B0604020202020204" pitchFamily="34" charset="0"/>
              <a:buChar char="•"/>
            </a:pPr>
            <a:r>
              <a:rPr lang="en-US" sz="1200" b="1">
                <a:latin typeface="Arial"/>
                <a:cs typeface="Arial"/>
              </a:rPr>
              <a:t>Gold Sponsors: </a:t>
            </a:r>
            <a:r>
              <a:rPr lang="en-US" sz="1200">
                <a:latin typeface="Arial"/>
                <a:cs typeface="Arial"/>
              </a:rPr>
              <a:t>from 4 weeks out, 23rd February 2026</a:t>
            </a:r>
          </a:p>
          <a:p>
            <a:pPr marL="171450" indent="-171450">
              <a:spcAft>
                <a:spcPts val="400"/>
              </a:spcAft>
              <a:buClr>
                <a:schemeClr val="accent2"/>
              </a:buClr>
              <a:buFont typeface="Arial" panose="020B0604020202020204" pitchFamily="34" charset="0"/>
              <a:buChar char="•"/>
            </a:pPr>
            <a:r>
              <a:rPr lang="en-US" sz="1200" b="1">
                <a:latin typeface="Arial"/>
                <a:cs typeface="Arial"/>
              </a:rPr>
              <a:t>Silver Sponsors: </a:t>
            </a:r>
            <a:r>
              <a:rPr lang="en-US" sz="1200">
                <a:latin typeface="Arial"/>
                <a:cs typeface="Arial"/>
              </a:rPr>
              <a:t>from 2 weeks out, 9th March 2026</a:t>
            </a:r>
            <a:endParaRPr lang="en-US" sz="1200"/>
          </a:p>
          <a:p>
            <a:pPr marL="171450" indent="-171450">
              <a:spcAft>
                <a:spcPts val="400"/>
              </a:spcAft>
              <a:buClr>
                <a:schemeClr val="accent2"/>
              </a:buClr>
              <a:buFont typeface="Arial" panose="020B0604020202020204" pitchFamily="34" charset="0"/>
              <a:buChar char="•"/>
            </a:pPr>
            <a:r>
              <a:rPr lang="en-US" sz="1200" b="1">
                <a:latin typeface="Arial"/>
                <a:cs typeface="Arial"/>
              </a:rPr>
              <a:t>Bronze Sponsors</a:t>
            </a:r>
            <a:r>
              <a:rPr lang="en-US" sz="1200">
                <a:latin typeface="Arial"/>
                <a:cs typeface="Arial"/>
              </a:rPr>
              <a:t>: from 1 week out, 16th March 2026</a:t>
            </a:r>
            <a:endParaRPr lang="en-US" sz="1200"/>
          </a:p>
          <a:p>
            <a:endParaRPr lang="en-US" sz="12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F4620-D26F-AD5F-8F74-E26FAB6EEB3C}"/>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E808522F-4025-14AD-AC1B-70D2DAA8642B}"/>
              </a:ext>
            </a:extLst>
          </p:cNvPr>
          <p:cNvSpPr>
            <a:spLocks noGrp="1"/>
          </p:cNvSpPr>
          <p:nvPr>
            <p:ph type="sldNum" sz="quarter" idx="10"/>
          </p:nvPr>
        </p:nvSpPr>
        <p:spPr/>
        <p:txBody>
          <a:bodyPr/>
          <a:lstStyle/>
          <a:p>
            <a:fld id="{81D60167-4931-47E6-BA6A-407CBD079E47}" type="slidenum">
              <a:rPr lang="en-GB" smtClean="0"/>
              <a:pPr/>
              <a:t>13</a:t>
            </a:fld>
            <a:endParaRPr lang="en-GB"/>
          </a:p>
        </p:txBody>
      </p:sp>
      <p:sp>
        <p:nvSpPr>
          <p:cNvPr id="2" name="Title 1">
            <a:extLst>
              <a:ext uri="{FF2B5EF4-FFF2-40B4-BE49-F238E27FC236}">
                <a16:creationId xmlns:a16="http://schemas.microsoft.com/office/drawing/2014/main" id="{38F95F95-20E7-32BB-E8B5-BF5D74452E31}"/>
              </a:ext>
            </a:extLst>
          </p:cNvPr>
          <p:cNvSpPr>
            <a:spLocks noGrp="1"/>
          </p:cNvSpPr>
          <p:nvPr>
            <p:ph type="title"/>
          </p:nvPr>
        </p:nvSpPr>
        <p:spPr/>
        <p:txBody>
          <a:bodyPr/>
          <a:lstStyle/>
          <a:p>
            <a:r>
              <a:rPr lang="en-GB">
                <a:latin typeface="Arial"/>
                <a:cs typeface="Arial"/>
              </a:rPr>
              <a:t>App Key Benefits</a:t>
            </a:r>
            <a:endParaRPr lang="en-GB"/>
          </a:p>
        </p:txBody>
      </p:sp>
      <p:sp>
        <p:nvSpPr>
          <p:cNvPr id="4" name="Content Placeholder 3">
            <a:extLst>
              <a:ext uri="{FF2B5EF4-FFF2-40B4-BE49-F238E27FC236}">
                <a16:creationId xmlns:a16="http://schemas.microsoft.com/office/drawing/2014/main" id="{BA852411-067C-7506-772C-B18417D5FD38}"/>
              </a:ext>
            </a:extLst>
          </p:cNvPr>
          <p:cNvSpPr>
            <a:spLocks noGrp="1"/>
          </p:cNvSpPr>
          <p:nvPr>
            <p:ph idx="1"/>
          </p:nvPr>
        </p:nvSpPr>
        <p:spPr>
          <a:xfrm>
            <a:off x="495301" y="1042985"/>
            <a:ext cx="4439556" cy="2498501"/>
          </a:xfrm>
        </p:spPr>
        <p:txBody>
          <a:bodyPr vert="horz" lIns="0" tIns="0" rIns="0" bIns="0" rtlCol="0" anchor="t">
            <a:noAutofit/>
          </a:bodyPr>
          <a:lstStyle/>
          <a:p>
            <a:r>
              <a:rPr lang="en-GB" sz="1600" b="1">
                <a:solidFill>
                  <a:schemeClr val="accent1"/>
                </a:solidFill>
                <a:latin typeface="Arial"/>
                <a:cs typeface="Arial"/>
              </a:rPr>
              <a:t>The IHIF Networking &amp; Event Platform</a:t>
            </a:r>
            <a:br>
              <a:rPr lang="en-GB" sz="1600" b="1"/>
            </a:br>
            <a:r>
              <a:rPr lang="en-GB" sz="1400" i="1">
                <a:solidFill>
                  <a:schemeClr val="accent2"/>
                </a:solidFill>
                <a:latin typeface="Arial"/>
                <a:cs typeface="Arial"/>
              </a:rPr>
              <a:t>App will launch exclusively to Sponsors 26th January. You will be invited to access the platform. </a:t>
            </a:r>
            <a:endParaRPr lang="en-GB" sz="1400">
              <a:solidFill>
                <a:schemeClr val="accent2"/>
              </a:solidFill>
            </a:endParaRPr>
          </a:p>
          <a:p>
            <a:pPr marL="171450" indent="-171450">
              <a:buClr>
                <a:schemeClr val="accent2"/>
              </a:buClr>
              <a:buFont typeface="Arial" panose="020B0604020202020204" pitchFamily="34" charset="0"/>
              <a:buChar char="•"/>
            </a:pPr>
            <a:r>
              <a:rPr lang="en-GB" sz="1200">
                <a:latin typeface="Arial"/>
                <a:cs typeface="Arial"/>
              </a:rPr>
              <a:t>A customisable virtual exhibition stand to facilitate connections</a:t>
            </a:r>
          </a:p>
          <a:p>
            <a:pPr marL="171450" indent="-171450">
              <a:buClr>
                <a:schemeClr val="accent2"/>
              </a:buClr>
              <a:buFont typeface="Arial" panose="020B0604020202020204" pitchFamily="34" charset="0"/>
              <a:buChar char="•"/>
            </a:pPr>
            <a:r>
              <a:rPr lang="en-GB" sz="1200">
                <a:latin typeface="Arial"/>
                <a:cs typeface="Arial"/>
              </a:rPr>
              <a:t>Company advertisement, description, social media links, contact details</a:t>
            </a:r>
          </a:p>
          <a:p>
            <a:pPr marL="171450" indent="-171450">
              <a:buClr>
                <a:schemeClr val="accent2"/>
              </a:buClr>
              <a:buFont typeface="Arial" panose="020B0604020202020204" pitchFamily="34" charset="0"/>
              <a:buChar char="•"/>
            </a:pPr>
            <a:r>
              <a:rPr lang="en-GB" sz="1200">
                <a:latin typeface="Arial"/>
                <a:cs typeface="Arial"/>
              </a:rPr>
              <a:t>External links to showcase your downloadable assets (research reports, brochures, etc.)</a:t>
            </a:r>
          </a:p>
          <a:p>
            <a:pPr marL="171450" indent="-171450">
              <a:buClr>
                <a:schemeClr val="accent2"/>
              </a:buClr>
              <a:buFont typeface="Arial" panose="020B0604020202020204" pitchFamily="34" charset="0"/>
              <a:buChar char="•"/>
            </a:pPr>
            <a:r>
              <a:rPr lang="en-GB" sz="1200">
                <a:latin typeface="Arial"/>
                <a:cs typeface="Arial"/>
              </a:rPr>
              <a:t>Badge scanning – scan visitors to your stand and automatically form connections with delegates</a:t>
            </a:r>
          </a:p>
          <a:p>
            <a:pPr marL="171450" indent="-171450">
              <a:buClr>
                <a:schemeClr val="accent2"/>
              </a:buClr>
              <a:buFont typeface="Arial" panose="020B0604020202020204" pitchFamily="34" charset="0"/>
              <a:buChar char="•"/>
            </a:pPr>
            <a:r>
              <a:rPr lang="en-GB" sz="1200">
                <a:latin typeface="Arial"/>
                <a:cs typeface="Arial"/>
              </a:rPr>
              <a:t>Analytics – Export your teams' connections &amp; meetings post event</a:t>
            </a:r>
          </a:p>
        </p:txBody>
      </p:sp>
      <p:pic>
        <p:nvPicPr>
          <p:cNvPr id="18" name="Picture 17">
            <a:extLst>
              <a:ext uri="{FF2B5EF4-FFF2-40B4-BE49-F238E27FC236}">
                <a16:creationId xmlns:a16="http://schemas.microsoft.com/office/drawing/2014/main" id="{511A9854-5F37-5DF6-9C20-F786A3B55B51}"/>
              </a:ext>
            </a:extLst>
          </p:cNvPr>
          <p:cNvPicPr>
            <a:picLocks noChangeAspect="1"/>
          </p:cNvPicPr>
          <p:nvPr/>
        </p:nvPicPr>
        <p:blipFill>
          <a:blip r:embed="rId2" cstate="screen">
            <a:extLst>
              <a:ext uri="{28A0092B-C50C-407E-A947-70E740481C1C}">
                <a14:useLocalDpi xmlns:a14="http://schemas.microsoft.com/office/drawing/2010/main"/>
              </a:ext>
            </a:extLst>
          </a:blip>
          <a:srcRect l="4025" t="1015" r="7895" b="2855"/>
          <a:stretch>
            <a:fillRect/>
          </a:stretch>
        </p:blipFill>
        <p:spPr>
          <a:xfrm>
            <a:off x="0" y="3864088"/>
            <a:ext cx="4782112" cy="2498613"/>
          </a:xfrm>
          <a:prstGeom prst="snip1Rect">
            <a:avLst>
              <a:gd name="adj" fmla="val 25437"/>
            </a:avLst>
          </a:prstGeom>
        </p:spPr>
      </p:pic>
      <p:sp>
        <p:nvSpPr>
          <p:cNvPr id="10" name="Content Placeholder 3">
            <a:extLst>
              <a:ext uri="{FF2B5EF4-FFF2-40B4-BE49-F238E27FC236}">
                <a16:creationId xmlns:a16="http://schemas.microsoft.com/office/drawing/2014/main" id="{B67B8BEC-313D-15DA-96FB-9CC1DA4DF6CD}"/>
              </a:ext>
            </a:extLst>
          </p:cNvPr>
          <p:cNvSpPr txBox="1">
            <a:spLocks/>
          </p:cNvSpPr>
          <p:nvPr/>
        </p:nvSpPr>
        <p:spPr>
          <a:xfrm>
            <a:off x="5373102" y="1042985"/>
            <a:ext cx="6267355" cy="4351338"/>
          </a:xfrm>
          <a:prstGeom prst="rect">
            <a:avLst/>
          </a:prstGeom>
        </p:spPr>
        <p:txBody>
          <a:bodyPr vert="horz" lIns="0" tIns="0" rIns="0" bIns="0" rtlCol="0" anchor="t">
            <a:noAutofit/>
          </a:bodyPr>
          <a:lstStyle>
            <a:lvl1pPr marL="0">
              <a:spcAft>
                <a:spcPts val="600"/>
              </a:spcAft>
              <a:defRPr b="0" i="0">
                <a:solidFill>
                  <a:schemeClr val="tx1"/>
                </a:solidFill>
                <a:latin typeface="Arial" panose="020B0604020202020204" pitchFamily="34" charset="0"/>
                <a:ea typeface="+mn-ea"/>
                <a:cs typeface="Arial" panose="020B0604020202020204" pitchFamily="34" charset="0"/>
              </a:defRPr>
            </a:lvl1pPr>
            <a:lvl2pPr marL="457200">
              <a:spcAft>
                <a:spcPts val="600"/>
              </a:spcAft>
              <a:defRPr sz="1600" b="0" i="0">
                <a:solidFill>
                  <a:schemeClr val="tx1"/>
                </a:solidFill>
                <a:latin typeface="Arial" panose="020B0604020202020204" pitchFamily="34" charset="0"/>
                <a:ea typeface="+mn-ea"/>
                <a:cs typeface="Arial" panose="020B0604020202020204" pitchFamily="34" charset="0"/>
              </a:defRPr>
            </a:lvl2pPr>
            <a:lvl3pPr marL="914400">
              <a:spcAft>
                <a:spcPts val="600"/>
              </a:spcAft>
              <a:defRPr sz="1400" b="0" i="0">
                <a:solidFill>
                  <a:schemeClr val="tx1"/>
                </a:solidFill>
                <a:latin typeface="Arial" panose="020B0604020202020204" pitchFamily="34" charset="0"/>
                <a:ea typeface="+mn-ea"/>
                <a:cs typeface="Arial" panose="020B0604020202020204" pitchFamily="34" charset="0"/>
              </a:defRPr>
            </a:lvl3pPr>
            <a:lvl4pPr marL="1371600">
              <a:spcAft>
                <a:spcPts val="600"/>
              </a:spcAft>
              <a:defRPr sz="1200" b="0" i="0">
                <a:solidFill>
                  <a:schemeClr val="tx1"/>
                </a:solidFill>
                <a:latin typeface="Arial" panose="020B0604020202020204" pitchFamily="34" charset="0"/>
                <a:ea typeface="+mn-ea"/>
                <a:cs typeface="Arial" panose="020B0604020202020204" pitchFamily="34" charset="0"/>
              </a:defRPr>
            </a:lvl4pPr>
            <a:lvl5pPr marL="1828800">
              <a:spcAft>
                <a:spcPts val="600"/>
              </a:spcAft>
              <a:defRPr sz="1000" b="0" i="0">
                <a:solidFill>
                  <a:schemeClr val="tx1"/>
                </a:solidFill>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sz="1600" b="1">
                <a:solidFill>
                  <a:schemeClr val="accent1"/>
                </a:solidFill>
                <a:latin typeface="Arial"/>
                <a:cs typeface="Arial"/>
              </a:rPr>
              <a:t>Virtual Stand Features</a:t>
            </a:r>
          </a:p>
          <a:p>
            <a:pPr>
              <a:buClr>
                <a:schemeClr val="accent2"/>
              </a:buClr>
            </a:pPr>
            <a:r>
              <a:rPr lang="en-GB" sz="1200" b="1">
                <a:latin typeface="Arial"/>
                <a:cs typeface="Arial"/>
              </a:rPr>
              <a:t>Company name and logo, description, website, social media links, video link &amp; company contact details plus more detailed below.</a:t>
            </a:r>
          </a:p>
          <a:p>
            <a:pPr marL="171450" indent="-171450">
              <a:buClr>
                <a:schemeClr val="accent2"/>
              </a:buClr>
              <a:buFont typeface="Arial" panose="020B0604020202020204" pitchFamily="34" charset="0"/>
              <a:buChar char="•"/>
            </a:pPr>
            <a:r>
              <a:rPr lang="en-GB" sz="1200" b="1">
                <a:latin typeface="Arial"/>
                <a:cs typeface="Arial"/>
              </a:rPr>
              <a:t>Company logo: </a:t>
            </a:r>
            <a:r>
              <a:rPr lang="en-GB" sz="1200">
                <a:latin typeface="Arial"/>
                <a:cs typeface="Arial"/>
              </a:rPr>
              <a:t>Logo must be 1:1 ratio. </a:t>
            </a:r>
            <a:r>
              <a:rPr lang="en-GB" sz="1200">
                <a:solidFill>
                  <a:srgbClr val="342F34"/>
                </a:solidFill>
                <a:latin typeface="Arial"/>
                <a:cs typeface="Arial"/>
              </a:rPr>
              <a:t>1000x1000 pixels and in either JPG or PNG format.</a:t>
            </a:r>
            <a:endParaRPr lang="en-GB" sz="1200">
              <a:solidFill>
                <a:srgbClr val="342F34"/>
              </a:solidFill>
            </a:endParaRPr>
          </a:p>
          <a:p>
            <a:pPr marL="171450" indent="-171450">
              <a:buClr>
                <a:schemeClr val="accent2"/>
              </a:buClr>
              <a:buFont typeface="Arial" panose="020B0604020202020204" pitchFamily="34" charset="0"/>
              <a:buChar char="•"/>
            </a:pPr>
            <a:r>
              <a:rPr lang="en-GB" sz="1200" b="1">
                <a:latin typeface="Arial"/>
                <a:cs typeface="Arial"/>
              </a:rPr>
              <a:t>300-word company description: </a:t>
            </a:r>
            <a:r>
              <a:rPr lang="en-GB" sz="1200">
                <a:latin typeface="Arial"/>
                <a:cs typeface="Arial"/>
              </a:rPr>
              <a:t>Please provide a 300-word description of your company’s products and services. This will be included on the website and in the networking and event platform. Descriptions any longer than 300 words may be edited without approval.</a:t>
            </a:r>
          </a:p>
          <a:p>
            <a:pPr marL="171450" indent="-171450">
              <a:buClr>
                <a:schemeClr val="accent2"/>
              </a:buClr>
              <a:buFont typeface="Arial" panose="020B0604020202020204" pitchFamily="34" charset="0"/>
              <a:buChar char="•"/>
            </a:pPr>
            <a:r>
              <a:rPr lang="en-GB" sz="1200" b="1">
                <a:latin typeface="Arial"/>
                <a:cs typeface="Arial"/>
              </a:rPr>
              <a:t>Header image: </a:t>
            </a:r>
            <a:r>
              <a:rPr lang="en-GB" sz="1200">
                <a:latin typeface="Arial"/>
                <a:cs typeface="Arial"/>
              </a:rPr>
              <a:t>Add a banner image to enhance the look of your virtual stand – </a:t>
            </a:r>
            <a:r>
              <a:rPr lang="en-GB" sz="1200">
                <a:solidFill>
                  <a:srgbClr val="342F34"/>
                </a:solidFill>
                <a:latin typeface="Arial"/>
                <a:cs typeface="Arial"/>
              </a:rPr>
              <a:t>The cover image should be 1476x634 pixels with a maximum file size of 500 KB.</a:t>
            </a:r>
            <a:endParaRPr lang="en-GB" sz="1200">
              <a:solidFill>
                <a:srgbClr val="342F34"/>
              </a:solidFill>
            </a:endParaRPr>
          </a:p>
          <a:p>
            <a:pPr marL="171450" indent="-171450">
              <a:buClr>
                <a:schemeClr val="accent2"/>
              </a:buClr>
              <a:buFont typeface="Arial" panose="020B0604020202020204" pitchFamily="34" charset="0"/>
              <a:buChar char="•"/>
            </a:pPr>
            <a:r>
              <a:rPr lang="en-GB" sz="1200" b="1">
                <a:latin typeface="Arial"/>
                <a:cs typeface="Arial"/>
              </a:rPr>
              <a:t>Embedded links for video or download documents – </a:t>
            </a:r>
            <a:r>
              <a:rPr lang="en-GB" sz="1200" b="1">
                <a:solidFill>
                  <a:schemeClr val="accent1"/>
                </a:solidFill>
                <a:latin typeface="Arial"/>
                <a:cs typeface="Arial"/>
              </a:rPr>
              <a:t> </a:t>
            </a:r>
            <a:r>
              <a:rPr lang="en-GB" sz="1200">
                <a:latin typeface="Arial"/>
                <a:cs typeface="Arial"/>
              </a:rPr>
              <a:t>Add an embedded video promoting your brand, products and services.</a:t>
            </a:r>
            <a:endParaRPr lang="en-GB" sz="1050">
              <a:latin typeface="Arial"/>
              <a:cs typeface="Arial"/>
            </a:endParaRPr>
          </a:p>
          <a:p>
            <a:pPr marL="171450" indent="-171450">
              <a:buClr>
                <a:schemeClr val="accent2"/>
              </a:buClr>
              <a:buFont typeface="Arial" panose="020B0604020202020204" pitchFamily="34" charset="0"/>
              <a:buChar char="•"/>
            </a:pPr>
            <a:r>
              <a:rPr lang="en-GB" sz="1050" b="1">
                <a:latin typeface="Arial"/>
                <a:cs typeface="Arial"/>
                <a:hlinkClick r:id="rId3"/>
              </a:rPr>
              <a:t>YouTube &amp; Vimeo</a:t>
            </a:r>
            <a:r>
              <a:rPr lang="en-GB" sz="1050" b="1">
                <a:latin typeface="Arial"/>
                <a:cs typeface="Arial"/>
              </a:rPr>
              <a:t> </a:t>
            </a:r>
          </a:p>
          <a:p>
            <a:pPr marL="171450" indent="-171450">
              <a:buClr>
                <a:schemeClr val="accent2"/>
              </a:buClr>
              <a:buFont typeface="Arial" panose="020B0604020202020204" pitchFamily="34" charset="0"/>
              <a:buChar char="•"/>
            </a:pPr>
            <a:r>
              <a:rPr lang="en-GB" sz="1050" b="1">
                <a:latin typeface="Arial"/>
                <a:cs typeface="Arial"/>
              </a:rPr>
              <a:t>Download forms and documents: </a:t>
            </a:r>
            <a:r>
              <a:rPr lang="en-GB" sz="1050">
                <a:latin typeface="Arial"/>
                <a:cs typeface="Arial"/>
              </a:rPr>
              <a:t>You will need all documents and forms hosted on a platform such as AWS. Then you will use the link and add it to products in Teams.</a:t>
            </a:r>
            <a:endParaRPr lang="en-GB"/>
          </a:p>
        </p:txBody>
      </p:sp>
    </p:spTree>
    <p:extLst>
      <p:ext uri="{BB962C8B-B14F-4D97-AF65-F5344CB8AC3E}">
        <p14:creationId xmlns:p14="http://schemas.microsoft.com/office/powerpoint/2010/main" val="28046878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A9346-3158-52C6-53B5-5808A56799FC}"/>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8765AA9C-5F1E-BA72-5BBC-14266F82613E}"/>
              </a:ext>
            </a:extLst>
          </p:cNvPr>
          <p:cNvSpPr>
            <a:spLocks noGrp="1"/>
          </p:cNvSpPr>
          <p:nvPr>
            <p:ph type="sldNum" sz="quarter" idx="10"/>
          </p:nvPr>
        </p:nvSpPr>
        <p:spPr/>
        <p:txBody>
          <a:bodyPr/>
          <a:lstStyle/>
          <a:p>
            <a:fld id="{81D60167-4931-47E6-BA6A-407CBD079E47}" type="slidenum">
              <a:rPr lang="en-GB" smtClean="0"/>
              <a:pPr/>
              <a:t>14</a:t>
            </a:fld>
            <a:endParaRPr lang="en-GB"/>
          </a:p>
        </p:txBody>
      </p:sp>
      <p:sp>
        <p:nvSpPr>
          <p:cNvPr id="2" name="Title 1">
            <a:extLst>
              <a:ext uri="{FF2B5EF4-FFF2-40B4-BE49-F238E27FC236}">
                <a16:creationId xmlns:a16="http://schemas.microsoft.com/office/drawing/2014/main" id="{A2AD19AD-5CA3-3546-A7CE-D608E751BCCB}"/>
              </a:ext>
            </a:extLst>
          </p:cNvPr>
          <p:cNvSpPr>
            <a:spLocks noGrp="1"/>
          </p:cNvSpPr>
          <p:nvPr>
            <p:ph type="title"/>
          </p:nvPr>
        </p:nvSpPr>
        <p:spPr/>
        <p:txBody>
          <a:bodyPr/>
          <a:lstStyle/>
          <a:p>
            <a:r>
              <a:rPr lang="en-US">
                <a:latin typeface="Arial"/>
                <a:cs typeface="Arial"/>
              </a:rPr>
              <a:t>App Key Benefits</a:t>
            </a:r>
          </a:p>
        </p:txBody>
      </p:sp>
      <p:sp>
        <p:nvSpPr>
          <p:cNvPr id="4" name="Content Placeholder 3">
            <a:extLst>
              <a:ext uri="{FF2B5EF4-FFF2-40B4-BE49-F238E27FC236}">
                <a16:creationId xmlns:a16="http://schemas.microsoft.com/office/drawing/2014/main" id="{63207D37-8A82-1DBB-B575-6180325EB569}"/>
              </a:ext>
            </a:extLst>
          </p:cNvPr>
          <p:cNvSpPr>
            <a:spLocks noGrp="1"/>
          </p:cNvSpPr>
          <p:nvPr>
            <p:ph idx="1"/>
          </p:nvPr>
        </p:nvSpPr>
        <p:spPr>
          <a:xfrm>
            <a:off x="495301" y="1042985"/>
            <a:ext cx="6537096" cy="5023986"/>
          </a:xfrm>
        </p:spPr>
        <p:txBody>
          <a:bodyPr vert="horz" lIns="0" tIns="0" rIns="0" bIns="0" rtlCol="0" anchor="t">
            <a:noAutofit/>
          </a:bodyPr>
          <a:lstStyle/>
          <a:p>
            <a:pPr>
              <a:spcAft>
                <a:spcPts val="1200"/>
              </a:spcAft>
            </a:pPr>
            <a:r>
              <a:rPr lang="en-US" sz="1600" b="1">
                <a:solidFill>
                  <a:schemeClr val="accent1"/>
                </a:solidFill>
                <a:latin typeface="Arial"/>
                <a:cs typeface="Arial"/>
              </a:rPr>
              <a:t>Further features include:</a:t>
            </a:r>
          </a:p>
          <a:p>
            <a:pPr>
              <a:spcAft>
                <a:spcPts val="1000"/>
              </a:spcAft>
            </a:pPr>
            <a:r>
              <a:rPr lang="en-US" sz="1200" b="1">
                <a:solidFill>
                  <a:schemeClr val="tx2"/>
                </a:solidFill>
                <a:latin typeface="Arial"/>
                <a:cs typeface="Arial"/>
              </a:rPr>
              <a:t>Live chat</a:t>
            </a:r>
            <a:br>
              <a:rPr lang="en-US" sz="1200" b="1"/>
            </a:br>
            <a:r>
              <a:rPr lang="en-US" sz="1200">
                <a:latin typeface="Arial"/>
                <a:cs typeface="Arial"/>
              </a:rPr>
              <a:t>Stand members will receive notifications of any enquiries; you can view all your teams' meetings and chats in Teams. </a:t>
            </a:r>
            <a:endParaRPr lang="en-US" sz="1200"/>
          </a:p>
          <a:p>
            <a:pPr>
              <a:spcAft>
                <a:spcPts val="1000"/>
              </a:spcAft>
            </a:pPr>
            <a:r>
              <a:rPr lang="en-US" sz="1200" b="1">
                <a:solidFill>
                  <a:schemeClr val="tx2"/>
                </a:solidFill>
                <a:latin typeface="Arial"/>
                <a:cs typeface="Arial"/>
              </a:rPr>
              <a:t>Analytics</a:t>
            </a:r>
            <a:br>
              <a:rPr lang="en-US" sz="1200" b="1"/>
            </a:br>
            <a:r>
              <a:rPr lang="en-US" sz="1200">
                <a:latin typeface="Arial"/>
                <a:cs typeface="Arial"/>
              </a:rPr>
              <a:t>Teams is your central hub for you and your colleagues. Use the app to connect with delegates, schedule meetings, and chat with delegates. After the event, you can export all the meetings and connections for your full team. </a:t>
            </a:r>
          </a:p>
          <a:p>
            <a:pPr>
              <a:spcAft>
                <a:spcPts val="1000"/>
              </a:spcAft>
            </a:pPr>
            <a:r>
              <a:rPr lang="en-US" sz="1200" b="1">
                <a:solidFill>
                  <a:schemeClr val="tx2"/>
                </a:solidFill>
                <a:latin typeface="Arial"/>
                <a:cs typeface="Arial"/>
              </a:rPr>
              <a:t>Connections/Recommendations/Badge Scanning</a:t>
            </a:r>
            <a:br>
              <a:rPr lang="en-US" sz="1200" b="1"/>
            </a:br>
            <a:r>
              <a:rPr lang="en-US" sz="1200">
                <a:latin typeface="Arial"/>
                <a:cs typeface="Arial"/>
              </a:rPr>
              <a:t>Search the attendees and use the filters to refine your search. To connect with an attendee, you can show interest or request a meeting. When you are connected, they will be added to your leads. </a:t>
            </a:r>
          </a:p>
          <a:p>
            <a:pPr>
              <a:spcAft>
                <a:spcPts val="1000"/>
              </a:spcAft>
            </a:pPr>
            <a:r>
              <a:rPr lang="en-US" sz="1200">
                <a:solidFill>
                  <a:srgbClr val="342F34"/>
                </a:solidFill>
                <a:latin typeface="Arial"/>
                <a:cs typeface="Arial"/>
              </a:rPr>
              <a:t>The app will recommend attendees based on your profile. You can connect and request meetings in the same way and they will be added to your leads. </a:t>
            </a:r>
          </a:p>
          <a:p>
            <a:pPr>
              <a:spcAft>
                <a:spcPts val="1000"/>
              </a:spcAft>
            </a:pPr>
            <a:r>
              <a:rPr lang="en-US" sz="1200">
                <a:solidFill>
                  <a:srgbClr val="342F34"/>
                </a:solidFill>
                <a:latin typeface="Arial"/>
                <a:cs typeface="Arial"/>
              </a:rPr>
              <a:t>Badge scanning onsite at the event instantly connects you with attendees. All badges scanned will automatically be added to your leads. </a:t>
            </a:r>
          </a:p>
          <a:p>
            <a:pPr>
              <a:spcAft>
                <a:spcPts val="1000"/>
              </a:spcAft>
            </a:pPr>
            <a:r>
              <a:rPr lang="en-US" sz="1200" b="1">
                <a:solidFill>
                  <a:schemeClr val="tx2"/>
                </a:solidFill>
                <a:latin typeface="Arial"/>
                <a:cs typeface="Arial"/>
              </a:rPr>
              <a:t>Instant chat and lead scoring</a:t>
            </a:r>
            <a:br>
              <a:rPr lang="en-US" sz="1200" b="1"/>
            </a:br>
            <a:r>
              <a:rPr lang="en-US" sz="1200">
                <a:latin typeface="Arial"/>
                <a:cs typeface="Arial"/>
              </a:rPr>
              <a:t>Once you have made a connection you can chat instantly through the platform. </a:t>
            </a:r>
          </a:p>
          <a:p>
            <a:pPr>
              <a:spcAft>
                <a:spcPts val="1000"/>
              </a:spcAft>
            </a:pPr>
            <a:r>
              <a:rPr lang="en-US" sz="1200">
                <a:latin typeface="Arial"/>
                <a:cs typeface="Arial"/>
              </a:rPr>
              <a:t>You can review and manage your leads within the platform and add lead qualification questions to help you score and </a:t>
            </a:r>
            <a:r>
              <a:rPr lang="en-US" sz="1200" err="1">
                <a:latin typeface="Arial"/>
                <a:cs typeface="Arial"/>
              </a:rPr>
              <a:t>prioritise</a:t>
            </a:r>
            <a:r>
              <a:rPr lang="en-US" sz="1200">
                <a:latin typeface="Arial"/>
                <a:cs typeface="Arial"/>
              </a:rPr>
              <a:t> your teams' connections.</a:t>
            </a:r>
          </a:p>
          <a:p>
            <a:pPr>
              <a:spcAft>
                <a:spcPts val="1000"/>
              </a:spcAft>
            </a:pPr>
            <a:r>
              <a:rPr lang="en-US" sz="1200" b="1">
                <a:latin typeface="Arial"/>
                <a:cs typeface="Arial"/>
              </a:rPr>
              <a:t>Remember IHIF EMEA 2026 is not just about the three days onsite in Berlin, we encourage you to make connections and network throughout the year!</a:t>
            </a:r>
          </a:p>
          <a:p>
            <a:endParaRPr lang="en-US" sz="1200" b="1"/>
          </a:p>
        </p:txBody>
      </p:sp>
      <p:sp>
        <p:nvSpPr>
          <p:cNvPr id="11" name="Content Placeholder 3">
            <a:extLst>
              <a:ext uri="{FF2B5EF4-FFF2-40B4-BE49-F238E27FC236}">
                <a16:creationId xmlns:a16="http://schemas.microsoft.com/office/drawing/2014/main" id="{CC4BC292-A771-7DF9-1BFA-0FF902482B2C}"/>
              </a:ext>
            </a:extLst>
          </p:cNvPr>
          <p:cNvSpPr txBox="1">
            <a:spLocks/>
          </p:cNvSpPr>
          <p:nvPr/>
        </p:nvSpPr>
        <p:spPr>
          <a:xfrm>
            <a:off x="6240016" y="1042985"/>
            <a:ext cx="5397499" cy="2498501"/>
          </a:xfrm>
          <a:prstGeom prst="rect">
            <a:avLst/>
          </a:prstGeom>
        </p:spPr>
        <p:txBody>
          <a:bodyPr vert="horz" lIns="0" tIns="0" rIns="0" bIns="0" rtlCol="0">
            <a:noAutofit/>
          </a:bodyPr>
          <a:lstStyle>
            <a:lvl1pPr marL="0">
              <a:spcAft>
                <a:spcPts val="600"/>
              </a:spcAft>
              <a:defRPr b="0" i="0">
                <a:solidFill>
                  <a:schemeClr val="tx1"/>
                </a:solidFill>
                <a:latin typeface="Arial" panose="020B0604020202020204" pitchFamily="34" charset="0"/>
                <a:ea typeface="+mn-ea"/>
                <a:cs typeface="Arial" panose="020B0604020202020204" pitchFamily="34" charset="0"/>
              </a:defRPr>
            </a:lvl1pPr>
            <a:lvl2pPr marL="457200">
              <a:spcAft>
                <a:spcPts val="600"/>
              </a:spcAft>
              <a:defRPr sz="1600" b="0" i="0">
                <a:solidFill>
                  <a:schemeClr val="tx1"/>
                </a:solidFill>
                <a:latin typeface="Arial" panose="020B0604020202020204" pitchFamily="34" charset="0"/>
                <a:ea typeface="+mn-ea"/>
                <a:cs typeface="Arial" panose="020B0604020202020204" pitchFamily="34" charset="0"/>
              </a:defRPr>
            </a:lvl2pPr>
            <a:lvl3pPr marL="914400">
              <a:spcAft>
                <a:spcPts val="600"/>
              </a:spcAft>
              <a:defRPr sz="1400" b="0" i="0">
                <a:solidFill>
                  <a:schemeClr val="tx1"/>
                </a:solidFill>
                <a:latin typeface="Arial" panose="020B0604020202020204" pitchFamily="34" charset="0"/>
                <a:ea typeface="+mn-ea"/>
                <a:cs typeface="Arial" panose="020B0604020202020204" pitchFamily="34" charset="0"/>
              </a:defRPr>
            </a:lvl3pPr>
            <a:lvl4pPr marL="1371600">
              <a:spcAft>
                <a:spcPts val="600"/>
              </a:spcAft>
              <a:defRPr sz="1200" b="0" i="0">
                <a:solidFill>
                  <a:schemeClr val="tx1"/>
                </a:solidFill>
                <a:latin typeface="Arial" panose="020B0604020202020204" pitchFamily="34" charset="0"/>
                <a:ea typeface="+mn-ea"/>
                <a:cs typeface="Arial" panose="020B0604020202020204" pitchFamily="34" charset="0"/>
              </a:defRPr>
            </a:lvl4pPr>
            <a:lvl5pPr marL="1828800">
              <a:spcAft>
                <a:spcPts val="600"/>
              </a:spcAft>
              <a:defRPr sz="1000" b="0" i="0">
                <a:solidFill>
                  <a:schemeClr val="tx1"/>
                </a:solidFill>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n-US" sz="1200" b="1"/>
          </a:p>
          <a:p>
            <a:endParaRPr lang="en-US" sz="1200" b="1"/>
          </a:p>
        </p:txBody>
      </p:sp>
      <p:pic>
        <p:nvPicPr>
          <p:cNvPr id="3" name="Picture 2" descr="A computer and a phone&#10;&#10;AI-generated content may be incorrect.">
            <a:extLst>
              <a:ext uri="{FF2B5EF4-FFF2-40B4-BE49-F238E27FC236}">
                <a16:creationId xmlns:a16="http://schemas.microsoft.com/office/drawing/2014/main" id="{E3D13741-5B2B-AB5B-6581-16CFADA75BB2}"/>
              </a:ext>
            </a:extLst>
          </p:cNvPr>
          <p:cNvPicPr>
            <a:picLocks noChangeAspect="1"/>
          </p:cNvPicPr>
          <p:nvPr/>
        </p:nvPicPr>
        <p:blipFill>
          <a:blip r:embed="rId2"/>
          <a:srcRect l="23574" t="5478" r="16252" b="21204"/>
          <a:stretch>
            <a:fillRect/>
          </a:stretch>
        </p:blipFill>
        <p:spPr>
          <a:xfrm>
            <a:off x="7505376" y="1554079"/>
            <a:ext cx="4348321" cy="3046807"/>
          </a:xfrm>
          <a:prstGeom prst="rect">
            <a:avLst/>
          </a:prstGeom>
        </p:spPr>
      </p:pic>
    </p:spTree>
    <p:extLst>
      <p:ext uri="{BB962C8B-B14F-4D97-AF65-F5344CB8AC3E}">
        <p14:creationId xmlns:p14="http://schemas.microsoft.com/office/powerpoint/2010/main" val="1599974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E7546-D3FA-0DA7-E01A-CAEA5B95DD5B}"/>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9472B6EB-F687-5BBA-56DE-9B5291927B48}"/>
              </a:ext>
            </a:extLst>
          </p:cNvPr>
          <p:cNvSpPr>
            <a:spLocks noGrp="1"/>
          </p:cNvSpPr>
          <p:nvPr>
            <p:ph type="sldNum" sz="quarter" idx="10"/>
          </p:nvPr>
        </p:nvSpPr>
        <p:spPr/>
        <p:txBody>
          <a:bodyPr/>
          <a:lstStyle/>
          <a:p>
            <a:fld id="{81D60167-4931-47E6-BA6A-407CBD079E47}" type="slidenum">
              <a:rPr lang="en-GB" smtClean="0"/>
              <a:pPr/>
              <a:t>15</a:t>
            </a:fld>
            <a:endParaRPr lang="en-GB"/>
          </a:p>
        </p:txBody>
      </p:sp>
      <p:sp>
        <p:nvSpPr>
          <p:cNvPr id="2" name="Title 1">
            <a:extLst>
              <a:ext uri="{FF2B5EF4-FFF2-40B4-BE49-F238E27FC236}">
                <a16:creationId xmlns:a16="http://schemas.microsoft.com/office/drawing/2014/main" id="{3C232B9C-D413-C999-6137-B916E3DE636C}"/>
              </a:ext>
            </a:extLst>
          </p:cNvPr>
          <p:cNvSpPr>
            <a:spLocks noGrp="1"/>
          </p:cNvSpPr>
          <p:nvPr>
            <p:ph type="title"/>
          </p:nvPr>
        </p:nvSpPr>
        <p:spPr/>
        <p:txBody>
          <a:bodyPr/>
          <a:lstStyle/>
          <a:p>
            <a:r>
              <a:rPr lang="en-US">
                <a:latin typeface="Arial"/>
                <a:cs typeface="Arial"/>
              </a:rPr>
              <a:t>Social Media &amp; PR Amplification </a:t>
            </a:r>
          </a:p>
        </p:txBody>
      </p:sp>
      <p:sp>
        <p:nvSpPr>
          <p:cNvPr id="6" name="Content Placeholder 3">
            <a:extLst>
              <a:ext uri="{FF2B5EF4-FFF2-40B4-BE49-F238E27FC236}">
                <a16:creationId xmlns:a16="http://schemas.microsoft.com/office/drawing/2014/main" id="{D1767E7E-5F00-A9A5-BC5A-17E686955C38}"/>
              </a:ext>
            </a:extLst>
          </p:cNvPr>
          <p:cNvSpPr>
            <a:spLocks noGrp="1"/>
          </p:cNvSpPr>
          <p:nvPr>
            <p:ph idx="1"/>
          </p:nvPr>
        </p:nvSpPr>
        <p:spPr>
          <a:xfrm>
            <a:off x="495301" y="1042985"/>
            <a:ext cx="6110118" cy="4037015"/>
          </a:xfrm>
        </p:spPr>
        <p:txBody>
          <a:bodyPr vert="horz" lIns="0" tIns="0" rIns="0" bIns="0" rtlCol="0" anchor="t">
            <a:noAutofit/>
          </a:bodyPr>
          <a:lstStyle/>
          <a:p>
            <a:pPr>
              <a:spcAft>
                <a:spcPts val="1200"/>
              </a:spcAft>
            </a:pPr>
            <a:r>
              <a:rPr lang="en-US" sz="1200" b="1">
                <a:latin typeface="Arial"/>
                <a:cs typeface="Arial"/>
              </a:rPr>
              <a:t>About: </a:t>
            </a:r>
            <a:r>
              <a:rPr lang="en-US" sz="1200">
                <a:latin typeface="Arial"/>
                <a:cs typeface="Arial"/>
              </a:rPr>
              <a:t>Should you have any announcements, research, news, or any content including images and videos, that you would like to share across our IHIF EMEA LinkedIn &amp; our X accounts, please send all content to </a:t>
            </a:r>
            <a:r>
              <a:rPr lang="en-US" sz="1200">
                <a:latin typeface="Arial"/>
                <a:cs typeface="Arial"/>
                <a:hlinkClick r:id="rId2"/>
              </a:rPr>
              <a:t>opremarketing@questex.com</a:t>
            </a:r>
            <a:r>
              <a:rPr lang="en-US" sz="1200">
                <a:latin typeface="Arial"/>
                <a:cs typeface="Arial"/>
              </a:rPr>
              <a:t>.</a:t>
            </a:r>
            <a:endParaRPr lang="en-US"/>
          </a:p>
          <a:p>
            <a:pPr>
              <a:spcAft>
                <a:spcPts val="1200"/>
              </a:spcAft>
            </a:pPr>
            <a:r>
              <a:rPr lang="en-US" sz="1200" b="1">
                <a:latin typeface="Arial"/>
                <a:cs typeface="Arial"/>
              </a:rPr>
              <a:t>Benefits for you:</a:t>
            </a:r>
            <a:r>
              <a:rPr lang="en-US" sz="1200">
                <a:latin typeface="Arial"/>
                <a:cs typeface="Arial"/>
              </a:rPr>
              <a:t> Exposure on our social channels to a highly engaged audience</a:t>
            </a:r>
          </a:p>
          <a:p>
            <a:pPr>
              <a:spcAft>
                <a:spcPts val="1200"/>
              </a:spcAft>
            </a:pPr>
            <a:r>
              <a:rPr lang="en-US" sz="1200" b="1">
                <a:latin typeface="Arial"/>
                <a:cs typeface="Arial"/>
              </a:rPr>
              <a:t>Content you need to supply: </a:t>
            </a:r>
            <a:r>
              <a:rPr lang="en-US" sz="1200">
                <a:latin typeface="Arial"/>
                <a:cs typeface="Arial"/>
              </a:rPr>
              <a:t>We will need copy, images, links and tags and your *preferred publish dates. Refer to the submission guidelines on the right-hand side for your submission and publishing deadlines. </a:t>
            </a:r>
            <a:endParaRPr lang="en-US"/>
          </a:p>
          <a:p>
            <a:pPr>
              <a:spcAft>
                <a:spcPts val="1200"/>
              </a:spcAft>
            </a:pPr>
            <a:r>
              <a:rPr lang="en-US" sz="1200" i="1">
                <a:latin typeface="Arial"/>
                <a:cs typeface="Arial"/>
              </a:rPr>
              <a:t>*Please note we will try our best to meet your chosen date/time, but we can’t 100% guarantee this. Timeslots will be available on a first come, first served basis.</a:t>
            </a:r>
          </a:p>
          <a:p>
            <a:pPr>
              <a:spcAft>
                <a:spcPts val="1200"/>
              </a:spcAft>
            </a:pPr>
            <a:r>
              <a:rPr lang="en-US" sz="1200">
                <a:solidFill>
                  <a:srgbClr val="342F34"/>
                </a:solidFill>
                <a:latin typeface="Arial"/>
                <a:cs typeface="Arial"/>
              </a:rPr>
              <a:t>Full guidelines on how to submit are available </a:t>
            </a:r>
            <a:r>
              <a:rPr lang="en-US" sz="1200" b="1">
                <a:solidFill>
                  <a:srgbClr val="342F34"/>
                </a:solidFill>
                <a:latin typeface="Arial"/>
                <a:cs typeface="Arial"/>
                <a:hlinkClick r:id="rId3"/>
              </a:rPr>
              <a:t>here</a:t>
            </a:r>
            <a:r>
              <a:rPr lang="en-US" sz="1200">
                <a:solidFill>
                  <a:srgbClr val="342F34"/>
                </a:solidFill>
                <a:latin typeface="Arial"/>
                <a:cs typeface="Arial"/>
              </a:rPr>
              <a:t>.</a:t>
            </a:r>
            <a:endParaRPr lang="en-US"/>
          </a:p>
          <a:p>
            <a:pPr>
              <a:spcAft>
                <a:spcPts val="1200"/>
              </a:spcAft>
            </a:pPr>
            <a:r>
              <a:rPr lang="en-US" sz="1600" b="1">
                <a:solidFill>
                  <a:schemeClr val="accent1"/>
                </a:solidFill>
                <a:latin typeface="Arial"/>
                <a:cs typeface="Arial"/>
              </a:rPr>
              <a:t>Specs are as follows:</a:t>
            </a:r>
            <a:endParaRPr lang="en-US" sz="1600">
              <a:solidFill>
                <a:schemeClr val="accent1"/>
              </a:solidFill>
              <a:latin typeface="Arial"/>
              <a:cs typeface="Arial"/>
            </a:endParaRPr>
          </a:p>
          <a:p>
            <a:pPr>
              <a:spcAft>
                <a:spcPts val="1200"/>
              </a:spcAft>
            </a:pPr>
            <a:r>
              <a:rPr lang="en-US" sz="1200" b="1">
                <a:solidFill>
                  <a:schemeClr val="tx2"/>
                </a:solidFill>
                <a:latin typeface="Arial"/>
                <a:cs typeface="Arial"/>
              </a:rPr>
              <a:t>Images - </a:t>
            </a:r>
            <a:r>
              <a:rPr lang="en-US" sz="1200">
                <a:latin typeface="Arial"/>
                <a:cs typeface="Arial"/>
              </a:rPr>
              <a:t>Must be smaller than 5MB, 1200 x 627pixels</a:t>
            </a:r>
          </a:p>
          <a:p>
            <a:pPr>
              <a:spcAft>
                <a:spcPts val="1200"/>
              </a:spcAft>
            </a:pPr>
            <a:r>
              <a:rPr lang="en-US" sz="1200" b="1">
                <a:solidFill>
                  <a:schemeClr val="tx2"/>
                </a:solidFill>
                <a:latin typeface="Arial"/>
                <a:cs typeface="Arial"/>
              </a:rPr>
              <a:t>Video LinkedIn - </a:t>
            </a:r>
            <a:r>
              <a:rPr lang="en-US" sz="1200">
                <a:latin typeface="Arial"/>
                <a:cs typeface="Arial"/>
              </a:rPr>
              <a:t>16:9, minimum 3seconds, max 3minutes but 30secs-1min is the recommended in terms of engagement.</a:t>
            </a:r>
          </a:p>
          <a:p>
            <a:pPr>
              <a:spcAft>
                <a:spcPts val="1200"/>
              </a:spcAft>
            </a:pPr>
            <a:r>
              <a:rPr lang="en-US" sz="1200" b="1">
                <a:solidFill>
                  <a:schemeClr val="tx2"/>
                </a:solidFill>
                <a:latin typeface="Arial"/>
                <a:cs typeface="Arial"/>
              </a:rPr>
              <a:t>Video X (formerly known as Twitter) - </a:t>
            </a:r>
            <a:r>
              <a:rPr lang="en-US" sz="1200">
                <a:latin typeface="Arial"/>
                <a:cs typeface="Arial"/>
              </a:rPr>
              <a:t>16:9, File size must not exceed 512 mb. Duration must be between 0.5 seconds and 140 seconds.</a:t>
            </a:r>
          </a:p>
          <a:p>
            <a:pPr>
              <a:spcAft>
                <a:spcPts val="1200"/>
              </a:spcAft>
            </a:pPr>
            <a:r>
              <a:rPr lang="en-US" sz="1200" b="1">
                <a:solidFill>
                  <a:schemeClr val="tx2"/>
                </a:solidFill>
                <a:latin typeface="Arial"/>
                <a:cs typeface="Arial"/>
              </a:rPr>
              <a:t>Documents/whitepapers - </a:t>
            </a:r>
            <a:r>
              <a:rPr lang="en-US" sz="1200">
                <a:latin typeface="Arial"/>
                <a:cs typeface="Arial"/>
              </a:rPr>
              <a:t>PDF format only. </a:t>
            </a:r>
          </a:p>
          <a:p>
            <a:pPr>
              <a:spcAft>
                <a:spcPts val="1200"/>
              </a:spcAft>
            </a:pPr>
            <a:r>
              <a:rPr lang="en-US" sz="1200" b="1">
                <a:latin typeface="Arial"/>
                <a:cs typeface="Arial"/>
              </a:rPr>
              <a:t>Don’t forget to mention our pages (LinkedIn and X) and use #IHIFEMEA26 when posting anything related to IHIF EMEA.</a:t>
            </a:r>
            <a:endParaRPr lang="en-US">
              <a:latin typeface="Arial"/>
              <a:cs typeface="Arial"/>
            </a:endParaRPr>
          </a:p>
          <a:p>
            <a:pPr algn="l"/>
            <a:endParaRPr lang="en-US" sz="1200">
              <a:latin typeface="Arial"/>
              <a:cs typeface="Arial"/>
            </a:endParaRPr>
          </a:p>
        </p:txBody>
      </p:sp>
      <p:sp>
        <p:nvSpPr>
          <p:cNvPr id="8" name="Content Placeholder 3">
            <a:extLst>
              <a:ext uri="{FF2B5EF4-FFF2-40B4-BE49-F238E27FC236}">
                <a16:creationId xmlns:a16="http://schemas.microsoft.com/office/drawing/2014/main" id="{FAFAFF60-DAC7-72F5-53E9-4780EB86003E}"/>
              </a:ext>
            </a:extLst>
          </p:cNvPr>
          <p:cNvSpPr txBox="1">
            <a:spLocks/>
          </p:cNvSpPr>
          <p:nvPr/>
        </p:nvSpPr>
        <p:spPr>
          <a:xfrm>
            <a:off x="7121237" y="1042985"/>
            <a:ext cx="4569598" cy="5162059"/>
          </a:xfrm>
          <a:prstGeom prst="rect">
            <a:avLst/>
          </a:prstGeom>
        </p:spPr>
        <p:txBody>
          <a:bodyPr vert="horz" lIns="0" tIns="0" rIns="0" bIns="0" rtlCol="0" anchor="t">
            <a:noAutofit/>
          </a:bodyPr>
          <a:lstStyle>
            <a:lvl1pPr marL="0">
              <a:spcAft>
                <a:spcPts val="600"/>
              </a:spcAft>
              <a:defRPr b="0" i="0">
                <a:solidFill>
                  <a:schemeClr val="tx1"/>
                </a:solidFill>
                <a:latin typeface="Arial" panose="020B0604020202020204" pitchFamily="34" charset="0"/>
                <a:ea typeface="+mn-ea"/>
                <a:cs typeface="Arial" panose="020B0604020202020204" pitchFamily="34" charset="0"/>
              </a:defRPr>
            </a:lvl1pPr>
            <a:lvl2pPr marL="457200">
              <a:spcAft>
                <a:spcPts val="600"/>
              </a:spcAft>
              <a:defRPr sz="1600" b="0" i="0">
                <a:solidFill>
                  <a:schemeClr val="tx1"/>
                </a:solidFill>
                <a:latin typeface="Arial" panose="020B0604020202020204" pitchFamily="34" charset="0"/>
                <a:ea typeface="+mn-ea"/>
                <a:cs typeface="Arial" panose="020B0604020202020204" pitchFamily="34" charset="0"/>
              </a:defRPr>
            </a:lvl2pPr>
            <a:lvl3pPr marL="914400">
              <a:spcAft>
                <a:spcPts val="600"/>
              </a:spcAft>
              <a:defRPr sz="1400" b="0" i="0">
                <a:solidFill>
                  <a:schemeClr val="tx1"/>
                </a:solidFill>
                <a:latin typeface="Arial" panose="020B0604020202020204" pitchFamily="34" charset="0"/>
                <a:ea typeface="+mn-ea"/>
                <a:cs typeface="Arial" panose="020B0604020202020204" pitchFamily="34" charset="0"/>
              </a:defRPr>
            </a:lvl3pPr>
            <a:lvl4pPr marL="1371600">
              <a:spcAft>
                <a:spcPts val="600"/>
              </a:spcAft>
              <a:defRPr sz="1200" b="0" i="0">
                <a:solidFill>
                  <a:schemeClr val="tx1"/>
                </a:solidFill>
                <a:latin typeface="Arial" panose="020B0604020202020204" pitchFamily="34" charset="0"/>
                <a:ea typeface="+mn-ea"/>
                <a:cs typeface="Arial" panose="020B0604020202020204" pitchFamily="34" charset="0"/>
              </a:defRPr>
            </a:lvl4pPr>
            <a:lvl5pPr marL="1828800">
              <a:spcAft>
                <a:spcPts val="600"/>
              </a:spcAft>
              <a:defRPr sz="1000" b="0" i="0">
                <a:solidFill>
                  <a:schemeClr val="tx1"/>
                </a:solidFill>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spcAft>
                <a:spcPts val="1200"/>
              </a:spcAft>
            </a:pPr>
            <a:r>
              <a:rPr lang="en-US" sz="1600" b="1">
                <a:solidFill>
                  <a:schemeClr val="accent1"/>
                </a:solidFill>
                <a:latin typeface="Arial"/>
                <a:cs typeface="Arial"/>
              </a:rPr>
              <a:t>Submission guidelines by sponsorship level:</a:t>
            </a:r>
            <a:endParaRPr lang="en-US" sz="1600">
              <a:solidFill>
                <a:schemeClr val="accent1"/>
              </a:solidFill>
              <a:latin typeface="Arial"/>
              <a:cs typeface="Arial"/>
            </a:endParaRPr>
          </a:p>
          <a:p>
            <a:pPr algn="l"/>
            <a:r>
              <a:rPr lang="en-US" sz="1200" b="1">
                <a:solidFill>
                  <a:schemeClr val="tx2"/>
                </a:solidFill>
                <a:latin typeface="Arial"/>
                <a:cs typeface="Arial"/>
              </a:rPr>
              <a:t>Diamond &amp; Platinum:</a:t>
            </a:r>
            <a:endParaRPr lang="en-US" sz="1200">
              <a:solidFill>
                <a:schemeClr val="tx2"/>
              </a:solidFill>
              <a:latin typeface="Arial"/>
              <a:cs typeface="Arial"/>
            </a:endParaRPr>
          </a:p>
          <a:p>
            <a:pPr marL="171450" indent="-171450" algn="l">
              <a:buFont typeface="Arial,Sans-Serif"/>
              <a:buChar char="•"/>
            </a:pPr>
            <a:r>
              <a:rPr lang="en-US" sz="1200">
                <a:latin typeface="Arial"/>
                <a:cs typeface="Arial"/>
              </a:rPr>
              <a:t>Up to 3 posts</a:t>
            </a:r>
          </a:p>
          <a:p>
            <a:pPr marL="171450" indent="-171450" algn="l">
              <a:buFont typeface="Arial,Sans-Serif"/>
              <a:buChar char="•"/>
            </a:pPr>
            <a:r>
              <a:rPr lang="en-US" sz="1200">
                <a:latin typeface="Arial"/>
                <a:cs typeface="Arial"/>
              </a:rPr>
              <a:t>Content submission deadline: 16th March</a:t>
            </a:r>
          </a:p>
          <a:p>
            <a:pPr marL="171450" indent="-171450" algn="l">
              <a:buFont typeface="Arial,Sans-Serif"/>
              <a:buChar char="•"/>
            </a:pPr>
            <a:r>
              <a:rPr lang="en-US" sz="1200">
                <a:latin typeface="Arial"/>
                <a:cs typeface="Arial"/>
              </a:rPr>
              <a:t>Publish dates: Anytime from now until 27th March</a:t>
            </a:r>
          </a:p>
          <a:p>
            <a:pPr algn="l"/>
            <a:r>
              <a:rPr lang="en-US" sz="1200" b="1">
                <a:solidFill>
                  <a:schemeClr val="tx2"/>
                </a:solidFill>
                <a:latin typeface="Arial"/>
                <a:cs typeface="Arial"/>
              </a:rPr>
              <a:t>Gold:</a:t>
            </a:r>
            <a:endParaRPr lang="en-US" sz="1200">
              <a:solidFill>
                <a:schemeClr val="tx2"/>
              </a:solidFill>
              <a:latin typeface="Arial"/>
              <a:cs typeface="Arial"/>
            </a:endParaRPr>
          </a:p>
          <a:p>
            <a:pPr marL="171450" indent="-171450" algn="l">
              <a:buFont typeface="Arial,Sans-Serif"/>
              <a:buChar char="•"/>
            </a:pPr>
            <a:r>
              <a:rPr lang="en-US" sz="1200">
                <a:latin typeface="Arial"/>
                <a:cs typeface="Arial"/>
              </a:rPr>
              <a:t>Up to 2 posts</a:t>
            </a:r>
          </a:p>
          <a:p>
            <a:pPr marL="171450" indent="-171450" algn="l">
              <a:buFont typeface="Arial,Sans-Serif"/>
              <a:buChar char="•"/>
            </a:pPr>
            <a:r>
              <a:rPr lang="en-US" sz="1200">
                <a:latin typeface="Arial"/>
                <a:cs typeface="Arial"/>
              </a:rPr>
              <a:t>Content submission deadline: 6th March</a:t>
            </a:r>
          </a:p>
          <a:p>
            <a:pPr marL="171450" indent="-171450" algn="l">
              <a:buFont typeface="Arial,Sans-Serif"/>
              <a:buChar char="•"/>
            </a:pPr>
            <a:r>
              <a:rPr lang="en-US" sz="1200">
                <a:latin typeface="Arial"/>
                <a:cs typeface="Arial"/>
              </a:rPr>
              <a:t>Publish dates: Anytime from now until 13th March</a:t>
            </a:r>
          </a:p>
          <a:p>
            <a:pPr algn="l"/>
            <a:r>
              <a:rPr lang="en-US" sz="1200" b="1">
                <a:solidFill>
                  <a:schemeClr val="tx2"/>
                </a:solidFill>
                <a:latin typeface="Arial"/>
                <a:cs typeface="Arial"/>
              </a:rPr>
              <a:t>Silver:</a:t>
            </a:r>
            <a:endParaRPr lang="en-US" sz="1200">
              <a:solidFill>
                <a:schemeClr val="tx2"/>
              </a:solidFill>
              <a:latin typeface="Arial"/>
              <a:cs typeface="Arial"/>
            </a:endParaRPr>
          </a:p>
          <a:p>
            <a:pPr marL="171450" indent="-171450" algn="l">
              <a:buFont typeface="Arial,Sans-Serif"/>
              <a:buChar char="•"/>
            </a:pPr>
            <a:r>
              <a:rPr lang="en-US" sz="1200">
                <a:latin typeface="Arial"/>
                <a:cs typeface="Arial"/>
              </a:rPr>
              <a:t>1 post</a:t>
            </a:r>
          </a:p>
          <a:p>
            <a:pPr marL="171450" indent="-171450" algn="l">
              <a:buFont typeface="Arial,Sans-Serif"/>
              <a:buChar char="•"/>
            </a:pPr>
            <a:r>
              <a:rPr lang="en-US" sz="1200">
                <a:latin typeface="Arial"/>
                <a:cs typeface="Arial"/>
              </a:rPr>
              <a:t>Content submission deadline: 27th February</a:t>
            </a:r>
          </a:p>
          <a:p>
            <a:pPr marL="171450" indent="-171450" algn="l">
              <a:buFont typeface="Arial,Sans-Serif"/>
              <a:buChar char="•"/>
            </a:pPr>
            <a:r>
              <a:rPr lang="en-US" sz="1200">
                <a:latin typeface="Arial"/>
                <a:cs typeface="Arial"/>
              </a:rPr>
              <a:t>Publish dates: Anytime from now until 6th March</a:t>
            </a:r>
          </a:p>
          <a:p>
            <a:pPr algn="l"/>
            <a:r>
              <a:rPr lang="en-US" sz="1200" b="1">
                <a:solidFill>
                  <a:schemeClr val="tx2"/>
                </a:solidFill>
                <a:latin typeface="Arial"/>
                <a:cs typeface="Arial"/>
              </a:rPr>
              <a:t>Bronze:</a:t>
            </a:r>
            <a:endParaRPr lang="en-US">
              <a:solidFill>
                <a:schemeClr val="tx2"/>
              </a:solidFill>
            </a:endParaRPr>
          </a:p>
          <a:p>
            <a:pPr marL="171450" indent="-171450" algn="l">
              <a:buFont typeface="Arial,Sans-Serif"/>
              <a:buChar char="•"/>
            </a:pPr>
            <a:r>
              <a:rPr lang="en-US" sz="1200">
                <a:latin typeface="Arial"/>
                <a:cs typeface="Arial"/>
              </a:rPr>
              <a:t>1 post</a:t>
            </a:r>
            <a:endParaRPr lang="en-US"/>
          </a:p>
          <a:p>
            <a:pPr marL="171450" indent="-171450" algn="l">
              <a:buFont typeface="Arial,Sans-Serif"/>
              <a:buChar char="•"/>
            </a:pPr>
            <a:r>
              <a:rPr lang="en-US" sz="1200">
                <a:latin typeface="Arial"/>
                <a:cs typeface="Arial"/>
              </a:rPr>
              <a:t>Content submission deadline: 20th February</a:t>
            </a:r>
          </a:p>
          <a:p>
            <a:pPr marL="171450" indent="-171450" algn="l">
              <a:buFont typeface="Arial,Sans-Serif"/>
              <a:buChar char="•"/>
            </a:pPr>
            <a:r>
              <a:rPr lang="en-US" sz="1200">
                <a:latin typeface="Arial"/>
                <a:cs typeface="Arial"/>
              </a:rPr>
              <a:t>Publish dates: Anytime from now until 27th February</a:t>
            </a:r>
            <a:br>
              <a:rPr lang="en-US" sz="1200">
                <a:latin typeface="Arial"/>
                <a:cs typeface="Arial"/>
              </a:rPr>
            </a:br>
            <a:endParaRPr lang="en-US" sz="1200">
              <a:latin typeface="Arial"/>
              <a:cs typeface="Arial"/>
            </a:endParaRPr>
          </a:p>
          <a:p>
            <a:pPr algn="l"/>
            <a:r>
              <a:rPr lang="en-US" sz="1200">
                <a:latin typeface="Arial"/>
                <a:cs typeface="Arial"/>
              </a:rPr>
              <a:t>If you do have any questions, please reach out to</a:t>
            </a:r>
            <a:r>
              <a:rPr lang="en-US" sz="1200">
                <a:solidFill>
                  <a:schemeClr val="tx2"/>
                </a:solidFill>
                <a:latin typeface="Arial"/>
                <a:cs typeface="Arial"/>
              </a:rPr>
              <a:t> </a:t>
            </a:r>
            <a:r>
              <a:rPr lang="en-US" sz="1200">
                <a:solidFill>
                  <a:srgbClr val="004155"/>
                </a:solidFill>
                <a:latin typeface="Arial"/>
                <a:cs typeface="Arial"/>
                <a:hlinkClick r:id="rId4">
                  <a:extLst>
                    <a:ext uri="{A12FA001-AC4F-418D-AE19-62706E023703}">
                      <ahyp:hlinkClr xmlns:ahyp="http://schemas.microsoft.com/office/drawing/2018/hyperlinkcolor" val="tx"/>
                    </a:ext>
                  </a:extLst>
                </a:hlinkClick>
              </a:rPr>
              <a:t>opremarketing@questex.com</a:t>
            </a:r>
            <a:r>
              <a:rPr lang="en-US" sz="1200">
                <a:latin typeface="Arial"/>
                <a:cs typeface="Arial"/>
              </a:rPr>
              <a:t>.</a:t>
            </a:r>
            <a:endParaRPr lang="en-US"/>
          </a:p>
        </p:txBody>
      </p:sp>
    </p:spTree>
    <p:extLst>
      <p:ext uri="{BB962C8B-B14F-4D97-AF65-F5344CB8AC3E}">
        <p14:creationId xmlns:p14="http://schemas.microsoft.com/office/powerpoint/2010/main" val="2552207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02ED4-0DD8-B4AA-645A-97EF3EA339B5}"/>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FD562074-CF71-2106-E755-AE7D264CA2C0}"/>
              </a:ext>
            </a:extLst>
          </p:cNvPr>
          <p:cNvSpPr>
            <a:spLocks noGrp="1"/>
          </p:cNvSpPr>
          <p:nvPr>
            <p:ph type="sldNum" sz="quarter" idx="10"/>
          </p:nvPr>
        </p:nvSpPr>
        <p:spPr/>
        <p:txBody>
          <a:bodyPr/>
          <a:lstStyle/>
          <a:p>
            <a:fld id="{81D60167-4931-47E6-BA6A-407CBD079E47}" type="slidenum">
              <a:rPr lang="en-GB" smtClean="0"/>
              <a:pPr/>
              <a:t>16</a:t>
            </a:fld>
            <a:endParaRPr lang="en-GB"/>
          </a:p>
        </p:txBody>
      </p:sp>
      <p:sp>
        <p:nvSpPr>
          <p:cNvPr id="2" name="Title 1">
            <a:extLst>
              <a:ext uri="{FF2B5EF4-FFF2-40B4-BE49-F238E27FC236}">
                <a16:creationId xmlns:a16="http://schemas.microsoft.com/office/drawing/2014/main" id="{5E1C13B8-3733-1F95-BE06-824E44B8159B}"/>
              </a:ext>
            </a:extLst>
          </p:cNvPr>
          <p:cNvSpPr>
            <a:spLocks noGrp="1"/>
          </p:cNvSpPr>
          <p:nvPr>
            <p:ph type="title"/>
          </p:nvPr>
        </p:nvSpPr>
        <p:spPr/>
        <p:txBody>
          <a:bodyPr/>
          <a:lstStyle/>
          <a:p>
            <a:r>
              <a:rPr lang="en-US">
                <a:latin typeface="Arial"/>
                <a:cs typeface="Arial"/>
              </a:rPr>
              <a:t>Social Media &amp; PR Amplification </a:t>
            </a:r>
            <a:endParaRPr lang="en-US"/>
          </a:p>
        </p:txBody>
      </p:sp>
      <p:sp>
        <p:nvSpPr>
          <p:cNvPr id="4" name="Content Placeholder 3">
            <a:extLst>
              <a:ext uri="{FF2B5EF4-FFF2-40B4-BE49-F238E27FC236}">
                <a16:creationId xmlns:a16="http://schemas.microsoft.com/office/drawing/2014/main" id="{2BAB5CDD-B0F4-322A-CE21-F699429DBCBD}"/>
              </a:ext>
            </a:extLst>
          </p:cNvPr>
          <p:cNvSpPr>
            <a:spLocks noGrp="1"/>
          </p:cNvSpPr>
          <p:nvPr>
            <p:ph idx="1"/>
          </p:nvPr>
        </p:nvSpPr>
        <p:spPr>
          <a:xfrm>
            <a:off x="495301" y="1042985"/>
            <a:ext cx="5644242" cy="5023986"/>
          </a:xfrm>
        </p:spPr>
        <p:txBody>
          <a:bodyPr vert="horz" lIns="0" tIns="0" rIns="0" bIns="0" rtlCol="0" anchor="t">
            <a:noAutofit/>
          </a:bodyPr>
          <a:lstStyle/>
          <a:p>
            <a:r>
              <a:rPr lang="en-US" sz="1600" b="1">
                <a:solidFill>
                  <a:schemeClr val="accent1"/>
                </a:solidFill>
                <a:latin typeface="Arial"/>
                <a:cs typeface="Arial"/>
              </a:rPr>
              <a:t>PR Amplification</a:t>
            </a:r>
          </a:p>
          <a:p>
            <a:r>
              <a:rPr lang="en-US" sz="1100">
                <a:latin typeface="Arial"/>
                <a:cs typeface="Arial"/>
              </a:rPr>
              <a:t>As part of your sponsorship, we are committed to helping you get your stories, news and announcements out to press. Press will be notified of sponsor announcements before, during and after the event.</a:t>
            </a:r>
          </a:p>
          <a:p>
            <a:r>
              <a:rPr lang="en-US" sz="1100">
                <a:latin typeface="Arial"/>
                <a:cs typeface="Arial"/>
              </a:rPr>
              <a:t>Please send us any press releases and/or news articles you wish for us to add to the press page on the website (this page will go live in advance of the event). Ideally these should be in a format we can hyperlink to – </a:t>
            </a:r>
            <a:r>
              <a:rPr lang="en-US" sz="1100" err="1">
                <a:latin typeface="Arial"/>
                <a:cs typeface="Arial"/>
              </a:rPr>
              <a:t>i.e</a:t>
            </a:r>
            <a:r>
              <a:rPr lang="en-US" sz="1100">
                <a:latin typeface="Arial"/>
                <a:cs typeface="Arial"/>
              </a:rPr>
              <a:t> hosted on a webpage. You can send us up to 3 to include before, during and/or after the event.</a:t>
            </a:r>
          </a:p>
          <a:p>
            <a:pPr>
              <a:spcBef>
                <a:spcPts val="1200"/>
              </a:spcBef>
            </a:pPr>
            <a:r>
              <a:rPr lang="en-US" sz="1600" b="1" err="1">
                <a:solidFill>
                  <a:schemeClr val="accent1"/>
                </a:solidFill>
                <a:latin typeface="Arial"/>
                <a:cs typeface="Arial"/>
              </a:rPr>
              <a:t>Personalised</a:t>
            </a:r>
            <a:r>
              <a:rPr lang="en-US" sz="1600" b="1">
                <a:solidFill>
                  <a:schemeClr val="accent1"/>
                </a:solidFill>
                <a:latin typeface="Arial"/>
                <a:cs typeface="Arial"/>
              </a:rPr>
              <a:t> Social Media Banners</a:t>
            </a:r>
          </a:p>
          <a:p>
            <a:r>
              <a:rPr lang="en-US" sz="1100">
                <a:latin typeface="Arial"/>
                <a:cs typeface="Arial"/>
              </a:rPr>
              <a:t>We’re proud that you’re supporting IHIF EMEA, and we’ve created your Sponsor banner to promote this.</a:t>
            </a:r>
          </a:p>
          <a:p>
            <a:r>
              <a:rPr lang="en-US" sz="1100">
                <a:latin typeface="Arial"/>
                <a:cs typeface="Arial"/>
                <a:hlinkClick r:id="rId2"/>
              </a:rPr>
              <a:t>Sponsor Social Media Banners.xlsx</a:t>
            </a:r>
            <a:endParaRPr lang="en-US"/>
          </a:p>
          <a:p>
            <a:r>
              <a:rPr lang="en-US" sz="1100">
                <a:latin typeface="Arial"/>
                <a:cs typeface="Arial"/>
              </a:rPr>
              <a:t>In just one click you can share it on social media and make sure everyone knows how to connect with you at the conference.</a:t>
            </a:r>
          </a:p>
          <a:p>
            <a:r>
              <a:rPr lang="en-US" sz="1100">
                <a:latin typeface="Arial"/>
                <a:cs typeface="Arial"/>
              </a:rPr>
              <a:t>It’s easy and quick to post:</a:t>
            </a:r>
          </a:p>
          <a:p>
            <a:r>
              <a:rPr lang="en-US" sz="1100">
                <a:latin typeface="Arial"/>
                <a:cs typeface="Arial"/>
              </a:rPr>
              <a:t>Find your link </a:t>
            </a:r>
            <a:r>
              <a:rPr lang="en-US" sz="1100">
                <a:latin typeface="Arial"/>
                <a:cs typeface="Arial"/>
                <a:hlinkClick r:id="rId2"/>
              </a:rPr>
              <a:t>here</a:t>
            </a:r>
            <a:r>
              <a:rPr lang="en-US" sz="1100">
                <a:latin typeface="Arial"/>
                <a:cs typeface="Arial"/>
              </a:rPr>
              <a:t>. Click the link to post your </a:t>
            </a:r>
            <a:r>
              <a:rPr lang="en-US" sz="1100" err="1">
                <a:latin typeface="Arial"/>
                <a:cs typeface="Arial"/>
              </a:rPr>
              <a:t>personalised</a:t>
            </a:r>
            <a:r>
              <a:rPr lang="en-US" sz="1100">
                <a:latin typeface="Arial"/>
                <a:cs typeface="Arial"/>
              </a:rPr>
              <a:t> banner with your logo on your chosen social channels, as many times as you wish.</a:t>
            </a:r>
          </a:p>
          <a:p>
            <a:r>
              <a:rPr lang="en-US" sz="1100">
                <a:latin typeface="Arial"/>
                <a:cs typeface="Arial"/>
              </a:rPr>
              <a:t>Please also remember to tag our page (</a:t>
            </a:r>
            <a:r>
              <a:rPr lang="en-US" sz="1100">
                <a:latin typeface="Arial"/>
                <a:cs typeface="Arial"/>
                <a:hlinkClick r:id="rId3"/>
              </a:rPr>
              <a:t>https://www.linkedin.com/showcase/</a:t>
            </a:r>
          </a:p>
          <a:p>
            <a:r>
              <a:rPr lang="en-US" sz="1100">
                <a:latin typeface="Arial"/>
                <a:cs typeface="Arial"/>
                <a:hlinkClick r:id="rId3"/>
              </a:rPr>
              <a:t>international-hospitality-investment-forum-ihif</a:t>
            </a:r>
            <a:r>
              <a:rPr lang="en-US" sz="1100">
                <a:latin typeface="Arial"/>
                <a:cs typeface="Arial"/>
              </a:rPr>
              <a:t>) and use #IHIFEMEA26</a:t>
            </a:r>
          </a:p>
          <a:p>
            <a:r>
              <a:rPr lang="en-US" sz="1100">
                <a:latin typeface="Arial"/>
                <a:cs typeface="Arial"/>
              </a:rPr>
              <a:t>All of your team can participate and amplify your attendance at IHIF EMEA 2026</a:t>
            </a:r>
            <a:endParaRPr lang="en-US" sz="1100" b="1">
              <a:latin typeface="Arial"/>
              <a:cs typeface="Arial"/>
            </a:endParaRPr>
          </a:p>
        </p:txBody>
      </p:sp>
      <p:sp>
        <p:nvSpPr>
          <p:cNvPr id="11" name="Content Placeholder 3">
            <a:extLst>
              <a:ext uri="{FF2B5EF4-FFF2-40B4-BE49-F238E27FC236}">
                <a16:creationId xmlns:a16="http://schemas.microsoft.com/office/drawing/2014/main" id="{9FABEFA2-A872-0B21-6ECC-AD1D090C41E2}"/>
              </a:ext>
            </a:extLst>
          </p:cNvPr>
          <p:cNvSpPr txBox="1">
            <a:spLocks/>
          </p:cNvSpPr>
          <p:nvPr/>
        </p:nvSpPr>
        <p:spPr>
          <a:xfrm>
            <a:off x="6240016" y="1042985"/>
            <a:ext cx="5397499" cy="2498501"/>
          </a:xfrm>
          <a:prstGeom prst="rect">
            <a:avLst/>
          </a:prstGeom>
        </p:spPr>
        <p:txBody>
          <a:bodyPr vert="horz" lIns="0" tIns="0" rIns="0" bIns="0" rtlCol="0">
            <a:noAutofit/>
          </a:bodyPr>
          <a:lstStyle>
            <a:lvl1pPr marL="0">
              <a:spcAft>
                <a:spcPts val="600"/>
              </a:spcAft>
              <a:defRPr b="0" i="0">
                <a:solidFill>
                  <a:schemeClr val="tx1"/>
                </a:solidFill>
                <a:latin typeface="Arial" panose="020B0604020202020204" pitchFamily="34" charset="0"/>
                <a:ea typeface="+mn-ea"/>
                <a:cs typeface="Arial" panose="020B0604020202020204" pitchFamily="34" charset="0"/>
              </a:defRPr>
            </a:lvl1pPr>
            <a:lvl2pPr marL="457200">
              <a:spcAft>
                <a:spcPts val="600"/>
              </a:spcAft>
              <a:defRPr sz="1600" b="0" i="0">
                <a:solidFill>
                  <a:schemeClr val="tx1"/>
                </a:solidFill>
                <a:latin typeface="Arial" panose="020B0604020202020204" pitchFamily="34" charset="0"/>
                <a:ea typeface="+mn-ea"/>
                <a:cs typeface="Arial" panose="020B0604020202020204" pitchFamily="34" charset="0"/>
              </a:defRPr>
            </a:lvl2pPr>
            <a:lvl3pPr marL="914400">
              <a:spcAft>
                <a:spcPts val="600"/>
              </a:spcAft>
              <a:defRPr sz="1400" b="0" i="0">
                <a:solidFill>
                  <a:schemeClr val="tx1"/>
                </a:solidFill>
                <a:latin typeface="Arial" panose="020B0604020202020204" pitchFamily="34" charset="0"/>
                <a:ea typeface="+mn-ea"/>
                <a:cs typeface="Arial" panose="020B0604020202020204" pitchFamily="34" charset="0"/>
              </a:defRPr>
            </a:lvl3pPr>
            <a:lvl4pPr marL="1371600">
              <a:spcAft>
                <a:spcPts val="600"/>
              </a:spcAft>
              <a:defRPr sz="1200" b="0" i="0">
                <a:solidFill>
                  <a:schemeClr val="tx1"/>
                </a:solidFill>
                <a:latin typeface="Arial" panose="020B0604020202020204" pitchFamily="34" charset="0"/>
                <a:ea typeface="+mn-ea"/>
                <a:cs typeface="Arial" panose="020B0604020202020204" pitchFamily="34" charset="0"/>
              </a:defRPr>
            </a:lvl4pPr>
            <a:lvl5pPr marL="1828800">
              <a:spcAft>
                <a:spcPts val="600"/>
              </a:spcAft>
              <a:defRPr sz="1000" b="0" i="0">
                <a:solidFill>
                  <a:schemeClr val="tx1"/>
                </a:solidFill>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n-US" sz="1200" b="1"/>
          </a:p>
          <a:p>
            <a:endParaRPr lang="en-US" sz="1200" b="1"/>
          </a:p>
        </p:txBody>
      </p:sp>
      <p:grpSp>
        <p:nvGrpSpPr>
          <p:cNvPr id="3" name="Group 2">
            <a:extLst>
              <a:ext uri="{FF2B5EF4-FFF2-40B4-BE49-F238E27FC236}">
                <a16:creationId xmlns:a16="http://schemas.microsoft.com/office/drawing/2014/main" id="{C6FC0254-86D3-7134-53FD-F152236D0B2C}"/>
              </a:ext>
            </a:extLst>
          </p:cNvPr>
          <p:cNvGrpSpPr/>
          <p:nvPr/>
        </p:nvGrpSpPr>
        <p:grpSpPr>
          <a:xfrm>
            <a:off x="7213600" y="1084829"/>
            <a:ext cx="4448856" cy="4828440"/>
            <a:chOff x="6860380" y="983229"/>
            <a:chExt cx="4860133" cy="5274808"/>
          </a:xfrm>
        </p:grpSpPr>
        <p:pic>
          <p:nvPicPr>
            <p:cNvPr id="7" name="Picture 6" descr="A group of people in a room&#10;&#10;AI-generated content may be incorrect.">
              <a:extLst>
                <a:ext uri="{FF2B5EF4-FFF2-40B4-BE49-F238E27FC236}">
                  <a16:creationId xmlns:a16="http://schemas.microsoft.com/office/drawing/2014/main" id="{B841FDEC-97FB-DF92-6CDF-F20BF3819D99}"/>
                </a:ext>
              </a:extLst>
            </p:cNvPr>
            <p:cNvPicPr>
              <a:picLocks noChangeAspect="1"/>
            </p:cNvPicPr>
            <p:nvPr/>
          </p:nvPicPr>
          <p:blipFill>
            <a:blip r:embed="rId4"/>
            <a:stretch>
              <a:fillRect/>
            </a:stretch>
          </p:blipFill>
          <p:spPr>
            <a:xfrm>
              <a:off x="6860380" y="3743438"/>
              <a:ext cx="4841081" cy="2514599"/>
            </a:xfrm>
            <a:prstGeom prst="rect">
              <a:avLst/>
            </a:prstGeom>
          </p:spPr>
        </p:pic>
        <p:pic>
          <p:nvPicPr>
            <p:cNvPr id="10" name="Picture 9" descr="A blue and white logo&#10;&#10;AI-generated content may be incorrect.">
              <a:extLst>
                <a:ext uri="{FF2B5EF4-FFF2-40B4-BE49-F238E27FC236}">
                  <a16:creationId xmlns:a16="http://schemas.microsoft.com/office/drawing/2014/main" id="{691B6ACE-CE69-C3A5-CA89-46EC19CF5EE4}"/>
                </a:ext>
              </a:extLst>
            </p:cNvPr>
            <p:cNvPicPr>
              <a:picLocks noChangeAspect="1"/>
            </p:cNvPicPr>
            <p:nvPr/>
          </p:nvPicPr>
          <p:blipFill>
            <a:blip r:embed="rId5"/>
            <a:stretch>
              <a:fillRect/>
            </a:stretch>
          </p:blipFill>
          <p:spPr>
            <a:xfrm>
              <a:off x="6865143" y="983229"/>
              <a:ext cx="4855370" cy="2543176"/>
            </a:xfrm>
            <a:prstGeom prst="rect">
              <a:avLst/>
            </a:prstGeom>
          </p:spPr>
        </p:pic>
      </p:grpSp>
    </p:spTree>
    <p:extLst>
      <p:ext uri="{BB962C8B-B14F-4D97-AF65-F5344CB8AC3E}">
        <p14:creationId xmlns:p14="http://schemas.microsoft.com/office/powerpoint/2010/main" val="23954878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2D71D9-CB7E-ACFD-1A25-14EDA355FF23}"/>
            </a:ext>
          </a:extLst>
        </p:cNvPr>
        <p:cNvGrpSpPr/>
        <p:nvPr/>
      </p:nvGrpSpPr>
      <p:grpSpPr>
        <a:xfrm>
          <a:off x="0" y="0"/>
          <a:ext cx="0" cy="0"/>
          <a:chOff x="0" y="0"/>
          <a:chExt cx="0" cy="0"/>
        </a:xfrm>
      </p:grpSpPr>
      <p:pic>
        <p:nvPicPr>
          <p:cNvPr id="6" name="object 13">
            <a:extLst>
              <a:ext uri="{FF2B5EF4-FFF2-40B4-BE49-F238E27FC236}">
                <a16:creationId xmlns:a16="http://schemas.microsoft.com/office/drawing/2014/main" id="{32576F2D-9869-A9DF-90C3-048645B88B6C}"/>
              </a:ext>
            </a:extLst>
          </p:cNvPr>
          <p:cNvPicPr/>
          <p:nvPr/>
        </p:nvPicPr>
        <p:blipFill>
          <a:blip r:embed="rId3">
            <a:extLst>
              <a:ext uri="{28A0092B-C50C-407E-A947-70E740481C1C}">
                <a14:useLocalDpi xmlns:a14="http://schemas.microsoft.com/office/drawing/2010/main"/>
              </a:ext>
            </a:extLst>
          </a:blip>
          <a:srcRect l="14580" t="26119" r="1898" b="3443"/>
          <a:stretch>
            <a:fillRect/>
          </a:stretch>
        </p:blipFill>
        <p:spPr>
          <a:xfrm>
            <a:off x="1" y="0"/>
            <a:ext cx="12191758" cy="6854545"/>
          </a:xfrm>
          <a:prstGeom prst="rect">
            <a:avLst/>
          </a:prstGeom>
        </p:spPr>
      </p:pic>
      <p:sp>
        <p:nvSpPr>
          <p:cNvPr id="13" name="Right Triangle 12">
            <a:extLst>
              <a:ext uri="{FF2B5EF4-FFF2-40B4-BE49-F238E27FC236}">
                <a16:creationId xmlns:a16="http://schemas.microsoft.com/office/drawing/2014/main" id="{3B003CBE-D228-5FC9-5BCE-08D2A37BD580}"/>
              </a:ext>
            </a:extLst>
          </p:cNvPr>
          <p:cNvSpPr/>
          <p:nvPr/>
        </p:nvSpPr>
        <p:spPr>
          <a:xfrm rot="5400000">
            <a:off x="-1" y="0"/>
            <a:ext cx="6843713" cy="6843713"/>
          </a:xfrm>
          <a:prstGeom prst="rtTriangle">
            <a:avLst/>
          </a:prstGeom>
          <a:gradFill flip="none" rotWithShape="1">
            <a:gsLst>
              <a:gs pos="6000">
                <a:schemeClr val="tx2"/>
              </a:gs>
              <a:gs pos="88000">
                <a:schemeClr val="accent1"/>
              </a:gs>
            </a:gsLst>
            <a:lin ang="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bject 21" descr="$PPTXTitle">
            <a:extLst>
              <a:ext uri="{FF2B5EF4-FFF2-40B4-BE49-F238E27FC236}">
                <a16:creationId xmlns:a16="http://schemas.microsoft.com/office/drawing/2014/main" id="{352BF610-7879-79E7-6B32-08EA6B2CC950}"/>
              </a:ext>
            </a:extLst>
          </p:cNvPr>
          <p:cNvSpPr txBox="1">
            <a:spLocks/>
          </p:cNvSpPr>
          <p:nvPr/>
        </p:nvSpPr>
        <p:spPr>
          <a:xfrm>
            <a:off x="456862" y="672273"/>
            <a:ext cx="3886537" cy="1585152"/>
          </a:xfrm>
          <a:prstGeom prst="rect">
            <a:avLst/>
          </a:prstGeom>
        </p:spPr>
        <p:txBody>
          <a:bodyPr vert="horz" wrap="square" lIns="0" tIns="0" rIns="0" bIns="0" rtlCol="0">
            <a:noAutofit/>
          </a:bodyPr>
          <a:lstStyle>
            <a:lvl1pPr>
              <a:defRPr b="1" i="0">
                <a:solidFill>
                  <a:schemeClr val="tx2"/>
                </a:solidFill>
                <a:latin typeface="Arial" panose="020B0604020202020204" pitchFamily="34" charset="0"/>
                <a:ea typeface="+mj-ea"/>
                <a:cs typeface="Arial" panose="020B0604020202020204" pitchFamily="34" charset="0"/>
              </a:defRPr>
            </a:lvl1pPr>
          </a:lstStyle>
          <a:p>
            <a:pPr marL="11516" marR="4607" algn="l">
              <a:spcBef>
                <a:spcPts val="91"/>
              </a:spcBef>
            </a:pPr>
            <a:r>
              <a:rPr lang="en-US" sz="4800" spc="-9">
                <a:solidFill>
                  <a:srgbClr val="FFFFFF"/>
                </a:solidFill>
              </a:rPr>
              <a:t>The Exhibition</a:t>
            </a:r>
            <a:endParaRPr lang="en-US" sz="4800"/>
          </a:p>
        </p:txBody>
      </p:sp>
    </p:spTree>
    <p:extLst>
      <p:ext uri="{BB962C8B-B14F-4D97-AF65-F5344CB8AC3E}">
        <p14:creationId xmlns:p14="http://schemas.microsoft.com/office/powerpoint/2010/main" val="3318343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45AA7-BC3F-E30D-413D-3AC4B66E92B4}"/>
            </a:ext>
          </a:extLst>
        </p:cNvPr>
        <p:cNvGrpSpPr/>
        <p:nvPr/>
      </p:nvGrpSpPr>
      <p:grpSpPr>
        <a:xfrm>
          <a:off x="0" y="0"/>
          <a:ext cx="0" cy="0"/>
          <a:chOff x="0" y="0"/>
          <a:chExt cx="0" cy="0"/>
        </a:xfrm>
      </p:grpSpPr>
      <p:sp>
        <p:nvSpPr>
          <p:cNvPr id="17" name="object 17">
            <a:extLst>
              <a:ext uri="{FF2B5EF4-FFF2-40B4-BE49-F238E27FC236}">
                <a16:creationId xmlns:a16="http://schemas.microsoft.com/office/drawing/2014/main" id="{7922AC62-5A76-EC13-C850-B052FFA1F0B9}"/>
              </a:ext>
            </a:extLst>
          </p:cNvPr>
          <p:cNvSpPr txBox="1"/>
          <p:nvPr/>
        </p:nvSpPr>
        <p:spPr>
          <a:xfrm>
            <a:off x="12692658" y="1994711"/>
            <a:ext cx="3263604" cy="363514"/>
          </a:xfrm>
          <a:prstGeom prst="rect">
            <a:avLst/>
          </a:prstGeom>
        </p:spPr>
        <p:txBody>
          <a:bodyPr vert="horz" wrap="square" lIns="0" tIns="104775" rIns="0" bIns="0" rtlCol="0">
            <a:spAutoFit/>
          </a:bodyPr>
          <a:lstStyle/>
          <a:p>
            <a:pPr marL="12700">
              <a:lnSpc>
                <a:spcPct val="100000"/>
              </a:lnSpc>
              <a:spcBef>
                <a:spcPts val="825"/>
              </a:spcBef>
            </a:pPr>
            <a:r>
              <a:rPr sz="900" spc="-10">
                <a:solidFill>
                  <a:srgbClr val="342F35"/>
                </a:solidFill>
                <a:latin typeface="Arial" panose="020B0604020202020204" pitchFamily="34" charset="0"/>
                <a:cs typeface="Arial" panose="020B0604020202020204" pitchFamily="34" charset="0"/>
              </a:rPr>
              <a:t>.</a:t>
            </a:r>
            <a:endParaRPr sz="900">
              <a:latin typeface="Arial" panose="020B0604020202020204" pitchFamily="34" charset="0"/>
              <a:cs typeface="Arial" panose="020B0604020202020204" pitchFamily="34" charset="0"/>
            </a:endParaRPr>
          </a:p>
        </p:txBody>
      </p:sp>
      <p:sp>
        <p:nvSpPr>
          <p:cNvPr id="26" name="object 24">
            <a:extLst>
              <a:ext uri="{FF2B5EF4-FFF2-40B4-BE49-F238E27FC236}">
                <a16:creationId xmlns:a16="http://schemas.microsoft.com/office/drawing/2014/main" id="{54133B7F-3E3E-FC34-F64E-83B8AD53C88C}"/>
              </a:ext>
            </a:extLst>
          </p:cNvPr>
          <p:cNvSpPr/>
          <p:nvPr/>
        </p:nvSpPr>
        <p:spPr>
          <a:xfrm flipH="1">
            <a:off x="582245" y="1138489"/>
            <a:ext cx="45719" cy="3215797"/>
          </a:xfrm>
          <a:custGeom>
            <a:avLst/>
            <a:gdLst/>
            <a:ahLst/>
            <a:cxnLst/>
            <a:rect l="l" t="t" r="r" b="b"/>
            <a:pathLst>
              <a:path h="2864485">
                <a:moveTo>
                  <a:pt x="0" y="0"/>
                </a:moveTo>
                <a:lnTo>
                  <a:pt x="0" y="2864459"/>
                </a:lnTo>
              </a:path>
            </a:pathLst>
          </a:custGeom>
          <a:solidFill>
            <a:srgbClr val="C00000"/>
          </a:solidFill>
          <a:ln w="6350">
            <a:solidFill>
              <a:schemeClr val="accent1"/>
            </a:solidFill>
            <a:prstDash val="dot"/>
          </a:ln>
        </p:spPr>
        <p:txBody>
          <a:bodyPr wrap="square" lIns="0" tIns="0" rIns="0" bIns="0" rtlCol="0"/>
          <a:lstStyle/>
          <a:p>
            <a:pPr algn="ctr"/>
            <a:endParaRPr/>
          </a:p>
        </p:txBody>
      </p:sp>
      <p:sp>
        <p:nvSpPr>
          <p:cNvPr id="28" name="object 25">
            <a:extLst>
              <a:ext uri="{FF2B5EF4-FFF2-40B4-BE49-F238E27FC236}">
                <a16:creationId xmlns:a16="http://schemas.microsoft.com/office/drawing/2014/main" id="{01863D02-D046-5AE4-3372-05A9FEDC0B48}"/>
              </a:ext>
            </a:extLst>
          </p:cNvPr>
          <p:cNvSpPr/>
          <p:nvPr/>
        </p:nvSpPr>
        <p:spPr>
          <a:xfrm>
            <a:off x="632451" y="1356481"/>
            <a:ext cx="9449" cy="4300133"/>
          </a:xfrm>
          <a:custGeom>
            <a:avLst/>
            <a:gdLst/>
            <a:ahLst/>
            <a:cxnLst/>
            <a:rect l="l" t="t" r="r" b="b"/>
            <a:pathLst>
              <a:path w="6350" h="2889885">
                <a:moveTo>
                  <a:pt x="6350" y="2886697"/>
                </a:moveTo>
                <a:lnTo>
                  <a:pt x="5422" y="2884462"/>
                </a:lnTo>
                <a:lnTo>
                  <a:pt x="3175" y="2883522"/>
                </a:lnTo>
                <a:lnTo>
                  <a:pt x="927" y="2884462"/>
                </a:lnTo>
                <a:lnTo>
                  <a:pt x="0" y="2886697"/>
                </a:lnTo>
                <a:lnTo>
                  <a:pt x="927" y="2888945"/>
                </a:lnTo>
                <a:lnTo>
                  <a:pt x="3175" y="2889872"/>
                </a:lnTo>
                <a:lnTo>
                  <a:pt x="5422" y="2888945"/>
                </a:lnTo>
                <a:lnTo>
                  <a:pt x="6350" y="2886697"/>
                </a:lnTo>
                <a:close/>
              </a:path>
              <a:path w="6350" h="2889885">
                <a:moveTo>
                  <a:pt x="6350" y="3175"/>
                </a:moveTo>
                <a:lnTo>
                  <a:pt x="5422" y="939"/>
                </a:lnTo>
                <a:lnTo>
                  <a:pt x="3175" y="0"/>
                </a:lnTo>
                <a:lnTo>
                  <a:pt x="927" y="939"/>
                </a:lnTo>
                <a:lnTo>
                  <a:pt x="0" y="3175"/>
                </a:lnTo>
                <a:lnTo>
                  <a:pt x="927" y="5422"/>
                </a:lnTo>
                <a:lnTo>
                  <a:pt x="3175" y="6350"/>
                </a:lnTo>
                <a:lnTo>
                  <a:pt x="5422" y="5422"/>
                </a:lnTo>
                <a:lnTo>
                  <a:pt x="6350" y="3175"/>
                </a:lnTo>
                <a:close/>
              </a:path>
            </a:pathLst>
          </a:custGeom>
          <a:solidFill>
            <a:srgbClr val="C00000"/>
          </a:solidFill>
          <a:ln>
            <a:solidFill>
              <a:srgbClr val="C00000"/>
            </a:solidFill>
          </a:ln>
        </p:spPr>
        <p:txBody>
          <a:bodyPr wrap="square" lIns="0" tIns="0" rIns="0" bIns="0" rtlCol="0"/>
          <a:lstStyle/>
          <a:p>
            <a:endParaRPr/>
          </a:p>
        </p:txBody>
      </p:sp>
      <p:sp>
        <p:nvSpPr>
          <p:cNvPr id="29" name="object 26">
            <a:extLst>
              <a:ext uri="{FF2B5EF4-FFF2-40B4-BE49-F238E27FC236}">
                <a16:creationId xmlns:a16="http://schemas.microsoft.com/office/drawing/2014/main" id="{D84E7523-A382-FF02-C375-93E7F6A7E759}"/>
              </a:ext>
            </a:extLst>
          </p:cNvPr>
          <p:cNvSpPr/>
          <p:nvPr/>
        </p:nvSpPr>
        <p:spPr>
          <a:xfrm>
            <a:off x="550138" y="2703229"/>
            <a:ext cx="174075" cy="174075"/>
          </a:xfrm>
          <a:custGeom>
            <a:avLst/>
            <a:gdLst/>
            <a:ahLst/>
            <a:cxnLst/>
            <a:rect l="l" t="t" r="r" b="b"/>
            <a:pathLst>
              <a:path w="79375" h="79375">
                <a:moveTo>
                  <a:pt x="39598" y="0"/>
                </a:moveTo>
                <a:lnTo>
                  <a:pt x="24185" y="3110"/>
                </a:lnTo>
                <a:lnTo>
                  <a:pt x="11598" y="11593"/>
                </a:lnTo>
                <a:lnTo>
                  <a:pt x="3111" y="24179"/>
                </a:lnTo>
                <a:lnTo>
                  <a:pt x="0" y="39598"/>
                </a:lnTo>
                <a:lnTo>
                  <a:pt x="3111" y="55012"/>
                </a:lnTo>
                <a:lnTo>
                  <a:pt x="11598" y="67598"/>
                </a:lnTo>
                <a:lnTo>
                  <a:pt x="24185" y="76085"/>
                </a:lnTo>
                <a:lnTo>
                  <a:pt x="39598" y="79197"/>
                </a:lnTo>
                <a:lnTo>
                  <a:pt x="55012" y="76085"/>
                </a:lnTo>
                <a:lnTo>
                  <a:pt x="67598" y="67598"/>
                </a:lnTo>
                <a:lnTo>
                  <a:pt x="76085" y="55012"/>
                </a:lnTo>
                <a:lnTo>
                  <a:pt x="79197" y="39598"/>
                </a:lnTo>
                <a:lnTo>
                  <a:pt x="76085" y="24179"/>
                </a:lnTo>
                <a:lnTo>
                  <a:pt x="67598" y="11593"/>
                </a:lnTo>
                <a:lnTo>
                  <a:pt x="55012" y="3110"/>
                </a:lnTo>
                <a:lnTo>
                  <a:pt x="39598" y="0"/>
                </a:lnTo>
                <a:close/>
              </a:path>
            </a:pathLst>
          </a:custGeom>
          <a:solidFill>
            <a:schemeClr val="accent1"/>
          </a:solidFill>
          <a:ln>
            <a:solidFill>
              <a:schemeClr val="accent1"/>
            </a:solidFill>
          </a:ln>
        </p:spPr>
        <p:txBody>
          <a:bodyPr wrap="square" lIns="0" tIns="0" rIns="0" bIns="0" rtlCol="0"/>
          <a:lstStyle/>
          <a:p>
            <a:pPr algn="ctr"/>
            <a:endParaRPr/>
          </a:p>
        </p:txBody>
      </p:sp>
      <p:sp>
        <p:nvSpPr>
          <p:cNvPr id="27" name="Slide Number Placeholder 26">
            <a:extLst>
              <a:ext uri="{FF2B5EF4-FFF2-40B4-BE49-F238E27FC236}">
                <a16:creationId xmlns:a16="http://schemas.microsoft.com/office/drawing/2014/main" id="{6EBE5FF3-6FC0-DBD4-605D-7445CA8A62CF}"/>
              </a:ext>
            </a:extLst>
          </p:cNvPr>
          <p:cNvSpPr>
            <a:spLocks noGrp="1"/>
          </p:cNvSpPr>
          <p:nvPr>
            <p:ph type="sldNum" sz="quarter" idx="10"/>
          </p:nvPr>
        </p:nvSpPr>
        <p:spPr/>
        <p:txBody>
          <a:bodyPr/>
          <a:lstStyle/>
          <a:p>
            <a:pPr marL="12700">
              <a:spcBef>
                <a:spcPts val="65"/>
              </a:spcBef>
            </a:pPr>
            <a:fld id="{81D60167-4931-47E6-BA6A-407CBD079E47}" type="slidenum">
              <a:rPr lang="en-GB" spc="-25" smtClean="0"/>
              <a:pPr marL="12700">
                <a:spcBef>
                  <a:spcPts val="65"/>
                </a:spcBef>
              </a:pPr>
              <a:t>18</a:t>
            </a:fld>
            <a:endParaRPr lang="en-GB" spc="-25"/>
          </a:p>
        </p:txBody>
      </p:sp>
      <p:sp>
        <p:nvSpPr>
          <p:cNvPr id="38" name="Title 37">
            <a:extLst>
              <a:ext uri="{FF2B5EF4-FFF2-40B4-BE49-F238E27FC236}">
                <a16:creationId xmlns:a16="http://schemas.microsoft.com/office/drawing/2014/main" id="{D8FD178F-F9C9-1B72-2DC1-07856F146B4B}"/>
              </a:ext>
            </a:extLst>
          </p:cNvPr>
          <p:cNvSpPr>
            <a:spLocks noGrp="1"/>
          </p:cNvSpPr>
          <p:nvPr>
            <p:ph type="title"/>
          </p:nvPr>
        </p:nvSpPr>
        <p:spPr/>
        <p:txBody>
          <a:bodyPr/>
          <a:lstStyle/>
          <a:p>
            <a:r>
              <a:rPr lang="en-US"/>
              <a:t>Sponsor Set Up and Dismantle Times</a:t>
            </a:r>
          </a:p>
        </p:txBody>
      </p:sp>
      <p:sp>
        <p:nvSpPr>
          <p:cNvPr id="8" name="object 26">
            <a:extLst>
              <a:ext uri="{FF2B5EF4-FFF2-40B4-BE49-F238E27FC236}">
                <a16:creationId xmlns:a16="http://schemas.microsoft.com/office/drawing/2014/main" id="{64EDEEA6-E489-8F2A-0AF5-DFC905C459D2}"/>
              </a:ext>
            </a:extLst>
          </p:cNvPr>
          <p:cNvSpPr/>
          <p:nvPr/>
        </p:nvSpPr>
        <p:spPr>
          <a:xfrm>
            <a:off x="550138" y="3471266"/>
            <a:ext cx="174075" cy="174075"/>
          </a:xfrm>
          <a:custGeom>
            <a:avLst/>
            <a:gdLst/>
            <a:ahLst/>
            <a:cxnLst/>
            <a:rect l="l" t="t" r="r" b="b"/>
            <a:pathLst>
              <a:path w="79375" h="79375">
                <a:moveTo>
                  <a:pt x="39598" y="0"/>
                </a:moveTo>
                <a:lnTo>
                  <a:pt x="24185" y="3110"/>
                </a:lnTo>
                <a:lnTo>
                  <a:pt x="11598" y="11593"/>
                </a:lnTo>
                <a:lnTo>
                  <a:pt x="3111" y="24179"/>
                </a:lnTo>
                <a:lnTo>
                  <a:pt x="0" y="39598"/>
                </a:lnTo>
                <a:lnTo>
                  <a:pt x="3111" y="55012"/>
                </a:lnTo>
                <a:lnTo>
                  <a:pt x="11598" y="67598"/>
                </a:lnTo>
                <a:lnTo>
                  <a:pt x="24185" y="76085"/>
                </a:lnTo>
                <a:lnTo>
                  <a:pt x="39598" y="79197"/>
                </a:lnTo>
                <a:lnTo>
                  <a:pt x="55012" y="76085"/>
                </a:lnTo>
                <a:lnTo>
                  <a:pt x="67598" y="67598"/>
                </a:lnTo>
                <a:lnTo>
                  <a:pt x="76085" y="55012"/>
                </a:lnTo>
                <a:lnTo>
                  <a:pt x="79197" y="39598"/>
                </a:lnTo>
                <a:lnTo>
                  <a:pt x="76085" y="24179"/>
                </a:lnTo>
                <a:lnTo>
                  <a:pt x="67598" y="11593"/>
                </a:lnTo>
                <a:lnTo>
                  <a:pt x="55012" y="3110"/>
                </a:lnTo>
                <a:lnTo>
                  <a:pt x="39598" y="0"/>
                </a:lnTo>
                <a:close/>
              </a:path>
            </a:pathLst>
          </a:custGeom>
          <a:solidFill>
            <a:schemeClr val="accent1"/>
          </a:solidFill>
          <a:ln>
            <a:solidFill>
              <a:schemeClr val="accent1"/>
            </a:solidFill>
          </a:ln>
        </p:spPr>
        <p:txBody>
          <a:bodyPr wrap="square" lIns="0" tIns="0" rIns="0" bIns="0" rtlCol="0"/>
          <a:lstStyle/>
          <a:p>
            <a:pPr algn="ctr"/>
            <a:endParaRPr/>
          </a:p>
        </p:txBody>
      </p:sp>
      <p:sp>
        <p:nvSpPr>
          <p:cNvPr id="10" name="object 26">
            <a:extLst>
              <a:ext uri="{FF2B5EF4-FFF2-40B4-BE49-F238E27FC236}">
                <a16:creationId xmlns:a16="http://schemas.microsoft.com/office/drawing/2014/main" id="{02C68EAC-D9D0-A575-EF95-D1199BA98771}"/>
              </a:ext>
            </a:extLst>
          </p:cNvPr>
          <p:cNvSpPr/>
          <p:nvPr/>
        </p:nvSpPr>
        <p:spPr>
          <a:xfrm>
            <a:off x="550138" y="4239301"/>
            <a:ext cx="174075" cy="174075"/>
          </a:xfrm>
          <a:custGeom>
            <a:avLst/>
            <a:gdLst/>
            <a:ahLst/>
            <a:cxnLst/>
            <a:rect l="l" t="t" r="r" b="b"/>
            <a:pathLst>
              <a:path w="79375" h="79375">
                <a:moveTo>
                  <a:pt x="39598" y="0"/>
                </a:moveTo>
                <a:lnTo>
                  <a:pt x="24185" y="3110"/>
                </a:lnTo>
                <a:lnTo>
                  <a:pt x="11598" y="11593"/>
                </a:lnTo>
                <a:lnTo>
                  <a:pt x="3111" y="24179"/>
                </a:lnTo>
                <a:lnTo>
                  <a:pt x="0" y="39598"/>
                </a:lnTo>
                <a:lnTo>
                  <a:pt x="3111" y="55012"/>
                </a:lnTo>
                <a:lnTo>
                  <a:pt x="11598" y="67598"/>
                </a:lnTo>
                <a:lnTo>
                  <a:pt x="24185" y="76085"/>
                </a:lnTo>
                <a:lnTo>
                  <a:pt x="39598" y="79197"/>
                </a:lnTo>
                <a:lnTo>
                  <a:pt x="55012" y="76085"/>
                </a:lnTo>
                <a:lnTo>
                  <a:pt x="67598" y="67598"/>
                </a:lnTo>
                <a:lnTo>
                  <a:pt x="76085" y="55012"/>
                </a:lnTo>
                <a:lnTo>
                  <a:pt x="79197" y="39598"/>
                </a:lnTo>
                <a:lnTo>
                  <a:pt x="76085" y="24179"/>
                </a:lnTo>
                <a:lnTo>
                  <a:pt x="67598" y="11593"/>
                </a:lnTo>
                <a:lnTo>
                  <a:pt x="55012" y="3110"/>
                </a:lnTo>
                <a:lnTo>
                  <a:pt x="39598" y="0"/>
                </a:lnTo>
                <a:close/>
              </a:path>
            </a:pathLst>
          </a:custGeom>
          <a:solidFill>
            <a:schemeClr val="accent1"/>
          </a:solidFill>
          <a:ln>
            <a:solidFill>
              <a:schemeClr val="accent1"/>
            </a:solidFill>
          </a:ln>
        </p:spPr>
        <p:txBody>
          <a:bodyPr wrap="square" lIns="0" tIns="0" rIns="0" bIns="0" rtlCol="0"/>
          <a:lstStyle/>
          <a:p>
            <a:pPr algn="ctr"/>
            <a:endParaRPr/>
          </a:p>
        </p:txBody>
      </p:sp>
      <p:sp>
        <p:nvSpPr>
          <p:cNvPr id="2" name="object 26">
            <a:extLst>
              <a:ext uri="{FF2B5EF4-FFF2-40B4-BE49-F238E27FC236}">
                <a16:creationId xmlns:a16="http://schemas.microsoft.com/office/drawing/2014/main" id="{00C95E97-F9E2-9705-23D7-CD377E166BDA}"/>
              </a:ext>
            </a:extLst>
          </p:cNvPr>
          <p:cNvSpPr/>
          <p:nvPr/>
        </p:nvSpPr>
        <p:spPr>
          <a:xfrm>
            <a:off x="550138" y="1167155"/>
            <a:ext cx="174075" cy="174075"/>
          </a:xfrm>
          <a:custGeom>
            <a:avLst/>
            <a:gdLst/>
            <a:ahLst/>
            <a:cxnLst/>
            <a:rect l="l" t="t" r="r" b="b"/>
            <a:pathLst>
              <a:path w="79375" h="79375">
                <a:moveTo>
                  <a:pt x="39598" y="0"/>
                </a:moveTo>
                <a:lnTo>
                  <a:pt x="24185" y="3110"/>
                </a:lnTo>
                <a:lnTo>
                  <a:pt x="11598" y="11593"/>
                </a:lnTo>
                <a:lnTo>
                  <a:pt x="3111" y="24179"/>
                </a:lnTo>
                <a:lnTo>
                  <a:pt x="0" y="39598"/>
                </a:lnTo>
                <a:lnTo>
                  <a:pt x="3111" y="55012"/>
                </a:lnTo>
                <a:lnTo>
                  <a:pt x="11598" y="67598"/>
                </a:lnTo>
                <a:lnTo>
                  <a:pt x="24185" y="76085"/>
                </a:lnTo>
                <a:lnTo>
                  <a:pt x="39598" y="79197"/>
                </a:lnTo>
                <a:lnTo>
                  <a:pt x="55012" y="76085"/>
                </a:lnTo>
                <a:lnTo>
                  <a:pt x="67598" y="67598"/>
                </a:lnTo>
                <a:lnTo>
                  <a:pt x="76085" y="55012"/>
                </a:lnTo>
                <a:lnTo>
                  <a:pt x="79197" y="39598"/>
                </a:lnTo>
                <a:lnTo>
                  <a:pt x="76085" y="24179"/>
                </a:lnTo>
                <a:lnTo>
                  <a:pt x="67598" y="11593"/>
                </a:lnTo>
                <a:lnTo>
                  <a:pt x="55012" y="3110"/>
                </a:lnTo>
                <a:lnTo>
                  <a:pt x="39598" y="0"/>
                </a:lnTo>
                <a:close/>
              </a:path>
            </a:pathLst>
          </a:custGeom>
          <a:solidFill>
            <a:schemeClr val="accent1"/>
          </a:solidFill>
          <a:ln>
            <a:solidFill>
              <a:schemeClr val="accent1"/>
            </a:solidFill>
          </a:ln>
        </p:spPr>
        <p:txBody>
          <a:bodyPr wrap="square" lIns="0" tIns="0" rIns="0" bIns="0" rtlCol="0"/>
          <a:lstStyle/>
          <a:p>
            <a:pPr algn="ctr"/>
            <a:endParaRPr/>
          </a:p>
        </p:txBody>
      </p:sp>
      <p:sp>
        <p:nvSpPr>
          <p:cNvPr id="3" name="TextBox 2">
            <a:extLst>
              <a:ext uri="{FF2B5EF4-FFF2-40B4-BE49-F238E27FC236}">
                <a16:creationId xmlns:a16="http://schemas.microsoft.com/office/drawing/2014/main" id="{7579BFBC-2994-FF12-3CDC-F558B7895217}"/>
              </a:ext>
            </a:extLst>
          </p:cNvPr>
          <p:cNvSpPr txBox="1"/>
          <p:nvPr/>
        </p:nvSpPr>
        <p:spPr>
          <a:xfrm>
            <a:off x="906305" y="1045308"/>
            <a:ext cx="3073298" cy="4596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ts val="1500"/>
              </a:lnSpc>
            </a:pPr>
            <a:r>
              <a:rPr lang="en-GB" sz="1200">
                <a:solidFill>
                  <a:schemeClr val="tx2"/>
                </a:solidFill>
                <a:latin typeface="Arial"/>
                <a:cs typeface="Segoe UI"/>
              </a:rPr>
              <a:t>Monday 23 March |  07:00</a:t>
            </a:r>
          </a:p>
          <a:p>
            <a:pPr rtl="0">
              <a:lnSpc>
                <a:spcPts val="1500"/>
              </a:lnSpc>
            </a:pPr>
            <a:r>
              <a:rPr lang="en-GB" sz="1200" b="1">
                <a:solidFill>
                  <a:schemeClr val="tx2"/>
                </a:solidFill>
                <a:latin typeface="Arial"/>
                <a:cs typeface="Segoe UI"/>
              </a:rPr>
              <a:t>Stand dressing</a:t>
            </a:r>
          </a:p>
        </p:txBody>
      </p:sp>
      <p:sp>
        <p:nvSpPr>
          <p:cNvPr id="4" name="object 26">
            <a:extLst>
              <a:ext uri="{FF2B5EF4-FFF2-40B4-BE49-F238E27FC236}">
                <a16:creationId xmlns:a16="http://schemas.microsoft.com/office/drawing/2014/main" id="{035FD7A7-1BA0-CAC1-E317-FEB92AB76959}"/>
              </a:ext>
            </a:extLst>
          </p:cNvPr>
          <p:cNvSpPr/>
          <p:nvPr/>
        </p:nvSpPr>
        <p:spPr>
          <a:xfrm>
            <a:off x="550138" y="1935192"/>
            <a:ext cx="174075" cy="174075"/>
          </a:xfrm>
          <a:custGeom>
            <a:avLst/>
            <a:gdLst/>
            <a:ahLst/>
            <a:cxnLst/>
            <a:rect l="l" t="t" r="r" b="b"/>
            <a:pathLst>
              <a:path w="79375" h="79375">
                <a:moveTo>
                  <a:pt x="39598" y="0"/>
                </a:moveTo>
                <a:lnTo>
                  <a:pt x="24185" y="3110"/>
                </a:lnTo>
                <a:lnTo>
                  <a:pt x="11598" y="11593"/>
                </a:lnTo>
                <a:lnTo>
                  <a:pt x="3111" y="24179"/>
                </a:lnTo>
                <a:lnTo>
                  <a:pt x="0" y="39598"/>
                </a:lnTo>
                <a:lnTo>
                  <a:pt x="3111" y="55012"/>
                </a:lnTo>
                <a:lnTo>
                  <a:pt x="11598" y="67598"/>
                </a:lnTo>
                <a:lnTo>
                  <a:pt x="24185" y="76085"/>
                </a:lnTo>
                <a:lnTo>
                  <a:pt x="39598" y="79197"/>
                </a:lnTo>
                <a:lnTo>
                  <a:pt x="55012" y="76085"/>
                </a:lnTo>
                <a:lnTo>
                  <a:pt x="67598" y="67598"/>
                </a:lnTo>
                <a:lnTo>
                  <a:pt x="76085" y="55012"/>
                </a:lnTo>
                <a:lnTo>
                  <a:pt x="79197" y="39598"/>
                </a:lnTo>
                <a:lnTo>
                  <a:pt x="76085" y="24179"/>
                </a:lnTo>
                <a:lnTo>
                  <a:pt x="67598" y="11593"/>
                </a:lnTo>
                <a:lnTo>
                  <a:pt x="55012" y="3110"/>
                </a:lnTo>
                <a:lnTo>
                  <a:pt x="39598" y="0"/>
                </a:lnTo>
                <a:close/>
              </a:path>
            </a:pathLst>
          </a:custGeom>
          <a:solidFill>
            <a:schemeClr val="accent1"/>
          </a:solidFill>
          <a:ln>
            <a:solidFill>
              <a:schemeClr val="accent1"/>
            </a:solidFill>
          </a:ln>
        </p:spPr>
        <p:txBody>
          <a:bodyPr wrap="square" lIns="0" tIns="0" rIns="0" bIns="0" rtlCol="0"/>
          <a:lstStyle/>
          <a:p>
            <a:pPr algn="ctr"/>
            <a:endParaRPr/>
          </a:p>
        </p:txBody>
      </p:sp>
      <p:sp>
        <p:nvSpPr>
          <p:cNvPr id="5" name="TextBox 4">
            <a:extLst>
              <a:ext uri="{FF2B5EF4-FFF2-40B4-BE49-F238E27FC236}">
                <a16:creationId xmlns:a16="http://schemas.microsoft.com/office/drawing/2014/main" id="{A851F4FB-461F-2D10-063C-4A4B45279E16}"/>
              </a:ext>
            </a:extLst>
          </p:cNvPr>
          <p:cNvSpPr txBox="1"/>
          <p:nvPr/>
        </p:nvSpPr>
        <p:spPr>
          <a:xfrm>
            <a:off x="903617" y="1810647"/>
            <a:ext cx="3073297" cy="4596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ts val="1500"/>
              </a:lnSpc>
            </a:pPr>
            <a:r>
              <a:rPr lang="en-GB" sz="1200">
                <a:solidFill>
                  <a:schemeClr val="tx2"/>
                </a:solidFill>
                <a:latin typeface="Arial"/>
                <a:cs typeface="Segoe UI"/>
              </a:rPr>
              <a:t>Monday 23 March|  09</a:t>
            </a:r>
            <a:r>
              <a:rPr lang="en-US" sz="1200">
                <a:solidFill>
                  <a:schemeClr val="tx2"/>
                </a:solidFill>
                <a:latin typeface="Arial"/>
                <a:cs typeface="Segoe UI"/>
              </a:rPr>
              <a:t>:00</a:t>
            </a:r>
          </a:p>
          <a:p>
            <a:pPr rtl="0">
              <a:lnSpc>
                <a:spcPts val="1500"/>
              </a:lnSpc>
            </a:pPr>
            <a:r>
              <a:rPr lang="en-GB" sz="1200" b="1">
                <a:solidFill>
                  <a:schemeClr val="tx2"/>
                </a:solidFill>
                <a:latin typeface="Arial"/>
                <a:cs typeface="Arial"/>
              </a:rPr>
              <a:t>Exhibition Show Ready</a:t>
            </a:r>
          </a:p>
        </p:txBody>
      </p:sp>
      <p:graphicFrame>
        <p:nvGraphicFramePr>
          <p:cNvPr id="15" name="object 12">
            <a:extLst>
              <a:ext uri="{FF2B5EF4-FFF2-40B4-BE49-F238E27FC236}">
                <a16:creationId xmlns:a16="http://schemas.microsoft.com/office/drawing/2014/main" id="{F034FF35-8FE9-3C4E-70DB-182CCD9F7913}"/>
              </a:ext>
            </a:extLst>
          </p:cNvPr>
          <p:cNvGraphicFramePr>
            <a:graphicFrameLocks noGrp="1"/>
          </p:cNvGraphicFramePr>
          <p:nvPr>
            <p:extLst>
              <p:ext uri="{D42A27DB-BD31-4B8C-83A1-F6EECF244321}">
                <p14:modId xmlns:p14="http://schemas.microsoft.com/office/powerpoint/2010/main" val="3553510420"/>
              </p:ext>
            </p:extLst>
          </p:nvPr>
        </p:nvGraphicFramePr>
        <p:xfrm>
          <a:off x="4963884" y="358139"/>
          <a:ext cx="6858000" cy="4832989"/>
        </p:xfrm>
        <a:graphic>
          <a:graphicData uri="http://schemas.openxmlformats.org/drawingml/2006/table">
            <a:tbl>
              <a:tblPr firstRow="1" bandRow="1">
                <a:tableStyleId>{2D5ABB26-0587-4C30-8999-92F81FD0307C}</a:tableStyleId>
              </a:tblPr>
              <a:tblGrid>
                <a:gridCol w="2194560">
                  <a:extLst>
                    <a:ext uri="{9D8B030D-6E8A-4147-A177-3AD203B41FA5}">
                      <a16:colId xmlns:a16="http://schemas.microsoft.com/office/drawing/2014/main" val="1714874977"/>
                    </a:ext>
                  </a:extLst>
                </a:gridCol>
                <a:gridCol w="1554480">
                  <a:extLst>
                    <a:ext uri="{9D8B030D-6E8A-4147-A177-3AD203B41FA5}">
                      <a16:colId xmlns:a16="http://schemas.microsoft.com/office/drawing/2014/main" val="20001"/>
                    </a:ext>
                  </a:extLst>
                </a:gridCol>
                <a:gridCol w="1554480">
                  <a:extLst>
                    <a:ext uri="{9D8B030D-6E8A-4147-A177-3AD203B41FA5}">
                      <a16:colId xmlns:a16="http://schemas.microsoft.com/office/drawing/2014/main" val="20002"/>
                    </a:ext>
                  </a:extLst>
                </a:gridCol>
                <a:gridCol w="1554480">
                  <a:extLst>
                    <a:ext uri="{9D8B030D-6E8A-4147-A177-3AD203B41FA5}">
                      <a16:colId xmlns:a16="http://schemas.microsoft.com/office/drawing/2014/main" val="1409543204"/>
                    </a:ext>
                  </a:extLst>
                </a:gridCol>
              </a:tblGrid>
              <a:tr h="365760">
                <a:tc>
                  <a:txBody>
                    <a:bodyPr/>
                    <a:lstStyle/>
                    <a:p>
                      <a:pPr marL="107950">
                        <a:lnSpc>
                          <a:spcPct val="100000"/>
                        </a:lnSpc>
                        <a:spcBef>
                          <a:spcPts val="340"/>
                        </a:spcBef>
                      </a:pPr>
                      <a:r>
                        <a:rPr lang="en-US" sz="900" b="1" i="0">
                          <a:solidFill>
                            <a:schemeClr val="bg1"/>
                          </a:solidFill>
                          <a:latin typeface="Arial"/>
                          <a:cs typeface="Arial"/>
                        </a:rPr>
                        <a:t>Location</a:t>
                      </a:r>
                    </a:p>
                  </a:txBody>
                  <a:tcPr marL="45720" marR="45720" anchor="ctr">
                    <a:lnL w="635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107950">
                        <a:lnSpc>
                          <a:spcPct val="100000"/>
                        </a:lnSpc>
                        <a:spcBef>
                          <a:spcPts val="340"/>
                        </a:spcBef>
                      </a:pPr>
                      <a:r>
                        <a:rPr sz="900" b="1" i="0" spc="-10">
                          <a:solidFill>
                            <a:schemeClr val="bg1"/>
                          </a:solidFill>
                          <a:latin typeface="Arial"/>
                          <a:cs typeface="Arial"/>
                        </a:rPr>
                        <a:t>Build</a:t>
                      </a:r>
                      <a:r>
                        <a:rPr lang="en-US" sz="900" b="1" i="0" spc="-10">
                          <a:solidFill>
                            <a:schemeClr val="bg1"/>
                          </a:solidFill>
                          <a:latin typeface="Arial"/>
                          <a:cs typeface="Arial"/>
                        </a:rPr>
                        <a:t> – </a:t>
                      </a:r>
                      <a:r>
                        <a:rPr lang="en-US" sz="900" b="1" i="0">
                          <a:solidFill>
                            <a:schemeClr val="bg1"/>
                          </a:solidFill>
                          <a:latin typeface="Arial"/>
                          <a:cs typeface="Arial"/>
                        </a:rPr>
                        <a:t>21st</a:t>
                      </a:r>
                      <a:r>
                        <a:rPr sz="900" b="1" i="0">
                          <a:solidFill>
                            <a:schemeClr val="bg1"/>
                          </a:solidFill>
                          <a:latin typeface="Arial"/>
                          <a:cs typeface="Arial"/>
                        </a:rPr>
                        <a:t> </a:t>
                      </a:r>
                      <a:r>
                        <a:rPr sz="900" b="1" i="0" spc="-10">
                          <a:solidFill>
                            <a:schemeClr val="bg1"/>
                          </a:solidFill>
                          <a:latin typeface="Arial"/>
                          <a:cs typeface="Arial"/>
                        </a:rPr>
                        <a:t>March</a:t>
                      </a:r>
                      <a:endParaRPr sz="900" b="1" i="0">
                        <a:solidFill>
                          <a:schemeClr val="bg1"/>
                        </a:solidFill>
                        <a:latin typeface="Arial" panose="020B0604020202020204" pitchFamily="34" charset="0"/>
                        <a:cs typeface="Arial" panose="020B0604020202020204" pitchFamily="34" charset="0"/>
                      </a:endParaRPr>
                    </a:p>
                  </a:txBody>
                  <a:tcPr marL="45720" marR="4572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107950">
                        <a:lnSpc>
                          <a:spcPct val="100000"/>
                        </a:lnSpc>
                        <a:spcBef>
                          <a:spcPts val="340"/>
                        </a:spcBef>
                      </a:pPr>
                      <a:r>
                        <a:rPr sz="900" b="1" i="0" spc="-10">
                          <a:solidFill>
                            <a:schemeClr val="bg1"/>
                          </a:solidFill>
                          <a:latin typeface="Arial"/>
                          <a:cs typeface="Arial"/>
                        </a:rPr>
                        <a:t>Build</a:t>
                      </a:r>
                      <a:r>
                        <a:rPr lang="en-US" sz="900" b="1" i="0" spc="-10">
                          <a:solidFill>
                            <a:schemeClr val="bg1"/>
                          </a:solidFill>
                          <a:latin typeface="Arial"/>
                          <a:cs typeface="Arial"/>
                        </a:rPr>
                        <a:t> – 22nd </a:t>
                      </a:r>
                      <a:r>
                        <a:rPr sz="900" b="1" i="0" spc="-10">
                          <a:solidFill>
                            <a:schemeClr val="bg1"/>
                          </a:solidFill>
                          <a:latin typeface="Arial"/>
                          <a:cs typeface="Arial"/>
                        </a:rPr>
                        <a:t>March</a:t>
                      </a:r>
                      <a:endParaRPr sz="900" b="1" i="0">
                        <a:solidFill>
                          <a:schemeClr val="bg1"/>
                        </a:solidFill>
                        <a:latin typeface="Arial"/>
                        <a:cs typeface="Arial"/>
                      </a:endParaRPr>
                    </a:p>
                  </a:txBody>
                  <a:tcPr marL="45720" marR="4572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107950">
                        <a:lnSpc>
                          <a:spcPct val="100000"/>
                        </a:lnSpc>
                        <a:spcBef>
                          <a:spcPts val="340"/>
                        </a:spcBef>
                      </a:pPr>
                      <a:r>
                        <a:rPr lang="en-US" sz="900" b="1" i="0">
                          <a:solidFill>
                            <a:schemeClr val="bg1"/>
                          </a:solidFill>
                          <a:latin typeface="Arial"/>
                          <a:cs typeface="Arial"/>
                        </a:rPr>
                        <a:t>Dismantle – 25th March</a:t>
                      </a:r>
                      <a:endParaRPr lang="en-US" sz="900" b="1" i="0">
                        <a:solidFill>
                          <a:schemeClr val="bg1"/>
                        </a:solidFill>
                        <a:latin typeface="Arial" panose="020B0604020202020204" pitchFamily="34" charset="0"/>
                        <a:cs typeface="Arial" panose="020B0604020202020204" pitchFamily="34" charset="0"/>
                      </a:endParaRPr>
                    </a:p>
                  </a:txBody>
                  <a:tcPr marL="45720" marR="45720" anchor="ctr">
                    <a:lnL w="6350" cap="flat" cmpd="sng" algn="ctr">
                      <a:solidFill>
                        <a:schemeClr val="accent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386148">
                <a:tc>
                  <a:txBody>
                    <a:bodyPr/>
                    <a:lstStyle/>
                    <a:p>
                      <a:pPr marL="107950">
                        <a:lnSpc>
                          <a:spcPct val="100000"/>
                        </a:lnSpc>
                        <a:spcBef>
                          <a:spcPts val="340"/>
                        </a:spcBef>
                      </a:pPr>
                      <a:r>
                        <a:rPr lang="en-US" sz="800" b="0" i="0" spc="-10">
                          <a:solidFill>
                            <a:srgbClr val="342F35"/>
                          </a:solidFill>
                          <a:latin typeface="Arial"/>
                          <a:cs typeface="Arial"/>
                        </a:rPr>
                        <a:t>Lobby - </a:t>
                      </a:r>
                    </a:p>
                    <a:p>
                      <a:pPr marL="107950" lvl="0">
                        <a:lnSpc>
                          <a:spcPct val="100000"/>
                        </a:lnSpc>
                        <a:spcBef>
                          <a:spcPts val="340"/>
                        </a:spcBef>
                        <a:buNone/>
                      </a:pPr>
                      <a:endParaRPr lang="en-US" sz="800" b="0" i="0" spc="-10">
                        <a:solidFill>
                          <a:srgbClr val="342F35"/>
                        </a:solidFill>
                        <a:latin typeface="Arial"/>
                        <a:cs typeface="Arial"/>
                      </a:endParaRPr>
                    </a:p>
                  </a:txBody>
                  <a:tcPr marL="45720" marR="45720" anchor="ctr">
                    <a:lnL w="635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marL="107950" marR="0" lvl="0" indent="0" eaLnBrk="1" fontAlgn="auto" latinLnBrk="0" hangingPunct="1">
                        <a:lnSpc>
                          <a:spcPct val="100000"/>
                        </a:lnSpc>
                        <a:spcBef>
                          <a:spcPts val="340"/>
                        </a:spcBef>
                        <a:spcAft>
                          <a:spcPts val="0"/>
                        </a:spcAft>
                        <a:buClrTx/>
                        <a:buSzTx/>
                        <a:buFontTx/>
                        <a:buNone/>
                      </a:pPr>
                      <a:r>
                        <a:rPr lang="en-US" sz="800" b="0" i="0" spc="-50">
                          <a:solidFill>
                            <a:srgbClr val="342F35"/>
                          </a:solidFill>
                          <a:latin typeface="Arial"/>
                          <a:cs typeface="Arial"/>
                        </a:rPr>
                        <a:t>11.00/13.:00 to 16:00/17:00</a:t>
                      </a:r>
                    </a:p>
                  </a:txBody>
                  <a:tcPr marL="45720" marR="4572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marL="107950">
                        <a:lnSpc>
                          <a:spcPct val="100000"/>
                        </a:lnSpc>
                        <a:spcBef>
                          <a:spcPts val="340"/>
                        </a:spcBef>
                      </a:pPr>
                      <a:r>
                        <a:rPr lang="en-US" sz="800" b="0" i="0">
                          <a:latin typeface="Arial"/>
                          <a:cs typeface="Arial"/>
                        </a:rPr>
                        <a:t>From 13:00 t0 22:00</a:t>
                      </a:r>
                    </a:p>
                  </a:txBody>
                  <a:tcPr marL="45720" marR="4572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marL="107950" marR="0" lvl="0" indent="0">
                        <a:lnSpc>
                          <a:spcPct val="100000"/>
                        </a:lnSpc>
                        <a:spcBef>
                          <a:spcPts val="340"/>
                        </a:spcBef>
                        <a:spcAft>
                          <a:spcPts val="0"/>
                        </a:spcAft>
                        <a:buNone/>
                      </a:pPr>
                      <a:r>
                        <a:rPr lang="en-US" sz="800" b="0" i="0" spc="-50">
                          <a:solidFill>
                            <a:srgbClr val="342F35"/>
                          </a:solidFill>
                          <a:latin typeface="Arial"/>
                          <a:cs typeface="Arial"/>
                        </a:rPr>
                        <a:t>15:00 to 18:00</a:t>
                      </a:r>
                      <a:endParaRPr lang="en-US"/>
                    </a:p>
                  </a:txBody>
                  <a:tcPr marL="45720" marR="45720" anchor="ctr">
                    <a:lnL w="6350" cap="flat" cmpd="sng" algn="ctr">
                      <a:solidFill>
                        <a:schemeClr val="accent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5F5F5"/>
                    </a:solidFill>
                  </a:tcPr>
                </a:tc>
                <a:extLst>
                  <a:ext uri="{0D108BD9-81ED-4DB2-BD59-A6C34878D82A}">
                    <a16:rowId xmlns:a16="http://schemas.microsoft.com/office/drawing/2014/main" val="2063946539"/>
                  </a:ext>
                </a:extLst>
              </a:tr>
              <a:tr h="229820">
                <a:tc>
                  <a:txBody>
                    <a:bodyPr/>
                    <a:lstStyle/>
                    <a:p>
                      <a:pPr marL="107950" lvl="0">
                        <a:lnSpc>
                          <a:spcPct val="100000"/>
                        </a:lnSpc>
                        <a:spcBef>
                          <a:spcPts val="340"/>
                        </a:spcBef>
                        <a:buNone/>
                      </a:pPr>
                      <a:r>
                        <a:rPr lang="en-US" sz="800" b="0" i="0" spc="-10">
                          <a:solidFill>
                            <a:srgbClr val="342F35"/>
                          </a:solidFill>
                          <a:latin typeface="Arial"/>
                          <a:cs typeface="Arial"/>
                        </a:rPr>
                        <a:t>Lobby – D1, L10, L12</a:t>
                      </a:r>
                    </a:p>
                  </a:txBody>
                  <a:tcPr marL="45720" marR="45720" anchor="ctr">
                    <a:lnL w="0">
                      <a:noFill/>
                    </a:lnL>
                    <a:lnR w="6350">
                      <a:solidFill>
                        <a:schemeClr val="accent1"/>
                      </a:solidFill>
                    </a:lnR>
                    <a:lnT w="6350">
                      <a:solidFill>
                        <a:schemeClr val="accent1"/>
                      </a:solidFill>
                    </a:lnT>
                    <a:lnB w="6350">
                      <a:solidFill>
                        <a:schemeClr val="accent1"/>
                      </a:solidFill>
                    </a:lnB>
                    <a:lnTlToBr w="0">
                      <a:noFill/>
                    </a:lnTlToBr>
                    <a:lnBlToTr w="0">
                      <a:noFill/>
                    </a:lnBlToTr>
                    <a:solidFill>
                      <a:srgbClr val="F5F5F5"/>
                    </a:solidFill>
                  </a:tcPr>
                </a:tc>
                <a:tc>
                  <a:txBody>
                    <a:bodyPr/>
                    <a:lstStyle/>
                    <a:p>
                      <a:pPr marL="107950" lvl="0" indent="0">
                        <a:lnSpc>
                          <a:spcPct val="100000"/>
                        </a:lnSpc>
                        <a:spcBef>
                          <a:spcPts val="340"/>
                        </a:spcBef>
                        <a:spcAft>
                          <a:spcPts val="0"/>
                        </a:spcAft>
                        <a:buNone/>
                      </a:pPr>
                      <a:r>
                        <a:rPr lang="en-US" sz="800" b="0" i="0" spc="-50">
                          <a:solidFill>
                            <a:srgbClr val="342F35"/>
                          </a:solidFill>
                          <a:latin typeface="Arial"/>
                          <a:cs typeface="Arial"/>
                        </a:rPr>
                        <a:t>11:00 – 17:00</a:t>
                      </a:r>
                    </a:p>
                  </a:txBody>
                  <a:tcPr marL="45720" marR="45720" anchor="ctr">
                    <a:lnL w="6350">
                      <a:solidFill>
                        <a:schemeClr val="accent1"/>
                      </a:solidFill>
                    </a:lnL>
                    <a:lnR w="6350">
                      <a:solidFill>
                        <a:schemeClr val="accent1"/>
                      </a:solidFill>
                    </a:lnR>
                    <a:lnT w="6350">
                      <a:solidFill>
                        <a:schemeClr val="accent1"/>
                      </a:solidFill>
                    </a:lnT>
                    <a:lnB w="6350">
                      <a:solidFill>
                        <a:schemeClr val="accent1"/>
                      </a:solidFill>
                    </a:lnB>
                    <a:lnTlToBr w="0">
                      <a:noFill/>
                    </a:lnTlToBr>
                    <a:lnBlToTr w="0">
                      <a:noFill/>
                    </a:lnBlToTr>
                    <a:solidFill>
                      <a:srgbClr val="F5F5F5"/>
                    </a:solidFill>
                  </a:tcPr>
                </a:tc>
                <a:tc>
                  <a:txBody>
                    <a:bodyPr/>
                    <a:lstStyle/>
                    <a:p>
                      <a:pPr marL="107950" lvl="0">
                        <a:lnSpc>
                          <a:spcPct val="100000"/>
                        </a:lnSpc>
                        <a:spcBef>
                          <a:spcPts val="340"/>
                        </a:spcBef>
                        <a:buNone/>
                      </a:pPr>
                      <a:r>
                        <a:rPr lang="en-US" sz="800" b="0" i="0">
                          <a:latin typeface="Arial"/>
                          <a:cs typeface="Arial"/>
                        </a:rPr>
                        <a:t>13:00 – 22:00</a:t>
                      </a:r>
                    </a:p>
                  </a:txBody>
                  <a:tcPr marL="45720" marR="45720" anchor="ctr">
                    <a:lnL w="6350">
                      <a:solidFill>
                        <a:schemeClr val="accent1"/>
                      </a:solidFill>
                    </a:lnL>
                    <a:lnR w="6350">
                      <a:solidFill>
                        <a:schemeClr val="accent1"/>
                      </a:solidFill>
                    </a:lnR>
                    <a:lnT w="6350">
                      <a:solidFill>
                        <a:schemeClr val="accent1"/>
                      </a:solidFill>
                    </a:lnT>
                    <a:lnB w="6350">
                      <a:solidFill>
                        <a:schemeClr val="accent1"/>
                      </a:solidFill>
                    </a:lnB>
                    <a:lnTlToBr w="0">
                      <a:noFill/>
                    </a:lnTlToBr>
                    <a:lnBlToTr w="0">
                      <a:noFill/>
                    </a:lnBlToTr>
                    <a:solidFill>
                      <a:srgbClr val="F5F5F5"/>
                    </a:solidFill>
                  </a:tcPr>
                </a:tc>
                <a:tc>
                  <a:txBody>
                    <a:bodyPr/>
                    <a:lstStyle/>
                    <a:p>
                      <a:pPr marL="107950" lvl="0" indent="0">
                        <a:lnSpc>
                          <a:spcPct val="100000"/>
                        </a:lnSpc>
                        <a:spcBef>
                          <a:spcPts val="340"/>
                        </a:spcBef>
                        <a:spcAft>
                          <a:spcPts val="0"/>
                        </a:spcAft>
                        <a:buNone/>
                      </a:pPr>
                      <a:r>
                        <a:rPr lang="en-US" sz="800" b="0" i="0" spc="-50">
                          <a:solidFill>
                            <a:srgbClr val="342F35"/>
                          </a:solidFill>
                          <a:latin typeface="Arial"/>
                          <a:cs typeface="Arial"/>
                        </a:rPr>
                        <a:t>15:00 to 18:00</a:t>
                      </a:r>
                    </a:p>
                  </a:txBody>
                  <a:tcPr marL="45720" marR="45720" anchor="ctr">
                    <a:lnL w="6350">
                      <a:solidFill>
                        <a:schemeClr val="accent1"/>
                      </a:solidFill>
                    </a:lnL>
                    <a:lnR w="0">
                      <a:noFill/>
                    </a:lnR>
                    <a:lnT w="6350">
                      <a:solidFill>
                        <a:schemeClr val="accent1"/>
                      </a:solidFill>
                    </a:lnT>
                    <a:lnB w="6350">
                      <a:solidFill>
                        <a:schemeClr val="accent1"/>
                      </a:solidFill>
                    </a:lnB>
                    <a:lnTlToBr w="0">
                      <a:noFill/>
                    </a:lnTlToBr>
                    <a:lnBlToTr w="0">
                      <a:noFill/>
                    </a:lnBlToTr>
                    <a:solidFill>
                      <a:srgbClr val="F5F5F5"/>
                    </a:solidFill>
                  </a:tcPr>
                </a:tc>
                <a:extLst>
                  <a:ext uri="{0D108BD9-81ED-4DB2-BD59-A6C34878D82A}">
                    <a16:rowId xmlns:a16="http://schemas.microsoft.com/office/drawing/2014/main" val="94015711"/>
                  </a:ext>
                </a:extLst>
              </a:tr>
              <a:tr h="229820">
                <a:tc>
                  <a:txBody>
                    <a:bodyPr/>
                    <a:lstStyle/>
                    <a:p>
                      <a:pPr marL="107950" lvl="0">
                        <a:lnSpc>
                          <a:spcPct val="100000"/>
                        </a:lnSpc>
                        <a:spcBef>
                          <a:spcPts val="340"/>
                        </a:spcBef>
                        <a:buNone/>
                      </a:pPr>
                      <a:r>
                        <a:rPr lang="en-US" sz="800" b="0" i="0" spc="-10">
                          <a:solidFill>
                            <a:srgbClr val="342F35"/>
                          </a:solidFill>
                          <a:latin typeface="Arial"/>
                          <a:cs typeface="Arial"/>
                        </a:rPr>
                        <a:t>Corridor to Breakfast /West Wing</a:t>
                      </a:r>
                    </a:p>
                  </a:txBody>
                  <a:tcPr marL="45720" marR="45720" anchor="ctr">
                    <a:lnL w="0">
                      <a:noFill/>
                    </a:lnL>
                    <a:lnR w="6350">
                      <a:solidFill>
                        <a:schemeClr val="accent1"/>
                      </a:solidFill>
                    </a:lnR>
                    <a:lnT w="6350">
                      <a:solidFill>
                        <a:schemeClr val="accent1"/>
                      </a:solidFill>
                    </a:lnT>
                    <a:lnB w="6350">
                      <a:solidFill>
                        <a:schemeClr val="accent1"/>
                      </a:solidFill>
                    </a:lnB>
                    <a:lnTlToBr w="0">
                      <a:noFill/>
                    </a:lnTlToBr>
                    <a:lnBlToTr w="0">
                      <a:noFill/>
                    </a:lnBlToTr>
                    <a:solidFill>
                      <a:srgbClr val="F5F5F5"/>
                    </a:solidFill>
                  </a:tcPr>
                </a:tc>
                <a:tc>
                  <a:txBody>
                    <a:bodyPr/>
                    <a:lstStyle/>
                    <a:p>
                      <a:pPr marL="107950" lvl="0" indent="0">
                        <a:lnSpc>
                          <a:spcPct val="100000"/>
                        </a:lnSpc>
                        <a:spcBef>
                          <a:spcPts val="340"/>
                        </a:spcBef>
                        <a:spcAft>
                          <a:spcPts val="0"/>
                        </a:spcAft>
                        <a:buNone/>
                      </a:pPr>
                      <a:r>
                        <a:rPr lang="en-US" sz="800" b="0" i="0" spc="-50">
                          <a:solidFill>
                            <a:srgbClr val="342F35"/>
                          </a:solidFill>
                          <a:latin typeface="Arial"/>
                          <a:cs typeface="Arial"/>
                        </a:rPr>
                        <a:t>NO BUILD</a:t>
                      </a:r>
                    </a:p>
                  </a:txBody>
                  <a:tcPr marL="45720" marR="45720" anchor="ctr">
                    <a:lnL w="6350">
                      <a:solidFill>
                        <a:schemeClr val="accent1"/>
                      </a:solidFill>
                    </a:lnL>
                    <a:lnR w="6350">
                      <a:solidFill>
                        <a:schemeClr val="accent1"/>
                      </a:solidFill>
                    </a:lnR>
                    <a:lnT w="6350">
                      <a:solidFill>
                        <a:schemeClr val="accent1"/>
                      </a:solidFill>
                    </a:lnT>
                    <a:lnB w="6350">
                      <a:solidFill>
                        <a:schemeClr val="accent1"/>
                      </a:solidFill>
                    </a:lnB>
                    <a:lnTlToBr w="0">
                      <a:noFill/>
                    </a:lnTlToBr>
                    <a:lnBlToTr w="0">
                      <a:noFill/>
                    </a:lnBlToTr>
                    <a:solidFill>
                      <a:srgbClr val="F5F5F5"/>
                    </a:solidFill>
                  </a:tcPr>
                </a:tc>
                <a:tc>
                  <a:txBody>
                    <a:bodyPr/>
                    <a:lstStyle/>
                    <a:p>
                      <a:pPr marL="107950" lvl="0">
                        <a:lnSpc>
                          <a:spcPct val="100000"/>
                        </a:lnSpc>
                        <a:spcBef>
                          <a:spcPts val="340"/>
                        </a:spcBef>
                        <a:buNone/>
                      </a:pPr>
                      <a:r>
                        <a:rPr lang="en-US" sz="800" b="0" i="0">
                          <a:latin typeface="Arial"/>
                          <a:cs typeface="Arial"/>
                        </a:rPr>
                        <a:t>13:00 – 22:00</a:t>
                      </a:r>
                    </a:p>
                  </a:txBody>
                  <a:tcPr marL="45720" marR="45720" anchor="ctr">
                    <a:lnL w="6350">
                      <a:solidFill>
                        <a:schemeClr val="accent1"/>
                      </a:solidFill>
                    </a:lnL>
                    <a:lnR w="6350">
                      <a:solidFill>
                        <a:schemeClr val="accent1"/>
                      </a:solidFill>
                    </a:lnR>
                    <a:lnT w="6350">
                      <a:solidFill>
                        <a:schemeClr val="accent1"/>
                      </a:solidFill>
                    </a:lnT>
                    <a:lnB w="6350">
                      <a:solidFill>
                        <a:schemeClr val="accent1"/>
                      </a:solidFill>
                    </a:lnB>
                    <a:lnTlToBr w="0">
                      <a:noFill/>
                    </a:lnTlToBr>
                    <a:lnBlToTr w="0">
                      <a:noFill/>
                    </a:lnBlToTr>
                    <a:solidFill>
                      <a:srgbClr val="F5F5F5"/>
                    </a:solidFill>
                  </a:tcPr>
                </a:tc>
                <a:tc>
                  <a:txBody>
                    <a:bodyPr/>
                    <a:lstStyle/>
                    <a:p>
                      <a:pPr marL="107950" lvl="0" indent="0">
                        <a:lnSpc>
                          <a:spcPct val="100000"/>
                        </a:lnSpc>
                        <a:spcBef>
                          <a:spcPts val="340"/>
                        </a:spcBef>
                        <a:spcAft>
                          <a:spcPts val="0"/>
                        </a:spcAft>
                        <a:buNone/>
                      </a:pPr>
                      <a:r>
                        <a:rPr lang="en-US" sz="800" b="0" i="0" u="none" strike="noStrike" spc="-50" noProof="0">
                          <a:solidFill>
                            <a:srgbClr val="342F35"/>
                          </a:solidFill>
                          <a:latin typeface="Arial"/>
                        </a:rPr>
                        <a:t>15:00 to 18:00</a:t>
                      </a:r>
                      <a:endParaRPr lang="en-US"/>
                    </a:p>
                  </a:txBody>
                  <a:tcPr marL="45720" marR="45720" anchor="ctr">
                    <a:lnL w="6350">
                      <a:solidFill>
                        <a:schemeClr val="accent1"/>
                      </a:solidFill>
                    </a:lnL>
                    <a:lnR w="0">
                      <a:noFill/>
                    </a:lnR>
                    <a:lnT w="6350">
                      <a:solidFill>
                        <a:schemeClr val="accent1"/>
                      </a:solidFill>
                    </a:lnT>
                    <a:lnB w="6350">
                      <a:solidFill>
                        <a:schemeClr val="accent1"/>
                      </a:solidFill>
                    </a:lnB>
                    <a:lnTlToBr w="0">
                      <a:noFill/>
                    </a:lnTlToBr>
                    <a:lnBlToTr w="0">
                      <a:noFill/>
                    </a:lnBlToTr>
                    <a:solidFill>
                      <a:srgbClr val="F5F5F5"/>
                    </a:solidFill>
                  </a:tcPr>
                </a:tc>
                <a:extLst>
                  <a:ext uri="{0D108BD9-81ED-4DB2-BD59-A6C34878D82A}">
                    <a16:rowId xmlns:a16="http://schemas.microsoft.com/office/drawing/2014/main" val="3162356194"/>
                  </a:ext>
                </a:extLst>
              </a:tr>
              <a:tr h="229820">
                <a:tc>
                  <a:txBody>
                    <a:bodyPr/>
                    <a:lstStyle/>
                    <a:p>
                      <a:pPr marL="107950">
                        <a:lnSpc>
                          <a:spcPct val="100000"/>
                        </a:lnSpc>
                        <a:spcBef>
                          <a:spcPts val="340"/>
                        </a:spcBef>
                      </a:pPr>
                      <a:r>
                        <a:rPr lang="en-US" sz="800" b="0" i="0">
                          <a:latin typeface="Arial"/>
                          <a:cs typeface="Arial"/>
                        </a:rPr>
                        <a:t>Potsdam I /II/III/1V/Foyer</a:t>
                      </a:r>
                      <a:endParaRPr sz="800" b="0" i="0">
                        <a:latin typeface="Arial"/>
                        <a:cs typeface="Arial"/>
                      </a:endParaRPr>
                    </a:p>
                  </a:txBody>
                  <a:tcPr marL="45720" marR="45720" anchor="ctr">
                    <a:lnL w="635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a:solidFill>
                        <a:schemeClr val="accent1"/>
                      </a:solid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7950">
                        <a:lnSpc>
                          <a:spcPct val="100000"/>
                        </a:lnSpc>
                        <a:spcBef>
                          <a:spcPts val="340"/>
                        </a:spcBef>
                      </a:pPr>
                      <a:r>
                        <a:rPr lang="en-US" sz="800" b="0" i="0">
                          <a:latin typeface="Arial"/>
                          <a:cs typeface="Arial"/>
                        </a:rPr>
                        <a:t>08:00 to 22:00</a:t>
                      </a:r>
                    </a:p>
                  </a:txBody>
                  <a:tcPr marL="45720" marR="4572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a:solidFill>
                        <a:schemeClr val="accent1"/>
                      </a:solid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7950">
                        <a:lnSpc>
                          <a:spcPct val="100000"/>
                        </a:lnSpc>
                        <a:spcBef>
                          <a:spcPts val="340"/>
                        </a:spcBef>
                      </a:pPr>
                      <a:r>
                        <a:rPr lang="en-US" sz="800" b="0" i="0">
                          <a:latin typeface="Arial"/>
                          <a:cs typeface="Arial"/>
                        </a:rPr>
                        <a:t>08:00 to 22:00</a:t>
                      </a:r>
                    </a:p>
                  </a:txBody>
                  <a:tcPr marL="45720" marR="4572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a:solidFill>
                        <a:schemeClr val="accent1"/>
                      </a:solid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7950">
                        <a:lnSpc>
                          <a:spcPct val="100000"/>
                        </a:lnSpc>
                        <a:spcBef>
                          <a:spcPts val="340"/>
                        </a:spcBef>
                      </a:pPr>
                      <a:r>
                        <a:rPr lang="en-US" sz="800" b="0" i="0">
                          <a:latin typeface="Arial"/>
                          <a:cs typeface="Arial"/>
                        </a:rPr>
                        <a:t>15:00 to 22:00</a:t>
                      </a:r>
                    </a:p>
                  </a:txBody>
                  <a:tcPr marL="45720" marR="45720" anchor="ctr">
                    <a:lnL w="6350" cap="flat" cmpd="sng" algn="ctr">
                      <a:solidFill>
                        <a:schemeClr val="accent1"/>
                      </a:solidFill>
                      <a:prstDash val="solid"/>
                      <a:round/>
                      <a:headEnd type="none" w="med" len="med"/>
                      <a:tailEnd type="none" w="med" len="med"/>
                    </a:lnL>
                    <a:lnR w="6350" cap="flat" cmpd="sng" algn="ctr">
                      <a:noFill/>
                      <a:prstDash val="solid"/>
                      <a:round/>
                      <a:headEnd type="none" w="med" len="med"/>
                      <a:tailEnd type="none" w="med" len="med"/>
                    </a:lnR>
                    <a:lnT w="6350">
                      <a:solidFill>
                        <a:schemeClr val="accent1"/>
                      </a:solid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42891637"/>
                  </a:ext>
                </a:extLst>
              </a:tr>
              <a:tr h="229820">
                <a:tc>
                  <a:txBody>
                    <a:bodyPr/>
                    <a:lstStyle/>
                    <a:p>
                      <a:pPr marL="108585">
                        <a:lnSpc>
                          <a:spcPct val="100000"/>
                        </a:lnSpc>
                        <a:spcBef>
                          <a:spcPts val="340"/>
                        </a:spcBef>
                      </a:pPr>
                      <a:r>
                        <a:rPr sz="800" b="0" i="0" spc="-10">
                          <a:solidFill>
                            <a:srgbClr val="342F35"/>
                          </a:solidFill>
                          <a:latin typeface="Arial"/>
                          <a:cs typeface="Arial"/>
                        </a:rPr>
                        <a:t>Pavillon</a:t>
                      </a:r>
                      <a:endParaRPr sz="800" b="0" i="0">
                        <a:latin typeface="Arial"/>
                        <a:cs typeface="Arial"/>
                      </a:endParaRPr>
                    </a:p>
                  </a:txBody>
                  <a:tcPr marL="45720" marR="45720" anchor="ctr">
                    <a:lnL w="635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08585">
                        <a:lnSpc>
                          <a:spcPct val="100000"/>
                        </a:lnSpc>
                        <a:spcBef>
                          <a:spcPts val="340"/>
                        </a:spcBef>
                      </a:pPr>
                      <a:r>
                        <a:rPr sz="800" b="0" i="0">
                          <a:solidFill>
                            <a:srgbClr val="342F35"/>
                          </a:solidFill>
                          <a:latin typeface="Arial"/>
                          <a:cs typeface="Arial"/>
                        </a:rPr>
                        <a:t>08:00</a:t>
                      </a:r>
                      <a:r>
                        <a:rPr sz="800" b="0" i="0" spc="-15">
                          <a:solidFill>
                            <a:srgbClr val="342F35"/>
                          </a:solidFill>
                          <a:latin typeface="Arial"/>
                          <a:cs typeface="Arial"/>
                        </a:rPr>
                        <a:t> </a:t>
                      </a:r>
                      <a:r>
                        <a:rPr sz="800" b="0" i="0">
                          <a:solidFill>
                            <a:srgbClr val="342F35"/>
                          </a:solidFill>
                          <a:latin typeface="Arial"/>
                          <a:cs typeface="Arial"/>
                        </a:rPr>
                        <a:t>to</a:t>
                      </a:r>
                      <a:r>
                        <a:rPr sz="800" b="0" i="0" spc="-15">
                          <a:solidFill>
                            <a:srgbClr val="342F35"/>
                          </a:solidFill>
                          <a:latin typeface="Arial"/>
                          <a:cs typeface="Arial"/>
                        </a:rPr>
                        <a:t> </a:t>
                      </a:r>
                      <a:r>
                        <a:rPr sz="800" b="0" i="0" spc="-10">
                          <a:solidFill>
                            <a:srgbClr val="342F35"/>
                          </a:solidFill>
                          <a:latin typeface="Arial"/>
                          <a:cs typeface="Arial"/>
                        </a:rPr>
                        <a:t>22:00</a:t>
                      </a:r>
                      <a:endParaRPr sz="800" b="0" i="0">
                        <a:latin typeface="Arial"/>
                        <a:cs typeface="Arial"/>
                      </a:endParaRPr>
                    </a:p>
                  </a:txBody>
                  <a:tcPr marL="45720" marR="4572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08585">
                        <a:lnSpc>
                          <a:spcPct val="100000"/>
                        </a:lnSpc>
                        <a:spcBef>
                          <a:spcPts val="340"/>
                        </a:spcBef>
                      </a:pPr>
                      <a:r>
                        <a:rPr sz="800" b="0" i="0">
                          <a:solidFill>
                            <a:srgbClr val="342F35"/>
                          </a:solidFill>
                          <a:latin typeface="Arial"/>
                          <a:cs typeface="Arial"/>
                        </a:rPr>
                        <a:t>08:00</a:t>
                      </a:r>
                      <a:r>
                        <a:rPr sz="800" b="0" i="0" spc="-15">
                          <a:solidFill>
                            <a:srgbClr val="342F35"/>
                          </a:solidFill>
                          <a:latin typeface="Arial"/>
                          <a:cs typeface="Arial"/>
                        </a:rPr>
                        <a:t> </a:t>
                      </a:r>
                      <a:r>
                        <a:rPr sz="800" b="0" i="0">
                          <a:solidFill>
                            <a:srgbClr val="342F35"/>
                          </a:solidFill>
                          <a:latin typeface="Arial"/>
                          <a:cs typeface="Arial"/>
                        </a:rPr>
                        <a:t>to</a:t>
                      </a:r>
                      <a:r>
                        <a:rPr sz="800" b="0" i="0" spc="-15">
                          <a:solidFill>
                            <a:srgbClr val="342F35"/>
                          </a:solidFill>
                          <a:latin typeface="Arial"/>
                          <a:cs typeface="Arial"/>
                        </a:rPr>
                        <a:t> </a:t>
                      </a:r>
                      <a:r>
                        <a:rPr lang="en-GB" sz="800" b="0" i="0" spc="-15">
                          <a:solidFill>
                            <a:srgbClr val="342F35"/>
                          </a:solidFill>
                          <a:latin typeface="Arial"/>
                          <a:cs typeface="Arial"/>
                        </a:rPr>
                        <a:t>22</a:t>
                      </a:r>
                      <a:r>
                        <a:rPr lang="en-GB" sz="800" b="0" i="0" spc="-10">
                          <a:solidFill>
                            <a:srgbClr val="342F35"/>
                          </a:solidFill>
                          <a:latin typeface="Arial"/>
                          <a:cs typeface="Arial"/>
                        </a:rPr>
                        <a:t>:00</a:t>
                      </a:r>
                      <a:endParaRPr sz="800" b="0" i="0">
                        <a:latin typeface="Arial"/>
                        <a:cs typeface="Arial"/>
                      </a:endParaRPr>
                    </a:p>
                  </a:txBody>
                  <a:tcPr marL="45720" marR="4572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08585">
                        <a:lnSpc>
                          <a:spcPct val="100000"/>
                        </a:lnSpc>
                        <a:spcBef>
                          <a:spcPts val="340"/>
                        </a:spcBef>
                      </a:pPr>
                      <a:r>
                        <a:rPr sz="800" b="0" i="0">
                          <a:solidFill>
                            <a:srgbClr val="342F35"/>
                          </a:solidFill>
                          <a:latin typeface="Arial"/>
                          <a:cs typeface="Arial"/>
                        </a:rPr>
                        <a:t>15:00</a:t>
                      </a:r>
                      <a:r>
                        <a:rPr sz="800" b="0" i="0" spc="-15">
                          <a:solidFill>
                            <a:srgbClr val="342F35"/>
                          </a:solidFill>
                          <a:latin typeface="Arial"/>
                          <a:cs typeface="Arial"/>
                        </a:rPr>
                        <a:t> </a:t>
                      </a:r>
                      <a:r>
                        <a:rPr sz="800" b="0" i="0">
                          <a:solidFill>
                            <a:srgbClr val="342F35"/>
                          </a:solidFill>
                          <a:latin typeface="Arial"/>
                          <a:cs typeface="Arial"/>
                        </a:rPr>
                        <a:t>to</a:t>
                      </a:r>
                      <a:r>
                        <a:rPr sz="800" b="0" i="0" spc="-15">
                          <a:solidFill>
                            <a:srgbClr val="342F35"/>
                          </a:solidFill>
                          <a:latin typeface="Arial"/>
                          <a:cs typeface="Arial"/>
                        </a:rPr>
                        <a:t> </a:t>
                      </a:r>
                      <a:r>
                        <a:rPr lang="en-GB" sz="800" b="0" i="0" spc="-15">
                          <a:solidFill>
                            <a:srgbClr val="342F35"/>
                          </a:solidFill>
                          <a:latin typeface="Arial"/>
                          <a:cs typeface="Arial"/>
                        </a:rPr>
                        <a:t>22</a:t>
                      </a:r>
                      <a:r>
                        <a:rPr lang="en-GB" sz="800" b="0" i="0" spc="-10">
                          <a:solidFill>
                            <a:srgbClr val="342F35"/>
                          </a:solidFill>
                          <a:latin typeface="Arial"/>
                          <a:cs typeface="Arial"/>
                        </a:rPr>
                        <a:t>:00</a:t>
                      </a:r>
                      <a:endParaRPr sz="800" b="0" i="0">
                        <a:latin typeface="Arial"/>
                        <a:cs typeface="Arial"/>
                      </a:endParaRPr>
                    </a:p>
                  </a:txBody>
                  <a:tcPr marL="45720" marR="45720" anchor="ctr">
                    <a:lnL w="6350" cap="flat" cmpd="sng" algn="ctr">
                      <a:solidFill>
                        <a:schemeClr val="accent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29820">
                <a:tc>
                  <a:txBody>
                    <a:bodyPr/>
                    <a:lstStyle/>
                    <a:p>
                      <a:pPr marL="108585">
                        <a:lnSpc>
                          <a:spcPct val="100000"/>
                        </a:lnSpc>
                        <a:spcBef>
                          <a:spcPts val="340"/>
                        </a:spcBef>
                      </a:pPr>
                      <a:r>
                        <a:rPr lang="en-US" sz="800" b="0" i="0" spc="-10">
                          <a:solidFill>
                            <a:srgbClr val="342F35"/>
                          </a:solidFill>
                          <a:latin typeface="Arial"/>
                          <a:cs typeface="Arial"/>
                        </a:rPr>
                        <a:t>Wintergarden</a:t>
                      </a:r>
                      <a:endParaRPr sz="800" b="0" i="0" spc="-10">
                        <a:solidFill>
                          <a:srgbClr val="342F35"/>
                        </a:solidFill>
                        <a:latin typeface="Arial"/>
                        <a:cs typeface="Arial"/>
                      </a:endParaRPr>
                    </a:p>
                  </a:txBody>
                  <a:tcPr marL="45720" marR="45720" anchor="ctr">
                    <a:lnL w="635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marL="108585">
                        <a:lnSpc>
                          <a:spcPct val="100000"/>
                        </a:lnSpc>
                        <a:spcBef>
                          <a:spcPts val="340"/>
                        </a:spcBef>
                      </a:pPr>
                      <a:r>
                        <a:rPr sz="800" b="0" i="0">
                          <a:solidFill>
                            <a:srgbClr val="342F35"/>
                          </a:solidFill>
                          <a:latin typeface="Arial"/>
                          <a:cs typeface="Arial"/>
                        </a:rPr>
                        <a:t>11:00</a:t>
                      </a:r>
                      <a:r>
                        <a:rPr sz="800" b="0" i="0" spc="-15">
                          <a:solidFill>
                            <a:srgbClr val="342F35"/>
                          </a:solidFill>
                          <a:latin typeface="Arial"/>
                          <a:cs typeface="Arial"/>
                        </a:rPr>
                        <a:t> </a:t>
                      </a:r>
                      <a:r>
                        <a:rPr sz="800" b="0" i="0">
                          <a:solidFill>
                            <a:srgbClr val="342F35"/>
                          </a:solidFill>
                          <a:latin typeface="Arial"/>
                          <a:cs typeface="Arial"/>
                        </a:rPr>
                        <a:t>to</a:t>
                      </a:r>
                      <a:r>
                        <a:rPr sz="800" b="0" i="0" spc="-15">
                          <a:solidFill>
                            <a:srgbClr val="342F35"/>
                          </a:solidFill>
                          <a:latin typeface="Arial"/>
                          <a:cs typeface="Arial"/>
                        </a:rPr>
                        <a:t> </a:t>
                      </a:r>
                      <a:r>
                        <a:rPr sz="800" b="0" i="0" spc="-10">
                          <a:solidFill>
                            <a:srgbClr val="342F35"/>
                          </a:solidFill>
                          <a:latin typeface="Arial"/>
                          <a:cs typeface="Arial"/>
                        </a:rPr>
                        <a:t>22:00</a:t>
                      </a:r>
                      <a:endParaRPr sz="800" b="0" i="0">
                        <a:latin typeface="Arial"/>
                        <a:cs typeface="Arial"/>
                      </a:endParaRPr>
                    </a:p>
                  </a:txBody>
                  <a:tcPr marL="45720" marR="4572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marL="108585">
                        <a:lnSpc>
                          <a:spcPct val="100000"/>
                        </a:lnSpc>
                        <a:spcBef>
                          <a:spcPts val="340"/>
                        </a:spcBef>
                      </a:pPr>
                      <a:r>
                        <a:rPr sz="800" b="0" i="0">
                          <a:solidFill>
                            <a:srgbClr val="342F35"/>
                          </a:solidFill>
                          <a:latin typeface="Arial"/>
                          <a:cs typeface="Arial"/>
                        </a:rPr>
                        <a:t>11:00</a:t>
                      </a:r>
                      <a:r>
                        <a:rPr sz="800" b="0" i="0" spc="-15">
                          <a:solidFill>
                            <a:srgbClr val="342F35"/>
                          </a:solidFill>
                          <a:latin typeface="Arial"/>
                          <a:cs typeface="Arial"/>
                        </a:rPr>
                        <a:t> </a:t>
                      </a:r>
                      <a:r>
                        <a:rPr sz="800" b="0" i="0">
                          <a:solidFill>
                            <a:srgbClr val="342F35"/>
                          </a:solidFill>
                          <a:latin typeface="Arial"/>
                          <a:cs typeface="Arial"/>
                        </a:rPr>
                        <a:t>to</a:t>
                      </a:r>
                      <a:r>
                        <a:rPr sz="800" b="0" i="0" spc="-15">
                          <a:solidFill>
                            <a:srgbClr val="342F35"/>
                          </a:solidFill>
                          <a:latin typeface="Arial"/>
                          <a:cs typeface="Arial"/>
                        </a:rPr>
                        <a:t> </a:t>
                      </a:r>
                      <a:r>
                        <a:rPr lang="en-GB" sz="800" b="0" i="0" spc="-15">
                          <a:solidFill>
                            <a:srgbClr val="342F35"/>
                          </a:solidFill>
                          <a:latin typeface="Arial"/>
                          <a:cs typeface="Arial"/>
                        </a:rPr>
                        <a:t>22</a:t>
                      </a:r>
                      <a:r>
                        <a:rPr lang="en-GB" sz="800" b="0" i="0" spc="-10">
                          <a:solidFill>
                            <a:srgbClr val="342F35"/>
                          </a:solidFill>
                          <a:latin typeface="Arial"/>
                          <a:cs typeface="Arial"/>
                        </a:rPr>
                        <a:t>:00</a:t>
                      </a:r>
                      <a:endParaRPr sz="800" b="0" i="0">
                        <a:latin typeface="Arial"/>
                        <a:cs typeface="Arial"/>
                      </a:endParaRPr>
                    </a:p>
                  </a:txBody>
                  <a:tcPr marL="45720" marR="4572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marL="108585">
                        <a:lnSpc>
                          <a:spcPct val="100000"/>
                        </a:lnSpc>
                        <a:spcBef>
                          <a:spcPts val="340"/>
                        </a:spcBef>
                      </a:pPr>
                      <a:r>
                        <a:rPr sz="800" b="0" i="0">
                          <a:solidFill>
                            <a:srgbClr val="342F35"/>
                          </a:solidFill>
                          <a:latin typeface="Arial"/>
                          <a:cs typeface="Arial"/>
                        </a:rPr>
                        <a:t>15:00</a:t>
                      </a:r>
                      <a:r>
                        <a:rPr sz="800" b="0" i="0" spc="-15">
                          <a:solidFill>
                            <a:srgbClr val="342F35"/>
                          </a:solidFill>
                          <a:latin typeface="Arial"/>
                          <a:cs typeface="Arial"/>
                        </a:rPr>
                        <a:t> </a:t>
                      </a:r>
                      <a:r>
                        <a:rPr sz="800" b="0" i="0">
                          <a:solidFill>
                            <a:srgbClr val="342F35"/>
                          </a:solidFill>
                          <a:latin typeface="Arial"/>
                          <a:cs typeface="Arial"/>
                        </a:rPr>
                        <a:t>to</a:t>
                      </a:r>
                      <a:r>
                        <a:rPr sz="800" b="0" i="0" spc="-15">
                          <a:solidFill>
                            <a:srgbClr val="342F35"/>
                          </a:solidFill>
                          <a:latin typeface="Arial"/>
                          <a:cs typeface="Arial"/>
                        </a:rPr>
                        <a:t> </a:t>
                      </a:r>
                      <a:r>
                        <a:rPr lang="en-GB" sz="800" b="0" i="0" spc="-15">
                          <a:solidFill>
                            <a:srgbClr val="342F35"/>
                          </a:solidFill>
                          <a:latin typeface="Arial"/>
                          <a:cs typeface="Arial"/>
                        </a:rPr>
                        <a:t>22</a:t>
                      </a:r>
                      <a:r>
                        <a:rPr lang="en-GB" sz="800" b="0" i="0" spc="-10">
                          <a:solidFill>
                            <a:srgbClr val="342F35"/>
                          </a:solidFill>
                          <a:latin typeface="Arial"/>
                          <a:cs typeface="Arial"/>
                        </a:rPr>
                        <a:t>:00</a:t>
                      </a:r>
                      <a:endParaRPr sz="800" b="0" i="0">
                        <a:latin typeface="Arial"/>
                        <a:cs typeface="Arial"/>
                      </a:endParaRPr>
                    </a:p>
                  </a:txBody>
                  <a:tcPr marL="45720" marR="45720" anchor="ctr">
                    <a:lnL w="6350" cap="flat" cmpd="sng" algn="ctr">
                      <a:solidFill>
                        <a:schemeClr val="accent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5F5F5"/>
                    </a:solidFill>
                  </a:tcPr>
                </a:tc>
                <a:extLst>
                  <a:ext uri="{0D108BD9-81ED-4DB2-BD59-A6C34878D82A}">
                    <a16:rowId xmlns:a16="http://schemas.microsoft.com/office/drawing/2014/main" val="10006"/>
                  </a:ext>
                </a:extLst>
              </a:tr>
              <a:tr h="229820">
                <a:tc>
                  <a:txBody>
                    <a:bodyPr/>
                    <a:lstStyle/>
                    <a:p>
                      <a:pPr marL="108585">
                        <a:lnSpc>
                          <a:spcPct val="100000"/>
                        </a:lnSpc>
                        <a:spcBef>
                          <a:spcPts val="340"/>
                        </a:spcBef>
                      </a:pPr>
                      <a:r>
                        <a:rPr sz="800" b="0" i="0">
                          <a:solidFill>
                            <a:srgbClr val="342F35"/>
                          </a:solidFill>
                          <a:latin typeface="Arial"/>
                          <a:cs typeface="Arial"/>
                        </a:rPr>
                        <a:t>Garden</a:t>
                      </a:r>
                      <a:r>
                        <a:rPr sz="800" b="0" i="0" spc="-50">
                          <a:solidFill>
                            <a:srgbClr val="342F35"/>
                          </a:solidFill>
                          <a:latin typeface="Arial"/>
                          <a:cs typeface="Arial"/>
                        </a:rPr>
                        <a:t> </a:t>
                      </a:r>
                      <a:r>
                        <a:rPr sz="800" b="0" i="0">
                          <a:solidFill>
                            <a:srgbClr val="342F35"/>
                          </a:solidFill>
                          <a:latin typeface="Arial"/>
                          <a:cs typeface="Arial"/>
                        </a:rPr>
                        <a:t>Lounge</a:t>
                      </a:r>
                      <a:r>
                        <a:rPr sz="800" b="0" i="0" spc="-50">
                          <a:solidFill>
                            <a:srgbClr val="342F35"/>
                          </a:solidFill>
                          <a:latin typeface="Arial"/>
                          <a:cs typeface="Arial"/>
                        </a:rPr>
                        <a:t> </a:t>
                      </a:r>
                      <a:r>
                        <a:rPr sz="800" b="0" i="0" spc="-20">
                          <a:solidFill>
                            <a:srgbClr val="342F35"/>
                          </a:solidFill>
                          <a:latin typeface="Arial"/>
                          <a:cs typeface="Arial"/>
                        </a:rPr>
                        <a:t>I/II</a:t>
                      </a:r>
                      <a:endParaRPr sz="800" b="0" i="0">
                        <a:latin typeface="Arial"/>
                        <a:cs typeface="Arial"/>
                      </a:endParaRPr>
                    </a:p>
                  </a:txBody>
                  <a:tcPr marL="45720" marR="45720" anchor="ctr">
                    <a:lnL w="635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08585">
                        <a:lnSpc>
                          <a:spcPct val="100000"/>
                        </a:lnSpc>
                        <a:spcBef>
                          <a:spcPts val="340"/>
                        </a:spcBef>
                      </a:pPr>
                      <a:r>
                        <a:rPr lang="en-US" sz="800" b="0" i="0" spc="-50">
                          <a:solidFill>
                            <a:srgbClr val="342F35"/>
                          </a:solidFill>
                          <a:latin typeface="Arial"/>
                          <a:cs typeface="Arial"/>
                        </a:rPr>
                        <a:t>NO BUILD</a:t>
                      </a:r>
                      <a:endParaRPr sz="800" b="0" i="0" spc="-50">
                        <a:solidFill>
                          <a:srgbClr val="342F35"/>
                        </a:solidFill>
                        <a:latin typeface="Arial"/>
                        <a:cs typeface="Arial"/>
                      </a:endParaRPr>
                    </a:p>
                  </a:txBody>
                  <a:tcPr marL="45720" marR="4572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08585">
                        <a:lnSpc>
                          <a:spcPct val="100000"/>
                        </a:lnSpc>
                        <a:spcBef>
                          <a:spcPts val="340"/>
                        </a:spcBef>
                      </a:pPr>
                      <a:r>
                        <a:rPr sz="800" b="0" i="0">
                          <a:solidFill>
                            <a:srgbClr val="342F35"/>
                          </a:solidFill>
                          <a:latin typeface="Arial"/>
                          <a:cs typeface="Arial"/>
                        </a:rPr>
                        <a:t>11:00</a:t>
                      </a:r>
                      <a:r>
                        <a:rPr sz="800" b="0" i="0" spc="-15">
                          <a:solidFill>
                            <a:srgbClr val="342F35"/>
                          </a:solidFill>
                          <a:latin typeface="Arial"/>
                          <a:cs typeface="Arial"/>
                        </a:rPr>
                        <a:t> </a:t>
                      </a:r>
                      <a:r>
                        <a:rPr sz="800" b="0" i="0">
                          <a:solidFill>
                            <a:srgbClr val="342F35"/>
                          </a:solidFill>
                          <a:latin typeface="Arial"/>
                          <a:cs typeface="Arial"/>
                        </a:rPr>
                        <a:t>to</a:t>
                      </a:r>
                      <a:r>
                        <a:rPr sz="800" b="0" i="0" spc="-15">
                          <a:solidFill>
                            <a:srgbClr val="342F35"/>
                          </a:solidFill>
                          <a:latin typeface="Arial"/>
                          <a:cs typeface="Arial"/>
                        </a:rPr>
                        <a:t> </a:t>
                      </a:r>
                      <a:r>
                        <a:rPr lang="en-GB" sz="800" b="0" i="0" spc="-15">
                          <a:solidFill>
                            <a:srgbClr val="342F35"/>
                          </a:solidFill>
                          <a:latin typeface="Arial"/>
                          <a:cs typeface="Arial"/>
                        </a:rPr>
                        <a:t>22</a:t>
                      </a:r>
                      <a:r>
                        <a:rPr lang="en-GB" sz="800" b="0" i="0" spc="-10">
                          <a:solidFill>
                            <a:srgbClr val="342F35"/>
                          </a:solidFill>
                          <a:latin typeface="Arial"/>
                          <a:cs typeface="Arial"/>
                        </a:rPr>
                        <a:t>:00</a:t>
                      </a:r>
                      <a:endParaRPr sz="800" b="0" i="0">
                        <a:latin typeface="Arial"/>
                        <a:cs typeface="Arial"/>
                      </a:endParaRPr>
                    </a:p>
                  </a:txBody>
                  <a:tcPr marL="45720" marR="4572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08585">
                        <a:lnSpc>
                          <a:spcPct val="100000"/>
                        </a:lnSpc>
                        <a:spcBef>
                          <a:spcPts val="340"/>
                        </a:spcBef>
                      </a:pPr>
                      <a:r>
                        <a:rPr sz="800" b="0" i="0">
                          <a:solidFill>
                            <a:srgbClr val="342F35"/>
                          </a:solidFill>
                          <a:latin typeface="Arial"/>
                          <a:cs typeface="Arial"/>
                        </a:rPr>
                        <a:t>15:00</a:t>
                      </a:r>
                      <a:r>
                        <a:rPr sz="800" b="0" i="0" spc="-15">
                          <a:solidFill>
                            <a:srgbClr val="342F35"/>
                          </a:solidFill>
                          <a:latin typeface="Arial"/>
                          <a:cs typeface="Arial"/>
                        </a:rPr>
                        <a:t> </a:t>
                      </a:r>
                      <a:r>
                        <a:rPr sz="800" b="0" i="0">
                          <a:solidFill>
                            <a:srgbClr val="342F35"/>
                          </a:solidFill>
                          <a:latin typeface="Arial"/>
                          <a:cs typeface="Arial"/>
                        </a:rPr>
                        <a:t>to</a:t>
                      </a:r>
                      <a:r>
                        <a:rPr sz="800" b="0" i="0" spc="-15">
                          <a:solidFill>
                            <a:srgbClr val="342F35"/>
                          </a:solidFill>
                          <a:latin typeface="Arial"/>
                          <a:cs typeface="Arial"/>
                        </a:rPr>
                        <a:t> </a:t>
                      </a:r>
                      <a:r>
                        <a:rPr sz="800" b="0" i="0" spc="-10">
                          <a:solidFill>
                            <a:srgbClr val="342F35"/>
                          </a:solidFill>
                          <a:latin typeface="Arial"/>
                          <a:cs typeface="Arial"/>
                        </a:rPr>
                        <a:t>22:00</a:t>
                      </a:r>
                      <a:endParaRPr sz="800" b="0" i="0">
                        <a:latin typeface="Arial"/>
                        <a:cs typeface="Arial"/>
                      </a:endParaRPr>
                    </a:p>
                  </a:txBody>
                  <a:tcPr marL="45720" marR="45720" anchor="ctr">
                    <a:lnL w="6350" cap="flat" cmpd="sng" algn="ctr">
                      <a:solidFill>
                        <a:schemeClr val="accent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29820">
                <a:tc>
                  <a:txBody>
                    <a:bodyPr/>
                    <a:lstStyle/>
                    <a:p>
                      <a:pPr marL="108585">
                        <a:lnSpc>
                          <a:spcPct val="100000"/>
                        </a:lnSpc>
                        <a:spcBef>
                          <a:spcPts val="340"/>
                        </a:spcBef>
                      </a:pPr>
                      <a:r>
                        <a:rPr sz="800" b="0" i="0">
                          <a:solidFill>
                            <a:srgbClr val="342F35"/>
                          </a:solidFill>
                          <a:latin typeface="Arial"/>
                          <a:cs typeface="Arial"/>
                        </a:rPr>
                        <a:t>Marlene</a:t>
                      </a:r>
                      <a:r>
                        <a:rPr sz="800" b="0" i="0" spc="-40">
                          <a:solidFill>
                            <a:srgbClr val="342F35"/>
                          </a:solidFill>
                          <a:latin typeface="Arial"/>
                          <a:cs typeface="Arial"/>
                        </a:rPr>
                        <a:t> </a:t>
                      </a:r>
                      <a:endParaRPr sz="800" b="0" i="0" spc="-10">
                        <a:solidFill>
                          <a:srgbClr val="342F35"/>
                        </a:solidFill>
                        <a:latin typeface="Arial"/>
                        <a:cs typeface="Arial"/>
                      </a:endParaRPr>
                    </a:p>
                  </a:txBody>
                  <a:tcPr marL="45720" marR="45720" anchor="ctr">
                    <a:lnL w="635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marL="108585" lvl="0">
                        <a:lnSpc>
                          <a:spcPct val="100000"/>
                        </a:lnSpc>
                        <a:spcBef>
                          <a:spcPts val="340"/>
                        </a:spcBef>
                        <a:buNone/>
                      </a:pPr>
                      <a:r>
                        <a:rPr lang="en-US" sz="800" b="0" i="0" u="none" strike="noStrike" spc="-50" noProof="0">
                          <a:solidFill>
                            <a:srgbClr val="342F35"/>
                          </a:solidFill>
                          <a:latin typeface="Arial"/>
                        </a:rPr>
                        <a:t>NO BUILD</a:t>
                      </a:r>
                      <a:endParaRPr/>
                    </a:p>
                  </a:txBody>
                  <a:tcPr marL="45720" marR="4572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marL="109220">
                        <a:lnSpc>
                          <a:spcPct val="100000"/>
                        </a:lnSpc>
                        <a:spcBef>
                          <a:spcPts val="340"/>
                        </a:spcBef>
                      </a:pPr>
                      <a:r>
                        <a:rPr sz="800" b="0" i="0">
                          <a:solidFill>
                            <a:srgbClr val="342F35"/>
                          </a:solidFill>
                          <a:latin typeface="Arial"/>
                          <a:cs typeface="Arial"/>
                        </a:rPr>
                        <a:t>08:00</a:t>
                      </a:r>
                      <a:r>
                        <a:rPr sz="800" b="0" i="0" spc="-15">
                          <a:solidFill>
                            <a:srgbClr val="342F35"/>
                          </a:solidFill>
                          <a:latin typeface="Arial"/>
                          <a:cs typeface="Arial"/>
                        </a:rPr>
                        <a:t> </a:t>
                      </a:r>
                      <a:r>
                        <a:rPr sz="800" b="0" i="0">
                          <a:solidFill>
                            <a:srgbClr val="342F35"/>
                          </a:solidFill>
                          <a:latin typeface="Arial"/>
                          <a:cs typeface="Arial"/>
                        </a:rPr>
                        <a:t>to</a:t>
                      </a:r>
                      <a:r>
                        <a:rPr sz="800" b="0" i="0" spc="-15">
                          <a:solidFill>
                            <a:srgbClr val="342F35"/>
                          </a:solidFill>
                          <a:latin typeface="Arial"/>
                          <a:cs typeface="Arial"/>
                        </a:rPr>
                        <a:t> </a:t>
                      </a:r>
                      <a:r>
                        <a:rPr lang="en-GB" sz="800" b="0" i="0" spc="-15">
                          <a:solidFill>
                            <a:srgbClr val="342F35"/>
                          </a:solidFill>
                          <a:latin typeface="Arial"/>
                          <a:cs typeface="Arial"/>
                        </a:rPr>
                        <a:t>22</a:t>
                      </a:r>
                      <a:r>
                        <a:rPr lang="en-GB" sz="800" b="0" i="0" spc="-10">
                          <a:solidFill>
                            <a:srgbClr val="342F35"/>
                          </a:solidFill>
                          <a:latin typeface="Arial"/>
                          <a:cs typeface="Arial"/>
                        </a:rPr>
                        <a:t>:00</a:t>
                      </a:r>
                      <a:endParaRPr sz="800" b="0" i="0">
                        <a:latin typeface="Arial"/>
                        <a:cs typeface="Arial"/>
                      </a:endParaRPr>
                    </a:p>
                  </a:txBody>
                  <a:tcPr marL="45720" marR="4572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marL="109220">
                        <a:lnSpc>
                          <a:spcPct val="100000"/>
                        </a:lnSpc>
                        <a:spcBef>
                          <a:spcPts val="340"/>
                        </a:spcBef>
                      </a:pPr>
                      <a:r>
                        <a:rPr sz="800" b="0" i="0">
                          <a:solidFill>
                            <a:srgbClr val="342F35"/>
                          </a:solidFill>
                          <a:latin typeface="Arial"/>
                          <a:cs typeface="Arial"/>
                        </a:rPr>
                        <a:t>15:00</a:t>
                      </a:r>
                      <a:r>
                        <a:rPr sz="800" b="0" i="0" spc="-15">
                          <a:solidFill>
                            <a:srgbClr val="342F35"/>
                          </a:solidFill>
                          <a:latin typeface="Arial"/>
                          <a:cs typeface="Arial"/>
                        </a:rPr>
                        <a:t> </a:t>
                      </a:r>
                      <a:r>
                        <a:rPr sz="800" b="0" i="0">
                          <a:solidFill>
                            <a:srgbClr val="342F35"/>
                          </a:solidFill>
                          <a:latin typeface="Arial"/>
                          <a:cs typeface="Arial"/>
                        </a:rPr>
                        <a:t>to</a:t>
                      </a:r>
                      <a:r>
                        <a:rPr sz="800" b="0" i="0" spc="-15">
                          <a:solidFill>
                            <a:srgbClr val="342F35"/>
                          </a:solidFill>
                          <a:latin typeface="Arial"/>
                          <a:cs typeface="Arial"/>
                        </a:rPr>
                        <a:t> </a:t>
                      </a:r>
                      <a:r>
                        <a:rPr sz="800" b="0" i="0" spc="-10">
                          <a:solidFill>
                            <a:srgbClr val="342F35"/>
                          </a:solidFill>
                          <a:latin typeface="Arial"/>
                          <a:cs typeface="Arial"/>
                        </a:rPr>
                        <a:t>21:00</a:t>
                      </a:r>
                      <a:endParaRPr sz="800" b="0" i="0">
                        <a:latin typeface="Arial"/>
                        <a:cs typeface="Arial"/>
                      </a:endParaRPr>
                    </a:p>
                  </a:txBody>
                  <a:tcPr marL="45720" marR="45720" anchor="ctr">
                    <a:lnL w="6350" cap="flat" cmpd="sng" algn="ctr">
                      <a:solidFill>
                        <a:schemeClr val="accent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5F5F5"/>
                    </a:solidFill>
                  </a:tcPr>
                </a:tc>
                <a:extLst>
                  <a:ext uri="{0D108BD9-81ED-4DB2-BD59-A6C34878D82A}">
                    <a16:rowId xmlns:a16="http://schemas.microsoft.com/office/drawing/2014/main" val="10008"/>
                  </a:ext>
                </a:extLst>
              </a:tr>
              <a:tr h="229820">
                <a:tc>
                  <a:txBody>
                    <a:bodyPr/>
                    <a:lstStyle/>
                    <a:p>
                      <a:pPr marL="109220">
                        <a:lnSpc>
                          <a:spcPct val="100000"/>
                        </a:lnSpc>
                        <a:spcBef>
                          <a:spcPts val="340"/>
                        </a:spcBef>
                      </a:pPr>
                      <a:r>
                        <a:rPr sz="800" b="0" i="0" spc="-10">
                          <a:solidFill>
                            <a:srgbClr val="342F35"/>
                          </a:solidFill>
                          <a:latin typeface="Arial"/>
                          <a:cs typeface="Arial"/>
                        </a:rPr>
                        <a:t>Zoo</a:t>
                      </a:r>
                      <a:r>
                        <a:rPr sz="800" b="0" i="0" spc="-40">
                          <a:solidFill>
                            <a:srgbClr val="342F35"/>
                          </a:solidFill>
                          <a:latin typeface="Arial"/>
                          <a:cs typeface="Arial"/>
                        </a:rPr>
                        <a:t> </a:t>
                      </a:r>
                      <a:r>
                        <a:rPr sz="800" b="0" i="0" spc="-10">
                          <a:solidFill>
                            <a:srgbClr val="342F35"/>
                          </a:solidFill>
                          <a:latin typeface="Arial"/>
                          <a:cs typeface="Arial"/>
                        </a:rPr>
                        <a:t>Terrace</a:t>
                      </a:r>
                      <a:endParaRPr sz="800" b="0" i="0">
                        <a:latin typeface="Arial"/>
                        <a:cs typeface="Arial"/>
                      </a:endParaRPr>
                    </a:p>
                  </a:txBody>
                  <a:tcPr marL="45720" marR="45720" anchor="ctr">
                    <a:lnL w="635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09220" lvl="0">
                        <a:lnSpc>
                          <a:spcPct val="100000"/>
                        </a:lnSpc>
                        <a:spcBef>
                          <a:spcPts val="340"/>
                        </a:spcBef>
                        <a:buNone/>
                      </a:pPr>
                      <a:r>
                        <a:rPr lang="en-US" sz="800" b="0" i="0" u="none" strike="noStrike" spc="-50" noProof="0">
                          <a:solidFill>
                            <a:srgbClr val="342F35"/>
                          </a:solidFill>
                          <a:latin typeface="Arial"/>
                        </a:rPr>
                        <a:t>NO BUILD</a:t>
                      </a:r>
                      <a:endParaRPr/>
                    </a:p>
                  </a:txBody>
                  <a:tcPr marL="45720" marR="4572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09220">
                        <a:lnSpc>
                          <a:spcPct val="100000"/>
                        </a:lnSpc>
                        <a:spcBef>
                          <a:spcPts val="340"/>
                        </a:spcBef>
                      </a:pPr>
                      <a:r>
                        <a:rPr sz="800" b="0" i="0">
                          <a:solidFill>
                            <a:srgbClr val="342F35"/>
                          </a:solidFill>
                          <a:latin typeface="Arial"/>
                          <a:cs typeface="Arial"/>
                        </a:rPr>
                        <a:t>11:00</a:t>
                      </a:r>
                      <a:r>
                        <a:rPr sz="800" b="0" i="0" spc="-15">
                          <a:solidFill>
                            <a:srgbClr val="342F35"/>
                          </a:solidFill>
                          <a:latin typeface="Arial"/>
                          <a:cs typeface="Arial"/>
                        </a:rPr>
                        <a:t> </a:t>
                      </a:r>
                      <a:r>
                        <a:rPr sz="800" b="0" i="0">
                          <a:solidFill>
                            <a:srgbClr val="342F35"/>
                          </a:solidFill>
                          <a:latin typeface="Arial"/>
                          <a:cs typeface="Arial"/>
                        </a:rPr>
                        <a:t>to</a:t>
                      </a:r>
                      <a:r>
                        <a:rPr sz="800" b="0" i="0" spc="-15">
                          <a:solidFill>
                            <a:srgbClr val="342F35"/>
                          </a:solidFill>
                          <a:latin typeface="Arial"/>
                          <a:cs typeface="Arial"/>
                        </a:rPr>
                        <a:t> </a:t>
                      </a:r>
                      <a:r>
                        <a:rPr lang="en-GB" sz="800" b="0" i="0" spc="-15">
                          <a:solidFill>
                            <a:srgbClr val="342F35"/>
                          </a:solidFill>
                          <a:latin typeface="Arial"/>
                          <a:cs typeface="Arial"/>
                        </a:rPr>
                        <a:t>22</a:t>
                      </a:r>
                      <a:r>
                        <a:rPr lang="en-GB" sz="800" b="0" i="0" spc="-10">
                          <a:solidFill>
                            <a:srgbClr val="342F35"/>
                          </a:solidFill>
                          <a:latin typeface="Arial"/>
                          <a:cs typeface="Arial"/>
                        </a:rPr>
                        <a:t>:00</a:t>
                      </a:r>
                      <a:endParaRPr sz="800" b="0" i="0">
                        <a:latin typeface="Arial"/>
                        <a:cs typeface="Arial"/>
                      </a:endParaRPr>
                    </a:p>
                  </a:txBody>
                  <a:tcPr marL="45720" marR="4572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09220">
                        <a:lnSpc>
                          <a:spcPct val="100000"/>
                        </a:lnSpc>
                        <a:spcBef>
                          <a:spcPts val="340"/>
                        </a:spcBef>
                      </a:pPr>
                      <a:r>
                        <a:rPr sz="800" b="0" i="0">
                          <a:solidFill>
                            <a:srgbClr val="342F35"/>
                          </a:solidFill>
                          <a:latin typeface="Arial"/>
                          <a:cs typeface="Arial"/>
                        </a:rPr>
                        <a:t>15:00</a:t>
                      </a:r>
                      <a:r>
                        <a:rPr sz="800" b="0" i="0" spc="-15">
                          <a:solidFill>
                            <a:srgbClr val="342F35"/>
                          </a:solidFill>
                          <a:latin typeface="Arial"/>
                          <a:cs typeface="Arial"/>
                        </a:rPr>
                        <a:t> </a:t>
                      </a:r>
                      <a:r>
                        <a:rPr sz="800" b="0" i="0">
                          <a:solidFill>
                            <a:srgbClr val="342F35"/>
                          </a:solidFill>
                          <a:latin typeface="Arial"/>
                          <a:cs typeface="Arial"/>
                        </a:rPr>
                        <a:t>to</a:t>
                      </a:r>
                      <a:r>
                        <a:rPr sz="800" b="0" i="0" spc="-15">
                          <a:solidFill>
                            <a:srgbClr val="342F35"/>
                          </a:solidFill>
                          <a:latin typeface="Arial"/>
                          <a:cs typeface="Arial"/>
                        </a:rPr>
                        <a:t> </a:t>
                      </a:r>
                      <a:r>
                        <a:rPr sz="800" b="0" i="0" spc="-10">
                          <a:solidFill>
                            <a:srgbClr val="342F35"/>
                          </a:solidFill>
                          <a:latin typeface="Arial"/>
                          <a:cs typeface="Arial"/>
                        </a:rPr>
                        <a:t>22:00</a:t>
                      </a:r>
                      <a:endParaRPr sz="800" b="0" i="0">
                        <a:latin typeface="Arial"/>
                        <a:cs typeface="Arial"/>
                      </a:endParaRPr>
                    </a:p>
                  </a:txBody>
                  <a:tcPr marL="45720" marR="45720" anchor="ctr">
                    <a:lnL w="6350" cap="flat" cmpd="sng" algn="ctr">
                      <a:solidFill>
                        <a:schemeClr val="accent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29820">
                <a:tc>
                  <a:txBody>
                    <a:bodyPr/>
                    <a:lstStyle/>
                    <a:p>
                      <a:pPr marL="109220">
                        <a:lnSpc>
                          <a:spcPct val="100000"/>
                        </a:lnSpc>
                        <a:spcBef>
                          <a:spcPts val="340"/>
                        </a:spcBef>
                      </a:pPr>
                      <a:r>
                        <a:rPr lang="en-GB" sz="800" b="0" i="0" spc="-10">
                          <a:solidFill>
                            <a:srgbClr val="342F35"/>
                          </a:solidFill>
                          <a:latin typeface="Arial"/>
                          <a:cs typeface="Arial"/>
                        </a:rPr>
                        <a:t>Kaminzimmer</a:t>
                      </a:r>
                      <a:endParaRPr lang="en-GB" sz="800" b="0" i="0">
                        <a:latin typeface="Arial"/>
                        <a:cs typeface="Arial"/>
                      </a:endParaRPr>
                    </a:p>
                  </a:txBody>
                  <a:tcPr marL="45720" marR="45720" anchor="ctr">
                    <a:lnL w="635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marL="109220">
                        <a:lnSpc>
                          <a:spcPct val="100000"/>
                        </a:lnSpc>
                        <a:spcBef>
                          <a:spcPts val="340"/>
                        </a:spcBef>
                      </a:pPr>
                      <a:r>
                        <a:rPr lang="en-GB" sz="800" b="0" i="0">
                          <a:solidFill>
                            <a:srgbClr val="342F35"/>
                          </a:solidFill>
                          <a:latin typeface="Arial"/>
                          <a:cs typeface="Arial"/>
                        </a:rPr>
                        <a:t>07:00 to 08:00 (Load In)</a:t>
                      </a:r>
                    </a:p>
                    <a:p>
                      <a:pPr marL="109220" lvl="0">
                        <a:lnSpc>
                          <a:spcPct val="100000"/>
                        </a:lnSpc>
                        <a:spcBef>
                          <a:spcPts val="340"/>
                        </a:spcBef>
                        <a:buNone/>
                      </a:pPr>
                      <a:r>
                        <a:rPr lang="en-GB" sz="800" b="0" i="0">
                          <a:solidFill>
                            <a:srgbClr val="342F35"/>
                          </a:solidFill>
                          <a:latin typeface="Arial"/>
                          <a:cs typeface="Arial"/>
                        </a:rPr>
                        <a:t>11:00</a:t>
                      </a:r>
                      <a:r>
                        <a:rPr sz="800" b="0" i="0" spc="-15">
                          <a:solidFill>
                            <a:srgbClr val="342F35"/>
                          </a:solidFill>
                          <a:latin typeface="Arial"/>
                          <a:cs typeface="Arial"/>
                        </a:rPr>
                        <a:t> </a:t>
                      </a:r>
                      <a:r>
                        <a:rPr sz="800" b="0" i="0">
                          <a:solidFill>
                            <a:srgbClr val="342F35"/>
                          </a:solidFill>
                          <a:latin typeface="Arial"/>
                          <a:cs typeface="Arial"/>
                        </a:rPr>
                        <a:t>to</a:t>
                      </a:r>
                      <a:r>
                        <a:rPr sz="800" b="0" i="0" spc="-15">
                          <a:solidFill>
                            <a:srgbClr val="342F35"/>
                          </a:solidFill>
                          <a:latin typeface="Arial"/>
                          <a:cs typeface="Arial"/>
                        </a:rPr>
                        <a:t> </a:t>
                      </a:r>
                      <a:r>
                        <a:rPr sz="800" b="0" i="0" spc="-10">
                          <a:solidFill>
                            <a:srgbClr val="342F35"/>
                          </a:solidFill>
                          <a:latin typeface="Arial"/>
                          <a:cs typeface="Arial"/>
                        </a:rPr>
                        <a:t>22:00</a:t>
                      </a:r>
                    </a:p>
                  </a:txBody>
                  <a:tcPr marL="45720" marR="4572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marL="109220">
                        <a:lnSpc>
                          <a:spcPct val="100000"/>
                        </a:lnSpc>
                        <a:spcBef>
                          <a:spcPts val="340"/>
                        </a:spcBef>
                      </a:pPr>
                      <a:r>
                        <a:rPr lang="en-GB" sz="800" b="0" i="0">
                          <a:solidFill>
                            <a:srgbClr val="342F35"/>
                          </a:solidFill>
                          <a:latin typeface="Arial"/>
                          <a:cs typeface="Arial"/>
                        </a:rPr>
                        <a:t>11:00</a:t>
                      </a:r>
                      <a:r>
                        <a:rPr sz="800" b="0" i="0" spc="-15">
                          <a:solidFill>
                            <a:srgbClr val="342F35"/>
                          </a:solidFill>
                          <a:latin typeface="Arial"/>
                          <a:cs typeface="Arial"/>
                        </a:rPr>
                        <a:t> </a:t>
                      </a:r>
                      <a:r>
                        <a:rPr sz="800" b="0" i="0">
                          <a:solidFill>
                            <a:srgbClr val="342F35"/>
                          </a:solidFill>
                          <a:latin typeface="Arial"/>
                          <a:cs typeface="Arial"/>
                        </a:rPr>
                        <a:t>to</a:t>
                      </a:r>
                      <a:r>
                        <a:rPr sz="800" b="0" i="0" spc="-15">
                          <a:solidFill>
                            <a:srgbClr val="342F35"/>
                          </a:solidFill>
                          <a:latin typeface="Arial"/>
                          <a:cs typeface="Arial"/>
                        </a:rPr>
                        <a:t> </a:t>
                      </a:r>
                      <a:r>
                        <a:rPr lang="en-GB" sz="800" b="0" i="0" spc="-15">
                          <a:solidFill>
                            <a:srgbClr val="342F35"/>
                          </a:solidFill>
                          <a:latin typeface="Arial"/>
                          <a:cs typeface="Arial"/>
                        </a:rPr>
                        <a:t>22</a:t>
                      </a:r>
                      <a:r>
                        <a:rPr lang="en-GB" sz="800" b="0" i="0" spc="-10">
                          <a:solidFill>
                            <a:srgbClr val="342F35"/>
                          </a:solidFill>
                          <a:latin typeface="Arial"/>
                          <a:cs typeface="Arial"/>
                        </a:rPr>
                        <a:t>:00</a:t>
                      </a:r>
                      <a:endParaRPr sz="800" b="0" i="0">
                        <a:latin typeface="Arial"/>
                        <a:cs typeface="Arial"/>
                      </a:endParaRPr>
                    </a:p>
                  </a:txBody>
                  <a:tcPr marL="45720" marR="4572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marL="109220">
                        <a:lnSpc>
                          <a:spcPct val="100000"/>
                        </a:lnSpc>
                        <a:spcBef>
                          <a:spcPts val="340"/>
                        </a:spcBef>
                      </a:pPr>
                      <a:r>
                        <a:rPr sz="800" b="0" i="0">
                          <a:solidFill>
                            <a:srgbClr val="342F35"/>
                          </a:solidFill>
                          <a:latin typeface="Arial"/>
                          <a:cs typeface="Arial"/>
                        </a:rPr>
                        <a:t>15:00</a:t>
                      </a:r>
                      <a:r>
                        <a:rPr sz="800" b="0" i="0" spc="-15">
                          <a:solidFill>
                            <a:srgbClr val="342F35"/>
                          </a:solidFill>
                          <a:latin typeface="Arial"/>
                          <a:cs typeface="Arial"/>
                        </a:rPr>
                        <a:t> </a:t>
                      </a:r>
                      <a:r>
                        <a:rPr sz="800" b="0" i="0">
                          <a:solidFill>
                            <a:srgbClr val="342F35"/>
                          </a:solidFill>
                          <a:latin typeface="Arial"/>
                          <a:cs typeface="Arial"/>
                        </a:rPr>
                        <a:t>to</a:t>
                      </a:r>
                      <a:r>
                        <a:rPr sz="800" b="0" i="0" spc="-15">
                          <a:solidFill>
                            <a:srgbClr val="342F35"/>
                          </a:solidFill>
                          <a:latin typeface="Arial"/>
                          <a:cs typeface="Arial"/>
                        </a:rPr>
                        <a:t> </a:t>
                      </a:r>
                      <a:r>
                        <a:rPr sz="800" b="0" i="0" spc="-10">
                          <a:solidFill>
                            <a:srgbClr val="342F35"/>
                          </a:solidFill>
                          <a:latin typeface="Arial"/>
                          <a:cs typeface="Arial"/>
                        </a:rPr>
                        <a:t>22:00</a:t>
                      </a:r>
                      <a:endParaRPr sz="800" b="0" i="0">
                        <a:latin typeface="Arial"/>
                        <a:cs typeface="Arial"/>
                      </a:endParaRPr>
                    </a:p>
                  </a:txBody>
                  <a:tcPr marL="45720" marR="45720" anchor="ctr">
                    <a:lnL w="6350" cap="flat" cmpd="sng" algn="ctr">
                      <a:solidFill>
                        <a:schemeClr val="accent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5F5F5"/>
                    </a:solidFill>
                  </a:tcPr>
                </a:tc>
                <a:extLst>
                  <a:ext uri="{0D108BD9-81ED-4DB2-BD59-A6C34878D82A}">
                    <a16:rowId xmlns:a16="http://schemas.microsoft.com/office/drawing/2014/main" val="10010"/>
                  </a:ext>
                </a:extLst>
              </a:tr>
              <a:tr h="213101">
                <a:tc>
                  <a:txBody>
                    <a:bodyPr/>
                    <a:lstStyle/>
                    <a:p>
                      <a:pPr marL="109220">
                        <a:lnSpc>
                          <a:spcPct val="100000"/>
                        </a:lnSpc>
                        <a:spcBef>
                          <a:spcPts val="340"/>
                        </a:spcBef>
                      </a:pPr>
                      <a:r>
                        <a:rPr sz="800" b="0" i="0" spc="-10" err="1">
                          <a:solidFill>
                            <a:srgbClr val="342F35"/>
                          </a:solidFill>
                          <a:latin typeface="Arial"/>
                          <a:cs typeface="Arial"/>
                        </a:rPr>
                        <a:t>Glienicke</a:t>
                      </a:r>
                      <a:endParaRPr sz="800" b="0" i="0" err="1">
                        <a:latin typeface="Arial"/>
                        <a:cs typeface="Arial"/>
                      </a:endParaRPr>
                    </a:p>
                  </a:txBody>
                  <a:tcPr marL="45720" marR="45720" anchor="ctr">
                    <a:lnL w="635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09220">
                        <a:lnSpc>
                          <a:spcPct val="100000"/>
                        </a:lnSpc>
                        <a:spcBef>
                          <a:spcPts val="340"/>
                        </a:spcBef>
                      </a:pPr>
                      <a:r>
                        <a:rPr lang="en-GB" sz="800" b="0" i="0">
                          <a:solidFill>
                            <a:srgbClr val="342F35"/>
                          </a:solidFill>
                          <a:latin typeface="Arial"/>
                          <a:cs typeface="Arial"/>
                        </a:rPr>
                        <a:t>11:00</a:t>
                      </a:r>
                      <a:r>
                        <a:rPr sz="800" b="0" i="0" spc="-15">
                          <a:solidFill>
                            <a:srgbClr val="342F35"/>
                          </a:solidFill>
                          <a:latin typeface="Arial"/>
                          <a:cs typeface="Arial"/>
                        </a:rPr>
                        <a:t> </a:t>
                      </a:r>
                      <a:r>
                        <a:rPr sz="800" b="0" i="0">
                          <a:solidFill>
                            <a:srgbClr val="342F35"/>
                          </a:solidFill>
                          <a:latin typeface="Arial"/>
                          <a:cs typeface="Arial"/>
                        </a:rPr>
                        <a:t>to</a:t>
                      </a:r>
                      <a:r>
                        <a:rPr sz="800" b="0" i="0" spc="-15">
                          <a:solidFill>
                            <a:srgbClr val="342F35"/>
                          </a:solidFill>
                          <a:latin typeface="Arial"/>
                          <a:cs typeface="Arial"/>
                        </a:rPr>
                        <a:t> </a:t>
                      </a:r>
                      <a:r>
                        <a:rPr sz="800" b="0" i="0" spc="-10">
                          <a:solidFill>
                            <a:srgbClr val="342F35"/>
                          </a:solidFill>
                          <a:latin typeface="Arial"/>
                          <a:cs typeface="Arial"/>
                        </a:rPr>
                        <a:t>22:00</a:t>
                      </a:r>
                      <a:endParaRPr sz="800" b="0" i="0">
                        <a:latin typeface="Arial"/>
                        <a:cs typeface="Arial"/>
                      </a:endParaRPr>
                    </a:p>
                  </a:txBody>
                  <a:tcPr marL="45720" marR="4572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09220">
                        <a:lnSpc>
                          <a:spcPct val="100000"/>
                        </a:lnSpc>
                        <a:spcBef>
                          <a:spcPts val="340"/>
                        </a:spcBef>
                      </a:pPr>
                      <a:r>
                        <a:rPr lang="en-GB" sz="800" b="0" i="0">
                          <a:solidFill>
                            <a:srgbClr val="342F35"/>
                          </a:solidFill>
                          <a:latin typeface="Arial"/>
                          <a:cs typeface="Arial"/>
                        </a:rPr>
                        <a:t>11:00</a:t>
                      </a:r>
                      <a:r>
                        <a:rPr sz="800" b="0" i="0" spc="-15">
                          <a:solidFill>
                            <a:srgbClr val="342F35"/>
                          </a:solidFill>
                          <a:latin typeface="Arial"/>
                          <a:cs typeface="Arial"/>
                        </a:rPr>
                        <a:t> </a:t>
                      </a:r>
                      <a:r>
                        <a:rPr sz="800" b="0" i="0">
                          <a:solidFill>
                            <a:srgbClr val="342F35"/>
                          </a:solidFill>
                          <a:latin typeface="Arial"/>
                          <a:cs typeface="Arial"/>
                        </a:rPr>
                        <a:t>to</a:t>
                      </a:r>
                      <a:r>
                        <a:rPr sz="800" b="0" i="0" spc="-15">
                          <a:solidFill>
                            <a:srgbClr val="342F35"/>
                          </a:solidFill>
                          <a:latin typeface="Arial"/>
                          <a:cs typeface="Arial"/>
                        </a:rPr>
                        <a:t> </a:t>
                      </a:r>
                      <a:r>
                        <a:rPr lang="en-GB" sz="800" b="0" i="0" spc="-15">
                          <a:solidFill>
                            <a:srgbClr val="342F35"/>
                          </a:solidFill>
                          <a:latin typeface="Arial"/>
                          <a:cs typeface="Arial"/>
                        </a:rPr>
                        <a:t>22</a:t>
                      </a:r>
                      <a:r>
                        <a:rPr lang="en-GB" sz="800" b="0" i="0" spc="-10">
                          <a:solidFill>
                            <a:srgbClr val="342F35"/>
                          </a:solidFill>
                          <a:latin typeface="Arial"/>
                          <a:cs typeface="Arial"/>
                        </a:rPr>
                        <a:t>:00</a:t>
                      </a:r>
                      <a:endParaRPr sz="800" b="0" i="0">
                        <a:latin typeface="Arial"/>
                        <a:cs typeface="Arial"/>
                      </a:endParaRPr>
                    </a:p>
                  </a:txBody>
                  <a:tcPr marL="45720" marR="4572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09220">
                        <a:lnSpc>
                          <a:spcPct val="100000"/>
                        </a:lnSpc>
                        <a:spcBef>
                          <a:spcPts val="340"/>
                        </a:spcBef>
                      </a:pPr>
                      <a:r>
                        <a:rPr sz="800" b="0" i="0">
                          <a:solidFill>
                            <a:srgbClr val="342F35"/>
                          </a:solidFill>
                          <a:latin typeface="Arial"/>
                          <a:cs typeface="Arial"/>
                        </a:rPr>
                        <a:t>15:00</a:t>
                      </a:r>
                      <a:r>
                        <a:rPr sz="800" b="0" i="0" spc="-15">
                          <a:solidFill>
                            <a:srgbClr val="342F35"/>
                          </a:solidFill>
                          <a:latin typeface="Arial"/>
                          <a:cs typeface="Arial"/>
                        </a:rPr>
                        <a:t> </a:t>
                      </a:r>
                      <a:r>
                        <a:rPr sz="800" b="0" i="0">
                          <a:solidFill>
                            <a:srgbClr val="342F35"/>
                          </a:solidFill>
                          <a:latin typeface="Arial"/>
                          <a:cs typeface="Arial"/>
                        </a:rPr>
                        <a:t>to</a:t>
                      </a:r>
                      <a:r>
                        <a:rPr sz="800" b="0" i="0" spc="-15">
                          <a:solidFill>
                            <a:srgbClr val="342F35"/>
                          </a:solidFill>
                          <a:latin typeface="Arial"/>
                          <a:cs typeface="Arial"/>
                        </a:rPr>
                        <a:t> </a:t>
                      </a:r>
                      <a:r>
                        <a:rPr sz="800" b="0" i="0" spc="-10">
                          <a:solidFill>
                            <a:srgbClr val="342F35"/>
                          </a:solidFill>
                          <a:latin typeface="Arial"/>
                          <a:cs typeface="Arial"/>
                        </a:rPr>
                        <a:t>22:00</a:t>
                      </a:r>
                      <a:endParaRPr sz="800" b="0" i="0">
                        <a:latin typeface="Arial"/>
                        <a:cs typeface="Arial"/>
                      </a:endParaRPr>
                    </a:p>
                  </a:txBody>
                  <a:tcPr marL="45720" marR="45720" anchor="ctr">
                    <a:lnL w="6350" cap="flat" cmpd="sng" algn="ctr">
                      <a:solidFill>
                        <a:schemeClr val="accent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229820">
                <a:tc>
                  <a:txBody>
                    <a:bodyPr/>
                    <a:lstStyle/>
                    <a:p>
                      <a:pPr marL="109220">
                        <a:lnSpc>
                          <a:spcPct val="100000"/>
                        </a:lnSpc>
                        <a:spcBef>
                          <a:spcPts val="340"/>
                        </a:spcBef>
                      </a:pPr>
                      <a:r>
                        <a:rPr lang="en-GB" sz="800" b="0" i="0" spc="-10">
                          <a:solidFill>
                            <a:srgbClr val="342F35"/>
                          </a:solidFill>
                          <a:latin typeface="Arial"/>
                          <a:cs typeface="Arial"/>
                        </a:rPr>
                        <a:t>Tegel</a:t>
                      </a:r>
                      <a:endParaRPr sz="800" b="0" i="0">
                        <a:latin typeface="Arial" panose="020B0604020202020204" pitchFamily="34" charset="0"/>
                        <a:cs typeface="Arial" panose="020B0604020202020204" pitchFamily="34" charset="0"/>
                      </a:endParaRPr>
                    </a:p>
                  </a:txBody>
                  <a:tcPr marL="45720" marR="45720" anchor="ctr">
                    <a:lnL w="635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marL="109220" lvl="0">
                        <a:lnSpc>
                          <a:spcPct val="100000"/>
                        </a:lnSpc>
                        <a:spcBef>
                          <a:spcPts val="340"/>
                        </a:spcBef>
                        <a:buNone/>
                      </a:pPr>
                      <a:r>
                        <a:rPr lang="en-US" sz="800" b="0" i="0" u="none" strike="noStrike" noProof="0">
                          <a:solidFill>
                            <a:srgbClr val="342F35"/>
                          </a:solidFill>
                          <a:latin typeface="Arial"/>
                        </a:rPr>
                        <a:t>NO BUILD</a:t>
                      </a:r>
                      <a:endParaRPr/>
                    </a:p>
                  </a:txBody>
                  <a:tcPr marL="45720" marR="4572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marL="109220">
                        <a:lnSpc>
                          <a:spcPct val="100000"/>
                        </a:lnSpc>
                        <a:spcBef>
                          <a:spcPts val="340"/>
                        </a:spcBef>
                      </a:pPr>
                      <a:r>
                        <a:rPr lang="en-GB" sz="800" b="0" i="0">
                          <a:solidFill>
                            <a:srgbClr val="342F35"/>
                          </a:solidFill>
                          <a:latin typeface="Arial"/>
                          <a:cs typeface="Arial"/>
                        </a:rPr>
                        <a:t>11:00</a:t>
                      </a:r>
                      <a:r>
                        <a:rPr sz="800" b="0" i="0" spc="-15">
                          <a:solidFill>
                            <a:srgbClr val="342F35"/>
                          </a:solidFill>
                          <a:latin typeface="Arial"/>
                          <a:cs typeface="Arial"/>
                        </a:rPr>
                        <a:t> </a:t>
                      </a:r>
                      <a:r>
                        <a:rPr sz="800" b="0" i="0">
                          <a:solidFill>
                            <a:srgbClr val="342F35"/>
                          </a:solidFill>
                          <a:latin typeface="Arial"/>
                          <a:cs typeface="Arial"/>
                        </a:rPr>
                        <a:t>to</a:t>
                      </a:r>
                      <a:r>
                        <a:rPr sz="800" b="0" i="0" spc="-15">
                          <a:solidFill>
                            <a:srgbClr val="342F35"/>
                          </a:solidFill>
                          <a:latin typeface="Arial"/>
                          <a:cs typeface="Arial"/>
                        </a:rPr>
                        <a:t> </a:t>
                      </a:r>
                      <a:r>
                        <a:rPr lang="en-GB" sz="800" b="0" i="0" spc="-15">
                          <a:solidFill>
                            <a:srgbClr val="342F35"/>
                          </a:solidFill>
                          <a:latin typeface="Arial"/>
                          <a:cs typeface="Arial"/>
                        </a:rPr>
                        <a:t>22</a:t>
                      </a:r>
                      <a:r>
                        <a:rPr lang="en-GB" sz="800" b="0" i="0" spc="-10">
                          <a:solidFill>
                            <a:srgbClr val="342F35"/>
                          </a:solidFill>
                          <a:latin typeface="Arial"/>
                          <a:cs typeface="Arial"/>
                        </a:rPr>
                        <a:t>:00</a:t>
                      </a:r>
                      <a:endParaRPr sz="800" b="0" i="0">
                        <a:latin typeface="Arial"/>
                        <a:cs typeface="Arial"/>
                      </a:endParaRPr>
                    </a:p>
                  </a:txBody>
                  <a:tcPr marL="45720" marR="4572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marL="109220">
                        <a:lnSpc>
                          <a:spcPct val="100000"/>
                        </a:lnSpc>
                        <a:spcBef>
                          <a:spcPts val="340"/>
                        </a:spcBef>
                      </a:pPr>
                      <a:r>
                        <a:rPr sz="800" b="0" i="0">
                          <a:solidFill>
                            <a:srgbClr val="342F35"/>
                          </a:solidFill>
                          <a:latin typeface="Arial"/>
                          <a:cs typeface="Arial"/>
                        </a:rPr>
                        <a:t>15:00</a:t>
                      </a:r>
                      <a:r>
                        <a:rPr sz="800" b="0" i="0" spc="-15">
                          <a:solidFill>
                            <a:srgbClr val="342F35"/>
                          </a:solidFill>
                          <a:latin typeface="Arial"/>
                          <a:cs typeface="Arial"/>
                        </a:rPr>
                        <a:t> </a:t>
                      </a:r>
                      <a:r>
                        <a:rPr sz="800" b="0" i="0">
                          <a:solidFill>
                            <a:srgbClr val="342F35"/>
                          </a:solidFill>
                          <a:latin typeface="Arial"/>
                          <a:cs typeface="Arial"/>
                        </a:rPr>
                        <a:t>to</a:t>
                      </a:r>
                      <a:r>
                        <a:rPr sz="800" b="0" i="0" spc="-15">
                          <a:solidFill>
                            <a:srgbClr val="342F35"/>
                          </a:solidFill>
                          <a:latin typeface="Arial"/>
                          <a:cs typeface="Arial"/>
                        </a:rPr>
                        <a:t> </a:t>
                      </a:r>
                      <a:r>
                        <a:rPr sz="800" b="0" i="0" spc="-10">
                          <a:solidFill>
                            <a:srgbClr val="342F35"/>
                          </a:solidFill>
                          <a:latin typeface="Arial"/>
                          <a:cs typeface="Arial"/>
                        </a:rPr>
                        <a:t>22:00</a:t>
                      </a:r>
                      <a:endParaRPr sz="800" b="0" i="0">
                        <a:latin typeface="Arial"/>
                        <a:cs typeface="Arial"/>
                      </a:endParaRPr>
                    </a:p>
                  </a:txBody>
                  <a:tcPr marL="45720" marR="45720" anchor="ctr">
                    <a:lnL w="6350" cap="flat" cmpd="sng" algn="ctr">
                      <a:solidFill>
                        <a:schemeClr val="accent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5F5F5"/>
                    </a:solidFill>
                  </a:tcPr>
                </a:tc>
                <a:extLst>
                  <a:ext uri="{0D108BD9-81ED-4DB2-BD59-A6C34878D82A}">
                    <a16:rowId xmlns:a16="http://schemas.microsoft.com/office/drawing/2014/main" val="10012"/>
                  </a:ext>
                </a:extLst>
              </a:tr>
              <a:tr h="229820">
                <a:tc>
                  <a:txBody>
                    <a:bodyPr/>
                    <a:lstStyle/>
                    <a:p>
                      <a:pPr marL="109220">
                        <a:lnSpc>
                          <a:spcPct val="100000"/>
                        </a:lnSpc>
                        <a:spcBef>
                          <a:spcPts val="340"/>
                        </a:spcBef>
                      </a:pPr>
                      <a:r>
                        <a:rPr sz="800" b="0" i="0" spc="-10">
                          <a:solidFill>
                            <a:srgbClr val="342F35"/>
                          </a:solidFill>
                          <a:latin typeface="Arial"/>
                          <a:cs typeface="Arial"/>
                        </a:rPr>
                        <a:t>Havel</a:t>
                      </a:r>
                      <a:r>
                        <a:rPr lang="en-GB" sz="800" b="0" i="0" spc="-10">
                          <a:solidFill>
                            <a:srgbClr val="342F35"/>
                          </a:solidFill>
                          <a:latin typeface="Arial"/>
                          <a:cs typeface="Arial"/>
                        </a:rPr>
                        <a:t>, </a:t>
                      </a:r>
                      <a:r>
                        <a:rPr lang="en-GB" sz="800" b="0" i="0" spc="-10" err="1">
                          <a:solidFill>
                            <a:srgbClr val="342F35"/>
                          </a:solidFill>
                          <a:latin typeface="Arial"/>
                          <a:cs typeface="Arial"/>
                        </a:rPr>
                        <a:t>Wuhle</a:t>
                      </a:r>
                      <a:r>
                        <a:rPr lang="en-GB" sz="800" b="0" i="0" spc="-10">
                          <a:solidFill>
                            <a:srgbClr val="342F35"/>
                          </a:solidFill>
                          <a:latin typeface="Arial"/>
                          <a:cs typeface="Arial"/>
                        </a:rPr>
                        <a:t>, Panke, Spree, Dahme</a:t>
                      </a:r>
                      <a:endParaRPr sz="800" b="0" i="0">
                        <a:latin typeface="Arial"/>
                        <a:cs typeface="Arial"/>
                      </a:endParaRPr>
                    </a:p>
                  </a:txBody>
                  <a:tcPr marL="45720" marR="45720" anchor="ctr">
                    <a:lnL w="635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09220">
                        <a:lnSpc>
                          <a:spcPct val="100000"/>
                        </a:lnSpc>
                        <a:spcBef>
                          <a:spcPts val="340"/>
                        </a:spcBef>
                      </a:pPr>
                      <a:r>
                        <a:rPr sz="800" b="0" i="0">
                          <a:solidFill>
                            <a:srgbClr val="342F35"/>
                          </a:solidFill>
                          <a:latin typeface="Arial"/>
                          <a:cs typeface="Arial"/>
                        </a:rPr>
                        <a:t>08:00</a:t>
                      </a:r>
                      <a:r>
                        <a:rPr sz="800" b="0" i="0" spc="-15">
                          <a:solidFill>
                            <a:srgbClr val="342F35"/>
                          </a:solidFill>
                          <a:latin typeface="Arial"/>
                          <a:cs typeface="Arial"/>
                        </a:rPr>
                        <a:t> </a:t>
                      </a:r>
                      <a:r>
                        <a:rPr sz="800" b="0" i="0">
                          <a:solidFill>
                            <a:srgbClr val="342F35"/>
                          </a:solidFill>
                          <a:latin typeface="Arial"/>
                          <a:cs typeface="Arial"/>
                        </a:rPr>
                        <a:t>to</a:t>
                      </a:r>
                      <a:r>
                        <a:rPr sz="800" b="0" i="0" spc="-15">
                          <a:solidFill>
                            <a:srgbClr val="342F35"/>
                          </a:solidFill>
                          <a:latin typeface="Arial"/>
                          <a:cs typeface="Arial"/>
                        </a:rPr>
                        <a:t> </a:t>
                      </a:r>
                      <a:r>
                        <a:rPr sz="800" b="0" i="0" spc="-10">
                          <a:solidFill>
                            <a:srgbClr val="342F35"/>
                          </a:solidFill>
                          <a:latin typeface="Arial"/>
                          <a:cs typeface="Arial"/>
                        </a:rPr>
                        <a:t>22:00</a:t>
                      </a:r>
                      <a:endParaRPr sz="800" b="0" i="0">
                        <a:latin typeface="Arial"/>
                        <a:cs typeface="Arial"/>
                      </a:endParaRPr>
                    </a:p>
                  </a:txBody>
                  <a:tcPr marL="45720" marR="4572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09855">
                        <a:lnSpc>
                          <a:spcPct val="100000"/>
                        </a:lnSpc>
                        <a:spcBef>
                          <a:spcPts val="340"/>
                        </a:spcBef>
                      </a:pPr>
                      <a:r>
                        <a:rPr sz="800" b="0" i="0">
                          <a:solidFill>
                            <a:srgbClr val="342F35"/>
                          </a:solidFill>
                          <a:latin typeface="Arial"/>
                          <a:cs typeface="Arial"/>
                        </a:rPr>
                        <a:t>08:00</a:t>
                      </a:r>
                      <a:r>
                        <a:rPr sz="800" b="0" i="0" spc="-15">
                          <a:solidFill>
                            <a:srgbClr val="342F35"/>
                          </a:solidFill>
                          <a:latin typeface="Arial"/>
                          <a:cs typeface="Arial"/>
                        </a:rPr>
                        <a:t> </a:t>
                      </a:r>
                      <a:r>
                        <a:rPr sz="800" b="0" i="0">
                          <a:solidFill>
                            <a:srgbClr val="342F35"/>
                          </a:solidFill>
                          <a:latin typeface="Arial"/>
                          <a:cs typeface="Arial"/>
                        </a:rPr>
                        <a:t>to</a:t>
                      </a:r>
                      <a:r>
                        <a:rPr sz="800" b="0" i="0" spc="-15">
                          <a:solidFill>
                            <a:srgbClr val="342F35"/>
                          </a:solidFill>
                          <a:latin typeface="Arial"/>
                          <a:cs typeface="Arial"/>
                        </a:rPr>
                        <a:t> </a:t>
                      </a:r>
                      <a:r>
                        <a:rPr lang="en-GB" sz="800" b="0" i="0" spc="-15">
                          <a:solidFill>
                            <a:srgbClr val="342F35"/>
                          </a:solidFill>
                          <a:latin typeface="Arial"/>
                          <a:cs typeface="Arial"/>
                        </a:rPr>
                        <a:t>22</a:t>
                      </a:r>
                      <a:r>
                        <a:rPr lang="en-GB" sz="800" b="0" i="0" spc="-10">
                          <a:solidFill>
                            <a:srgbClr val="342F35"/>
                          </a:solidFill>
                          <a:latin typeface="Arial"/>
                          <a:cs typeface="Arial"/>
                        </a:rPr>
                        <a:t>:00</a:t>
                      </a:r>
                      <a:endParaRPr sz="800" b="0" i="0">
                        <a:latin typeface="Arial"/>
                        <a:cs typeface="Arial"/>
                      </a:endParaRPr>
                    </a:p>
                  </a:txBody>
                  <a:tcPr marL="45720" marR="4572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09855">
                        <a:lnSpc>
                          <a:spcPct val="100000"/>
                        </a:lnSpc>
                        <a:spcBef>
                          <a:spcPts val="340"/>
                        </a:spcBef>
                      </a:pPr>
                      <a:r>
                        <a:rPr sz="800" b="0" i="0">
                          <a:solidFill>
                            <a:srgbClr val="342F35"/>
                          </a:solidFill>
                          <a:latin typeface="Arial"/>
                          <a:cs typeface="Arial"/>
                        </a:rPr>
                        <a:t>15:00</a:t>
                      </a:r>
                      <a:r>
                        <a:rPr sz="800" b="0" i="0" spc="-15">
                          <a:solidFill>
                            <a:srgbClr val="342F35"/>
                          </a:solidFill>
                          <a:latin typeface="Arial"/>
                          <a:cs typeface="Arial"/>
                        </a:rPr>
                        <a:t> </a:t>
                      </a:r>
                      <a:r>
                        <a:rPr sz="800" b="0" i="0">
                          <a:solidFill>
                            <a:srgbClr val="342F35"/>
                          </a:solidFill>
                          <a:latin typeface="Arial"/>
                          <a:cs typeface="Arial"/>
                        </a:rPr>
                        <a:t>to</a:t>
                      </a:r>
                      <a:r>
                        <a:rPr sz="800" b="0" i="0" spc="-15">
                          <a:solidFill>
                            <a:srgbClr val="342F35"/>
                          </a:solidFill>
                          <a:latin typeface="Arial"/>
                          <a:cs typeface="Arial"/>
                        </a:rPr>
                        <a:t> </a:t>
                      </a:r>
                      <a:r>
                        <a:rPr sz="800" b="0" i="0" spc="-10">
                          <a:solidFill>
                            <a:srgbClr val="342F35"/>
                          </a:solidFill>
                          <a:latin typeface="Arial"/>
                          <a:cs typeface="Arial"/>
                        </a:rPr>
                        <a:t>22:00</a:t>
                      </a:r>
                      <a:endParaRPr sz="800" b="0" i="0">
                        <a:latin typeface="Arial"/>
                        <a:cs typeface="Arial"/>
                      </a:endParaRPr>
                    </a:p>
                  </a:txBody>
                  <a:tcPr marL="45720" marR="45720" anchor="ctr">
                    <a:lnL w="6350" cap="flat" cmpd="sng" algn="ctr">
                      <a:solidFill>
                        <a:schemeClr val="accent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3"/>
                  </a:ext>
                </a:extLst>
              </a:tr>
              <a:tr h="216243">
                <a:tc>
                  <a:txBody>
                    <a:bodyPr/>
                    <a:lstStyle/>
                    <a:p>
                      <a:pPr marL="109855">
                        <a:lnSpc>
                          <a:spcPct val="100000"/>
                        </a:lnSpc>
                        <a:spcBef>
                          <a:spcPts val="340"/>
                        </a:spcBef>
                      </a:pPr>
                      <a:r>
                        <a:rPr sz="800" b="0" i="0" spc="-10">
                          <a:solidFill>
                            <a:srgbClr val="342F35"/>
                          </a:solidFill>
                          <a:latin typeface="Arial"/>
                          <a:cs typeface="Arial"/>
                        </a:rPr>
                        <a:t>Dahlem</a:t>
                      </a:r>
                      <a:endParaRPr sz="800" b="0" i="0">
                        <a:latin typeface="Arial"/>
                        <a:cs typeface="Arial"/>
                      </a:endParaRPr>
                    </a:p>
                  </a:txBody>
                  <a:tcPr marL="45720" marR="45720" anchor="ctr">
                    <a:lnL w="635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marL="109855">
                        <a:lnSpc>
                          <a:spcPct val="100000"/>
                        </a:lnSpc>
                        <a:spcBef>
                          <a:spcPts val="340"/>
                        </a:spcBef>
                      </a:pPr>
                      <a:r>
                        <a:rPr lang="en-GB" sz="800" b="0" i="0">
                          <a:solidFill>
                            <a:srgbClr val="342F35"/>
                          </a:solidFill>
                          <a:latin typeface="Arial"/>
                          <a:cs typeface="Arial"/>
                        </a:rPr>
                        <a:t>11:00</a:t>
                      </a:r>
                      <a:r>
                        <a:rPr sz="800" b="0" i="0" spc="-15">
                          <a:solidFill>
                            <a:srgbClr val="342F35"/>
                          </a:solidFill>
                          <a:latin typeface="Arial"/>
                          <a:cs typeface="Arial"/>
                        </a:rPr>
                        <a:t> </a:t>
                      </a:r>
                      <a:r>
                        <a:rPr sz="800" b="0" i="0">
                          <a:solidFill>
                            <a:srgbClr val="342F35"/>
                          </a:solidFill>
                          <a:latin typeface="Arial"/>
                          <a:cs typeface="Arial"/>
                        </a:rPr>
                        <a:t>to</a:t>
                      </a:r>
                      <a:r>
                        <a:rPr sz="800" b="0" i="0" spc="-15">
                          <a:solidFill>
                            <a:srgbClr val="342F35"/>
                          </a:solidFill>
                          <a:latin typeface="Arial"/>
                          <a:cs typeface="Arial"/>
                        </a:rPr>
                        <a:t> </a:t>
                      </a:r>
                      <a:r>
                        <a:rPr sz="800" b="0" i="0" spc="-10">
                          <a:solidFill>
                            <a:srgbClr val="342F35"/>
                          </a:solidFill>
                          <a:latin typeface="Arial"/>
                          <a:cs typeface="Arial"/>
                        </a:rPr>
                        <a:t>22:00</a:t>
                      </a:r>
                      <a:endParaRPr sz="800" b="0" i="0">
                        <a:latin typeface="Arial"/>
                        <a:cs typeface="Arial"/>
                      </a:endParaRPr>
                    </a:p>
                  </a:txBody>
                  <a:tcPr marL="45720" marR="4572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marL="109855">
                        <a:lnSpc>
                          <a:spcPct val="100000"/>
                        </a:lnSpc>
                        <a:spcBef>
                          <a:spcPts val="340"/>
                        </a:spcBef>
                      </a:pPr>
                      <a:r>
                        <a:rPr lang="en-GB" sz="800" b="0" i="0">
                          <a:solidFill>
                            <a:srgbClr val="342F35"/>
                          </a:solidFill>
                          <a:latin typeface="Arial"/>
                          <a:cs typeface="Arial"/>
                        </a:rPr>
                        <a:t>11:00</a:t>
                      </a:r>
                      <a:r>
                        <a:rPr sz="800" b="0" i="0" spc="-15">
                          <a:solidFill>
                            <a:srgbClr val="342F35"/>
                          </a:solidFill>
                          <a:latin typeface="Arial"/>
                          <a:cs typeface="Arial"/>
                        </a:rPr>
                        <a:t> </a:t>
                      </a:r>
                      <a:r>
                        <a:rPr sz="800" b="0" i="0">
                          <a:solidFill>
                            <a:srgbClr val="342F35"/>
                          </a:solidFill>
                          <a:latin typeface="Arial"/>
                          <a:cs typeface="Arial"/>
                        </a:rPr>
                        <a:t>to</a:t>
                      </a:r>
                      <a:r>
                        <a:rPr sz="800" b="0" i="0" spc="-15">
                          <a:solidFill>
                            <a:srgbClr val="342F35"/>
                          </a:solidFill>
                          <a:latin typeface="Arial"/>
                          <a:cs typeface="Arial"/>
                        </a:rPr>
                        <a:t> </a:t>
                      </a:r>
                      <a:r>
                        <a:rPr lang="en-GB" sz="800" b="0" i="0" spc="-15">
                          <a:solidFill>
                            <a:srgbClr val="342F35"/>
                          </a:solidFill>
                          <a:latin typeface="Arial"/>
                          <a:cs typeface="Arial"/>
                        </a:rPr>
                        <a:t>22</a:t>
                      </a:r>
                      <a:r>
                        <a:rPr lang="en-GB" sz="800" b="0" i="0" spc="-10">
                          <a:solidFill>
                            <a:srgbClr val="342F35"/>
                          </a:solidFill>
                          <a:latin typeface="Arial"/>
                          <a:cs typeface="Arial"/>
                        </a:rPr>
                        <a:t>:00</a:t>
                      </a:r>
                      <a:endParaRPr sz="800" b="0" i="0">
                        <a:latin typeface="Arial"/>
                        <a:cs typeface="Arial"/>
                      </a:endParaRPr>
                    </a:p>
                  </a:txBody>
                  <a:tcPr marL="45720" marR="4572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marL="109855">
                        <a:lnSpc>
                          <a:spcPct val="100000"/>
                        </a:lnSpc>
                        <a:spcBef>
                          <a:spcPts val="340"/>
                        </a:spcBef>
                      </a:pPr>
                      <a:r>
                        <a:rPr sz="800" b="0" i="0">
                          <a:solidFill>
                            <a:srgbClr val="342F35"/>
                          </a:solidFill>
                          <a:latin typeface="Arial"/>
                          <a:cs typeface="Arial"/>
                        </a:rPr>
                        <a:t>15:00</a:t>
                      </a:r>
                      <a:r>
                        <a:rPr sz="800" b="0" i="0" spc="-15">
                          <a:solidFill>
                            <a:srgbClr val="342F35"/>
                          </a:solidFill>
                          <a:latin typeface="Arial"/>
                          <a:cs typeface="Arial"/>
                        </a:rPr>
                        <a:t> </a:t>
                      </a:r>
                      <a:r>
                        <a:rPr sz="800" b="0" i="0">
                          <a:solidFill>
                            <a:srgbClr val="342F35"/>
                          </a:solidFill>
                          <a:latin typeface="Arial"/>
                          <a:cs typeface="Arial"/>
                        </a:rPr>
                        <a:t>to</a:t>
                      </a:r>
                      <a:r>
                        <a:rPr sz="800" b="0" i="0" spc="-15">
                          <a:solidFill>
                            <a:srgbClr val="342F35"/>
                          </a:solidFill>
                          <a:latin typeface="Arial"/>
                          <a:cs typeface="Arial"/>
                        </a:rPr>
                        <a:t> </a:t>
                      </a:r>
                      <a:r>
                        <a:rPr sz="800" b="0" i="0" spc="-10">
                          <a:solidFill>
                            <a:srgbClr val="342F35"/>
                          </a:solidFill>
                          <a:latin typeface="Arial"/>
                          <a:cs typeface="Arial"/>
                        </a:rPr>
                        <a:t>22:00</a:t>
                      </a:r>
                      <a:endParaRPr sz="800" b="0" i="0">
                        <a:latin typeface="Arial"/>
                        <a:cs typeface="Arial"/>
                      </a:endParaRPr>
                    </a:p>
                  </a:txBody>
                  <a:tcPr marL="45720" marR="45720" anchor="ctr">
                    <a:lnL w="6350" cap="flat" cmpd="sng" algn="ctr">
                      <a:solidFill>
                        <a:schemeClr val="accent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5F5F5"/>
                    </a:solidFill>
                  </a:tcPr>
                </a:tc>
                <a:extLst>
                  <a:ext uri="{0D108BD9-81ED-4DB2-BD59-A6C34878D82A}">
                    <a16:rowId xmlns:a16="http://schemas.microsoft.com/office/drawing/2014/main" val="10014"/>
                  </a:ext>
                </a:extLst>
              </a:tr>
              <a:tr h="229820">
                <a:tc>
                  <a:txBody>
                    <a:bodyPr/>
                    <a:lstStyle/>
                    <a:p>
                      <a:pPr marL="109855">
                        <a:lnSpc>
                          <a:spcPct val="100000"/>
                        </a:lnSpc>
                        <a:spcBef>
                          <a:spcPts val="340"/>
                        </a:spcBef>
                      </a:pPr>
                      <a:r>
                        <a:rPr lang="en-GB" sz="800" b="0" i="0">
                          <a:solidFill>
                            <a:srgbClr val="342F35"/>
                          </a:solidFill>
                          <a:latin typeface="Arial"/>
                          <a:cs typeface="Arial"/>
                        </a:rPr>
                        <a:t>Business</a:t>
                      </a:r>
                      <a:r>
                        <a:rPr lang="en-GB" sz="800" b="0" i="0" spc="-40">
                          <a:solidFill>
                            <a:srgbClr val="342F35"/>
                          </a:solidFill>
                          <a:latin typeface="Arial"/>
                          <a:cs typeface="Arial"/>
                        </a:rPr>
                        <a:t> </a:t>
                      </a:r>
                      <a:r>
                        <a:rPr lang="en-GB" sz="800" b="0" i="0">
                          <a:solidFill>
                            <a:srgbClr val="342F35"/>
                          </a:solidFill>
                          <a:latin typeface="Arial"/>
                          <a:cs typeface="Arial"/>
                        </a:rPr>
                        <a:t>Centre</a:t>
                      </a:r>
                      <a:r>
                        <a:rPr lang="en-GB" sz="800" b="0" i="0" spc="-40">
                          <a:solidFill>
                            <a:srgbClr val="342F35"/>
                          </a:solidFill>
                          <a:latin typeface="Arial"/>
                          <a:cs typeface="Arial"/>
                        </a:rPr>
                        <a:t> </a:t>
                      </a:r>
                      <a:r>
                        <a:rPr lang="en-GB" sz="800" b="0" i="0" spc="-10">
                          <a:solidFill>
                            <a:srgbClr val="342F35"/>
                          </a:solidFill>
                          <a:latin typeface="Arial"/>
                          <a:cs typeface="Arial"/>
                        </a:rPr>
                        <a:t>(Mitte)</a:t>
                      </a:r>
                      <a:endParaRPr lang="en-GB" sz="800" b="0" i="0">
                        <a:latin typeface="Arial"/>
                        <a:cs typeface="Arial"/>
                      </a:endParaRPr>
                    </a:p>
                  </a:txBody>
                  <a:tcPr marL="45720" marR="45720" anchor="ctr">
                    <a:lnL w="635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marL="109855">
                        <a:lnSpc>
                          <a:spcPct val="100000"/>
                        </a:lnSpc>
                        <a:spcBef>
                          <a:spcPts val="340"/>
                        </a:spcBef>
                      </a:pPr>
                      <a:r>
                        <a:rPr lang="en-GB" sz="800" b="0" i="0">
                          <a:solidFill>
                            <a:srgbClr val="342F35"/>
                          </a:solidFill>
                          <a:latin typeface="Arial"/>
                          <a:cs typeface="Arial"/>
                        </a:rPr>
                        <a:t>08:00</a:t>
                      </a:r>
                      <a:r>
                        <a:rPr lang="en-GB" sz="800" b="0" i="0" spc="-15">
                          <a:solidFill>
                            <a:srgbClr val="342F35"/>
                          </a:solidFill>
                          <a:latin typeface="Arial"/>
                          <a:cs typeface="Arial"/>
                        </a:rPr>
                        <a:t> </a:t>
                      </a:r>
                      <a:r>
                        <a:rPr lang="en-GB" sz="800" b="0" i="0">
                          <a:solidFill>
                            <a:srgbClr val="342F35"/>
                          </a:solidFill>
                          <a:latin typeface="Arial"/>
                          <a:cs typeface="Arial"/>
                        </a:rPr>
                        <a:t>to</a:t>
                      </a:r>
                      <a:r>
                        <a:rPr lang="en-GB" sz="800" b="0" i="0" spc="-15">
                          <a:solidFill>
                            <a:srgbClr val="342F35"/>
                          </a:solidFill>
                          <a:latin typeface="Arial"/>
                          <a:cs typeface="Arial"/>
                        </a:rPr>
                        <a:t> </a:t>
                      </a:r>
                      <a:r>
                        <a:rPr lang="en-GB" sz="800" b="0" i="0" spc="-10">
                          <a:solidFill>
                            <a:srgbClr val="342F35"/>
                          </a:solidFill>
                          <a:latin typeface="Arial"/>
                          <a:cs typeface="Arial"/>
                        </a:rPr>
                        <a:t>22:00</a:t>
                      </a:r>
                      <a:endParaRPr lang="en-GB" sz="800" b="0" i="0">
                        <a:latin typeface="Arial"/>
                        <a:cs typeface="Arial"/>
                      </a:endParaRPr>
                    </a:p>
                  </a:txBody>
                  <a:tcPr marL="45720" marR="4572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marL="109855">
                        <a:lnSpc>
                          <a:spcPct val="100000"/>
                        </a:lnSpc>
                        <a:spcBef>
                          <a:spcPts val="340"/>
                        </a:spcBef>
                      </a:pPr>
                      <a:r>
                        <a:rPr lang="en-GB" sz="800" b="0" i="0">
                          <a:solidFill>
                            <a:srgbClr val="342F35"/>
                          </a:solidFill>
                          <a:latin typeface="Arial"/>
                          <a:cs typeface="Arial"/>
                        </a:rPr>
                        <a:t>08:00</a:t>
                      </a:r>
                      <a:r>
                        <a:rPr lang="en-GB" sz="800" b="0" i="0" spc="-15">
                          <a:solidFill>
                            <a:srgbClr val="342F35"/>
                          </a:solidFill>
                          <a:latin typeface="Arial"/>
                          <a:cs typeface="Arial"/>
                        </a:rPr>
                        <a:t> </a:t>
                      </a:r>
                      <a:r>
                        <a:rPr lang="en-GB" sz="800" b="0" i="0">
                          <a:solidFill>
                            <a:srgbClr val="342F35"/>
                          </a:solidFill>
                          <a:latin typeface="Arial"/>
                          <a:cs typeface="Arial"/>
                        </a:rPr>
                        <a:t>to</a:t>
                      </a:r>
                      <a:r>
                        <a:rPr lang="en-GB" sz="800" b="0" i="0" spc="-15">
                          <a:solidFill>
                            <a:srgbClr val="342F35"/>
                          </a:solidFill>
                          <a:latin typeface="Arial"/>
                          <a:cs typeface="Arial"/>
                        </a:rPr>
                        <a:t> 22:00</a:t>
                      </a:r>
                      <a:endParaRPr lang="en-GB" sz="800" b="0" i="0" spc="-10">
                        <a:solidFill>
                          <a:srgbClr val="342F35"/>
                        </a:solidFill>
                        <a:latin typeface="Arial"/>
                        <a:cs typeface="Arial"/>
                      </a:endParaRPr>
                    </a:p>
                  </a:txBody>
                  <a:tcPr marL="45720" marR="4572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marL="109855">
                        <a:lnSpc>
                          <a:spcPct val="100000"/>
                        </a:lnSpc>
                        <a:spcBef>
                          <a:spcPts val="340"/>
                        </a:spcBef>
                      </a:pPr>
                      <a:r>
                        <a:rPr lang="en-GB" sz="800" b="0" i="0">
                          <a:solidFill>
                            <a:srgbClr val="342F35"/>
                          </a:solidFill>
                          <a:latin typeface="Arial"/>
                          <a:cs typeface="Arial"/>
                        </a:rPr>
                        <a:t>15:00</a:t>
                      </a:r>
                      <a:r>
                        <a:rPr lang="en-GB" sz="800" b="0" i="0" spc="-15">
                          <a:solidFill>
                            <a:srgbClr val="342F35"/>
                          </a:solidFill>
                          <a:latin typeface="Arial"/>
                          <a:cs typeface="Arial"/>
                        </a:rPr>
                        <a:t> </a:t>
                      </a:r>
                      <a:r>
                        <a:rPr lang="en-GB" sz="800" b="0" i="0">
                          <a:solidFill>
                            <a:srgbClr val="342F35"/>
                          </a:solidFill>
                          <a:latin typeface="Arial"/>
                          <a:cs typeface="Arial"/>
                        </a:rPr>
                        <a:t>to</a:t>
                      </a:r>
                      <a:r>
                        <a:rPr lang="en-GB" sz="800" b="0" i="0" spc="-15">
                          <a:solidFill>
                            <a:srgbClr val="342F35"/>
                          </a:solidFill>
                          <a:latin typeface="Arial"/>
                          <a:cs typeface="Arial"/>
                        </a:rPr>
                        <a:t> </a:t>
                      </a:r>
                      <a:r>
                        <a:rPr lang="en-GB" sz="800" b="0" i="0" spc="-10">
                          <a:solidFill>
                            <a:srgbClr val="342F35"/>
                          </a:solidFill>
                          <a:latin typeface="Arial"/>
                          <a:cs typeface="Arial"/>
                        </a:rPr>
                        <a:t>22:00</a:t>
                      </a:r>
                      <a:endParaRPr lang="en-GB" sz="800" b="0" i="0">
                        <a:latin typeface="Arial"/>
                        <a:cs typeface="Arial"/>
                      </a:endParaRPr>
                    </a:p>
                  </a:txBody>
                  <a:tcPr marL="45720" marR="45720" anchor="ctr">
                    <a:lnL w="6350" cap="flat" cmpd="sng" algn="ctr">
                      <a:solidFill>
                        <a:schemeClr val="accent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5F5F5"/>
                    </a:solidFill>
                  </a:tcPr>
                </a:tc>
                <a:extLst>
                  <a:ext uri="{0D108BD9-81ED-4DB2-BD59-A6C34878D82A}">
                    <a16:rowId xmlns:a16="http://schemas.microsoft.com/office/drawing/2014/main" val="10018"/>
                  </a:ext>
                </a:extLst>
              </a:tr>
              <a:tr h="290438">
                <a:tc>
                  <a:txBody>
                    <a:bodyPr/>
                    <a:lstStyle/>
                    <a:p>
                      <a:pPr marL="109855" marR="554355">
                        <a:lnSpc>
                          <a:spcPct val="100000"/>
                        </a:lnSpc>
                        <a:spcBef>
                          <a:spcPts val="340"/>
                        </a:spcBef>
                      </a:pPr>
                      <a:r>
                        <a:rPr lang="en-GB" sz="800" b="0" i="0" spc="-10">
                          <a:solidFill>
                            <a:srgbClr val="342F35"/>
                          </a:solidFill>
                          <a:latin typeface="Arial"/>
                          <a:cs typeface="Arial"/>
                        </a:rPr>
                        <a:t>Pavilion Lounges </a:t>
                      </a:r>
                      <a:r>
                        <a:rPr lang="en-GB" sz="800" b="0" i="0">
                          <a:solidFill>
                            <a:srgbClr val="342F35"/>
                          </a:solidFill>
                          <a:latin typeface="Arial"/>
                          <a:cs typeface="Arial"/>
                        </a:rPr>
                        <a:t>(east</a:t>
                      </a:r>
                      <a:r>
                        <a:rPr lang="en-GB" sz="800" b="0" i="0" spc="-15">
                          <a:solidFill>
                            <a:srgbClr val="342F35"/>
                          </a:solidFill>
                          <a:latin typeface="Arial"/>
                          <a:cs typeface="Arial"/>
                        </a:rPr>
                        <a:t> </a:t>
                      </a:r>
                      <a:r>
                        <a:rPr lang="en-GB" sz="800" b="0" i="0">
                          <a:solidFill>
                            <a:srgbClr val="342F35"/>
                          </a:solidFill>
                          <a:latin typeface="Arial"/>
                          <a:cs typeface="Arial"/>
                        </a:rPr>
                        <a:t>+</a:t>
                      </a:r>
                      <a:r>
                        <a:rPr lang="en-GB" sz="800" b="0" i="0" spc="-45">
                          <a:solidFill>
                            <a:srgbClr val="342F35"/>
                          </a:solidFill>
                          <a:latin typeface="Arial"/>
                          <a:cs typeface="Arial"/>
                        </a:rPr>
                        <a:t> </a:t>
                      </a:r>
                      <a:r>
                        <a:rPr lang="en-GB" sz="800" b="0" i="0" spc="-10">
                          <a:solidFill>
                            <a:srgbClr val="342F35"/>
                          </a:solidFill>
                          <a:latin typeface="Arial"/>
                          <a:cs typeface="Arial"/>
                        </a:rPr>
                        <a:t>west)</a:t>
                      </a:r>
                      <a:endParaRPr lang="en-GB" sz="800" b="0" i="0">
                        <a:latin typeface="Arial"/>
                        <a:cs typeface="Arial"/>
                      </a:endParaRPr>
                    </a:p>
                  </a:txBody>
                  <a:tcPr marL="45720" marR="45720" anchor="ctr">
                    <a:lnL w="635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09855">
                        <a:lnSpc>
                          <a:spcPct val="100000"/>
                        </a:lnSpc>
                        <a:spcBef>
                          <a:spcPts val="940"/>
                        </a:spcBef>
                      </a:pPr>
                      <a:r>
                        <a:rPr lang="en-GB" sz="800" b="0" i="0">
                          <a:solidFill>
                            <a:srgbClr val="342F35"/>
                          </a:solidFill>
                          <a:latin typeface="Arial"/>
                          <a:cs typeface="Arial"/>
                        </a:rPr>
                        <a:t>11:00</a:t>
                      </a:r>
                      <a:r>
                        <a:rPr lang="en-GB" sz="800" b="0" i="0" spc="-15">
                          <a:solidFill>
                            <a:srgbClr val="342F35"/>
                          </a:solidFill>
                          <a:latin typeface="Arial"/>
                          <a:cs typeface="Arial"/>
                        </a:rPr>
                        <a:t> </a:t>
                      </a:r>
                      <a:r>
                        <a:rPr lang="en-GB" sz="800" b="0" i="0">
                          <a:solidFill>
                            <a:srgbClr val="342F35"/>
                          </a:solidFill>
                          <a:latin typeface="Arial"/>
                          <a:cs typeface="Arial"/>
                        </a:rPr>
                        <a:t>to</a:t>
                      </a:r>
                      <a:r>
                        <a:rPr lang="en-GB" sz="800" b="0" i="0" spc="-15">
                          <a:solidFill>
                            <a:srgbClr val="342F35"/>
                          </a:solidFill>
                          <a:latin typeface="Arial"/>
                          <a:cs typeface="Arial"/>
                        </a:rPr>
                        <a:t> </a:t>
                      </a:r>
                      <a:r>
                        <a:rPr lang="en-GB" sz="800" b="0" i="0" spc="-10">
                          <a:solidFill>
                            <a:srgbClr val="342F35"/>
                          </a:solidFill>
                          <a:latin typeface="Arial"/>
                          <a:cs typeface="Arial"/>
                        </a:rPr>
                        <a:t>22:00</a:t>
                      </a:r>
                      <a:endParaRPr lang="en-GB" sz="800" b="0" i="0">
                        <a:latin typeface="Arial"/>
                        <a:cs typeface="Arial"/>
                      </a:endParaRPr>
                    </a:p>
                  </a:txBody>
                  <a:tcPr marL="45720" marR="4572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09855">
                        <a:lnSpc>
                          <a:spcPct val="100000"/>
                        </a:lnSpc>
                        <a:spcBef>
                          <a:spcPts val="940"/>
                        </a:spcBef>
                      </a:pPr>
                      <a:r>
                        <a:rPr lang="en-GB" sz="800" b="0" i="0">
                          <a:solidFill>
                            <a:srgbClr val="342F35"/>
                          </a:solidFill>
                          <a:latin typeface="Arial"/>
                          <a:cs typeface="Arial"/>
                        </a:rPr>
                        <a:t>11:00</a:t>
                      </a:r>
                      <a:r>
                        <a:rPr lang="en-GB" sz="800" b="0" i="0" spc="-15">
                          <a:solidFill>
                            <a:srgbClr val="342F35"/>
                          </a:solidFill>
                          <a:latin typeface="Arial"/>
                          <a:cs typeface="Arial"/>
                        </a:rPr>
                        <a:t> </a:t>
                      </a:r>
                      <a:r>
                        <a:rPr lang="en-GB" sz="800" b="0" i="0">
                          <a:solidFill>
                            <a:srgbClr val="342F35"/>
                          </a:solidFill>
                          <a:latin typeface="Arial"/>
                          <a:cs typeface="Arial"/>
                        </a:rPr>
                        <a:t>to</a:t>
                      </a:r>
                      <a:r>
                        <a:rPr lang="en-GB" sz="800" b="0" i="0" spc="-15">
                          <a:solidFill>
                            <a:srgbClr val="342F35"/>
                          </a:solidFill>
                          <a:latin typeface="Arial"/>
                          <a:cs typeface="Arial"/>
                        </a:rPr>
                        <a:t> 22</a:t>
                      </a:r>
                      <a:r>
                        <a:rPr lang="en-GB" sz="800" b="0" i="0" spc="-10">
                          <a:solidFill>
                            <a:srgbClr val="342F35"/>
                          </a:solidFill>
                          <a:latin typeface="Arial"/>
                          <a:cs typeface="Arial"/>
                        </a:rPr>
                        <a:t>:00</a:t>
                      </a:r>
                      <a:endParaRPr lang="en-GB" sz="800" b="0" i="0">
                        <a:latin typeface="Arial"/>
                        <a:cs typeface="Arial"/>
                      </a:endParaRPr>
                    </a:p>
                  </a:txBody>
                  <a:tcPr marL="45720" marR="4572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09855">
                        <a:lnSpc>
                          <a:spcPct val="100000"/>
                        </a:lnSpc>
                        <a:spcBef>
                          <a:spcPts val="940"/>
                        </a:spcBef>
                      </a:pPr>
                      <a:r>
                        <a:rPr lang="en-GB" sz="800" b="0" i="0">
                          <a:solidFill>
                            <a:srgbClr val="342F35"/>
                          </a:solidFill>
                          <a:latin typeface="Arial"/>
                          <a:cs typeface="Arial"/>
                        </a:rPr>
                        <a:t>15:00</a:t>
                      </a:r>
                      <a:r>
                        <a:rPr lang="en-GB" sz="800" b="0" i="0" spc="-15">
                          <a:solidFill>
                            <a:srgbClr val="342F35"/>
                          </a:solidFill>
                          <a:latin typeface="Arial"/>
                          <a:cs typeface="Arial"/>
                        </a:rPr>
                        <a:t> </a:t>
                      </a:r>
                      <a:r>
                        <a:rPr lang="en-GB" sz="800" b="0" i="0">
                          <a:solidFill>
                            <a:srgbClr val="342F35"/>
                          </a:solidFill>
                          <a:latin typeface="Arial"/>
                          <a:cs typeface="Arial"/>
                        </a:rPr>
                        <a:t>to</a:t>
                      </a:r>
                      <a:r>
                        <a:rPr lang="en-GB" sz="800" b="0" i="0" spc="-15">
                          <a:solidFill>
                            <a:srgbClr val="342F35"/>
                          </a:solidFill>
                          <a:latin typeface="Arial"/>
                          <a:cs typeface="Arial"/>
                        </a:rPr>
                        <a:t> </a:t>
                      </a:r>
                      <a:r>
                        <a:rPr lang="en-GB" sz="800" b="0" i="0" spc="-10">
                          <a:solidFill>
                            <a:srgbClr val="342F35"/>
                          </a:solidFill>
                          <a:latin typeface="Arial"/>
                          <a:cs typeface="Arial"/>
                        </a:rPr>
                        <a:t>22:00</a:t>
                      </a:r>
                      <a:endParaRPr lang="en-GB" sz="800" b="0" i="0">
                        <a:latin typeface="Arial"/>
                        <a:cs typeface="Arial"/>
                      </a:endParaRPr>
                    </a:p>
                  </a:txBody>
                  <a:tcPr marL="45720" marR="45720" anchor="ctr">
                    <a:lnL w="6350" cap="flat" cmpd="sng" algn="ctr">
                      <a:solidFill>
                        <a:schemeClr val="accent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9"/>
                  </a:ext>
                </a:extLst>
              </a:tr>
              <a:tr h="229820">
                <a:tc>
                  <a:txBody>
                    <a:bodyPr/>
                    <a:lstStyle/>
                    <a:p>
                      <a:pPr marL="109855">
                        <a:lnSpc>
                          <a:spcPct val="100000"/>
                        </a:lnSpc>
                        <a:spcBef>
                          <a:spcPts val="340"/>
                        </a:spcBef>
                      </a:pPr>
                      <a:r>
                        <a:rPr lang="en-GB" sz="800" b="0" i="0">
                          <a:solidFill>
                            <a:srgbClr val="342F35"/>
                          </a:solidFill>
                          <a:latin typeface="Arial"/>
                          <a:cs typeface="Arial"/>
                        </a:rPr>
                        <a:t>LA</a:t>
                      </a:r>
                      <a:r>
                        <a:rPr lang="en-GB" sz="800" b="0" i="0" spc="-30">
                          <a:solidFill>
                            <a:srgbClr val="342F35"/>
                          </a:solidFill>
                          <a:latin typeface="Arial"/>
                          <a:cs typeface="Arial"/>
                        </a:rPr>
                        <a:t> </a:t>
                      </a:r>
                      <a:r>
                        <a:rPr lang="en-GB" sz="800" b="0" i="0">
                          <a:solidFill>
                            <a:srgbClr val="342F35"/>
                          </a:solidFill>
                          <a:latin typeface="Arial"/>
                          <a:cs typeface="Arial"/>
                        </a:rPr>
                        <a:t>Café </a:t>
                      </a:r>
                      <a:r>
                        <a:rPr lang="en-GB" sz="800" b="0" i="0" spc="-10">
                          <a:solidFill>
                            <a:srgbClr val="342F35"/>
                          </a:solidFill>
                          <a:latin typeface="Arial"/>
                          <a:cs typeface="Arial"/>
                        </a:rPr>
                        <a:t>(Sunset)</a:t>
                      </a:r>
                      <a:endParaRPr lang="en-GB" sz="800" b="0" i="0">
                        <a:latin typeface="Arial"/>
                        <a:cs typeface="Arial"/>
                      </a:endParaRPr>
                    </a:p>
                  </a:txBody>
                  <a:tcPr marL="45720" marR="45720" anchor="ctr">
                    <a:lnL w="635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09855">
                        <a:lnSpc>
                          <a:spcPct val="100000"/>
                        </a:lnSpc>
                        <a:spcBef>
                          <a:spcPts val="340"/>
                        </a:spcBef>
                      </a:pPr>
                      <a:r>
                        <a:rPr lang="en-US" sz="800" b="0" i="0" spc="-50">
                          <a:solidFill>
                            <a:srgbClr val="342F35"/>
                          </a:solidFill>
                          <a:latin typeface="Arial"/>
                          <a:cs typeface="Arial"/>
                        </a:rPr>
                        <a:t>NO BUILD</a:t>
                      </a:r>
                    </a:p>
                  </a:txBody>
                  <a:tcPr marL="45720" marR="4572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09855">
                        <a:lnSpc>
                          <a:spcPct val="100000"/>
                        </a:lnSpc>
                        <a:spcBef>
                          <a:spcPts val="340"/>
                        </a:spcBef>
                      </a:pPr>
                      <a:r>
                        <a:rPr lang="en-GB" sz="800" b="0" i="0">
                          <a:solidFill>
                            <a:srgbClr val="342F35"/>
                          </a:solidFill>
                          <a:latin typeface="Arial"/>
                          <a:cs typeface="Arial"/>
                        </a:rPr>
                        <a:t>11:00</a:t>
                      </a:r>
                      <a:r>
                        <a:rPr lang="en-GB" sz="800" b="0" i="0" spc="-15">
                          <a:solidFill>
                            <a:srgbClr val="342F35"/>
                          </a:solidFill>
                          <a:latin typeface="Arial"/>
                          <a:cs typeface="Arial"/>
                        </a:rPr>
                        <a:t> </a:t>
                      </a:r>
                      <a:r>
                        <a:rPr lang="en-GB" sz="800" b="0" i="0">
                          <a:solidFill>
                            <a:srgbClr val="342F35"/>
                          </a:solidFill>
                          <a:latin typeface="Arial"/>
                          <a:cs typeface="Arial"/>
                        </a:rPr>
                        <a:t>to</a:t>
                      </a:r>
                      <a:r>
                        <a:rPr lang="en-GB" sz="800" b="0" i="0" spc="-15">
                          <a:solidFill>
                            <a:srgbClr val="342F35"/>
                          </a:solidFill>
                          <a:latin typeface="Arial"/>
                          <a:cs typeface="Arial"/>
                        </a:rPr>
                        <a:t> 22</a:t>
                      </a:r>
                      <a:r>
                        <a:rPr lang="en-GB" sz="800" b="0" i="0" spc="-10">
                          <a:solidFill>
                            <a:srgbClr val="342F35"/>
                          </a:solidFill>
                          <a:latin typeface="Arial"/>
                          <a:cs typeface="Arial"/>
                        </a:rPr>
                        <a:t>:00</a:t>
                      </a:r>
                      <a:endParaRPr lang="en-GB" sz="800" b="0" i="0">
                        <a:latin typeface="Arial"/>
                        <a:cs typeface="Arial"/>
                      </a:endParaRPr>
                    </a:p>
                  </a:txBody>
                  <a:tcPr marL="45720" marR="4572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09855">
                        <a:lnSpc>
                          <a:spcPct val="100000"/>
                        </a:lnSpc>
                        <a:spcBef>
                          <a:spcPts val="340"/>
                        </a:spcBef>
                      </a:pPr>
                      <a:r>
                        <a:rPr lang="en-GB" sz="800" b="0" i="0">
                          <a:solidFill>
                            <a:srgbClr val="342F35"/>
                          </a:solidFill>
                          <a:latin typeface="Arial"/>
                          <a:cs typeface="Arial"/>
                        </a:rPr>
                        <a:t>15:00</a:t>
                      </a:r>
                      <a:r>
                        <a:rPr lang="en-GB" sz="800" b="0" i="0" spc="-15">
                          <a:solidFill>
                            <a:srgbClr val="342F35"/>
                          </a:solidFill>
                          <a:latin typeface="Arial"/>
                          <a:cs typeface="Arial"/>
                        </a:rPr>
                        <a:t> </a:t>
                      </a:r>
                      <a:r>
                        <a:rPr lang="en-GB" sz="800" b="0" i="0">
                          <a:solidFill>
                            <a:srgbClr val="342F35"/>
                          </a:solidFill>
                          <a:latin typeface="Arial"/>
                          <a:cs typeface="Arial"/>
                        </a:rPr>
                        <a:t>to</a:t>
                      </a:r>
                      <a:r>
                        <a:rPr lang="en-GB" sz="800" b="0" i="0" spc="-15">
                          <a:solidFill>
                            <a:srgbClr val="342F35"/>
                          </a:solidFill>
                          <a:latin typeface="Arial"/>
                          <a:cs typeface="Arial"/>
                        </a:rPr>
                        <a:t> </a:t>
                      </a:r>
                      <a:r>
                        <a:rPr lang="en-GB" sz="800" b="0" i="0" spc="-10">
                          <a:solidFill>
                            <a:srgbClr val="342F35"/>
                          </a:solidFill>
                          <a:latin typeface="Arial"/>
                          <a:cs typeface="Arial"/>
                        </a:rPr>
                        <a:t>22:00</a:t>
                      </a:r>
                      <a:endParaRPr lang="en-GB" sz="800" b="0" i="0">
                        <a:latin typeface="Arial"/>
                        <a:cs typeface="Arial"/>
                      </a:endParaRPr>
                    </a:p>
                  </a:txBody>
                  <a:tcPr marL="45720" marR="45720" anchor="ctr">
                    <a:lnL w="6350" cap="flat" cmpd="sng" algn="ctr">
                      <a:solidFill>
                        <a:schemeClr val="accent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1"/>
                  </a:ext>
                </a:extLst>
              </a:tr>
              <a:tr h="229820">
                <a:tc>
                  <a:txBody>
                    <a:bodyPr/>
                    <a:lstStyle/>
                    <a:p>
                      <a:pPr marL="109855">
                        <a:lnSpc>
                          <a:spcPct val="100000"/>
                        </a:lnSpc>
                        <a:spcBef>
                          <a:spcPts val="340"/>
                        </a:spcBef>
                      </a:pPr>
                      <a:r>
                        <a:rPr lang="en-GB" sz="800" b="0" i="0" spc="-10">
                          <a:latin typeface="Arial"/>
                          <a:cs typeface="Arial"/>
                        </a:rPr>
                        <a:t>Bellevue</a:t>
                      </a:r>
                      <a:endParaRPr lang="en-GB" sz="800" b="0" i="0">
                        <a:latin typeface="Arial"/>
                        <a:cs typeface="Arial"/>
                      </a:endParaRPr>
                    </a:p>
                  </a:txBody>
                  <a:tcPr marL="45720" marR="45720" anchor="ctr">
                    <a:lnL w="635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marL="109855">
                        <a:lnSpc>
                          <a:spcPct val="100000"/>
                        </a:lnSpc>
                        <a:spcBef>
                          <a:spcPts val="340"/>
                        </a:spcBef>
                      </a:pPr>
                      <a:r>
                        <a:rPr lang="en-US" sz="800" b="0" i="0" spc="-50">
                          <a:solidFill>
                            <a:srgbClr val="342F35"/>
                          </a:solidFill>
                          <a:latin typeface="Arial"/>
                          <a:cs typeface="Arial"/>
                        </a:rPr>
                        <a:t>NO BUILD</a:t>
                      </a:r>
                    </a:p>
                  </a:txBody>
                  <a:tcPr marL="45720" marR="4572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marL="109855">
                        <a:lnSpc>
                          <a:spcPct val="100000"/>
                        </a:lnSpc>
                        <a:spcBef>
                          <a:spcPts val="340"/>
                        </a:spcBef>
                      </a:pPr>
                      <a:r>
                        <a:rPr lang="en-GB" sz="800" b="0" i="0">
                          <a:solidFill>
                            <a:srgbClr val="342F35"/>
                          </a:solidFill>
                          <a:latin typeface="Arial"/>
                          <a:cs typeface="Arial"/>
                        </a:rPr>
                        <a:t>11:00</a:t>
                      </a:r>
                      <a:r>
                        <a:rPr lang="en-GB" sz="800" b="0" i="0" spc="-15">
                          <a:solidFill>
                            <a:srgbClr val="342F35"/>
                          </a:solidFill>
                          <a:latin typeface="Arial"/>
                          <a:cs typeface="Arial"/>
                        </a:rPr>
                        <a:t> </a:t>
                      </a:r>
                      <a:r>
                        <a:rPr lang="en-GB" sz="800" b="0" i="0">
                          <a:solidFill>
                            <a:srgbClr val="342F35"/>
                          </a:solidFill>
                          <a:latin typeface="Arial"/>
                          <a:cs typeface="Arial"/>
                        </a:rPr>
                        <a:t>to</a:t>
                      </a:r>
                      <a:r>
                        <a:rPr lang="en-GB" sz="800" b="0" i="0" spc="-15">
                          <a:solidFill>
                            <a:srgbClr val="342F35"/>
                          </a:solidFill>
                          <a:latin typeface="Arial"/>
                          <a:cs typeface="Arial"/>
                        </a:rPr>
                        <a:t> 22</a:t>
                      </a:r>
                      <a:r>
                        <a:rPr lang="en-GB" sz="800" b="0" i="0" spc="-10">
                          <a:solidFill>
                            <a:srgbClr val="342F35"/>
                          </a:solidFill>
                          <a:latin typeface="Arial"/>
                          <a:cs typeface="Arial"/>
                        </a:rPr>
                        <a:t>:00</a:t>
                      </a:r>
                      <a:endParaRPr lang="en-GB" sz="800" b="0" i="0">
                        <a:latin typeface="Arial"/>
                        <a:cs typeface="Arial"/>
                      </a:endParaRPr>
                    </a:p>
                  </a:txBody>
                  <a:tcPr marL="45720" marR="4572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marL="109855">
                        <a:lnSpc>
                          <a:spcPct val="100000"/>
                        </a:lnSpc>
                        <a:spcBef>
                          <a:spcPts val="340"/>
                        </a:spcBef>
                      </a:pPr>
                      <a:r>
                        <a:rPr lang="en-GB" sz="800" b="0" i="0">
                          <a:solidFill>
                            <a:srgbClr val="342F35"/>
                          </a:solidFill>
                          <a:latin typeface="Arial"/>
                          <a:cs typeface="Arial"/>
                        </a:rPr>
                        <a:t>15:00</a:t>
                      </a:r>
                      <a:r>
                        <a:rPr lang="en-GB" sz="800" b="0" i="0" spc="-15">
                          <a:solidFill>
                            <a:srgbClr val="342F35"/>
                          </a:solidFill>
                          <a:latin typeface="Arial"/>
                          <a:cs typeface="Arial"/>
                        </a:rPr>
                        <a:t> </a:t>
                      </a:r>
                      <a:r>
                        <a:rPr lang="en-GB" sz="800" b="0" i="0">
                          <a:solidFill>
                            <a:srgbClr val="342F35"/>
                          </a:solidFill>
                          <a:latin typeface="Arial"/>
                          <a:cs typeface="Arial"/>
                        </a:rPr>
                        <a:t>to</a:t>
                      </a:r>
                      <a:r>
                        <a:rPr lang="en-GB" sz="800" b="0" i="0" spc="-15">
                          <a:solidFill>
                            <a:srgbClr val="342F35"/>
                          </a:solidFill>
                          <a:latin typeface="Arial"/>
                          <a:cs typeface="Arial"/>
                        </a:rPr>
                        <a:t> </a:t>
                      </a:r>
                      <a:r>
                        <a:rPr lang="en-GB" sz="800" b="0" i="0" spc="-10">
                          <a:solidFill>
                            <a:srgbClr val="342F35"/>
                          </a:solidFill>
                          <a:latin typeface="Arial"/>
                          <a:cs typeface="Arial"/>
                        </a:rPr>
                        <a:t>22:00</a:t>
                      </a:r>
                      <a:endParaRPr lang="en-GB" sz="800" b="0" i="0">
                        <a:latin typeface="Arial"/>
                        <a:cs typeface="Arial"/>
                      </a:endParaRPr>
                    </a:p>
                  </a:txBody>
                  <a:tcPr marL="45720" marR="45720" anchor="ctr">
                    <a:lnL w="6350" cap="flat" cmpd="sng" algn="ctr">
                      <a:solidFill>
                        <a:schemeClr val="accent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5F5F5"/>
                    </a:solidFill>
                  </a:tcPr>
                </a:tc>
                <a:extLst>
                  <a:ext uri="{0D108BD9-81ED-4DB2-BD59-A6C34878D82A}">
                    <a16:rowId xmlns:a16="http://schemas.microsoft.com/office/drawing/2014/main" val="10022"/>
                  </a:ext>
                </a:extLst>
              </a:tr>
            </a:tbl>
          </a:graphicData>
        </a:graphic>
      </p:graphicFrame>
      <p:sp>
        <p:nvSpPr>
          <p:cNvPr id="20" name="TextBox 19">
            <a:extLst>
              <a:ext uri="{FF2B5EF4-FFF2-40B4-BE49-F238E27FC236}">
                <a16:creationId xmlns:a16="http://schemas.microsoft.com/office/drawing/2014/main" id="{7319CA66-6A7C-CC65-6D08-B7280831B5E1}"/>
              </a:ext>
            </a:extLst>
          </p:cNvPr>
          <p:cNvSpPr txBox="1"/>
          <p:nvPr/>
        </p:nvSpPr>
        <p:spPr>
          <a:xfrm>
            <a:off x="903617" y="2575986"/>
            <a:ext cx="3073297" cy="4596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ts val="1500"/>
              </a:lnSpc>
            </a:pPr>
            <a:r>
              <a:rPr lang="en-GB" sz="1200">
                <a:solidFill>
                  <a:schemeClr val="tx2"/>
                </a:solidFill>
                <a:latin typeface="Arial"/>
                <a:cs typeface="Segoe UI"/>
              </a:rPr>
              <a:t>Monday 23 March |  10</a:t>
            </a:r>
            <a:r>
              <a:rPr lang="en-US" sz="1200">
                <a:solidFill>
                  <a:schemeClr val="tx2"/>
                </a:solidFill>
                <a:latin typeface="Arial"/>
                <a:cs typeface="Segoe UI"/>
              </a:rPr>
              <a:t>:00</a:t>
            </a:r>
          </a:p>
          <a:p>
            <a:pPr rtl="0">
              <a:lnSpc>
                <a:spcPts val="1500"/>
              </a:lnSpc>
            </a:pPr>
            <a:r>
              <a:rPr lang="en-GB" sz="1200" b="1">
                <a:solidFill>
                  <a:schemeClr val="tx2"/>
                </a:solidFill>
                <a:latin typeface="Arial"/>
                <a:cs typeface="Arial"/>
              </a:rPr>
              <a:t>Exhibition Open</a:t>
            </a:r>
          </a:p>
        </p:txBody>
      </p:sp>
      <p:sp>
        <p:nvSpPr>
          <p:cNvPr id="21" name="TextBox 20">
            <a:extLst>
              <a:ext uri="{FF2B5EF4-FFF2-40B4-BE49-F238E27FC236}">
                <a16:creationId xmlns:a16="http://schemas.microsoft.com/office/drawing/2014/main" id="{9E2BCC9B-EB16-D43B-E618-AC657E253722}"/>
              </a:ext>
            </a:extLst>
          </p:cNvPr>
          <p:cNvSpPr txBox="1"/>
          <p:nvPr/>
        </p:nvSpPr>
        <p:spPr>
          <a:xfrm>
            <a:off x="903617" y="3341325"/>
            <a:ext cx="3073297" cy="4596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ts val="1500"/>
              </a:lnSpc>
            </a:pPr>
            <a:r>
              <a:rPr lang="en-GB" sz="1200">
                <a:solidFill>
                  <a:schemeClr val="tx2"/>
                </a:solidFill>
                <a:latin typeface="Arial"/>
                <a:cs typeface="Segoe UI"/>
              </a:rPr>
              <a:t>Monday 23 March |  14</a:t>
            </a:r>
            <a:r>
              <a:rPr lang="en-US" sz="1200">
                <a:solidFill>
                  <a:schemeClr val="tx2"/>
                </a:solidFill>
                <a:latin typeface="Arial"/>
                <a:cs typeface="Segoe UI"/>
              </a:rPr>
              <a:t>:30</a:t>
            </a:r>
          </a:p>
          <a:p>
            <a:pPr rtl="0">
              <a:lnSpc>
                <a:spcPts val="1500"/>
              </a:lnSpc>
            </a:pPr>
            <a:r>
              <a:rPr lang="en-GB" sz="1200" b="1">
                <a:solidFill>
                  <a:schemeClr val="tx2"/>
                </a:solidFill>
                <a:latin typeface="Arial"/>
                <a:cs typeface="Arial"/>
              </a:rPr>
              <a:t>Vision Stage Commences</a:t>
            </a:r>
            <a:endParaRPr lang="en-GB" sz="1200" b="1">
              <a:solidFill>
                <a:schemeClr val="tx2"/>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06C91E0F-8755-EA94-1664-58CB2F0DD66E}"/>
              </a:ext>
            </a:extLst>
          </p:cNvPr>
          <p:cNvSpPr txBox="1"/>
          <p:nvPr/>
        </p:nvSpPr>
        <p:spPr>
          <a:xfrm>
            <a:off x="903617" y="4106665"/>
            <a:ext cx="3073297" cy="4639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ts val="1500"/>
              </a:lnSpc>
            </a:pPr>
            <a:r>
              <a:rPr lang="en-GB" sz="1200">
                <a:solidFill>
                  <a:schemeClr val="tx2"/>
                </a:solidFill>
                <a:latin typeface="Arial"/>
                <a:cs typeface="Segoe UI"/>
              </a:rPr>
              <a:t>Wednesday 25 March  |  15:00 – 22:00</a:t>
            </a:r>
          </a:p>
          <a:p>
            <a:pPr rtl="0">
              <a:lnSpc>
                <a:spcPts val="1500"/>
              </a:lnSpc>
            </a:pPr>
            <a:r>
              <a:rPr lang="en-GB" sz="1200" b="1">
                <a:solidFill>
                  <a:schemeClr val="tx2"/>
                </a:solidFill>
                <a:latin typeface="Arial"/>
                <a:cs typeface="Arial"/>
              </a:rPr>
              <a:t>Exhibition Breakdown</a:t>
            </a:r>
          </a:p>
        </p:txBody>
      </p:sp>
    </p:spTree>
    <p:extLst>
      <p:ext uri="{BB962C8B-B14F-4D97-AF65-F5344CB8AC3E}">
        <p14:creationId xmlns:p14="http://schemas.microsoft.com/office/powerpoint/2010/main" val="1683961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62CB66F-F8B0-CAE9-EBB3-F992FB18221B}"/>
              </a:ext>
            </a:extLst>
          </p:cNvPr>
          <p:cNvSpPr>
            <a:spLocks noGrp="1"/>
          </p:cNvSpPr>
          <p:nvPr>
            <p:ph idx="1"/>
          </p:nvPr>
        </p:nvSpPr>
        <p:spPr>
          <a:xfrm>
            <a:off x="1940855" y="1042985"/>
            <a:ext cx="4640053" cy="1329825"/>
          </a:xfrm>
        </p:spPr>
        <p:txBody>
          <a:bodyPr vert="horz" lIns="0" tIns="0" rIns="0" bIns="0" rtlCol="0" anchor="t">
            <a:noAutofit/>
          </a:bodyPr>
          <a:lstStyle/>
          <a:p>
            <a:r>
              <a:rPr lang="en-US" sz="1300" b="1">
                <a:latin typeface="Arial"/>
                <a:cs typeface="Arial"/>
              </a:rPr>
              <a:t>H&amp;S tick-list: COMPULSORY for ALL Exhibiting Companies — Stand and Product Information/Health &amp; Safety Declaration</a:t>
            </a:r>
          </a:p>
          <a:p>
            <a:r>
              <a:rPr lang="en-US" sz="1300">
                <a:latin typeface="Arial"/>
                <a:cs typeface="Arial"/>
              </a:rPr>
              <a:t>It is a compulsory requirement for all exhibitors to complete and return this form. Please do so ASAP, but no later than </a:t>
            </a:r>
            <a:r>
              <a:rPr lang="en-US" sz="1300" b="1">
                <a:latin typeface="Arial"/>
                <a:cs typeface="Arial"/>
              </a:rPr>
              <a:t>28th February 2026 </a:t>
            </a:r>
            <a:r>
              <a:rPr lang="en-US" sz="1300">
                <a:latin typeface="Arial"/>
                <a:cs typeface="Arial"/>
              </a:rPr>
              <a:t>and send to our H&amp;S Consultant Tine via: </a:t>
            </a:r>
            <a:r>
              <a:rPr lang="en-US" sz="1300">
                <a:solidFill>
                  <a:srgbClr val="05A7A8"/>
                </a:solidFill>
                <a:latin typeface="Arial"/>
                <a:cs typeface="Arial"/>
                <a:hlinkClick r:id="rId3"/>
              </a:rPr>
              <a:t>tine</a:t>
            </a:r>
            <a:r>
              <a:rPr lang="en-US" sz="1300">
                <a:solidFill>
                  <a:srgbClr val="05A7A8"/>
                </a:solidFill>
                <a:latin typeface="Arial"/>
                <a:cs typeface="Arial"/>
                <a:hlinkClick r:id="rId3">
                  <a:extLst>
                    <a:ext uri="{A12FA001-AC4F-418D-AE19-62706E023703}">
                      <ahyp:hlinkClr xmlns:ahyp="http://schemas.microsoft.com/office/drawing/2018/hyperlinkcolor" val="tx"/>
                    </a:ext>
                  </a:extLst>
                </a:hlinkClick>
              </a:rPr>
              <a:t>.kuckhoff@pcma.de</a:t>
            </a:r>
            <a:r>
              <a:rPr lang="en-US" sz="1300">
                <a:latin typeface="Arial"/>
                <a:cs typeface="Arial"/>
              </a:rPr>
              <a:t> or </a:t>
            </a:r>
            <a:r>
              <a:rPr lang="en-US" sz="1300">
                <a:latin typeface="Arial"/>
                <a:cs typeface="Arial"/>
                <a:hlinkClick r:id="rId4"/>
              </a:rPr>
              <a:t>ihifemeaoperations@questex.com</a:t>
            </a:r>
            <a:endParaRPr lang="en-US" sz="1300"/>
          </a:p>
        </p:txBody>
      </p:sp>
      <p:sp>
        <p:nvSpPr>
          <p:cNvPr id="2" name="Slide Number Placeholder 1">
            <a:extLst>
              <a:ext uri="{FF2B5EF4-FFF2-40B4-BE49-F238E27FC236}">
                <a16:creationId xmlns:a16="http://schemas.microsoft.com/office/drawing/2014/main" id="{08B38275-1404-FF21-55C7-771EDBB2FD62}"/>
              </a:ext>
            </a:extLst>
          </p:cNvPr>
          <p:cNvSpPr>
            <a:spLocks noGrp="1"/>
          </p:cNvSpPr>
          <p:nvPr>
            <p:ph type="sldNum" sz="quarter" idx="10"/>
          </p:nvPr>
        </p:nvSpPr>
        <p:spPr/>
        <p:txBody>
          <a:bodyPr/>
          <a:lstStyle/>
          <a:p>
            <a:pPr marL="12700">
              <a:spcBef>
                <a:spcPts val="65"/>
              </a:spcBef>
            </a:pPr>
            <a:fld id="{81D60167-4931-47E6-BA6A-407CBD079E47}" type="slidenum">
              <a:rPr lang="en-GB" spc="-25" smtClean="0"/>
              <a:pPr marL="12700">
                <a:spcBef>
                  <a:spcPts val="65"/>
                </a:spcBef>
              </a:pPr>
              <a:t>19</a:t>
            </a:fld>
            <a:endParaRPr lang="en-GB" spc="-25"/>
          </a:p>
        </p:txBody>
      </p:sp>
      <p:sp>
        <p:nvSpPr>
          <p:cNvPr id="3" name="Title 2">
            <a:extLst>
              <a:ext uri="{FF2B5EF4-FFF2-40B4-BE49-F238E27FC236}">
                <a16:creationId xmlns:a16="http://schemas.microsoft.com/office/drawing/2014/main" id="{C75C71E9-491B-3432-043F-2CA32D2DF38D}"/>
              </a:ext>
            </a:extLst>
          </p:cNvPr>
          <p:cNvSpPr>
            <a:spLocks noGrp="1"/>
          </p:cNvSpPr>
          <p:nvPr>
            <p:ph type="title"/>
          </p:nvPr>
        </p:nvSpPr>
        <p:spPr/>
        <p:txBody>
          <a:bodyPr/>
          <a:lstStyle/>
          <a:p>
            <a:r>
              <a:rPr lang="en-US">
                <a:latin typeface="Arial"/>
                <a:cs typeface="Arial"/>
              </a:rPr>
              <a:t>Health &amp; Safety &amp; Stand Build  </a:t>
            </a:r>
            <a:endParaRPr lang="en-US"/>
          </a:p>
        </p:txBody>
      </p:sp>
      <p:pic>
        <p:nvPicPr>
          <p:cNvPr id="21" name="Picture 20">
            <a:extLst>
              <a:ext uri="{FF2B5EF4-FFF2-40B4-BE49-F238E27FC236}">
                <a16:creationId xmlns:a16="http://schemas.microsoft.com/office/drawing/2014/main" id="{57283FB4-714F-8486-0358-02F9618D9FBF}"/>
              </a:ext>
            </a:extLst>
          </p:cNvPr>
          <p:cNvPicPr>
            <a:picLocks noChangeAspect="1"/>
          </p:cNvPicPr>
          <p:nvPr/>
        </p:nvPicPr>
        <p:blipFill>
          <a:blip r:embed="rId5">
            <a:extLst>
              <a:ext uri="{28A0092B-C50C-407E-A947-70E740481C1C}">
                <a14:useLocalDpi xmlns:a14="http://schemas.microsoft.com/office/drawing/2010/main" val="0"/>
              </a:ext>
            </a:extLst>
          </a:blip>
          <a:srcRect l="43466" r="3400"/>
          <a:stretch>
            <a:fillRect/>
          </a:stretch>
        </p:blipFill>
        <p:spPr>
          <a:xfrm>
            <a:off x="7120934" y="0"/>
            <a:ext cx="5071066" cy="6362701"/>
          </a:xfrm>
          <a:prstGeom prst="rect">
            <a:avLst/>
          </a:prstGeom>
        </p:spPr>
      </p:pic>
      <p:sp>
        <p:nvSpPr>
          <p:cNvPr id="22" name="Right Triangle 21">
            <a:extLst>
              <a:ext uri="{FF2B5EF4-FFF2-40B4-BE49-F238E27FC236}">
                <a16:creationId xmlns:a16="http://schemas.microsoft.com/office/drawing/2014/main" id="{D74171A5-D594-DF94-DBBA-156936A575DA}"/>
              </a:ext>
            </a:extLst>
          </p:cNvPr>
          <p:cNvSpPr/>
          <p:nvPr/>
        </p:nvSpPr>
        <p:spPr>
          <a:xfrm>
            <a:off x="7073154" y="4133850"/>
            <a:ext cx="2228851" cy="2228851"/>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FE46FBF-1438-3727-A474-22ED0D375FD0}"/>
              </a:ext>
            </a:extLst>
          </p:cNvPr>
          <p:cNvSpPr txBox="1"/>
          <p:nvPr/>
        </p:nvSpPr>
        <p:spPr>
          <a:xfrm>
            <a:off x="558085" y="2583092"/>
            <a:ext cx="6096000"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a:solidFill>
                  <a:srgbClr val="000000"/>
                </a:solidFill>
                <a:latin typeface="Arial"/>
                <a:cs typeface="Arial"/>
              </a:rPr>
              <a:t>Please also note the following </a:t>
            </a:r>
            <a:r>
              <a:rPr lang="en-US" sz="1300">
                <a:solidFill>
                  <a:schemeClr val="accent1"/>
                </a:solidFill>
                <a:latin typeface="Arial"/>
                <a:cs typeface="Arial"/>
              </a:rPr>
              <a:t>important updates </a:t>
            </a:r>
            <a:r>
              <a:rPr lang="en-US" sz="1300">
                <a:solidFill>
                  <a:srgbClr val="000000"/>
                </a:solidFill>
                <a:latin typeface="Arial"/>
                <a:cs typeface="Arial"/>
              </a:rPr>
              <a:t>regarding access and stand build</a:t>
            </a:r>
          </a:p>
          <a:p>
            <a:pPr marL="171450" indent="-171450">
              <a:buFont typeface="Arial"/>
              <a:buChar char="•"/>
            </a:pPr>
            <a:r>
              <a:rPr lang="en-US" sz="1300">
                <a:solidFill>
                  <a:srgbClr val="000000"/>
                </a:solidFill>
                <a:latin typeface="Arial"/>
                <a:cs typeface="Arial"/>
              </a:rPr>
              <a:t>There is no parking around the venue for large vehicles so alternative arrangements will need to be made. Only dropping off materials and equipment is permitted  Suggested parking can be found along the </a:t>
            </a:r>
            <a:r>
              <a:rPr lang="en-US" sz="1300" err="1">
                <a:solidFill>
                  <a:srgbClr val="000000"/>
                </a:solidFill>
                <a:latin typeface="Arial"/>
                <a:cs typeface="Arial"/>
              </a:rPr>
              <a:t>Straße</a:t>
            </a:r>
            <a:r>
              <a:rPr lang="en-US" sz="1300">
                <a:solidFill>
                  <a:srgbClr val="000000"/>
                </a:solidFill>
                <a:latin typeface="Arial"/>
                <a:cs typeface="Arial"/>
              </a:rPr>
              <a:t> des 17. Juni, close to the park called Tiergarten, along both sides of the road.</a:t>
            </a:r>
            <a:endParaRPr lang="en-US"/>
          </a:p>
          <a:p>
            <a:pPr marL="171450" indent="-171450">
              <a:buFont typeface="Arial"/>
              <a:buChar char="•"/>
            </a:pPr>
            <a:r>
              <a:rPr lang="en-US" sz="1300">
                <a:solidFill>
                  <a:srgbClr val="000000"/>
                </a:solidFill>
                <a:latin typeface="Arial"/>
                <a:cs typeface="Arial"/>
              </a:rPr>
              <a:t>No stands are permitted to have a roof due to the venues inhouse sprinkler system</a:t>
            </a:r>
          </a:p>
          <a:p>
            <a:pPr marL="171450" indent="-171450">
              <a:buFont typeface="Arial"/>
              <a:buChar char="•"/>
            </a:pPr>
            <a:r>
              <a:rPr lang="en-US" sz="1300">
                <a:solidFill>
                  <a:srgbClr val="000000"/>
                </a:solidFill>
                <a:latin typeface="Arial"/>
                <a:cs typeface="Arial"/>
              </a:rPr>
              <a:t>There is no storage for stands on the show floor, any packing boxes or materials must be put into pre-arranged storage with the venue or removed from the venue until breakdown commences. Costs for storage can be found in detail on page 24.</a:t>
            </a:r>
          </a:p>
          <a:p>
            <a:endParaRPr lang="en-US" sz="1300">
              <a:solidFill>
                <a:srgbClr val="000000"/>
              </a:solidFill>
              <a:latin typeface="Arial"/>
              <a:cs typeface="Arial"/>
            </a:endParaRPr>
          </a:p>
          <a:p>
            <a:r>
              <a:rPr lang="en-US" sz="1300">
                <a:solidFill>
                  <a:srgbClr val="000000"/>
                </a:solidFill>
                <a:latin typeface="Arial"/>
                <a:cs typeface="Arial"/>
              </a:rPr>
              <a:t>It is important that as a sponsor you are responsible for sharing all the above information with you stand builder. For general queries on any of the above please contact </a:t>
            </a:r>
            <a:r>
              <a:rPr lang="en-US" sz="1300">
                <a:solidFill>
                  <a:srgbClr val="000000"/>
                </a:solidFill>
                <a:latin typeface="Arial"/>
                <a:cs typeface="Arial"/>
                <a:hlinkClick r:id="rId4"/>
              </a:rPr>
              <a:t>ihifemeaoperations@questex.com</a:t>
            </a:r>
            <a:endParaRPr lang="en-US" sz="1300">
              <a:latin typeface="Arial"/>
              <a:cs typeface="Arial"/>
            </a:endParaRPr>
          </a:p>
          <a:p>
            <a:endParaRPr lang="en-US" sz="1300">
              <a:latin typeface="Arial"/>
              <a:cs typeface="Arial"/>
            </a:endParaRPr>
          </a:p>
          <a:p>
            <a:r>
              <a:rPr lang="en-US" sz="1300">
                <a:latin typeface="Arial"/>
                <a:cs typeface="Arial"/>
              </a:rPr>
              <a:t>Full stand regulations for IHIF EMEA can be found </a:t>
            </a:r>
            <a:r>
              <a:rPr lang="en-US" sz="1300" u="sng">
                <a:latin typeface="Arial"/>
                <a:cs typeface="Arial"/>
              </a:rPr>
              <a:t>here</a:t>
            </a:r>
          </a:p>
          <a:p>
            <a:pPr algn="ctr"/>
            <a:endParaRPr lang="en-GB"/>
          </a:p>
        </p:txBody>
      </p:sp>
      <p:pic>
        <p:nvPicPr>
          <p:cNvPr id="24" name="Graphic 23">
            <a:extLst>
              <a:ext uri="{FF2B5EF4-FFF2-40B4-BE49-F238E27FC236}">
                <a16:creationId xmlns:a16="http://schemas.microsoft.com/office/drawing/2014/main" id="{19655792-A8EC-F053-A558-2176301BA9D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9047" y="876301"/>
            <a:ext cx="1465118" cy="1465118"/>
          </a:xfrm>
          <a:prstGeom prst="rect">
            <a:avLst/>
          </a:prstGeom>
        </p:spPr>
      </p:pic>
    </p:spTree>
    <p:extLst>
      <p:ext uri="{BB962C8B-B14F-4D97-AF65-F5344CB8AC3E}">
        <p14:creationId xmlns:p14="http://schemas.microsoft.com/office/powerpoint/2010/main" val="1925724622"/>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33">
            <a:extLst>
              <a:ext uri="{FF2B5EF4-FFF2-40B4-BE49-F238E27FC236}">
                <a16:creationId xmlns:a16="http://schemas.microsoft.com/office/drawing/2014/main" id="{BBE43AAF-61BA-1F01-B6C6-6B6B24F4E0CC}"/>
              </a:ext>
            </a:extLst>
          </p:cNvPr>
          <p:cNvSpPr>
            <a:spLocks noGrp="1"/>
          </p:cNvSpPr>
          <p:nvPr>
            <p:ph type="sldNum" sz="quarter" idx="10"/>
          </p:nvPr>
        </p:nvSpPr>
        <p:spPr>
          <a:xfrm>
            <a:off x="11514706" y="6525712"/>
            <a:ext cx="190500" cy="169277"/>
          </a:xfrm>
        </p:spPr>
        <p:txBody>
          <a:bodyPr/>
          <a:lstStyle/>
          <a:p>
            <a:fld id="{81D60167-4931-47E6-BA6A-407CBD079E47}" type="slidenum">
              <a:rPr lang="en-GB" smtClean="0"/>
              <a:pPr/>
              <a:t>2</a:t>
            </a:fld>
            <a:endParaRPr lang="en-GB"/>
          </a:p>
        </p:txBody>
      </p:sp>
      <p:sp>
        <p:nvSpPr>
          <p:cNvPr id="9" name="Title 8">
            <a:extLst>
              <a:ext uri="{FF2B5EF4-FFF2-40B4-BE49-F238E27FC236}">
                <a16:creationId xmlns:a16="http://schemas.microsoft.com/office/drawing/2014/main" id="{7CA838A5-26B1-6333-7593-BE83F7A4DE9B}"/>
              </a:ext>
            </a:extLst>
          </p:cNvPr>
          <p:cNvSpPr>
            <a:spLocks noGrp="1"/>
          </p:cNvSpPr>
          <p:nvPr>
            <p:ph type="title"/>
          </p:nvPr>
        </p:nvSpPr>
        <p:spPr>
          <a:xfrm>
            <a:off x="6324600" y="469900"/>
            <a:ext cx="5372100" cy="444500"/>
          </a:xfrm>
        </p:spPr>
        <p:txBody>
          <a:bodyPr/>
          <a:lstStyle/>
          <a:p>
            <a:r>
              <a:rPr lang="en-US"/>
              <a:t>Welcome</a:t>
            </a:r>
          </a:p>
        </p:txBody>
      </p:sp>
      <p:sp>
        <p:nvSpPr>
          <p:cNvPr id="3" name="Content Placeholder 2">
            <a:extLst>
              <a:ext uri="{FF2B5EF4-FFF2-40B4-BE49-F238E27FC236}">
                <a16:creationId xmlns:a16="http://schemas.microsoft.com/office/drawing/2014/main" id="{BA388953-60D2-D97E-55CD-525069632BD4}"/>
              </a:ext>
            </a:extLst>
          </p:cNvPr>
          <p:cNvSpPr>
            <a:spLocks noGrp="1"/>
          </p:cNvSpPr>
          <p:nvPr>
            <p:ph idx="1"/>
          </p:nvPr>
        </p:nvSpPr>
        <p:spPr>
          <a:xfrm>
            <a:off x="6324600" y="1042988"/>
            <a:ext cx="5372100" cy="1114425"/>
          </a:xfrm>
        </p:spPr>
        <p:txBody>
          <a:bodyPr/>
          <a:lstStyle/>
          <a:p>
            <a:r>
              <a:rPr lang="en-US" sz="1200"/>
              <a:t>We are delighted that you are sponsoring the 28th International Hospitality Investment Forum (IHIF) EMEA held at the InterContinental and The Pullman, Berlin. This information pack contains important information in relation to your IHIF EMEA sponsorship and how to make the most of the sponsorship opportunities that are available to you, including some great new value-added benefits to your sponsorship.</a:t>
            </a:r>
          </a:p>
        </p:txBody>
      </p:sp>
      <p:sp>
        <p:nvSpPr>
          <p:cNvPr id="32" name="Title 8">
            <a:extLst>
              <a:ext uri="{FF2B5EF4-FFF2-40B4-BE49-F238E27FC236}">
                <a16:creationId xmlns:a16="http://schemas.microsoft.com/office/drawing/2014/main" id="{D8E271F8-AF61-6F0B-D3E0-D5D05923D195}"/>
              </a:ext>
            </a:extLst>
          </p:cNvPr>
          <p:cNvSpPr txBox="1">
            <a:spLocks/>
          </p:cNvSpPr>
          <p:nvPr/>
        </p:nvSpPr>
        <p:spPr>
          <a:xfrm>
            <a:off x="6333107" y="2471412"/>
            <a:ext cx="5626101" cy="367764"/>
          </a:xfrm>
          <a:prstGeom prst="rect">
            <a:avLst/>
          </a:prstGeom>
        </p:spPr>
        <p:txBody>
          <a:bodyPr vert="horz" lIns="0" tIns="0" rIns="0" bIns="0" rtlCol="0" anchor="t" anchorCtr="0">
            <a:noAutofit/>
          </a:bodyPr>
          <a:lstStyle>
            <a:lvl1pPr>
              <a:defRPr b="1" i="0">
                <a:solidFill>
                  <a:schemeClr val="tx2"/>
                </a:solidFill>
                <a:latin typeface="Arial" panose="020B0604020202020204" pitchFamily="34" charset="0"/>
                <a:ea typeface="+mj-ea"/>
                <a:cs typeface="Arial" panose="020B0604020202020204" pitchFamily="34" charset="0"/>
              </a:defRPr>
            </a:lvl1pPr>
          </a:lstStyle>
          <a:p>
            <a:r>
              <a:rPr lang="en-US"/>
              <a:t>Contents</a:t>
            </a:r>
          </a:p>
          <a:p>
            <a:endParaRPr lang="en-US"/>
          </a:p>
        </p:txBody>
      </p:sp>
      <p:pic>
        <p:nvPicPr>
          <p:cNvPr id="35" name="Picture 34">
            <a:extLst>
              <a:ext uri="{FF2B5EF4-FFF2-40B4-BE49-F238E27FC236}">
                <a16:creationId xmlns:a16="http://schemas.microsoft.com/office/drawing/2014/main" id="{9CF8E3D6-1710-B7B5-24A7-639C7661C6E6}"/>
              </a:ext>
            </a:extLst>
          </p:cNvPr>
          <p:cNvPicPr>
            <a:picLocks noChangeAspect="1"/>
          </p:cNvPicPr>
          <p:nvPr/>
        </p:nvPicPr>
        <p:blipFill>
          <a:blip r:embed="rId4" cstate="screen">
            <a:extLst>
              <a:ext uri="{28A0092B-C50C-407E-A947-70E740481C1C}">
                <a14:useLocalDpi xmlns:a14="http://schemas.microsoft.com/office/drawing/2010/main"/>
              </a:ext>
            </a:extLst>
          </a:blip>
          <a:srcRect l="18297" r="22745"/>
          <a:stretch>
            <a:fillRect/>
          </a:stretch>
        </p:blipFill>
        <p:spPr>
          <a:xfrm>
            <a:off x="0" y="0"/>
            <a:ext cx="5626930" cy="6362701"/>
          </a:xfrm>
          <a:prstGeom prst="snip1Rect">
            <a:avLst>
              <a:gd name="adj" fmla="val 24538"/>
            </a:avLst>
          </a:prstGeom>
        </p:spPr>
      </p:pic>
      <p:sp>
        <p:nvSpPr>
          <p:cNvPr id="2" name="object 11">
            <a:extLst>
              <a:ext uri="{FF2B5EF4-FFF2-40B4-BE49-F238E27FC236}">
                <a16:creationId xmlns:a16="http://schemas.microsoft.com/office/drawing/2014/main" id="{FD7587E3-344E-407B-A04D-9810D81E12A4}"/>
              </a:ext>
            </a:extLst>
          </p:cNvPr>
          <p:cNvSpPr txBox="1"/>
          <p:nvPr/>
        </p:nvSpPr>
        <p:spPr>
          <a:xfrm>
            <a:off x="6333107" y="2924537"/>
            <a:ext cx="2598242" cy="3031026"/>
          </a:xfrm>
          <a:prstGeom prst="rect">
            <a:avLst/>
          </a:prstGeom>
        </p:spPr>
        <p:txBody>
          <a:bodyPr vert="horz" wrap="square" lIns="0" tIns="84455" rIns="0" bIns="0" numCol="1" rtlCol="0" anchor="t">
            <a:noAutofit/>
          </a:bodyPr>
          <a:lstStyle/>
          <a:p>
            <a:pPr marL="12700" algn="l">
              <a:spcAft>
                <a:spcPts val="800"/>
              </a:spcAft>
              <a:tabLst>
                <a:tab pos="2390775" algn="l"/>
              </a:tabLst>
            </a:pPr>
            <a:r>
              <a:rPr lang="en-US" sz="1000">
                <a:solidFill>
                  <a:srgbClr val="342F35"/>
                </a:solidFill>
                <a:latin typeface="Arial"/>
                <a:cs typeface="Arial"/>
              </a:rPr>
              <a:t>Event Schedule </a:t>
            </a:r>
            <a:r>
              <a:rPr lang="en-US" sz="1000" u="dottedHeavy" spc="70">
                <a:solidFill>
                  <a:srgbClr val="342F35"/>
                </a:solidFill>
                <a:uFill>
                  <a:solidFill>
                    <a:schemeClr val="bg2">
                      <a:lumMod val="90000"/>
                    </a:schemeClr>
                  </a:solidFill>
                </a:uFill>
                <a:latin typeface="Arial"/>
                <a:cs typeface="Arial"/>
              </a:rPr>
              <a:t>	</a:t>
            </a:r>
            <a:r>
              <a:rPr lang="en-US" sz="1000" b="1" u="sng" spc="-25">
                <a:solidFill>
                  <a:schemeClr val="accent2"/>
                </a:solidFill>
                <a:uFill>
                  <a:solidFill>
                    <a:srgbClr val="C4014B"/>
                  </a:solidFill>
                </a:uFill>
                <a:latin typeface="Arial"/>
                <a:cs typeface="Arial"/>
                <a:hlinkClick r:id="rId5" action="ppaction://hlinksldjump">
                  <a:extLst>
                    <a:ext uri="{A12FA001-AC4F-418D-AE19-62706E023703}">
                      <ahyp:hlinkClr xmlns:ahyp="http://schemas.microsoft.com/office/drawing/2018/hyperlinkcolor" val="tx"/>
                    </a:ext>
                  </a:extLst>
                </a:hlinkClick>
              </a:rPr>
              <a:t>03</a:t>
            </a:r>
            <a:endParaRPr lang="en-US" sz="1000" b="1">
              <a:solidFill>
                <a:schemeClr val="accent2"/>
              </a:solidFill>
              <a:latin typeface="Arial"/>
              <a:cs typeface="Arial"/>
            </a:endParaRPr>
          </a:p>
          <a:p>
            <a:pPr marL="12700" algn="l">
              <a:spcAft>
                <a:spcPts val="800"/>
              </a:spcAft>
              <a:tabLst>
                <a:tab pos="2390775" algn="l"/>
              </a:tabLst>
            </a:pPr>
            <a:r>
              <a:rPr lang="en-US" sz="1000">
                <a:solidFill>
                  <a:srgbClr val="342F35"/>
                </a:solidFill>
                <a:latin typeface="Arial"/>
                <a:cs typeface="Arial"/>
              </a:rPr>
              <a:t>Event Contacts </a:t>
            </a:r>
            <a:r>
              <a:rPr lang="en-US" sz="1000" u="dottedHeavy" spc="70">
                <a:solidFill>
                  <a:srgbClr val="342F35"/>
                </a:solidFill>
                <a:uFill>
                  <a:solidFill>
                    <a:schemeClr val="bg2">
                      <a:lumMod val="90000"/>
                    </a:schemeClr>
                  </a:solidFill>
                </a:uFill>
                <a:latin typeface="Arial"/>
                <a:cs typeface="Arial"/>
              </a:rPr>
              <a:t>	</a:t>
            </a:r>
            <a:r>
              <a:rPr lang="en-US" sz="1000" b="1" u="sng" spc="-25">
                <a:solidFill>
                  <a:schemeClr val="accent2"/>
                </a:solidFill>
                <a:uFill>
                  <a:solidFill>
                    <a:srgbClr val="C4014B"/>
                  </a:solidFill>
                </a:uFill>
                <a:latin typeface="Arial"/>
                <a:cs typeface="Arial"/>
                <a:hlinkClick r:id="rId6" action="ppaction://hlinksldjump">
                  <a:extLst>
                    <a:ext uri="{A12FA001-AC4F-418D-AE19-62706E023703}">
                      <ahyp:hlinkClr xmlns:ahyp="http://schemas.microsoft.com/office/drawing/2018/hyperlinkcolor" val="tx"/>
                    </a:ext>
                  </a:extLst>
                </a:hlinkClick>
              </a:rPr>
              <a:t>0</a:t>
            </a:r>
            <a:r>
              <a:rPr lang="en-US" sz="1000" b="1" u="sng" spc="-25">
                <a:solidFill>
                  <a:schemeClr val="accent2"/>
                </a:solidFill>
                <a:uFill>
                  <a:solidFill>
                    <a:srgbClr val="C4014B"/>
                  </a:solidFill>
                </a:uFill>
                <a:latin typeface="Arial"/>
                <a:cs typeface="Arial"/>
              </a:rPr>
              <a:t>4</a:t>
            </a:r>
            <a:endParaRPr lang="en-US" sz="1000" b="1">
              <a:solidFill>
                <a:schemeClr val="accent2"/>
              </a:solidFill>
              <a:latin typeface="Arial"/>
              <a:cs typeface="Arial"/>
            </a:endParaRPr>
          </a:p>
          <a:p>
            <a:pPr marL="12700" algn="l">
              <a:spcAft>
                <a:spcPts val="800"/>
              </a:spcAft>
              <a:tabLst>
                <a:tab pos="2390775" algn="l"/>
              </a:tabLst>
            </a:pPr>
            <a:r>
              <a:rPr lang="en-US" sz="1000">
                <a:solidFill>
                  <a:srgbClr val="342F35"/>
                </a:solidFill>
                <a:latin typeface="Arial"/>
                <a:cs typeface="Arial"/>
              </a:rPr>
              <a:t>Exhibition Venue </a:t>
            </a:r>
            <a:r>
              <a:rPr lang="en-US" sz="1000" u="dottedHeavy" spc="70">
                <a:solidFill>
                  <a:srgbClr val="342F35"/>
                </a:solidFill>
                <a:uFill>
                  <a:solidFill>
                    <a:schemeClr val="bg2">
                      <a:lumMod val="90000"/>
                    </a:schemeClr>
                  </a:solidFill>
                </a:uFill>
                <a:latin typeface="Arial"/>
                <a:cs typeface="Arial"/>
              </a:rPr>
              <a:t>	</a:t>
            </a:r>
            <a:r>
              <a:rPr lang="en-US" sz="1000" b="1" u="sng" spc="-25">
                <a:solidFill>
                  <a:schemeClr val="accent2"/>
                </a:solidFill>
                <a:uFill>
                  <a:solidFill>
                    <a:srgbClr val="C4014B"/>
                  </a:solidFill>
                </a:uFill>
                <a:latin typeface="Arial"/>
                <a:cs typeface="Arial"/>
                <a:hlinkClick r:id="rId7" action="ppaction://hlinksldjump">
                  <a:extLst>
                    <a:ext uri="{A12FA001-AC4F-418D-AE19-62706E023703}">
                      <ahyp:hlinkClr xmlns:ahyp="http://schemas.microsoft.com/office/drawing/2018/hyperlinkcolor" val="tx"/>
                    </a:ext>
                  </a:extLst>
                </a:hlinkClick>
              </a:rPr>
              <a:t>05</a:t>
            </a:r>
            <a:endParaRPr lang="en-US" sz="1000" b="1">
              <a:solidFill>
                <a:schemeClr val="accent2"/>
              </a:solidFill>
              <a:latin typeface="Arial"/>
              <a:cs typeface="Arial"/>
            </a:endParaRPr>
          </a:p>
          <a:p>
            <a:pPr marL="12700" algn="l">
              <a:spcAft>
                <a:spcPts val="800"/>
              </a:spcAft>
              <a:tabLst>
                <a:tab pos="2390775" algn="l"/>
              </a:tabLst>
            </a:pPr>
            <a:r>
              <a:rPr lang="en-US" sz="1100" b="1">
                <a:solidFill>
                  <a:schemeClr val="accent1"/>
                </a:solidFill>
                <a:latin typeface="Arial"/>
                <a:cs typeface="Arial"/>
              </a:rPr>
              <a:t>Sponsorship Benefits</a:t>
            </a:r>
            <a:r>
              <a:rPr lang="en-US" sz="1100" spc="70">
                <a:solidFill>
                  <a:schemeClr val="accent1"/>
                </a:solidFill>
                <a:latin typeface="Arial"/>
                <a:cs typeface="Arial"/>
              </a:rPr>
              <a:t> </a:t>
            </a:r>
            <a:r>
              <a:rPr lang="en-US" sz="1000" u="dottedHeavy" spc="70">
                <a:solidFill>
                  <a:srgbClr val="342F35"/>
                </a:solidFill>
                <a:uFill>
                  <a:solidFill>
                    <a:schemeClr val="bg2">
                      <a:lumMod val="90000"/>
                    </a:schemeClr>
                  </a:solidFill>
                </a:uFill>
                <a:latin typeface="Arial"/>
                <a:cs typeface="Arial"/>
              </a:rPr>
              <a:t>	</a:t>
            </a:r>
            <a:r>
              <a:rPr lang="en-US" sz="1000" b="1" u="sng" spc="-25">
                <a:solidFill>
                  <a:schemeClr val="accent2"/>
                </a:solidFill>
                <a:uFill>
                  <a:solidFill>
                    <a:srgbClr val="C4014B"/>
                  </a:solidFill>
                </a:uFill>
                <a:latin typeface="Arial"/>
                <a:cs typeface="Arial"/>
                <a:hlinkClick r:id="rId8" action="ppaction://hlinksldjump">
                  <a:extLst>
                    <a:ext uri="{A12FA001-AC4F-418D-AE19-62706E023703}">
                      <ahyp:hlinkClr xmlns:ahyp="http://schemas.microsoft.com/office/drawing/2018/hyperlinkcolor" val="tx"/>
                    </a:ext>
                  </a:extLst>
                </a:hlinkClick>
              </a:rPr>
              <a:t>06</a:t>
            </a:r>
            <a:endParaRPr lang="en-US" sz="1000" b="1">
              <a:solidFill>
                <a:schemeClr val="accent2"/>
              </a:solidFill>
              <a:latin typeface="Arial"/>
              <a:cs typeface="Arial"/>
            </a:endParaRPr>
          </a:p>
          <a:p>
            <a:pPr marL="12700" algn="l">
              <a:spcAft>
                <a:spcPts val="800"/>
              </a:spcAft>
              <a:tabLst>
                <a:tab pos="2390775" algn="l"/>
              </a:tabLst>
            </a:pPr>
            <a:r>
              <a:rPr lang="en-US" sz="1000">
                <a:solidFill>
                  <a:srgbClr val="342F35"/>
                </a:solidFill>
                <a:latin typeface="Arial"/>
                <a:cs typeface="Arial"/>
              </a:rPr>
              <a:t>Sponsorship Key Deadlines</a:t>
            </a:r>
            <a:r>
              <a:rPr lang="en-US" sz="1000" spc="70">
                <a:solidFill>
                  <a:srgbClr val="342F35"/>
                </a:solidFill>
                <a:latin typeface="Arial"/>
                <a:cs typeface="Arial"/>
              </a:rPr>
              <a:t> </a:t>
            </a:r>
            <a:r>
              <a:rPr lang="en-US" sz="1000" u="dottedHeavy" spc="70">
                <a:solidFill>
                  <a:srgbClr val="342F35"/>
                </a:solidFill>
                <a:uFill>
                  <a:solidFill>
                    <a:schemeClr val="bg2">
                      <a:lumMod val="90000"/>
                    </a:schemeClr>
                  </a:solidFill>
                </a:uFill>
                <a:latin typeface="Arial"/>
                <a:cs typeface="Arial"/>
              </a:rPr>
              <a:t>	</a:t>
            </a:r>
            <a:r>
              <a:rPr lang="en-US" sz="1000" b="1" u="sng" spc="-25">
                <a:solidFill>
                  <a:schemeClr val="accent2"/>
                </a:solidFill>
                <a:uFill>
                  <a:solidFill>
                    <a:srgbClr val="C4014B"/>
                  </a:solidFill>
                </a:uFill>
                <a:latin typeface="Arial"/>
                <a:cs typeface="Arial"/>
                <a:hlinkClick r:id="rId9" action="ppaction://hlinksldjump">
                  <a:extLst>
                    <a:ext uri="{A12FA001-AC4F-418D-AE19-62706E023703}">
                      <ahyp:hlinkClr xmlns:ahyp="http://schemas.microsoft.com/office/drawing/2018/hyperlinkcolor" val="tx"/>
                    </a:ext>
                  </a:extLst>
                </a:hlinkClick>
              </a:rPr>
              <a:t>07</a:t>
            </a:r>
            <a:endParaRPr lang="en-US" sz="1000" b="1">
              <a:solidFill>
                <a:schemeClr val="accent2"/>
              </a:solidFill>
              <a:latin typeface="Arial"/>
              <a:cs typeface="Arial"/>
            </a:endParaRPr>
          </a:p>
          <a:p>
            <a:pPr marL="12700" algn="l">
              <a:spcAft>
                <a:spcPts val="800"/>
              </a:spcAft>
              <a:tabLst>
                <a:tab pos="2390775" algn="l"/>
              </a:tabLst>
            </a:pPr>
            <a:r>
              <a:rPr lang="en-US" sz="1000">
                <a:solidFill>
                  <a:srgbClr val="342F35"/>
                </a:solidFill>
                <a:latin typeface="Arial"/>
                <a:cs typeface="Arial"/>
              </a:rPr>
              <a:t>Sponsorship Packages 2026</a:t>
            </a:r>
            <a:r>
              <a:rPr lang="en-US" sz="1000" spc="70">
                <a:solidFill>
                  <a:srgbClr val="342F35"/>
                </a:solidFill>
                <a:latin typeface="Arial"/>
                <a:cs typeface="Arial"/>
              </a:rPr>
              <a:t> </a:t>
            </a:r>
            <a:r>
              <a:rPr lang="en-US" sz="1000" u="dottedHeavy" spc="70">
                <a:solidFill>
                  <a:srgbClr val="342F35"/>
                </a:solidFill>
                <a:uFill>
                  <a:solidFill>
                    <a:schemeClr val="bg2">
                      <a:lumMod val="90000"/>
                    </a:schemeClr>
                  </a:solidFill>
                </a:uFill>
                <a:latin typeface="Arial"/>
                <a:cs typeface="Arial"/>
              </a:rPr>
              <a:t>	</a:t>
            </a:r>
            <a:r>
              <a:rPr lang="en-US" sz="1000" b="1" u="sng" spc="-25">
                <a:solidFill>
                  <a:schemeClr val="accent2"/>
                </a:solidFill>
                <a:uFill>
                  <a:solidFill>
                    <a:srgbClr val="C4014B"/>
                  </a:solidFill>
                </a:uFill>
                <a:latin typeface="Arial"/>
                <a:cs typeface="Arial"/>
                <a:hlinkClick r:id="rId10" action="ppaction://hlinksldjump">
                  <a:extLst>
                    <a:ext uri="{A12FA001-AC4F-418D-AE19-62706E023703}">
                      <ahyp:hlinkClr xmlns:ahyp="http://schemas.microsoft.com/office/drawing/2018/hyperlinkcolor" val="tx"/>
                    </a:ext>
                  </a:extLst>
                </a:hlinkClick>
              </a:rPr>
              <a:t>08</a:t>
            </a:r>
            <a:endParaRPr lang="en-US" sz="1000" b="1">
              <a:solidFill>
                <a:schemeClr val="accent2"/>
              </a:solidFill>
              <a:latin typeface="Arial"/>
              <a:cs typeface="Arial"/>
            </a:endParaRPr>
          </a:p>
          <a:p>
            <a:pPr marL="12700" algn="l">
              <a:spcAft>
                <a:spcPts val="800"/>
              </a:spcAft>
              <a:tabLst>
                <a:tab pos="2390775" algn="l"/>
              </a:tabLst>
            </a:pPr>
            <a:r>
              <a:rPr lang="en-US" sz="1000">
                <a:solidFill>
                  <a:srgbClr val="342F35"/>
                </a:solidFill>
                <a:latin typeface="Arial"/>
                <a:cs typeface="Arial"/>
              </a:rPr>
              <a:t>Silver Sponsor Stand</a:t>
            </a:r>
            <a:r>
              <a:rPr lang="en-US" sz="1000" spc="70">
                <a:solidFill>
                  <a:srgbClr val="342F35"/>
                </a:solidFill>
                <a:latin typeface="Arial"/>
                <a:cs typeface="Arial"/>
              </a:rPr>
              <a:t> </a:t>
            </a:r>
            <a:r>
              <a:rPr lang="en-US" sz="1000" u="dottedHeavy" spc="70">
                <a:solidFill>
                  <a:srgbClr val="342F35"/>
                </a:solidFill>
                <a:uFill>
                  <a:solidFill>
                    <a:schemeClr val="bg2">
                      <a:lumMod val="90000"/>
                    </a:schemeClr>
                  </a:solidFill>
                </a:uFill>
                <a:latin typeface="Arial"/>
                <a:cs typeface="Arial"/>
              </a:rPr>
              <a:t>	</a:t>
            </a:r>
            <a:r>
              <a:rPr lang="en-US" sz="1000" b="1" u="sng" spc="-25">
                <a:solidFill>
                  <a:schemeClr val="accent2"/>
                </a:solidFill>
                <a:uFill>
                  <a:solidFill>
                    <a:srgbClr val="C4014B"/>
                  </a:solidFill>
                </a:uFill>
                <a:latin typeface="Arial"/>
                <a:cs typeface="Arial"/>
                <a:hlinkClick r:id="rId11" action="ppaction://hlinksldjump">
                  <a:extLst>
                    <a:ext uri="{A12FA001-AC4F-418D-AE19-62706E023703}">
                      <ahyp:hlinkClr xmlns:ahyp="http://schemas.microsoft.com/office/drawing/2018/hyperlinkcolor" val="tx"/>
                    </a:ext>
                  </a:extLst>
                </a:hlinkClick>
              </a:rPr>
              <a:t>09</a:t>
            </a:r>
            <a:endParaRPr lang="en-US" sz="1000" b="1">
              <a:solidFill>
                <a:schemeClr val="accent2"/>
              </a:solidFill>
              <a:latin typeface="Arial"/>
              <a:cs typeface="Arial"/>
            </a:endParaRPr>
          </a:p>
          <a:p>
            <a:pPr marL="12700" algn="l">
              <a:spcAft>
                <a:spcPts val="800"/>
              </a:spcAft>
              <a:tabLst>
                <a:tab pos="2390775" algn="l"/>
              </a:tabLst>
            </a:pPr>
            <a:r>
              <a:rPr lang="en-US" sz="1000">
                <a:solidFill>
                  <a:srgbClr val="342F35"/>
                </a:solidFill>
                <a:latin typeface="Arial"/>
                <a:cs typeface="Arial"/>
              </a:rPr>
              <a:t>Gold Sponsor Stand</a:t>
            </a:r>
            <a:r>
              <a:rPr lang="en-US" sz="1000" spc="70">
                <a:solidFill>
                  <a:srgbClr val="342F35"/>
                </a:solidFill>
                <a:latin typeface="Arial"/>
                <a:cs typeface="Arial"/>
              </a:rPr>
              <a:t> </a:t>
            </a:r>
            <a:r>
              <a:rPr lang="en-US" sz="1000" u="dottedHeavy" spc="70">
                <a:solidFill>
                  <a:srgbClr val="342F35"/>
                </a:solidFill>
                <a:uFill>
                  <a:solidFill>
                    <a:schemeClr val="bg2">
                      <a:lumMod val="90000"/>
                    </a:schemeClr>
                  </a:solidFill>
                </a:uFill>
                <a:latin typeface="Arial"/>
                <a:cs typeface="Arial"/>
              </a:rPr>
              <a:t>	</a:t>
            </a:r>
            <a:r>
              <a:rPr lang="en-US" sz="1000" b="1" u="sng" spc="-25">
                <a:solidFill>
                  <a:schemeClr val="accent2"/>
                </a:solidFill>
                <a:uFill>
                  <a:solidFill>
                    <a:srgbClr val="C4014B"/>
                  </a:solidFill>
                </a:uFill>
                <a:latin typeface="Arial"/>
                <a:cs typeface="Arial"/>
                <a:hlinkClick r:id="rId12" action="ppaction://hlinksldjump">
                  <a:extLst>
                    <a:ext uri="{A12FA001-AC4F-418D-AE19-62706E023703}">
                      <ahyp:hlinkClr xmlns:ahyp="http://schemas.microsoft.com/office/drawing/2018/hyperlinkcolor" val="tx"/>
                    </a:ext>
                  </a:extLst>
                </a:hlinkClick>
              </a:rPr>
              <a:t>10</a:t>
            </a:r>
            <a:endParaRPr lang="en-US" sz="1000" b="1" u="sng" spc="-25">
              <a:solidFill>
                <a:schemeClr val="accent2"/>
              </a:solidFill>
              <a:uFill>
                <a:solidFill>
                  <a:srgbClr val="C4014B"/>
                </a:solidFill>
              </a:uFill>
              <a:latin typeface="Arial"/>
              <a:cs typeface="Arial"/>
            </a:endParaRPr>
          </a:p>
          <a:p>
            <a:pPr marL="12700" algn="l">
              <a:spcAft>
                <a:spcPts val="800"/>
              </a:spcAft>
              <a:tabLst>
                <a:tab pos="2390775" algn="l"/>
              </a:tabLst>
            </a:pPr>
            <a:r>
              <a:rPr lang="en-US" sz="1000">
                <a:solidFill>
                  <a:srgbClr val="342F35"/>
                </a:solidFill>
                <a:latin typeface="Arial"/>
                <a:cs typeface="Arial"/>
              </a:rPr>
              <a:t>Platinum Sponsor Stand</a:t>
            </a:r>
            <a:r>
              <a:rPr lang="en-US" sz="1000" spc="70">
                <a:solidFill>
                  <a:srgbClr val="342F35"/>
                </a:solidFill>
                <a:latin typeface="Arial"/>
                <a:cs typeface="Arial"/>
              </a:rPr>
              <a:t> </a:t>
            </a:r>
            <a:r>
              <a:rPr lang="en-US" sz="1000" u="dottedHeavy" spc="70">
                <a:solidFill>
                  <a:srgbClr val="342F35"/>
                </a:solidFill>
                <a:uFill>
                  <a:solidFill>
                    <a:schemeClr val="bg2">
                      <a:lumMod val="90000"/>
                    </a:schemeClr>
                  </a:solidFill>
                </a:uFill>
                <a:latin typeface="Arial"/>
                <a:cs typeface="Arial"/>
              </a:rPr>
              <a:t>	</a:t>
            </a:r>
            <a:r>
              <a:rPr lang="en-US" sz="1000" b="1" u="sng" spc="-25">
                <a:solidFill>
                  <a:schemeClr val="accent2"/>
                </a:solidFill>
                <a:uFill>
                  <a:solidFill>
                    <a:srgbClr val="C4014B"/>
                  </a:solidFill>
                </a:uFill>
                <a:latin typeface="Arial"/>
                <a:cs typeface="Arial"/>
                <a:hlinkClick r:id="rId13" action="ppaction://hlinksldjump">
                  <a:extLst>
                    <a:ext uri="{A12FA001-AC4F-418D-AE19-62706E023703}">
                      <ahyp:hlinkClr xmlns:ahyp="http://schemas.microsoft.com/office/drawing/2018/hyperlinkcolor" val="tx"/>
                    </a:ext>
                  </a:extLst>
                </a:hlinkClick>
              </a:rPr>
              <a:t>11</a:t>
            </a:r>
            <a:endParaRPr lang="en-US" sz="1000" b="1" u="sng" spc="-25">
              <a:solidFill>
                <a:schemeClr val="accent2"/>
              </a:solidFill>
              <a:uFill>
                <a:solidFill>
                  <a:srgbClr val="C4014B"/>
                </a:solidFill>
              </a:uFill>
              <a:latin typeface="Arial"/>
              <a:cs typeface="Arial"/>
            </a:endParaRPr>
          </a:p>
          <a:p>
            <a:pPr marL="12700" algn="l">
              <a:spcAft>
                <a:spcPts val="800"/>
              </a:spcAft>
              <a:tabLst>
                <a:tab pos="2390775" algn="l"/>
              </a:tabLst>
            </a:pPr>
            <a:r>
              <a:rPr lang="en-US" sz="1000">
                <a:solidFill>
                  <a:srgbClr val="342F35"/>
                </a:solidFill>
                <a:latin typeface="Arial"/>
                <a:cs typeface="Arial"/>
              </a:rPr>
              <a:t>How to Provide Artwork</a:t>
            </a:r>
            <a:r>
              <a:rPr lang="en-US" sz="1000" spc="70">
                <a:solidFill>
                  <a:srgbClr val="342F35"/>
                </a:solidFill>
                <a:latin typeface="Arial"/>
                <a:cs typeface="Arial"/>
              </a:rPr>
              <a:t> </a:t>
            </a:r>
            <a:r>
              <a:rPr lang="en-US" sz="1000" u="dottedHeavy" spc="70">
                <a:solidFill>
                  <a:srgbClr val="342F35"/>
                </a:solidFill>
                <a:uFill>
                  <a:solidFill>
                    <a:schemeClr val="bg2">
                      <a:lumMod val="90000"/>
                    </a:schemeClr>
                  </a:solidFill>
                </a:uFill>
                <a:latin typeface="Arial"/>
                <a:cs typeface="Arial"/>
              </a:rPr>
              <a:t>	</a:t>
            </a:r>
            <a:r>
              <a:rPr lang="en-US" sz="1000" b="1" u="sng" spc="-25">
                <a:solidFill>
                  <a:schemeClr val="accent2"/>
                </a:solidFill>
                <a:uFill>
                  <a:solidFill>
                    <a:srgbClr val="C4014B"/>
                  </a:solidFill>
                </a:uFill>
                <a:latin typeface="Arial"/>
                <a:cs typeface="Arial"/>
                <a:hlinkClick r:id="rId12" action="ppaction://hlinksldjump">
                  <a:extLst>
                    <a:ext uri="{A12FA001-AC4F-418D-AE19-62706E023703}">
                      <ahyp:hlinkClr xmlns:ahyp="http://schemas.microsoft.com/office/drawing/2018/hyperlinkcolor" val="tx"/>
                    </a:ext>
                  </a:extLst>
                </a:hlinkClick>
              </a:rPr>
              <a:t>12</a:t>
            </a:r>
            <a:endParaRPr lang="en-US" sz="1000" b="1" u="sng" spc="-25">
              <a:solidFill>
                <a:schemeClr val="accent2"/>
              </a:solidFill>
              <a:uFill>
                <a:solidFill>
                  <a:srgbClr val="C4014B"/>
                </a:solidFill>
              </a:uFill>
              <a:latin typeface="Arial"/>
              <a:cs typeface="Arial"/>
            </a:endParaRPr>
          </a:p>
          <a:p>
            <a:pPr marL="12700" algn="l">
              <a:spcAft>
                <a:spcPts val="800"/>
              </a:spcAft>
              <a:tabLst>
                <a:tab pos="2390775" algn="l"/>
              </a:tabLst>
            </a:pPr>
            <a:r>
              <a:rPr lang="en-US" sz="1000">
                <a:solidFill>
                  <a:srgbClr val="342F35"/>
                </a:solidFill>
                <a:latin typeface="Arial"/>
                <a:cs typeface="Arial"/>
              </a:rPr>
              <a:t>Onsite Exposure</a:t>
            </a:r>
            <a:r>
              <a:rPr lang="en-US" sz="1000" spc="70">
                <a:solidFill>
                  <a:srgbClr val="342F35"/>
                </a:solidFill>
                <a:latin typeface="Arial"/>
                <a:cs typeface="Arial"/>
              </a:rPr>
              <a:t> </a:t>
            </a:r>
            <a:r>
              <a:rPr lang="en-US" sz="1000" u="dottedHeavy" spc="70">
                <a:solidFill>
                  <a:srgbClr val="342F35"/>
                </a:solidFill>
                <a:uFill>
                  <a:solidFill>
                    <a:schemeClr val="bg2">
                      <a:lumMod val="90000"/>
                    </a:schemeClr>
                  </a:solidFill>
                </a:uFill>
                <a:latin typeface="Arial"/>
                <a:cs typeface="Arial"/>
              </a:rPr>
              <a:t>	</a:t>
            </a:r>
            <a:r>
              <a:rPr lang="en-US" sz="1000" b="1" u="sng" spc="-25">
                <a:solidFill>
                  <a:schemeClr val="accent2"/>
                </a:solidFill>
                <a:uFill>
                  <a:solidFill>
                    <a:srgbClr val="C4014B"/>
                  </a:solidFill>
                </a:uFill>
                <a:latin typeface="Arial"/>
                <a:cs typeface="Arial"/>
                <a:hlinkClick r:id="rId13" action="ppaction://hlinksldjump">
                  <a:extLst>
                    <a:ext uri="{A12FA001-AC4F-418D-AE19-62706E023703}">
                      <ahyp:hlinkClr xmlns:ahyp="http://schemas.microsoft.com/office/drawing/2018/hyperlinkcolor" val="tx"/>
                    </a:ext>
                  </a:extLst>
                </a:hlinkClick>
              </a:rPr>
              <a:t>13</a:t>
            </a:r>
            <a:endParaRPr lang="en-US" sz="1000" b="1">
              <a:solidFill>
                <a:schemeClr val="accent2"/>
              </a:solidFill>
              <a:latin typeface="Arial"/>
              <a:cs typeface="Arial"/>
            </a:endParaRPr>
          </a:p>
        </p:txBody>
      </p:sp>
      <p:sp>
        <p:nvSpPr>
          <p:cNvPr id="11" name="object 11">
            <a:extLst>
              <a:ext uri="{FF2B5EF4-FFF2-40B4-BE49-F238E27FC236}">
                <a16:creationId xmlns:a16="http://schemas.microsoft.com/office/drawing/2014/main" id="{B665D233-8D5C-09CD-0231-815062820609}"/>
              </a:ext>
            </a:extLst>
          </p:cNvPr>
          <p:cNvSpPr txBox="1"/>
          <p:nvPr/>
        </p:nvSpPr>
        <p:spPr>
          <a:xfrm>
            <a:off x="9189921" y="2924537"/>
            <a:ext cx="2622851" cy="3031026"/>
          </a:xfrm>
          <a:prstGeom prst="rect">
            <a:avLst/>
          </a:prstGeom>
        </p:spPr>
        <p:txBody>
          <a:bodyPr vert="horz" wrap="square" lIns="0" tIns="84455" rIns="0" bIns="0" numCol="1" rtlCol="0" anchor="t">
            <a:noAutofit/>
          </a:bodyPr>
          <a:lstStyle/>
          <a:p>
            <a:pPr marL="12700" algn="l">
              <a:spcAft>
                <a:spcPts val="800"/>
              </a:spcAft>
              <a:tabLst>
                <a:tab pos="2390775" algn="l"/>
              </a:tabLst>
            </a:pPr>
            <a:r>
              <a:rPr lang="en-US" sz="1000">
                <a:solidFill>
                  <a:srgbClr val="342F35"/>
                </a:solidFill>
                <a:latin typeface="Arial"/>
                <a:cs typeface="Arial"/>
              </a:rPr>
              <a:t>App Key Benefits</a:t>
            </a:r>
            <a:r>
              <a:rPr lang="en-US" sz="1000" spc="70">
                <a:solidFill>
                  <a:srgbClr val="342F35"/>
                </a:solidFill>
                <a:latin typeface="Arial"/>
                <a:cs typeface="Arial"/>
              </a:rPr>
              <a:t> </a:t>
            </a:r>
            <a:r>
              <a:rPr lang="en-US" sz="1000" u="dottedHeavy" spc="70">
                <a:solidFill>
                  <a:srgbClr val="342F35"/>
                </a:solidFill>
                <a:uFill>
                  <a:solidFill>
                    <a:srgbClr val="E0E0E0">
                      <a:lumMod val="90000"/>
                    </a:srgbClr>
                  </a:solidFill>
                </a:uFill>
                <a:latin typeface="Arial"/>
                <a:cs typeface="Arial"/>
              </a:rPr>
              <a:t>	</a:t>
            </a:r>
            <a:r>
              <a:rPr lang="en-US" sz="1000" b="1" u="sng" spc="-25">
                <a:solidFill>
                  <a:schemeClr val="accent2"/>
                </a:solidFill>
                <a:uFill>
                  <a:solidFill>
                    <a:srgbClr val="C4014B"/>
                  </a:solidFill>
                </a:uFill>
                <a:latin typeface="Arial"/>
                <a:cs typeface="Arial"/>
                <a:hlinkClick r:id="rId14" action="ppaction://hlinksldjump">
                  <a:extLst>
                    <a:ext uri="{A12FA001-AC4F-418D-AE19-62706E023703}">
                      <ahyp:hlinkClr xmlns:ahyp="http://schemas.microsoft.com/office/drawing/2018/hyperlinkcolor" val="tx"/>
                    </a:ext>
                  </a:extLst>
                </a:hlinkClick>
              </a:rPr>
              <a:t>14</a:t>
            </a:r>
            <a:endParaRPr lang="en-US" sz="1000" b="1">
              <a:solidFill>
                <a:schemeClr val="accent2"/>
              </a:solidFill>
              <a:latin typeface="Arial"/>
              <a:cs typeface="Arial"/>
            </a:endParaRPr>
          </a:p>
          <a:p>
            <a:pPr marL="12700" algn="l">
              <a:spcAft>
                <a:spcPts val="800"/>
              </a:spcAft>
              <a:tabLst>
                <a:tab pos="2390775" algn="l"/>
              </a:tabLst>
            </a:pPr>
            <a:r>
              <a:rPr lang="en-US" sz="1000" spc="-25">
                <a:solidFill>
                  <a:schemeClr val="tx1"/>
                </a:solidFill>
                <a:uFill>
                  <a:solidFill>
                    <a:srgbClr val="C4014B"/>
                  </a:solidFill>
                </a:uFill>
                <a:latin typeface="Arial"/>
                <a:cs typeface="Arial"/>
              </a:rPr>
              <a:t>Social Media &amp; PR Amplification </a:t>
            </a:r>
            <a:r>
              <a:rPr lang="en-US" sz="1000" u="dottedHeavy" spc="70">
                <a:solidFill>
                  <a:srgbClr val="342F35"/>
                </a:solidFill>
                <a:uFill>
                  <a:solidFill>
                    <a:schemeClr val="bg2">
                      <a:lumMod val="90000"/>
                    </a:schemeClr>
                  </a:solidFill>
                </a:uFill>
                <a:latin typeface="Arial"/>
                <a:cs typeface="Arial"/>
              </a:rPr>
              <a:t>	</a:t>
            </a:r>
            <a:r>
              <a:rPr lang="en-US" sz="1000" b="1" u="sng" spc="-25">
                <a:solidFill>
                  <a:schemeClr val="accent2"/>
                </a:solidFill>
                <a:uFill>
                  <a:solidFill>
                    <a:srgbClr val="C4014B"/>
                  </a:solidFill>
                </a:uFill>
                <a:latin typeface="Arial"/>
                <a:cs typeface="Arial"/>
              </a:rPr>
              <a:t>16</a:t>
            </a:r>
          </a:p>
          <a:p>
            <a:pPr marL="12700" algn="l">
              <a:spcAft>
                <a:spcPts val="800"/>
              </a:spcAft>
              <a:tabLst>
                <a:tab pos="2390775" algn="l"/>
              </a:tabLst>
            </a:pPr>
            <a:r>
              <a:rPr lang="en-US" sz="1100" b="1">
                <a:solidFill>
                  <a:schemeClr val="accent1"/>
                </a:solidFill>
                <a:latin typeface="Arial"/>
                <a:cs typeface="Arial"/>
              </a:rPr>
              <a:t>The Exhibition</a:t>
            </a:r>
            <a:r>
              <a:rPr lang="en-US" sz="1100" b="1" spc="70">
                <a:solidFill>
                  <a:schemeClr val="accent1"/>
                </a:solidFill>
                <a:latin typeface="Arial"/>
                <a:cs typeface="Arial"/>
              </a:rPr>
              <a:t> </a:t>
            </a:r>
            <a:r>
              <a:rPr lang="en-US" sz="1000" u="dottedHeavy" spc="70">
                <a:solidFill>
                  <a:srgbClr val="342F35"/>
                </a:solidFill>
                <a:uFill>
                  <a:solidFill>
                    <a:schemeClr val="bg2">
                      <a:lumMod val="90000"/>
                    </a:schemeClr>
                  </a:solidFill>
                </a:uFill>
                <a:latin typeface="Arial"/>
                <a:cs typeface="Arial"/>
              </a:rPr>
              <a:t>	</a:t>
            </a:r>
            <a:r>
              <a:rPr lang="en-US" sz="1000" b="1" u="sng" spc="-25">
                <a:solidFill>
                  <a:schemeClr val="accent2"/>
                </a:solidFill>
                <a:uFill>
                  <a:solidFill>
                    <a:srgbClr val="C4014B"/>
                  </a:solidFill>
                </a:uFill>
                <a:latin typeface="Arial"/>
                <a:cs typeface="Arial"/>
                <a:hlinkClick r:id="rId15" action="ppaction://hlinksldjump">
                  <a:extLst>
                    <a:ext uri="{A12FA001-AC4F-418D-AE19-62706E023703}">
                      <ahyp:hlinkClr xmlns:ahyp="http://schemas.microsoft.com/office/drawing/2018/hyperlinkcolor" val="tx"/>
                    </a:ext>
                  </a:extLst>
                </a:hlinkClick>
              </a:rPr>
              <a:t>18</a:t>
            </a:r>
            <a:endParaRPr lang="en-US" sz="1000" b="1">
              <a:solidFill>
                <a:schemeClr val="accent2"/>
              </a:solidFill>
              <a:latin typeface="Arial"/>
              <a:cs typeface="Arial"/>
            </a:endParaRPr>
          </a:p>
          <a:p>
            <a:pPr marL="12700" algn="l">
              <a:spcAft>
                <a:spcPts val="800"/>
              </a:spcAft>
              <a:tabLst>
                <a:tab pos="2390775" algn="l"/>
              </a:tabLst>
            </a:pPr>
            <a:r>
              <a:rPr lang="en-US" sz="1000">
                <a:solidFill>
                  <a:srgbClr val="342F35"/>
                </a:solidFill>
                <a:latin typeface="Arial"/>
                <a:cs typeface="Arial"/>
              </a:rPr>
              <a:t>Sponsor Set Up and Dismantle Times </a:t>
            </a:r>
            <a:r>
              <a:rPr lang="en-US" sz="1000" u="dottedHeavy" spc="70">
                <a:solidFill>
                  <a:srgbClr val="342F35"/>
                </a:solidFill>
                <a:uFill>
                  <a:solidFill>
                    <a:schemeClr val="bg2">
                      <a:lumMod val="90000"/>
                    </a:schemeClr>
                  </a:solidFill>
                </a:uFill>
                <a:latin typeface="Arial"/>
                <a:cs typeface="Arial"/>
              </a:rPr>
              <a:t>	</a:t>
            </a:r>
            <a:r>
              <a:rPr lang="en-US" sz="1000" b="1" u="sng" spc="-25">
                <a:solidFill>
                  <a:schemeClr val="accent2"/>
                </a:solidFill>
                <a:uFill>
                  <a:solidFill>
                    <a:srgbClr val="C4014B"/>
                  </a:solidFill>
                </a:uFill>
                <a:latin typeface="Arial"/>
                <a:cs typeface="Arial"/>
                <a:hlinkClick r:id="rId16" action="ppaction://hlinksldjump">
                  <a:extLst>
                    <a:ext uri="{A12FA001-AC4F-418D-AE19-62706E023703}">
                      <ahyp:hlinkClr xmlns:ahyp="http://schemas.microsoft.com/office/drawing/2018/hyperlinkcolor" val="tx"/>
                    </a:ext>
                  </a:extLst>
                </a:hlinkClick>
              </a:rPr>
              <a:t>19</a:t>
            </a:r>
            <a:endParaRPr lang="en-US" sz="1000" b="1" u="sng" spc="-25">
              <a:solidFill>
                <a:schemeClr val="accent2"/>
              </a:solidFill>
              <a:uFill>
                <a:solidFill>
                  <a:srgbClr val="C4014B"/>
                </a:solidFill>
              </a:uFill>
              <a:latin typeface="Arial"/>
              <a:cs typeface="Arial"/>
            </a:endParaRPr>
          </a:p>
          <a:p>
            <a:pPr marL="12700" algn="l">
              <a:spcAft>
                <a:spcPts val="800"/>
              </a:spcAft>
              <a:tabLst>
                <a:tab pos="2390775" algn="l"/>
              </a:tabLst>
            </a:pPr>
            <a:r>
              <a:rPr lang="en-US" sz="1000">
                <a:latin typeface="Arial"/>
                <a:cs typeface="Arial"/>
              </a:rPr>
              <a:t>Health &amp; Safety </a:t>
            </a:r>
            <a:r>
              <a:rPr lang="en-US" sz="1000">
                <a:solidFill>
                  <a:srgbClr val="000000"/>
                </a:solidFill>
                <a:latin typeface="Arial"/>
                <a:cs typeface="Arial"/>
              </a:rPr>
              <a:t>and Stand Build </a:t>
            </a:r>
            <a:r>
              <a:rPr lang="en-US" sz="1000" u="dottedHeavy" spc="70">
                <a:solidFill>
                  <a:srgbClr val="342F35"/>
                </a:solidFill>
                <a:uFill>
                  <a:solidFill>
                    <a:schemeClr val="bg2">
                      <a:lumMod val="90000"/>
                    </a:schemeClr>
                  </a:solidFill>
                </a:uFill>
                <a:latin typeface="Arial"/>
                <a:cs typeface="Arial"/>
              </a:rPr>
              <a:t>	</a:t>
            </a:r>
            <a:r>
              <a:rPr lang="en-US" sz="1000" b="1" u="sng" spc="-25">
                <a:solidFill>
                  <a:schemeClr val="accent2"/>
                </a:solidFill>
                <a:uFill>
                  <a:solidFill>
                    <a:srgbClr val="C4014B"/>
                  </a:solidFill>
                </a:uFill>
                <a:latin typeface="Arial"/>
                <a:cs typeface="Arial"/>
                <a:hlinkClick r:id="rId17" action="ppaction://hlinksldjump">
                  <a:extLst>
                    <a:ext uri="{A12FA001-AC4F-418D-AE19-62706E023703}">
                      <ahyp:hlinkClr xmlns:ahyp="http://schemas.microsoft.com/office/drawing/2018/hyperlinkcolor" val="tx"/>
                    </a:ext>
                  </a:extLst>
                </a:hlinkClick>
              </a:rPr>
              <a:t>20</a:t>
            </a:r>
            <a:endParaRPr lang="en-US" sz="1000" b="1" spc="70">
              <a:solidFill>
                <a:schemeClr val="accent2"/>
              </a:solidFill>
              <a:latin typeface="Arial"/>
              <a:cs typeface="Arial"/>
            </a:endParaRPr>
          </a:p>
          <a:p>
            <a:pPr marL="12700" algn="l">
              <a:spcAft>
                <a:spcPts val="800"/>
              </a:spcAft>
              <a:tabLst>
                <a:tab pos="2390775" algn="l"/>
              </a:tabLst>
            </a:pPr>
            <a:r>
              <a:rPr lang="en-US" sz="1000" spc="-25">
                <a:solidFill>
                  <a:schemeClr val="accent6"/>
                </a:solidFill>
                <a:uFill>
                  <a:solidFill>
                    <a:srgbClr val="C4014B"/>
                  </a:solidFill>
                </a:uFill>
                <a:latin typeface="Arial"/>
                <a:cs typeface="Arial"/>
              </a:rPr>
              <a:t>Insurance &amp; Security </a:t>
            </a:r>
            <a:r>
              <a:rPr lang="en-US" sz="1000" u="dottedHeavy" spc="70">
                <a:solidFill>
                  <a:srgbClr val="342F35"/>
                </a:solidFill>
                <a:uFill>
                  <a:solidFill>
                    <a:schemeClr val="bg2">
                      <a:lumMod val="90000"/>
                    </a:schemeClr>
                  </a:solidFill>
                </a:uFill>
                <a:latin typeface="Arial"/>
                <a:cs typeface="Arial"/>
              </a:rPr>
              <a:t>	</a:t>
            </a:r>
            <a:r>
              <a:rPr lang="en-US" sz="1000" b="1" u="sng" spc="-25">
                <a:solidFill>
                  <a:schemeClr val="accent2"/>
                </a:solidFill>
                <a:uFill>
                  <a:solidFill>
                    <a:srgbClr val="C4014B"/>
                  </a:solidFill>
                </a:uFill>
                <a:latin typeface="Arial"/>
                <a:cs typeface="Arial"/>
                <a:hlinkClick r:id="rId18" action="ppaction://hlinksldjump">
                  <a:extLst>
                    <a:ext uri="{A12FA001-AC4F-418D-AE19-62706E023703}">
                      <ahyp:hlinkClr xmlns:ahyp="http://schemas.microsoft.com/office/drawing/2018/hyperlinkcolor" val="tx"/>
                    </a:ext>
                  </a:extLst>
                </a:hlinkClick>
              </a:rPr>
              <a:t>21</a:t>
            </a:r>
            <a:endParaRPr lang="en-US" sz="1000" b="1" u="sng" spc="-25">
              <a:solidFill>
                <a:schemeClr val="accent2"/>
              </a:solidFill>
              <a:uFill>
                <a:solidFill>
                  <a:srgbClr val="C4014B"/>
                </a:solidFill>
              </a:uFill>
              <a:latin typeface="Arial"/>
              <a:cs typeface="Arial"/>
            </a:endParaRPr>
          </a:p>
          <a:p>
            <a:pPr marL="12700" algn="l">
              <a:spcAft>
                <a:spcPts val="800"/>
              </a:spcAft>
              <a:tabLst>
                <a:tab pos="2390775" algn="l"/>
              </a:tabLst>
            </a:pPr>
            <a:r>
              <a:rPr lang="en-US" sz="1000">
                <a:solidFill>
                  <a:srgbClr val="342F35"/>
                </a:solidFill>
                <a:latin typeface="Arial"/>
                <a:cs typeface="Arial"/>
              </a:rPr>
              <a:t>Stand Extra's, Shipping &amp; Storage </a:t>
            </a:r>
            <a:r>
              <a:rPr lang="en-US" sz="1000" u="dottedHeavy" spc="70">
                <a:solidFill>
                  <a:srgbClr val="342F35"/>
                </a:solidFill>
                <a:uFill>
                  <a:solidFill>
                    <a:schemeClr val="bg2">
                      <a:lumMod val="90000"/>
                    </a:schemeClr>
                  </a:solidFill>
                </a:uFill>
                <a:latin typeface="Arial"/>
                <a:cs typeface="Arial"/>
              </a:rPr>
              <a:t>	</a:t>
            </a:r>
            <a:r>
              <a:rPr lang="en-US" sz="1000" b="1" u="sng" spc="-25">
                <a:solidFill>
                  <a:schemeClr val="accent2"/>
                </a:solidFill>
                <a:uFill>
                  <a:solidFill>
                    <a:srgbClr val="C4014B"/>
                  </a:solidFill>
                </a:uFill>
                <a:latin typeface="Arial"/>
                <a:cs typeface="Arial"/>
                <a:hlinkClick r:id="rId19" action="ppaction://hlinksldjump">
                  <a:extLst>
                    <a:ext uri="{A12FA001-AC4F-418D-AE19-62706E023703}">
                      <ahyp:hlinkClr xmlns:ahyp="http://schemas.microsoft.com/office/drawing/2018/hyperlinkcolor" val="tx"/>
                    </a:ext>
                  </a:extLst>
                </a:hlinkClick>
              </a:rPr>
              <a:t>22</a:t>
            </a:r>
            <a:endParaRPr lang="en-US" sz="1000" b="1">
              <a:solidFill>
                <a:schemeClr val="accent2"/>
              </a:solidFill>
              <a:latin typeface="Arial"/>
              <a:cs typeface="Arial"/>
            </a:endParaRPr>
          </a:p>
          <a:p>
            <a:pPr marL="12700" algn="l">
              <a:spcAft>
                <a:spcPts val="800"/>
              </a:spcAft>
              <a:tabLst>
                <a:tab pos="2390775" algn="l"/>
              </a:tabLst>
            </a:pPr>
            <a:r>
              <a:rPr lang="en-US" sz="1000">
                <a:solidFill>
                  <a:srgbClr val="342F35"/>
                </a:solidFill>
                <a:latin typeface="Arial"/>
                <a:cs typeface="Arial"/>
              </a:rPr>
              <a:t>Shipping &amp; Deliveries </a:t>
            </a:r>
            <a:r>
              <a:rPr lang="en-US" sz="1000" u="dottedHeavy" spc="70">
                <a:solidFill>
                  <a:srgbClr val="342F35"/>
                </a:solidFill>
                <a:uFill>
                  <a:solidFill>
                    <a:schemeClr val="bg2">
                      <a:lumMod val="90000"/>
                    </a:schemeClr>
                  </a:solidFill>
                </a:uFill>
                <a:latin typeface="Arial"/>
                <a:cs typeface="Arial"/>
              </a:rPr>
              <a:t>	</a:t>
            </a:r>
            <a:r>
              <a:rPr lang="en-US" sz="1000" b="1" u="sng" spc="-25">
                <a:solidFill>
                  <a:schemeClr val="accent2"/>
                </a:solidFill>
                <a:uFill>
                  <a:solidFill>
                    <a:srgbClr val="C4014B"/>
                  </a:solidFill>
                </a:uFill>
                <a:latin typeface="Arial"/>
                <a:cs typeface="Arial"/>
                <a:hlinkClick r:id="rId20" action="ppaction://hlinksldjump">
                  <a:extLst>
                    <a:ext uri="{A12FA001-AC4F-418D-AE19-62706E023703}">
                      <ahyp:hlinkClr xmlns:ahyp="http://schemas.microsoft.com/office/drawing/2018/hyperlinkcolor" val="tx"/>
                    </a:ext>
                  </a:extLst>
                </a:hlinkClick>
              </a:rPr>
              <a:t>23</a:t>
            </a:r>
            <a:endParaRPr lang="en-US" sz="1000" b="1" u="sng" spc="-25">
              <a:solidFill>
                <a:schemeClr val="accent2"/>
              </a:solidFill>
              <a:uFill>
                <a:solidFill>
                  <a:srgbClr val="C4014B"/>
                </a:solidFill>
              </a:uFill>
              <a:latin typeface="Arial"/>
              <a:cs typeface="Arial"/>
            </a:endParaRPr>
          </a:p>
          <a:p>
            <a:pPr marL="12700" algn="l">
              <a:spcAft>
                <a:spcPts val="800"/>
              </a:spcAft>
              <a:tabLst>
                <a:tab pos="2390775" algn="l"/>
              </a:tabLst>
            </a:pPr>
            <a:r>
              <a:rPr lang="en-US" sz="1000">
                <a:solidFill>
                  <a:srgbClr val="342F35"/>
                </a:solidFill>
                <a:latin typeface="Arial"/>
                <a:cs typeface="Arial"/>
              </a:rPr>
              <a:t>Sustainability</a:t>
            </a:r>
            <a:r>
              <a:rPr lang="en-US" sz="1000" b="1">
                <a:solidFill>
                  <a:srgbClr val="342F35"/>
                </a:solidFill>
                <a:latin typeface="Arial"/>
                <a:cs typeface="Arial"/>
              </a:rPr>
              <a:t> </a:t>
            </a:r>
            <a:r>
              <a:rPr lang="en-US" sz="1000" u="dottedHeavy" spc="70">
                <a:solidFill>
                  <a:srgbClr val="342F35"/>
                </a:solidFill>
                <a:uFill>
                  <a:solidFill>
                    <a:schemeClr val="bg2">
                      <a:lumMod val="90000"/>
                    </a:schemeClr>
                  </a:solidFill>
                </a:uFill>
                <a:latin typeface="Arial"/>
                <a:cs typeface="Arial"/>
              </a:rPr>
              <a:t>	</a:t>
            </a:r>
            <a:r>
              <a:rPr lang="en-US" sz="1000" b="1" u="sng" spc="-25">
                <a:solidFill>
                  <a:schemeClr val="accent2"/>
                </a:solidFill>
                <a:uFill>
                  <a:solidFill>
                    <a:srgbClr val="C4014B"/>
                  </a:solidFill>
                </a:uFill>
                <a:latin typeface="Arial"/>
                <a:cs typeface="Arial"/>
                <a:hlinkClick r:id="rId21" action="ppaction://hlinksldjump">
                  <a:extLst>
                    <a:ext uri="{A12FA001-AC4F-418D-AE19-62706E023703}">
                      <ahyp:hlinkClr xmlns:ahyp="http://schemas.microsoft.com/office/drawing/2018/hyperlinkcolor" val="tx"/>
                    </a:ext>
                  </a:extLst>
                </a:hlinkClick>
              </a:rPr>
              <a:t>24</a:t>
            </a:r>
            <a:endParaRPr lang="en-US" sz="1000" b="1">
              <a:solidFill>
                <a:schemeClr val="accent2"/>
              </a:solidFill>
              <a:latin typeface="Arial"/>
              <a:cs typeface="Arial"/>
            </a:endParaRPr>
          </a:p>
          <a:p>
            <a:pPr marL="12700" algn="l">
              <a:spcAft>
                <a:spcPts val="800"/>
              </a:spcAft>
              <a:tabLst>
                <a:tab pos="2390775" algn="l"/>
              </a:tabLst>
            </a:pPr>
            <a:r>
              <a:rPr lang="en-US" sz="1000">
                <a:solidFill>
                  <a:srgbClr val="342F35"/>
                </a:solidFill>
                <a:latin typeface="Arial"/>
                <a:cs typeface="Arial"/>
              </a:rPr>
              <a:t>Floor Plan </a:t>
            </a:r>
            <a:r>
              <a:rPr lang="en-US" sz="1000" u="dottedHeavy" spc="70">
                <a:solidFill>
                  <a:srgbClr val="342F35"/>
                </a:solidFill>
                <a:uFill>
                  <a:solidFill>
                    <a:schemeClr val="bg2">
                      <a:lumMod val="90000"/>
                    </a:schemeClr>
                  </a:solidFill>
                </a:uFill>
                <a:latin typeface="Arial"/>
                <a:cs typeface="Arial"/>
              </a:rPr>
              <a:t>	</a:t>
            </a:r>
            <a:r>
              <a:rPr lang="en-US" sz="1000" b="1" u="sng" spc="-25">
                <a:solidFill>
                  <a:schemeClr val="accent2"/>
                </a:solidFill>
                <a:uFill>
                  <a:solidFill>
                    <a:srgbClr val="C4014B"/>
                  </a:solidFill>
                </a:uFill>
                <a:latin typeface="Arial"/>
                <a:cs typeface="Arial"/>
                <a:hlinkClick r:id="rId22" action="ppaction://hlinksldjump">
                  <a:extLst>
                    <a:ext uri="{A12FA001-AC4F-418D-AE19-62706E023703}">
                      <ahyp:hlinkClr xmlns:ahyp="http://schemas.microsoft.com/office/drawing/2018/hyperlinkcolor" val="tx"/>
                    </a:ext>
                  </a:extLst>
                </a:hlinkClick>
              </a:rPr>
              <a:t>25</a:t>
            </a:r>
            <a:endParaRPr lang="en-US" sz="1000" b="1">
              <a:solidFill>
                <a:schemeClr val="accent2"/>
              </a:solidFill>
              <a:latin typeface="Arial"/>
              <a:cs typeface="Arial"/>
            </a:endParaRPr>
          </a:p>
        </p:txBody>
      </p:sp>
      <p:cxnSp>
        <p:nvCxnSpPr>
          <p:cNvPr id="12" name="Straight Connector 11">
            <a:extLst>
              <a:ext uri="{FF2B5EF4-FFF2-40B4-BE49-F238E27FC236}">
                <a16:creationId xmlns:a16="http://schemas.microsoft.com/office/drawing/2014/main" id="{3F9B7687-D7F1-FF49-8CF4-DE3FBD1BC518}"/>
              </a:ext>
            </a:extLst>
          </p:cNvPr>
          <p:cNvCxnSpPr>
            <a:cxnSpLocks/>
          </p:cNvCxnSpPr>
          <p:nvPr/>
        </p:nvCxnSpPr>
        <p:spPr>
          <a:xfrm>
            <a:off x="6324600" y="2801090"/>
            <a:ext cx="5372100" cy="0"/>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097D5-A60E-F8A8-69AF-C2AF9F7205C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296C46-B17C-3761-5863-8E64FA6B5244}"/>
              </a:ext>
            </a:extLst>
          </p:cNvPr>
          <p:cNvSpPr>
            <a:spLocks noGrp="1"/>
          </p:cNvSpPr>
          <p:nvPr>
            <p:ph type="sldNum" sz="quarter" idx="10"/>
          </p:nvPr>
        </p:nvSpPr>
        <p:spPr/>
        <p:txBody>
          <a:bodyPr/>
          <a:lstStyle/>
          <a:p>
            <a:pPr marL="12700">
              <a:spcBef>
                <a:spcPts val="65"/>
              </a:spcBef>
            </a:pPr>
            <a:fld id="{81D60167-4931-47E6-BA6A-407CBD079E47}" type="slidenum">
              <a:rPr lang="en-GB" spc="-25" smtClean="0"/>
              <a:pPr marL="12700">
                <a:spcBef>
                  <a:spcPts val="65"/>
                </a:spcBef>
              </a:pPr>
              <a:t>20</a:t>
            </a:fld>
            <a:endParaRPr lang="en-GB" spc="-25"/>
          </a:p>
        </p:txBody>
      </p:sp>
      <p:sp>
        <p:nvSpPr>
          <p:cNvPr id="3" name="Title 2">
            <a:extLst>
              <a:ext uri="{FF2B5EF4-FFF2-40B4-BE49-F238E27FC236}">
                <a16:creationId xmlns:a16="http://schemas.microsoft.com/office/drawing/2014/main" id="{D1B55D55-80AF-754E-FA07-F89E77F39965}"/>
              </a:ext>
            </a:extLst>
          </p:cNvPr>
          <p:cNvSpPr>
            <a:spLocks noGrp="1"/>
          </p:cNvSpPr>
          <p:nvPr>
            <p:ph type="title"/>
          </p:nvPr>
        </p:nvSpPr>
        <p:spPr/>
        <p:txBody>
          <a:bodyPr/>
          <a:lstStyle/>
          <a:p>
            <a:r>
              <a:rPr lang="en-US">
                <a:latin typeface="Arial"/>
                <a:cs typeface="Arial"/>
              </a:rPr>
              <a:t>Insurance &amp; Security</a:t>
            </a:r>
            <a:endParaRPr lang="en-US"/>
          </a:p>
        </p:txBody>
      </p:sp>
      <p:sp>
        <p:nvSpPr>
          <p:cNvPr id="6" name="Content Placeholder 3">
            <a:extLst>
              <a:ext uri="{FF2B5EF4-FFF2-40B4-BE49-F238E27FC236}">
                <a16:creationId xmlns:a16="http://schemas.microsoft.com/office/drawing/2014/main" id="{3D8AE6F2-EC72-7695-0E72-11DC247F757C}"/>
              </a:ext>
            </a:extLst>
          </p:cNvPr>
          <p:cNvSpPr txBox="1">
            <a:spLocks/>
          </p:cNvSpPr>
          <p:nvPr/>
        </p:nvSpPr>
        <p:spPr>
          <a:xfrm>
            <a:off x="495300" y="2383767"/>
            <a:ext cx="6183292" cy="3167678"/>
          </a:xfrm>
          <a:prstGeom prst="rect">
            <a:avLst/>
          </a:prstGeom>
        </p:spPr>
        <p:txBody>
          <a:bodyPr vert="horz" lIns="0" tIns="0" rIns="0" bIns="0" rtlCol="0" anchor="t">
            <a:noAutofit/>
          </a:bodyPr>
          <a:lstStyle>
            <a:lvl1pPr marL="0">
              <a:spcAft>
                <a:spcPts val="600"/>
              </a:spcAft>
              <a:defRPr b="0" i="0">
                <a:solidFill>
                  <a:schemeClr val="tx1"/>
                </a:solidFill>
                <a:latin typeface="Arial" panose="020B0604020202020204" pitchFamily="34" charset="0"/>
                <a:ea typeface="+mn-ea"/>
                <a:cs typeface="Arial" panose="020B0604020202020204" pitchFamily="34" charset="0"/>
              </a:defRPr>
            </a:lvl1pPr>
            <a:lvl2pPr marL="457200">
              <a:spcAft>
                <a:spcPts val="600"/>
              </a:spcAft>
              <a:defRPr sz="1600" b="0" i="0">
                <a:solidFill>
                  <a:schemeClr val="tx1"/>
                </a:solidFill>
                <a:latin typeface="Arial" panose="020B0604020202020204" pitchFamily="34" charset="0"/>
                <a:ea typeface="+mn-ea"/>
                <a:cs typeface="Arial" panose="020B0604020202020204" pitchFamily="34" charset="0"/>
              </a:defRPr>
            </a:lvl2pPr>
            <a:lvl3pPr marL="914400">
              <a:spcAft>
                <a:spcPts val="600"/>
              </a:spcAft>
              <a:defRPr sz="1400" b="0" i="0">
                <a:solidFill>
                  <a:schemeClr val="tx1"/>
                </a:solidFill>
                <a:latin typeface="Arial" panose="020B0604020202020204" pitchFamily="34" charset="0"/>
                <a:ea typeface="+mn-ea"/>
                <a:cs typeface="Arial" panose="020B0604020202020204" pitchFamily="34" charset="0"/>
              </a:defRPr>
            </a:lvl3pPr>
            <a:lvl4pPr marL="1371600">
              <a:spcAft>
                <a:spcPts val="600"/>
              </a:spcAft>
              <a:defRPr sz="1200" b="0" i="0">
                <a:solidFill>
                  <a:schemeClr val="tx1"/>
                </a:solidFill>
                <a:latin typeface="Arial" panose="020B0604020202020204" pitchFamily="34" charset="0"/>
                <a:ea typeface="+mn-ea"/>
                <a:cs typeface="Arial" panose="020B0604020202020204" pitchFamily="34" charset="0"/>
              </a:defRPr>
            </a:lvl4pPr>
            <a:lvl5pPr marL="1828800">
              <a:spcAft>
                <a:spcPts val="600"/>
              </a:spcAft>
              <a:defRPr sz="1000" b="0" i="0">
                <a:solidFill>
                  <a:schemeClr val="tx1"/>
                </a:solidFill>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1400" b="1">
                <a:solidFill>
                  <a:schemeClr val="accent1"/>
                </a:solidFill>
                <a:latin typeface="Arial"/>
                <a:cs typeface="Arial"/>
              </a:rPr>
              <a:t>Insurance</a:t>
            </a:r>
          </a:p>
          <a:p>
            <a:r>
              <a:rPr lang="en-US" sz="1200">
                <a:latin typeface="Arial"/>
                <a:cs typeface="Arial"/>
              </a:rPr>
              <a:t>The </a:t>
            </a:r>
            <a:r>
              <a:rPr lang="en-US" sz="1200" err="1">
                <a:latin typeface="Arial"/>
                <a:cs typeface="Arial"/>
              </a:rPr>
              <a:t>organisers</a:t>
            </a:r>
            <a:r>
              <a:rPr lang="en-US" sz="1200">
                <a:latin typeface="Arial"/>
                <a:cs typeface="Arial"/>
              </a:rPr>
              <a:t> have no insurable interest in the property, staff or actions of exhibitors. Exhibitors must ensure that they have sufficient insurance to cover claims associated with their staff and have property and third-party liability coverage. </a:t>
            </a:r>
            <a:r>
              <a:rPr lang="en-US" sz="1200" b="1">
                <a:latin typeface="Arial"/>
                <a:cs typeface="Arial"/>
              </a:rPr>
              <a:t>All contractors and exhibitors, without exception, must hold valid Public Liability Insurance</a:t>
            </a:r>
            <a:r>
              <a:rPr lang="en-US" sz="1200">
                <a:latin typeface="Arial"/>
                <a:cs typeface="Arial"/>
              </a:rPr>
              <a:t>, which covers them and indemnifies for all activity involving stand construction, operation and deconstruction, at the event and in the country to which this information pertains.</a:t>
            </a:r>
            <a:endParaRPr lang="en-US"/>
          </a:p>
          <a:p>
            <a:r>
              <a:rPr lang="en-US" sz="1200">
                <a:latin typeface="Arial"/>
                <a:cs typeface="Arial"/>
              </a:rPr>
              <a:t>The liability is a compulsory minimum of £2m Sterling or the equivalent in another currency. If you are in doubt as to what your cover is, please contact your underwriter or broker for clarification. Please note that we do NOT require your Employers Liability Insurance. </a:t>
            </a:r>
            <a:r>
              <a:rPr lang="en-US" sz="1200" b="1">
                <a:latin typeface="Arial"/>
                <a:cs typeface="Arial"/>
              </a:rPr>
              <a:t>Temporary insurance can be obtained from the following </a:t>
            </a:r>
            <a:r>
              <a:rPr lang="en-US" sz="1200" b="1">
                <a:latin typeface="Arial"/>
                <a:cs typeface="Arial"/>
                <a:hlinkClick r:id="rId2"/>
              </a:rPr>
              <a:t>website</a:t>
            </a:r>
            <a:r>
              <a:rPr lang="en-US" sz="1200" b="1">
                <a:latin typeface="Arial"/>
                <a:cs typeface="Arial"/>
              </a:rPr>
              <a:t>.</a:t>
            </a:r>
          </a:p>
          <a:p>
            <a:r>
              <a:rPr lang="en-US" sz="1400" b="1">
                <a:solidFill>
                  <a:schemeClr val="accent1"/>
                </a:solidFill>
                <a:latin typeface="Arial"/>
                <a:cs typeface="Arial"/>
              </a:rPr>
              <a:t>Security</a:t>
            </a:r>
          </a:p>
          <a:p>
            <a:r>
              <a:rPr lang="en-US" sz="1200">
                <a:latin typeface="Arial"/>
                <a:cs typeface="Arial"/>
              </a:rPr>
              <a:t>The exhibition hall is not locked overnight and although there is security on site, you should not leave valuables unattended at any time. The </a:t>
            </a:r>
            <a:r>
              <a:rPr lang="en-US" sz="1200" err="1">
                <a:latin typeface="Arial"/>
                <a:cs typeface="Arial"/>
              </a:rPr>
              <a:t>organisers</a:t>
            </a:r>
            <a:r>
              <a:rPr lang="en-US" sz="1200">
                <a:latin typeface="Arial"/>
                <a:cs typeface="Arial"/>
              </a:rPr>
              <a:t> will not be responsible for anything that is lost, damaged or stolen at any time.</a:t>
            </a:r>
          </a:p>
          <a:p>
            <a:r>
              <a:rPr lang="en-US" sz="1200">
                <a:latin typeface="Arial"/>
                <a:cs typeface="Arial"/>
              </a:rPr>
              <a:t>Security quotes can be obtained from our Health and Safety Consultant via Tine at </a:t>
            </a:r>
            <a:r>
              <a:rPr lang="en-US" sz="1200" u="sng">
                <a:solidFill>
                  <a:schemeClr val="accent1"/>
                </a:solidFill>
                <a:latin typeface="Arial"/>
                <a:cs typeface="Arial"/>
                <a:hlinkClick r:id="rId3">
                  <a:extLst>
                    <a:ext uri="{A12FA001-AC4F-418D-AE19-62706E023703}">
                      <ahyp:hlinkClr xmlns:ahyp="http://schemas.microsoft.com/office/drawing/2018/hyperlinkcolor" val="tx"/>
                    </a:ext>
                  </a:extLst>
                </a:hlinkClick>
              </a:rPr>
              <a:t>tine.kuckhoff@pcma.de</a:t>
            </a:r>
            <a:endParaRPr lang="en-US" sz="1200" u="sng">
              <a:solidFill>
                <a:schemeClr val="accent1"/>
              </a:solidFill>
            </a:endParaRPr>
          </a:p>
          <a:p>
            <a:endParaRPr lang="en-US" sz="1200"/>
          </a:p>
          <a:p>
            <a:endParaRPr lang="en-US" sz="1200"/>
          </a:p>
        </p:txBody>
      </p:sp>
      <p:sp>
        <p:nvSpPr>
          <p:cNvPr id="20" name="TextBox 19">
            <a:extLst>
              <a:ext uri="{FF2B5EF4-FFF2-40B4-BE49-F238E27FC236}">
                <a16:creationId xmlns:a16="http://schemas.microsoft.com/office/drawing/2014/main" id="{AF6A7C6D-32E4-1C79-F5A6-143D99887714}"/>
              </a:ext>
            </a:extLst>
          </p:cNvPr>
          <p:cNvSpPr txBox="1"/>
          <p:nvPr/>
        </p:nvSpPr>
        <p:spPr>
          <a:xfrm>
            <a:off x="1687300" y="1277038"/>
            <a:ext cx="6099858" cy="646331"/>
          </a:xfrm>
          <a:prstGeom prst="rect">
            <a:avLst/>
          </a:prstGeom>
          <a:noFill/>
        </p:spPr>
        <p:txBody>
          <a:bodyPr wrap="square">
            <a:spAutoFit/>
          </a:bodyPr>
          <a:lstStyle/>
          <a:p>
            <a:r>
              <a:rPr lang="en-US" sz="1800" b="1">
                <a:solidFill>
                  <a:schemeClr val="tx2"/>
                </a:solidFill>
                <a:latin typeface="Arial" panose="020B0604020202020204" pitchFamily="34" charset="0"/>
                <a:cs typeface="Arial" panose="020B0604020202020204" pitchFamily="34" charset="0"/>
              </a:rPr>
              <a:t>Insurance &amp; Security – </a:t>
            </a:r>
            <a:br>
              <a:rPr lang="en-US" sz="1800" b="1">
                <a:solidFill>
                  <a:schemeClr val="tx2"/>
                </a:solidFill>
                <a:latin typeface="Arial" panose="020B0604020202020204" pitchFamily="34" charset="0"/>
                <a:cs typeface="Arial" panose="020B0604020202020204" pitchFamily="34" charset="0"/>
              </a:rPr>
            </a:br>
            <a:r>
              <a:rPr lang="en-US" sz="1800" b="1">
                <a:solidFill>
                  <a:schemeClr val="tx2"/>
                </a:solidFill>
                <a:latin typeface="Arial" panose="020B0604020202020204" pitchFamily="34" charset="0"/>
                <a:cs typeface="Arial" panose="020B0604020202020204" pitchFamily="34" charset="0"/>
              </a:rPr>
              <a:t>exhibitors to </a:t>
            </a:r>
            <a:r>
              <a:rPr lang="en-US" sz="1800" b="1" err="1">
                <a:solidFill>
                  <a:schemeClr val="tx2"/>
                </a:solidFill>
                <a:latin typeface="Arial" panose="020B0604020202020204" pitchFamily="34" charset="0"/>
                <a:cs typeface="Arial" panose="020B0604020202020204" pitchFamily="34" charset="0"/>
              </a:rPr>
              <a:t>organise</a:t>
            </a:r>
            <a:r>
              <a:rPr lang="en-US" sz="1800" b="1">
                <a:solidFill>
                  <a:schemeClr val="tx2"/>
                </a:solidFill>
                <a:latin typeface="Arial" panose="020B0604020202020204" pitchFamily="34" charset="0"/>
                <a:cs typeface="Arial" panose="020B0604020202020204" pitchFamily="34" charset="0"/>
              </a:rPr>
              <a:t> own</a:t>
            </a:r>
          </a:p>
        </p:txBody>
      </p:sp>
      <p:pic>
        <p:nvPicPr>
          <p:cNvPr id="21" name="Picture 20">
            <a:extLst>
              <a:ext uri="{FF2B5EF4-FFF2-40B4-BE49-F238E27FC236}">
                <a16:creationId xmlns:a16="http://schemas.microsoft.com/office/drawing/2014/main" id="{F5768AC9-E5A4-408F-CEB3-D64F0B6522AC}"/>
              </a:ext>
            </a:extLst>
          </p:cNvPr>
          <p:cNvPicPr>
            <a:picLocks noChangeAspect="1"/>
          </p:cNvPicPr>
          <p:nvPr/>
        </p:nvPicPr>
        <p:blipFill>
          <a:blip r:embed="rId4" cstate="screen">
            <a:extLst>
              <a:ext uri="{28A0092B-C50C-407E-A947-70E740481C1C}">
                <a14:useLocalDpi xmlns:a14="http://schemas.microsoft.com/office/drawing/2010/main"/>
              </a:ext>
            </a:extLst>
          </a:blip>
          <a:srcRect l="18281" t="28155" r="43926" b="717"/>
          <a:stretch>
            <a:fillRect/>
          </a:stretch>
        </p:blipFill>
        <p:spPr>
          <a:xfrm>
            <a:off x="7120934" y="0"/>
            <a:ext cx="5071066" cy="6362701"/>
          </a:xfrm>
          <a:prstGeom prst="rect">
            <a:avLst/>
          </a:prstGeom>
        </p:spPr>
      </p:pic>
      <p:sp>
        <p:nvSpPr>
          <p:cNvPr id="22" name="Right Triangle 21">
            <a:extLst>
              <a:ext uri="{FF2B5EF4-FFF2-40B4-BE49-F238E27FC236}">
                <a16:creationId xmlns:a16="http://schemas.microsoft.com/office/drawing/2014/main" id="{A5367412-FC7D-6BC3-343B-42650E90AC6E}"/>
              </a:ext>
            </a:extLst>
          </p:cNvPr>
          <p:cNvSpPr/>
          <p:nvPr/>
        </p:nvSpPr>
        <p:spPr>
          <a:xfrm>
            <a:off x="7073154" y="4133850"/>
            <a:ext cx="2228851" cy="2228851"/>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255B5A2F-7A38-DBAF-2B3B-EB8CACFA2788}"/>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87483" y="876301"/>
            <a:ext cx="1465118" cy="1465118"/>
          </a:xfrm>
          <a:prstGeom prst="rect">
            <a:avLst/>
          </a:prstGeom>
        </p:spPr>
      </p:pic>
    </p:spTree>
    <p:extLst>
      <p:ext uri="{BB962C8B-B14F-4D97-AF65-F5344CB8AC3E}">
        <p14:creationId xmlns:p14="http://schemas.microsoft.com/office/powerpoint/2010/main" val="1317301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B0B7A-0216-DBAC-15F6-52EE4AC35F01}"/>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7F5E660-CEC8-D43B-69A5-ADAE1ED7EDE7}"/>
              </a:ext>
            </a:extLst>
          </p:cNvPr>
          <p:cNvSpPr>
            <a:spLocks noGrp="1"/>
          </p:cNvSpPr>
          <p:nvPr>
            <p:ph idx="1"/>
          </p:nvPr>
        </p:nvSpPr>
        <p:spPr>
          <a:xfrm>
            <a:off x="5951094" y="1087955"/>
            <a:ext cx="5726243" cy="5043021"/>
          </a:xfrm>
        </p:spPr>
        <p:txBody>
          <a:bodyPr vert="horz" lIns="0" tIns="0" rIns="0" bIns="0" rtlCol="0" anchor="t">
            <a:noAutofit/>
          </a:bodyPr>
          <a:lstStyle/>
          <a:p>
            <a:r>
              <a:rPr lang="en-US" sz="1400" b="1">
                <a:solidFill>
                  <a:schemeClr val="accent1"/>
                </a:solidFill>
                <a:latin typeface="Arial"/>
                <a:cs typeface="Arial"/>
              </a:rPr>
              <a:t>Shipping/Storage</a:t>
            </a:r>
          </a:p>
          <a:p>
            <a:r>
              <a:rPr lang="en-US" sz="1100">
                <a:latin typeface="Arial"/>
                <a:cs typeface="Arial"/>
              </a:rPr>
              <a:t>Shipping should arrive at the hotel between Thursday 19th March to Wednesday 25th March</a:t>
            </a:r>
          </a:p>
          <a:p>
            <a:r>
              <a:rPr lang="en-US" sz="1100">
                <a:latin typeface="Arial"/>
                <a:cs typeface="Arial"/>
              </a:rPr>
              <a:t>Exhibitors may send materials, stands or backdrops to the venue, Exhibitors are responsible for </a:t>
            </a:r>
            <a:r>
              <a:rPr lang="en-US" sz="1100" err="1">
                <a:latin typeface="Arial"/>
                <a:cs typeface="Arial"/>
              </a:rPr>
              <a:t>organising</a:t>
            </a:r>
            <a:r>
              <a:rPr lang="en-US" sz="1100">
                <a:latin typeface="Arial"/>
                <a:cs typeface="Arial"/>
              </a:rPr>
              <a:t> their own shipping to and from the hotel. Please note, we encourage the use of and sharing of digital assets instead of printed materials</a:t>
            </a:r>
          </a:p>
          <a:p>
            <a:r>
              <a:rPr lang="en-US" sz="1100">
                <a:latin typeface="Arial"/>
                <a:cs typeface="Arial"/>
              </a:rPr>
              <a:t>All items sent to the hotel must use the postage form (found on page 22 of this booklet) for shipping. The name of the event, stand number, number of packages and sender must be clearly visible on the delivered items / packing list. The hotel will not accept any deliveries that cannot be clearly assigned to a specific event or purpose.</a:t>
            </a:r>
          </a:p>
          <a:p>
            <a:r>
              <a:rPr lang="en-US" sz="1100">
                <a:latin typeface="Arial"/>
                <a:cs typeface="Arial"/>
              </a:rPr>
              <a:t>The loading bay for delivery of any goods, shipments is located on the Katharina-</a:t>
            </a:r>
            <a:r>
              <a:rPr lang="en-US" sz="1100" err="1">
                <a:latin typeface="Arial"/>
                <a:cs typeface="Arial"/>
              </a:rPr>
              <a:t>Heinroth</a:t>
            </a:r>
            <a:r>
              <a:rPr lang="en-US" sz="1100">
                <a:latin typeface="Arial"/>
                <a:cs typeface="Arial"/>
              </a:rPr>
              <a:t>-Ufer, 10787, Berlin. There is no loading ramp. There is no unloading equipment, such as forklifts or pallet trucks on the hotel’s premises, however, upon request the equipment can be ordered from a third party. The hotel is not liable for the completeness and condition of delivered items. The same applies to damage that occurs during storage at the hotel, unless the damage is the result of intent or gross negligence on the part of the hotel.</a:t>
            </a:r>
          </a:p>
          <a:p>
            <a:r>
              <a:rPr lang="en-US" sz="1100">
                <a:latin typeface="Arial"/>
                <a:cs typeface="Arial"/>
              </a:rPr>
              <a:t>The use of non-hotel pallet trucks and forklifts inside the hotel must be coordinated with the hotel prior to use.</a:t>
            </a:r>
          </a:p>
          <a:p>
            <a:r>
              <a:rPr lang="en-US" sz="1100" b="1">
                <a:latin typeface="Arial"/>
                <a:cs typeface="Arial"/>
              </a:rPr>
              <a:t>Please note: </a:t>
            </a:r>
            <a:r>
              <a:rPr lang="en-US" sz="1100">
                <a:latin typeface="Arial"/>
                <a:cs typeface="Arial"/>
              </a:rPr>
              <a:t>All items brought in for the event must be removed immediately after the event, unless different pick-up times have been agreed with the hotel in advance and in writing. If unexpected materials remain at the hotel after the event, the hotel reserves the right to either store these materials at the owner’s expense or to dispose of them at the owner’s expense. The storage fee is €107.50 per day and per m³. It is up to the hotel to decide whether to store the items or dispose of them.</a:t>
            </a:r>
          </a:p>
          <a:p>
            <a:endParaRPr lang="en-US" sz="1100" b="1"/>
          </a:p>
        </p:txBody>
      </p:sp>
      <p:sp>
        <p:nvSpPr>
          <p:cNvPr id="2" name="Slide Number Placeholder 1">
            <a:extLst>
              <a:ext uri="{FF2B5EF4-FFF2-40B4-BE49-F238E27FC236}">
                <a16:creationId xmlns:a16="http://schemas.microsoft.com/office/drawing/2014/main" id="{A162ACD6-3634-B0F7-78A3-F4DB0696C0B6}"/>
              </a:ext>
            </a:extLst>
          </p:cNvPr>
          <p:cNvSpPr>
            <a:spLocks noGrp="1"/>
          </p:cNvSpPr>
          <p:nvPr>
            <p:ph type="sldNum" sz="quarter" idx="10"/>
          </p:nvPr>
        </p:nvSpPr>
        <p:spPr/>
        <p:txBody>
          <a:bodyPr/>
          <a:lstStyle/>
          <a:p>
            <a:pPr marL="12700">
              <a:spcBef>
                <a:spcPts val="65"/>
              </a:spcBef>
            </a:pPr>
            <a:fld id="{81D60167-4931-47E6-BA6A-407CBD079E47}" type="slidenum">
              <a:rPr lang="en-GB" spc="-25" smtClean="0"/>
              <a:pPr marL="12700">
                <a:spcBef>
                  <a:spcPts val="65"/>
                </a:spcBef>
              </a:pPr>
              <a:t>21</a:t>
            </a:fld>
            <a:endParaRPr lang="en-GB" spc="-25"/>
          </a:p>
        </p:txBody>
      </p:sp>
      <p:sp>
        <p:nvSpPr>
          <p:cNvPr id="3" name="Title 2">
            <a:extLst>
              <a:ext uri="{FF2B5EF4-FFF2-40B4-BE49-F238E27FC236}">
                <a16:creationId xmlns:a16="http://schemas.microsoft.com/office/drawing/2014/main" id="{C3DEA527-47C1-0DD4-D091-D6D108BEB619}"/>
              </a:ext>
            </a:extLst>
          </p:cNvPr>
          <p:cNvSpPr>
            <a:spLocks noGrp="1"/>
          </p:cNvSpPr>
          <p:nvPr>
            <p:ph type="title"/>
          </p:nvPr>
        </p:nvSpPr>
        <p:spPr/>
        <p:txBody>
          <a:bodyPr/>
          <a:lstStyle/>
          <a:p>
            <a:r>
              <a:rPr lang="en-US">
                <a:latin typeface="Arial"/>
                <a:cs typeface="Arial"/>
              </a:rPr>
              <a:t>Stand Extra's, Shipping &amp; Storage</a:t>
            </a:r>
            <a:endParaRPr lang="en-US"/>
          </a:p>
        </p:txBody>
      </p:sp>
      <p:sp>
        <p:nvSpPr>
          <p:cNvPr id="24" name="Content Placeholder 3">
            <a:extLst>
              <a:ext uri="{FF2B5EF4-FFF2-40B4-BE49-F238E27FC236}">
                <a16:creationId xmlns:a16="http://schemas.microsoft.com/office/drawing/2014/main" id="{E7A029E9-C11D-618C-02F9-C56F9D3A4E17}"/>
              </a:ext>
            </a:extLst>
          </p:cNvPr>
          <p:cNvSpPr txBox="1">
            <a:spLocks/>
          </p:cNvSpPr>
          <p:nvPr/>
        </p:nvSpPr>
        <p:spPr>
          <a:xfrm>
            <a:off x="492253" y="1087040"/>
            <a:ext cx="5069098" cy="1761091"/>
          </a:xfrm>
          <a:prstGeom prst="rect">
            <a:avLst/>
          </a:prstGeom>
          <a:noFill/>
          <a:ln w="9525">
            <a:solidFill>
              <a:schemeClr val="tx2"/>
            </a:solidFill>
          </a:ln>
        </p:spPr>
        <p:txBody>
          <a:bodyPr vert="horz" lIns="182880" tIns="182880" rIns="182880" bIns="182880" rtlCol="0" anchor="t">
            <a:noAutofit/>
          </a:bodyPr>
          <a:lstStyle>
            <a:lvl1pPr marL="0">
              <a:spcAft>
                <a:spcPts val="600"/>
              </a:spcAft>
              <a:defRPr b="0" i="0">
                <a:solidFill>
                  <a:schemeClr val="tx1"/>
                </a:solidFill>
                <a:latin typeface="Arial" panose="020B0604020202020204" pitchFamily="34" charset="0"/>
                <a:ea typeface="+mn-ea"/>
                <a:cs typeface="Arial" panose="020B0604020202020204" pitchFamily="34" charset="0"/>
              </a:defRPr>
            </a:lvl1pPr>
            <a:lvl2pPr marL="457200">
              <a:spcAft>
                <a:spcPts val="600"/>
              </a:spcAft>
              <a:defRPr sz="1600" b="0" i="0">
                <a:solidFill>
                  <a:schemeClr val="tx1"/>
                </a:solidFill>
                <a:latin typeface="Arial" panose="020B0604020202020204" pitchFamily="34" charset="0"/>
                <a:ea typeface="+mn-ea"/>
                <a:cs typeface="Arial" panose="020B0604020202020204" pitchFamily="34" charset="0"/>
              </a:defRPr>
            </a:lvl2pPr>
            <a:lvl3pPr marL="914400">
              <a:spcAft>
                <a:spcPts val="600"/>
              </a:spcAft>
              <a:defRPr sz="1400" b="0" i="0">
                <a:solidFill>
                  <a:schemeClr val="tx1"/>
                </a:solidFill>
                <a:latin typeface="Arial" panose="020B0604020202020204" pitchFamily="34" charset="0"/>
                <a:ea typeface="+mn-ea"/>
                <a:cs typeface="Arial" panose="020B0604020202020204" pitchFamily="34" charset="0"/>
              </a:defRPr>
            </a:lvl3pPr>
            <a:lvl4pPr marL="1371600">
              <a:spcAft>
                <a:spcPts val="600"/>
              </a:spcAft>
              <a:defRPr sz="1200" b="0" i="0">
                <a:solidFill>
                  <a:schemeClr val="tx1"/>
                </a:solidFill>
                <a:latin typeface="Arial" panose="020B0604020202020204" pitchFamily="34" charset="0"/>
                <a:ea typeface="+mn-ea"/>
                <a:cs typeface="Arial" panose="020B0604020202020204" pitchFamily="34" charset="0"/>
              </a:defRPr>
            </a:lvl4pPr>
            <a:lvl5pPr marL="1828800">
              <a:spcAft>
                <a:spcPts val="600"/>
              </a:spcAft>
              <a:defRPr sz="1000" b="0" i="0">
                <a:solidFill>
                  <a:schemeClr val="tx1"/>
                </a:solidFill>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1400" b="1">
                <a:solidFill>
                  <a:schemeClr val="accent1"/>
                </a:solidFill>
              </a:rPr>
              <a:t>Recommended Stand Builder</a:t>
            </a:r>
            <a:endParaRPr lang="en-US" sz="1100"/>
          </a:p>
          <a:p>
            <a:r>
              <a:rPr lang="en-US" sz="1100" b="1"/>
              <a:t>TEM Festival</a:t>
            </a:r>
          </a:p>
          <a:p>
            <a:r>
              <a:rPr lang="en-US" sz="1100" b="1">
                <a:latin typeface="Arial"/>
                <a:cs typeface="Arial"/>
              </a:rPr>
              <a:t>Contact email</a:t>
            </a:r>
            <a:r>
              <a:rPr lang="en-US" sz="1100">
                <a:latin typeface="Arial"/>
                <a:cs typeface="Arial"/>
              </a:rPr>
              <a:t>: </a:t>
            </a:r>
            <a:r>
              <a:rPr lang="en-US" sz="1100">
                <a:latin typeface="Arial"/>
                <a:cs typeface="Arial"/>
                <a:hlinkClick r:id="rId2"/>
              </a:rPr>
              <a:t>ihif@t-e-m.de </a:t>
            </a:r>
            <a:endParaRPr lang="en-US" sz="1100">
              <a:latin typeface="Arial"/>
              <a:cs typeface="Arial"/>
            </a:endParaRPr>
          </a:p>
          <a:p>
            <a:r>
              <a:rPr lang="en-US" sz="1100">
                <a:latin typeface="Arial"/>
                <a:cs typeface="Arial"/>
                <a:hlinkClick r:id="rId3"/>
              </a:rPr>
              <a:t>Exhibitor Shop</a:t>
            </a:r>
          </a:p>
          <a:p>
            <a:r>
              <a:rPr lang="en-US" sz="1100">
                <a:latin typeface="Arial"/>
                <a:cs typeface="Arial"/>
              </a:rPr>
              <a:t>Please contact TEM for stand extra’s such as furniture, electricity, additional power and any additional stand extras</a:t>
            </a:r>
          </a:p>
        </p:txBody>
      </p:sp>
      <p:pic>
        <p:nvPicPr>
          <p:cNvPr id="26" name="Picture 25">
            <a:extLst>
              <a:ext uri="{FF2B5EF4-FFF2-40B4-BE49-F238E27FC236}">
                <a16:creationId xmlns:a16="http://schemas.microsoft.com/office/drawing/2014/main" id="{883A0B42-84F0-BAEA-288E-191B7CDBA393}"/>
              </a:ext>
            </a:extLst>
          </p:cNvPr>
          <p:cNvPicPr>
            <a:picLocks noChangeAspect="1"/>
          </p:cNvPicPr>
          <p:nvPr/>
        </p:nvPicPr>
        <p:blipFill>
          <a:blip r:embed="rId4" cstate="screen">
            <a:extLst>
              <a:ext uri="{28A0092B-C50C-407E-A947-70E740481C1C}">
                <a14:useLocalDpi xmlns:a14="http://schemas.microsoft.com/office/drawing/2010/main"/>
              </a:ext>
            </a:extLst>
          </a:blip>
          <a:srcRect l="10135" t="6259" b="16393"/>
          <a:stretch>
            <a:fillRect/>
          </a:stretch>
        </p:blipFill>
        <p:spPr>
          <a:xfrm>
            <a:off x="-1" y="3162925"/>
            <a:ext cx="5576341" cy="3199776"/>
          </a:xfrm>
          <a:prstGeom prst="rect">
            <a:avLst/>
          </a:prstGeom>
        </p:spPr>
      </p:pic>
      <p:sp>
        <p:nvSpPr>
          <p:cNvPr id="27" name="Right Triangle 26">
            <a:extLst>
              <a:ext uri="{FF2B5EF4-FFF2-40B4-BE49-F238E27FC236}">
                <a16:creationId xmlns:a16="http://schemas.microsoft.com/office/drawing/2014/main" id="{2F84ECFD-D5CE-1E93-74CD-78818FB1AE8C}"/>
              </a:ext>
            </a:extLst>
          </p:cNvPr>
          <p:cNvSpPr/>
          <p:nvPr/>
        </p:nvSpPr>
        <p:spPr>
          <a:xfrm rot="10800000">
            <a:off x="4152274" y="3084539"/>
            <a:ext cx="1687002" cy="1687002"/>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6527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560EE-5FCC-222A-A929-62F92127556A}"/>
            </a:ext>
          </a:extLst>
        </p:cNvPr>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3295155C-2409-D78B-81E9-E40DE48E5806}"/>
              </a:ext>
            </a:extLst>
          </p:cNvPr>
          <p:cNvSpPr>
            <a:spLocks noGrp="1"/>
          </p:cNvSpPr>
          <p:nvPr>
            <p:ph type="sldNum" sz="quarter" idx="10"/>
          </p:nvPr>
        </p:nvSpPr>
        <p:spPr/>
        <p:txBody>
          <a:bodyPr/>
          <a:lstStyle/>
          <a:p>
            <a:pPr marL="12700">
              <a:spcBef>
                <a:spcPts val="65"/>
              </a:spcBef>
            </a:pPr>
            <a:fld id="{81D60167-4931-47E6-BA6A-407CBD079E47}" type="slidenum">
              <a:rPr lang="en-GB" spc="-25" smtClean="0"/>
              <a:pPr marL="12700">
                <a:spcBef>
                  <a:spcPts val="65"/>
                </a:spcBef>
              </a:pPr>
              <a:t>22</a:t>
            </a:fld>
            <a:endParaRPr lang="en-GB" spc="-25"/>
          </a:p>
        </p:txBody>
      </p:sp>
      <p:sp>
        <p:nvSpPr>
          <p:cNvPr id="5" name="Title 4">
            <a:extLst>
              <a:ext uri="{FF2B5EF4-FFF2-40B4-BE49-F238E27FC236}">
                <a16:creationId xmlns:a16="http://schemas.microsoft.com/office/drawing/2014/main" id="{A01D5ACF-54A3-4377-4DB3-8F485571E21C}"/>
              </a:ext>
            </a:extLst>
          </p:cNvPr>
          <p:cNvSpPr>
            <a:spLocks noGrp="1"/>
          </p:cNvSpPr>
          <p:nvPr>
            <p:ph type="title"/>
          </p:nvPr>
        </p:nvSpPr>
        <p:spPr/>
        <p:txBody>
          <a:bodyPr/>
          <a:lstStyle/>
          <a:p>
            <a:r>
              <a:rPr lang="en-US"/>
              <a:t>Shipping &amp; Deliveries</a:t>
            </a:r>
          </a:p>
        </p:txBody>
      </p:sp>
      <p:sp>
        <p:nvSpPr>
          <p:cNvPr id="54" name="Content Placeholder 53">
            <a:extLst>
              <a:ext uri="{FF2B5EF4-FFF2-40B4-BE49-F238E27FC236}">
                <a16:creationId xmlns:a16="http://schemas.microsoft.com/office/drawing/2014/main" id="{40610288-7F9F-FE7C-AC69-FD5F6A41EEB0}"/>
              </a:ext>
            </a:extLst>
          </p:cNvPr>
          <p:cNvSpPr>
            <a:spLocks noGrp="1"/>
          </p:cNvSpPr>
          <p:nvPr>
            <p:ph idx="1"/>
          </p:nvPr>
        </p:nvSpPr>
        <p:spPr>
          <a:xfrm>
            <a:off x="495300" y="1042985"/>
            <a:ext cx="11205920" cy="1049286"/>
          </a:xfrm>
        </p:spPr>
        <p:txBody>
          <a:bodyPr vert="horz" lIns="0" tIns="0" rIns="0" bIns="0" rtlCol="0" anchor="t">
            <a:noAutofit/>
          </a:bodyPr>
          <a:lstStyle/>
          <a:p>
            <a:r>
              <a:rPr lang="en-US" sz="1400" b="1">
                <a:solidFill>
                  <a:schemeClr val="accent1"/>
                </a:solidFill>
                <a:latin typeface="Arial"/>
                <a:cs typeface="Arial"/>
              </a:rPr>
              <a:t>Postage Label</a:t>
            </a:r>
          </a:p>
          <a:p>
            <a:r>
              <a:rPr lang="en-US" sz="1100">
                <a:latin typeface="Arial"/>
                <a:cs typeface="Arial"/>
              </a:rPr>
              <a:t>Please ensure this label is attached to every package that is sent to the venue, please share this label if you are using a freight company to send you packages.</a:t>
            </a:r>
          </a:p>
          <a:p>
            <a:r>
              <a:rPr lang="en-US" sz="1100">
                <a:latin typeface="Arial"/>
                <a:cs typeface="Arial"/>
              </a:rPr>
              <a:t>Deliveries of more than 1 cubic </a:t>
            </a:r>
            <a:r>
              <a:rPr lang="en-US" sz="1100" err="1">
                <a:latin typeface="Arial"/>
                <a:cs typeface="Arial"/>
              </a:rPr>
              <a:t>metre</a:t>
            </a:r>
            <a:r>
              <a:rPr lang="en-US" sz="1100">
                <a:latin typeface="Arial"/>
                <a:cs typeface="Arial"/>
              </a:rPr>
              <a:t> in volume must be coordinated with the Hotel. </a:t>
            </a:r>
          </a:p>
          <a:p>
            <a:r>
              <a:rPr lang="en-US" sz="1100">
                <a:latin typeface="Arial"/>
                <a:cs typeface="Arial"/>
              </a:rPr>
              <a:t>Deliveries will be accepted from Thursday 19th March at the earliest. Monday to Friday 7.00 –15.00.</a:t>
            </a:r>
            <a:endParaRPr lang="en-US"/>
          </a:p>
          <a:p>
            <a:endParaRPr lang="en-US" sz="1100"/>
          </a:p>
        </p:txBody>
      </p:sp>
      <p:grpSp>
        <p:nvGrpSpPr>
          <p:cNvPr id="95" name="Group 94">
            <a:extLst>
              <a:ext uri="{FF2B5EF4-FFF2-40B4-BE49-F238E27FC236}">
                <a16:creationId xmlns:a16="http://schemas.microsoft.com/office/drawing/2014/main" id="{8BA10635-2DF6-807B-99BF-1821DDBAA7EB}"/>
              </a:ext>
            </a:extLst>
          </p:cNvPr>
          <p:cNvGrpSpPr/>
          <p:nvPr/>
        </p:nvGrpSpPr>
        <p:grpSpPr>
          <a:xfrm>
            <a:off x="1246492" y="2334952"/>
            <a:ext cx="9699017" cy="3192727"/>
            <a:chOff x="1292158" y="2102479"/>
            <a:chExt cx="9699017" cy="3192727"/>
          </a:xfrm>
        </p:grpSpPr>
        <p:grpSp>
          <p:nvGrpSpPr>
            <p:cNvPr id="85" name="Group 84">
              <a:extLst>
                <a:ext uri="{FF2B5EF4-FFF2-40B4-BE49-F238E27FC236}">
                  <a16:creationId xmlns:a16="http://schemas.microsoft.com/office/drawing/2014/main" id="{44D81ED2-A017-F2D1-ED01-278CB69A8E13}"/>
                </a:ext>
              </a:extLst>
            </p:cNvPr>
            <p:cNvGrpSpPr/>
            <p:nvPr/>
          </p:nvGrpSpPr>
          <p:grpSpPr>
            <a:xfrm>
              <a:off x="1292158" y="2102479"/>
              <a:ext cx="4679151" cy="3192727"/>
              <a:chOff x="1292158" y="2102479"/>
              <a:chExt cx="4679151" cy="3192727"/>
            </a:xfrm>
          </p:grpSpPr>
          <p:sp>
            <p:nvSpPr>
              <p:cNvPr id="56" name="object 8">
                <a:extLst>
                  <a:ext uri="{FF2B5EF4-FFF2-40B4-BE49-F238E27FC236}">
                    <a16:creationId xmlns:a16="http://schemas.microsoft.com/office/drawing/2014/main" id="{2BB6A23A-41B0-9552-53AA-17F5400AD3C6}"/>
                  </a:ext>
                </a:extLst>
              </p:cNvPr>
              <p:cNvSpPr txBox="1"/>
              <p:nvPr/>
            </p:nvSpPr>
            <p:spPr>
              <a:xfrm>
                <a:off x="1292158" y="2102479"/>
                <a:ext cx="4679151" cy="3192727"/>
              </a:xfrm>
              <a:prstGeom prst="rect">
                <a:avLst/>
              </a:prstGeom>
              <a:ln w="6350">
                <a:solidFill>
                  <a:srgbClr val="003D66"/>
                </a:solidFill>
              </a:ln>
            </p:spPr>
            <p:txBody>
              <a:bodyPr vert="horz" wrap="square" lIns="274320" tIns="274320" rIns="0" bIns="274320" rtlCol="0" anchor="ctr" anchorCtr="0">
                <a:noAutofit/>
              </a:bodyPr>
              <a:lstStyle/>
              <a:p>
                <a:pPr algn="l">
                  <a:spcAft>
                    <a:spcPts val="1200"/>
                  </a:spcAft>
                </a:pPr>
                <a:r>
                  <a:rPr lang="en-GB" sz="900" b="1"/>
                  <a:t>DELIVERY</a:t>
                </a:r>
                <a:r>
                  <a:rPr lang="en-GB" sz="900" b="1" spc="-35"/>
                  <a:t> </a:t>
                </a:r>
                <a:r>
                  <a:rPr lang="en-GB" sz="900" b="1" spc="-20"/>
                  <a:t>FOR</a:t>
                </a:r>
                <a:r>
                  <a:rPr lang="en-GB" sz="900" b="1" spc="-20">
                    <a:latin typeface="Arial" panose="020B0604020202020204" pitchFamily="34" charset="0"/>
                    <a:cs typeface="Arial" panose="020B0604020202020204" pitchFamily="34" charset="0"/>
                  </a:rPr>
                  <a:t>:</a:t>
                </a:r>
                <a:br>
                  <a:rPr lang="en-GB" sz="900" b="1" spc="-20">
                    <a:latin typeface="Arial" panose="020B0604020202020204" pitchFamily="34" charset="0"/>
                    <a:cs typeface="Arial" panose="020B0604020202020204" pitchFamily="34" charset="0"/>
                  </a:rPr>
                </a:br>
                <a:r>
                  <a:rPr lang="en-GB" sz="900">
                    <a:solidFill>
                      <a:srgbClr val="342F35"/>
                    </a:solidFill>
                    <a:latin typeface="Arial" panose="020B0604020202020204" pitchFamily="34" charset="0"/>
                    <a:cs typeface="Arial" panose="020B0604020202020204" pitchFamily="34" charset="0"/>
                  </a:rPr>
                  <a:t>Intercontinental Hotel Berlin, IHIF EMEA,</a:t>
                </a:r>
                <a:br>
                  <a:rPr lang="en-GB" sz="900">
                    <a:solidFill>
                      <a:srgbClr val="342F35"/>
                    </a:solidFill>
                    <a:latin typeface="Arial" panose="020B0604020202020204" pitchFamily="34" charset="0"/>
                    <a:cs typeface="Arial" panose="020B0604020202020204" pitchFamily="34" charset="0"/>
                  </a:rPr>
                </a:br>
                <a:r>
                  <a:rPr lang="en-GB" sz="900" err="1">
                    <a:solidFill>
                      <a:srgbClr val="342F35"/>
                    </a:solidFill>
                    <a:latin typeface="Arial" panose="020B0604020202020204" pitchFamily="34" charset="0"/>
                    <a:cs typeface="Arial" panose="020B0604020202020204" pitchFamily="34" charset="0"/>
                  </a:rPr>
                  <a:t>Budapester</a:t>
                </a:r>
                <a:r>
                  <a:rPr lang="en-GB" sz="900">
                    <a:solidFill>
                      <a:srgbClr val="342F35"/>
                    </a:solidFill>
                    <a:latin typeface="Arial" panose="020B0604020202020204" pitchFamily="34" charset="0"/>
                    <a:cs typeface="Arial" panose="020B0604020202020204" pitchFamily="34" charset="0"/>
                  </a:rPr>
                  <a:t> Strasse 2,</a:t>
                </a:r>
                <a:br>
                  <a:rPr lang="en-GB" sz="900">
                    <a:solidFill>
                      <a:srgbClr val="342F35"/>
                    </a:solidFill>
                    <a:latin typeface="Arial" panose="020B0604020202020204" pitchFamily="34" charset="0"/>
                    <a:cs typeface="Arial" panose="020B0604020202020204" pitchFamily="34" charset="0"/>
                  </a:rPr>
                </a:br>
                <a:r>
                  <a:rPr lang="en-GB" sz="900" err="1">
                    <a:solidFill>
                      <a:srgbClr val="342F35"/>
                    </a:solidFill>
                    <a:latin typeface="Arial" panose="020B0604020202020204" pitchFamily="34" charset="0"/>
                    <a:cs typeface="Arial" panose="020B0604020202020204" pitchFamily="34" charset="0"/>
                  </a:rPr>
                  <a:t>Warenannahme</a:t>
                </a:r>
                <a:r>
                  <a:rPr lang="en-GB" sz="900">
                    <a:solidFill>
                      <a:srgbClr val="342F35"/>
                    </a:solidFill>
                    <a:latin typeface="Arial" panose="020B0604020202020204" pitchFamily="34" charset="0"/>
                    <a:cs typeface="Arial" panose="020B0604020202020204" pitchFamily="34" charset="0"/>
                  </a:rPr>
                  <a:t> Via Katharina-</a:t>
                </a:r>
                <a:r>
                  <a:rPr lang="en-GB" sz="900" err="1">
                    <a:solidFill>
                      <a:srgbClr val="342F35"/>
                    </a:solidFill>
                    <a:latin typeface="Arial" panose="020B0604020202020204" pitchFamily="34" charset="0"/>
                    <a:cs typeface="Arial" panose="020B0604020202020204" pitchFamily="34" charset="0"/>
                  </a:rPr>
                  <a:t>heinroth</a:t>
                </a:r>
                <a:r>
                  <a:rPr lang="en-GB" sz="900">
                    <a:solidFill>
                      <a:srgbClr val="342F35"/>
                    </a:solidFill>
                    <a:latin typeface="Arial" panose="020B0604020202020204" pitchFamily="34" charset="0"/>
                    <a:cs typeface="Arial" panose="020B0604020202020204" pitchFamily="34" charset="0"/>
                  </a:rPr>
                  <a:t>-</a:t>
                </a:r>
                <a:r>
                  <a:rPr lang="en-GB" sz="900" err="1">
                    <a:solidFill>
                      <a:srgbClr val="342F35"/>
                    </a:solidFill>
                    <a:latin typeface="Arial" panose="020B0604020202020204" pitchFamily="34" charset="0"/>
                    <a:cs typeface="Arial" panose="020B0604020202020204" pitchFamily="34" charset="0"/>
                  </a:rPr>
                  <a:t>ufer</a:t>
                </a:r>
                <a:r>
                  <a:rPr lang="en-GB" sz="900">
                    <a:solidFill>
                      <a:srgbClr val="342F35"/>
                    </a:solidFill>
                    <a:latin typeface="Arial" panose="020B0604020202020204" pitchFamily="34" charset="0"/>
                    <a:cs typeface="Arial" panose="020B0604020202020204" pitchFamily="34" charset="0"/>
                  </a:rPr>
                  <a:t>,</a:t>
                </a:r>
                <a:br>
                  <a:rPr lang="en-GB" sz="900">
                    <a:solidFill>
                      <a:srgbClr val="342F35"/>
                    </a:solidFill>
                    <a:latin typeface="Arial" panose="020B0604020202020204" pitchFamily="34" charset="0"/>
                    <a:cs typeface="Arial" panose="020B0604020202020204" pitchFamily="34" charset="0"/>
                  </a:rPr>
                </a:br>
                <a:r>
                  <a:rPr lang="en-GB" sz="900">
                    <a:solidFill>
                      <a:srgbClr val="342F35"/>
                    </a:solidFill>
                    <a:latin typeface="Arial" panose="020B0604020202020204" pitchFamily="34" charset="0"/>
                    <a:cs typeface="Arial" panose="020B0604020202020204" pitchFamily="34" charset="0"/>
                  </a:rPr>
                  <a:t>10787 Berlin</a:t>
                </a:r>
                <a:endParaRPr lang="en-GB" sz="900" spc="-10">
                  <a:latin typeface="Arial" panose="020B0604020202020204" pitchFamily="34" charset="0"/>
                  <a:cs typeface="Arial" panose="020B0604020202020204" pitchFamily="34" charset="0"/>
                </a:endParaRPr>
              </a:p>
              <a:p>
                <a:pPr algn="l">
                  <a:spcAft>
                    <a:spcPts val="1200"/>
                  </a:spcAft>
                </a:pPr>
                <a:r>
                  <a:rPr lang="en-GB" sz="900" b="1"/>
                  <a:t>CONTACT IN THE HOTEL: </a:t>
                </a:r>
                <a:r>
                  <a:rPr lang="en-GB" sz="900"/>
                  <a:t>Event Services</a:t>
                </a:r>
              </a:p>
              <a:p>
                <a:pPr algn="l">
                  <a:spcAft>
                    <a:spcPts val="1200"/>
                  </a:spcAft>
                </a:pPr>
                <a:r>
                  <a:rPr lang="en-GB" sz="900" b="1"/>
                  <a:t>NAME</a:t>
                </a:r>
                <a:r>
                  <a:rPr lang="en-GB" sz="900" b="1" spc="-5"/>
                  <a:t> </a:t>
                </a:r>
                <a:r>
                  <a:rPr lang="en-GB" sz="900" b="1"/>
                  <a:t>OF </a:t>
                </a:r>
                <a:r>
                  <a:rPr lang="en-GB" sz="900" b="1" spc="-10"/>
                  <a:t>EVENT</a:t>
                </a:r>
                <a:r>
                  <a:rPr lang="en-GB" sz="900" b="1" spc="-10">
                    <a:latin typeface="Arial" panose="020B0604020202020204" pitchFamily="34" charset="0"/>
                    <a:cs typeface="Arial" panose="020B0604020202020204" pitchFamily="34" charset="0"/>
                  </a:rPr>
                  <a:t>: </a:t>
                </a:r>
                <a:r>
                  <a:rPr lang="en-GB" sz="900" b="1" spc="-10">
                    <a:solidFill>
                      <a:schemeClr val="accent1"/>
                    </a:solidFill>
                    <a:latin typeface="Arial" panose="020B0604020202020204" pitchFamily="34" charset="0"/>
                    <a:cs typeface="Arial" panose="020B0604020202020204" pitchFamily="34" charset="0"/>
                  </a:rPr>
                  <a:t>International Hospitality Investment Forum / IHIF</a:t>
                </a:r>
              </a:p>
              <a:p>
                <a:pPr algn="l">
                  <a:spcAft>
                    <a:spcPts val="1200"/>
                  </a:spcAft>
                </a:pPr>
                <a:r>
                  <a:rPr lang="en-GB" sz="900" b="1"/>
                  <a:t>STAND NAME</a:t>
                </a:r>
                <a:r>
                  <a:rPr lang="en-GB" sz="900" b="1" spc="20"/>
                  <a:t> </a:t>
                </a:r>
                <a:r>
                  <a:rPr lang="en-GB" sz="900">
                    <a:latin typeface="Arial" panose="020B0604020202020204" pitchFamily="34" charset="0"/>
                    <a:cs typeface="Arial" panose="020B0604020202020204" pitchFamily="34" charset="0"/>
                  </a:rPr>
                  <a:t>(if </a:t>
                </a:r>
                <a:r>
                  <a:rPr lang="en-GB" sz="900" spc="-10">
                    <a:latin typeface="Arial" panose="020B0604020202020204" pitchFamily="34" charset="0"/>
                    <a:cs typeface="Arial" panose="020B0604020202020204" pitchFamily="34" charset="0"/>
                  </a:rPr>
                  <a:t>applicable): </a:t>
                </a:r>
              </a:p>
              <a:p>
                <a:pPr algn="l">
                  <a:spcAft>
                    <a:spcPts val="1200"/>
                  </a:spcAft>
                </a:pPr>
                <a:r>
                  <a:rPr lang="en-GB" sz="900" spc="-10">
                    <a:latin typeface="Arial" panose="020B0604020202020204" pitchFamily="34" charset="0"/>
                    <a:cs typeface="Arial" panose="020B0604020202020204" pitchFamily="34" charset="0"/>
                  </a:rPr>
                  <a:t>NUMBER:                   </a:t>
                </a:r>
                <a:r>
                  <a:rPr lang="en-GB" sz="900">
                    <a:latin typeface="Arial" panose="020B0604020202020204" pitchFamily="34" charset="0"/>
                    <a:cs typeface="Arial" panose="020B0604020202020204" pitchFamily="34" charset="0"/>
                  </a:rPr>
                  <a:t>PACKAGE</a:t>
                </a:r>
                <a:r>
                  <a:rPr lang="en-GB" sz="900" spc="30">
                    <a:latin typeface="Arial" panose="020B0604020202020204" pitchFamily="34" charset="0"/>
                    <a:cs typeface="Arial" panose="020B0604020202020204" pitchFamily="34" charset="0"/>
                  </a:rPr>
                  <a:t> </a:t>
                </a:r>
                <a:r>
                  <a:rPr lang="en-GB" sz="900">
                    <a:latin typeface="Arial" panose="020B0604020202020204" pitchFamily="34" charset="0"/>
                    <a:cs typeface="Arial" panose="020B0604020202020204" pitchFamily="34" charset="0"/>
                  </a:rPr>
                  <a:t>NO.</a:t>
                </a:r>
                <a:r>
                  <a:rPr lang="en-GB" sz="900" spc="30">
                    <a:latin typeface="Arial" panose="020B0604020202020204" pitchFamily="34" charset="0"/>
                    <a:cs typeface="Arial" panose="020B0604020202020204" pitchFamily="34" charset="0"/>
                  </a:rPr>
                  <a:t> </a:t>
                </a:r>
                <a:r>
                  <a:rPr lang="en-GB" sz="900" spc="-25">
                    <a:latin typeface="Arial" panose="020B0604020202020204" pitchFamily="34" charset="0"/>
                    <a:cs typeface="Arial" panose="020B0604020202020204" pitchFamily="34" charset="0"/>
                  </a:rPr>
                  <a:t>OF                   </a:t>
                </a:r>
                <a:r>
                  <a:rPr lang="en-GB" sz="900" spc="-20">
                    <a:latin typeface="Arial" panose="020B0604020202020204" pitchFamily="34" charset="0"/>
                    <a:cs typeface="Arial" panose="020B0604020202020204" pitchFamily="34" charset="0"/>
                  </a:rPr>
                  <a:t>SENT</a:t>
                </a:r>
              </a:p>
              <a:p>
                <a:pPr marR="1219835" algn="l">
                  <a:spcAft>
                    <a:spcPts val="1200"/>
                  </a:spcAft>
                  <a:tabLst>
                    <a:tab pos="1048385" algn="l"/>
                    <a:tab pos="2694305" algn="l"/>
                  </a:tabLst>
                </a:pPr>
                <a:r>
                  <a:rPr lang="en-GB" sz="900" b="1"/>
                  <a:t>THE</a:t>
                </a:r>
                <a:r>
                  <a:rPr lang="en-GB" sz="900" b="1" spc="-5"/>
                  <a:t> </a:t>
                </a:r>
                <a:r>
                  <a:rPr lang="en-GB" sz="900" b="1"/>
                  <a:t>DELIVERY WILL BE PICKED UP</a:t>
                </a:r>
                <a:r>
                  <a:rPr lang="en-GB" sz="900" b="1" spc="-5"/>
                  <a:t> </a:t>
                </a:r>
                <a:r>
                  <a:rPr lang="en-GB" sz="900" b="1" spc="-25"/>
                  <a:t>BY:</a:t>
                </a:r>
              </a:p>
              <a:p>
                <a:pPr marR="1219835" algn="l">
                  <a:spcAft>
                    <a:spcPts val="1200"/>
                  </a:spcAft>
                  <a:tabLst>
                    <a:tab pos="1048385" algn="l"/>
                    <a:tab pos="2694305" algn="l"/>
                  </a:tabLst>
                </a:pPr>
                <a:r>
                  <a:rPr lang="en-GB" sz="900" b="1"/>
                  <a:t>TELEPHONE</a:t>
                </a:r>
                <a:r>
                  <a:rPr lang="en-GB" sz="900" b="1" spc="-10"/>
                  <a:t> </a:t>
                </a:r>
                <a:r>
                  <a:rPr lang="en-GB" sz="900" b="1"/>
                  <a:t>NO.</a:t>
                </a:r>
                <a:r>
                  <a:rPr lang="en-GB" sz="900" b="1" spc="-10"/>
                  <a:t> </a:t>
                </a:r>
                <a:r>
                  <a:rPr lang="en-GB" sz="900" b="1"/>
                  <a:t>OF</a:t>
                </a:r>
                <a:r>
                  <a:rPr lang="en-GB" sz="900" b="1" spc="-10"/>
                  <a:t> </a:t>
                </a:r>
                <a:r>
                  <a:rPr lang="en-GB" sz="900" b="1"/>
                  <a:t>PERSON</a:t>
                </a:r>
                <a:r>
                  <a:rPr lang="en-GB" sz="900" b="1" spc="-10"/>
                  <a:t> </a:t>
                </a:r>
                <a:r>
                  <a:rPr lang="en-GB" sz="900" b="1"/>
                  <a:t>ON</a:t>
                </a:r>
                <a:r>
                  <a:rPr lang="en-GB" sz="900" b="1" spc="-10"/>
                  <a:t> SITE: </a:t>
                </a:r>
                <a:r>
                  <a:rPr lang="en-GB" sz="900" u="dottedHeavy" spc="-25">
                    <a:uFill>
                      <a:solidFill>
                        <a:schemeClr val="bg2">
                          <a:lumMod val="90000"/>
                        </a:schemeClr>
                      </a:solidFill>
                    </a:uFill>
                    <a:latin typeface="Arial" panose="020B0604020202020204" pitchFamily="34" charset="0"/>
                    <a:cs typeface="Arial" panose="020B0604020202020204" pitchFamily="34" charset="0"/>
                  </a:rPr>
                  <a:t> </a:t>
                </a:r>
                <a:endParaRPr lang="en-GB" sz="900" b="1" spc="-10"/>
              </a:p>
              <a:p>
                <a:pPr marR="1219835" algn="l">
                  <a:spcAft>
                    <a:spcPts val="1200"/>
                  </a:spcAft>
                  <a:tabLst>
                    <a:tab pos="1048385" algn="l"/>
                    <a:tab pos="2694305" algn="l"/>
                  </a:tabLst>
                </a:pPr>
                <a:r>
                  <a:rPr lang="en-GB" sz="900" b="1"/>
                  <a:t>SENDER</a:t>
                </a:r>
                <a:r>
                  <a:rPr lang="en-GB" sz="900" b="1" spc="-10"/>
                  <a:t> </a:t>
                </a:r>
                <a:r>
                  <a:rPr lang="en-GB" sz="900" b="1"/>
                  <a:t>OF</a:t>
                </a:r>
                <a:r>
                  <a:rPr lang="en-GB" sz="900" b="1" spc="-5"/>
                  <a:t> </a:t>
                </a:r>
                <a:r>
                  <a:rPr lang="en-GB" sz="900" b="1" spc="-10"/>
                  <a:t>PACKAGE:</a:t>
                </a:r>
                <a:endParaRPr sz="1200">
                  <a:latin typeface="Arial" panose="020B0604020202020204" pitchFamily="34" charset="0"/>
                  <a:cs typeface="Arial" panose="020B0604020202020204" pitchFamily="34" charset="0"/>
                </a:endParaRPr>
              </a:p>
            </p:txBody>
          </p:sp>
          <p:cxnSp>
            <p:nvCxnSpPr>
              <p:cNvPr id="59" name="Straight Connector 58">
                <a:extLst>
                  <a:ext uri="{FF2B5EF4-FFF2-40B4-BE49-F238E27FC236}">
                    <a16:creationId xmlns:a16="http://schemas.microsoft.com/office/drawing/2014/main" id="{C120224D-97CE-6041-B95D-6AE12F9DA5E4}"/>
                  </a:ext>
                </a:extLst>
              </p:cNvPr>
              <p:cNvCxnSpPr>
                <a:cxnSpLocks/>
              </p:cNvCxnSpPr>
              <p:nvPr/>
            </p:nvCxnSpPr>
            <p:spPr>
              <a:xfrm>
                <a:off x="2111432" y="4156364"/>
                <a:ext cx="507077"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6D68C24-C0FD-0F20-9EAB-C5540BAB3569}"/>
                  </a:ext>
                </a:extLst>
              </p:cNvPr>
              <p:cNvCxnSpPr>
                <a:cxnSpLocks/>
              </p:cNvCxnSpPr>
              <p:nvPr/>
            </p:nvCxnSpPr>
            <p:spPr>
              <a:xfrm>
                <a:off x="3656041" y="4156364"/>
                <a:ext cx="507077"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E9DAE18-49C4-E543-424D-BAE702708F0A}"/>
                  </a:ext>
                </a:extLst>
              </p:cNvPr>
              <p:cNvCxnSpPr>
                <a:cxnSpLocks/>
              </p:cNvCxnSpPr>
              <p:nvPr/>
            </p:nvCxnSpPr>
            <p:spPr>
              <a:xfrm>
                <a:off x="3100647" y="3885984"/>
                <a:ext cx="2518757"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D648113-3FB7-0D3E-7989-8A855500F6DC}"/>
                  </a:ext>
                </a:extLst>
              </p:cNvPr>
              <p:cNvCxnSpPr>
                <a:cxnSpLocks/>
              </p:cNvCxnSpPr>
              <p:nvPr/>
            </p:nvCxnSpPr>
            <p:spPr>
              <a:xfrm>
                <a:off x="3832167" y="4439917"/>
                <a:ext cx="1787237"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7E8CBB3-B761-557C-4E3F-A3541889778F}"/>
                  </a:ext>
                </a:extLst>
              </p:cNvPr>
              <p:cNvCxnSpPr>
                <a:cxnSpLocks/>
              </p:cNvCxnSpPr>
              <p:nvPr/>
            </p:nvCxnSpPr>
            <p:spPr>
              <a:xfrm>
                <a:off x="3773978" y="4722444"/>
                <a:ext cx="1845426"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14D9249-AE28-B87A-88DE-C41ADA0DB0CF}"/>
                  </a:ext>
                </a:extLst>
              </p:cNvPr>
              <p:cNvCxnSpPr>
                <a:cxnSpLocks/>
              </p:cNvCxnSpPr>
              <p:nvPr/>
            </p:nvCxnSpPr>
            <p:spPr>
              <a:xfrm>
                <a:off x="2901142" y="5018788"/>
                <a:ext cx="2718262"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84" name="Graphic 83">
                <a:extLst>
                  <a:ext uri="{FF2B5EF4-FFF2-40B4-BE49-F238E27FC236}">
                    <a16:creationId xmlns:a16="http://schemas.microsoft.com/office/drawing/2014/main" id="{C69B0A18-1C6A-710A-1450-2E1364070E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09362" y="2355742"/>
                <a:ext cx="1187754" cy="604435"/>
              </a:xfrm>
              <a:prstGeom prst="rect">
                <a:avLst/>
              </a:prstGeom>
            </p:spPr>
          </p:pic>
        </p:grpSp>
        <p:grpSp>
          <p:nvGrpSpPr>
            <p:cNvPr id="86" name="Group 85">
              <a:extLst>
                <a:ext uri="{FF2B5EF4-FFF2-40B4-BE49-F238E27FC236}">
                  <a16:creationId xmlns:a16="http://schemas.microsoft.com/office/drawing/2014/main" id="{BB781D0D-8BA5-A602-03D7-F054D825C805}"/>
                </a:ext>
              </a:extLst>
            </p:cNvPr>
            <p:cNvGrpSpPr/>
            <p:nvPr/>
          </p:nvGrpSpPr>
          <p:grpSpPr>
            <a:xfrm>
              <a:off x="6312024" y="2102479"/>
              <a:ext cx="4679151" cy="3192727"/>
              <a:chOff x="1292158" y="2102479"/>
              <a:chExt cx="4679151" cy="3192727"/>
            </a:xfrm>
          </p:grpSpPr>
          <p:sp>
            <p:nvSpPr>
              <p:cNvPr id="87" name="object 8">
                <a:extLst>
                  <a:ext uri="{FF2B5EF4-FFF2-40B4-BE49-F238E27FC236}">
                    <a16:creationId xmlns:a16="http://schemas.microsoft.com/office/drawing/2014/main" id="{FE705247-84B0-9DBD-C9EF-9D2665E5D627}"/>
                  </a:ext>
                </a:extLst>
              </p:cNvPr>
              <p:cNvSpPr txBox="1"/>
              <p:nvPr/>
            </p:nvSpPr>
            <p:spPr>
              <a:xfrm>
                <a:off x="1292158" y="2102479"/>
                <a:ext cx="4679151" cy="3192727"/>
              </a:xfrm>
              <a:prstGeom prst="rect">
                <a:avLst/>
              </a:prstGeom>
              <a:ln w="6350">
                <a:solidFill>
                  <a:srgbClr val="003D66"/>
                </a:solidFill>
              </a:ln>
            </p:spPr>
            <p:txBody>
              <a:bodyPr vert="horz" wrap="square" lIns="274320" tIns="274320" rIns="0" bIns="274320" rtlCol="0" anchor="ctr" anchorCtr="0">
                <a:noAutofit/>
              </a:bodyPr>
              <a:lstStyle/>
              <a:p>
                <a:pPr algn="l">
                  <a:spcAft>
                    <a:spcPts val="1200"/>
                  </a:spcAft>
                </a:pPr>
                <a:r>
                  <a:rPr lang="en-GB" sz="900" b="1"/>
                  <a:t>DELIVERY</a:t>
                </a:r>
                <a:r>
                  <a:rPr lang="en-GB" sz="900" b="1" spc="-35"/>
                  <a:t> </a:t>
                </a:r>
                <a:r>
                  <a:rPr lang="en-GB" sz="900" b="1" spc="-20"/>
                  <a:t>FOR</a:t>
                </a:r>
                <a:r>
                  <a:rPr lang="en-GB" sz="900" b="1" spc="-20">
                    <a:latin typeface="Arial" panose="020B0604020202020204" pitchFamily="34" charset="0"/>
                    <a:cs typeface="Arial" panose="020B0604020202020204" pitchFamily="34" charset="0"/>
                  </a:rPr>
                  <a:t>:</a:t>
                </a:r>
                <a:br>
                  <a:rPr lang="en-GB" sz="900" b="1" spc="-20">
                    <a:latin typeface="Arial" panose="020B0604020202020204" pitchFamily="34" charset="0"/>
                    <a:cs typeface="Arial" panose="020B0604020202020204" pitchFamily="34" charset="0"/>
                  </a:rPr>
                </a:br>
                <a:r>
                  <a:rPr lang="en-GB" sz="900">
                    <a:solidFill>
                      <a:srgbClr val="342F35"/>
                    </a:solidFill>
                    <a:latin typeface="Arial" panose="020B0604020202020204" pitchFamily="34" charset="0"/>
                    <a:cs typeface="Arial" panose="020B0604020202020204" pitchFamily="34" charset="0"/>
                  </a:rPr>
                  <a:t>Intercontinental Hotel Berlin, IHIF EMEA,</a:t>
                </a:r>
                <a:br>
                  <a:rPr lang="en-GB" sz="900">
                    <a:solidFill>
                      <a:srgbClr val="342F35"/>
                    </a:solidFill>
                    <a:latin typeface="Arial" panose="020B0604020202020204" pitchFamily="34" charset="0"/>
                    <a:cs typeface="Arial" panose="020B0604020202020204" pitchFamily="34" charset="0"/>
                  </a:rPr>
                </a:br>
                <a:r>
                  <a:rPr lang="en-GB" sz="900" err="1">
                    <a:solidFill>
                      <a:srgbClr val="342F35"/>
                    </a:solidFill>
                    <a:latin typeface="Arial" panose="020B0604020202020204" pitchFamily="34" charset="0"/>
                    <a:cs typeface="Arial" panose="020B0604020202020204" pitchFamily="34" charset="0"/>
                  </a:rPr>
                  <a:t>Budapester</a:t>
                </a:r>
                <a:r>
                  <a:rPr lang="en-GB" sz="900">
                    <a:solidFill>
                      <a:srgbClr val="342F35"/>
                    </a:solidFill>
                    <a:latin typeface="Arial" panose="020B0604020202020204" pitchFamily="34" charset="0"/>
                    <a:cs typeface="Arial" panose="020B0604020202020204" pitchFamily="34" charset="0"/>
                  </a:rPr>
                  <a:t> Strasse 2,</a:t>
                </a:r>
                <a:br>
                  <a:rPr lang="en-GB" sz="900">
                    <a:solidFill>
                      <a:srgbClr val="342F35"/>
                    </a:solidFill>
                    <a:latin typeface="Arial" panose="020B0604020202020204" pitchFamily="34" charset="0"/>
                    <a:cs typeface="Arial" panose="020B0604020202020204" pitchFamily="34" charset="0"/>
                  </a:rPr>
                </a:br>
                <a:r>
                  <a:rPr lang="en-GB" sz="900" err="1">
                    <a:solidFill>
                      <a:srgbClr val="342F35"/>
                    </a:solidFill>
                    <a:latin typeface="Arial" panose="020B0604020202020204" pitchFamily="34" charset="0"/>
                    <a:cs typeface="Arial" panose="020B0604020202020204" pitchFamily="34" charset="0"/>
                  </a:rPr>
                  <a:t>Warenannahme</a:t>
                </a:r>
                <a:r>
                  <a:rPr lang="en-GB" sz="900">
                    <a:solidFill>
                      <a:srgbClr val="342F35"/>
                    </a:solidFill>
                    <a:latin typeface="Arial" panose="020B0604020202020204" pitchFamily="34" charset="0"/>
                    <a:cs typeface="Arial" panose="020B0604020202020204" pitchFamily="34" charset="0"/>
                  </a:rPr>
                  <a:t> Via Katharina-</a:t>
                </a:r>
                <a:r>
                  <a:rPr lang="en-GB" sz="900" err="1">
                    <a:solidFill>
                      <a:srgbClr val="342F35"/>
                    </a:solidFill>
                    <a:latin typeface="Arial" panose="020B0604020202020204" pitchFamily="34" charset="0"/>
                    <a:cs typeface="Arial" panose="020B0604020202020204" pitchFamily="34" charset="0"/>
                  </a:rPr>
                  <a:t>heinroth</a:t>
                </a:r>
                <a:r>
                  <a:rPr lang="en-GB" sz="900">
                    <a:solidFill>
                      <a:srgbClr val="342F35"/>
                    </a:solidFill>
                    <a:latin typeface="Arial" panose="020B0604020202020204" pitchFamily="34" charset="0"/>
                    <a:cs typeface="Arial" panose="020B0604020202020204" pitchFamily="34" charset="0"/>
                  </a:rPr>
                  <a:t>-</a:t>
                </a:r>
                <a:r>
                  <a:rPr lang="en-GB" sz="900" err="1">
                    <a:solidFill>
                      <a:srgbClr val="342F35"/>
                    </a:solidFill>
                    <a:latin typeface="Arial" panose="020B0604020202020204" pitchFamily="34" charset="0"/>
                    <a:cs typeface="Arial" panose="020B0604020202020204" pitchFamily="34" charset="0"/>
                  </a:rPr>
                  <a:t>ufer</a:t>
                </a:r>
                <a:r>
                  <a:rPr lang="en-GB" sz="900">
                    <a:solidFill>
                      <a:srgbClr val="342F35"/>
                    </a:solidFill>
                    <a:latin typeface="Arial" panose="020B0604020202020204" pitchFamily="34" charset="0"/>
                    <a:cs typeface="Arial" panose="020B0604020202020204" pitchFamily="34" charset="0"/>
                  </a:rPr>
                  <a:t>,</a:t>
                </a:r>
                <a:br>
                  <a:rPr lang="en-GB" sz="900">
                    <a:solidFill>
                      <a:srgbClr val="342F35"/>
                    </a:solidFill>
                    <a:latin typeface="Arial" panose="020B0604020202020204" pitchFamily="34" charset="0"/>
                    <a:cs typeface="Arial" panose="020B0604020202020204" pitchFamily="34" charset="0"/>
                  </a:rPr>
                </a:br>
                <a:r>
                  <a:rPr lang="en-GB" sz="900">
                    <a:solidFill>
                      <a:srgbClr val="342F35"/>
                    </a:solidFill>
                    <a:latin typeface="Arial" panose="020B0604020202020204" pitchFamily="34" charset="0"/>
                    <a:cs typeface="Arial" panose="020B0604020202020204" pitchFamily="34" charset="0"/>
                  </a:rPr>
                  <a:t>10787 Berlin</a:t>
                </a:r>
                <a:endParaRPr lang="en-GB" sz="900" spc="-10">
                  <a:latin typeface="Arial" panose="020B0604020202020204" pitchFamily="34" charset="0"/>
                  <a:cs typeface="Arial" panose="020B0604020202020204" pitchFamily="34" charset="0"/>
                </a:endParaRPr>
              </a:p>
              <a:p>
                <a:pPr algn="l">
                  <a:spcAft>
                    <a:spcPts val="1200"/>
                  </a:spcAft>
                </a:pPr>
                <a:r>
                  <a:rPr lang="en-GB" sz="900" b="1"/>
                  <a:t>CONTACT IN THE HOTEL: </a:t>
                </a:r>
                <a:r>
                  <a:rPr lang="en-GB" sz="900"/>
                  <a:t>Event Services</a:t>
                </a:r>
              </a:p>
              <a:p>
                <a:pPr algn="l">
                  <a:spcAft>
                    <a:spcPts val="1200"/>
                  </a:spcAft>
                </a:pPr>
                <a:r>
                  <a:rPr lang="en-GB" sz="900" b="1"/>
                  <a:t>NAME</a:t>
                </a:r>
                <a:r>
                  <a:rPr lang="en-GB" sz="900" b="1" spc="-5"/>
                  <a:t> </a:t>
                </a:r>
                <a:r>
                  <a:rPr lang="en-GB" sz="900" b="1"/>
                  <a:t>OF </a:t>
                </a:r>
                <a:r>
                  <a:rPr lang="en-GB" sz="900" b="1" spc="-10"/>
                  <a:t>EVENT</a:t>
                </a:r>
                <a:r>
                  <a:rPr lang="en-GB" sz="900" b="1" spc="-10">
                    <a:latin typeface="Arial" panose="020B0604020202020204" pitchFamily="34" charset="0"/>
                    <a:cs typeface="Arial" panose="020B0604020202020204" pitchFamily="34" charset="0"/>
                  </a:rPr>
                  <a:t>: </a:t>
                </a:r>
                <a:r>
                  <a:rPr lang="en-GB" sz="900" b="1" spc="-10">
                    <a:solidFill>
                      <a:schemeClr val="accent1"/>
                    </a:solidFill>
                    <a:latin typeface="Arial" panose="020B0604020202020204" pitchFamily="34" charset="0"/>
                    <a:cs typeface="Arial" panose="020B0604020202020204" pitchFamily="34" charset="0"/>
                  </a:rPr>
                  <a:t>International Hospitality Investment Forum / IHIF</a:t>
                </a:r>
              </a:p>
              <a:p>
                <a:pPr algn="l">
                  <a:spcAft>
                    <a:spcPts val="1200"/>
                  </a:spcAft>
                </a:pPr>
                <a:r>
                  <a:rPr lang="en-GB" sz="900" b="1"/>
                  <a:t>STAND NAME</a:t>
                </a:r>
                <a:r>
                  <a:rPr lang="en-GB" sz="900" b="1" spc="20"/>
                  <a:t> </a:t>
                </a:r>
                <a:r>
                  <a:rPr lang="en-GB" sz="900">
                    <a:latin typeface="Arial" panose="020B0604020202020204" pitchFamily="34" charset="0"/>
                    <a:cs typeface="Arial" panose="020B0604020202020204" pitchFamily="34" charset="0"/>
                  </a:rPr>
                  <a:t>(if </a:t>
                </a:r>
                <a:r>
                  <a:rPr lang="en-GB" sz="900" spc="-10">
                    <a:latin typeface="Arial" panose="020B0604020202020204" pitchFamily="34" charset="0"/>
                    <a:cs typeface="Arial" panose="020B0604020202020204" pitchFamily="34" charset="0"/>
                  </a:rPr>
                  <a:t>applicable): </a:t>
                </a:r>
              </a:p>
              <a:p>
                <a:pPr algn="l">
                  <a:spcAft>
                    <a:spcPts val="1200"/>
                  </a:spcAft>
                </a:pPr>
                <a:r>
                  <a:rPr lang="en-GB" sz="900" spc="-10">
                    <a:latin typeface="Arial" panose="020B0604020202020204" pitchFamily="34" charset="0"/>
                    <a:cs typeface="Arial" panose="020B0604020202020204" pitchFamily="34" charset="0"/>
                  </a:rPr>
                  <a:t>NUMBER:                   </a:t>
                </a:r>
                <a:r>
                  <a:rPr lang="en-GB" sz="900">
                    <a:latin typeface="Arial" panose="020B0604020202020204" pitchFamily="34" charset="0"/>
                    <a:cs typeface="Arial" panose="020B0604020202020204" pitchFamily="34" charset="0"/>
                  </a:rPr>
                  <a:t>PACKAGE</a:t>
                </a:r>
                <a:r>
                  <a:rPr lang="en-GB" sz="900" spc="30">
                    <a:latin typeface="Arial" panose="020B0604020202020204" pitchFamily="34" charset="0"/>
                    <a:cs typeface="Arial" panose="020B0604020202020204" pitchFamily="34" charset="0"/>
                  </a:rPr>
                  <a:t> </a:t>
                </a:r>
                <a:r>
                  <a:rPr lang="en-GB" sz="900">
                    <a:latin typeface="Arial" panose="020B0604020202020204" pitchFamily="34" charset="0"/>
                    <a:cs typeface="Arial" panose="020B0604020202020204" pitchFamily="34" charset="0"/>
                  </a:rPr>
                  <a:t>NO.</a:t>
                </a:r>
                <a:r>
                  <a:rPr lang="en-GB" sz="900" spc="30">
                    <a:latin typeface="Arial" panose="020B0604020202020204" pitchFamily="34" charset="0"/>
                    <a:cs typeface="Arial" panose="020B0604020202020204" pitchFamily="34" charset="0"/>
                  </a:rPr>
                  <a:t> </a:t>
                </a:r>
                <a:r>
                  <a:rPr lang="en-GB" sz="900" spc="-25">
                    <a:latin typeface="Arial" panose="020B0604020202020204" pitchFamily="34" charset="0"/>
                    <a:cs typeface="Arial" panose="020B0604020202020204" pitchFamily="34" charset="0"/>
                  </a:rPr>
                  <a:t>OF                   </a:t>
                </a:r>
                <a:r>
                  <a:rPr lang="en-GB" sz="900" spc="-20">
                    <a:latin typeface="Arial" panose="020B0604020202020204" pitchFamily="34" charset="0"/>
                    <a:cs typeface="Arial" panose="020B0604020202020204" pitchFamily="34" charset="0"/>
                  </a:rPr>
                  <a:t>SENT</a:t>
                </a:r>
              </a:p>
              <a:p>
                <a:pPr marR="1219835" algn="l">
                  <a:spcAft>
                    <a:spcPts val="1200"/>
                  </a:spcAft>
                  <a:tabLst>
                    <a:tab pos="1048385" algn="l"/>
                    <a:tab pos="2694305" algn="l"/>
                  </a:tabLst>
                </a:pPr>
                <a:r>
                  <a:rPr lang="en-GB" sz="900" b="1"/>
                  <a:t>THE</a:t>
                </a:r>
                <a:r>
                  <a:rPr lang="en-GB" sz="900" b="1" spc="-5"/>
                  <a:t> </a:t>
                </a:r>
                <a:r>
                  <a:rPr lang="en-GB" sz="900" b="1"/>
                  <a:t>DELIVERY WILL BE PICKED UP</a:t>
                </a:r>
                <a:r>
                  <a:rPr lang="en-GB" sz="900" b="1" spc="-5"/>
                  <a:t> </a:t>
                </a:r>
                <a:r>
                  <a:rPr lang="en-GB" sz="900" b="1" spc="-25"/>
                  <a:t>BY:</a:t>
                </a:r>
              </a:p>
              <a:p>
                <a:pPr marR="1219835" algn="l">
                  <a:spcAft>
                    <a:spcPts val="1200"/>
                  </a:spcAft>
                  <a:tabLst>
                    <a:tab pos="1048385" algn="l"/>
                    <a:tab pos="2694305" algn="l"/>
                  </a:tabLst>
                </a:pPr>
                <a:r>
                  <a:rPr lang="en-GB" sz="900" b="1"/>
                  <a:t>TELEPHONE</a:t>
                </a:r>
                <a:r>
                  <a:rPr lang="en-GB" sz="900" b="1" spc="-10"/>
                  <a:t> </a:t>
                </a:r>
                <a:r>
                  <a:rPr lang="en-GB" sz="900" b="1"/>
                  <a:t>NO.</a:t>
                </a:r>
                <a:r>
                  <a:rPr lang="en-GB" sz="900" b="1" spc="-10"/>
                  <a:t> </a:t>
                </a:r>
                <a:r>
                  <a:rPr lang="en-GB" sz="900" b="1"/>
                  <a:t>OF</a:t>
                </a:r>
                <a:r>
                  <a:rPr lang="en-GB" sz="900" b="1" spc="-10"/>
                  <a:t> </a:t>
                </a:r>
                <a:r>
                  <a:rPr lang="en-GB" sz="900" b="1"/>
                  <a:t>PERSON</a:t>
                </a:r>
                <a:r>
                  <a:rPr lang="en-GB" sz="900" b="1" spc="-10"/>
                  <a:t> </a:t>
                </a:r>
                <a:r>
                  <a:rPr lang="en-GB" sz="900" b="1"/>
                  <a:t>ON</a:t>
                </a:r>
                <a:r>
                  <a:rPr lang="en-GB" sz="900" b="1" spc="-10"/>
                  <a:t> SITE: </a:t>
                </a:r>
                <a:r>
                  <a:rPr lang="en-GB" sz="900" u="dottedHeavy" spc="-25">
                    <a:uFill>
                      <a:solidFill>
                        <a:schemeClr val="bg2">
                          <a:lumMod val="90000"/>
                        </a:schemeClr>
                      </a:solidFill>
                    </a:uFill>
                    <a:latin typeface="Arial" panose="020B0604020202020204" pitchFamily="34" charset="0"/>
                    <a:cs typeface="Arial" panose="020B0604020202020204" pitchFamily="34" charset="0"/>
                  </a:rPr>
                  <a:t> </a:t>
                </a:r>
                <a:endParaRPr lang="en-GB" sz="900" b="1" spc="-10"/>
              </a:p>
              <a:p>
                <a:pPr marR="1219835" algn="l">
                  <a:spcAft>
                    <a:spcPts val="1200"/>
                  </a:spcAft>
                  <a:tabLst>
                    <a:tab pos="1048385" algn="l"/>
                    <a:tab pos="2694305" algn="l"/>
                  </a:tabLst>
                </a:pPr>
                <a:r>
                  <a:rPr lang="en-GB" sz="900" b="1"/>
                  <a:t>SENDER</a:t>
                </a:r>
                <a:r>
                  <a:rPr lang="en-GB" sz="900" b="1" spc="-10"/>
                  <a:t> </a:t>
                </a:r>
                <a:r>
                  <a:rPr lang="en-GB" sz="900" b="1"/>
                  <a:t>OF</a:t>
                </a:r>
                <a:r>
                  <a:rPr lang="en-GB" sz="900" b="1" spc="-5"/>
                  <a:t> </a:t>
                </a:r>
                <a:r>
                  <a:rPr lang="en-GB" sz="900" b="1" spc="-10"/>
                  <a:t>PACKAGE:</a:t>
                </a:r>
                <a:endParaRPr sz="1200">
                  <a:latin typeface="Arial" panose="020B0604020202020204" pitchFamily="34" charset="0"/>
                  <a:cs typeface="Arial" panose="020B0604020202020204" pitchFamily="34" charset="0"/>
                </a:endParaRPr>
              </a:p>
            </p:txBody>
          </p:sp>
          <p:cxnSp>
            <p:nvCxnSpPr>
              <p:cNvPr id="88" name="Straight Connector 87">
                <a:extLst>
                  <a:ext uri="{FF2B5EF4-FFF2-40B4-BE49-F238E27FC236}">
                    <a16:creationId xmlns:a16="http://schemas.microsoft.com/office/drawing/2014/main" id="{F1B164FE-51A7-EE7F-F9AF-5CECDA4158E4}"/>
                  </a:ext>
                </a:extLst>
              </p:cNvPr>
              <p:cNvCxnSpPr>
                <a:cxnSpLocks/>
              </p:cNvCxnSpPr>
              <p:nvPr/>
            </p:nvCxnSpPr>
            <p:spPr>
              <a:xfrm>
                <a:off x="2111432" y="4156364"/>
                <a:ext cx="507077"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A137952-A7D4-ACC3-212B-EAD1C0841B2E}"/>
                  </a:ext>
                </a:extLst>
              </p:cNvPr>
              <p:cNvCxnSpPr>
                <a:cxnSpLocks/>
              </p:cNvCxnSpPr>
              <p:nvPr/>
            </p:nvCxnSpPr>
            <p:spPr>
              <a:xfrm>
                <a:off x="3656041" y="4156364"/>
                <a:ext cx="507077"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F3BF7A7E-643F-C0C3-2E5C-D0252BD80B23}"/>
                  </a:ext>
                </a:extLst>
              </p:cNvPr>
              <p:cNvCxnSpPr>
                <a:cxnSpLocks/>
              </p:cNvCxnSpPr>
              <p:nvPr/>
            </p:nvCxnSpPr>
            <p:spPr>
              <a:xfrm>
                <a:off x="3100647" y="3885984"/>
                <a:ext cx="2518757"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5B2702E5-867D-B3DF-9711-B899A6BB7491}"/>
                  </a:ext>
                </a:extLst>
              </p:cNvPr>
              <p:cNvCxnSpPr>
                <a:cxnSpLocks/>
              </p:cNvCxnSpPr>
              <p:nvPr/>
            </p:nvCxnSpPr>
            <p:spPr>
              <a:xfrm>
                <a:off x="3832167" y="4439917"/>
                <a:ext cx="1787237"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8C159A6-3A9A-ADC0-8521-917CF5B654AB}"/>
                  </a:ext>
                </a:extLst>
              </p:cNvPr>
              <p:cNvCxnSpPr>
                <a:cxnSpLocks/>
              </p:cNvCxnSpPr>
              <p:nvPr/>
            </p:nvCxnSpPr>
            <p:spPr>
              <a:xfrm>
                <a:off x="3773978" y="4722444"/>
                <a:ext cx="1845426"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55D262F1-208F-88FC-C9FF-460E69C5B019}"/>
                  </a:ext>
                </a:extLst>
              </p:cNvPr>
              <p:cNvCxnSpPr>
                <a:cxnSpLocks/>
              </p:cNvCxnSpPr>
              <p:nvPr/>
            </p:nvCxnSpPr>
            <p:spPr>
              <a:xfrm>
                <a:off x="2901142" y="5018788"/>
                <a:ext cx="2718262"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94" name="Graphic 93">
                <a:extLst>
                  <a:ext uri="{FF2B5EF4-FFF2-40B4-BE49-F238E27FC236}">
                    <a16:creationId xmlns:a16="http://schemas.microsoft.com/office/drawing/2014/main" id="{FC181C4F-826A-BB5F-EFF6-DBD4ACF824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09362" y="2355742"/>
                <a:ext cx="1187754" cy="604435"/>
              </a:xfrm>
              <a:prstGeom prst="rect">
                <a:avLst/>
              </a:prstGeom>
            </p:spPr>
          </p:pic>
        </p:grpSp>
      </p:grpSp>
    </p:spTree>
    <p:extLst>
      <p:ext uri="{BB962C8B-B14F-4D97-AF65-F5344CB8AC3E}">
        <p14:creationId xmlns:p14="http://schemas.microsoft.com/office/powerpoint/2010/main" val="2217259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22E99C-D3AB-ECC4-B1DD-76C4D04F4AF2}"/>
              </a:ext>
            </a:extLst>
          </p:cNvPr>
          <p:cNvSpPr>
            <a:spLocks noGrp="1"/>
          </p:cNvSpPr>
          <p:nvPr>
            <p:ph type="sldNum" sz="quarter" idx="10"/>
          </p:nvPr>
        </p:nvSpPr>
        <p:spPr/>
        <p:txBody>
          <a:bodyPr/>
          <a:lstStyle/>
          <a:p>
            <a:pPr marL="12700">
              <a:spcBef>
                <a:spcPts val="65"/>
              </a:spcBef>
            </a:pPr>
            <a:fld id="{81D60167-4931-47E6-BA6A-407CBD079E47}" type="slidenum">
              <a:rPr lang="en-GB" spc="-25" smtClean="0"/>
              <a:pPr marL="12700">
                <a:spcBef>
                  <a:spcPts val="65"/>
                </a:spcBef>
              </a:pPr>
              <a:t>23</a:t>
            </a:fld>
            <a:endParaRPr lang="en-GB" spc="-25"/>
          </a:p>
        </p:txBody>
      </p:sp>
      <p:sp>
        <p:nvSpPr>
          <p:cNvPr id="3" name="Title 2">
            <a:extLst>
              <a:ext uri="{FF2B5EF4-FFF2-40B4-BE49-F238E27FC236}">
                <a16:creationId xmlns:a16="http://schemas.microsoft.com/office/drawing/2014/main" id="{869E63F4-DA7F-6B5B-9315-7BD4FD1D14D9}"/>
              </a:ext>
            </a:extLst>
          </p:cNvPr>
          <p:cNvSpPr>
            <a:spLocks noGrp="1"/>
          </p:cNvSpPr>
          <p:nvPr>
            <p:ph type="title"/>
          </p:nvPr>
        </p:nvSpPr>
        <p:spPr/>
        <p:txBody>
          <a:bodyPr/>
          <a:lstStyle/>
          <a:p>
            <a:r>
              <a:rPr lang="en-US"/>
              <a:t>Sustainability</a:t>
            </a:r>
          </a:p>
        </p:txBody>
      </p:sp>
      <p:sp>
        <p:nvSpPr>
          <p:cNvPr id="4" name="Content Placeholder 3">
            <a:extLst>
              <a:ext uri="{FF2B5EF4-FFF2-40B4-BE49-F238E27FC236}">
                <a16:creationId xmlns:a16="http://schemas.microsoft.com/office/drawing/2014/main" id="{941A4972-770E-5CE6-BF90-AC2272067C14}"/>
              </a:ext>
            </a:extLst>
          </p:cNvPr>
          <p:cNvSpPr>
            <a:spLocks noGrp="1"/>
          </p:cNvSpPr>
          <p:nvPr>
            <p:ph idx="1"/>
          </p:nvPr>
        </p:nvSpPr>
        <p:spPr>
          <a:xfrm>
            <a:off x="495299" y="1042985"/>
            <a:ext cx="8093529" cy="687844"/>
          </a:xfrm>
        </p:spPr>
        <p:txBody>
          <a:bodyPr/>
          <a:lstStyle/>
          <a:p>
            <a:r>
              <a:rPr lang="en-US" sz="1200"/>
              <a:t>At </a:t>
            </a:r>
            <a:r>
              <a:rPr lang="en-US" sz="1200" err="1"/>
              <a:t>Questex</a:t>
            </a:r>
            <a:r>
              <a:rPr lang="en-US" sz="1200"/>
              <a:t>, we’re committed to running the IHIF EMEA 2026 in an environmentally and socially responsible manner. As an exhibitor, we encourage you to take steps to impact on the sustainability of the event. Here are just a few ways you can play your part:</a:t>
            </a:r>
          </a:p>
        </p:txBody>
      </p:sp>
      <p:pic>
        <p:nvPicPr>
          <p:cNvPr id="9" name="object 14">
            <a:extLst>
              <a:ext uri="{FF2B5EF4-FFF2-40B4-BE49-F238E27FC236}">
                <a16:creationId xmlns:a16="http://schemas.microsoft.com/office/drawing/2014/main" id="{209305B8-BD2F-01DC-E32D-927BD8EA7991}"/>
              </a:ext>
            </a:extLst>
          </p:cNvPr>
          <p:cNvPicPr/>
          <p:nvPr/>
        </p:nvPicPr>
        <p:blipFill>
          <a:blip r:embed="rId3">
            <a:alphaModFix amt="67000"/>
            <a:extLst>
              <a:ext uri="{28A0092B-C50C-407E-A947-70E740481C1C}">
                <a14:useLocalDpi xmlns:a14="http://schemas.microsoft.com/office/drawing/2010/main"/>
              </a:ext>
            </a:extLst>
          </a:blip>
          <a:srcRect r="13841"/>
          <a:stretch>
            <a:fillRect/>
          </a:stretch>
        </p:blipFill>
        <p:spPr>
          <a:xfrm>
            <a:off x="8739266" y="13855"/>
            <a:ext cx="3452734" cy="6347076"/>
          </a:xfrm>
          <a:prstGeom prst="rect">
            <a:avLst/>
          </a:prstGeom>
        </p:spPr>
      </p:pic>
      <p:sp>
        <p:nvSpPr>
          <p:cNvPr id="11" name="Content Placeholder 3">
            <a:extLst>
              <a:ext uri="{FF2B5EF4-FFF2-40B4-BE49-F238E27FC236}">
                <a16:creationId xmlns:a16="http://schemas.microsoft.com/office/drawing/2014/main" id="{AE7CA5A5-D522-6D4B-3874-AE1AA72D335F}"/>
              </a:ext>
            </a:extLst>
          </p:cNvPr>
          <p:cNvSpPr txBox="1">
            <a:spLocks/>
          </p:cNvSpPr>
          <p:nvPr/>
        </p:nvSpPr>
        <p:spPr>
          <a:xfrm>
            <a:off x="495301" y="1752369"/>
            <a:ext cx="4680856" cy="4452485"/>
          </a:xfrm>
          <a:prstGeom prst="rect">
            <a:avLst/>
          </a:prstGeom>
        </p:spPr>
        <p:txBody>
          <a:bodyPr vert="horz" lIns="0" tIns="0" rIns="0" bIns="0" rtlCol="0">
            <a:noAutofit/>
          </a:bodyPr>
          <a:lstStyle>
            <a:lvl1pPr marL="0">
              <a:spcAft>
                <a:spcPts val="600"/>
              </a:spcAft>
              <a:defRPr b="0" i="0">
                <a:solidFill>
                  <a:schemeClr val="tx1"/>
                </a:solidFill>
                <a:latin typeface="Arial" panose="020B0604020202020204" pitchFamily="34" charset="0"/>
                <a:ea typeface="+mn-ea"/>
                <a:cs typeface="Arial" panose="020B0604020202020204" pitchFamily="34" charset="0"/>
              </a:defRPr>
            </a:lvl1pPr>
            <a:lvl2pPr marL="457200">
              <a:spcAft>
                <a:spcPts val="600"/>
              </a:spcAft>
              <a:defRPr sz="1600" b="0" i="0">
                <a:solidFill>
                  <a:schemeClr val="tx1"/>
                </a:solidFill>
                <a:latin typeface="Arial" panose="020B0604020202020204" pitchFamily="34" charset="0"/>
                <a:ea typeface="+mn-ea"/>
                <a:cs typeface="Arial" panose="020B0604020202020204" pitchFamily="34" charset="0"/>
              </a:defRPr>
            </a:lvl2pPr>
            <a:lvl3pPr marL="914400">
              <a:spcAft>
                <a:spcPts val="600"/>
              </a:spcAft>
              <a:defRPr sz="1400" b="0" i="0">
                <a:solidFill>
                  <a:schemeClr val="tx1"/>
                </a:solidFill>
                <a:latin typeface="Arial" panose="020B0604020202020204" pitchFamily="34" charset="0"/>
                <a:ea typeface="+mn-ea"/>
                <a:cs typeface="Arial" panose="020B0604020202020204" pitchFamily="34" charset="0"/>
              </a:defRPr>
            </a:lvl3pPr>
            <a:lvl4pPr marL="1371600">
              <a:spcAft>
                <a:spcPts val="600"/>
              </a:spcAft>
              <a:defRPr sz="1200" b="0" i="0">
                <a:solidFill>
                  <a:schemeClr val="tx1"/>
                </a:solidFill>
                <a:latin typeface="Arial" panose="020B0604020202020204" pitchFamily="34" charset="0"/>
                <a:ea typeface="+mn-ea"/>
                <a:cs typeface="Arial" panose="020B0604020202020204" pitchFamily="34" charset="0"/>
              </a:defRPr>
            </a:lvl4pPr>
            <a:lvl5pPr marL="1828800">
              <a:spcAft>
                <a:spcPts val="600"/>
              </a:spcAft>
              <a:defRPr sz="1000" b="0" i="0">
                <a:solidFill>
                  <a:schemeClr val="tx1"/>
                </a:solidFill>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spcBef>
                <a:spcPts val="600"/>
              </a:spcBef>
              <a:spcAft>
                <a:spcPts val="300"/>
              </a:spcAft>
            </a:pPr>
            <a:r>
              <a:rPr lang="en-US" sz="1100" b="1">
                <a:solidFill>
                  <a:schemeClr val="accent1"/>
                </a:solidFill>
              </a:rPr>
              <a:t>Stand Build &amp; Design</a:t>
            </a:r>
            <a:endParaRPr lang="en-US" sz="1100">
              <a:solidFill>
                <a:schemeClr val="accent1"/>
              </a:solidFill>
            </a:endParaRPr>
          </a:p>
          <a:p>
            <a:pPr marL="171450" indent="-171450">
              <a:spcAft>
                <a:spcPts val="500"/>
              </a:spcAft>
              <a:buClr>
                <a:schemeClr val="accent2"/>
              </a:buClr>
              <a:buFont typeface="Arial" panose="020B0604020202020204" pitchFamily="34" charset="0"/>
              <a:buChar char="•"/>
            </a:pPr>
            <a:r>
              <a:rPr lang="en-US" sz="900"/>
              <a:t>Please consider the materials used in the construction of your stand. Try to focus efforts on ensuring the core elements of your stand are reusable rather than made to be used only once and then disposed of post-event</a:t>
            </a:r>
          </a:p>
          <a:p>
            <a:pPr marL="171450" indent="-171450">
              <a:spcAft>
                <a:spcPts val="500"/>
              </a:spcAft>
              <a:buClr>
                <a:schemeClr val="accent2"/>
              </a:buClr>
              <a:buFont typeface="Arial" panose="020B0604020202020204" pitchFamily="34" charset="0"/>
              <a:buChar char="•"/>
            </a:pPr>
            <a:r>
              <a:rPr lang="en-US" sz="900"/>
              <a:t>We recommend all non-reusable materials should be recyclable, and that you put steps in place to ensure they are recycled correctly post-event</a:t>
            </a:r>
          </a:p>
          <a:p>
            <a:pPr marL="171450" indent="-171450">
              <a:spcAft>
                <a:spcPts val="500"/>
              </a:spcAft>
              <a:buClr>
                <a:schemeClr val="accent2"/>
              </a:buClr>
              <a:buFont typeface="Arial" panose="020B0604020202020204" pitchFamily="34" charset="0"/>
              <a:buChar char="•"/>
            </a:pPr>
            <a:r>
              <a:rPr lang="en-US" sz="900"/>
              <a:t>Hire elements where possible rather than building bespoke</a:t>
            </a:r>
          </a:p>
          <a:p>
            <a:pPr marL="171450" indent="-171450">
              <a:spcAft>
                <a:spcPts val="500"/>
              </a:spcAft>
              <a:buClr>
                <a:schemeClr val="accent2"/>
              </a:buClr>
              <a:buFont typeface="Arial" panose="020B0604020202020204" pitchFamily="34" charset="0"/>
              <a:buChar char="•"/>
            </a:pPr>
            <a:r>
              <a:rPr lang="en-US" sz="900"/>
              <a:t>Use LED lighting where possible</a:t>
            </a:r>
          </a:p>
          <a:p>
            <a:pPr marL="171450" indent="-171450">
              <a:spcAft>
                <a:spcPts val="500"/>
              </a:spcAft>
              <a:buClr>
                <a:schemeClr val="accent2"/>
              </a:buClr>
              <a:buFont typeface="Arial" panose="020B0604020202020204" pitchFamily="34" charset="0"/>
              <a:buChar char="•"/>
            </a:pPr>
            <a:r>
              <a:rPr lang="en-US" sz="900"/>
              <a:t>Consider using suppliers with credible sustainability policies</a:t>
            </a:r>
          </a:p>
          <a:p>
            <a:pPr>
              <a:spcBef>
                <a:spcPts val="600"/>
              </a:spcBef>
              <a:spcAft>
                <a:spcPts val="300"/>
              </a:spcAft>
              <a:buClr>
                <a:schemeClr val="accent2"/>
              </a:buClr>
            </a:pPr>
            <a:r>
              <a:rPr lang="en-US" sz="1100" b="1">
                <a:solidFill>
                  <a:schemeClr val="accent1"/>
                </a:solidFill>
              </a:rPr>
              <a:t>Go Digital</a:t>
            </a:r>
            <a:endParaRPr lang="en-US" sz="1100">
              <a:solidFill>
                <a:schemeClr val="accent1"/>
              </a:solidFill>
            </a:endParaRPr>
          </a:p>
          <a:p>
            <a:pPr>
              <a:spcAft>
                <a:spcPts val="500"/>
              </a:spcAft>
              <a:buClr>
                <a:schemeClr val="accent2"/>
              </a:buClr>
            </a:pPr>
            <a:r>
              <a:rPr lang="en-US" sz="900" b="1"/>
              <a:t>Reduce your paper output by switching to digital assets instead of printed materials.</a:t>
            </a:r>
          </a:p>
          <a:p>
            <a:pPr marL="171450" indent="-171450">
              <a:spcAft>
                <a:spcPts val="500"/>
              </a:spcAft>
              <a:buClr>
                <a:schemeClr val="accent2"/>
              </a:buClr>
              <a:buFont typeface="Arial" panose="020B0604020202020204" pitchFamily="34" charset="0"/>
              <a:buChar char="•"/>
            </a:pPr>
            <a:r>
              <a:rPr lang="en-US" sz="900"/>
              <a:t>Send digital assets via email to contacts you make onsite</a:t>
            </a:r>
          </a:p>
          <a:p>
            <a:pPr marL="171450" indent="-171450">
              <a:spcAft>
                <a:spcPts val="500"/>
              </a:spcAft>
              <a:buClr>
                <a:schemeClr val="accent2"/>
              </a:buClr>
              <a:buFont typeface="Arial" panose="020B0604020202020204" pitchFamily="34" charset="0"/>
              <a:buChar char="•"/>
            </a:pPr>
            <a:r>
              <a:rPr lang="en-US" sz="900"/>
              <a:t>Display a QR code prominently on your stand which links to your website or products of interest</a:t>
            </a:r>
          </a:p>
          <a:p>
            <a:pPr marL="171450" indent="-171450">
              <a:spcAft>
                <a:spcPts val="500"/>
              </a:spcAft>
              <a:buClr>
                <a:schemeClr val="accent2"/>
              </a:buClr>
              <a:buFont typeface="Arial" panose="020B0604020202020204" pitchFamily="34" charset="0"/>
              <a:buChar char="•"/>
            </a:pPr>
            <a:r>
              <a:rPr lang="en-US" sz="900"/>
              <a:t>Run a competition that allows you to collect data and promote your product.</a:t>
            </a:r>
          </a:p>
          <a:p>
            <a:pPr marL="171450" indent="-171450">
              <a:spcAft>
                <a:spcPts val="500"/>
              </a:spcAft>
              <a:buClr>
                <a:schemeClr val="accent2"/>
              </a:buClr>
              <a:buFont typeface="Arial" panose="020B0604020202020204" pitchFamily="34" charset="0"/>
              <a:buChar char="•"/>
            </a:pPr>
            <a:r>
              <a:rPr lang="en-US" sz="900"/>
              <a:t>Run a social media competition on your stand – this creates photo opportunities and highlights your brand</a:t>
            </a:r>
          </a:p>
          <a:p>
            <a:pPr marL="171450" indent="-171450">
              <a:spcAft>
                <a:spcPts val="500"/>
              </a:spcAft>
              <a:buClr>
                <a:schemeClr val="accent2"/>
              </a:buClr>
              <a:buFont typeface="Arial" panose="020B0604020202020204" pitchFamily="34" charset="0"/>
              <a:buChar char="•"/>
            </a:pPr>
            <a:r>
              <a:rPr lang="en-US" sz="900"/>
              <a:t>Where printed materials are unavoidable ensure they are made from eco-friendly or previously recycled materials.</a:t>
            </a:r>
          </a:p>
          <a:p>
            <a:pPr>
              <a:spcAft>
                <a:spcPts val="500"/>
              </a:spcAft>
              <a:buClr>
                <a:schemeClr val="accent2"/>
              </a:buClr>
            </a:pPr>
            <a:endParaRPr lang="en-US" sz="900"/>
          </a:p>
          <a:p>
            <a:pPr>
              <a:spcAft>
                <a:spcPts val="500"/>
              </a:spcAft>
              <a:buClr>
                <a:schemeClr val="accent2"/>
              </a:buClr>
            </a:pPr>
            <a:r>
              <a:rPr lang="en-US" sz="900" b="1"/>
              <a:t>Sustainability Certificates from the hotel are available on request.</a:t>
            </a:r>
          </a:p>
          <a:p>
            <a:pPr>
              <a:spcAft>
                <a:spcPts val="500"/>
              </a:spcAft>
              <a:buClr>
                <a:schemeClr val="accent2"/>
              </a:buClr>
            </a:pPr>
            <a:r>
              <a:rPr lang="en-US" sz="900"/>
              <a:t>All food leftovers at IHIF EMEA will be picked-up by </a:t>
            </a:r>
            <a:r>
              <a:rPr lang="en-US" sz="900">
                <a:hlinkClick r:id="rId4"/>
              </a:rPr>
              <a:t>Refood</a:t>
            </a:r>
            <a:r>
              <a:rPr lang="en-US" sz="900"/>
              <a:t>. We try to purchase (depending on customers wishes) from local producers and offer seasonal food as much as possible.</a:t>
            </a:r>
          </a:p>
          <a:p>
            <a:pPr>
              <a:spcAft>
                <a:spcPts val="500"/>
              </a:spcAft>
              <a:buClr>
                <a:schemeClr val="accent2"/>
              </a:buClr>
            </a:pPr>
            <a:endParaRPr lang="en-US" sz="900"/>
          </a:p>
          <a:p>
            <a:pPr marL="171450" indent="-171450">
              <a:spcAft>
                <a:spcPts val="500"/>
              </a:spcAft>
              <a:buClr>
                <a:schemeClr val="accent2"/>
              </a:buClr>
              <a:buFont typeface="Arial" panose="020B0604020202020204" pitchFamily="34" charset="0"/>
              <a:buChar char="•"/>
            </a:pPr>
            <a:endParaRPr lang="en-US" sz="900"/>
          </a:p>
        </p:txBody>
      </p:sp>
      <p:sp>
        <p:nvSpPr>
          <p:cNvPr id="12" name="Content Placeholder 3">
            <a:extLst>
              <a:ext uri="{FF2B5EF4-FFF2-40B4-BE49-F238E27FC236}">
                <a16:creationId xmlns:a16="http://schemas.microsoft.com/office/drawing/2014/main" id="{49680D74-B6D5-3B3B-C005-AE5444CD052E}"/>
              </a:ext>
            </a:extLst>
          </p:cNvPr>
          <p:cNvSpPr txBox="1">
            <a:spLocks/>
          </p:cNvSpPr>
          <p:nvPr/>
        </p:nvSpPr>
        <p:spPr>
          <a:xfrm>
            <a:off x="5649686" y="1752369"/>
            <a:ext cx="3167744" cy="4333637"/>
          </a:xfrm>
          <a:prstGeom prst="rect">
            <a:avLst/>
          </a:prstGeom>
        </p:spPr>
        <p:txBody>
          <a:bodyPr vert="horz" lIns="0" tIns="0" rIns="0" bIns="0" rtlCol="0">
            <a:noAutofit/>
          </a:bodyPr>
          <a:lstStyle>
            <a:lvl1pPr marL="0">
              <a:spcAft>
                <a:spcPts val="600"/>
              </a:spcAft>
              <a:defRPr b="0" i="0">
                <a:solidFill>
                  <a:schemeClr val="tx1"/>
                </a:solidFill>
                <a:latin typeface="Arial" panose="020B0604020202020204" pitchFamily="34" charset="0"/>
                <a:ea typeface="+mn-ea"/>
                <a:cs typeface="Arial" panose="020B0604020202020204" pitchFamily="34" charset="0"/>
              </a:defRPr>
            </a:lvl1pPr>
            <a:lvl2pPr marL="457200">
              <a:spcAft>
                <a:spcPts val="600"/>
              </a:spcAft>
              <a:defRPr sz="1600" b="0" i="0">
                <a:solidFill>
                  <a:schemeClr val="tx1"/>
                </a:solidFill>
                <a:latin typeface="Arial" panose="020B0604020202020204" pitchFamily="34" charset="0"/>
                <a:ea typeface="+mn-ea"/>
                <a:cs typeface="Arial" panose="020B0604020202020204" pitchFamily="34" charset="0"/>
              </a:defRPr>
            </a:lvl2pPr>
            <a:lvl3pPr marL="914400">
              <a:spcAft>
                <a:spcPts val="600"/>
              </a:spcAft>
              <a:defRPr sz="1400" b="0" i="0">
                <a:solidFill>
                  <a:schemeClr val="tx1"/>
                </a:solidFill>
                <a:latin typeface="Arial" panose="020B0604020202020204" pitchFamily="34" charset="0"/>
                <a:ea typeface="+mn-ea"/>
                <a:cs typeface="Arial" panose="020B0604020202020204" pitchFamily="34" charset="0"/>
              </a:defRPr>
            </a:lvl3pPr>
            <a:lvl4pPr marL="1371600">
              <a:spcAft>
                <a:spcPts val="600"/>
              </a:spcAft>
              <a:defRPr sz="1200" b="0" i="0">
                <a:solidFill>
                  <a:schemeClr val="tx1"/>
                </a:solidFill>
                <a:latin typeface="Arial" panose="020B0604020202020204" pitchFamily="34" charset="0"/>
                <a:ea typeface="+mn-ea"/>
                <a:cs typeface="Arial" panose="020B0604020202020204" pitchFamily="34" charset="0"/>
              </a:defRPr>
            </a:lvl4pPr>
            <a:lvl5pPr marL="1828800">
              <a:spcAft>
                <a:spcPts val="600"/>
              </a:spcAft>
              <a:defRPr sz="1000" b="0" i="0">
                <a:solidFill>
                  <a:schemeClr val="tx1"/>
                </a:solidFill>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spcBef>
                <a:spcPts val="600"/>
              </a:spcBef>
              <a:spcAft>
                <a:spcPts val="300"/>
              </a:spcAft>
              <a:buClr>
                <a:schemeClr val="accent2"/>
              </a:buClr>
            </a:pPr>
            <a:r>
              <a:rPr lang="en-US" sz="1100" b="1">
                <a:solidFill>
                  <a:schemeClr val="accent1"/>
                </a:solidFill>
              </a:rPr>
              <a:t>Materials</a:t>
            </a:r>
            <a:endParaRPr lang="en-US" sz="1100">
              <a:solidFill>
                <a:schemeClr val="accent1"/>
              </a:solidFill>
            </a:endParaRPr>
          </a:p>
          <a:p>
            <a:pPr>
              <a:spcAft>
                <a:spcPts val="500"/>
              </a:spcAft>
              <a:buClr>
                <a:schemeClr val="accent2"/>
              </a:buClr>
            </a:pPr>
            <a:r>
              <a:rPr lang="en-US" sz="900"/>
              <a:t>We recommend using compostable, biodegradable or recyclable materials for samples or giveaways.</a:t>
            </a:r>
          </a:p>
          <a:p>
            <a:pPr>
              <a:spcBef>
                <a:spcPts val="600"/>
              </a:spcBef>
              <a:spcAft>
                <a:spcPts val="300"/>
              </a:spcAft>
              <a:buClr>
                <a:schemeClr val="accent2"/>
              </a:buClr>
            </a:pPr>
            <a:r>
              <a:rPr lang="en-US" sz="1100" b="1">
                <a:solidFill>
                  <a:schemeClr val="accent1"/>
                </a:solidFill>
              </a:rPr>
              <a:t>Reduce Waste</a:t>
            </a:r>
            <a:endParaRPr lang="en-US" sz="1100">
              <a:solidFill>
                <a:schemeClr val="accent1"/>
              </a:solidFill>
            </a:endParaRPr>
          </a:p>
          <a:p>
            <a:pPr>
              <a:spcAft>
                <a:spcPts val="500"/>
              </a:spcAft>
              <a:buClr>
                <a:schemeClr val="accent2"/>
              </a:buClr>
            </a:pPr>
            <a:r>
              <a:rPr lang="en-US" sz="900"/>
              <a:t>Follow the advice above to reduce waste in order to positively support the sustainability of the event. Ensure all booth materials are removed from site and disposed of/recycled correctly, stored for reuse or donated to charities/ initiatives where they can be reused.</a:t>
            </a:r>
          </a:p>
          <a:p>
            <a:pPr>
              <a:spcBef>
                <a:spcPts val="600"/>
              </a:spcBef>
              <a:spcAft>
                <a:spcPts val="300"/>
              </a:spcAft>
              <a:buClr>
                <a:schemeClr val="accent2"/>
              </a:buClr>
            </a:pPr>
            <a:r>
              <a:rPr lang="en-US" sz="1100" b="1">
                <a:solidFill>
                  <a:schemeClr val="accent1"/>
                </a:solidFill>
              </a:rPr>
              <a:t>Travel</a:t>
            </a:r>
            <a:endParaRPr lang="en-US" sz="1100">
              <a:solidFill>
                <a:schemeClr val="accent1"/>
              </a:solidFill>
            </a:endParaRPr>
          </a:p>
          <a:p>
            <a:pPr>
              <a:spcAft>
                <a:spcPts val="500"/>
              </a:spcAft>
              <a:buClr>
                <a:schemeClr val="accent2"/>
              </a:buClr>
            </a:pPr>
            <a:r>
              <a:rPr lang="en-US" sz="900"/>
              <a:t>We recommend the use of public transport to travel to and from the event.</a:t>
            </a:r>
          </a:p>
          <a:p>
            <a:pPr>
              <a:spcBef>
                <a:spcPts val="600"/>
              </a:spcBef>
              <a:spcAft>
                <a:spcPts val="300"/>
              </a:spcAft>
              <a:buClr>
                <a:schemeClr val="accent2"/>
              </a:buClr>
            </a:pPr>
            <a:r>
              <a:rPr lang="en-US" sz="1100" b="1">
                <a:solidFill>
                  <a:schemeClr val="accent1"/>
                </a:solidFill>
              </a:rPr>
              <a:t>Transparency</a:t>
            </a:r>
            <a:endParaRPr lang="en-US" sz="1100">
              <a:solidFill>
                <a:schemeClr val="accent1"/>
              </a:solidFill>
            </a:endParaRPr>
          </a:p>
          <a:p>
            <a:pPr>
              <a:spcAft>
                <a:spcPts val="500"/>
              </a:spcAft>
              <a:buClr>
                <a:schemeClr val="accent2"/>
              </a:buClr>
            </a:pPr>
            <a:r>
              <a:rPr lang="en-US" sz="900"/>
              <a:t>Promote the steps you have taken to ensure your presence at the event is sustainable and promote your company’s sustainability credentials.</a:t>
            </a:r>
          </a:p>
          <a:p>
            <a:pPr>
              <a:spcBef>
                <a:spcPts val="600"/>
              </a:spcBef>
              <a:spcAft>
                <a:spcPts val="300"/>
              </a:spcAft>
              <a:buClr>
                <a:schemeClr val="accent2"/>
              </a:buClr>
            </a:pPr>
            <a:r>
              <a:rPr lang="en-US" sz="1100" b="1">
                <a:solidFill>
                  <a:schemeClr val="accent1"/>
                </a:solidFill>
              </a:rPr>
              <a:t>Planning</a:t>
            </a:r>
            <a:endParaRPr lang="en-US" sz="1100">
              <a:solidFill>
                <a:schemeClr val="accent1"/>
              </a:solidFill>
            </a:endParaRPr>
          </a:p>
          <a:p>
            <a:pPr>
              <a:spcAft>
                <a:spcPts val="500"/>
              </a:spcAft>
              <a:buClr>
                <a:schemeClr val="accent2"/>
              </a:buClr>
            </a:pPr>
            <a:r>
              <a:rPr lang="en-US" sz="900"/>
              <a:t>Member of Isla, an action-based network creating standards for the event industry through expertise, training and tools.</a:t>
            </a:r>
          </a:p>
          <a:p>
            <a:pPr>
              <a:spcBef>
                <a:spcPts val="600"/>
              </a:spcBef>
              <a:spcAft>
                <a:spcPts val="300"/>
              </a:spcAft>
              <a:buClr>
                <a:schemeClr val="accent2"/>
              </a:buClr>
            </a:pPr>
            <a:r>
              <a:rPr lang="en-US" sz="1100" b="1">
                <a:solidFill>
                  <a:schemeClr val="accent1"/>
                </a:solidFill>
              </a:rPr>
              <a:t>Action</a:t>
            </a:r>
          </a:p>
          <a:p>
            <a:pPr>
              <a:spcAft>
                <a:spcPts val="500"/>
              </a:spcAft>
              <a:buClr>
                <a:schemeClr val="accent2"/>
              </a:buClr>
            </a:pPr>
            <a:r>
              <a:rPr lang="en-US" sz="900"/>
              <a:t>Using </a:t>
            </a:r>
            <a:r>
              <a:rPr lang="en-US" sz="900" b="1"/>
              <a:t>TRACE</a:t>
            </a:r>
            <a:r>
              <a:rPr lang="en-US" sz="900"/>
              <a:t> to measure event emissions. Click </a:t>
            </a:r>
            <a:r>
              <a:rPr lang="en-US" sz="900">
                <a:hlinkClick r:id="rId5"/>
              </a:rPr>
              <a:t>here</a:t>
            </a:r>
            <a:r>
              <a:rPr lang="en-US" sz="900"/>
              <a:t> for further information.</a:t>
            </a:r>
          </a:p>
          <a:p>
            <a:pPr marL="171450" indent="-171450">
              <a:spcAft>
                <a:spcPts val="500"/>
              </a:spcAft>
              <a:buClr>
                <a:schemeClr val="accent2"/>
              </a:buClr>
              <a:buFont typeface="Arial" panose="020B0604020202020204" pitchFamily="34" charset="0"/>
              <a:buChar char="•"/>
            </a:pPr>
            <a:endParaRPr lang="en-US" sz="900"/>
          </a:p>
        </p:txBody>
      </p:sp>
    </p:spTree>
    <p:extLst>
      <p:ext uri="{BB962C8B-B14F-4D97-AF65-F5344CB8AC3E}">
        <p14:creationId xmlns:p14="http://schemas.microsoft.com/office/powerpoint/2010/main" val="594169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D74BD805-645C-45FE-CE55-E55F49F21972}"/>
              </a:ext>
            </a:extLst>
          </p:cNvPr>
          <p:cNvSpPr>
            <a:spLocks noGrp="1"/>
          </p:cNvSpPr>
          <p:nvPr>
            <p:ph type="sldNum" sz="quarter" idx="10"/>
          </p:nvPr>
        </p:nvSpPr>
        <p:spPr>
          <a:xfrm>
            <a:off x="11514706" y="6525712"/>
            <a:ext cx="190500" cy="169277"/>
          </a:xfrm>
        </p:spPr>
        <p:txBody>
          <a:bodyPr wrap="square" anchor="ctr">
            <a:normAutofit/>
          </a:bodyPr>
          <a:lstStyle/>
          <a:p>
            <a:pPr>
              <a:spcAft>
                <a:spcPts val="600"/>
              </a:spcAft>
            </a:pPr>
            <a:fld id="{81D60167-4931-47E6-BA6A-407CBD079E47}" type="slidenum">
              <a:rPr lang="en-GB" smtClean="0"/>
              <a:pPr>
                <a:spcAft>
                  <a:spcPts val="600"/>
                </a:spcAft>
              </a:pPr>
              <a:t>24</a:t>
            </a:fld>
            <a:endParaRPr lang="en-GB"/>
          </a:p>
        </p:txBody>
      </p:sp>
      <p:sp>
        <p:nvSpPr>
          <p:cNvPr id="11" name="Title 10">
            <a:extLst>
              <a:ext uri="{FF2B5EF4-FFF2-40B4-BE49-F238E27FC236}">
                <a16:creationId xmlns:a16="http://schemas.microsoft.com/office/drawing/2014/main" id="{5D4AA5BC-E250-C06E-FE66-F70B114341B6}"/>
              </a:ext>
            </a:extLst>
          </p:cNvPr>
          <p:cNvSpPr>
            <a:spLocks noGrp="1"/>
          </p:cNvSpPr>
          <p:nvPr>
            <p:ph type="title"/>
          </p:nvPr>
        </p:nvSpPr>
        <p:spPr>
          <a:xfrm>
            <a:off x="495300" y="469900"/>
            <a:ext cx="11201400" cy="444500"/>
          </a:xfrm>
        </p:spPr>
        <p:txBody>
          <a:bodyPr anchor="t">
            <a:normAutofit/>
          </a:bodyPr>
          <a:lstStyle/>
          <a:p>
            <a:r>
              <a:rPr lang="en-US"/>
              <a:t>Floor Plan</a:t>
            </a:r>
          </a:p>
        </p:txBody>
      </p:sp>
      <p:pic>
        <p:nvPicPr>
          <p:cNvPr id="3" name="Picture 2" descr="A map of a building&#10;&#10;AI-generated content may be incorrect.">
            <a:extLst>
              <a:ext uri="{FF2B5EF4-FFF2-40B4-BE49-F238E27FC236}">
                <a16:creationId xmlns:a16="http://schemas.microsoft.com/office/drawing/2014/main" id="{500D91CB-6B70-61FF-56A9-422D3159E27A}"/>
              </a:ext>
            </a:extLst>
          </p:cNvPr>
          <p:cNvPicPr>
            <a:picLocks noChangeAspect="1"/>
          </p:cNvPicPr>
          <p:nvPr/>
        </p:nvPicPr>
        <p:blipFill>
          <a:blip r:embed="rId2"/>
          <a:stretch>
            <a:fillRect/>
          </a:stretch>
        </p:blipFill>
        <p:spPr>
          <a:xfrm>
            <a:off x="496776" y="906617"/>
            <a:ext cx="9803238" cy="5441862"/>
          </a:xfrm>
          <a:prstGeom prst="rect">
            <a:avLst/>
          </a:prstGeom>
        </p:spPr>
      </p:pic>
    </p:spTree>
    <p:extLst>
      <p:ext uri="{BB962C8B-B14F-4D97-AF65-F5344CB8AC3E}">
        <p14:creationId xmlns:p14="http://schemas.microsoft.com/office/powerpoint/2010/main" val="34557226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 name="Title 34">
            <a:extLst>
              <a:ext uri="{FF2B5EF4-FFF2-40B4-BE49-F238E27FC236}">
                <a16:creationId xmlns:a16="http://schemas.microsoft.com/office/drawing/2014/main" id="{FF8147A2-BED2-257E-A6B2-02E75C15C347}"/>
              </a:ext>
            </a:extLst>
          </p:cNvPr>
          <p:cNvSpPr>
            <a:spLocks noGrp="1"/>
          </p:cNvSpPr>
          <p:nvPr>
            <p:ph type="title"/>
          </p:nvPr>
        </p:nvSpPr>
        <p:spPr/>
        <p:txBody>
          <a:bodyPr/>
          <a:lstStyle/>
          <a:p>
            <a:r>
              <a:rPr lang="en-US" sz="2800"/>
              <a:t>Interested in joining another of our events? Reach out today.</a:t>
            </a:r>
          </a:p>
        </p:txBody>
      </p:sp>
      <p:pic>
        <p:nvPicPr>
          <p:cNvPr id="17" name="object 16">
            <a:extLst>
              <a:ext uri="{FF2B5EF4-FFF2-40B4-BE49-F238E27FC236}">
                <a16:creationId xmlns:a16="http://schemas.microsoft.com/office/drawing/2014/main" id="{F2A2FE92-F66F-5720-6579-CF9612759B7D}"/>
              </a:ext>
            </a:extLst>
          </p:cNvPr>
          <p:cNvPicPr>
            <a:picLocks noChangeAspect="1"/>
          </p:cNvPicPr>
          <p:nvPr/>
        </p:nvPicPr>
        <p:blipFill>
          <a:blip r:embed="rId2" cstate="screen">
            <a:extLst>
              <a:ext uri="{28A0092B-C50C-407E-A947-70E740481C1C}">
                <a14:useLocalDpi xmlns:a14="http://schemas.microsoft.com/office/drawing/2010/main"/>
              </a:ext>
            </a:extLst>
          </a:blip>
          <a:srcRect r="3650" b="4154"/>
          <a:stretch/>
        </p:blipFill>
        <p:spPr>
          <a:xfrm>
            <a:off x="4128702" y="1399727"/>
            <a:ext cx="1129044" cy="1133856"/>
          </a:xfrm>
          <a:prstGeom prst="rect">
            <a:avLst/>
          </a:prstGeom>
        </p:spPr>
      </p:pic>
      <p:pic>
        <p:nvPicPr>
          <p:cNvPr id="18" name="object 17">
            <a:extLst>
              <a:ext uri="{FF2B5EF4-FFF2-40B4-BE49-F238E27FC236}">
                <a16:creationId xmlns:a16="http://schemas.microsoft.com/office/drawing/2014/main" id="{C0140B4F-1C4D-F754-0D09-2AFD3707406C}"/>
              </a:ext>
            </a:extLst>
          </p:cNvPr>
          <p:cNvPicPr/>
          <p:nvPr/>
        </p:nvPicPr>
        <p:blipFill>
          <a:blip r:embed="rId3" cstate="print"/>
          <a:srcRect l="1" r="6153"/>
          <a:stretch/>
        </p:blipFill>
        <p:spPr>
          <a:xfrm>
            <a:off x="495300" y="1399727"/>
            <a:ext cx="1136104" cy="1133856"/>
          </a:xfrm>
          <a:prstGeom prst="rect">
            <a:avLst/>
          </a:prstGeom>
        </p:spPr>
      </p:pic>
      <p:sp>
        <p:nvSpPr>
          <p:cNvPr id="21" name="object 20">
            <a:extLst>
              <a:ext uri="{FF2B5EF4-FFF2-40B4-BE49-F238E27FC236}">
                <a16:creationId xmlns:a16="http://schemas.microsoft.com/office/drawing/2014/main" id="{E17DBD18-0B56-3546-4C11-AA4FFB316D69}"/>
              </a:ext>
            </a:extLst>
          </p:cNvPr>
          <p:cNvSpPr/>
          <p:nvPr/>
        </p:nvSpPr>
        <p:spPr>
          <a:xfrm flipH="1">
            <a:off x="5723558" y="1352048"/>
            <a:ext cx="45719" cy="4868643"/>
          </a:xfrm>
          <a:custGeom>
            <a:avLst/>
            <a:gdLst/>
            <a:ahLst/>
            <a:cxnLst/>
            <a:rect l="l" t="t" r="r" b="b"/>
            <a:pathLst>
              <a:path h="3989070">
                <a:moveTo>
                  <a:pt x="0" y="3989070"/>
                </a:moveTo>
                <a:lnTo>
                  <a:pt x="0" y="0"/>
                </a:lnTo>
              </a:path>
            </a:pathLst>
          </a:custGeom>
          <a:ln w="3175">
            <a:solidFill>
              <a:srgbClr val="FFFFFF"/>
            </a:solidFill>
            <a:prstDash val="dot"/>
          </a:ln>
        </p:spPr>
        <p:txBody>
          <a:bodyPr wrap="square" lIns="0" tIns="0" rIns="0" bIns="0" rtlCol="0"/>
          <a:lstStyle/>
          <a:p>
            <a:endParaRPr/>
          </a:p>
        </p:txBody>
      </p:sp>
      <p:sp>
        <p:nvSpPr>
          <p:cNvPr id="22" name="object 21">
            <a:extLst>
              <a:ext uri="{FF2B5EF4-FFF2-40B4-BE49-F238E27FC236}">
                <a16:creationId xmlns:a16="http://schemas.microsoft.com/office/drawing/2014/main" id="{860C051B-9112-EE18-53B7-62E60EAB5004}"/>
              </a:ext>
            </a:extLst>
          </p:cNvPr>
          <p:cNvSpPr/>
          <p:nvPr/>
        </p:nvSpPr>
        <p:spPr>
          <a:xfrm>
            <a:off x="7181012" y="2137469"/>
            <a:ext cx="3175" cy="4000500"/>
          </a:xfrm>
          <a:custGeom>
            <a:avLst/>
            <a:gdLst/>
            <a:ahLst/>
            <a:cxnLst/>
            <a:rect l="l" t="t" r="r" b="b"/>
            <a:pathLst>
              <a:path w="3175" h="4000500">
                <a:moveTo>
                  <a:pt x="2857" y="3999077"/>
                </a:moveTo>
                <a:lnTo>
                  <a:pt x="2438" y="3998061"/>
                </a:lnTo>
                <a:lnTo>
                  <a:pt x="1422" y="3997642"/>
                </a:lnTo>
                <a:lnTo>
                  <a:pt x="406" y="3998061"/>
                </a:lnTo>
                <a:lnTo>
                  <a:pt x="0" y="3999077"/>
                </a:lnTo>
                <a:lnTo>
                  <a:pt x="406" y="4000081"/>
                </a:lnTo>
                <a:lnTo>
                  <a:pt x="1422" y="4000500"/>
                </a:lnTo>
                <a:lnTo>
                  <a:pt x="2438" y="4000081"/>
                </a:lnTo>
                <a:lnTo>
                  <a:pt x="2857" y="3999077"/>
                </a:lnTo>
                <a:close/>
              </a:path>
              <a:path w="3175" h="4000500">
                <a:moveTo>
                  <a:pt x="2857" y="1435"/>
                </a:moveTo>
                <a:lnTo>
                  <a:pt x="2438" y="419"/>
                </a:lnTo>
                <a:lnTo>
                  <a:pt x="1422" y="0"/>
                </a:lnTo>
                <a:lnTo>
                  <a:pt x="406" y="419"/>
                </a:lnTo>
                <a:lnTo>
                  <a:pt x="0" y="1435"/>
                </a:lnTo>
                <a:lnTo>
                  <a:pt x="406" y="2438"/>
                </a:lnTo>
                <a:lnTo>
                  <a:pt x="1422" y="2857"/>
                </a:lnTo>
                <a:lnTo>
                  <a:pt x="2438" y="2438"/>
                </a:lnTo>
                <a:lnTo>
                  <a:pt x="2857" y="1435"/>
                </a:lnTo>
                <a:close/>
              </a:path>
            </a:pathLst>
          </a:custGeom>
          <a:solidFill>
            <a:srgbClr val="FFFFFF"/>
          </a:solidFill>
        </p:spPr>
        <p:txBody>
          <a:bodyPr wrap="square" lIns="0" tIns="0" rIns="0" bIns="0" rtlCol="0"/>
          <a:lstStyle/>
          <a:p>
            <a:endParaRPr/>
          </a:p>
        </p:txBody>
      </p:sp>
      <p:sp>
        <p:nvSpPr>
          <p:cNvPr id="38" name="TextBox 37">
            <a:extLst>
              <a:ext uri="{FF2B5EF4-FFF2-40B4-BE49-F238E27FC236}">
                <a16:creationId xmlns:a16="http://schemas.microsoft.com/office/drawing/2014/main" id="{59B9E37C-AAA6-E906-8B5E-F141C68DAF74}"/>
              </a:ext>
            </a:extLst>
          </p:cNvPr>
          <p:cNvSpPr txBox="1"/>
          <p:nvPr/>
        </p:nvSpPr>
        <p:spPr>
          <a:xfrm>
            <a:off x="495300" y="2668070"/>
            <a:ext cx="1888523" cy="95410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a:spcAft>
                <a:spcPts val="200"/>
              </a:spcAft>
            </a:pPr>
            <a:r>
              <a:rPr lang="en-US" sz="1200" b="1">
                <a:solidFill>
                  <a:srgbClr val="96E6E6"/>
                </a:solidFill>
                <a:latin typeface="Arial"/>
                <a:ea typeface="Calibri"/>
                <a:cs typeface="Arial"/>
              </a:rPr>
              <a:t>Andrew Walmsley</a:t>
            </a:r>
          </a:p>
          <a:p>
            <a:pPr algn="l">
              <a:spcAft>
                <a:spcPts val="200"/>
              </a:spcAft>
            </a:pPr>
            <a:r>
              <a:rPr lang="en-US" sz="1000" b="1">
                <a:solidFill>
                  <a:schemeClr val="bg1"/>
                </a:solidFill>
                <a:latin typeface="Arial"/>
                <a:ea typeface="Calibri"/>
                <a:cs typeface="Arial"/>
              </a:rPr>
              <a:t>Sales Director</a:t>
            </a:r>
            <a:endParaRPr lang="en-US">
              <a:solidFill>
                <a:schemeClr val="bg1"/>
              </a:solidFill>
              <a:latin typeface="Arial"/>
              <a:cs typeface="Arial"/>
            </a:endParaRPr>
          </a:p>
          <a:p>
            <a:pPr algn="l">
              <a:spcAft>
                <a:spcPts val="200"/>
              </a:spcAft>
            </a:pPr>
            <a:r>
              <a:rPr lang="en-US" sz="1000">
                <a:solidFill>
                  <a:schemeClr val="bg1"/>
                </a:solidFill>
                <a:latin typeface="Arial"/>
                <a:ea typeface="Calibri"/>
                <a:cs typeface="Arial"/>
              </a:rPr>
              <a:t>+44 (0)20 4506 5966</a:t>
            </a:r>
          </a:p>
          <a:p>
            <a:pPr algn="l">
              <a:spcAft>
                <a:spcPts val="200"/>
              </a:spcAft>
            </a:pPr>
            <a:r>
              <a:rPr lang="en-US" sz="1000" err="1">
                <a:solidFill>
                  <a:schemeClr val="bg1"/>
                </a:solidFill>
                <a:latin typeface="Arial"/>
                <a:ea typeface="Calibri"/>
                <a:cs typeface="Arial"/>
              </a:rPr>
              <a:t>awalmsley@questex.com</a:t>
            </a:r>
            <a:endParaRPr lang="en-US" sz="1000">
              <a:solidFill>
                <a:schemeClr val="bg1"/>
              </a:solidFill>
              <a:latin typeface="Arial"/>
              <a:ea typeface="Calibri"/>
              <a:cs typeface="Arial"/>
            </a:endParaRPr>
          </a:p>
        </p:txBody>
      </p:sp>
      <p:sp>
        <p:nvSpPr>
          <p:cNvPr id="39" name="TextBox 38">
            <a:extLst>
              <a:ext uri="{FF2B5EF4-FFF2-40B4-BE49-F238E27FC236}">
                <a16:creationId xmlns:a16="http://schemas.microsoft.com/office/drawing/2014/main" id="{2AC78761-9F49-A430-2406-ED28F57E3BD2}"/>
              </a:ext>
            </a:extLst>
          </p:cNvPr>
          <p:cNvSpPr txBox="1"/>
          <p:nvPr/>
        </p:nvSpPr>
        <p:spPr>
          <a:xfrm>
            <a:off x="4128702" y="2668070"/>
            <a:ext cx="1754495" cy="95410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a:spcAft>
                <a:spcPts val="200"/>
              </a:spcAft>
            </a:pPr>
            <a:r>
              <a:rPr lang="en-US" sz="1200" b="1">
                <a:solidFill>
                  <a:srgbClr val="96E6E6"/>
                </a:solidFill>
                <a:latin typeface="Arial" panose="020B0604020202020204" pitchFamily="34" charset="0"/>
                <a:ea typeface="Calibri"/>
                <a:cs typeface="Arial" panose="020B0604020202020204" pitchFamily="34" charset="0"/>
              </a:rPr>
              <a:t>Kitty Wong</a:t>
            </a:r>
          </a:p>
          <a:p>
            <a:pPr algn="l">
              <a:spcAft>
                <a:spcPts val="200"/>
              </a:spcAft>
            </a:pPr>
            <a:r>
              <a:rPr lang="en-US" sz="1000" b="1">
                <a:solidFill>
                  <a:schemeClr val="bg1"/>
                </a:solidFill>
                <a:latin typeface="Arial" panose="020B0604020202020204" pitchFamily="34" charset="0"/>
                <a:ea typeface="Calibri"/>
                <a:cs typeface="Arial" panose="020B0604020202020204" pitchFamily="34" charset="0"/>
              </a:rPr>
              <a:t>Business Development Manager</a:t>
            </a:r>
          </a:p>
          <a:p>
            <a:pPr algn="l">
              <a:spcAft>
                <a:spcPts val="200"/>
              </a:spcAft>
            </a:pPr>
            <a:r>
              <a:rPr lang="en-US" sz="1000">
                <a:solidFill>
                  <a:schemeClr val="bg1"/>
                </a:solidFill>
                <a:latin typeface="Arial" panose="020B0604020202020204" pitchFamily="34" charset="0"/>
                <a:ea typeface="Calibri"/>
                <a:cs typeface="Arial" panose="020B0604020202020204" pitchFamily="34" charset="0"/>
              </a:rPr>
              <a:t>+44 (0)20 4506 8101</a:t>
            </a:r>
          </a:p>
          <a:p>
            <a:pPr algn="l">
              <a:spcAft>
                <a:spcPts val="200"/>
              </a:spcAft>
            </a:pPr>
            <a:r>
              <a:rPr lang="en-US" sz="1000" err="1">
                <a:solidFill>
                  <a:schemeClr val="bg1"/>
                </a:solidFill>
                <a:latin typeface="Arial" panose="020B0604020202020204" pitchFamily="34" charset="0"/>
                <a:ea typeface="Calibri"/>
                <a:cs typeface="Arial" panose="020B0604020202020204" pitchFamily="34" charset="0"/>
              </a:rPr>
              <a:t>kwong@questex.com</a:t>
            </a:r>
            <a:endParaRPr lang="en-US" sz="1000">
              <a:solidFill>
                <a:schemeClr val="bg1"/>
              </a:solidFill>
              <a:latin typeface="Arial" panose="020B0604020202020204" pitchFamily="34" charset="0"/>
              <a:ea typeface="Calibri"/>
              <a:cs typeface="Arial" panose="020B0604020202020204" pitchFamily="34" charset="0"/>
            </a:endParaRPr>
          </a:p>
        </p:txBody>
      </p:sp>
      <p:pic>
        <p:nvPicPr>
          <p:cNvPr id="44" name="Graphic 43">
            <a:extLst>
              <a:ext uri="{FF2B5EF4-FFF2-40B4-BE49-F238E27FC236}">
                <a16:creationId xmlns:a16="http://schemas.microsoft.com/office/drawing/2014/main" id="{3191FFDE-7175-0D0F-ADA8-9B47ECA6C2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57289" y="1379105"/>
            <a:ext cx="1638300" cy="833713"/>
          </a:xfrm>
          <a:prstGeom prst="rect">
            <a:avLst/>
          </a:prstGeom>
        </p:spPr>
      </p:pic>
      <p:sp>
        <p:nvSpPr>
          <p:cNvPr id="45" name="TextBox 44">
            <a:extLst>
              <a:ext uri="{FF2B5EF4-FFF2-40B4-BE49-F238E27FC236}">
                <a16:creationId xmlns:a16="http://schemas.microsoft.com/office/drawing/2014/main" id="{465F3051-11FD-D1BA-A640-90884388D4EC}"/>
              </a:ext>
            </a:extLst>
          </p:cNvPr>
          <p:cNvSpPr txBox="1"/>
          <p:nvPr/>
        </p:nvSpPr>
        <p:spPr>
          <a:xfrm>
            <a:off x="9357289" y="2406395"/>
            <a:ext cx="1754495" cy="56895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a:spcAft>
                <a:spcPts val="200"/>
              </a:spcAft>
            </a:pPr>
            <a:r>
              <a:rPr lang="en-US" sz="1000">
                <a:solidFill>
                  <a:srgbClr val="FFFFFF"/>
                </a:solidFill>
                <a:effectLst/>
                <a:latin typeface="Arial" panose="020B0604020202020204" pitchFamily="34" charset="0"/>
                <a:cs typeface="Arial" panose="020B0604020202020204" pitchFamily="34" charset="0"/>
              </a:rPr>
              <a:t>16–18 September 2026</a:t>
            </a:r>
          </a:p>
          <a:p>
            <a:pPr algn="l">
              <a:spcAft>
                <a:spcPts val="200"/>
              </a:spcAft>
            </a:pPr>
            <a:r>
              <a:rPr lang="en-US" sz="1000">
                <a:solidFill>
                  <a:srgbClr val="FFFFFF"/>
                </a:solidFill>
                <a:effectLst/>
                <a:latin typeface="Arial" panose="020B0604020202020204" pitchFamily="34" charset="0"/>
                <a:cs typeface="Arial" panose="020B0604020202020204" pitchFamily="34" charset="0"/>
              </a:rPr>
              <a:t>Hong Kong, China</a:t>
            </a:r>
          </a:p>
          <a:p>
            <a:pPr algn="l">
              <a:spcAft>
                <a:spcPts val="200"/>
              </a:spcAft>
            </a:pPr>
            <a:r>
              <a:rPr lang="en-US" sz="1000" err="1">
                <a:solidFill>
                  <a:schemeClr val="accent1"/>
                </a:solidFill>
                <a:effectLst/>
                <a:latin typeface="Arial" panose="020B0604020202020204" pitchFamily="34" charset="0"/>
                <a:cs typeface="Arial" panose="020B0604020202020204" pitchFamily="34" charset="0"/>
              </a:rPr>
              <a:t>ihifasia.com</a:t>
            </a:r>
            <a:endParaRPr lang="en-US" sz="1000">
              <a:solidFill>
                <a:schemeClr val="accent1"/>
              </a:solidFill>
              <a:effectLst/>
              <a:latin typeface="Arial" panose="020B0604020202020204" pitchFamily="34" charset="0"/>
              <a:cs typeface="Arial" panose="020B0604020202020204" pitchFamily="34" charset="0"/>
            </a:endParaRPr>
          </a:p>
        </p:txBody>
      </p:sp>
      <p:pic>
        <p:nvPicPr>
          <p:cNvPr id="46" name="Graphic 45">
            <a:extLst>
              <a:ext uri="{FF2B5EF4-FFF2-40B4-BE49-F238E27FC236}">
                <a16:creationId xmlns:a16="http://schemas.microsoft.com/office/drawing/2014/main" id="{B526F253-4800-DEC6-DD6C-9C81D2BE1899}"/>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263743" y="3419245"/>
            <a:ext cx="1580631" cy="716553"/>
          </a:xfrm>
          <a:prstGeom prst="rect">
            <a:avLst/>
          </a:prstGeom>
        </p:spPr>
      </p:pic>
      <p:sp>
        <p:nvSpPr>
          <p:cNvPr id="47" name="TextBox 46">
            <a:extLst>
              <a:ext uri="{FF2B5EF4-FFF2-40B4-BE49-F238E27FC236}">
                <a16:creationId xmlns:a16="http://schemas.microsoft.com/office/drawing/2014/main" id="{A9DB7E7C-FADE-4D01-6A15-F4CDE5119F31}"/>
              </a:ext>
            </a:extLst>
          </p:cNvPr>
          <p:cNvSpPr txBox="1"/>
          <p:nvPr/>
        </p:nvSpPr>
        <p:spPr>
          <a:xfrm>
            <a:off x="6263743" y="4377115"/>
            <a:ext cx="2250992" cy="56895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a:spcAft>
                <a:spcPts val="200"/>
              </a:spcAft>
            </a:pPr>
            <a:r>
              <a:rPr lang="en-US" sz="1000">
                <a:solidFill>
                  <a:srgbClr val="FFFFFF"/>
                </a:solidFill>
                <a:effectLst/>
                <a:latin typeface="Arial" panose="020B0604020202020204" pitchFamily="34" charset="0"/>
                <a:cs typeface="Arial" panose="020B0604020202020204" pitchFamily="34" charset="0"/>
              </a:rPr>
              <a:t>14–15 September 2026</a:t>
            </a:r>
          </a:p>
          <a:p>
            <a:pPr algn="l">
              <a:spcAft>
                <a:spcPts val="200"/>
              </a:spcAft>
            </a:pPr>
            <a:r>
              <a:rPr lang="en-US" sz="1000">
                <a:solidFill>
                  <a:srgbClr val="FFFFFF"/>
                </a:solidFill>
                <a:effectLst/>
                <a:latin typeface="Arial" panose="020B0604020202020204" pitchFamily="34" charset="0"/>
                <a:cs typeface="Arial" panose="020B0604020202020204" pitchFamily="34" charset="0"/>
              </a:rPr>
              <a:t>Manchester, UK</a:t>
            </a:r>
          </a:p>
          <a:p>
            <a:pPr algn="l">
              <a:spcAft>
                <a:spcPts val="200"/>
              </a:spcAft>
            </a:pPr>
            <a:r>
              <a:rPr lang="en-US" sz="1000">
                <a:solidFill>
                  <a:schemeClr val="accent1"/>
                </a:solidFill>
                <a:effectLst/>
                <a:latin typeface="Arial" panose="020B0604020202020204" pitchFamily="34" charset="0"/>
                <a:cs typeface="Arial" panose="020B0604020202020204" pitchFamily="34" charset="0"/>
                <a:hlinkClick r:id="rId8"/>
              </a:rPr>
              <a:t>theahc.co.uk</a:t>
            </a:r>
            <a:endParaRPr lang="en-US" sz="1000">
              <a:solidFill>
                <a:schemeClr val="accent1"/>
              </a:solidFill>
              <a:effectLst/>
              <a:latin typeface="Arial" panose="020B0604020202020204" pitchFamily="34" charset="0"/>
              <a:cs typeface="Arial" panose="020B0604020202020204" pitchFamily="34" charset="0"/>
            </a:endParaRPr>
          </a:p>
        </p:txBody>
      </p:sp>
      <p:pic>
        <p:nvPicPr>
          <p:cNvPr id="54" name="Graphic 53">
            <a:extLst>
              <a:ext uri="{FF2B5EF4-FFF2-40B4-BE49-F238E27FC236}">
                <a16:creationId xmlns:a16="http://schemas.microsoft.com/office/drawing/2014/main" id="{E19B8EFC-A9C8-D58E-809E-604F0AE8ADCC}"/>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263743" y="5453546"/>
            <a:ext cx="1608786" cy="518386"/>
          </a:xfrm>
          <a:prstGeom prst="rect">
            <a:avLst/>
          </a:prstGeom>
        </p:spPr>
      </p:pic>
      <p:pic>
        <p:nvPicPr>
          <p:cNvPr id="55" name="Graphic 54">
            <a:extLst>
              <a:ext uri="{FF2B5EF4-FFF2-40B4-BE49-F238E27FC236}">
                <a16:creationId xmlns:a16="http://schemas.microsoft.com/office/drawing/2014/main" id="{32AF0D77-731C-7ABE-76B2-2A28068EC24D}"/>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6263743" y="1401016"/>
            <a:ext cx="1747011" cy="799743"/>
          </a:xfrm>
          <a:prstGeom prst="rect">
            <a:avLst/>
          </a:prstGeom>
        </p:spPr>
      </p:pic>
      <p:sp>
        <p:nvSpPr>
          <p:cNvPr id="56" name="TextBox 55">
            <a:extLst>
              <a:ext uri="{FF2B5EF4-FFF2-40B4-BE49-F238E27FC236}">
                <a16:creationId xmlns:a16="http://schemas.microsoft.com/office/drawing/2014/main" id="{CCF45292-D1BF-BBED-5519-3F7CBE2AC51C}"/>
              </a:ext>
            </a:extLst>
          </p:cNvPr>
          <p:cNvSpPr txBox="1"/>
          <p:nvPr/>
        </p:nvSpPr>
        <p:spPr>
          <a:xfrm>
            <a:off x="6263743" y="2406395"/>
            <a:ext cx="1754495" cy="56895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a:spcAft>
                <a:spcPts val="200"/>
              </a:spcAft>
            </a:pPr>
            <a:r>
              <a:rPr lang="en-US" sz="1000">
                <a:solidFill>
                  <a:srgbClr val="FFFFFF"/>
                </a:solidFill>
                <a:latin typeface="Arial"/>
                <a:cs typeface="Arial"/>
              </a:rPr>
              <a:t>31 May – 2 June 2026</a:t>
            </a:r>
          </a:p>
          <a:p>
            <a:pPr algn="l">
              <a:spcAft>
                <a:spcPts val="200"/>
              </a:spcAft>
            </a:pPr>
            <a:r>
              <a:rPr lang="en-US" sz="1000">
                <a:solidFill>
                  <a:srgbClr val="FFFFFF"/>
                </a:solidFill>
                <a:effectLst/>
                <a:latin typeface="Arial"/>
                <a:cs typeface="Arial"/>
              </a:rPr>
              <a:t>New York City, USA</a:t>
            </a:r>
          </a:p>
          <a:p>
            <a:pPr algn="l">
              <a:spcAft>
                <a:spcPts val="200"/>
              </a:spcAft>
            </a:pPr>
            <a:r>
              <a:rPr lang="en-US" sz="1000" err="1">
                <a:solidFill>
                  <a:schemeClr val="accent1"/>
                </a:solidFill>
                <a:effectLst/>
                <a:latin typeface="Arial"/>
                <a:cs typeface="Arial"/>
              </a:rPr>
              <a:t>ihifamericas.com</a:t>
            </a:r>
            <a:endParaRPr lang="en-US" sz="1000">
              <a:solidFill>
                <a:schemeClr val="accent1"/>
              </a:solidFill>
              <a:effectLst/>
              <a:latin typeface="Arial"/>
              <a:cs typeface="Arial"/>
            </a:endParaRPr>
          </a:p>
        </p:txBody>
      </p:sp>
      <p:sp>
        <p:nvSpPr>
          <p:cNvPr id="57" name="TextBox 56">
            <a:extLst>
              <a:ext uri="{FF2B5EF4-FFF2-40B4-BE49-F238E27FC236}">
                <a16:creationId xmlns:a16="http://schemas.microsoft.com/office/drawing/2014/main" id="{D82F5EDA-145C-4CEE-40B7-2190266A70DE}"/>
              </a:ext>
            </a:extLst>
          </p:cNvPr>
          <p:cNvSpPr txBox="1"/>
          <p:nvPr/>
        </p:nvSpPr>
        <p:spPr>
          <a:xfrm>
            <a:off x="8214676" y="5483680"/>
            <a:ext cx="3270742" cy="56895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a:spcAft>
                <a:spcPts val="200"/>
              </a:spcAft>
            </a:pPr>
            <a:r>
              <a:rPr lang="en-US" sz="1000">
                <a:solidFill>
                  <a:srgbClr val="FFFFFF"/>
                </a:solidFill>
                <a:effectLst/>
                <a:latin typeface="Arial" panose="020B0604020202020204" pitchFamily="34" charset="0"/>
                <a:cs typeface="Arial" panose="020B0604020202020204" pitchFamily="34" charset="0"/>
              </a:rPr>
              <a:t>The only editorial platform focused exclusively on</a:t>
            </a:r>
          </a:p>
          <a:p>
            <a:pPr algn="l">
              <a:spcAft>
                <a:spcPts val="200"/>
              </a:spcAft>
            </a:pPr>
            <a:r>
              <a:rPr lang="en-US" sz="1000">
                <a:solidFill>
                  <a:srgbClr val="FFFFFF"/>
                </a:solidFill>
                <a:effectLst/>
                <a:latin typeface="Arial" panose="020B0604020202020204" pitchFamily="34" charset="0"/>
                <a:cs typeface="Arial" panose="020B0604020202020204" pitchFamily="34" charset="0"/>
              </a:rPr>
              <a:t>hospitality capital markets, with a global perspective.</a:t>
            </a:r>
          </a:p>
          <a:p>
            <a:pPr algn="l">
              <a:spcAft>
                <a:spcPts val="200"/>
              </a:spcAft>
            </a:pPr>
            <a:r>
              <a:rPr lang="en-US" sz="1000" err="1">
                <a:solidFill>
                  <a:schemeClr val="accent1"/>
                </a:solidFill>
                <a:effectLst/>
                <a:latin typeface="Arial" panose="020B0604020202020204" pitchFamily="34" charset="0"/>
                <a:cs typeface="Arial" panose="020B0604020202020204" pitchFamily="34" charset="0"/>
              </a:rPr>
              <a:t>hospitalityinvestor.com</a:t>
            </a:r>
            <a:endParaRPr lang="en-US" sz="1000">
              <a:solidFill>
                <a:schemeClr val="accent1"/>
              </a:solidFill>
              <a:effectLst/>
              <a:latin typeface="Arial" panose="020B0604020202020204" pitchFamily="34" charset="0"/>
              <a:cs typeface="Arial" panose="020B0604020202020204" pitchFamily="34" charset="0"/>
            </a:endParaRPr>
          </a:p>
        </p:txBody>
      </p:sp>
      <p:cxnSp>
        <p:nvCxnSpPr>
          <p:cNvPr id="59" name="Straight Connector 58">
            <a:extLst>
              <a:ext uri="{FF2B5EF4-FFF2-40B4-BE49-F238E27FC236}">
                <a16:creationId xmlns:a16="http://schemas.microsoft.com/office/drawing/2014/main" id="{91C43047-FBA2-09BA-6C24-BDF5B7DF3AE6}"/>
              </a:ext>
            </a:extLst>
          </p:cNvPr>
          <p:cNvCxnSpPr>
            <a:cxnSpLocks/>
          </p:cNvCxnSpPr>
          <p:nvPr/>
        </p:nvCxnSpPr>
        <p:spPr>
          <a:xfrm>
            <a:off x="8964902" y="1343892"/>
            <a:ext cx="0" cy="3837709"/>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B939862-973E-AD24-254E-2A616BBB50A1}"/>
              </a:ext>
            </a:extLst>
          </p:cNvPr>
          <p:cNvCxnSpPr>
            <a:cxnSpLocks/>
          </p:cNvCxnSpPr>
          <p:nvPr/>
        </p:nvCxnSpPr>
        <p:spPr>
          <a:xfrm>
            <a:off x="6236568" y="3186549"/>
            <a:ext cx="5456668"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5280D36-0ADC-B628-C624-125761EE2666}"/>
              </a:ext>
            </a:extLst>
          </p:cNvPr>
          <p:cNvCxnSpPr>
            <a:cxnSpLocks/>
          </p:cNvCxnSpPr>
          <p:nvPr/>
        </p:nvCxnSpPr>
        <p:spPr>
          <a:xfrm>
            <a:off x="6236568" y="5176698"/>
            <a:ext cx="5456668"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FDED085B-D658-F6EA-70E8-1066510375AB}"/>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9357289" y="3460931"/>
            <a:ext cx="1846777" cy="633180"/>
          </a:xfrm>
          <a:prstGeom prst="rect">
            <a:avLst/>
          </a:prstGeom>
        </p:spPr>
      </p:pic>
      <p:sp>
        <p:nvSpPr>
          <p:cNvPr id="3" name="TextBox 2">
            <a:extLst>
              <a:ext uri="{FF2B5EF4-FFF2-40B4-BE49-F238E27FC236}">
                <a16:creationId xmlns:a16="http://schemas.microsoft.com/office/drawing/2014/main" id="{28DF7D0A-BEC0-A17C-E6A5-1DE233CD13B0}"/>
              </a:ext>
            </a:extLst>
          </p:cNvPr>
          <p:cNvSpPr txBox="1"/>
          <p:nvPr/>
        </p:nvSpPr>
        <p:spPr>
          <a:xfrm>
            <a:off x="9357289" y="4377115"/>
            <a:ext cx="1754495" cy="56895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a:spcAft>
                <a:spcPts val="200"/>
              </a:spcAft>
            </a:pPr>
            <a:r>
              <a:rPr lang="en-US" sz="1000">
                <a:solidFill>
                  <a:srgbClr val="FFFFFF"/>
                </a:solidFill>
                <a:effectLst/>
                <a:latin typeface="Arial" panose="020B0604020202020204" pitchFamily="34" charset="0"/>
                <a:cs typeface="Arial" panose="020B0604020202020204" pitchFamily="34" charset="0"/>
              </a:rPr>
              <a:t>October/November 2026</a:t>
            </a:r>
          </a:p>
          <a:p>
            <a:pPr algn="l">
              <a:spcAft>
                <a:spcPts val="200"/>
              </a:spcAft>
            </a:pPr>
            <a:r>
              <a:rPr lang="en-US" sz="1000">
                <a:solidFill>
                  <a:srgbClr val="FFFFFF"/>
                </a:solidFill>
                <a:effectLst/>
                <a:latin typeface="Arial" panose="020B0604020202020204" pitchFamily="34" charset="0"/>
                <a:cs typeface="Arial" panose="020B0604020202020204" pitchFamily="34" charset="0"/>
              </a:rPr>
              <a:t>Athens, Greece</a:t>
            </a:r>
          </a:p>
          <a:p>
            <a:pPr algn="l">
              <a:spcAft>
                <a:spcPts val="200"/>
              </a:spcAft>
            </a:pPr>
            <a:r>
              <a:rPr lang="en-US" sz="1000" err="1">
                <a:solidFill>
                  <a:schemeClr val="accent1"/>
                </a:solidFill>
                <a:effectLst/>
                <a:latin typeface="Arial" panose="020B0604020202020204" pitchFamily="34" charset="0"/>
                <a:cs typeface="Arial" panose="020B0604020202020204" pitchFamily="34" charset="0"/>
              </a:rPr>
              <a:t>randrforum.com</a:t>
            </a:r>
            <a:endParaRPr lang="en-US" sz="1000">
              <a:solidFill>
                <a:schemeClr val="accent1"/>
              </a:solidFill>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4FB8D77C-6F7F-9956-BEC2-374E593C0A84}"/>
              </a:ext>
            </a:extLst>
          </p:cNvPr>
          <p:cNvPicPr>
            <a:picLocks noChangeAspect="1"/>
          </p:cNvPicPr>
          <p:nvPr/>
        </p:nvPicPr>
        <p:blipFill>
          <a:blip r:embed="rId15"/>
          <a:srcRect r="1776"/>
          <a:stretch/>
        </p:blipFill>
        <p:spPr>
          <a:xfrm>
            <a:off x="495300" y="4047769"/>
            <a:ext cx="1129182" cy="1133856"/>
          </a:xfrm>
          <a:prstGeom prst="rect">
            <a:avLst/>
          </a:prstGeom>
        </p:spPr>
      </p:pic>
      <p:sp>
        <p:nvSpPr>
          <p:cNvPr id="5" name="TextBox 4">
            <a:extLst>
              <a:ext uri="{FF2B5EF4-FFF2-40B4-BE49-F238E27FC236}">
                <a16:creationId xmlns:a16="http://schemas.microsoft.com/office/drawing/2014/main" id="{B8B0CBAE-A202-528D-6219-56E5235DFB17}"/>
              </a:ext>
            </a:extLst>
          </p:cNvPr>
          <p:cNvSpPr txBox="1"/>
          <p:nvPr/>
        </p:nvSpPr>
        <p:spPr>
          <a:xfrm>
            <a:off x="495300" y="5335650"/>
            <a:ext cx="1888523" cy="95410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a:spcAft>
                <a:spcPts val="200"/>
              </a:spcAft>
            </a:pPr>
            <a:r>
              <a:rPr lang="en-US" sz="1200" b="1">
                <a:solidFill>
                  <a:srgbClr val="96E6E6"/>
                </a:solidFill>
                <a:latin typeface="Arial" panose="020B0604020202020204" pitchFamily="34" charset="0"/>
                <a:ea typeface="Calibri"/>
                <a:cs typeface="Arial" panose="020B0604020202020204" pitchFamily="34" charset="0"/>
              </a:rPr>
              <a:t>Stuart Dacre</a:t>
            </a:r>
          </a:p>
          <a:p>
            <a:pPr algn="l">
              <a:spcAft>
                <a:spcPts val="200"/>
              </a:spcAft>
            </a:pPr>
            <a:r>
              <a:rPr lang="en-US" sz="1000" b="1">
                <a:solidFill>
                  <a:schemeClr val="bg1"/>
                </a:solidFill>
                <a:latin typeface="Arial" panose="020B0604020202020204" pitchFamily="34" charset="0"/>
                <a:ea typeface="Calibri"/>
                <a:cs typeface="Arial" panose="020B0604020202020204" pitchFamily="34" charset="0"/>
              </a:rPr>
              <a:t>Business Development Manager</a:t>
            </a:r>
            <a:endParaRPr lang="en-US" sz="1000">
              <a:solidFill>
                <a:schemeClr val="bg1"/>
              </a:solidFill>
              <a:latin typeface="Arial" panose="020B0604020202020204" pitchFamily="34" charset="0"/>
              <a:ea typeface="Calibri"/>
              <a:cs typeface="Arial" panose="020B0604020202020204" pitchFamily="34" charset="0"/>
            </a:endParaRPr>
          </a:p>
          <a:p>
            <a:pPr algn="l">
              <a:spcAft>
                <a:spcPts val="200"/>
              </a:spcAft>
            </a:pPr>
            <a:r>
              <a:rPr lang="en-US" sz="1000">
                <a:solidFill>
                  <a:schemeClr val="bg1"/>
                </a:solidFill>
                <a:latin typeface="Arial" panose="020B0604020202020204" pitchFamily="34" charset="0"/>
                <a:ea typeface="Calibri"/>
                <a:cs typeface="Arial" panose="020B0604020202020204" pitchFamily="34" charset="0"/>
              </a:rPr>
              <a:t>+44 (0) 204 506 8133</a:t>
            </a:r>
          </a:p>
          <a:p>
            <a:pPr algn="l">
              <a:spcAft>
                <a:spcPts val="200"/>
              </a:spcAft>
            </a:pPr>
            <a:r>
              <a:rPr lang="en-US" sz="1000" err="1">
                <a:solidFill>
                  <a:schemeClr val="bg1"/>
                </a:solidFill>
                <a:latin typeface="Arial" panose="020B0604020202020204" pitchFamily="34" charset="0"/>
                <a:ea typeface="Calibri"/>
                <a:cs typeface="Arial" panose="020B0604020202020204" pitchFamily="34" charset="0"/>
              </a:rPr>
              <a:t>sdacre@questex.com</a:t>
            </a:r>
            <a:endParaRPr lang="en-US" sz="1000">
              <a:solidFill>
                <a:schemeClr val="bg1"/>
              </a:solidFill>
              <a:latin typeface="Arial" panose="020B0604020202020204" pitchFamily="34" charset="0"/>
              <a:ea typeface="Calibri"/>
              <a:cs typeface="Arial" panose="020B0604020202020204" pitchFamily="34" charset="0"/>
            </a:endParaRPr>
          </a:p>
          <a:p>
            <a:pPr algn="l">
              <a:spcAft>
                <a:spcPts val="200"/>
              </a:spcAft>
            </a:pPr>
            <a:endParaRPr lang="en-US" sz="1000">
              <a:solidFill>
                <a:schemeClr val="bg1"/>
              </a:solidFill>
              <a:latin typeface="Arial" panose="020B0604020202020204" pitchFamily="34" charset="0"/>
              <a:ea typeface="Calibri"/>
              <a:cs typeface="Arial" panose="020B0604020202020204" pitchFamily="34" charset="0"/>
            </a:endParaRPr>
          </a:p>
        </p:txBody>
      </p:sp>
      <p:pic>
        <p:nvPicPr>
          <p:cNvPr id="6" name="object 15">
            <a:extLst>
              <a:ext uri="{FF2B5EF4-FFF2-40B4-BE49-F238E27FC236}">
                <a16:creationId xmlns:a16="http://schemas.microsoft.com/office/drawing/2014/main" id="{E33978DF-E8CF-C5EA-4ADE-55F08CC2ADEC}"/>
              </a:ext>
            </a:extLst>
          </p:cNvPr>
          <p:cNvPicPr>
            <a:picLocks noChangeAspect="1"/>
          </p:cNvPicPr>
          <p:nvPr/>
        </p:nvPicPr>
        <p:blipFill>
          <a:blip r:embed="rId16" cstate="screen">
            <a:extLst>
              <a:ext uri="{28A0092B-C50C-407E-A947-70E740481C1C}">
                <a14:useLocalDpi xmlns:a14="http://schemas.microsoft.com/office/drawing/2010/main"/>
              </a:ext>
            </a:extLst>
          </a:blip>
          <a:srcRect l="20770" t="7124" r="17496" b="45418"/>
          <a:stretch>
            <a:fillRect/>
          </a:stretch>
        </p:blipFill>
        <p:spPr>
          <a:xfrm>
            <a:off x="2322923" y="1399727"/>
            <a:ext cx="1138970" cy="1133856"/>
          </a:xfrm>
          <a:prstGeom prst="rect">
            <a:avLst/>
          </a:prstGeom>
        </p:spPr>
      </p:pic>
      <p:sp>
        <p:nvSpPr>
          <p:cNvPr id="7" name="TextBox 6">
            <a:extLst>
              <a:ext uri="{FF2B5EF4-FFF2-40B4-BE49-F238E27FC236}">
                <a16:creationId xmlns:a16="http://schemas.microsoft.com/office/drawing/2014/main" id="{E40C1256-0C8F-8CB8-7D4F-AF20D479E1EC}"/>
              </a:ext>
            </a:extLst>
          </p:cNvPr>
          <p:cNvSpPr txBox="1"/>
          <p:nvPr/>
        </p:nvSpPr>
        <p:spPr>
          <a:xfrm>
            <a:off x="2322923" y="2668070"/>
            <a:ext cx="1888523" cy="95410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a:spcAft>
                <a:spcPts val="200"/>
              </a:spcAft>
            </a:pPr>
            <a:r>
              <a:rPr lang="en-US" sz="1200" b="1">
                <a:solidFill>
                  <a:srgbClr val="96E6E6"/>
                </a:solidFill>
                <a:latin typeface="Arial" panose="020B0604020202020204" pitchFamily="34" charset="0"/>
                <a:ea typeface="Calibri"/>
                <a:cs typeface="Arial" panose="020B0604020202020204" pitchFamily="34" charset="0"/>
              </a:rPr>
              <a:t>Jack Hall</a:t>
            </a:r>
          </a:p>
          <a:p>
            <a:pPr algn="l">
              <a:spcAft>
                <a:spcPts val="200"/>
              </a:spcAft>
            </a:pPr>
            <a:r>
              <a:rPr lang="en-US" sz="1000" b="1">
                <a:solidFill>
                  <a:schemeClr val="bg1"/>
                </a:solidFill>
                <a:latin typeface="Arial" panose="020B0604020202020204" pitchFamily="34" charset="0"/>
                <a:ea typeface="Calibri"/>
                <a:cs typeface="Arial" panose="020B0604020202020204" pitchFamily="34" charset="0"/>
              </a:rPr>
              <a:t>Business Development Manager </a:t>
            </a:r>
          </a:p>
          <a:p>
            <a:pPr algn="l">
              <a:spcAft>
                <a:spcPts val="200"/>
              </a:spcAft>
            </a:pPr>
            <a:r>
              <a:rPr lang="en-US" sz="1000">
                <a:solidFill>
                  <a:schemeClr val="bg1"/>
                </a:solidFill>
                <a:latin typeface="Arial" panose="020B0604020202020204" pitchFamily="34" charset="0"/>
                <a:ea typeface="Calibri"/>
                <a:cs typeface="Arial" panose="020B0604020202020204" pitchFamily="34" charset="0"/>
              </a:rPr>
              <a:t>+44 (0)20 3941 7388</a:t>
            </a:r>
          </a:p>
          <a:p>
            <a:pPr algn="l">
              <a:spcAft>
                <a:spcPts val="200"/>
              </a:spcAft>
            </a:pPr>
            <a:r>
              <a:rPr lang="en-US" sz="1000" err="1">
                <a:solidFill>
                  <a:schemeClr val="bg1"/>
                </a:solidFill>
                <a:latin typeface="Arial" panose="020B0604020202020204" pitchFamily="34" charset="0"/>
                <a:ea typeface="Calibri"/>
                <a:cs typeface="Arial" panose="020B0604020202020204" pitchFamily="34" charset="0"/>
              </a:rPr>
              <a:t>jhall@questex.com</a:t>
            </a:r>
            <a:endParaRPr lang="en-US" sz="1000">
              <a:solidFill>
                <a:schemeClr val="bg1"/>
              </a:solidFill>
              <a:latin typeface="Arial" panose="020B0604020202020204" pitchFamily="34" charset="0"/>
              <a:ea typeface="Calibri"/>
              <a:cs typeface="Arial" panose="020B0604020202020204" pitchFamily="34" charset="0"/>
            </a:endParaRPr>
          </a:p>
        </p:txBody>
      </p:sp>
      <p:pic>
        <p:nvPicPr>
          <p:cNvPr id="8" name="Picture 7">
            <a:extLst>
              <a:ext uri="{FF2B5EF4-FFF2-40B4-BE49-F238E27FC236}">
                <a16:creationId xmlns:a16="http://schemas.microsoft.com/office/drawing/2014/main" id="{C3818721-C224-BE4B-6F19-F23B5544B156}"/>
              </a:ext>
            </a:extLst>
          </p:cNvPr>
          <p:cNvPicPr>
            <a:picLocks noChangeAspect="1"/>
          </p:cNvPicPr>
          <p:nvPr/>
        </p:nvPicPr>
        <p:blipFill>
          <a:blip r:embed="rId17" cstate="screen">
            <a:extLst>
              <a:ext uri="{28A0092B-C50C-407E-A947-70E740481C1C}">
                <a14:useLocalDpi xmlns:a14="http://schemas.microsoft.com/office/drawing/2010/main"/>
              </a:ext>
            </a:extLst>
          </a:blip>
          <a:srcRect l="10024" t="10701" r="11896" b="23571"/>
          <a:stretch>
            <a:fillRect/>
          </a:stretch>
        </p:blipFill>
        <p:spPr>
          <a:xfrm>
            <a:off x="2322923" y="4047769"/>
            <a:ext cx="1129182" cy="1133856"/>
          </a:xfrm>
          <a:prstGeom prst="rect">
            <a:avLst/>
          </a:prstGeom>
        </p:spPr>
      </p:pic>
      <p:sp>
        <p:nvSpPr>
          <p:cNvPr id="9" name="TextBox 8">
            <a:extLst>
              <a:ext uri="{FF2B5EF4-FFF2-40B4-BE49-F238E27FC236}">
                <a16:creationId xmlns:a16="http://schemas.microsoft.com/office/drawing/2014/main" id="{E394E38A-6410-F125-4C30-07645347F795}"/>
              </a:ext>
            </a:extLst>
          </p:cNvPr>
          <p:cNvSpPr txBox="1"/>
          <p:nvPr/>
        </p:nvSpPr>
        <p:spPr>
          <a:xfrm>
            <a:off x="2322924" y="5335650"/>
            <a:ext cx="1713818" cy="114320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a:spcAft>
                <a:spcPts val="200"/>
              </a:spcAft>
            </a:pPr>
            <a:r>
              <a:rPr lang="en-US" sz="1200" b="1">
                <a:solidFill>
                  <a:srgbClr val="96E6E6"/>
                </a:solidFill>
                <a:latin typeface="Arial" panose="020B0604020202020204" pitchFamily="34" charset="0"/>
                <a:ea typeface="Calibri"/>
                <a:cs typeface="Arial" panose="020B0604020202020204" pitchFamily="34" charset="0"/>
              </a:rPr>
              <a:t>Natalia </a:t>
            </a:r>
            <a:r>
              <a:rPr lang="en-US" sz="1200" b="1" err="1">
                <a:solidFill>
                  <a:srgbClr val="96E6E6"/>
                </a:solidFill>
                <a:latin typeface="Arial" panose="020B0604020202020204" pitchFamily="34" charset="0"/>
                <a:ea typeface="Calibri"/>
                <a:cs typeface="Arial" panose="020B0604020202020204" pitchFamily="34" charset="0"/>
              </a:rPr>
              <a:t>Javkin</a:t>
            </a:r>
            <a:endParaRPr lang="en-US" sz="1200" b="1">
              <a:solidFill>
                <a:srgbClr val="96E6E6"/>
              </a:solidFill>
              <a:latin typeface="Arial" panose="020B0604020202020204" pitchFamily="34" charset="0"/>
              <a:ea typeface="Calibri"/>
              <a:cs typeface="Arial" panose="020B0604020202020204" pitchFamily="34" charset="0"/>
            </a:endParaRPr>
          </a:p>
          <a:p>
            <a:pPr algn="l">
              <a:spcAft>
                <a:spcPts val="200"/>
              </a:spcAft>
            </a:pPr>
            <a:r>
              <a:rPr lang="en-US" sz="1000" b="1">
                <a:solidFill>
                  <a:schemeClr val="bg1"/>
                </a:solidFill>
                <a:latin typeface="Arial" panose="020B0604020202020204" pitchFamily="34" charset="0"/>
                <a:ea typeface="Calibri"/>
                <a:cs typeface="Arial" panose="020B0604020202020204" pitchFamily="34" charset="0"/>
              </a:rPr>
              <a:t>Business Development Manager</a:t>
            </a:r>
            <a:endParaRPr lang="en-US" sz="1000">
              <a:solidFill>
                <a:schemeClr val="bg1"/>
              </a:solidFill>
              <a:latin typeface="Arial" panose="020B0604020202020204" pitchFamily="34" charset="0"/>
              <a:ea typeface="Calibri"/>
              <a:cs typeface="Arial" panose="020B0604020202020204" pitchFamily="34" charset="0"/>
            </a:endParaRPr>
          </a:p>
          <a:p>
            <a:pPr algn="l">
              <a:spcAft>
                <a:spcPts val="200"/>
              </a:spcAft>
            </a:pPr>
            <a:r>
              <a:rPr lang="en-US" sz="1000">
                <a:solidFill>
                  <a:schemeClr val="bg1"/>
                </a:solidFill>
                <a:latin typeface="Arial" panose="020B0604020202020204" pitchFamily="34" charset="0"/>
                <a:ea typeface="Calibri"/>
                <a:cs typeface="Arial" panose="020B0604020202020204" pitchFamily="34" charset="0"/>
              </a:rPr>
              <a:t>+44 (0)20 4506 6931</a:t>
            </a:r>
          </a:p>
          <a:p>
            <a:pPr algn="l">
              <a:spcAft>
                <a:spcPts val="200"/>
              </a:spcAft>
            </a:pPr>
            <a:r>
              <a:rPr lang="en-US" sz="1000">
                <a:solidFill>
                  <a:schemeClr val="bg1"/>
                </a:solidFill>
                <a:latin typeface="Arial" panose="020B0604020202020204" pitchFamily="34" charset="0"/>
                <a:ea typeface="Calibri"/>
                <a:cs typeface="Arial" panose="020B0604020202020204" pitchFamily="34" charset="0"/>
              </a:rPr>
              <a:t>ext. 83465</a:t>
            </a:r>
          </a:p>
          <a:p>
            <a:pPr algn="l">
              <a:spcAft>
                <a:spcPts val="200"/>
              </a:spcAft>
            </a:pPr>
            <a:r>
              <a:rPr lang="en-US" sz="1000" err="1">
                <a:solidFill>
                  <a:schemeClr val="bg1"/>
                </a:solidFill>
                <a:latin typeface="Arial" panose="020B0604020202020204" pitchFamily="34" charset="0"/>
                <a:ea typeface="Calibri"/>
                <a:cs typeface="Arial" panose="020B0604020202020204" pitchFamily="34" charset="0"/>
              </a:rPr>
              <a:t>njavkin@questex.com</a:t>
            </a:r>
            <a:endParaRPr lang="en-US" sz="1000">
              <a:solidFill>
                <a:schemeClr val="bg1"/>
              </a:solidFill>
              <a:latin typeface="Arial" panose="020B0604020202020204" pitchFamily="34" charset="0"/>
              <a:ea typeface="Calibri"/>
              <a:cs typeface="Arial" panose="020B0604020202020204" pitchFamily="34" charset="0"/>
            </a:endParaRPr>
          </a:p>
        </p:txBody>
      </p:sp>
      <p:sp>
        <p:nvSpPr>
          <p:cNvPr id="11" name="TextBox 10">
            <a:extLst>
              <a:ext uri="{FF2B5EF4-FFF2-40B4-BE49-F238E27FC236}">
                <a16:creationId xmlns:a16="http://schemas.microsoft.com/office/drawing/2014/main" id="{64125222-A870-E4BF-92CA-AB70EDE39360}"/>
              </a:ext>
            </a:extLst>
          </p:cNvPr>
          <p:cNvSpPr txBox="1"/>
          <p:nvPr/>
        </p:nvSpPr>
        <p:spPr>
          <a:xfrm>
            <a:off x="4128701" y="5335070"/>
            <a:ext cx="1754495" cy="95410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a:spcAft>
                <a:spcPts val="200"/>
              </a:spcAft>
            </a:pPr>
            <a:r>
              <a:rPr lang="en-US" sz="1200" b="1">
                <a:solidFill>
                  <a:srgbClr val="96E6E6"/>
                </a:solidFill>
                <a:latin typeface="Arial"/>
                <a:ea typeface="Calibri"/>
                <a:cs typeface="Arial"/>
              </a:rPr>
              <a:t>Nabil Eldin</a:t>
            </a:r>
            <a:endParaRPr lang="en-US"/>
          </a:p>
          <a:p>
            <a:pPr algn="l">
              <a:spcAft>
                <a:spcPts val="200"/>
              </a:spcAft>
            </a:pPr>
            <a:r>
              <a:rPr lang="en-US" sz="1000" b="1">
                <a:solidFill>
                  <a:schemeClr val="bg1"/>
                </a:solidFill>
                <a:latin typeface="Arial"/>
                <a:ea typeface="Calibri"/>
                <a:cs typeface="Arial"/>
              </a:rPr>
              <a:t>Business Development Manager</a:t>
            </a:r>
          </a:p>
          <a:p>
            <a:pPr algn="l">
              <a:spcAft>
                <a:spcPts val="200"/>
              </a:spcAft>
            </a:pPr>
            <a:r>
              <a:rPr lang="en-US" sz="1000">
                <a:solidFill>
                  <a:schemeClr val="bg1"/>
                </a:solidFill>
                <a:latin typeface="Arial"/>
                <a:ea typeface="Calibri"/>
                <a:cs typeface="Arial"/>
              </a:rPr>
              <a:t>+44 (0)20 4505 2707</a:t>
            </a:r>
            <a:endParaRPr lang="en-US" sz="1000">
              <a:solidFill>
                <a:schemeClr val="bg1"/>
              </a:solidFill>
              <a:latin typeface="Arial" panose="020B0604020202020204" pitchFamily="34" charset="0"/>
              <a:ea typeface="Calibri"/>
              <a:cs typeface="Arial" panose="020B0604020202020204" pitchFamily="34" charset="0"/>
            </a:endParaRPr>
          </a:p>
          <a:p>
            <a:pPr algn="l">
              <a:spcAft>
                <a:spcPts val="200"/>
              </a:spcAft>
            </a:pPr>
            <a:r>
              <a:rPr lang="en-US" sz="1000">
                <a:solidFill>
                  <a:schemeClr val="bg1"/>
                </a:solidFill>
                <a:latin typeface="Arial"/>
                <a:ea typeface="Calibri"/>
                <a:cs typeface="Arial"/>
              </a:rPr>
              <a:t>neldin@questex.com</a:t>
            </a:r>
          </a:p>
        </p:txBody>
      </p:sp>
      <p:pic>
        <p:nvPicPr>
          <p:cNvPr id="12" name="Picture 11" descr="A person in a sweater&#10;&#10;AI-generated content may be incorrect.">
            <a:extLst>
              <a:ext uri="{FF2B5EF4-FFF2-40B4-BE49-F238E27FC236}">
                <a16:creationId xmlns:a16="http://schemas.microsoft.com/office/drawing/2014/main" id="{0E8A18B7-F9E9-4531-952F-2EAF451D43E9}"/>
              </a:ext>
            </a:extLst>
          </p:cNvPr>
          <p:cNvPicPr>
            <a:picLocks noChangeAspect="1"/>
          </p:cNvPicPr>
          <p:nvPr/>
        </p:nvPicPr>
        <p:blipFill>
          <a:blip r:embed="rId18"/>
          <a:srcRect l="11668" t="12101" r="8796" b="7448"/>
          <a:stretch>
            <a:fillRect/>
          </a:stretch>
        </p:blipFill>
        <p:spPr>
          <a:xfrm>
            <a:off x="4128702" y="4047769"/>
            <a:ext cx="1135177" cy="1133856"/>
          </a:xfrm>
          <a:prstGeom prst="rect">
            <a:avLst/>
          </a:prstGeom>
        </p:spPr>
      </p:pic>
    </p:spTree>
    <p:extLst>
      <p:ext uri="{BB962C8B-B14F-4D97-AF65-F5344CB8AC3E}">
        <p14:creationId xmlns:p14="http://schemas.microsoft.com/office/powerpoint/2010/main" val="300952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4">
            <a:extLst>
              <a:ext uri="{FF2B5EF4-FFF2-40B4-BE49-F238E27FC236}">
                <a16:creationId xmlns:a16="http://schemas.microsoft.com/office/drawing/2014/main" id="{96686945-16E9-40F4-F080-A492F3C10903}"/>
              </a:ext>
            </a:extLst>
          </p:cNvPr>
          <p:cNvSpPr/>
          <p:nvPr/>
        </p:nvSpPr>
        <p:spPr>
          <a:xfrm>
            <a:off x="5599972" y="1154860"/>
            <a:ext cx="83781" cy="1134430"/>
          </a:xfrm>
          <a:custGeom>
            <a:avLst/>
            <a:gdLst/>
            <a:ahLst/>
            <a:cxnLst/>
            <a:rect l="l" t="t" r="r" b="b"/>
            <a:pathLst>
              <a:path h="3834129">
                <a:moveTo>
                  <a:pt x="0" y="0"/>
                </a:moveTo>
                <a:lnTo>
                  <a:pt x="0" y="3833774"/>
                </a:lnTo>
              </a:path>
            </a:pathLst>
          </a:custGeom>
          <a:ln w="6350">
            <a:solidFill>
              <a:srgbClr val="003D66"/>
            </a:solidFill>
            <a:prstDash val="dot"/>
          </a:ln>
        </p:spPr>
        <p:txBody>
          <a:bodyPr wrap="square" lIns="0" tIns="0" rIns="0" bIns="0" rtlCol="0"/>
          <a:lstStyle/>
          <a:p>
            <a:endParaRPr lang="en-GB"/>
          </a:p>
        </p:txBody>
      </p:sp>
      <p:sp>
        <p:nvSpPr>
          <p:cNvPr id="6" name="object 4">
            <a:extLst>
              <a:ext uri="{FF2B5EF4-FFF2-40B4-BE49-F238E27FC236}">
                <a16:creationId xmlns:a16="http://schemas.microsoft.com/office/drawing/2014/main" id="{DDEE6294-897C-A273-0C4E-FA9774FF0BC1}"/>
              </a:ext>
            </a:extLst>
          </p:cNvPr>
          <p:cNvSpPr/>
          <p:nvPr/>
        </p:nvSpPr>
        <p:spPr>
          <a:xfrm>
            <a:off x="555819" y="1154860"/>
            <a:ext cx="45719" cy="1548869"/>
          </a:xfrm>
          <a:custGeom>
            <a:avLst/>
            <a:gdLst/>
            <a:ahLst/>
            <a:cxnLst/>
            <a:rect l="l" t="t" r="r" b="b"/>
            <a:pathLst>
              <a:path h="3834129">
                <a:moveTo>
                  <a:pt x="0" y="0"/>
                </a:moveTo>
                <a:lnTo>
                  <a:pt x="0" y="3833774"/>
                </a:lnTo>
              </a:path>
            </a:pathLst>
          </a:custGeom>
          <a:ln w="6350">
            <a:solidFill>
              <a:srgbClr val="003D66"/>
            </a:solidFill>
            <a:prstDash val="dot"/>
          </a:ln>
        </p:spPr>
        <p:txBody>
          <a:bodyPr wrap="square" lIns="0" tIns="0" rIns="0" bIns="0" rtlCol="0"/>
          <a:lstStyle/>
          <a:p>
            <a:endParaRPr lang="en-GB"/>
          </a:p>
        </p:txBody>
      </p:sp>
      <p:pic>
        <p:nvPicPr>
          <p:cNvPr id="5" name="Picture 4">
            <a:extLst>
              <a:ext uri="{FF2B5EF4-FFF2-40B4-BE49-F238E27FC236}">
                <a16:creationId xmlns:a16="http://schemas.microsoft.com/office/drawing/2014/main" id="{285CFF1F-DE8C-3815-FE9B-7F2DCB60CAD6}"/>
              </a:ext>
            </a:extLst>
          </p:cNvPr>
          <p:cNvPicPr>
            <a:picLocks noChangeAspect="1"/>
          </p:cNvPicPr>
          <p:nvPr/>
        </p:nvPicPr>
        <p:blipFill>
          <a:blip r:embed="rId3" cstate="screen">
            <a:extLst>
              <a:ext uri="{28A0092B-C50C-407E-A947-70E740481C1C}">
                <a14:useLocalDpi xmlns:a14="http://schemas.microsoft.com/office/drawing/2010/main"/>
              </a:ext>
            </a:extLst>
          </a:blip>
          <a:srcRect l="676" t="34743" r="1264" b="24840"/>
          <a:stretch>
            <a:fillRect/>
          </a:stretch>
        </p:blipFill>
        <p:spPr>
          <a:xfrm>
            <a:off x="3803832" y="4423021"/>
            <a:ext cx="8388168" cy="1946785"/>
          </a:xfrm>
          <a:prstGeom prst="rect">
            <a:avLst/>
          </a:prstGeom>
        </p:spPr>
      </p:pic>
      <p:sp>
        <p:nvSpPr>
          <p:cNvPr id="2" name="Right Triangle 1">
            <a:extLst>
              <a:ext uri="{FF2B5EF4-FFF2-40B4-BE49-F238E27FC236}">
                <a16:creationId xmlns:a16="http://schemas.microsoft.com/office/drawing/2014/main" id="{E3BC35C0-BE6D-D462-71DB-0B6E3ED13F3F}"/>
              </a:ext>
            </a:extLst>
          </p:cNvPr>
          <p:cNvSpPr/>
          <p:nvPr/>
        </p:nvSpPr>
        <p:spPr>
          <a:xfrm rot="5400000">
            <a:off x="3798060" y="4140955"/>
            <a:ext cx="2228851" cy="2228851"/>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bject 12"/>
          <p:cNvSpPr txBox="1"/>
          <p:nvPr/>
        </p:nvSpPr>
        <p:spPr>
          <a:xfrm>
            <a:off x="773374" y="1074786"/>
            <a:ext cx="4369031" cy="3762683"/>
          </a:xfrm>
          <a:prstGeom prst="rect">
            <a:avLst/>
          </a:prstGeom>
        </p:spPr>
        <p:txBody>
          <a:bodyPr vert="horz" wrap="square" lIns="0" tIns="0" rIns="0" bIns="0" rtlCol="0" anchor="t">
            <a:noAutofit/>
          </a:bodyPr>
          <a:lstStyle/>
          <a:p>
            <a:pPr algn="l">
              <a:spcBef>
                <a:spcPts val="1000"/>
              </a:spcBef>
              <a:tabLst>
                <a:tab pos="3248025" algn="l"/>
              </a:tabLst>
            </a:pPr>
            <a:r>
              <a:rPr lang="en-GB" sz="1200" b="1" dirty="0">
                <a:solidFill>
                  <a:srgbClr val="003D66"/>
                </a:solidFill>
                <a:latin typeface="Arial"/>
                <a:cs typeface="Arial"/>
              </a:rPr>
              <a:t>Saturday 21 March 26</a:t>
            </a:r>
            <a:endParaRPr lang="en-GB" sz="1000" b="1" spc="-10" dirty="0">
              <a:solidFill>
                <a:srgbClr val="342F35"/>
              </a:solidFill>
              <a:latin typeface="Arial"/>
              <a:cs typeface="Arial"/>
            </a:endParaRPr>
          </a:p>
          <a:p>
            <a:pPr algn="l">
              <a:spcBef>
                <a:spcPts val="509"/>
              </a:spcBef>
              <a:tabLst>
                <a:tab pos="3248025" algn="l"/>
              </a:tabLst>
            </a:pPr>
            <a:r>
              <a:rPr lang="en-GB" sz="900" spc="-10" dirty="0">
                <a:solidFill>
                  <a:srgbClr val="342F35"/>
                </a:solidFill>
                <a:latin typeface="Arial"/>
                <a:cs typeface="Arial"/>
              </a:rPr>
              <a:t>All heavy construction of Space Only builds (Diamond/Platinum) </a:t>
            </a:r>
            <a:r>
              <a:rPr lang="en-GB" sz="900" u="dotted" spc="-10" dirty="0">
                <a:solidFill>
                  <a:srgbClr val="342F35"/>
                </a:solidFill>
                <a:uFill>
                  <a:solidFill>
                    <a:schemeClr val="bg2">
                      <a:lumMod val="75000"/>
                    </a:schemeClr>
                  </a:solidFill>
                </a:uFill>
                <a:latin typeface="Arial"/>
                <a:cs typeface="Arial"/>
              </a:rPr>
              <a:t>	</a:t>
            </a:r>
            <a:r>
              <a:rPr lang="en-GB" sz="900" b="1" spc="-10" dirty="0">
                <a:solidFill>
                  <a:srgbClr val="342F35"/>
                </a:solidFill>
                <a:latin typeface="Arial"/>
                <a:cs typeface="Arial"/>
              </a:rPr>
              <a:t>11:00 – 22:00</a:t>
            </a:r>
            <a:br>
              <a:rPr lang="en-GB" sz="900" spc="-10" dirty="0">
                <a:latin typeface="Arial"/>
                <a:cs typeface="Arial"/>
              </a:rPr>
            </a:br>
            <a:r>
              <a:rPr lang="en-GB" sz="900" i="1" spc="-10" dirty="0">
                <a:solidFill>
                  <a:schemeClr val="accent1"/>
                </a:solidFill>
                <a:latin typeface="Arial"/>
                <a:cs typeface="Arial"/>
              </a:rPr>
              <a:t>Please refer to page 21 for exact timings for your area</a:t>
            </a:r>
          </a:p>
          <a:p>
            <a:pPr algn="l">
              <a:spcBef>
                <a:spcPts val="1000"/>
              </a:spcBef>
              <a:tabLst>
                <a:tab pos="3248025" algn="l"/>
              </a:tabLst>
            </a:pPr>
            <a:r>
              <a:rPr lang="en-GB" sz="1200" b="1" dirty="0">
                <a:solidFill>
                  <a:srgbClr val="003D66"/>
                </a:solidFill>
                <a:latin typeface="Arial"/>
                <a:cs typeface="Arial"/>
              </a:rPr>
              <a:t>Sunday 22 March 26</a:t>
            </a:r>
            <a:endParaRPr lang="en-GB" sz="1000" spc="-10" dirty="0">
              <a:solidFill>
                <a:srgbClr val="342F35"/>
              </a:solidFill>
              <a:latin typeface="Arial" panose="020B0604020202020204" pitchFamily="34" charset="0"/>
              <a:cs typeface="Arial" panose="020B0604020202020204" pitchFamily="34" charset="0"/>
            </a:endParaRPr>
          </a:p>
          <a:p>
            <a:pPr algn="l">
              <a:spcBef>
                <a:spcPts val="509"/>
              </a:spcBef>
              <a:tabLst>
                <a:tab pos="3248025" algn="l"/>
              </a:tabLst>
            </a:pPr>
            <a:r>
              <a:rPr lang="en-GB" sz="900" spc="-10" dirty="0">
                <a:solidFill>
                  <a:srgbClr val="342F35"/>
                </a:solidFill>
                <a:latin typeface="Arial"/>
                <a:cs typeface="Arial"/>
              </a:rPr>
              <a:t>Sponsor/Exhibitor Access to exhibition </a:t>
            </a:r>
            <a:r>
              <a:rPr lang="en-GB" sz="900" u="dotted" spc="-10" dirty="0">
                <a:solidFill>
                  <a:srgbClr val="342F35"/>
                </a:solidFill>
                <a:uFill>
                  <a:solidFill>
                    <a:schemeClr val="bg2">
                      <a:lumMod val="75000"/>
                    </a:schemeClr>
                  </a:solidFill>
                </a:uFill>
                <a:latin typeface="Arial"/>
                <a:cs typeface="Arial"/>
              </a:rPr>
              <a:t>	</a:t>
            </a:r>
            <a:r>
              <a:rPr lang="en-GB" sz="900" b="1" spc="-10" dirty="0">
                <a:solidFill>
                  <a:srgbClr val="342F35"/>
                </a:solidFill>
                <a:latin typeface="Arial"/>
                <a:cs typeface="Arial"/>
              </a:rPr>
              <a:t>From 08:00 or 11:00</a:t>
            </a:r>
            <a:endParaRPr lang="en-GB" sz="900" spc="-10" dirty="0">
              <a:solidFill>
                <a:srgbClr val="05A7A8"/>
              </a:solidFill>
              <a:latin typeface="Arial"/>
              <a:cs typeface="Arial"/>
            </a:endParaRPr>
          </a:p>
          <a:p>
            <a:pPr algn="l">
              <a:spcBef>
                <a:spcPts val="509"/>
              </a:spcBef>
              <a:tabLst>
                <a:tab pos="3248025" algn="l"/>
              </a:tabLst>
            </a:pPr>
            <a:r>
              <a:rPr lang="en-GB" sz="900" i="1" spc="-10" dirty="0">
                <a:solidFill>
                  <a:schemeClr val="accent1"/>
                </a:solidFill>
                <a:latin typeface="Arial"/>
                <a:cs typeface="Arial"/>
              </a:rPr>
              <a:t>Please refer to page 21 for exact timings for your area</a:t>
            </a:r>
            <a:br>
              <a:rPr lang="en-GB" sz="900" spc="-10" dirty="0">
                <a:latin typeface="Arial"/>
                <a:cs typeface="Arial"/>
              </a:rPr>
            </a:br>
            <a:r>
              <a:rPr lang="en-GB" sz="900" i="1" spc="-10" dirty="0">
                <a:solidFill>
                  <a:schemeClr val="accent1"/>
                </a:solidFill>
                <a:latin typeface="Arial"/>
                <a:cs typeface="Arial"/>
              </a:rPr>
              <a:t>All space only builds MUST be completed by 22:00 hrs</a:t>
            </a:r>
            <a:endParaRPr lang="en-GB" sz="900" spc="-10" dirty="0">
              <a:solidFill>
                <a:schemeClr val="accent1"/>
              </a:solidFill>
              <a:latin typeface="Arial"/>
              <a:cs typeface="Arial"/>
            </a:endParaRPr>
          </a:p>
          <a:p>
            <a:pPr algn="l">
              <a:spcBef>
                <a:spcPts val="1000"/>
              </a:spcBef>
              <a:tabLst>
                <a:tab pos="3248025" algn="l"/>
              </a:tabLst>
            </a:pPr>
            <a:r>
              <a:rPr lang="en-GB" sz="1200" b="1" dirty="0">
                <a:solidFill>
                  <a:srgbClr val="003D66"/>
                </a:solidFill>
                <a:latin typeface="Arial"/>
                <a:cs typeface="Arial"/>
              </a:rPr>
              <a:t>Monday 23 March 26</a:t>
            </a:r>
            <a:endParaRPr lang="en-GB" sz="1000" spc="-10" dirty="0">
              <a:solidFill>
                <a:srgbClr val="342F35"/>
              </a:solidFill>
              <a:latin typeface="Arial" panose="020B0604020202020204" pitchFamily="34" charset="0"/>
              <a:cs typeface="Arial" panose="020B0604020202020204" pitchFamily="34" charset="0"/>
            </a:endParaRPr>
          </a:p>
          <a:p>
            <a:pPr algn="l">
              <a:spcBef>
                <a:spcPts val="509"/>
              </a:spcBef>
              <a:tabLst>
                <a:tab pos="3248025" algn="l"/>
              </a:tabLst>
            </a:pPr>
            <a:r>
              <a:rPr lang="en-GB" sz="900" spc="-10" dirty="0">
                <a:solidFill>
                  <a:srgbClr val="333333"/>
                </a:solidFill>
                <a:highlight>
                  <a:srgbClr val="FFFFFF"/>
                </a:highlight>
                <a:latin typeface="Arial"/>
                <a:cs typeface="Segoe UI"/>
              </a:rPr>
              <a:t>Space only builds stand dressing </a:t>
            </a:r>
            <a:r>
              <a:rPr lang="en-GB" sz="900" u="dotted" spc="-10" dirty="0">
                <a:solidFill>
                  <a:srgbClr val="342F35"/>
                </a:solidFill>
                <a:highlight>
                  <a:srgbClr val="FFFFFF"/>
                </a:highlight>
                <a:uFill>
                  <a:solidFill>
                    <a:schemeClr val="bg2">
                      <a:lumMod val="75000"/>
                    </a:schemeClr>
                  </a:solidFill>
                </a:uFill>
                <a:latin typeface="Arial"/>
                <a:cs typeface="Arial"/>
              </a:rPr>
              <a:t>	</a:t>
            </a:r>
            <a:r>
              <a:rPr lang="en-GB" sz="900" b="1" spc="-10" dirty="0">
                <a:solidFill>
                  <a:srgbClr val="342F35"/>
                </a:solidFill>
                <a:latin typeface="Arial"/>
                <a:cs typeface="Arial"/>
              </a:rPr>
              <a:t>07:00 – 09:00</a:t>
            </a:r>
            <a:endParaRPr lang="en-GB" sz="900" spc="-10" dirty="0">
              <a:solidFill>
                <a:srgbClr val="342F35"/>
              </a:solidFill>
              <a:latin typeface="Arial"/>
              <a:cs typeface="Arial"/>
            </a:endParaRPr>
          </a:p>
          <a:p>
            <a:pPr algn="l">
              <a:spcBef>
                <a:spcPts val="509"/>
              </a:spcBef>
              <a:tabLst>
                <a:tab pos="3248025" algn="l"/>
              </a:tabLst>
            </a:pPr>
            <a:r>
              <a:rPr lang="en-GB" sz="900" spc="-10" dirty="0">
                <a:solidFill>
                  <a:srgbClr val="342F35"/>
                </a:solidFill>
                <a:latin typeface="Arial"/>
                <a:cs typeface="Arial"/>
              </a:rPr>
              <a:t>Registration and Exhibition Open </a:t>
            </a:r>
            <a:r>
              <a:rPr lang="en-GB" sz="900" u="dotted" spc="-10" dirty="0">
                <a:solidFill>
                  <a:srgbClr val="342F35"/>
                </a:solidFill>
                <a:uFill>
                  <a:solidFill>
                    <a:schemeClr val="bg2">
                      <a:lumMod val="75000"/>
                    </a:schemeClr>
                  </a:solidFill>
                </a:uFill>
                <a:latin typeface="Arial"/>
                <a:cs typeface="Arial"/>
              </a:rPr>
              <a:t>	</a:t>
            </a:r>
            <a:r>
              <a:rPr lang="en-GB" sz="900" b="1" spc="-10" dirty="0">
                <a:solidFill>
                  <a:srgbClr val="342F35"/>
                </a:solidFill>
                <a:latin typeface="Arial"/>
                <a:cs typeface="Arial"/>
              </a:rPr>
              <a:t>10:00 – 18:00</a:t>
            </a:r>
            <a:endParaRPr lang="en-GB" sz="900" spc="-10" dirty="0">
              <a:solidFill>
                <a:srgbClr val="342F35"/>
              </a:solidFill>
              <a:latin typeface="Arial"/>
              <a:cs typeface="Arial"/>
            </a:endParaRPr>
          </a:p>
          <a:p>
            <a:pPr algn="l">
              <a:spcBef>
                <a:spcPts val="509"/>
              </a:spcBef>
              <a:tabLst>
                <a:tab pos="3248025" algn="l"/>
              </a:tabLst>
            </a:pPr>
            <a:r>
              <a:rPr lang="en-GB" sz="900" spc="-10" dirty="0">
                <a:solidFill>
                  <a:srgbClr val="333333"/>
                </a:solidFill>
                <a:highlight>
                  <a:srgbClr val="FFFFFF"/>
                </a:highlight>
                <a:latin typeface="Arial"/>
                <a:cs typeface="Segoe UI"/>
              </a:rPr>
              <a:t>Content Fuelled Networking </a:t>
            </a:r>
            <a:r>
              <a:rPr lang="en-GB" sz="900" u="dotted" spc="-10" dirty="0">
                <a:solidFill>
                  <a:srgbClr val="342F35"/>
                </a:solidFill>
                <a:highlight>
                  <a:srgbClr val="FFFFFF"/>
                </a:highlight>
                <a:uFill>
                  <a:solidFill>
                    <a:schemeClr val="bg2">
                      <a:lumMod val="75000"/>
                    </a:schemeClr>
                  </a:solidFill>
                </a:uFill>
                <a:latin typeface="Arial"/>
                <a:cs typeface="Arial"/>
              </a:rPr>
              <a:t>	</a:t>
            </a:r>
            <a:r>
              <a:rPr lang="en-GB" sz="900" b="1" spc="-10" dirty="0">
                <a:solidFill>
                  <a:srgbClr val="333333"/>
                </a:solidFill>
                <a:highlight>
                  <a:srgbClr val="FFFFFF"/>
                </a:highlight>
                <a:latin typeface="Arial"/>
                <a:cs typeface="Segoe UI"/>
              </a:rPr>
              <a:t>10:00 – 14:00</a:t>
            </a:r>
          </a:p>
          <a:p>
            <a:pPr algn="l">
              <a:spcBef>
                <a:spcPts val="509"/>
              </a:spcBef>
              <a:tabLst>
                <a:tab pos="3248025" algn="l"/>
              </a:tabLst>
            </a:pPr>
            <a:r>
              <a:rPr lang="en-GB" sz="900" spc="-10" dirty="0" err="1">
                <a:solidFill>
                  <a:srgbClr val="333333"/>
                </a:solidFill>
                <a:highlight>
                  <a:srgbClr val="FFFFFF"/>
                </a:highlight>
                <a:latin typeface="Arial"/>
                <a:cs typeface="Segoe UI"/>
              </a:rPr>
              <a:t>BxR</a:t>
            </a:r>
            <a:r>
              <a:rPr lang="en-GB" sz="900" spc="-10" dirty="0">
                <a:solidFill>
                  <a:srgbClr val="333333"/>
                </a:solidFill>
                <a:highlight>
                  <a:srgbClr val="FFFFFF"/>
                </a:highlight>
                <a:latin typeface="Arial"/>
                <a:cs typeface="Segoe UI"/>
              </a:rPr>
              <a:t> (Pullman) </a:t>
            </a:r>
            <a:r>
              <a:rPr lang="en-GB" sz="900" u="dotted" spc="-10" dirty="0">
                <a:solidFill>
                  <a:srgbClr val="342F35"/>
                </a:solidFill>
                <a:highlight>
                  <a:srgbClr val="FFFFFF"/>
                </a:highlight>
                <a:uFill>
                  <a:solidFill>
                    <a:schemeClr val="bg2">
                      <a:lumMod val="75000"/>
                    </a:schemeClr>
                  </a:solidFill>
                </a:uFill>
                <a:latin typeface="Arial"/>
                <a:cs typeface="Arial"/>
              </a:rPr>
              <a:t>	</a:t>
            </a:r>
            <a:r>
              <a:rPr lang="en-GB" sz="900" b="1" spc="-10" dirty="0">
                <a:solidFill>
                  <a:srgbClr val="333333"/>
                </a:solidFill>
                <a:highlight>
                  <a:srgbClr val="FFFFFF"/>
                </a:highlight>
                <a:latin typeface="Arial"/>
                <a:cs typeface="Segoe UI"/>
              </a:rPr>
              <a:t>10:00 – 16:00</a:t>
            </a:r>
            <a:endParaRPr lang="en-GB" sz="900" b="1" dirty="0">
              <a:latin typeface="Arial"/>
              <a:cs typeface="Arial"/>
            </a:endParaRPr>
          </a:p>
          <a:p>
            <a:pPr algn="l">
              <a:spcBef>
                <a:spcPts val="509"/>
              </a:spcBef>
              <a:tabLst>
                <a:tab pos="3248025" algn="l"/>
              </a:tabLst>
            </a:pPr>
            <a:r>
              <a:rPr lang="en-GB" sz="900" spc="-10" dirty="0">
                <a:solidFill>
                  <a:srgbClr val="333333"/>
                </a:solidFill>
                <a:highlight>
                  <a:srgbClr val="FFFFFF"/>
                </a:highlight>
                <a:latin typeface="Arial"/>
                <a:cs typeface="Segoe UI"/>
              </a:rPr>
              <a:t>MENA Investment Focus </a:t>
            </a:r>
            <a:r>
              <a:rPr lang="en-GB" sz="900" u="dotted" spc="-10" dirty="0">
                <a:solidFill>
                  <a:srgbClr val="342F35"/>
                </a:solidFill>
                <a:highlight>
                  <a:srgbClr val="FFFFFF"/>
                </a:highlight>
                <a:uFill>
                  <a:solidFill>
                    <a:schemeClr val="bg2">
                      <a:lumMod val="75000"/>
                    </a:schemeClr>
                  </a:solidFill>
                </a:uFill>
                <a:latin typeface="Arial"/>
                <a:cs typeface="Arial"/>
              </a:rPr>
              <a:t>	</a:t>
            </a:r>
            <a:r>
              <a:rPr lang="en-GB" sz="900" b="1" spc="-10" dirty="0">
                <a:solidFill>
                  <a:srgbClr val="333333"/>
                </a:solidFill>
                <a:highlight>
                  <a:srgbClr val="FFFFFF"/>
                </a:highlight>
                <a:latin typeface="Arial"/>
                <a:cs typeface="Segoe UI"/>
              </a:rPr>
              <a:t>11:30 – 13:00</a:t>
            </a:r>
          </a:p>
          <a:p>
            <a:pPr algn="l">
              <a:spcBef>
                <a:spcPts val="509"/>
              </a:spcBef>
              <a:tabLst>
                <a:tab pos="3248025" algn="l"/>
              </a:tabLst>
            </a:pPr>
            <a:r>
              <a:rPr lang="en-GB" sz="900" spc="-10" dirty="0">
                <a:solidFill>
                  <a:srgbClr val="342F35"/>
                </a:solidFill>
                <a:highlight>
                  <a:srgbClr val="FFFFFF"/>
                </a:highlight>
                <a:latin typeface="Arial"/>
                <a:cs typeface="Arial"/>
              </a:rPr>
              <a:t>Lunch + Networking – in Exhibition </a:t>
            </a:r>
            <a:r>
              <a:rPr lang="en-GB" sz="900" u="dotted" spc="-10" dirty="0">
                <a:solidFill>
                  <a:srgbClr val="342F35"/>
                </a:solidFill>
                <a:highlight>
                  <a:srgbClr val="FFFFFF"/>
                </a:highlight>
                <a:uFill>
                  <a:solidFill>
                    <a:schemeClr val="bg2">
                      <a:lumMod val="75000"/>
                    </a:schemeClr>
                  </a:solidFill>
                </a:uFill>
                <a:latin typeface="Arial"/>
                <a:cs typeface="Arial"/>
              </a:rPr>
              <a:t>	</a:t>
            </a:r>
            <a:r>
              <a:rPr lang="en-GB" sz="900" b="1" spc="-10" dirty="0">
                <a:solidFill>
                  <a:srgbClr val="342F35"/>
                </a:solidFill>
                <a:highlight>
                  <a:srgbClr val="FFFFFF"/>
                </a:highlight>
                <a:latin typeface="Arial"/>
                <a:cs typeface="Arial"/>
              </a:rPr>
              <a:t>12:15 – 13:15</a:t>
            </a:r>
            <a:endParaRPr lang="en-GB" dirty="0"/>
          </a:p>
          <a:p>
            <a:pPr algn="l">
              <a:spcBef>
                <a:spcPts val="509"/>
              </a:spcBef>
              <a:tabLst>
                <a:tab pos="3248025" algn="l"/>
              </a:tabLst>
            </a:pPr>
            <a:r>
              <a:rPr lang="en-GB" sz="900" spc="-10" dirty="0">
                <a:solidFill>
                  <a:srgbClr val="342F35"/>
                </a:solidFill>
                <a:latin typeface="Arial"/>
                <a:cs typeface="Arial"/>
              </a:rPr>
              <a:t>Welcome from </a:t>
            </a:r>
            <a:r>
              <a:rPr lang="en-GB" sz="900" spc="-10" dirty="0" err="1">
                <a:solidFill>
                  <a:srgbClr val="342F35"/>
                </a:solidFill>
                <a:latin typeface="Arial"/>
                <a:cs typeface="Arial"/>
              </a:rPr>
              <a:t>Questex</a:t>
            </a:r>
            <a:r>
              <a:rPr lang="en-GB" sz="900" spc="-10" dirty="0">
                <a:solidFill>
                  <a:srgbClr val="342F35"/>
                </a:solidFill>
                <a:latin typeface="Arial"/>
                <a:cs typeface="Arial"/>
              </a:rPr>
              <a:t> </a:t>
            </a:r>
            <a:r>
              <a:rPr lang="en-GB" sz="900" u="dotted" spc="-10" dirty="0">
                <a:solidFill>
                  <a:srgbClr val="342F35"/>
                </a:solidFill>
                <a:uFill>
                  <a:solidFill>
                    <a:schemeClr val="bg2">
                      <a:lumMod val="75000"/>
                    </a:schemeClr>
                  </a:solidFill>
                </a:uFill>
                <a:latin typeface="Arial"/>
                <a:cs typeface="Arial"/>
              </a:rPr>
              <a:t>	</a:t>
            </a:r>
            <a:r>
              <a:rPr lang="en-GB" sz="900" b="1" spc="-10" dirty="0">
                <a:solidFill>
                  <a:srgbClr val="342F35"/>
                </a:solidFill>
                <a:latin typeface="Arial"/>
                <a:cs typeface="Arial"/>
              </a:rPr>
              <a:t>15:00</a:t>
            </a:r>
          </a:p>
          <a:p>
            <a:pPr algn="l">
              <a:spcBef>
                <a:spcPts val="509"/>
              </a:spcBef>
              <a:tabLst>
                <a:tab pos="3248025" algn="l"/>
              </a:tabLst>
            </a:pPr>
            <a:r>
              <a:rPr lang="en-GB" sz="900" spc="-10" dirty="0">
                <a:solidFill>
                  <a:srgbClr val="342F35"/>
                </a:solidFill>
                <a:latin typeface="Arial"/>
                <a:cs typeface="Arial"/>
              </a:rPr>
              <a:t>Vision Stage Sessions* </a:t>
            </a:r>
            <a:r>
              <a:rPr lang="en-GB" sz="900" u="dotted" spc="-10" dirty="0">
                <a:solidFill>
                  <a:srgbClr val="342F35"/>
                </a:solidFill>
                <a:uFill>
                  <a:solidFill>
                    <a:schemeClr val="bg2">
                      <a:lumMod val="75000"/>
                    </a:schemeClr>
                  </a:solidFill>
                </a:uFill>
                <a:latin typeface="Arial"/>
                <a:cs typeface="Arial"/>
              </a:rPr>
              <a:t>	</a:t>
            </a:r>
            <a:r>
              <a:rPr lang="en-GB" sz="900" b="1" spc="-10" dirty="0">
                <a:solidFill>
                  <a:srgbClr val="342F35"/>
                </a:solidFill>
                <a:latin typeface="Arial"/>
                <a:cs typeface="Arial"/>
              </a:rPr>
              <a:t>14:30 – 17:30</a:t>
            </a:r>
          </a:p>
          <a:p>
            <a:pPr algn="l">
              <a:spcBef>
                <a:spcPts val="509"/>
              </a:spcBef>
              <a:tabLst>
                <a:tab pos="3248025" algn="l"/>
              </a:tabLst>
            </a:pPr>
            <a:r>
              <a:rPr lang="en-GB" sz="900" spc="-10" dirty="0">
                <a:solidFill>
                  <a:srgbClr val="342F35"/>
                </a:solidFill>
                <a:latin typeface="Arial"/>
                <a:cs typeface="Arial"/>
              </a:rPr>
              <a:t>Welcome Reception </a:t>
            </a:r>
            <a:r>
              <a:rPr lang="en-GB" sz="900" u="dotted" spc="-10" dirty="0">
                <a:solidFill>
                  <a:srgbClr val="342F35"/>
                </a:solidFill>
                <a:uFill>
                  <a:solidFill>
                    <a:schemeClr val="bg2">
                      <a:lumMod val="75000"/>
                    </a:schemeClr>
                  </a:solidFill>
                </a:uFill>
                <a:latin typeface="Arial"/>
                <a:cs typeface="Arial"/>
              </a:rPr>
              <a:t>	</a:t>
            </a:r>
            <a:r>
              <a:rPr lang="en-GB" sz="900" b="1" spc="-10" dirty="0">
                <a:solidFill>
                  <a:srgbClr val="342F35"/>
                </a:solidFill>
                <a:latin typeface="Arial"/>
                <a:cs typeface="Arial"/>
              </a:rPr>
              <a:t>18:30 – 20:30</a:t>
            </a:r>
          </a:p>
        </p:txBody>
      </p:sp>
      <p:sp>
        <p:nvSpPr>
          <p:cNvPr id="4" name="Slide Number Placeholder 3">
            <a:extLst>
              <a:ext uri="{FF2B5EF4-FFF2-40B4-BE49-F238E27FC236}">
                <a16:creationId xmlns:a16="http://schemas.microsoft.com/office/drawing/2014/main" id="{5665A043-85C2-9BE0-60DB-CEDA710A104B}"/>
              </a:ext>
            </a:extLst>
          </p:cNvPr>
          <p:cNvSpPr>
            <a:spLocks noGrp="1"/>
          </p:cNvSpPr>
          <p:nvPr>
            <p:ph type="sldNum" sz="quarter" idx="10"/>
          </p:nvPr>
        </p:nvSpPr>
        <p:spPr/>
        <p:txBody>
          <a:bodyPr/>
          <a:lstStyle/>
          <a:p>
            <a:pPr marL="12700">
              <a:spcBef>
                <a:spcPts val="65"/>
              </a:spcBef>
            </a:pPr>
            <a:fld id="{81D60167-4931-47E6-BA6A-407CBD079E47}" type="slidenum">
              <a:rPr lang="en-GB" spc="-25" smtClean="0"/>
              <a:pPr marL="12700">
                <a:spcBef>
                  <a:spcPts val="65"/>
                </a:spcBef>
              </a:pPr>
              <a:t>3</a:t>
            </a:fld>
            <a:endParaRPr lang="en-GB" spc="-25"/>
          </a:p>
        </p:txBody>
      </p:sp>
      <p:sp>
        <p:nvSpPr>
          <p:cNvPr id="3" name="Title 2">
            <a:extLst>
              <a:ext uri="{FF2B5EF4-FFF2-40B4-BE49-F238E27FC236}">
                <a16:creationId xmlns:a16="http://schemas.microsoft.com/office/drawing/2014/main" id="{3D6B4113-2090-A1F6-A968-737164BD2670}"/>
              </a:ext>
            </a:extLst>
          </p:cNvPr>
          <p:cNvSpPr>
            <a:spLocks noGrp="1"/>
          </p:cNvSpPr>
          <p:nvPr>
            <p:ph type="title"/>
          </p:nvPr>
        </p:nvSpPr>
        <p:spPr/>
        <p:txBody>
          <a:bodyPr/>
          <a:lstStyle/>
          <a:p>
            <a:r>
              <a:rPr lang="en-GB"/>
              <a:t>Event Schedule</a:t>
            </a:r>
          </a:p>
        </p:txBody>
      </p:sp>
      <p:sp>
        <p:nvSpPr>
          <p:cNvPr id="8" name="object 6">
            <a:extLst>
              <a:ext uri="{FF2B5EF4-FFF2-40B4-BE49-F238E27FC236}">
                <a16:creationId xmlns:a16="http://schemas.microsoft.com/office/drawing/2014/main" id="{027ADF16-4D6F-A11B-CF84-5ECB54526874}"/>
              </a:ext>
            </a:extLst>
          </p:cNvPr>
          <p:cNvSpPr/>
          <p:nvPr/>
        </p:nvSpPr>
        <p:spPr>
          <a:xfrm>
            <a:off x="516739" y="1133718"/>
            <a:ext cx="71977" cy="71977"/>
          </a:xfrm>
          <a:custGeom>
            <a:avLst/>
            <a:gdLst/>
            <a:ahLst/>
            <a:cxnLst/>
            <a:rect l="l" t="t" r="r" b="b"/>
            <a:pathLst>
              <a:path w="79375" h="79375">
                <a:moveTo>
                  <a:pt x="39598" y="0"/>
                </a:moveTo>
                <a:lnTo>
                  <a:pt x="24185" y="3110"/>
                </a:lnTo>
                <a:lnTo>
                  <a:pt x="11598" y="11593"/>
                </a:lnTo>
                <a:lnTo>
                  <a:pt x="3111" y="24179"/>
                </a:lnTo>
                <a:lnTo>
                  <a:pt x="0" y="39598"/>
                </a:lnTo>
                <a:lnTo>
                  <a:pt x="3111" y="55012"/>
                </a:lnTo>
                <a:lnTo>
                  <a:pt x="11598" y="67598"/>
                </a:lnTo>
                <a:lnTo>
                  <a:pt x="24185" y="76085"/>
                </a:lnTo>
                <a:lnTo>
                  <a:pt x="39598" y="79197"/>
                </a:lnTo>
                <a:lnTo>
                  <a:pt x="55012" y="76085"/>
                </a:lnTo>
                <a:lnTo>
                  <a:pt x="67598" y="67598"/>
                </a:lnTo>
                <a:lnTo>
                  <a:pt x="76085" y="55012"/>
                </a:lnTo>
                <a:lnTo>
                  <a:pt x="79197" y="39598"/>
                </a:lnTo>
                <a:lnTo>
                  <a:pt x="76085" y="24179"/>
                </a:lnTo>
                <a:lnTo>
                  <a:pt x="67598" y="11593"/>
                </a:lnTo>
                <a:lnTo>
                  <a:pt x="55012" y="3110"/>
                </a:lnTo>
                <a:lnTo>
                  <a:pt x="39598" y="0"/>
                </a:lnTo>
                <a:close/>
              </a:path>
            </a:pathLst>
          </a:custGeom>
          <a:solidFill>
            <a:srgbClr val="00A3A8"/>
          </a:solidFill>
        </p:spPr>
        <p:txBody>
          <a:bodyPr wrap="square" lIns="0" tIns="0" rIns="0" bIns="0" rtlCol="0"/>
          <a:lstStyle/>
          <a:p>
            <a:endParaRPr lang="en-GB"/>
          </a:p>
        </p:txBody>
      </p:sp>
      <p:pic>
        <p:nvPicPr>
          <p:cNvPr id="9" name="object 7">
            <a:extLst>
              <a:ext uri="{FF2B5EF4-FFF2-40B4-BE49-F238E27FC236}">
                <a16:creationId xmlns:a16="http://schemas.microsoft.com/office/drawing/2014/main" id="{B69A6A0A-FFF4-880B-72DC-4473CC27D2E5}"/>
              </a:ext>
            </a:extLst>
          </p:cNvPr>
          <p:cNvPicPr/>
          <p:nvPr/>
        </p:nvPicPr>
        <p:blipFill>
          <a:blip r:embed="rId4" cstate="screen">
            <a:extLst>
              <a:ext uri="{28A0092B-C50C-407E-A947-70E740481C1C}">
                <a14:useLocalDpi xmlns:a14="http://schemas.microsoft.com/office/drawing/2010/main"/>
              </a:ext>
            </a:extLst>
          </a:blip>
          <a:stretch>
            <a:fillRect/>
          </a:stretch>
        </p:blipFill>
        <p:spPr>
          <a:xfrm>
            <a:off x="516819" y="1777325"/>
            <a:ext cx="71816" cy="71816"/>
          </a:xfrm>
          <a:prstGeom prst="rect">
            <a:avLst/>
          </a:prstGeom>
        </p:spPr>
      </p:pic>
      <p:pic>
        <p:nvPicPr>
          <p:cNvPr id="10" name="object 8">
            <a:extLst>
              <a:ext uri="{FF2B5EF4-FFF2-40B4-BE49-F238E27FC236}">
                <a16:creationId xmlns:a16="http://schemas.microsoft.com/office/drawing/2014/main" id="{0062C160-72D6-321F-CB12-9BAFDD790CCC}"/>
              </a:ext>
            </a:extLst>
          </p:cNvPr>
          <p:cNvPicPr/>
          <p:nvPr/>
        </p:nvPicPr>
        <p:blipFill>
          <a:blip r:embed="rId4" cstate="screen">
            <a:extLst>
              <a:ext uri="{28A0092B-C50C-407E-A947-70E740481C1C}">
                <a14:useLocalDpi xmlns:a14="http://schemas.microsoft.com/office/drawing/2010/main"/>
              </a:ext>
            </a:extLst>
          </a:blip>
          <a:stretch>
            <a:fillRect/>
          </a:stretch>
        </p:blipFill>
        <p:spPr>
          <a:xfrm>
            <a:off x="516819" y="2653770"/>
            <a:ext cx="71816" cy="71816"/>
          </a:xfrm>
          <a:prstGeom prst="rect">
            <a:avLst/>
          </a:prstGeom>
        </p:spPr>
      </p:pic>
      <p:sp>
        <p:nvSpPr>
          <p:cNvPr id="11" name="object 12">
            <a:extLst>
              <a:ext uri="{FF2B5EF4-FFF2-40B4-BE49-F238E27FC236}">
                <a16:creationId xmlns:a16="http://schemas.microsoft.com/office/drawing/2014/main" id="{C3095E77-45BB-5B11-BC78-F58EBE04988C}"/>
              </a:ext>
            </a:extLst>
          </p:cNvPr>
          <p:cNvSpPr txBox="1"/>
          <p:nvPr/>
        </p:nvSpPr>
        <p:spPr>
          <a:xfrm>
            <a:off x="5828778" y="1074786"/>
            <a:ext cx="4823934" cy="3211357"/>
          </a:xfrm>
          <a:prstGeom prst="rect">
            <a:avLst/>
          </a:prstGeom>
        </p:spPr>
        <p:txBody>
          <a:bodyPr vert="horz" wrap="square" lIns="0" tIns="0" rIns="0" bIns="0" rtlCol="0" anchor="t">
            <a:noAutofit/>
          </a:bodyPr>
          <a:lstStyle/>
          <a:p>
            <a:pPr algn="l">
              <a:spcBef>
                <a:spcPts val="1000"/>
              </a:spcBef>
              <a:tabLst>
                <a:tab pos="3248025" algn="l"/>
              </a:tabLst>
            </a:pPr>
            <a:r>
              <a:rPr lang="en-GB" sz="1200" b="1">
                <a:solidFill>
                  <a:srgbClr val="003D66"/>
                </a:solidFill>
                <a:latin typeface="Arial"/>
                <a:cs typeface="Arial"/>
              </a:rPr>
              <a:t>Tuesday 24 March 26</a:t>
            </a:r>
            <a:endParaRPr lang="en-GB" sz="1000" spc="-10">
              <a:solidFill>
                <a:srgbClr val="342F35"/>
              </a:solidFill>
              <a:latin typeface="Arial" panose="020B0604020202020204" pitchFamily="34" charset="0"/>
              <a:cs typeface="Arial" panose="020B0604020202020204" pitchFamily="34" charset="0"/>
            </a:endParaRPr>
          </a:p>
          <a:p>
            <a:pPr algn="l">
              <a:spcBef>
                <a:spcPts val="509"/>
              </a:spcBef>
              <a:tabLst>
                <a:tab pos="3248025" algn="l"/>
              </a:tabLst>
            </a:pPr>
            <a:r>
              <a:rPr lang="en-GB" sz="900" spc="-10">
                <a:solidFill>
                  <a:srgbClr val="342F35"/>
                </a:solidFill>
                <a:latin typeface="Arial"/>
                <a:cs typeface="Arial"/>
              </a:rPr>
              <a:t>Breakfast Roundtables </a:t>
            </a:r>
            <a:r>
              <a:rPr lang="en-GB" sz="900" u="dotted" spc="-10">
                <a:solidFill>
                  <a:srgbClr val="342F35"/>
                </a:solidFill>
                <a:uFill>
                  <a:solidFill>
                    <a:schemeClr val="bg2">
                      <a:lumMod val="75000"/>
                    </a:schemeClr>
                  </a:solidFill>
                </a:uFill>
                <a:latin typeface="Arial"/>
                <a:cs typeface="Arial"/>
              </a:rPr>
              <a:t>	</a:t>
            </a:r>
            <a:r>
              <a:rPr lang="en-GB" sz="900" b="1" spc="-10">
                <a:solidFill>
                  <a:srgbClr val="342F35"/>
                </a:solidFill>
                <a:latin typeface="Arial"/>
                <a:cs typeface="Arial"/>
              </a:rPr>
              <a:t>08:00 – 08:45</a:t>
            </a:r>
          </a:p>
          <a:p>
            <a:pPr algn="l">
              <a:spcBef>
                <a:spcPts val="509"/>
              </a:spcBef>
              <a:tabLst>
                <a:tab pos="3248025" algn="l"/>
              </a:tabLst>
            </a:pPr>
            <a:r>
              <a:rPr lang="en-GB" sz="900" spc="-10">
                <a:solidFill>
                  <a:srgbClr val="342F35"/>
                </a:solidFill>
                <a:latin typeface="Arial"/>
                <a:cs typeface="Arial"/>
              </a:rPr>
              <a:t>Vision Stage </a:t>
            </a:r>
            <a:r>
              <a:rPr lang="en-GB" sz="900" u="dotted" spc="-10">
                <a:solidFill>
                  <a:srgbClr val="342F35"/>
                </a:solidFill>
                <a:uFill>
                  <a:solidFill>
                    <a:schemeClr val="bg2">
                      <a:lumMod val="75000"/>
                    </a:schemeClr>
                  </a:solidFill>
                </a:uFill>
                <a:latin typeface="Arial"/>
                <a:cs typeface="Arial"/>
              </a:rPr>
              <a:t>	</a:t>
            </a:r>
            <a:r>
              <a:rPr lang="en-GB" sz="900" b="1" spc="-10">
                <a:solidFill>
                  <a:srgbClr val="342F35"/>
                </a:solidFill>
                <a:latin typeface="Arial"/>
                <a:cs typeface="Arial"/>
              </a:rPr>
              <a:t>09:00 – 11:00 &amp; 16:30 – 17:30</a:t>
            </a:r>
          </a:p>
          <a:p>
            <a:pPr algn="l">
              <a:spcBef>
                <a:spcPts val="509"/>
              </a:spcBef>
              <a:tabLst>
                <a:tab pos="3248025" algn="l"/>
              </a:tabLst>
            </a:pPr>
            <a:r>
              <a:rPr lang="en-GB" sz="900" spc="-10">
                <a:solidFill>
                  <a:srgbClr val="333333"/>
                </a:solidFill>
                <a:highlight>
                  <a:srgbClr val="FFFFFF"/>
                </a:highlight>
                <a:latin typeface="Arial"/>
                <a:cs typeface="Segoe UI"/>
              </a:rPr>
              <a:t>Destination Hub </a:t>
            </a:r>
            <a:r>
              <a:rPr lang="en-GB" sz="900" u="dotted" spc="-10">
                <a:solidFill>
                  <a:srgbClr val="342F35"/>
                </a:solidFill>
                <a:highlight>
                  <a:srgbClr val="FFFFFF"/>
                </a:highlight>
                <a:uFill>
                  <a:solidFill>
                    <a:schemeClr val="bg2">
                      <a:lumMod val="75000"/>
                    </a:schemeClr>
                  </a:solidFill>
                </a:uFill>
                <a:latin typeface="Arial"/>
                <a:cs typeface="Arial"/>
              </a:rPr>
              <a:t>	</a:t>
            </a:r>
            <a:r>
              <a:rPr lang="en-GB" sz="900" b="1" spc="-10">
                <a:solidFill>
                  <a:srgbClr val="333333"/>
                </a:solidFill>
                <a:highlight>
                  <a:srgbClr val="FFFFFF"/>
                </a:highlight>
                <a:latin typeface="Arial"/>
                <a:cs typeface="Segoe UI"/>
              </a:rPr>
              <a:t>11:00 – 15:45</a:t>
            </a:r>
            <a:endParaRPr lang="en-GB" b="1">
              <a:latin typeface="Arial"/>
            </a:endParaRPr>
          </a:p>
          <a:p>
            <a:pPr algn="l">
              <a:spcBef>
                <a:spcPts val="509"/>
              </a:spcBef>
              <a:tabLst>
                <a:tab pos="3248025" algn="l"/>
              </a:tabLst>
            </a:pPr>
            <a:r>
              <a:rPr lang="en-GB" sz="900" spc="-10">
                <a:solidFill>
                  <a:srgbClr val="342F35"/>
                </a:solidFill>
                <a:latin typeface="Arial"/>
                <a:cs typeface="Arial"/>
              </a:rPr>
              <a:t>Breakout Stages </a:t>
            </a:r>
            <a:r>
              <a:rPr lang="en-GB" sz="900" u="dotted" spc="-10">
                <a:solidFill>
                  <a:srgbClr val="342F35"/>
                </a:solidFill>
                <a:uFill>
                  <a:solidFill>
                    <a:schemeClr val="bg2">
                      <a:lumMod val="75000"/>
                    </a:schemeClr>
                  </a:solidFill>
                </a:uFill>
                <a:latin typeface="Arial"/>
                <a:cs typeface="Arial"/>
              </a:rPr>
              <a:t>	</a:t>
            </a:r>
            <a:r>
              <a:rPr lang="en-GB" sz="900" b="1" spc="-10">
                <a:solidFill>
                  <a:srgbClr val="342F35"/>
                </a:solidFill>
                <a:latin typeface="Arial"/>
                <a:cs typeface="Arial"/>
              </a:rPr>
              <a:t>12:00 – 16:00</a:t>
            </a:r>
          </a:p>
          <a:p>
            <a:pPr algn="l">
              <a:spcBef>
                <a:spcPts val="1000"/>
              </a:spcBef>
              <a:tabLst>
                <a:tab pos="3248025" algn="l"/>
              </a:tabLst>
            </a:pPr>
            <a:r>
              <a:rPr lang="en-GB" sz="1200" b="1">
                <a:solidFill>
                  <a:srgbClr val="003D66"/>
                </a:solidFill>
                <a:latin typeface="Arial"/>
                <a:cs typeface="Arial"/>
              </a:rPr>
              <a:t>Wednesday 25 March 26</a:t>
            </a:r>
          </a:p>
          <a:p>
            <a:pPr algn="l">
              <a:spcBef>
                <a:spcPts val="509"/>
              </a:spcBef>
              <a:tabLst>
                <a:tab pos="3248025" algn="l"/>
              </a:tabLst>
            </a:pPr>
            <a:r>
              <a:rPr lang="en-GB" sz="900" spc="-10">
                <a:solidFill>
                  <a:srgbClr val="333333"/>
                </a:solidFill>
                <a:highlight>
                  <a:srgbClr val="FFFFFF"/>
                </a:highlight>
                <a:latin typeface="Arial"/>
                <a:cs typeface="Segoe UI"/>
              </a:rPr>
              <a:t>Breakfast Roundtables </a:t>
            </a:r>
            <a:r>
              <a:rPr lang="en-GB" sz="900" u="dotted" spc="-10">
                <a:solidFill>
                  <a:srgbClr val="342F35"/>
                </a:solidFill>
                <a:highlight>
                  <a:srgbClr val="FFFFFF"/>
                </a:highlight>
                <a:uFill>
                  <a:solidFill>
                    <a:schemeClr val="bg2">
                      <a:lumMod val="75000"/>
                    </a:schemeClr>
                  </a:solidFill>
                </a:uFill>
                <a:latin typeface="Arial"/>
                <a:cs typeface="Arial"/>
              </a:rPr>
              <a:t>	</a:t>
            </a:r>
            <a:r>
              <a:rPr lang="en-GB" sz="900" b="1" spc="-10">
                <a:solidFill>
                  <a:srgbClr val="333333"/>
                </a:solidFill>
                <a:highlight>
                  <a:srgbClr val="FFFFFF"/>
                </a:highlight>
                <a:latin typeface="Arial"/>
                <a:cs typeface="Segoe UI"/>
              </a:rPr>
              <a:t>08:15 - 09:00</a:t>
            </a:r>
            <a:endParaRPr lang="en-GB" sz="900" b="1">
              <a:latin typeface="Arial"/>
              <a:cs typeface="Arial"/>
            </a:endParaRPr>
          </a:p>
          <a:p>
            <a:pPr algn="l">
              <a:spcBef>
                <a:spcPts val="509"/>
              </a:spcBef>
              <a:tabLst>
                <a:tab pos="3248025" algn="l"/>
              </a:tabLst>
            </a:pPr>
            <a:r>
              <a:rPr lang="en-GB" sz="900" spc="-10">
                <a:solidFill>
                  <a:srgbClr val="333333"/>
                </a:solidFill>
                <a:highlight>
                  <a:srgbClr val="FFFFFF"/>
                </a:highlight>
                <a:latin typeface="Arial"/>
                <a:cs typeface="Segoe UI"/>
              </a:rPr>
              <a:t>Exhibition Open </a:t>
            </a:r>
            <a:r>
              <a:rPr lang="en-GB" sz="900" u="dotted" spc="-10">
                <a:solidFill>
                  <a:srgbClr val="342F35"/>
                </a:solidFill>
                <a:highlight>
                  <a:srgbClr val="FFFFFF"/>
                </a:highlight>
                <a:uFill>
                  <a:solidFill>
                    <a:schemeClr val="bg2">
                      <a:lumMod val="75000"/>
                    </a:schemeClr>
                  </a:solidFill>
                </a:uFill>
                <a:latin typeface="Arial"/>
                <a:cs typeface="Arial"/>
              </a:rPr>
              <a:t>	</a:t>
            </a:r>
            <a:r>
              <a:rPr lang="en-GB" sz="900" b="1" spc="-10">
                <a:solidFill>
                  <a:srgbClr val="333333"/>
                </a:solidFill>
                <a:highlight>
                  <a:srgbClr val="FFFFFF"/>
                </a:highlight>
                <a:latin typeface="Arial"/>
                <a:cs typeface="Segoe UI"/>
              </a:rPr>
              <a:t>09:00 – 14:00 </a:t>
            </a:r>
            <a:endParaRPr lang="en-GB" sz="900" b="1">
              <a:latin typeface="Arial"/>
              <a:cs typeface="Arial"/>
            </a:endParaRPr>
          </a:p>
          <a:p>
            <a:pPr algn="l">
              <a:spcBef>
                <a:spcPts val="509"/>
              </a:spcBef>
              <a:tabLst>
                <a:tab pos="3248025" algn="l"/>
              </a:tabLst>
            </a:pPr>
            <a:r>
              <a:rPr lang="en-GB" sz="900" spc="-10">
                <a:solidFill>
                  <a:srgbClr val="333333"/>
                </a:solidFill>
                <a:highlight>
                  <a:srgbClr val="FFFFFF"/>
                </a:highlight>
                <a:latin typeface="Arial"/>
                <a:cs typeface="Segoe UI"/>
              </a:rPr>
              <a:t>Converse + Connect </a:t>
            </a:r>
            <a:r>
              <a:rPr lang="en-GB" sz="900" u="dotted" spc="-10">
                <a:solidFill>
                  <a:srgbClr val="342F35"/>
                </a:solidFill>
                <a:highlight>
                  <a:srgbClr val="FFFFFF"/>
                </a:highlight>
                <a:uFill>
                  <a:solidFill>
                    <a:schemeClr val="bg2">
                      <a:lumMod val="75000"/>
                    </a:schemeClr>
                  </a:solidFill>
                </a:uFill>
                <a:latin typeface="Arial"/>
                <a:cs typeface="Arial"/>
              </a:rPr>
              <a:t>	</a:t>
            </a:r>
            <a:r>
              <a:rPr lang="en-GB" sz="900" b="1" spc="-10">
                <a:solidFill>
                  <a:srgbClr val="333333"/>
                </a:solidFill>
                <a:highlight>
                  <a:srgbClr val="FFFFFF"/>
                </a:highlight>
                <a:latin typeface="Arial"/>
                <a:cs typeface="Segoe UI"/>
              </a:rPr>
              <a:t>09:15 – 11:00 </a:t>
            </a:r>
            <a:endParaRPr lang="en-GB" sz="900" b="1">
              <a:latin typeface="Arial"/>
              <a:cs typeface="Arial"/>
            </a:endParaRPr>
          </a:p>
          <a:p>
            <a:pPr algn="l">
              <a:spcBef>
                <a:spcPts val="509"/>
              </a:spcBef>
              <a:tabLst>
                <a:tab pos="3248025" algn="l"/>
              </a:tabLst>
            </a:pPr>
            <a:r>
              <a:rPr lang="en-GB" sz="900" spc="-10">
                <a:solidFill>
                  <a:srgbClr val="333333"/>
                </a:solidFill>
                <a:highlight>
                  <a:srgbClr val="FFFFFF"/>
                </a:highlight>
                <a:latin typeface="Arial"/>
                <a:cs typeface="Segoe UI"/>
              </a:rPr>
              <a:t>Destination Hub </a:t>
            </a:r>
            <a:r>
              <a:rPr lang="en-GB" sz="900" u="dotted" spc="-10">
                <a:solidFill>
                  <a:srgbClr val="342F35"/>
                </a:solidFill>
                <a:highlight>
                  <a:srgbClr val="FFFFFF"/>
                </a:highlight>
                <a:uFill>
                  <a:solidFill>
                    <a:schemeClr val="bg2">
                      <a:lumMod val="75000"/>
                    </a:schemeClr>
                  </a:solidFill>
                </a:uFill>
                <a:latin typeface="Arial"/>
                <a:cs typeface="Arial"/>
              </a:rPr>
              <a:t>	</a:t>
            </a:r>
            <a:r>
              <a:rPr lang="en-GB" sz="900" b="1" spc="-10">
                <a:solidFill>
                  <a:srgbClr val="333333"/>
                </a:solidFill>
                <a:highlight>
                  <a:srgbClr val="FFFFFF"/>
                </a:highlight>
                <a:latin typeface="Arial"/>
                <a:cs typeface="Segoe UI"/>
              </a:rPr>
              <a:t>08:15 – 11:00 </a:t>
            </a:r>
            <a:endParaRPr lang="en-GB" sz="900" b="1">
              <a:latin typeface="Arial"/>
              <a:cs typeface="Arial"/>
            </a:endParaRPr>
          </a:p>
          <a:p>
            <a:pPr algn="l">
              <a:spcBef>
                <a:spcPts val="509"/>
              </a:spcBef>
              <a:tabLst>
                <a:tab pos="3248025" algn="l"/>
              </a:tabLst>
            </a:pPr>
            <a:r>
              <a:rPr lang="en-GB" sz="900" spc="-10">
                <a:solidFill>
                  <a:srgbClr val="333333"/>
                </a:solidFill>
                <a:highlight>
                  <a:srgbClr val="FFFFFF"/>
                </a:highlight>
                <a:latin typeface="Arial"/>
                <a:cs typeface="Segoe UI"/>
              </a:rPr>
              <a:t>Vision Stage</a:t>
            </a:r>
            <a:r>
              <a:rPr lang="en-GB" sz="900" u="dotted" spc="-10">
                <a:solidFill>
                  <a:srgbClr val="342F35"/>
                </a:solidFill>
                <a:highlight>
                  <a:srgbClr val="FFFFFF"/>
                </a:highlight>
                <a:uFill>
                  <a:solidFill>
                    <a:schemeClr val="bg2">
                      <a:lumMod val="75000"/>
                    </a:schemeClr>
                  </a:solidFill>
                </a:uFill>
                <a:latin typeface="Arial"/>
                <a:cs typeface="Arial"/>
              </a:rPr>
              <a:t>	</a:t>
            </a:r>
            <a:r>
              <a:rPr lang="en-GB" sz="900" b="1" spc="-10">
                <a:solidFill>
                  <a:srgbClr val="333333"/>
                </a:solidFill>
                <a:highlight>
                  <a:srgbClr val="FFFFFF"/>
                </a:highlight>
                <a:latin typeface="Arial"/>
                <a:cs typeface="Segoe UI"/>
              </a:rPr>
              <a:t>11:30 – 13:00 </a:t>
            </a:r>
            <a:endParaRPr lang="en-GB" sz="900" b="1">
              <a:latin typeface="Arial"/>
              <a:cs typeface="Arial"/>
            </a:endParaRPr>
          </a:p>
          <a:p>
            <a:pPr algn="l">
              <a:spcBef>
                <a:spcPts val="509"/>
              </a:spcBef>
              <a:tabLst>
                <a:tab pos="3248025" algn="l"/>
              </a:tabLst>
            </a:pPr>
            <a:r>
              <a:rPr lang="en-GB" sz="900" spc="-10">
                <a:solidFill>
                  <a:srgbClr val="333333"/>
                </a:solidFill>
                <a:highlight>
                  <a:srgbClr val="FFFFFF"/>
                </a:highlight>
                <a:latin typeface="Arial"/>
                <a:cs typeface="Segoe UI"/>
              </a:rPr>
              <a:t>Closing Lunch </a:t>
            </a:r>
            <a:r>
              <a:rPr lang="en-GB" sz="900" u="dotted" spc="-10">
                <a:solidFill>
                  <a:srgbClr val="342F35"/>
                </a:solidFill>
                <a:highlight>
                  <a:srgbClr val="FFFFFF"/>
                </a:highlight>
                <a:uFill>
                  <a:solidFill>
                    <a:schemeClr val="bg2">
                      <a:lumMod val="75000"/>
                    </a:schemeClr>
                  </a:solidFill>
                </a:uFill>
                <a:latin typeface="Arial"/>
                <a:cs typeface="Arial"/>
              </a:rPr>
              <a:t>	</a:t>
            </a:r>
            <a:r>
              <a:rPr lang="en-GB" sz="900" b="1" spc="-10">
                <a:solidFill>
                  <a:srgbClr val="333333"/>
                </a:solidFill>
                <a:highlight>
                  <a:srgbClr val="FFFFFF"/>
                </a:highlight>
                <a:latin typeface="Arial"/>
                <a:cs typeface="Segoe UI"/>
              </a:rPr>
              <a:t>13:00 – 14:20 </a:t>
            </a:r>
            <a:endParaRPr lang="en-GB" sz="900" b="1">
              <a:latin typeface="Arial"/>
              <a:cs typeface="Arial"/>
            </a:endParaRPr>
          </a:p>
          <a:p>
            <a:pPr algn="l">
              <a:spcBef>
                <a:spcPts val="509"/>
              </a:spcBef>
              <a:tabLst>
                <a:tab pos="3248025" algn="l"/>
              </a:tabLst>
            </a:pPr>
            <a:r>
              <a:rPr lang="en-GB" sz="900" spc="-10">
                <a:solidFill>
                  <a:srgbClr val="333333"/>
                </a:solidFill>
                <a:highlight>
                  <a:srgbClr val="FFFFFF"/>
                </a:highlight>
                <a:latin typeface="Arial"/>
                <a:cs typeface="Segoe UI"/>
              </a:rPr>
              <a:t>Hall clear of delegates / guests </a:t>
            </a:r>
            <a:r>
              <a:rPr lang="en-GB" sz="900" u="dotted" spc="-10">
                <a:solidFill>
                  <a:srgbClr val="342F35"/>
                </a:solidFill>
                <a:highlight>
                  <a:srgbClr val="FFFFFF"/>
                </a:highlight>
                <a:uFill>
                  <a:solidFill>
                    <a:schemeClr val="bg2">
                      <a:lumMod val="75000"/>
                    </a:schemeClr>
                  </a:solidFill>
                </a:uFill>
                <a:latin typeface="Arial"/>
                <a:cs typeface="Arial"/>
              </a:rPr>
              <a:t>	</a:t>
            </a:r>
            <a:r>
              <a:rPr lang="en-GB" sz="900" b="1" spc="-10">
                <a:solidFill>
                  <a:srgbClr val="333333"/>
                </a:solidFill>
                <a:highlight>
                  <a:srgbClr val="FFFFFF"/>
                </a:highlight>
                <a:latin typeface="Arial"/>
                <a:cs typeface="Segoe UI"/>
              </a:rPr>
              <a:t>15:00</a:t>
            </a:r>
            <a:r>
              <a:rPr lang="en-GB" sz="900" spc="-10">
                <a:solidFill>
                  <a:srgbClr val="333333"/>
                </a:solidFill>
                <a:highlight>
                  <a:srgbClr val="FFFFFF"/>
                </a:highlight>
                <a:latin typeface="Arial"/>
                <a:cs typeface="Segoe UI"/>
              </a:rPr>
              <a:t> </a:t>
            </a:r>
            <a:endParaRPr lang="en-GB" sz="900">
              <a:latin typeface="Arial"/>
              <a:cs typeface="Arial"/>
            </a:endParaRPr>
          </a:p>
          <a:p>
            <a:pPr algn="l">
              <a:spcBef>
                <a:spcPts val="509"/>
              </a:spcBef>
              <a:tabLst>
                <a:tab pos="3248025" algn="l"/>
              </a:tabLst>
            </a:pPr>
            <a:r>
              <a:rPr lang="en-GB" sz="900" spc="-10">
                <a:solidFill>
                  <a:srgbClr val="333333"/>
                </a:solidFill>
                <a:highlight>
                  <a:srgbClr val="FFFFFF"/>
                </a:highlight>
                <a:latin typeface="Arial"/>
                <a:cs typeface="Segoe UI"/>
              </a:rPr>
              <a:t>De-rog /dismantle </a:t>
            </a:r>
            <a:r>
              <a:rPr lang="en-GB" sz="900" u="dotted" spc="-10">
                <a:solidFill>
                  <a:srgbClr val="342F35"/>
                </a:solidFill>
                <a:highlight>
                  <a:srgbClr val="FFFFFF"/>
                </a:highlight>
                <a:uFill>
                  <a:solidFill>
                    <a:schemeClr val="bg2">
                      <a:lumMod val="75000"/>
                    </a:schemeClr>
                  </a:solidFill>
                </a:uFill>
                <a:latin typeface="Arial"/>
                <a:cs typeface="Arial"/>
              </a:rPr>
              <a:t>	</a:t>
            </a:r>
            <a:r>
              <a:rPr lang="en-GB" sz="900" b="1" spc="-10">
                <a:solidFill>
                  <a:srgbClr val="333333"/>
                </a:solidFill>
                <a:highlight>
                  <a:srgbClr val="FFFFFF"/>
                </a:highlight>
                <a:latin typeface="Arial"/>
                <a:cs typeface="Segoe UI"/>
              </a:rPr>
              <a:t>15:00 – 18:00 &amp; 22:00</a:t>
            </a:r>
          </a:p>
          <a:p>
            <a:pPr algn="l">
              <a:spcBef>
                <a:spcPts val="509"/>
              </a:spcBef>
              <a:tabLst>
                <a:tab pos="3248025" algn="l"/>
              </a:tabLst>
            </a:pPr>
            <a:r>
              <a:rPr lang="en-GB" sz="900" i="1" spc="-10">
                <a:solidFill>
                  <a:schemeClr val="accent1"/>
                </a:solidFill>
                <a:highlight>
                  <a:srgbClr val="FFFFFF"/>
                </a:highlight>
                <a:latin typeface="Arial"/>
                <a:cs typeface="Arial"/>
              </a:rPr>
              <a:t>Please refer to page 21 for exact timings for your area</a:t>
            </a:r>
            <a:endParaRPr lang="en-GB"/>
          </a:p>
        </p:txBody>
      </p:sp>
      <p:sp>
        <p:nvSpPr>
          <p:cNvPr id="16" name="object 12">
            <a:extLst>
              <a:ext uri="{FF2B5EF4-FFF2-40B4-BE49-F238E27FC236}">
                <a16:creationId xmlns:a16="http://schemas.microsoft.com/office/drawing/2014/main" id="{9131BCA4-0881-8D06-320B-D728FBB5AB38}"/>
              </a:ext>
            </a:extLst>
          </p:cNvPr>
          <p:cNvSpPr txBox="1"/>
          <p:nvPr/>
        </p:nvSpPr>
        <p:spPr>
          <a:xfrm>
            <a:off x="762000" y="4849985"/>
            <a:ext cx="3023419" cy="589935"/>
          </a:xfrm>
          <a:prstGeom prst="rect">
            <a:avLst/>
          </a:prstGeom>
        </p:spPr>
        <p:txBody>
          <a:bodyPr vert="horz" wrap="square" lIns="0" tIns="0" rIns="0" bIns="0" rtlCol="0" anchor="t">
            <a:noAutofit/>
          </a:bodyPr>
          <a:lstStyle/>
          <a:p>
            <a:pPr algn="l">
              <a:spcBef>
                <a:spcPts val="509"/>
              </a:spcBef>
              <a:tabLst>
                <a:tab pos="3248025" algn="l"/>
              </a:tabLst>
            </a:pPr>
            <a:r>
              <a:rPr lang="en-GB" sz="700">
                <a:solidFill>
                  <a:schemeClr val="tx1"/>
                </a:solidFill>
                <a:latin typeface="Arial"/>
                <a:cs typeface="Arial"/>
              </a:rPr>
              <a:t>*Please</a:t>
            </a:r>
            <a:r>
              <a:rPr lang="en-GB" sz="700" spc="5">
                <a:solidFill>
                  <a:schemeClr val="tx1"/>
                </a:solidFill>
                <a:latin typeface="Arial"/>
                <a:cs typeface="Arial"/>
              </a:rPr>
              <a:t> </a:t>
            </a:r>
            <a:r>
              <a:rPr lang="en-GB" sz="700">
                <a:solidFill>
                  <a:schemeClr val="tx1"/>
                </a:solidFill>
                <a:latin typeface="Arial"/>
                <a:cs typeface="Arial"/>
              </a:rPr>
              <a:t>note</a:t>
            </a:r>
            <a:r>
              <a:rPr lang="en-GB" sz="700" spc="5">
                <a:solidFill>
                  <a:schemeClr val="tx1"/>
                </a:solidFill>
                <a:latin typeface="Arial"/>
                <a:cs typeface="Arial"/>
              </a:rPr>
              <a:t> </a:t>
            </a:r>
            <a:r>
              <a:rPr lang="en-GB" sz="700">
                <a:solidFill>
                  <a:schemeClr val="tx1"/>
                </a:solidFill>
                <a:latin typeface="Arial"/>
                <a:cs typeface="Arial"/>
              </a:rPr>
              <a:t>the</a:t>
            </a:r>
            <a:r>
              <a:rPr lang="en-GB" sz="700" spc="9">
                <a:solidFill>
                  <a:schemeClr val="tx1"/>
                </a:solidFill>
                <a:latin typeface="Arial"/>
                <a:cs typeface="Arial"/>
              </a:rPr>
              <a:t> </a:t>
            </a:r>
            <a:r>
              <a:rPr lang="en-GB" sz="700">
                <a:solidFill>
                  <a:schemeClr val="tx1"/>
                </a:solidFill>
                <a:latin typeface="Arial"/>
                <a:cs typeface="Arial"/>
              </a:rPr>
              <a:t>programme</a:t>
            </a:r>
            <a:r>
              <a:rPr lang="en-GB" sz="700" spc="5">
                <a:solidFill>
                  <a:schemeClr val="tx1"/>
                </a:solidFill>
                <a:latin typeface="Arial"/>
                <a:cs typeface="Arial"/>
              </a:rPr>
              <a:t> </a:t>
            </a:r>
            <a:r>
              <a:rPr lang="en-GB" sz="700">
                <a:solidFill>
                  <a:schemeClr val="tx1"/>
                </a:solidFill>
                <a:latin typeface="Arial"/>
                <a:cs typeface="Arial"/>
              </a:rPr>
              <a:t>timings</a:t>
            </a:r>
            <a:r>
              <a:rPr lang="en-GB" sz="700" spc="5">
                <a:solidFill>
                  <a:schemeClr val="tx1"/>
                </a:solidFill>
                <a:latin typeface="Arial"/>
                <a:cs typeface="Arial"/>
              </a:rPr>
              <a:t> </a:t>
            </a:r>
            <a:r>
              <a:rPr lang="en-GB" sz="700">
                <a:solidFill>
                  <a:schemeClr val="tx1"/>
                </a:solidFill>
                <a:latin typeface="Arial"/>
                <a:cs typeface="Arial"/>
              </a:rPr>
              <a:t>may</a:t>
            </a:r>
            <a:r>
              <a:rPr lang="en-GB" sz="700" spc="-14">
                <a:solidFill>
                  <a:schemeClr val="tx1"/>
                </a:solidFill>
                <a:latin typeface="Arial"/>
                <a:cs typeface="Arial"/>
              </a:rPr>
              <a:t> </a:t>
            </a:r>
            <a:r>
              <a:rPr lang="en-GB" sz="700">
                <a:solidFill>
                  <a:schemeClr val="tx1"/>
                </a:solidFill>
                <a:latin typeface="Arial"/>
                <a:cs typeface="Arial"/>
              </a:rPr>
              <a:t>be</a:t>
            </a:r>
            <a:r>
              <a:rPr lang="en-GB" sz="700" spc="9">
                <a:solidFill>
                  <a:schemeClr val="tx1"/>
                </a:solidFill>
                <a:latin typeface="Arial"/>
                <a:cs typeface="Arial"/>
              </a:rPr>
              <a:t> </a:t>
            </a:r>
            <a:r>
              <a:rPr lang="en-GB" sz="700">
                <a:solidFill>
                  <a:schemeClr val="tx1"/>
                </a:solidFill>
                <a:latin typeface="Arial"/>
                <a:cs typeface="Arial"/>
              </a:rPr>
              <a:t>subject</a:t>
            </a:r>
            <a:r>
              <a:rPr lang="en-GB" sz="700" spc="5">
                <a:solidFill>
                  <a:schemeClr val="tx1"/>
                </a:solidFill>
                <a:latin typeface="Arial"/>
                <a:cs typeface="Arial"/>
              </a:rPr>
              <a:t> </a:t>
            </a:r>
            <a:r>
              <a:rPr lang="en-GB" sz="700">
                <a:solidFill>
                  <a:schemeClr val="tx1"/>
                </a:solidFill>
                <a:latin typeface="Arial"/>
                <a:cs typeface="Arial"/>
              </a:rPr>
              <a:t>to</a:t>
            </a:r>
            <a:r>
              <a:rPr lang="en-GB" sz="700" spc="5">
                <a:solidFill>
                  <a:schemeClr val="tx1"/>
                </a:solidFill>
                <a:latin typeface="Arial"/>
                <a:cs typeface="Arial"/>
              </a:rPr>
              <a:t> </a:t>
            </a:r>
            <a:r>
              <a:rPr lang="en-GB" sz="700">
                <a:solidFill>
                  <a:schemeClr val="tx1"/>
                </a:solidFill>
                <a:latin typeface="Arial"/>
                <a:cs typeface="Arial"/>
              </a:rPr>
              <a:t>change,</a:t>
            </a:r>
            <a:r>
              <a:rPr lang="en-GB" sz="700" spc="9">
                <a:solidFill>
                  <a:schemeClr val="tx1"/>
                </a:solidFill>
                <a:latin typeface="Arial"/>
                <a:cs typeface="Arial"/>
              </a:rPr>
              <a:t> </a:t>
            </a:r>
            <a:r>
              <a:rPr lang="en-GB" sz="700">
                <a:solidFill>
                  <a:schemeClr val="tx1"/>
                </a:solidFill>
                <a:latin typeface="Arial"/>
                <a:cs typeface="Arial"/>
              </a:rPr>
              <a:t>please</a:t>
            </a:r>
            <a:r>
              <a:rPr lang="en-GB" sz="700" spc="5">
                <a:solidFill>
                  <a:schemeClr val="tx1"/>
                </a:solidFill>
                <a:latin typeface="Arial"/>
                <a:cs typeface="Arial"/>
              </a:rPr>
              <a:t> </a:t>
            </a:r>
            <a:r>
              <a:rPr lang="en-GB" sz="700">
                <a:solidFill>
                  <a:schemeClr val="tx1"/>
                </a:solidFill>
                <a:latin typeface="Arial"/>
                <a:cs typeface="Arial"/>
              </a:rPr>
              <a:t>check</a:t>
            </a:r>
            <a:r>
              <a:rPr lang="en-GB" sz="700" spc="5">
                <a:solidFill>
                  <a:schemeClr val="tx1"/>
                </a:solidFill>
                <a:latin typeface="Arial"/>
                <a:cs typeface="Arial"/>
              </a:rPr>
              <a:t> </a:t>
            </a:r>
            <a:r>
              <a:rPr lang="en-GB" sz="700">
                <a:solidFill>
                  <a:schemeClr val="tx1"/>
                </a:solidFill>
                <a:latin typeface="Arial"/>
                <a:cs typeface="Arial"/>
              </a:rPr>
              <a:t>the</a:t>
            </a:r>
            <a:r>
              <a:rPr lang="en-GB" sz="700" spc="-14">
                <a:solidFill>
                  <a:schemeClr val="tx1"/>
                </a:solidFill>
                <a:latin typeface="Arial"/>
                <a:cs typeface="Arial"/>
              </a:rPr>
              <a:t> </a:t>
            </a:r>
            <a:r>
              <a:rPr lang="en-GB" sz="700" u="sng">
                <a:solidFill>
                  <a:schemeClr val="accent1"/>
                </a:solidFill>
                <a:uFill>
                  <a:solidFill>
                    <a:srgbClr val="275B9B"/>
                  </a:solidFill>
                </a:uFill>
                <a:latin typeface="Arial"/>
                <a:cs typeface="Arial"/>
                <a:hlinkClick r:id="rId5">
                  <a:extLst>
                    <a:ext uri="{A12FA001-AC4F-418D-AE19-62706E023703}">
                      <ahyp:hlinkClr xmlns:ahyp="http://schemas.microsoft.com/office/drawing/2018/hyperlinkcolor" val="tx"/>
                    </a:ext>
                  </a:extLst>
                </a:hlinkClick>
              </a:rPr>
              <a:t>website</a:t>
            </a:r>
            <a:r>
              <a:rPr lang="en-GB" sz="700" spc="9">
                <a:solidFill>
                  <a:schemeClr val="tx1"/>
                </a:solidFill>
                <a:latin typeface="Arial"/>
                <a:cs typeface="Arial"/>
              </a:rPr>
              <a:t> </a:t>
            </a:r>
            <a:r>
              <a:rPr lang="en-GB" sz="700">
                <a:solidFill>
                  <a:schemeClr val="tx1"/>
                </a:solidFill>
                <a:latin typeface="Arial"/>
                <a:cs typeface="Arial"/>
              </a:rPr>
              <a:t>or</a:t>
            </a:r>
            <a:r>
              <a:rPr lang="en-GB" sz="700" spc="-14">
                <a:solidFill>
                  <a:schemeClr val="tx1"/>
                </a:solidFill>
                <a:latin typeface="Arial"/>
                <a:cs typeface="Arial"/>
              </a:rPr>
              <a:t> </a:t>
            </a:r>
            <a:r>
              <a:rPr lang="en-GB" sz="700">
                <a:solidFill>
                  <a:schemeClr val="tx1"/>
                </a:solidFill>
                <a:latin typeface="Arial"/>
                <a:cs typeface="Arial"/>
              </a:rPr>
              <a:t>the</a:t>
            </a:r>
            <a:r>
              <a:rPr lang="en-GB" sz="700" spc="9">
                <a:solidFill>
                  <a:schemeClr val="tx1"/>
                </a:solidFill>
                <a:latin typeface="Arial"/>
                <a:cs typeface="Arial"/>
              </a:rPr>
              <a:t> </a:t>
            </a:r>
            <a:r>
              <a:rPr lang="en-GB" sz="700">
                <a:solidFill>
                  <a:schemeClr val="tx1"/>
                </a:solidFill>
                <a:latin typeface="Arial"/>
                <a:cs typeface="Arial"/>
              </a:rPr>
              <a:t>networking</a:t>
            </a:r>
            <a:r>
              <a:rPr lang="en-GB" sz="700" spc="-18">
                <a:solidFill>
                  <a:schemeClr val="tx1"/>
                </a:solidFill>
                <a:latin typeface="Arial"/>
                <a:cs typeface="Arial"/>
              </a:rPr>
              <a:t> </a:t>
            </a:r>
            <a:r>
              <a:rPr lang="en-GB" sz="700">
                <a:solidFill>
                  <a:schemeClr val="tx1"/>
                </a:solidFill>
                <a:latin typeface="Arial"/>
                <a:cs typeface="Arial"/>
              </a:rPr>
              <a:t>App</a:t>
            </a:r>
            <a:r>
              <a:rPr lang="en-GB" sz="700" spc="9">
                <a:solidFill>
                  <a:schemeClr val="tx1"/>
                </a:solidFill>
                <a:latin typeface="Arial"/>
                <a:cs typeface="Arial"/>
              </a:rPr>
              <a:t> </a:t>
            </a:r>
            <a:r>
              <a:rPr lang="en-GB" sz="700">
                <a:solidFill>
                  <a:schemeClr val="tx1"/>
                </a:solidFill>
                <a:latin typeface="Arial"/>
                <a:cs typeface="Arial"/>
              </a:rPr>
              <a:t>for</a:t>
            </a:r>
            <a:r>
              <a:rPr lang="en-GB" sz="700" spc="-14">
                <a:solidFill>
                  <a:schemeClr val="tx1"/>
                </a:solidFill>
                <a:latin typeface="Arial"/>
                <a:cs typeface="Arial"/>
              </a:rPr>
              <a:t> </a:t>
            </a:r>
            <a:r>
              <a:rPr lang="en-GB" sz="700">
                <a:solidFill>
                  <a:schemeClr val="tx1"/>
                </a:solidFill>
                <a:latin typeface="Arial"/>
                <a:cs typeface="Arial"/>
              </a:rPr>
              <a:t>the</a:t>
            </a:r>
            <a:r>
              <a:rPr lang="en-GB" sz="700" spc="9">
                <a:solidFill>
                  <a:schemeClr val="tx1"/>
                </a:solidFill>
                <a:latin typeface="Arial"/>
                <a:cs typeface="Arial"/>
              </a:rPr>
              <a:t> </a:t>
            </a:r>
            <a:r>
              <a:rPr lang="en-GB" sz="700">
                <a:solidFill>
                  <a:schemeClr val="tx1"/>
                </a:solidFill>
                <a:latin typeface="Arial"/>
                <a:cs typeface="Arial"/>
              </a:rPr>
              <a:t>most</a:t>
            </a:r>
            <a:r>
              <a:rPr lang="en-GB" sz="700" spc="5">
                <a:solidFill>
                  <a:schemeClr val="tx1"/>
                </a:solidFill>
                <a:latin typeface="Arial"/>
                <a:cs typeface="Arial"/>
              </a:rPr>
              <a:t> </a:t>
            </a:r>
            <a:r>
              <a:rPr lang="en-GB" sz="700">
                <a:solidFill>
                  <a:schemeClr val="tx1"/>
                </a:solidFill>
                <a:latin typeface="Arial"/>
                <a:cs typeface="Arial"/>
              </a:rPr>
              <a:t>up</a:t>
            </a:r>
            <a:r>
              <a:rPr lang="en-GB" sz="700" spc="5">
                <a:solidFill>
                  <a:schemeClr val="tx1"/>
                </a:solidFill>
                <a:latin typeface="Arial"/>
                <a:cs typeface="Arial"/>
              </a:rPr>
              <a:t> </a:t>
            </a:r>
            <a:r>
              <a:rPr lang="en-GB" sz="700">
                <a:solidFill>
                  <a:schemeClr val="tx1"/>
                </a:solidFill>
                <a:latin typeface="Arial"/>
                <a:cs typeface="Arial"/>
              </a:rPr>
              <a:t>to</a:t>
            </a:r>
            <a:r>
              <a:rPr lang="en-GB" sz="700" spc="9">
                <a:solidFill>
                  <a:schemeClr val="tx1"/>
                </a:solidFill>
                <a:latin typeface="Arial"/>
                <a:cs typeface="Arial"/>
              </a:rPr>
              <a:t> </a:t>
            </a:r>
            <a:r>
              <a:rPr lang="en-GB" sz="700">
                <a:solidFill>
                  <a:schemeClr val="tx1"/>
                </a:solidFill>
                <a:latin typeface="Arial"/>
                <a:cs typeface="Arial"/>
              </a:rPr>
              <a:t>date</a:t>
            </a:r>
            <a:r>
              <a:rPr lang="en-GB" sz="700" spc="5">
                <a:solidFill>
                  <a:schemeClr val="tx1"/>
                </a:solidFill>
                <a:latin typeface="Arial"/>
                <a:cs typeface="Arial"/>
              </a:rPr>
              <a:t> </a:t>
            </a:r>
            <a:r>
              <a:rPr lang="en-GB" sz="700" spc="-9">
                <a:solidFill>
                  <a:schemeClr val="tx1"/>
                </a:solidFill>
                <a:latin typeface="Arial"/>
                <a:cs typeface="Arial"/>
              </a:rPr>
              <a:t>timings.</a:t>
            </a:r>
            <a:endParaRPr lang="en-GB" sz="1000" b="1" spc="-10">
              <a:solidFill>
                <a:schemeClr val="tx1"/>
              </a:solidFill>
              <a:latin typeface="Arial"/>
              <a:cs typeface="Arial"/>
            </a:endParaRPr>
          </a:p>
        </p:txBody>
      </p:sp>
      <p:sp>
        <p:nvSpPr>
          <p:cNvPr id="22" name="object 6">
            <a:extLst>
              <a:ext uri="{FF2B5EF4-FFF2-40B4-BE49-F238E27FC236}">
                <a16:creationId xmlns:a16="http://schemas.microsoft.com/office/drawing/2014/main" id="{79ED5957-9C22-BBC6-B971-EC9CB677F5B4}"/>
              </a:ext>
            </a:extLst>
          </p:cNvPr>
          <p:cNvSpPr/>
          <p:nvPr/>
        </p:nvSpPr>
        <p:spPr>
          <a:xfrm>
            <a:off x="5560891" y="1133718"/>
            <a:ext cx="71977" cy="71977"/>
          </a:xfrm>
          <a:custGeom>
            <a:avLst/>
            <a:gdLst/>
            <a:ahLst/>
            <a:cxnLst/>
            <a:rect l="l" t="t" r="r" b="b"/>
            <a:pathLst>
              <a:path w="79375" h="79375">
                <a:moveTo>
                  <a:pt x="39598" y="0"/>
                </a:moveTo>
                <a:lnTo>
                  <a:pt x="24185" y="3110"/>
                </a:lnTo>
                <a:lnTo>
                  <a:pt x="11598" y="11593"/>
                </a:lnTo>
                <a:lnTo>
                  <a:pt x="3111" y="24179"/>
                </a:lnTo>
                <a:lnTo>
                  <a:pt x="0" y="39598"/>
                </a:lnTo>
                <a:lnTo>
                  <a:pt x="3111" y="55012"/>
                </a:lnTo>
                <a:lnTo>
                  <a:pt x="11598" y="67598"/>
                </a:lnTo>
                <a:lnTo>
                  <a:pt x="24185" y="76085"/>
                </a:lnTo>
                <a:lnTo>
                  <a:pt x="39598" y="79197"/>
                </a:lnTo>
                <a:lnTo>
                  <a:pt x="55012" y="76085"/>
                </a:lnTo>
                <a:lnTo>
                  <a:pt x="67598" y="67598"/>
                </a:lnTo>
                <a:lnTo>
                  <a:pt x="76085" y="55012"/>
                </a:lnTo>
                <a:lnTo>
                  <a:pt x="79197" y="39598"/>
                </a:lnTo>
                <a:lnTo>
                  <a:pt x="76085" y="24179"/>
                </a:lnTo>
                <a:lnTo>
                  <a:pt x="67598" y="11593"/>
                </a:lnTo>
                <a:lnTo>
                  <a:pt x="55012" y="3110"/>
                </a:lnTo>
                <a:lnTo>
                  <a:pt x="39598" y="0"/>
                </a:lnTo>
                <a:close/>
              </a:path>
            </a:pathLst>
          </a:custGeom>
          <a:solidFill>
            <a:srgbClr val="00A3A8"/>
          </a:solidFill>
        </p:spPr>
        <p:txBody>
          <a:bodyPr wrap="square" lIns="0" tIns="0" rIns="0" bIns="0" rtlCol="0"/>
          <a:lstStyle/>
          <a:p>
            <a:endParaRPr lang="en-GB"/>
          </a:p>
        </p:txBody>
      </p:sp>
      <p:pic>
        <p:nvPicPr>
          <p:cNvPr id="23" name="object 7">
            <a:extLst>
              <a:ext uri="{FF2B5EF4-FFF2-40B4-BE49-F238E27FC236}">
                <a16:creationId xmlns:a16="http://schemas.microsoft.com/office/drawing/2014/main" id="{3146F5FC-A252-A263-3B6D-AF7775A71A8C}"/>
              </a:ext>
            </a:extLst>
          </p:cNvPr>
          <p:cNvPicPr/>
          <p:nvPr/>
        </p:nvPicPr>
        <p:blipFill>
          <a:blip r:embed="rId4" cstate="screen">
            <a:extLst>
              <a:ext uri="{28A0092B-C50C-407E-A947-70E740481C1C}">
                <a14:useLocalDpi xmlns:a14="http://schemas.microsoft.com/office/drawing/2010/main"/>
              </a:ext>
            </a:extLst>
          </a:blip>
          <a:stretch>
            <a:fillRect/>
          </a:stretch>
        </p:blipFill>
        <p:spPr>
          <a:xfrm>
            <a:off x="5560971" y="2249937"/>
            <a:ext cx="71816" cy="7181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8"/>
          <p:cNvGraphicFramePr>
            <a:graphicFrameLocks noGrp="1"/>
          </p:cNvGraphicFramePr>
          <p:nvPr>
            <p:extLst>
              <p:ext uri="{D42A27DB-BD31-4B8C-83A1-F6EECF244321}">
                <p14:modId xmlns:p14="http://schemas.microsoft.com/office/powerpoint/2010/main" val="374034608"/>
              </p:ext>
            </p:extLst>
          </p:nvPr>
        </p:nvGraphicFramePr>
        <p:xfrm>
          <a:off x="500006" y="1878694"/>
          <a:ext cx="5029200" cy="3666883"/>
        </p:xfrm>
        <a:graphic>
          <a:graphicData uri="http://schemas.openxmlformats.org/drawingml/2006/table">
            <a:tbl>
              <a:tblPr firstRow="1" bandRow="1">
                <a:tableStyleId>{2D5ABB26-0587-4C30-8999-92F81FD0307C}</a:tableStyleId>
              </a:tblPr>
              <a:tblGrid>
                <a:gridCol w="2194560">
                  <a:extLst>
                    <a:ext uri="{9D8B030D-6E8A-4147-A177-3AD203B41FA5}">
                      <a16:colId xmlns:a16="http://schemas.microsoft.com/office/drawing/2014/main" val="20000"/>
                    </a:ext>
                  </a:extLst>
                </a:gridCol>
                <a:gridCol w="2834640">
                  <a:extLst>
                    <a:ext uri="{9D8B030D-6E8A-4147-A177-3AD203B41FA5}">
                      <a16:colId xmlns:a16="http://schemas.microsoft.com/office/drawing/2014/main" val="20001"/>
                    </a:ext>
                  </a:extLst>
                </a:gridCol>
              </a:tblGrid>
              <a:tr h="812856">
                <a:tc>
                  <a:txBody>
                    <a:bodyPr/>
                    <a:lstStyle/>
                    <a:p>
                      <a:pPr marL="0" marR="84455" indent="0">
                        <a:lnSpc>
                          <a:spcPct val="100000"/>
                        </a:lnSpc>
                        <a:spcBef>
                          <a:spcPts val="0"/>
                        </a:spcBef>
                        <a:tabLst/>
                      </a:pPr>
                      <a:r>
                        <a:rPr lang="en-US" sz="1400" b="1" i="0" spc="-10">
                          <a:solidFill>
                            <a:srgbClr val="FFFFFF"/>
                          </a:solidFill>
                          <a:latin typeface="Arial"/>
                          <a:cs typeface="Arial"/>
                        </a:rPr>
                        <a:t>Event Management</a:t>
                      </a:r>
                      <a:endParaRPr lang="en-US" sz="1400" b="1" i="0">
                        <a:latin typeface="Arial"/>
                        <a:cs typeface="Arial"/>
                      </a:endParaRPr>
                    </a:p>
                  </a:txBody>
                  <a:tcPr marR="0" marT="91440" marB="91440">
                    <a:lnT w="12700" cap="flat" cmpd="sng" algn="ctr">
                      <a:solidFill>
                        <a:srgbClr val="FFFFFF"/>
                      </a:solidFill>
                      <a:prstDash val="solid"/>
                      <a:round/>
                      <a:headEnd type="none" w="med" len="med"/>
                      <a:tailEnd type="none" w="med" len="med"/>
                    </a:lnT>
                    <a:lnB w="12700">
                      <a:solidFill>
                        <a:srgbClr val="FFFFFF"/>
                      </a:solidFill>
                      <a:prstDash val="solid"/>
                    </a:lnB>
                    <a:solidFill>
                      <a:schemeClr val="accent1"/>
                    </a:solidFill>
                  </a:tcPr>
                </a:tc>
                <a:tc>
                  <a:txBody>
                    <a:bodyPr/>
                    <a:lstStyle/>
                    <a:p>
                      <a:pPr marL="0" indent="0">
                        <a:lnSpc>
                          <a:spcPct val="100000"/>
                        </a:lnSpc>
                        <a:spcBef>
                          <a:spcPts val="0"/>
                        </a:spcBef>
                      </a:pPr>
                      <a:r>
                        <a:rPr lang="en-US" sz="1100" b="1" i="0" spc="-10">
                          <a:solidFill>
                            <a:schemeClr val="tx2"/>
                          </a:solidFill>
                          <a:latin typeface="Arial"/>
                          <a:cs typeface="Arial"/>
                        </a:rPr>
                        <a:t>Nina Aufderheide</a:t>
                      </a:r>
                      <a:endParaRPr lang="en-US" sz="1100" b="1" i="0" spc="-10">
                        <a:solidFill>
                          <a:schemeClr val="tx2"/>
                        </a:solidFill>
                        <a:latin typeface="Arial" panose="020B0604020202020204" pitchFamily="34" charset="0"/>
                        <a:cs typeface="Arial" panose="020B0604020202020204" pitchFamily="34" charset="0"/>
                      </a:endParaRPr>
                    </a:p>
                    <a:p>
                      <a:pPr marL="0" indent="0">
                        <a:lnSpc>
                          <a:spcPct val="100000"/>
                        </a:lnSpc>
                        <a:spcBef>
                          <a:spcPts val="0"/>
                        </a:spcBef>
                      </a:pPr>
                      <a:r>
                        <a:rPr lang="en-US" sz="1100" b="0" i="0">
                          <a:solidFill>
                            <a:schemeClr val="tx1"/>
                          </a:solidFill>
                          <a:latin typeface="Arial"/>
                          <a:cs typeface="Arial"/>
                        </a:rPr>
                        <a:t>Sponsor Operations</a:t>
                      </a:r>
                      <a:r>
                        <a:rPr lang="en-US" sz="1100" b="0" i="0" spc="200">
                          <a:solidFill>
                            <a:schemeClr val="tx1"/>
                          </a:solidFill>
                          <a:latin typeface="Arial"/>
                          <a:cs typeface="Arial"/>
                        </a:rPr>
                        <a:t> </a:t>
                      </a:r>
                      <a:r>
                        <a:rPr lang="en-US" sz="1100" b="0" i="0" spc="-10">
                          <a:solidFill>
                            <a:schemeClr val="tx1"/>
                          </a:solidFill>
                          <a:latin typeface="Arial"/>
                          <a:cs typeface="Arial"/>
                        </a:rPr>
                        <a:t>Manager</a:t>
                      </a:r>
                    </a:p>
                    <a:p>
                      <a:pPr marL="0" indent="0">
                        <a:lnSpc>
                          <a:spcPct val="100000"/>
                        </a:lnSpc>
                        <a:spcBef>
                          <a:spcPts val="0"/>
                        </a:spcBef>
                        <a:tabLst/>
                      </a:pPr>
                      <a:r>
                        <a:rPr lang="en-US" sz="1100" b="0" i="0" spc="-10">
                          <a:solidFill>
                            <a:schemeClr val="tx1"/>
                          </a:solidFill>
                          <a:latin typeface="Arial"/>
                          <a:cs typeface="Arial"/>
                          <a:hlinkClick r:id="rId2"/>
                        </a:rPr>
                        <a:t>ihifemeaoperations@questex.com</a:t>
                      </a:r>
                      <a:endParaRPr lang="en-US" sz="1100" b="0" i="0" spc="-10">
                        <a:solidFill>
                          <a:schemeClr val="tx1"/>
                        </a:solidFill>
                        <a:latin typeface="Arial"/>
                        <a:cs typeface="Arial"/>
                      </a:endParaRPr>
                    </a:p>
                  </a:txBody>
                  <a:tcPr marR="0" marT="91440" marB="91440">
                    <a:lnR w="12700">
                      <a:solidFill>
                        <a:srgbClr val="FFFFFF"/>
                      </a:solidFill>
                      <a:prstDash val="solid"/>
                    </a:lnR>
                    <a:lnT w="12700" cap="flat" cmpd="sng" algn="ctr">
                      <a:solidFill>
                        <a:srgbClr val="FFFFFF"/>
                      </a:solidFill>
                      <a:prstDash val="solid"/>
                      <a:round/>
                      <a:headEnd type="none" w="med" len="med"/>
                      <a:tailEnd type="none" w="med" len="med"/>
                    </a:lnT>
                    <a:lnB w="12700">
                      <a:solidFill>
                        <a:srgbClr val="FFFFFF"/>
                      </a:solidFill>
                      <a:prstDash val="solid"/>
                    </a:lnB>
                    <a:solidFill>
                      <a:srgbClr val="EDEDEF"/>
                    </a:solidFill>
                  </a:tcPr>
                </a:tc>
                <a:extLst>
                  <a:ext uri="{0D108BD9-81ED-4DB2-BD59-A6C34878D82A}">
                    <a16:rowId xmlns:a16="http://schemas.microsoft.com/office/drawing/2014/main" val="10000"/>
                  </a:ext>
                </a:extLst>
              </a:tr>
              <a:tr h="812856">
                <a:tc>
                  <a:txBody>
                    <a:bodyPr/>
                    <a:lstStyle/>
                    <a:p>
                      <a:pPr marL="0" marR="297180" indent="0">
                        <a:lnSpc>
                          <a:spcPct val="100000"/>
                        </a:lnSpc>
                        <a:spcBef>
                          <a:spcPts val="0"/>
                        </a:spcBef>
                        <a:tabLst/>
                      </a:pPr>
                      <a:r>
                        <a:rPr lang="en-US" sz="1400" b="1" i="0" spc="-10">
                          <a:solidFill>
                            <a:srgbClr val="FFFFFF"/>
                          </a:solidFill>
                          <a:latin typeface="Arial"/>
                          <a:cs typeface="Arial"/>
                        </a:rPr>
                        <a:t>Digital Marketing</a:t>
                      </a:r>
                      <a:endParaRPr lang="en-US" sz="1400" b="1" i="0">
                        <a:latin typeface="Arial"/>
                        <a:cs typeface="Arial"/>
                      </a:endParaRPr>
                    </a:p>
                  </a:txBody>
                  <a:tcPr marR="0" marT="91440" marB="91440">
                    <a:lnT w="12700">
                      <a:solidFill>
                        <a:srgbClr val="FFFFFF"/>
                      </a:solidFill>
                      <a:prstDash val="solid"/>
                    </a:lnT>
                    <a:lnB w="12700">
                      <a:solidFill>
                        <a:srgbClr val="FFFFFF"/>
                      </a:solidFill>
                      <a:prstDash val="solid"/>
                    </a:lnB>
                    <a:solidFill>
                      <a:schemeClr val="accent1"/>
                    </a:solidFill>
                  </a:tcPr>
                </a:tc>
                <a:tc>
                  <a:txBody>
                    <a:bodyPr/>
                    <a:lstStyle/>
                    <a:p>
                      <a:pPr marL="0" marR="930910" indent="0">
                        <a:lnSpc>
                          <a:spcPct val="100000"/>
                        </a:lnSpc>
                        <a:spcBef>
                          <a:spcPts val="0"/>
                        </a:spcBef>
                        <a:tabLst/>
                      </a:pPr>
                      <a:r>
                        <a:rPr lang="en-US" sz="1100" b="1" i="0">
                          <a:solidFill>
                            <a:schemeClr val="tx2"/>
                          </a:solidFill>
                          <a:latin typeface="Arial"/>
                          <a:cs typeface="Arial"/>
                        </a:rPr>
                        <a:t>Donna</a:t>
                      </a:r>
                      <a:r>
                        <a:rPr lang="en-US" sz="1100" b="1" i="0" spc="25">
                          <a:solidFill>
                            <a:schemeClr val="tx2"/>
                          </a:solidFill>
                          <a:latin typeface="Arial"/>
                          <a:cs typeface="Arial"/>
                        </a:rPr>
                        <a:t> </a:t>
                      </a:r>
                      <a:r>
                        <a:rPr lang="en-US" sz="1100" b="1" i="0" spc="-10">
                          <a:solidFill>
                            <a:schemeClr val="tx2"/>
                          </a:solidFill>
                          <a:latin typeface="Arial"/>
                          <a:cs typeface="Arial"/>
                        </a:rPr>
                        <a:t>Preston</a:t>
                      </a:r>
                    </a:p>
                    <a:p>
                      <a:pPr marL="0" marR="930910" indent="0">
                        <a:lnSpc>
                          <a:spcPct val="100000"/>
                        </a:lnSpc>
                        <a:spcBef>
                          <a:spcPts val="0"/>
                        </a:spcBef>
                        <a:tabLst/>
                      </a:pPr>
                      <a:r>
                        <a:rPr lang="en-US" sz="1100" b="0" i="0">
                          <a:solidFill>
                            <a:srgbClr val="342F35"/>
                          </a:solidFill>
                          <a:latin typeface="Arial"/>
                          <a:cs typeface="Arial"/>
                        </a:rPr>
                        <a:t>Digital Marketing </a:t>
                      </a:r>
                      <a:r>
                        <a:rPr lang="en-US" sz="1100" b="0" i="0" spc="-10">
                          <a:solidFill>
                            <a:srgbClr val="342F35"/>
                          </a:solidFill>
                          <a:latin typeface="Arial"/>
                          <a:cs typeface="Arial"/>
                        </a:rPr>
                        <a:t>Manager</a:t>
                      </a:r>
                    </a:p>
                    <a:p>
                      <a:pPr marL="0" marR="930910" indent="0">
                        <a:lnSpc>
                          <a:spcPct val="100000"/>
                        </a:lnSpc>
                        <a:spcBef>
                          <a:spcPts val="0"/>
                        </a:spcBef>
                        <a:tabLst/>
                      </a:pPr>
                      <a:r>
                        <a:rPr lang="en-US" sz="1100" b="0" i="0" spc="-10">
                          <a:solidFill>
                            <a:schemeClr val="accent1"/>
                          </a:solidFill>
                          <a:latin typeface="Arial"/>
                          <a:cs typeface="Arial"/>
                          <a:hlinkClick r:id="rId3">
                            <a:extLst>
                              <a:ext uri="{A12FA001-AC4F-418D-AE19-62706E023703}">
                                <ahyp:hlinkClr xmlns:ahyp="http://schemas.microsoft.com/office/drawing/2018/hyperlinkcolor" val="tx"/>
                              </a:ext>
                            </a:extLst>
                          </a:hlinkClick>
                        </a:rPr>
                        <a:t>opremarketing@questex.com</a:t>
                      </a:r>
                      <a:endParaRPr lang="en-US" sz="1100" b="0" i="0" spc="-10">
                        <a:solidFill>
                          <a:schemeClr val="accent1"/>
                        </a:solidFill>
                        <a:latin typeface="Arial"/>
                        <a:cs typeface="Arial"/>
                      </a:endParaRPr>
                    </a:p>
                  </a:txBody>
                  <a:tcPr marR="0" marT="91440" marB="91440">
                    <a:lnR w="12700">
                      <a:solidFill>
                        <a:srgbClr val="FFFFFF"/>
                      </a:solidFill>
                      <a:prstDash val="solid"/>
                    </a:lnR>
                    <a:lnT w="12700">
                      <a:solidFill>
                        <a:srgbClr val="FFFFFF"/>
                      </a:solidFill>
                      <a:prstDash val="solid"/>
                    </a:lnT>
                    <a:lnB w="12700">
                      <a:solidFill>
                        <a:srgbClr val="FFFFFF"/>
                      </a:solidFill>
                      <a:prstDash val="solid"/>
                    </a:lnB>
                    <a:solidFill>
                      <a:srgbClr val="EDEDEF"/>
                    </a:solidFill>
                  </a:tcPr>
                </a:tc>
                <a:extLst>
                  <a:ext uri="{0D108BD9-81ED-4DB2-BD59-A6C34878D82A}">
                    <a16:rowId xmlns:a16="http://schemas.microsoft.com/office/drawing/2014/main" val="10001"/>
                  </a:ext>
                </a:extLst>
              </a:tr>
              <a:tr h="812856">
                <a:tc>
                  <a:txBody>
                    <a:bodyPr/>
                    <a:lstStyle/>
                    <a:p>
                      <a:pPr marL="0" marR="297180" lvl="0" indent="0" defTabSz="914400" eaLnBrk="1" fontAlgn="auto" latinLnBrk="0" hangingPunct="1">
                        <a:lnSpc>
                          <a:spcPct val="100000"/>
                        </a:lnSpc>
                        <a:spcBef>
                          <a:spcPts val="0"/>
                        </a:spcBef>
                        <a:spcAft>
                          <a:spcPts val="0"/>
                        </a:spcAft>
                        <a:buClrTx/>
                        <a:buSzTx/>
                        <a:buFontTx/>
                        <a:buNone/>
                        <a:tabLst/>
                        <a:defRPr/>
                      </a:pPr>
                      <a:r>
                        <a:rPr lang="en-GB" sz="1400" b="1" i="0" spc="-10">
                          <a:solidFill>
                            <a:srgbClr val="FFFFFF"/>
                          </a:solidFill>
                          <a:latin typeface="Arial"/>
                          <a:cs typeface="Arial"/>
                        </a:rPr>
                        <a:t>Registration</a:t>
                      </a:r>
                    </a:p>
                  </a:txBody>
                  <a:tcPr marR="0" marT="91440" marB="91440">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solidFill>
                  </a:tcPr>
                </a:tc>
                <a:tc>
                  <a:txBody>
                    <a:bodyPr/>
                    <a:lstStyle/>
                    <a:p>
                      <a:pPr marL="0" marR="840105" indent="0">
                        <a:lnSpc>
                          <a:spcPct val="100000"/>
                        </a:lnSpc>
                        <a:spcBef>
                          <a:spcPts val="0"/>
                        </a:spcBef>
                        <a:tabLst/>
                      </a:pPr>
                      <a:r>
                        <a:rPr lang="en-US" sz="1100" b="1" i="0" spc="-10">
                          <a:solidFill>
                            <a:schemeClr val="tx2"/>
                          </a:solidFill>
                          <a:latin typeface="Arial"/>
                          <a:cs typeface="Arial"/>
                        </a:rPr>
                        <a:t>Taylor </a:t>
                      </a:r>
                      <a:r>
                        <a:rPr lang="en-US" sz="1100" b="1" i="0">
                          <a:solidFill>
                            <a:schemeClr val="tx2"/>
                          </a:solidFill>
                          <a:latin typeface="Arial"/>
                          <a:cs typeface="Arial"/>
                        </a:rPr>
                        <a:t>Bennet</a:t>
                      </a:r>
                      <a:r>
                        <a:rPr lang="en-US" sz="1100" b="1" i="0" spc="25">
                          <a:solidFill>
                            <a:schemeClr val="tx2"/>
                          </a:solidFill>
                          <a:latin typeface="Arial"/>
                          <a:cs typeface="Arial"/>
                        </a:rPr>
                        <a:t> </a:t>
                      </a:r>
                      <a:r>
                        <a:rPr lang="en-US" sz="1100" b="1" i="0" spc="-20">
                          <a:solidFill>
                            <a:schemeClr val="tx2"/>
                          </a:solidFill>
                          <a:latin typeface="Arial"/>
                          <a:cs typeface="Arial"/>
                        </a:rPr>
                        <a:t>Ltd.</a:t>
                      </a:r>
                    </a:p>
                    <a:p>
                      <a:pPr marL="0" marR="840105" indent="0">
                        <a:lnSpc>
                          <a:spcPct val="100000"/>
                        </a:lnSpc>
                        <a:spcBef>
                          <a:spcPts val="0"/>
                        </a:spcBef>
                        <a:tabLst/>
                      </a:pPr>
                      <a:r>
                        <a:rPr lang="en-US" sz="1100" b="0" i="0">
                          <a:latin typeface="Arial"/>
                          <a:cs typeface="Arial"/>
                        </a:rPr>
                        <a:t>Dedicated</a:t>
                      </a:r>
                      <a:r>
                        <a:rPr lang="en-US" sz="1100" b="0" i="0" spc="185">
                          <a:latin typeface="Arial"/>
                          <a:cs typeface="Arial"/>
                        </a:rPr>
                        <a:t> </a:t>
                      </a:r>
                      <a:r>
                        <a:rPr lang="en-US" sz="1100" b="0" i="0">
                          <a:latin typeface="Arial"/>
                          <a:cs typeface="Arial"/>
                        </a:rPr>
                        <a:t>registration</a:t>
                      </a:r>
                      <a:r>
                        <a:rPr lang="en-US" sz="1100" b="0" i="0" spc="190">
                          <a:latin typeface="Arial"/>
                          <a:cs typeface="Arial"/>
                        </a:rPr>
                        <a:t> </a:t>
                      </a:r>
                      <a:r>
                        <a:rPr lang="en-US" sz="1100" b="0" i="0" spc="-20">
                          <a:latin typeface="Arial"/>
                          <a:cs typeface="Arial"/>
                        </a:rPr>
                        <a:t>team</a:t>
                      </a:r>
                    </a:p>
                    <a:p>
                      <a:pPr marL="0" marR="840105" indent="0">
                        <a:lnSpc>
                          <a:spcPct val="100000"/>
                        </a:lnSpc>
                        <a:spcBef>
                          <a:spcPts val="0"/>
                        </a:spcBef>
                        <a:tabLst/>
                      </a:pPr>
                      <a:r>
                        <a:rPr lang="en-US" sz="1100" b="0" i="0" spc="-20">
                          <a:latin typeface="Arial"/>
                          <a:cs typeface="Arial"/>
                          <a:hlinkClick r:id="rId4"/>
                        </a:rPr>
                        <a:t>ihif@eventbooking.uk.com</a:t>
                      </a:r>
                      <a:endParaRPr lang="en-US" sz="1100" b="0" i="0" spc="-20">
                        <a:latin typeface="Arial"/>
                        <a:cs typeface="Arial"/>
                      </a:endParaRPr>
                    </a:p>
                  </a:txBody>
                  <a:tcPr marR="0" marT="91440" marB="91440">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F"/>
                    </a:solidFill>
                  </a:tcPr>
                </a:tc>
                <a:extLst>
                  <a:ext uri="{0D108BD9-81ED-4DB2-BD59-A6C34878D82A}">
                    <a16:rowId xmlns:a16="http://schemas.microsoft.com/office/drawing/2014/main" val="163019138"/>
                  </a:ext>
                </a:extLst>
              </a:tr>
              <a:tr h="1228315">
                <a:tc>
                  <a:txBody>
                    <a:bodyPr/>
                    <a:lstStyle/>
                    <a:p>
                      <a:pPr marL="0" indent="0">
                        <a:lnSpc>
                          <a:spcPct val="100000"/>
                        </a:lnSpc>
                        <a:spcBef>
                          <a:spcPts val="0"/>
                        </a:spcBef>
                        <a:tabLst/>
                      </a:pPr>
                      <a:r>
                        <a:rPr lang="en-US" sz="1400" b="1" i="0" spc="-10">
                          <a:solidFill>
                            <a:srgbClr val="FFFFFF"/>
                          </a:solidFill>
                          <a:latin typeface="Arial"/>
                          <a:cs typeface="Arial"/>
                        </a:rPr>
                        <a:t>Exhibition Stand </a:t>
                      </a:r>
                      <a:br>
                        <a:rPr lang="en-US" sz="1400" b="1" i="0" spc="-10">
                          <a:solidFill>
                            <a:srgbClr val="FFFFFF"/>
                          </a:solidFill>
                          <a:latin typeface="Arial"/>
                          <a:cs typeface="Arial"/>
                        </a:rPr>
                      </a:br>
                      <a:r>
                        <a:rPr lang="en-US" sz="1400" b="1" i="0" spc="-10">
                          <a:solidFill>
                            <a:srgbClr val="FFFFFF"/>
                          </a:solidFill>
                          <a:latin typeface="Arial"/>
                          <a:cs typeface="Arial"/>
                        </a:rPr>
                        <a:t>Art Work, Print, Stand Build Accessories, Furniture and Electricity</a:t>
                      </a:r>
                    </a:p>
                  </a:txBody>
                  <a:tcPr marR="0" marT="91440" marB="91440">
                    <a:lnT w="12700" cap="flat" cmpd="sng" algn="ctr">
                      <a:solidFill>
                        <a:srgbClr val="FFFFFF"/>
                      </a:solidFill>
                      <a:prstDash val="solid"/>
                      <a:round/>
                      <a:headEnd type="none" w="med" len="med"/>
                      <a:tailEnd type="none" w="med" len="med"/>
                    </a:lnT>
                    <a:lnB w="12700">
                      <a:solidFill>
                        <a:srgbClr val="FFFFFF"/>
                      </a:solidFill>
                      <a:prstDash val="solid"/>
                    </a:lnB>
                    <a:solidFill>
                      <a:schemeClr val="accent1"/>
                    </a:solidFill>
                  </a:tcPr>
                </a:tc>
                <a:tc>
                  <a:txBody>
                    <a:bodyPr/>
                    <a:lstStyle/>
                    <a:p>
                      <a:pPr marL="0" indent="0">
                        <a:lnSpc>
                          <a:spcPct val="100000"/>
                        </a:lnSpc>
                        <a:spcBef>
                          <a:spcPts val="0"/>
                        </a:spcBef>
                        <a:tabLst/>
                      </a:pPr>
                      <a:r>
                        <a:rPr lang="en-GB" sz="1100" b="1" i="0">
                          <a:solidFill>
                            <a:srgbClr val="003D66"/>
                          </a:solidFill>
                          <a:latin typeface="Arial"/>
                          <a:cs typeface="Arial"/>
                        </a:rPr>
                        <a:t>TEM Festival GmbH</a:t>
                      </a:r>
                    </a:p>
                    <a:p>
                      <a:pPr marL="0" indent="0">
                        <a:lnSpc>
                          <a:spcPct val="100000"/>
                        </a:lnSpc>
                        <a:spcBef>
                          <a:spcPts val="0"/>
                        </a:spcBef>
                        <a:tabLst/>
                      </a:pPr>
                      <a:r>
                        <a:rPr lang="en-GB" sz="1100" b="0" i="0">
                          <a:solidFill>
                            <a:schemeClr val="tx1"/>
                          </a:solidFill>
                          <a:latin typeface="Arial"/>
                          <a:cs typeface="Arial"/>
                        </a:rPr>
                        <a:t>Technical Event Management</a:t>
                      </a:r>
                    </a:p>
                    <a:p>
                      <a:pPr marL="0" indent="0">
                        <a:lnSpc>
                          <a:spcPct val="100000"/>
                        </a:lnSpc>
                        <a:spcBef>
                          <a:spcPts val="0"/>
                        </a:spcBef>
                        <a:tabLst/>
                      </a:pPr>
                      <a:r>
                        <a:rPr lang="en-GB" sz="1100" b="0" i="0">
                          <a:solidFill>
                            <a:schemeClr val="accent1"/>
                          </a:solidFill>
                          <a:latin typeface="Arial"/>
                          <a:cs typeface="Arial"/>
                          <a:hlinkClick r:id="rId5">
                            <a:extLst>
                              <a:ext uri="{A12FA001-AC4F-418D-AE19-62706E023703}">
                                <ahyp:hlinkClr xmlns:ahyp="http://schemas.microsoft.com/office/drawing/2018/hyperlinkcolor" val="tx"/>
                              </a:ext>
                            </a:extLst>
                          </a:hlinkClick>
                        </a:rPr>
                        <a:t>ihif@t-e-m.de</a:t>
                      </a:r>
                    </a:p>
                    <a:p>
                      <a:pPr marL="0" indent="0">
                        <a:lnSpc>
                          <a:spcPct val="100000"/>
                        </a:lnSpc>
                        <a:spcBef>
                          <a:spcPts val="0"/>
                        </a:spcBef>
                        <a:tabLst/>
                      </a:pPr>
                      <a:r>
                        <a:rPr lang="en-GB" sz="1100" b="0" i="0">
                          <a:solidFill>
                            <a:schemeClr val="accent1"/>
                          </a:solidFill>
                          <a:latin typeface="Arial"/>
                          <a:cs typeface="Arial"/>
                          <a:hlinkClick r:id="rId6">
                            <a:extLst>
                              <a:ext uri="{A12FA001-AC4F-418D-AE19-62706E023703}">
                                <ahyp:hlinkClr xmlns:ahyp="http://schemas.microsoft.com/office/drawing/2018/hyperlinkcolor" val="tx"/>
                              </a:ext>
                            </a:extLst>
                          </a:hlinkClick>
                        </a:rPr>
                        <a:t>Exhibitor Shop</a:t>
                      </a:r>
                    </a:p>
                  </a:txBody>
                  <a:tcPr marR="0" marT="91440" marB="91440">
                    <a:lnR w="12700">
                      <a:solidFill>
                        <a:srgbClr val="FFFFFF"/>
                      </a:solidFill>
                      <a:prstDash val="solid"/>
                    </a:lnR>
                    <a:lnT w="12700" cap="flat" cmpd="sng" algn="ctr">
                      <a:solidFill>
                        <a:srgbClr val="FFFFFF"/>
                      </a:solidFill>
                      <a:prstDash val="solid"/>
                      <a:round/>
                      <a:headEnd type="none" w="med" len="med"/>
                      <a:tailEnd type="none" w="med" len="med"/>
                    </a:lnT>
                    <a:lnB w="12700">
                      <a:solidFill>
                        <a:srgbClr val="FFFFFF"/>
                      </a:solidFill>
                      <a:prstDash val="solid"/>
                    </a:lnB>
                    <a:solidFill>
                      <a:srgbClr val="EDEDEF"/>
                    </a:solidFill>
                  </a:tcPr>
                </a:tc>
                <a:extLst>
                  <a:ext uri="{0D108BD9-81ED-4DB2-BD59-A6C34878D82A}">
                    <a16:rowId xmlns:a16="http://schemas.microsoft.com/office/drawing/2014/main" val="4254601377"/>
                  </a:ext>
                </a:extLst>
              </a:tr>
            </a:tbl>
          </a:graphicData>
        </a:graphic>
      </p:graphicFrame>
      <p:sp>
        <p:nvSpPr>
          <p:cNvPr id="30" name="Slide Number Placeholder 29">
            <a:extLst>
              <a:ext uri="{FF2B5EF4-FFF2-40B4-BE49-F238E27FC236}">
                <a16:creationId xmlns:a16="http://schemas.microsoft.com/office/drawing/2014/main" id="{E49E7ED4-15CC-D06B-B6CA-D919824C60AB}"/>
              </a:ext>
            </a:extLst>
          </p:cNvPr>
          <p:cNvSpPr>
            <a:spLocks noGrp="1"/>
          </p:cNvSpPr>
          <p:nvPr>
            <p:ph type="sldNum" sz="quarter" idx="10"/>
          </p:nvPr>
        </p:nvSpPr>
        <p:spPr/>
        <p:txBody>
          <a:bodyPr/>
          <a:lstStyle/>
          <a:p>
            <a:pPr marL="12700">
              <a:spcBef>
                <a:spcPts val="65"/>
              </a:spcBef>
            </a:pPr>
            <a:fld id="{81D60167-4931-47E6-BA6A-407CBD079E47}" type="slidenum">
              <a:rPr lang="en-GB" spc="-25" smtClean="0"/>
              <a:pPr marL="12700">
                <a:spcBef>
                  <a:spcPts val="65"/>
                </a:spcBef>
              </a:pPr>
              <a:t>4</a:t>
            </a:fld>
            <a:endParaRPr lang="en-GB" spc="-25"/>
          </a:p>
        </p:txBody>
      </p:sp>
      <p:sp>
        <p:nvSpPr>
          <p:cNvPr id="19" name="Title 18">
            <a:extLst>
              <a:ext uri="{FF2B5EF4-FFF2-40B4-BE49-F238E27FC236}">
                <a16:creationId xmlns:a16="http://schemas.microsoft.com/office/drawing/2014/main" id="{3C23ABDE-9E85-4AAF-1B26-97FB3575D3A4}"/>
              </a:ext>
            </a:extLst>
          </p:cNvPr>
          <p:cNvSpPr>
            <a:spLocks noGrp="1"/>
          </p:cNvSpPr>
          <p:nvPr>
            <p:ph type="title"/>
          </p:nvPr>
        </p:nvSpPr>
        <p:spPr/>
        <p:txBody>
          <a:bodyPr/>
          <a:lstStyle/>
          <a:p>
            <a:r>
              <a:rPr lang="en-US"/>
              <a:t>Event Contacts</a:t>
            </a:r>
          </a:p>
        </p:txBody>
      </p:sp>
      <p:sp>
        <p:nvSpPr>
          <p:cNvPr id="3" name="Content Placeholder 2">
            <a:extLst>
              <a:ext uri="{FF2B5EF4-FFF2-40B4-BE49-F238E27FC236}">
                <a16:creationId xmlns:a16="http://schemas.microsoft.com/office/drawing/2014/main" id="{C3D9DCCF-1534-3825-19DD-A6B1A5220DE9}"/>
              </a:ext>
            </a:extLst>
          </p:cNvPr>
          <p:cNvSpPr>
            <a:spLocks noGrp="1"/>
          </p:cNvSpPr>
          <p:nvPr>
            <p:ph idx="1"/>
          </p:nvPr>
        </p:nvSpPr>
        <p:spPr>
          <a:xfrm>
            <a:off x="495299" y="1042985"/>
            <a:ext cx="11206163" cy="771528"/>
          </a:xfrm>
        </p:spPr>
        <p:txBody>
          <a:bodyPr/>
          <a:lstStyle/>
          <a:p>
            <a:r>
              <a:rPr lang="en-US"/>
              <a:t>Below are your key IHIF EMEA 2026 contacts who remain on hand to assist with all topics throughout the planning stage and whilst onsite.</a:t>
            </a:r>
          </a:p>
        </p:txBody>
      </p:sp>
      <p:graphicFrame>
        <p:nvGraphicFramePr>
          <p:cNvPr id="2" name="object 8">
            <a:extLst>
              <a:ext uri="{FF2B5EF4-FFF2-40B4-BE49-F238E27FC236}">
                <a16:creationId xmlns:a16="http://schemas.microsoft.com/office/drawing/2014/main" id="{4752F2B9-E0A4-7F56-2715-FE613A0C0CC6}"/>
              </a:ext>
            </a:extLst>
          </p:cNvPr>
          <p:cNvGraphicFramePr>
            <a:graphicFrameLocks noGrp="1"/>
          </p:cNvGraphicFramePr>
          <p:nvPr>
            <p:extLst>
              <p:ext uri="{D42A27DB-BD31-4B8C-83A1-F6EECF244321}">
                <p14:modId xmlns:p14="http://schemas.microsoft.com/office/powerpoint/2010/main" val="3449296871"/>
              </p:ext>
            </p:extLst>
          </p:nvPr>
        </p:nvGraphicFramePr>
        <p:xfrm>
          <a:off x="5880171" y="1878695"/>
          <a:ext cx="5029200" cy="3693428"/>
        </p:xfrm>
        <a:graphic>
          <a:graphicData uri="http://schemas.openxmlformats.org/drawingml/2006/table">
            <a:tbl>
              <a:tblPr firstRow="1" bandRow="1">
                <a:tableStyleId>{2D5ABB26-0587-4C30-8999-92F81FD0307C}</a:tableStyleId>
              </a:tblPr>
              <a:tblGrid>
                <a:gridCol w="2194560">
                  <a:extLst>
                    <a:ext uri="{9D8B030D-6E8A-4147-A177-3AD203B41FA5}">
                      <a16:colId xmlns:a16="http://schemas.microsoft.com/office/drawing/2014/main" val="20000"/>
                    </a:ext>
                  </a:extLst>
                </a:gridCol>
                <a:gridCol w="2834640">
                  <a:extLst>
                    <a:ext uri="{9D8B030D-6E8A-4147-A177-3AD203B41FA5}">
                      <a16:colId xmlns:a16="http://schemas.microsoft.com/office/drawing/2014/main" val="20001"/>
                    </a:ext>
                  </a:extLst>
                </a:gridCol>
              </a:tblGrid>
              <a:tr h="783982">
                <a:tc>
                  <a:txBody>
                    <a:bodyPr/>
                    <a:lstStyle/>
                    <a:p>
                      <a:pPr marL="0" marR="84455" indent="0">
                        <a:lnSpc>
                          <a:spcPct val="100000"/>
                        </a:lnSpc>
                        <a:spcBef>
                          <a:spcPts val="0"/>
                        </a:spcBef>
                        <a:tabLst/>
                      </a:pPr>
                      <a:r>
                        <a:rPr lang="en-US" sz="1400" b="1" i="0" spc="-10">
                          <a:solidFill>
                            <a:srgbClr val="FFFFFF"/>
                          </a:solidFill>
                          <a:latin typeface="Arial"/>
                          <a:cs typeface="Arial"/>
                        </a:rPr>
                        <a:t>Content</a:t>
                      </a:r>
                    </a:p>
                  </a:txBody>
                  <a:tcPr marT="91440" marB="91440">
                    <a:lnT w="12700" cap="flat" cmpd="sng" algn="ctr">
                      <a:solidFill>
                        <a:srgbClr val="FFFFFF"/>
                      </a:solidFill>
                      <a:prstDash val="solid"/>
                      <a:round/>
                      <a:headEnd type="none" w="med" len="med"/>
                      <a:tailEnd type="none" w="med" len="med"/>
                    </a:lnT>
                    <a:lnB w="12700">
                      <a:solidFill>
                        <a:srgbClr val="FFFFFF"/>
                      </a:solidFill>
                      <a:prstDash val="solid"/>
                    </a:lnB>
                    <a:solidFill>
                      <a:schemeClr val="accent1"/>
                    </a:solidFill>
                  </a:tcPr>
                </a:tc>
                <a:tc>
                  <a:txBody>
                    <a:bodyPr/>
                    <a:lstStyle/>
                    <a:p>
                      <a:pPr marL="0">
                        <a:lnSpc>
                          <a:spcPct val="100000"/>
                        </a:lnSpc>
                        <a:spcBef>
                          <a:spcPts val="0"/>
                        </a:spcBef>
                      </a:pPr>
                      <a:r>
                        <a:rPr lang="en-US" sz="1100" b="1" i="0">
                          <a:solidFill>
                            <a:schemeClr val="tx2"/>
                          </a:solidFill>
                          <a:latin typeface="Arial"/>
                          <a:cs typeface="Arial"/>
                        </a:rPr>
                        <a:t>Olga</a:t>
                      </a:r>
                      <a:r>
                        <a:rPr lang="en-US" sz="1100" b="1" i="0" spc="20">
                          <a:solidFill>
                            <a:schemeClr val="tx2"/>
                          </a:solidFill>
                          <a:latin typeface="Arial"/>
                          <a:cs typeface="Arial"/>
                        </a:rPr>
                        <a:t> </a:t>
                      </a:r>
                      <a:r>
                        <a:rPr lang="en-US" sz="1100" b="1" i="0" spc="-10" err="1">
                          <a:solidFill>
                            <a:schemeClr val="tx2"/>
                          </a:solidFill>
                          <a:latin typeface="Arial"/>
                          <a:cs typeface="Arial"/>
                        </a:rPr>
                        <a:t>Andreevskikh</a:t>
                      </a:r>
                      <a:endParaRPr lang="en-US" sz="1100" b="1" i="0" spc="-10">
                        <a:solidFill>
                          <a:schemeClr val="tx2"/>
                        </a:solidFill>
                        <a:latin typeface="Arial"/>
                        <a:cs typeface="Arial"/>
                      </a:endParaRPr>
                    </a:p>
                    <a:p>
                      <a:pPr marL="0">
                        <a:lnSpc>
                          <a:spcPct val="100000"/>
                        </a:lnSpc>
                        <a:spcBef>
                          <a:spcPts val="0"/>
                        </a:spcBef>
                      </a:pPr>
                      <a:r>
                        <a:rPr lang="en-US" sz="1100" b="0" i="0">
                          <a:latin typeface="Arial"/>
                          <a:cs typeface="Arial"/>
                        </a:rPr>
                        <a:t>Senior</a:t>
                      </a:r>
                      <a:r>
                        <a:rPr lang="en-US" sz="1100" b="0" i="0" spc="155">
                          <a:latin typeface="Arial"/>
                          <a:cs typeface="Arial"/>
                        </a:rPr>
                        <a:t> </a:t>
                      </a:r>
                      <a:r>
                        <a:rPr lang="en-US" sz="1100" b="0" i="0">
                          <a:latin typeface="Arial"/>
                          <a:cs typeface="Arial"/>
                        </a:rPr>
                        <a:t>Conference</a:t>
                      </a:r>
                      <a:r>
                        <a:rPr lang="en-US" sz="1100" b="0" i="0" spc="195">
                          <a:latin typeface="Arial"/>
                          <a:cs typeface="Arial"/>
                        </a:rPr>
                        <a:t> </a:t>
                      </a:r>
                      <a:r>
                        <a:rPr lang="en-US" sz="1100" b="0" i="0" spc="-10">
                          <a:latin typeface="Arial"/>
                          <a:cs typeface="Arial"/>
                        </a:rPr>
                        <a:t>Producer</a:t>
                      </a:r>
                    </a:p>
                    <a:p>
                      <a:pPr marL="0">
                        <a:lnSpc>
                          <a:spcPct val="100000"/>
                        </a:lnSpc>
                        <a:spcBef>
                          <a:spcPts val="0"/>
                        </a:spcBef>
                      </a:pPr>
                      <a:r>
                        <a:rPr lang="en-US" sz="1100" b="0" i="0" spc="-10">
                          <a:latin typeface="Arial"/>
                          <a:cs typeface="Arial"/>
                          <a:hlinkClick r:id="rId7"/>
                        </a:rPr>
                        <a:t>oandreevskikh@questex.com</a:t>
                      </a:r>
                      <a:endParaRPr lang="en-US" sz="1100" b="0" i="0" spc="-10">
                        <a:latin typeface="Arial"/>
                        <a:cs typeface="Arial"/>
                      </a:endParaRPr>
                    </a:p>
                  </a:txBody>
                  <a:tcPr marR="0" marT="91440" marB="91440">
                    <a:lnR w="12700">
                      <a:solidFill>
                        <a:srgbClr val="FFFFFF"/>
                      </a:solidFill>
                      <a:prstDash val="solid"/>
                    </a:lnR>
                    <a:lnT w="12700" cap="flat" cmpd="sng" algn="ctr">
                      <a:solidFill>
                        <a:srgbClr val="FFFFFF"/>
                      </a:solidFill>
                      <a:prstDash val="solid"/>
                      <a:round/>
                      <a:headEnd type="none" w="med" len="med"/>
                      <a:tailEnd type="none" w="med" len="med"/>
                    </a:lnT>
                    <a:lnB w="12700">
                      <a:solidFill>
                        <a:srgbClr val="FFFFFF"/>
                      </a:solidFill>
                      <a:prstDash val="solid"/>
                    </a:lnB>
                    <a:solidFill>
                      <a:srgbClr val="EDEDEF"/>
                    </a:solidFill>
                  </a:tcPr>
                </a:tc>
                <a:extLst>
                  <a:ext uri="{0D108BD9-81ED-4DB2-BD59-A6C34878D82A}">
                    <a16:rowId xmlns:a16="http://schemas.microsoft.com/office/drawing/2014/main" val="10000"/>
                  </a:ext>
                </a:extLst>
              </a:tr>
              <a:tr h="1184685">
                <a:tc>
                  <a:txBody>
                    <a:bodyPr/>
                    <a:lstStyle/>
                    <a:p>
                      <a:pPr marL="12700" marR="297180" indent="-12700">
                        <a:lnSpc>
                          <a:spcPct val="100000"/>
                        </a:lnSpc>
                        <a:spcBef>
                          <a:spcPts val="0"/>
                        </a:spcBef>
                        <a:tabLst/>
                      </a:pPr>
                      <a:r>
                        <a:rPr lang="en-US" sz="1400" b="1" i="0" spc="-10">
                          <a:solidFill>
                            <a:srgbClr val="FFFFFF"/>
                          </a:solidFill>
                          <a:latin typeface="Arial"/>
                          <a:cs typeface="Arial"/>
                        </a:rPr>
                        <a:t>Food + Beverage, Waste Disposal, Cleaning, Meeting Rooms &amp; IT/LAN</a:t>
                      </a:r>
                    </a:p>
                  </a:txBody>
                  <a:tcPr marT="91440" marB="91440">
                    <a:lnT w="12700">
                      <a:solidFill>
                        <a:srgbClr val="FFFFFF"/>
                      </a:solidFill>
                      <a:prstDash val="solid"/>
                    </a:lnT>
                    <a:lnB w="12700">
                      <a:solidFill>
                        <a:srgbClr val="FFFFFF"/>
                      </a:solidFill>
                      <a:prstDash val="solid"/>
                    </a:lnB>
                    <a:solidFill>
                      <a:schemeClr val="accent1"/>
                    </a:solidFill>
                  </a:tcPr>
                </a:tc>
                <a:tc>
                  <a:txBody>
                    <a:bodyPr/>
                    <a:lstStyle/>
                    <a:p>
                      <a:pPr marL="0" marR="915035">
                        <a:lnSpc>
                          <a:spcPct val="100000"/>
                        </a:lnSpc>
                        <a:spcBef>
                          <a:spcPts val="0"/>
                        </a:spcBef>
                      </a:pPr>
                      <a:r>
                        <a:rPr lang="en-US" sz="1100" b="1" i="0">
                          <a:solidFill>
                            <a:schemeClr val="tx2"/>
                          </a:solidFill>
                          <a:latin typeface="Arial"/>
                          <a:cs typeface="Arial"/>
                        </a:rPr>
                        <a:t>Olga </a:t>
                      </a:r>
                      <a:r>
                        <a:rPr lang="en-US" sz="1100" b="1" i="0" err="1">
                          <a:solidFill>
                            <a:schemeClr val="tx2"/>
                          </a:solidFill>
                          <a:latin typeface="Arial"/>
                          <a:cs typeface="Arial"/>
                        </a:rPr>
                        <a:t>Moellermann</a:t>
                      </a:r>
                    </a:p>
                    <a:p>
                      <a:pPr marL="0" marR="915035">
                        <a:lnSpc>
                          <a:spcPct val="100000"/>
                        </a:lnSpc>
                        <a:spcBef>
                          <a:spcPts val="0"/>
                        </a:spcBef>
                      </a:pPr>
                      <a:r>
                        <a:rPr lang="en-US" sz="1100" b="0" i="0">
                          <a:latin typeface="Arial"/>
                          <a:cs typeface="Arial"/>
                        </a:rPr>
                        <a:t>Senior Event Sales</a:t>
                      </a:r>
                      <a:r>
                        <a:rPr lang="en-US" sz="1100" b="0" i="0" spc="135">
                          <a:latin typeface="Arial"/>
                          <a:cs typeface="Arial"/>
                        </a:rPr>
                        <a:t> </a:t>
                      </a:r>
                      <a:r>
                        <a:rPr lang="en-US" sz="1100" b="0" i="0" spc="-10">
                          <a:latin typeface="Arial"/>
                          <a:cs typeface="Arial"/>
                        </a:rPr>
                        <a:t>Manager</a:t>
                      </a:r>
                    </a:p>
                    <a:p>
                      <a:pPr marL="0" marR="915035">
                        <a:lnSpc>
                          <a:spcPct val="100000"/>
                        </a:lnSpc>
                        <a:spcBef>
                          <a:spcPts val="0"/>
                        </a:spcBef>
                      </a:pPr>
                      <a:r>
                        <a:rPr lang="en-US" sz="1100" b="0" i="0" u="sng" strike="noStrike" spc="-10" noProof="0">
                          <a:solidFill>
                            <a:schemeClr val="accent1"/>
                          </a:solidFill>
                          <a:latin typeface="Arial"/>
                        </a:rPr>
                        <a:t>olga.moellermann1@ihg.com</a:t>
                      </a:r>
                      <a:endParaRPr lang="en-US" sz="1100" b="0" i="0" u="sng" spc="-10">
                        <a:solidFill>
                          <a:schemeClr val="accent1"/>
                        </a:solidFill>
                        <a:latin typeface="Arial"/>
                        <a:cs typeface="Arial"/>
                      </a:endParaRPr>
                    </a:p>
                  </a:txBody>
                  <a:tcPr marR="0" marT="91440" marB="91440">
                    <a:lnR w="12700">
                      <a:solidFill>
                        <a:srgbClr val="FFFFFF"/>
                      </a:solidFill>
                      <a:prstDash val="solid"/>
                    </a:lnR>
                    <a:lnT w="12700">
                      <a:solidFill>
                        <a:srgbClr val="FFFFFF"/>
                      </a:solidFill>
                      <a:prstDash val="solid"/>
                    </a:lnT>
                    <a:lnB w="12700">
                      <a:solidFill>
                        <a:srgbClr val="FFFFFF"/>
                      </a:solidFill>
                      <a:prstDash val="solid"/>
                    </a:lnB>
                    <a:solidFill>
                      <a:srgbClr val="EDEDEF"/>
                    </a:solidFill>
                  </a:tcPr>
                </a:tc>
                <a:extLst>
                  <a:ext uri="{0D108BD9-81ED-4DB2-BD59-A6C34878D82A}">
                    <a16:rowId xmlns:a16="http://schemas.microsoft.com/office/drawing/2014/main" val="10001"/>
                  </a:ext>
                </a:extLst>
              </a:tr>
              <a:tr h="783982">
                <a:tc>
                  <a:txBody>
                    <a:bodyPr/>
                    <a:lstStyle/>
                    <a:p>
                      <a:pPr marL="0" indent="0">
                        <a:lnSpc>
                          <a:spcPct val="100000"/>
                        </a:lnSpc>
                        <a:spcBef>
                          <a:spcPts val="0"/>
                        </a:spcBef>
                        <a:tabLst/>
                      </a:pPr>
                      <a:r>
                        <a:rPr lang="en-US" sz="1400" b="1" i="0" spc="-10">
                          <a:solidFill>
                            <a:srgbClr val="FFFFFF"/>
                          </a:solidFill>
                          <a:latin typeface="Arial"/>
                          <a:cs typeface="Arial"/>
                        </a:rPr>
                        <a:t>Editorial</a:t>
                      </a:r>
                    </a:p>
                  </a:txBody>
                  <a:tcPr marT="91440" marB="91440">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solidFill>
                  </a:tcPr>
                </a:tc>
                <a:tc>
                  <a:txBody>
                    <a:bodyPr/>
                    <a:lstStyle/>
                    <a:p>
                      <a:pPr marL="0" marR="676910" indent="0">
                        <a:lnSpc>
                          <a:spcPct val="100000"/>
                        </a:lnSpc>
                        <a:spcBef>
                          <a:spcPts val="0"/>
                        </a:spcBef>
                        <a:tabLst/>
                      </a:pPr>
                      <a:r>
                        <a:rPr lang="en-US" sz="1100" b="1" i="0" spc="-20">
                          <a:solidFill>
                            <a:schemeClr val="tx2"/>
                          </a:solidFill>
                          <a:latin typeface="Arial"/>
                          <a:cs typeface="Arial"/>
                        </a:rPr>
                        <a:t>Patrick Whyte</a:t>
                      </a:r>
                    </a:p>
                    <a:p>
                      <a:pPr marL="0" marR="676910" indent="0">
                        <a:lnSpc>
                          <a:spcPct val="100000"/>
                        </a:lnSpc>
                        <a:spcBef>
                          <a:spcPts val="0"/>
                        </a:spcBef>
                        <a:tabLst/>
                      </a:pPr>
                      <a:r>
                        <a:rPr lang="en-US" sz="1100" b="0" i="0" spc="-20">
                          <a:solidFill>
                            <a:srgbClr val="342F35"/>
                          </a:solidFill>
                          <a:latin typeface="Arial"/>
                          <a:ea typeface="+mn-ea"/>
                          <a:cs typeface="Arial"/>
                        </a:rPr>
                        <a:t>Editor in Chief</a:t>
                      </a:r>
                      <a:endParaRPr lang="en-US" sz="1100" b="1" i="0" spc="-20">
                        <a:solidFill>
                          <a:srgbClr val="003D66"/>
                        </a:solidFill>
                        <a:latin typeface="Arial"/>
                        <a:ea typeface="+mn-ea"/>
                        <a:cs typeface="Arial"/>
                      </a:endParaRPr>
                    </a:p>
                    <a:p>
                      <a:pPr marL="0" marR="676910" indent="0">
                        <a:lnSpc>
                          <a:spcPct val="100000"/>
                        </a:lnSpc>
                        <a:spcBef>
                          <a:spcPts val="0"/>
                        </a:spcBef>
                        <a:tabLst/>
                      </a:pPr>
                      <a:r>
                        <a:rPr lang="en-US" sz="1100" b="0" i="0" spc="-20">
                          <a:solidFill>
                            <a:schemeClr val="tx2"/>
                          </a:solidFill>
                          <a:latin typeface="Arial"/>
                          <a:cs typeface="Arial"/>
                          <a:hlinkClick r:id="rId8"/>
                        </a:rPr>
                        <a:t>pwhyte@questex.com</a:t>
                      </a:r>
                      <a:endParaRPr lang="en-US" sz="1100" b="0" i="0" spc="-20">
                        <a:solidFill>
                          <a:schemeClr val="tx2"/>
                        </a:solidFill>
                        <a:latin typeface="Arial"/>
                        <a:cs typeface="Arial"/>
                      </a:endParaRPr>
                    </a:p>
                  </a:txBody>
                  <a:tcPr marR="0" marT="91440" marB="91440">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F"/>
                    </a:solidFill>
                  </a:tcPr>
                </a:tc>
                <a:extLst>
                  <a:ext uri="{0D108BD9-81ED-4DB2-BD59-A6C34878D82A}">
                    <a16:rowId xmlns:a16="http://schemas.microsoft.com/office/drawing/2014/main" val="10002"/>
                  </a:ext>
                </a:extLst>
              </a:tr>
              <a:tr h="940779">
                <a:tc>
                  <a:txBody>
                    <a:bodyPr/>
                    <a:lstStyle/>
                    <a:p>
                      <a:pPr marL="0" indent="0">
                        <a:lnSpc>
                          <a:spcPct val="100000"/>
                        </a:lnSpc>
                        <a:spcBef>
                          <a:spcPts val="0"/>
                        </a:spcBef>
                      </a:pPr>
                      <a:r>
                        <a:rPr lang="en-US" sz="1400" b="1" i="0" spc="-10">
                          <a:solidFill>
                            <a:srgbClr val="FFFFFF"/>
                          </a:solidFill>
                          <a:latin typeface="Arial"/>
                          <a:cs typeface="Arial"/>
                        </a:rPr>
                        <a:t>Health &amp; Safety Stand approval and phased load in</a:t>
                      </a:r>
                    </a:p>
                  </a:txBody>
                  <a:tcPr marT="91440" marB="91440">
                    <a:lnT w="12700" cap="flat" cmpd="sng" algn="ctr">
                      <a:solidFill>
                        <a:srgbClr val="FFFFFF"/>
                      </a:solidFill>
                      <a:prstDash val="solid"/>
                      <a:round/>
                      <a:headEnd type="none" w="med" len="med"/>
                      <a:tailEnd type="none" w="med" len="med"/>
                    </a:lnT>
                    <a:lnB w="12700">
                      <a:solidFill>
                        <a:srgbClr val="FFFFFF"/>
                      </a:solidFill>
                      <a:prstDash val="solid"/>
                    </a:lnB>
                    <a:solidFill>
                      <a:schemeClr val="accent1"/>
                    </a:solidFill>
                  </a:tcPr>
                </a:tc>
                <a:tc>
                  <a:txBody>
                    <a:bodyPr/>
                    <a:lstStyle/>
                    <a:p>
                      <a:pPr marL="0" marR="676910" indent="0">
                        <a:lnSpc>
                          <a:spcPct val="100000"/>
                        </a:lnSpc>
                        <a:spcBef>
                          <a:spcPts val="0"/>
                        </a:spcBef>
                      </a:pPr>
                      <a:r>
                        <a:rPr lang="en-US" sz="1100" b="1" i="0" spc="-20">
                          <a:solidFill>
                            <a:srgbClr val="003D66"/>
                          </a:solidFill>
                          <a:latin typeface="RIAL"/>
                          <a:ea typeface="+mn-ea"/>
                          <a:cs typeface="Arial"/>
                        </a:rPr>
                        <a:t>Tine </a:t>
                      </a:r>
                      <a:r>
                        <a:rPr lang="en-US" sz="1100" b="1" i="0" spc="-20" err="1">
                          <a:solidFill>
                            <a:srgbClr val="003D66"/>
                          </a:solidFill>
                          <a:latin typeface="RIAL"/>
                          <a:ea typeface="+mn-ea"/>
                          <a:cs typeface="Arial"/>
                        </a:rPr>
                        <a:t>Kuckhoff</a:t>
                      </a:r>
                    </a:p>
                    <a:p>
                      <a:pPr marL="0" marR="676910" indent="0">
                        <a:lnSpc>
                          <a:spcPct val="100000"/>
                        </a:lnSpc>
                        <a:spcBef>
                          <a:spcPts val="0"/>
                        </a:spcBef>
                      </a:pPr>
                      <a:r>
                        <a:rPr lang="en-US" sz="1100" b="0" i="0" spc="-20">
                          <a:solidFill>
                            <a:schemeClr val="tx1"/>
                          </a:solidFill>
                          <a:latin typeface="RIAL"/>
                          <a:ea typeface="+mn-ea"/>
                          <a:cs typeface="Arial"/>
                        </a:rPr>
                        <a:t>H&amp;S Consultant</a:t>
                      </a:r>
                    </a:p>
                    <a:p>
                      <a:pPr marL="0" marR="676910" lvl="0" indent="0">
                        <a:lnSpc>
                          <a:spcPct val="100000"/>
                        </a:lnSpc>
                        <a:spcBef>
                          <a:spcPts val="0"/>
                        </a:spcBef>
                        <a:buNone/>
                        <a:tabLst/>
                      </a:pPr>
                      <a:r>
                        <a:rPr lang="en-US" sz="1100" b="0" i="0" u="sng" strike="noStrike" spc="-20" noProof="0">
                          <a:solidFill>
                            <a:srgbClr val="05A7A8"/>
                          </a:solidFill>
                          <a:latin typeface="Arial"/>
                          <a:hlinkClick r:id="rId9"/>
                        </a:rPr>
                        <a:t>tine</a:t>
                      </a:r>
                      <a:r>
                        <a:rPr lang="en-US" sz="1100" b="0" i="0" u="sng" strike="noStrike" spc="-20" noProof="0">
                          <a:solidFill>
                            <a:srgbClr val="05A7A8"/>
                          </a:solidFill>
                          <a:latin typeface="Arial"/>
                          <a:hlinkClick r:id="rId9">
                            <a:extLst>
                              <a:ext uri="{A12FA001-AC4F-418D-AE19-62706E023703}">
                                <ahyp:hlinkClr xmlns:ahyp="http://schemas.microsoft.com/office/drawing/2018/hyperlinkcolor" val="tx"/>
                              </a:ext>
                            </a:extLst>
                          </a:hlinkClick>
                        </a:rPr>
                        <a:t>.kuckhoff@pcma.de</a:t>
                      </a:r>
                    </a:p>
                  </a:txBody>
                  <a:tcPr marR="0" marT="91440" marB="91440">
                    <a:lnR w="12700">
                      <a:solidFill>
                        <a:srgbClr val="FFFFFF"/>
                      </a:solidFill>
                      <a:prstDash val="solid"/>
                    </a:lnR>
                    <a:lnT w="12700" cap="flat" cmpd="sng" algn="ctr">
                      <a:solidFill>
                        <a:srgbClr val="FFFFFF"/>
                      </a:solidFill>
                      <a:prstDash val="solid"/>
                      <a:round/>
                      <a:headEnd type="none" w="med" len="med"/>
                      <a:tailEnd type="none" w="med" len="med"/>
                    </a:lnT>
                    <a:lnB w="12700">
                      <a:solidFill>
                        <a:srgbClr val="FFFFFF"/>
                      </a:solidFill>
                      <a:prstDash val="solid"/>
                    </a:lnB>
                    <a:solidFill>
                      <a:srgbClr val="EDEDEF"/>
                    </a:solidFill>
                  </a:tcPr>
                </a:tc>
                <a:extLst>
                  <a:ext uri="{0D108BD9-81ED-4DB2-BD59-A6C34878D82A}">
                    <a16:rowId xmlns:a16="http://schemas.microsoft.com/office/drawing/2014/main" val="577304234"/>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520F36-65E4-D27C-89AB-D734AE5FAFBB}"/>
              </a:ext>
            </a:extLst>
          </p:cNvPr>
          <p:cNvSpPr>
            <a:spLocks noGrp="1"/>
          </p:cNvSpPr>
          <p:nvPr>
            <p:ph type="sldNum" sz="quarter" idx="10"/>
          </p:nvPr>
        </p:nvSpPr>
        <p:spPr/>
        <p:txBody>
          <a:bodyPr/>
          <a:lstStyle/>
          <a:p>
            <a:pPr marL="12700">
              <a:spcBef>
                <a:spcPts val="65"/>
              </a:spcBef>
            </a:pPr>
            <a:fld id="{81D60167-4931-47E6-BA6A-407CBD079E47}" type="slidenum">
              <a:rPr lang="en-GB" spc="-25" smtClean="0"/>
              <a:pPr marL="12700">
                <a:spcBef>
                  <a:spcPts val="65"/>
                </a:spcBef>
              </a:pPr>
              <a:t>5</a:t>
            </a:fld>
            <a:endParaRPr lang="en-GB" spc="-25"/>
          </a:p>
        </p:txBody>
      </p:sp>
      <p:sp>
        <p:nvSpPr>
          <p:cNvPr id="3" name="Title 2">
            <a:extLst>
              <a:ext uri="{FF2B5EF4-FFF2-40B4-BE49-F238E27FC236}">
                <a16:creationId xmlns:a16="http://schemas.microsoft.com/office/drawing/2014/main" id="{5D6B95CF-2BD9-A3C5-9229-861F0DFAD05B}"/>
              </a:ext>
            </a:extLst>
          </p:cNvPr>
          <p:cNvSpPr>
            <a:spLocks noGrp="1"/>
          </p:cNvSpPr>
          <p:nvPr>
            <p:ph type="title"/>
          </p:nvPr>
        </p:nvSpPr>
        <p:spPr/>
        <p:txBody>
          <a:bodyPr/>
          <a:lstStyle/>
          <a:p>
            <a:endParaRPr lang="en-GB"/>
          </a:p>
        </p:txBody>
      </p:sp>
      <p:sp>
        <p:nvSpPr>
          <p:cNvPr id="4" name="Content Placeholder 3">
            <a:extLst>
              <a:ext uri="{FF2B5EF4-FFF2-40B4-BE49-F238E27FC236}">
                <a16:creationId xmlns:a16="http://schemas.microsoft.com/office/drawing/2014/main" id="{3C33B21C-9D7A-F0A8-15F1-1FE5A444F9BB}"/>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4105539476"/>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ject 13">
            <a:extLst>
              <a:ext uri="{FF2B5EF4-FFF2-40B4-BE49-F238E27FC236}">
                <a16:creationId xmlns:a16="http://schemas.microsoft.com/office/drawing/2014/main" id="{72618AB1-9A7E-DB70-D0E7-98493134389B}"/>
              </a:ext>
            </a:extLst>
          </p:cNvPr>
          <p:cNvPicPr/>
          <p:nvPr/>
        </p:nvPicPr>
        <p:blipFill>
          <a:blip r:embed="rId3">
            <a:extLst>
              <a:ext uri="{28A0092B-C50C-407E-A947-70E740481C1C}">
                <a14:useLocalDpi xmlns:a14="http://schemas.microsoft.com/office/drawing/2010/main"/>
              </a:ext>
            </a:extLst>
          </a:blip>
          <a:srcRect t="27547" r="21389" b="6159"/>
          <a:stretch>
            <a:fillRect/>
          </a:stretch>
        </p:blipFill>
        <p:spPr>
          <a:xfrm>
            <a:off x="1" y="3455"/>
            <a:ext cx="12192000" cy="6854545"/>
          </a:xfrm>
          <a:prstGeom prst="rect">
            <a:avLst/>
          </a:prstGeom>
        </p:spPr>
      </p:pic>
      <p:sp>
        <p:nvSpPr>
          <p:cNvPr id="13" name="Right Triangle 12">
            <a:extLst>
              <a:ext uri="{FF2B5EF4-FFF2-40B4-BE49-F238E27FC236}">
                <a16:creationId xmlns:a16="http://schemas.microsoft.com/office/drawing/2014/main" id="{E03F5335-808C-5660-421C-86500BB0689F}"/>
              </a:ext>
            </a:extLst>
          </p:cNvPr>
          <p:cNvSpPr/>
          <p:nvPr/>
        </p:nvSpPr>
        <p:spPr>
          <a:xfrm rot="5400000">
            <a:off x="-1" y="0"/>
            <a:ext cx="6843713" cy="6843713"/>
          </a:xfrm>
          <a:prstGeom prst="rtTriangle">
            <a:avLst/>
          </a:prstGeom>
          <a:gradFill flip="none" rotWithShape="1">
            <a:gsLst>
              <a:gs pos="6000">
                <a:schemeClr val="tx2"/>
              </a:gs>
              <a:gs pos="88000">
                <a:schemeClr val="accent1"/>
              </a:gs>
            </a:gsLst>
            <a:lin ang="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bject 21" descr="$PPTXTitle">
            <a:extLst>
              <a:ext uri="{FF2B5EF4-FFF2-40B4-BE49-F238E27FC236}">
                <a16:creationId xmlns:a16="http://schemas.microsoft.com/office/drawing/2014/main" id="{E7D6B4CD-D549-3616-A90C-83B81152FF1F}"/>
              </a:ext>
            </a:extLst>
          </p:cNvPr>
          <p:cNvSpPr txBox="1">
            <a:spLocks/>
          </p:cNvSpPr>
          <p:nvPr/>
        </p:nvSpPr>
        <p:spPr>
          <a:xfrm>
            <a:off x="456862" y="672273"/>
            <a:ext cx="3886537" cy="1585152"/>
          </a:xfrm>
          <a:prstGeom prst="rect">
            <a:avLst/>
          </a:prstGeom>
        </p:spPr>
        <p:txBody>
          <a:bodyPr vert="horz" wrap="square" lIns="0" tIns="0" rIns="0" bIns="0" rtlCol="0">
            <a:noAutofit/>
          </a:bodyPr>
          <a:lstStyle>
            <a:lvl1pPr>
              <a:defRPr b="1" i="0">
                <a:solidFill>
                  <a:schemeClr val="tx2"/>
                </a:solidFill>
                <a:latin typeface="Arial" panose="020B0604020202020204" pitchFamily="34" charset="0"/>
                <a:ea typeface="+mj-ea"/>
                <a:cs typeface="Arial" panose="020B0604020202020204" pitchFamily="34" charset="0"/>
              </a:defRPr>
            </a:lvl1pPr>
          </a:lstStyle>
          <a:p>
            <a:pPr marL="11516" marR="4607" algn="l">
              <a:spcBef>
                <a:spcPts val="91"/>
              </a:spcBef>
            </a:pPr>
            <a:r>
              <a:rPr lang="en-US" sz="4800" spc="-9">
                <a:solidFill>
                  <a:srgbClr val="FFFFFF"/>
                </a:solidFill>
              </a:rPr>
              <a:t>Sponsorship Benefits</a:t>
            </a:r>
            <a:endParaRPr lang="en-US" sz="4800"/>
          </a:p>
        </p:txBody>
      </p:sp>
    </p:spTree>
    <p:extLst>
      <p:ext uri="{BB962C8B-B14F-4D97-AF65-F5344CB8AC3E}">
        <p14:creationId xmlns:p14="http://schemas.microsoft.com/office/powerpoint/2010/main" val="428430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7B25A-74DB-2239-B8BE-ABCECE857765}"/>
            </a:ext>
          </a:extLst>
        </p:cNvPr>
        <p:cNvGrpSpPr/>
        <p:nvPr/>
      </p:nvGrpSpPr>
      <p:grpSpPr>
        <a:xfrm>
          <a:off x="0" y="0"/>
          <a:ext cx="0" cy="0"/>
          <a:chOff x="0" y="0"/>
          <a:chExt cx="0" cy="0"/>
        </a:xfrm>
      </p:grpSpPr>
      <p:sp>
        <p:nvSpPr>
          <p:cNvPr id="12" name="object 12">
            <a:extLst>
              <a:ext uri="{FF2B5EF4-FFF2-40B4-BE49-F238E27FC236}">
                <a16:creationId xmlns:a16="http://schemas.microsoft.com/office/drawing/2014/main" id="{1E54C444-C626-8744-4903-1040AF6C861E}"/>
              </a:ext>
            </a:extLst>
          </p:cNvPr>
          <p:cNvSpPr txBox="1"/>
          <p:nvPr/>
        </p:nvSpPr>
        <p:spPr>
          <a:xfrm>
            <a:off x="320014" y="1037263"/>
            <a:ext cx="2085562" cy="5077065"/>
          </a:xfrm>
          <a:prstGeom prst="rect">
            <a:avLst/>
          </a:prstGeom>
        </p:spPr>
        <p:txBody>
          <a:bodyPr vert="horz" wrap="square" lIns="0" tIns="0" rIns="0" bIns="0" rtlCol="0" anchor="t">
            <a:noAutofit/>
          </a:bodyPr>
          <a:lstStyle/>
          <a:p>
            <a:pPr algn="r">
              <a:spcAft>
                <a:spcPts val="1200"/>
              </a:spcAft>
              <a:tabLst>
                <a:tab pos="3248025" algn="l"/>
              </a:tabLst>
            </a:pPr>
            <a:r>
              <a:rPr lang="en-US" sz="1200" b="1" spc="-10">
                <a:solidFill>
                  <a:srgbClr val="342F35"/>
                </a:solidFill>
                <a:latin typeface="Arial"/>
                <a:cs typeface="Arial"/>
              </a:rPr>
              <a:t>ASAP</a:t>
            </a:r>
            <a:endParaRPr lang="en-US" sz="1200" b="1" spc="-10">
              <a:solidFill>
                <a:srgbClr val="342F35"/>
              </a:solidFill>
              <a:latin typeface="Arial" panose="020B0604020202020204" pitchFamily="34" charset="0"/>
              <a:cs typeface="Arial" panose="020B0604020202020204" pitchFamily="34" charset="0"/>
            </a:endParaRPr>
          </a:p>
          <a:p>
            <a:pPr algn="r">
              <a:spcAft>
                <a:spcPts val="1200"/>
              </a:spcAft>
              <a:tabLst>
                <a:tab pos="3248025" algn="l"/>
              </a:tabLst>
            </a:pPr>
            <a:r>
              <a:rPr lang="en-US" sz="1200" b="1" spc="-10">
                <a:solidFill>
                  <a:srgbClr val="342F35"/>
                </a:solidFill>
                <a:latin typeface="Arial"/>
                <a:cs typeface="Arial"/>
              </a:rPr>
              <a:t>ASAP</a:t>
            </a:r>
          </a:p>
          <a:p>
            <a:pPr algn="r">
              <a:spcAft>
                <a:spcPts val="1200"/>
              </a:spcAft>
              <a:tabLst>
                <a:tab pos="3248025" algn="l"/>
              </a:tabLst>
            </a:pPr>
            <a:r>
              <a:rPr lang="en-US" sz="1200" b="1" spc="-10">
                <a:solidFill>
                  <a:srgbClr val="342F35"/>
                </a:solidFill>
                <a:latin typeface="Arial"/>
                <a:cs typeface="Arial"/>
              </a:rPr>
              <a:t>ASAP</a:t>
            </a:r>
            <a:endParaRPr lang="en-US" sz="1200" b="1" spc="-10">
              <a:solidFill>
                <a:srgbClr val="342F35"/>
              </a:solidFill>
              <a:latin typeface="Arial" panose="020B0604020202020204" pitchFamily="34" charset="0"/>
              <a:cs typeface="Arial" panose="020B0604020202020204" pitchFamily="34" charset="0"/>
            </a:endParaRPr>
          </a:p>
          <a:p>
            <a:pPr algn="r">
              <a:spcAft>
                <a:spcPts val="1200"/>
              </a:spcAft>
              <a:tabLst>
                <a:tab pos="3248025" algn="l"/>
              </a:tabLst>
            </a:pPr>
            <a:r>
              <a:rPr lang="en-US" sz="1200" b="1" spc="-10">
                <a:solidFill>
                  <a:srgbClr val="342F35"/>
                </a:solidFill>
                <a:latin typeface="Arial"/>
                <a:cs typeface="Arial"/>
              </a:rPr>
              <a:t>ASAP</a:t>
            </a:r>
          </a:p>
          <a:p>
            <a:pPr algn="r">
              <a:spcAft>
                <a:spcPts val="1200"/>
              </a:spcAft>
              <a:tabLst>
                <a:tab pos="3248025" algn="l"/>
              </a:tabLst>
            </a:pPr>
            <a:r>
              <a:rPr lang="en-US" sz="1200" b="1" spc="-10">
                <a:solidFill>
                  <a:srgbClr val="342F35"/>
                </a:solidFill>
                <a:latin typeface="Arial"/>
                <a:cs typeface="Arial"/>
              </a:rPr>
              <a:t>21st February</a:t>
            </a:r>
            <a:endParaRPr lang="en-US"/>
          </a:p>
          <a:p>
            <a:pPr algn="r">
              <a:spcAft>
                <a:spcPts val="1200"/>
              </a:spcAft>
              <a:tabLst>
                <a:tab pos="3248025" algn="l"/>
              </a:tabLst>
            </a:pPr>
            <a:r>
              <a:rPr lang="en-US" sz="1200" b="1" spc="-10">
                <a:solidFill>
                  <a:srgbClr val="342F35"/>
                </a:solidFill>
                <a:latin typeface="Arial"/>
                <a:cs typeface="Arial"/>
              </a:rPr>
              <a:t>28th February</a:t>
            </a:r>
          </a:p>
          <a:p>
            <a:pPr algn="r">
              <a:spcAft>
                <a:spcPts val="1200"/>
              </a:spcAft>
              <a:tabLst>
                <a:tab pos="3248025" algn="l"/>
              </a:tabLst>
            </a:pPr>
            <a:r>
              <a:rPr lang="en-US" sz="1200" b="1" spc="-10">
                <a:solidFill>
                  <a:srgbClr val="342F35"/>
                </a:solidFill>
                <a:latin typeface="Arial"/>
                <a:cs typeface="Arial"/>
              </a:rPr>
              <a:t>28th February</a:t>
            </a:r>
            <a:br>
              <a:rPr lang="en-US" sz="1200" b="1" spc="-10">
                <a:latin typeface="Arial"/>
                <a:cs typeface="Arial"/>
              </a:rPr>
            </a:br>
            <a:endParaRPr lang="en-US" sz="1200" b="1" spc="-10">
              <a:solidFill>
                <a:srgbClr val="342F35"/>
              </a:solidFill>
              <a:latin typeface="Arial"/>
              <a:cs typeface="Arial"/>
            </a:endParaRPr>
          </a:p>
          <a:p>
            <a:pPr algn="r">
              <a:spcAft>
                <a:spcPts val="1200"/>
              </a:spcAft>
              <a:tabLst>
                <a:tab pos="3248025" algn="l"/>
              </a:tabLst>
            </a:pPr>
            <a:r>
              <a:rPr lang="en-US" sz="1200" b="1" spc="-10">
                <a:solidFill>
                  <a:srgbClr val="342F35"/>
                </a:solidFill>
                <a:latin typeface="Arial"/>
                <a:cs typeface="Arial"/>
              </a:rPr>
              <a:t>4th March</a:t>
            </a:r>
            <a:br>
              <a:rPr lang="en-US" sz="1200" b="1" spc="-10">
                <a:latin typeface="Arial"/>
                <a:cs typeface="Arial"/>
              </a:rPr>
            </a:br>
            <a:r>
              <a:rPr lang="en-US" sz="1200" b="1" spc="-10">
                <a:solidFill>
                  <a:srgbClr val="342F35"/>
                </a:solidFill>
                <a:latin typeface="Arial"/>
                <a:cs typeface="Arial"/>
              </a:rPr>
              <a:t> </a:t>
            </a:r>
          </a:p>
          <a:p>
            <a:pPr algn="r">
              <a:spcAft>
                <a:spcPts val="1200"/>
              </a:spcAft>
              <a:tabLst>
                <a:tab pos="3248025" algn="l"/>
              </a:tabLst>
            </a:pPr>
            <a:r>
              <a:rPr lang="en-US" sz="1200" b="1" spc="-10">
                <a:solidFill>
                  <a:srgbClr val="342F35"/>
                </a:solidFill>
                <a:latin typeface="Arial"/>
                <a:cs typeface="Arial"/>
              </a:rPr>
              <a:t>13th March</a:t>
            </a:r>
          </a:p>
          <a:p>
            <a:pPr algn="r">
              <a:spcAft>
                <a:spcPts val="1200"/>
              </a:spcAft>
              <a:tabLst>
                <a:tab pos="3248025" algn="l"/>
              </a:tabLst>
            </a:pPr>
            <a:endParaRPr lang="en-US" sz="1200" b="1" spc="-10">
              <a:solidFill>
                <a:srgbClr val="342F35"/>
              </a:solidFill>
              <a:latin typeface="Arial"/>
              <a:cs typeface="Arial"/>
            </a:endParaRPr>
          </a:p>
          <a:p>
            <a:pPr algn="r">
              <a:spcAft>
                <a:spcPts val="1200"/>
              </a:spcAft>
              <a:tabLst>
                <a:tab pos="3248025" algn="l"/>
              </a:tabLst>
            </a:pPr>
            <a:r>
              <a:rPr lang="en-US" sz="1200" b="1" spc="-10">
                <a:solidFill>
                  <a:srgbClr val="342F35"/>
                </a:solidFill>
                <a:latin typeface="Arial"/>
                <a:cs typeface="Arial"/>
              </a:rPr>
              <a:t>2nd March</a:t>
            </a:r>
          </a:p>
          <a:p>
            <a:pPr algn="r">
              <a:spcAft>
                <a:spcPts val="1200"/>
              </a:spcAft>
              <a:tabLst>
                <a:tab pos="3248025" algn="l"/>
              </a:tabLst>
            </a:pPr>
            <a:r>
              <a:rPr lang="en-US" sz="1200" b="1" spc="-10">
                <a:solidFill>
                  <a:srgbClr val="342F35"/>
                </a:solidFill>
                <a:latin typeface="Arial"/>
                <a:cs typeface="Arial"/>
              </a:rPr>
              <a:t>2nd March</a:t>
            </a:r>
          </a:p>
          <a:p>
            <a:pPr algn="r">
              <a:spcAft>
                <a:spcPts val="1200"/>
              </a:spcAft>
              <a:tabLst>
                <a:tab pos="3248025" algn="l"/>
              </a:tabLst>
            </a:pPr>
            <a:endParaRPr lang="en-US" sz="1200" b="1" spc="-10">
              <a:solidFill>
                <a:srgbClr val="342F35"/>
              </a:solidFill>
              <a:latin typeface="Arial"/>
              <a:cs typeface="Arial"/>
            </a:endParaRPr>
          </a:p>
        </p:txBody>
      </p:sp>
      <p:sp>
        <p:nvSpPr>
          <p:cNvPr id="4" name="Slide Number Placeholder 3">
            <a:extLst>
              <a:ext uri="{FF2B5EF4-FFF2-40B4-BE49-F238E27FC236}">
                <a16:creationId xmlns:a16="http://schemas.microsoft.com/office/drawing/2014/main" id="{8A130A9A-342F-446B-ECC8-FAFFD70A5150}"/>
              </a:ext>
            </a:extLst>
          </p:cNvPr>
          <p:cNvSpPr>
            <a:spLocks noGrp="1"/>
          </p:cNvSpPr>
          <p:nvPr>
            <p:ph type="sldNum" sz="quarter" idx="10"/>
          </p:nvPr>
        </p:nvSpPr>
        <p:spPr/>
        <p:txBody>
          <a:bodyPr/>
          <a:lstStyle/>
          <a:p>
            <a:pPr marL="12700">
              <a:spcBef>
                <a:spcPts val="65"/>
              </a:spcBef>
            </a:pPr>
            <a:fld id="{81D60167-4931-47E6-BA6A-407CBD079E47}" type="slidenum">
              <a:rPr lang="en-GB" spc="-25" smtClean="0"/>
              <a:pPr marL="12700">
                <a:spcBef>
                  <a:spcPts val="65"/>
                </a:spcBef>
              </a:pPr>
              <a:t>7</a:t>
            </a:fld>
            <a:endParaRPr lang="en-GB" spc="-25"/>
          </a:p>
        </p:txBody>
      </p:sp>
      <p:sp>
        <p:nvSpPr>
          <p:cNvPr id="3" name="Title 2">
            <a:extLst>
              <a:ext uri="{FF2B5EF4-FFF2-40B4-BE49-F238E27FC236}">
                <a16:creationId xmlns:a16="http://schemas.microsoft.com/office/drawing/2014/main" id="{F03133B0-5DDD-087E-AE38-CB8C1A3CA0E1}"/>
              </a:ext>
            </a:extLst>
          </p:cNvPr>
          <p:cNvSpPr>
            <a:spLocks noGrp="1"/>
          </p:cNvSpPr>
          <p:nvPr>
            <p:ph type="title"/>
          </p:nvPr>
        </p:nvSpPr>
        <p:spPr/>
        <p:txBody>
          <a:bodyPr/>
          <a:lstStyle/>
          <a:p>
            <a:r>
              <a:rPr lang="en-US">
                <a:latin typeface="Arial"/>
                <a:cs typeface="Arial"/>
              </a:rPr>
              <a:t>Sponsorship Key Deadlines</a:t>
            </a:r>
            <a:endParaRPr lang="en-US"/>
          </a:p>
        </p:txBody>
      </p:sp>
      <p:pic>
        <p:nvPicPr>
          <p:cNvPr id="5" name="Picture 4">
            <a:extLst>
              <a:ext uri="{FF2B5EF4-FFF2-40B4-BE49-F238E27FC236}">
                <a16:creationId xmlns:a16="http://schemas.microsoft.com/office/drawing/2014/main" id="{9152270E-5654-DA6D-50E1-870E5B533793}"/>
              </a:ext>
            </a:extLst>
          </p:cNvPr>
          <p:cNvPicPr>
            <a:picLocks noChangeAspect="1"/>
          </p:cNvPicPr>
          <p:nvPr/>
        </p:nvPicPr>
        <p:blipFill>
          <a:blip r:embed="rId4" cstate="screen">
            <a:extLst>
              <a:ext uri="{28A0092B-C50C-407E-A947-70E740481C1C}">
                <a14:useLocalDpi xmlns:a14="http://schemas.microsoft.com/office/drawing/2010/main"/>
              </a:ext>
            </a:extLst>
          </a:blip>
          <a:srcRect l="10546" r="39887"/>
          <a:stretch>
            <a:fillRect/>
          </a:stretch>
        </p:blipFill>
        <p:spPr>
          <a:xfrm>
            <a:off x="7458381" y="0"/>
            <a:ext cx="4733619" cy="6362701"/>
          </a:xfrm>
          <a:prstGeom prst="rect">
            <a:avLst/>
          </a:prstGeom>
        </p:spPr>
      </p:pic>
      <p:sp>
        <p:nvSpPr>
          <p:cNvPr id="2" name="Right Triangle 1">
            <a:extLst>
              <a:ext uri="{FF2B5EF4-FFF2-40B4-BE49-F238E27FC236}">
                <a16:creationId xmlns:a16="http://schemas.microsoft.com/office/drawing/2014/main" id="{67B465AC-39AE-5CA9-3E53-ADE714A4F4D1}"/>
              </a:ext>
            </a:extLst>
          </p:cNvPr>
          <p:cNvSpPr/>
          <p:nvPr/>
        </p:nvSpPr>
        <p:spPr>
          <a:xfrm>
            <a:off x="7410601" y="4131128"/>
            <a:ext cx="2228851" cy="2228851"/>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4">
            <a:extLst>
              <a:ext uri="{FF2B5EF4-FFF2-40B4-BE49-F238E27FC236}">
                <a16:creationId xmlns:a16="http://schemas.microsoft.com/office/drawing/2014/main" id="{FA5A827F-95CF-39F0-3A8F-5C4D91D7C674}"/>
              </a:ext>
            </a:extLst>
          </p:cNvPr>
          <p:cNvSpPr/>
          <p:nvPr/>
        </p:nvSpPr>
        <p:spPr>
          <a:xfrm>
            <a:off x="2567845" y="1144774"/>
            <a:ext cx="45719" cy="3399518"/>
          </a:xfrm>
          <a:custGeom>
            <a:avLst/>
            <a:gdLst/>
            <a:ahLst/>
            <a:cxnLst/>
            <a:rect l="l" t="t" r="r" b="b"/>
            <a:pathLst>
              <a:path h="3834129">
                <a:moveTo>
                  <a:pt x="0" y="0"/>
                </a:moveTo>
                <a:lnTo>
                  <a:pt x="0" y="3833774"/>
                </a:lnTo>
              </a:path>
            </a:pathLst>
          </a:custGeom>
          <a:ln w="6350">
            <a:solidFill>
              <a:srgbClr val="003D66"/>
            </a:solidFill>
            <a:prstDash val="dot"/>
          </a:ln>
        </p:spPr>
        <p:txBody>
          <a:bodyPr wrap="square" lIns="0" tIns="0" rIns="0" bIns="0" rtlCol="0"/>
          <a:lstStyle/>
          <a:p>
            <a:endParaRPr/>
          </a:p>
        </p:txBody>
      </p:sp>
      <p:sp>
        <p:nvSpPr>
          <p:cNvPr id="7" name="object 5">
            <a:extLst>
              <a:ext uri="{FF2B5EF4-FFF2-40B4-BE49-F238E27FC236}">
                <a16:creationId xmlns:a16="http://schemas.microsoft.com/office/drawing/2014/main" id="{215FB41D-48FD-4354-D457-67681EDF2B82}"/>
              </a:ext>
            </a:extLst>
          </p:cNvPr>
          <p:cNvSpPr/>
          <p:nvPr/>
        </p:nvSpPr>
        <p:spPr>
          <a:xfrm>
            <a:off x="2564965" y="1130367"/>
            <a:ext cx="5758" cy="3499825"/>
          </a:xfrm>
          <a:custGeom>
            <a:avLst/>
            <a:gdLst/>
            <a:ahLst/>
            <a:cxnLst/>
            <a:rect l="l" t="t" r="r" b="b"/>
            <a:pathLst>
              <a:path w="6350" h="3859529">
                <a:moveTo>
                  <a:pt x="6350" y="3856024"/>
                </a:moveTo>
                <a:lnTo>
                  <a:pt x="5410" y="3853789"/>
                </a:lnTo>
                <a:lnTo>
                  <a:pt x="3175" y="3852849"/>
                </a:lnTo>
                <a:lnTo>
                  <a:pt x="927" y="3853789"/>
                </a:lnTo>
                <a:lnTo>
                  <a:pt x="0" y="3856024"/>
                </a:lnTo>
                <a:lnTo>
                  <a:pt x="927" y="3858272"/>
                </a:lnTo>
                <a:lnTo>
                  <a:pt x="3175" y="3859199"/>
                </a:lnTo>
                <a:lnTo>
                  <a:pt x="5410" y="3858272"/>
                </a:lnTo>
                <a:lnTo>
                  <a:pt x="6350" y="3856024"/>
                </a:lnTo>
                <a:close/>
              </a:path>
              <a:path w="6350" h="3859529">
                <a:moveTo>
                  <a:pt x="6350" y="3175"/>
                </a:moveTo>
                <a:lnTo>
                  <a:pt x="5410" y="939"/>
                </a:lnTo>
                <a:lnTo>
                  <a:pt x="3175" y="0"/>
                </a:lnTo>
                <a:lnTo>
                  <a:pt x="927" y="939"/>
                </a:lnTo>
                <a:lnTo>
                  <a:pt x="0" y="3175"/>
                </a:lnTo>
                <a:lnTo>
                  <a:pt x="927" y="5422"/>
                </a:lnTo>
                <a:lnTo>
                  <a:pt x="3175" y="6350"/>
                </a:lnTo>
                <a:lnTo>
                  <a:pt x="5410" y="5422"/>
                </a:lnTo>
                <a:lnTo>
                  <a:pt x="6350" y="3175"/>
                </a:lnTo>
                <a:close/>
              </a:path>
            </a:pathLst>
          </a:custGeom>
          <a:solidFill>
            <a:srgbClr val="003D66"/>
          </a:solidFill>
        </p:spPr>
        <p:txBody>
          <a:bodyPr wrap="square" lIns="0" tIns="0" rIns="0" bIns="0" rtlCol="0"/>
          <a:lstStyle/>
          <a:p>
            <a:endParaRPr/>
          </a:p>
        </p:txBody>
      </p:sp>
      <p:sp>
        <p:nvSpPr>
          <p:cNvPr id="8" name="object 6">
            <a:extLst>
              <a:ext uri="{FF2B5EF4-FFF2-40B4-BE49-F238E27FC236}">
                <a16:creationId xmlns:a16="http://schemas.microsoft.com/office/drawing/2014/main" id="{847D3002-DBF8-5E24-805D-6DEDAB9AE617}"/>
              </a:ext>
            </a:extLst>
          </p:cNvPr>
          <p:cNvSpPr/>
          <p:nvPr/>
        </p:nvSpPr>
        <p:spPr>
          <a:xfrm>
            <a:off x="2531938" y="1099954"/>
            <a:ext cx="71977" cy="71977"/>
          </a:xfrm>
          <a:custGeom>
            <a:avLst/>
            <a:gdLst/>
            <a:ahLst/>
            <a:cxnLst/>
            <a:rect l="l" t="t" r="r" b="b"/>
            <a:pathLst>
              <a:path w="79375" h="79375">
                <a:moveTo>
                  <a:pt x="39598" y="0"/>
                </a:moveTo>
                <a:lnTo>
                  <a:pt x="24185" y="3110"/>
                </a:lnTo>
                <a:lnTo>
                  <a:pt x="11598" y="11593"/>
                </a:lnTo>
                <a:lnTo>
                  <a:pt x="3111" y="24179"/>
                </a:lnTo>
                <a:lnTo>
                  <a:pt x="0" y="39598"/>
                </a:lnTo>
                <a:lnTo>
                  <a:pt x="3111" y="55012"/>
                </a:lnTo>
                <a:lnTo>
                  <a:pt x="11598" y="67598"/>
                </a:lnTo>
                <a:lnTo>
                  <a:pt x="24185" y="76085"/>
                </a:lnTo>
                <a:lnTo>
                  <a:pt x="39598" y="79197"/>
                </a:lnTo>
                <a:lnTo>
                  <a:pt x="55012" y="76085"/>
                </a:lnTo>
                <a:lnTo>
                  <a:pt x="67598" y="67598"/>
                </a:lnTo>
                <a:lnTo>
                  <a:pt x="76085" y="55012"/>
                </a:lnTo>
                <a:lnTo>
                  <a:pt x="79197" y="39598"/>
                </a:lnTo>
                <a:lnTo>
                  <a:pt x="76085" y="24179"/>
                </a:lnTo>
                <a:lnTo>
                  <a:pt x="67598" y="11593"/>
                </a:lnTo>
                <a:lnTo>
                  <a:pt x="55012" y="3110"/>
                </a:lnTo>
                <a:lnTo>
                  <a:pt x="39598" y="0"/>
                </a:lnTo>
                <a:close/>
              </a:path>
            </a:pathLst>
          </a:custGeom>
          <a:solidFill>
            <a:srgbClr val="00A3A8"/>
          </a:solidFill>
        </p:spPr>
        <p:txBody>
          <a:bodyPr wrap="square" lIns="0" tIns="0" rIns="0" bIns="0" rtlCol="0"/>
          <a:lstStyle/>
          <a:p>
            <a:endParaRPr/>
          </a:p>
        </p:txBody>
      </p:sp>
      <p:pic>
        <p:nvPicPr>
          <p:cNvPr id="9" name="object 7">
            <a:extLst>
              <a:ext uri="{FF2B5EF4-FFF2-40B4-BE49-F238E27FC236}">
                <a16:creationId xmlns:a16="http://schemas.microsoft.com/office/drawing/2014/main" id="{BE92E693-8866-D03D-5B5A-B438A85E7262}"/>
              </a:ext>
            </a:extLst>
          </p:cNvPr>
          <p:cNvPicPr/>
          <p:nvPr/>
        </p:nvPicPr>
        <p:blipFill>
          <a:blip r:embed="rId5" cstate="screen">
            <a:extLst>
              <a:ext uri="{28A0092B-C50C-407E-A947-70E740481C1C}">
                <a14:useLocalDpi xmlns:a14="http://schemas.microsoft.com/office/drawing/2010/main"/>
              </a:ext>
            </a:extLst>
          </a:blip>
          <a:stretch>
            <a:fillRect/>
          </a:stretch>
        </p:blipFill>
        <p:spPr>
          <a:xfrm>
            <a:off x="2531938" y="1771297"/>
            <a:ext cx="71816" cy="71816"/>
          </a:xfrm>
          <a:prstGeom prst="rect">
            <a:avLst/>
          </a:prstGeom>
        </p:spPr>
      </p:pic>
      <p:pic>
        <p:nvPicPr>
          <p:cNvPr id="10" name="object 8">
            <a:extLst>
              <a:ext uri="{FF2B5EF4-FFF2-40B4-BE49-F238E27FC236}">
                <a16:creationId xmlns:a16="http://schemas.microsoft.com/office/drawing/2014/main" id="{D21FDC91-F9D2-87F9-6495-250964BC89BE}"/>
              </a:ext>
            </a:extLst>
          </p:cNvPr>
          <p:cNvPicPr/>
          <p:nvPr/>
        </p:nvPicPr>
        <p:blipFill>
          <a:blip r:embed="rId5" cstate="screen">
            <a:extLst>
              <a:ext uri="{28A0092B-C50C-407E-A947-70E740481C1C}">
                <a14:useLocalDpi xmlns:a14="http://schemas.microsoft.com/office/drawing/2010/main"/>
              </a:ext>
            </a:extLst>
          </a:blip>
          <a:stretch>
            <a:fillRect/>
          </a:stretch>
        </p:blipFill>
        <p:spPr>
          <a:xfrm>
            <a:off x="2531938" y="2442479"/>
            <a:ext cx="71816" cy="71816"/>
          </a:xfrm>
          <a:prstGeom prst="rect">
            <a:avLst/>
          </a:prstGeom>
        </p:spPr>
      </p:pic>
      <p:sp>
        <p:nvSpPr>
          <p:cNvPr id="13" name="object 10">
            <a:extLst>
              <a:ext uri="{FF2B5EF4-FFF2-40B4-BE49-F238E27FC236}">
                <a16:creationId xmlns:a16="http://schemas.microsoft.com/office/drawing/2014/main" id="{5D4E2E09-D51A-5ED0-FCC2-3B8506FA2160}"/>
              </a:ext>
            </a:extLst>
          </p:cNvPr>
          <p:cNvSpPr/>
          <p:nvPr/>
        </p:nvSpPr>
        <p:spPr>
          <a:xfrm>
            <a:off x="2531938" y="3963744"/>
            <a:ext cx="71977" cy="71977"/>
          </a:xfrm>
          <a:custGeom>
            <a:avLst/>
            <a:gdLst/>
            <a:ahLst/>
            <a:cxnLst/>
            <a:rect l="l" t="t" r="r" b="b"/>
            <a:pathLst>
              <a:path w="79375" h="79375">
                <a:moveTo>
                  <a:pt x="39598" y="0"/>
                </a:moveTo>
                <a:lnTo>
                  <a:pt x="24185" y="3111"/>
                </a:lnTo>
                <a:lnTo>
                  <a:pt x="11598" y="11598"/>
                </a:lnTo>
                <a:lnTo>
                  <a:pt x="3111" y="24185"/>
                </a:lnTo>
                <a:lnTo>
                  <a:pt x="0" y="39598"/>
                </a:lnTo>
                <a:lnTo>
                  <a:pt x="3111" y="55012"/>
                </a:lnTo>
                <a:lnTo>
                  <a:pt x="11598" y="67598"/>
                </a:lnTo>
                <a:lnTo>
                  <a:pt x="24185" y="76085"/>
                </a:lnTo>
                <a:lnTo>
                  <a:pt x="39598" y="79197"/>
                </a:lnTo>
                <a:lnTo>
                  <a:pt x="55012" y="76085"/>
                </a:lnTo>
                <a:lnTo>
                  <a:pt x="67598" y="67598"/>
                </a:lnTo>
                <a:lnTo>
                  <a:pt x="76085" y="55012"/>
                </a:lnTo>
                <a:lnTo>
                  <a:pt x="79197" y="39598"/>
                </a:lnTo>
                <a:lnTo>
                  <a:pt x="76085" y="24185"/>
                </a:lnTo>
                <a:lnTo>
                  <a:pt x="67598" y="11598"/>
                </a:lnTo>
                <a:lnTo>
                  <a:pt x="55012" y="3111"/>
                </a:lnTo>
                <a:lnTo>
                  <a:pt x="39598" y="0"/>
                </a:lnTo>
                <a:close/>
              </a:path>
            </a:pathLst>
          </a:custGeom>
          <a:solidFill>
            <a:srgbClr val="00A3A8"/>
          </a:solidFill>
        </p:spPr>
        <p:txBody>
          <a:bodyPr wrap="square" lIns="0" tIns="0" rIns="0" bIns="0" rtlCol="0"/>
          <a:lstStyle/>
          <a:p>
            <a:endParaRPr/>
          </a:p>
        </p:txBody>
      </p:sp>
      <p:sp>
        <p:nvSpPr>
          <p:cNvPr id="11" name="object 12">
            <a:extLst>
              <a:ext uri="{FF2B5EF4-FFF2-40B4-BE49-F238E27FC236}">
                <a16:creationId xmlns:a16="http://schemas.microsoft.com/office/drawing/2014/main" id="{2ECE67EF-EADD-44DB-B5E7-B17F80C39686}"/>
              </a:ext>
            </a:extLst>
          </p:cNvPr>
          <p:cNvSpPr txBox="1"/>
          <p:nvPr/>
        </p:nvSpPr>
        <p:spPr>
          <a:xfrm>
            <a:off x="2748251" y="1037263"/>
            <a:ext cx="4253284" cy="4792037"/>
          </a:xfrm>
          <a:prstGeom prst="rect">
            <a:avLst/>
          </a:prstGeom>
        </p:spPr>
        <p:txBody>
          <a:bodyPr vert="horz" wrap="square" lIns="0" tIns="0" rIns="0" bIns="0" rtlCol="0" anchor="t">
            <a:noAutofit/>
          </a:bodyPr>
          <a:lstStyle/>
          <a:p>
            <a:pPr algn="l">
              <a:spcAft>
                <a:spcPts val="1200"/>
              </a:spcAft>
              <a:tabLst>
                <a:tab pos="3248025" algn="l"/>
              </a:tabLst>
            </a:pPr>
            <a:r>
              <a:rPr lang="en-US" sz="1200" spc="-10">
                <a:solidFill>
                  <a:srgbClr val="342F35"/>
                </a:solidFill>
                <a:latin typeface="Arial"/>
                <a:cs typeface="Arial"/>
              </a:rPr>
              <a:t>Register your delegates for the event</a:t>
            </a:r>
            <a:endParaRPr lang="en-US"/>
          </a:p>
          <a:p>
            <a:pPr algn="l">
              <a:spcAft>
                <a:spcPts val="1200"/>
              </a:spcAft>
              <a:tabLst>
                <a:tab pos="3248025" algn="l"/>
              </a:tabLst>
            </a:pPr>
            <a:r>
              <a:rPr lang="en-US" sz="1200" spc="-10">
                <a:solidFill>
                  <a:srgbClr val="342F35"/>
                </a:solidFill>
                <a:latin typeface="Arial"/>
                <a:cs typeface="Arial"/>
              </a:rPr>
              <a:t>Submit assets for social media amplification</a:t>
            </a:r>
          </a:p>
          <a:p>
            <a:pPr algn="l">
              <a:spcAft>
                <a:spcPts val="1200"/>
              </a:spcAft>
              <a:tabLst>
                <a:tab pos="3248025" algn="l"/>
              </a:tabLst>
            </a:pPr>
            <a:r>
              <a:rPr lang="en-US" sz="1200" spc="-10">
                <a:solidFill>
                  <a:srgbClr val="342F35"/>
                </a:solidFill>
                <a:latin typeface="Arial"/>
                <a:cs typeface="Arial"/>
              </a:rPr>
              <a:t>Build virtual stand on Networking and Event Platform (App launches 26th January)</a:t>
            </a:r>
            <a:endParaRPr lang="en-US"/>
          </a:p>
          <a:p>
            <a:pPr algn="l">
              <a:spcAft>
                <a:spcPts val="1200"/>
              </a:spcAft>
              <a:tabLst>
                <a:tab pos="3248025" algn="l"/>
              </a:tabLst>
            </a:pPr>
            <a:r>
              <a:rPr lang="en-US" sz="1200" spc="-10">
                <a:solidFill>
                  <a:srgbClr val="342F35"/>
                </a:solidFill>
                <a:latin typeface="Arial"/>
                <a:cs typeface="Arial"/>
                <a:hlinkClick r:id="rId6"/>
              </a:rPr>
              <a:t>Book accommodation</a:t>
            </a:r>
            <a:r>
              <a:rPr lang="en-US" sz="1200" spc="-10">
                <a:solidFill>
                  <a:srgbClr val="342F35"/>
                </a:solidFill>
                <a:latin typeface="Arial"/>
                <a:cs typeface="Arial"/>
              </a:rPr>
              <a:t> for your delegates at the InterContinental</a:t>
            </a:r>
          </a:p>
          <a:p>
            <a:pPr algn="l">
              <a:spcAft>
                <a:spcPts val="1200"/>
              </a:spcAft>
              <a:tabLst>
                <a:tab pos="3248025" algn="l"/>
              </a:tabLst>
            </a:pPr>
            <a:r>
              <a:rPr lang="en-US" sz="1200" spc="-10">
                <a:solidFill>
                  <a:srgbClr val="342F35"/>
                </a:solidFill>
                <a:latin typeface="Arial"/>
                <a:cs typeface="Arial"/>
              </a:rPr>
              <a:t>Early bird discount for </a:t>
            </a:r>
            <a:r>
              <a:rPr lang="en-US" sz="1200" spc="-10">
                <a:solidFill>
                  <a:srgbClr val="342F35"/>
                </a:solidFill>
                <a:latin typeface="Arial"/>
                <a:cs typeface="Arial"/>
                <a:hlinkClick r:id="rId7"/>
              </a:rPr>
              <a:t>Exhibitor orders</a:t>
            </a:r>
            <a:r>
              <a:rPr lang="en-US" sz="1200" spc="-10">
                <a:solidFill>
                  <a:srgbClr val="342F35"/>
                </a:solidFill>
                <a:latin typeface="Arial"/>
                <a:cs typeface="Arial"/>
              </a:rPr>
              <a:t> ends</a:t>
            </a:r>
          </a:p>
          <a:p>
            <a:pPr algn="l">
              <a:spcAft>
                <a:spcPts val="1200"/>
              </a:spcAft>
              <a:tabLst>
                <a:tab pos="3248025" algn="l"/>
              </a:tabLst>
            </a:pPr>
            <a:r>
              <a:rPr lang="en-US" sz="1200" spc="-10">
                <a:solidFill>
                  <a:srgbClr val="342F35"/>
                </a:solidFill>
                <a:latin typeface="Arial"/>
                <a:cs typeface="Arial"/>
              </a:rPr>
              <a:t>Submit stand contractor submission form and risk assessments to health &amp; safety consultant</a:t>
            </a:r>
            <a:endParaRPr lang="en-US"/>
          </a:p>
          <a:p>
            <a:pPr algn="l">
              <a:spcAft>
                <a:spcPts val="1200"/>
              </a:spcAft>
              <a:tabLst>
                <a:tab pos="3248025" algn="l"/>
              </a:tabLst>
            </a:pPr>
            <a:r>
              <a:rPr lang="en-US" sz="1200" spc="-10">
                <a:solidFill>
                  <a:srgbClr val="333333"/>
                </a:solidFill>
                <a:highlight>
                  <a:srgbClr val="FFFFFF"/>
                </a:highlight>
                <a:latin typeface="Arial"/>
                <a:cs typeface="Segoe UI"/>
              </a:rPr>
              <a:t>Static Digital Advert Sponsors to submit artwork</a:t>
            </a:r>
            <a:endParaRPr lang="en-US" sz="1200">
              <a:latin typeface="Arial"/>
            </a:endParaRPr>
          </a:p>
          <a:p>
            <a:pPr algn="l">
              <a:spcAft>
                <a:spcPts val="1200"/>
              </a:spcAft>
              <a:tabLst>
                <a:tab pos="3248025" algn="l"/>
              </a:tabLst>
            </a:pPr>
            <a:r>
              <a:rPr lang="en-US" sz="1200" spc="-10">
                <a:solidFill>
                  <a:srgbClr val="342F35"/>
                </a:solidFill>
                <a:latin typeface="Arial"/>
                <a:cs typeface="Arial"/>
              </a:rPr>
              <a:t>Submit 30 second video advert </a:t>
            </a:r>
            <a:r>
              <a:rPr lang="en-US" sz="1200" b="1" spc="-10">
                <a:solidFill>
                  <a:srgbClr val="342F35"/>
                </a:solidFill>
                <a:latin typeface="Arial"/>
                <a:cs typeface="Arial"/>
              </a:rPr>
              <a:t>(Diamond and Platinum only)</a:t>
            </a:r>
            <a:endParaRPr lang="en-US"/>
          </a:p>
          <a:p>
            <a:pPr algn="l">
              <a:spcAft>
                <a:spcPts val="1200"/>
              </a:spcAft>
              <a:tabLst>
                <a:tab pos="3248025" algn="l"/>
              </a:tabLst>
            </a:pPr>
            <a:r>
              <a:rPr lang="en-US" sz="1200" spc="-10">
                <a:solidFill>
                  <a:srgbClr val="342F35"/>
                </a:solidFill>
                <a:latin typeface="Arial"/>
                <a:cs typeface="Arial"/>
              </a:rPr>
              <a:t>Place orders with hotel for any internet and catering (stands and meeting rooms) etc.</a:t>
            </a:r>
          </a:p>
          <a:p>
            <a:pPr algn="l">
              <a:spcAft>
                <a:spcPts val="1200"/>
              </a:spcAft>
              <a:tabLst>
                <a:tab pos="3248025" algn="l"/>
              </a:tabLst>
            </a:pPr>
            <a:r>
              <a:rPr lang="en-US" sz="1200" spc="-10">
                <a:solidFill>
                  <a:srgbClr val="342F35"/>
                </a:solidFill>
                <a:latin typeface="Arial"/>
                <a:cs typeface="Arial"/>
              </a:rPr>
              <a:t>Place final orders with TEM for any electricity, furniture and any additional extras (surcharges may apply)</a:t>
            </a:r>
          </a:p>
          <a:p>
            <a:pPr algn="l">
              <a:spcAft>
                <a:spcPts val="1200"/>
              </a:spcAft>
              <a:tabLst>
                <a:tab pos="3248025" algn="l"/>
              </a:tabLst>
            </a:pPr>
            <a:r>
              <a:rPr lang="en-US" sz="1200" spc="-10">
                <a:solidFill>
                  <a:srgbClr val="342F35"/>
                </a:solidFill>
                <a:latin typeface="Arial"/>
                <a:cs typeface="Arial"/>
              </a:rPr>
              <a:t>Stand artwork deadline with TEM due </a:t>
            </a:r>
          </a:p>
          <a:p>
            <a:pPr algn="l">
              <a:spcAft>
                <a:spcPts val="1200"/>
              </a:spcAft>
              <a:tabLst>
                <a:tab pos="3248025" algn="l"/>
              </a:tabLst>
            </a:pPr>
            <a:endParaRPr lang="en-US" sz="1200" b="1" spc="-10">
              <a:solidFill>
                <a:srgbClr val="342F35"/>
              </a:solidFill>
              <a:latin typeface="Arial"/>
              <a:cs typeface="Arial"/>
            </a:endParaRPr>
          </a:p>
        </p:txBody>
      </p:sp>
      <p:pic>
        <p:nvPicPr>
          <p:cNvPr id="15" name="object 7">
            <a:extLst>
              <a:ext uri="{FF2B5EF4-FFF2-40B4-BE49-F238E27FC236}">
                <a16:creationId xmlns:a16="http://schemas.microsoft.com/office/drawing/2014/main" id="{649FE0B9-E73F-3C1B-3F48-0E2EA341B4F9}"/>
              </a:ext>
            </a:extLst>
          </p:cNvPr>
          <p:cNvPicPr/>
          <p:nvPr/>
        </p:nvPicPr>
        <p:blipFill>
          <a:blip r:embed="rId5" cstate="screen">
            <a:extLst>
              <a:ext uri="{28A0092B-C50C-407E-A947-70E740481C1C}">
                <a14:useLocalDpi xmlns:a14="http://schemas.microsoft.com/office/drawing/2010/main"/>
              </a:ext>
            </a:extLst>
          </a:blip>
          <a:stretch>
            <a:fillRect/>
          </a:stretch>
        </p:blipFill>
        <p:spPr>
          <a:xfrm>
            <a:off x="2531938" y="1435706"/>
            <a:ext cx="71816" cy="71816"/>
          </a:xfrm>
          <a:prstGeom prst="rect">
            <a:avLst/>
          </a:prstGeom>
        </p:spPr>
      </p:pic>
      <p:pic>
        <p:nvPicPr>
          <p:cNvPr id="16" name="object 8">
            <a:extLst>
              <a:ext uri="{FF2B5EF4-FFF2-40B4-BE49-F238E27FC236}">
                <a16:creationId xmlns:a16="http://schemas.microsoft.com/office/drawing/2014/main" id="{BB63ACEA-D3FF-35A4-2B92-0DE6CCCDEBBE}"/>
              </a:ext>
            </a:extLst>
          </p:cNvPr>
          <p:cNvPicPr/>
          <p:nvPr/>
        </p:nvPicPr>
        <p:blipFill>
          <a:blip r:embed="rId5" cstate="screen">
            <a:extLst>
              <a:ext uri="{28A0092B-C50C-407E-A947-70E740481C1C}">
                <a14:useLocalDpi xmlns:a14="http://schemas.microsoft.com/office/drawing/2010/main"/>
              </a:ext>
            </a:extLst>
          </a:blip>
          <a:stretch>
            <a:fillRect/>
          </a:stretch>
        </p:blipFill>
        <p:spPr>
          <a:xfrm>
            <a:off x="2531938" y="2106888"/>
            <a:ext cx="71816" cy="71816"/>
          </a:xfrm>
          <a:prstGeom prst="rect">
            <a:avLst/>
          </a:prstGeom>
        </p:spPr>
      </p:pic>
      <p:pic>
        <p:nvPicPr>
          <p:cNvPr id="17" name="object 8">
            <a:extLst>
              <a:ext uri="{FF2B5EF4-FFF2-40B4-BE49-F238E27FC236}">
                <a16:creationId xmlns:a16="http://schemas.microsoft.com/office/drawing/2014/main" id="{6FD75DBE-EEB9-DD7E-BF9B-EAF6BBF58918}"/>
              </a:ext>
            </a:extLst>
          </p:cNvPr>
          <p:cNvPicPr/>
          <p:nvPr/>
        </p:nvPicPr>
        <p:blipFill>
          <a:blip r:embed="rId5" cstate="screen">
            <a:extLst>
              <a:ext uri="{28A0092B-C50C-407E-A947-70E740481C1C}">
                <a14:useLocalDpi xmlns:a14="http://schemas.microsoft.com/office/drawing/2010/main"/>
              </a:ext>
            </a:extLst>
          </a:blip>
          <a:stretch>
            <a:fillRect/>
          </a:stretch>
        </p:blipFill>
        <p:spPr>
          <a:xfrm>
            <a:off x="2531938" y="2778070"/>
            <a:ext cx="71816" cy="71816"/>
          </a:xfrm>
          <a:prstGeom prst="rect">
            <a:avLst/>
          </a:prstGeom>
        </p:spPr>
      </p:pic>
      <p:pic>
        <p:nvPicPr>
          <p:cNvPr id="18" name="object 8">
            <a:extLst>
              <a:ext uri="{FF2B5EF4-FFF2-40B4-BE49-F238E27FC236}">
                <a16:creationId xmlns:a16="http://schemas.microsoft.com/office/drawing/2014/main" id="{8A46B0FF-355C-4CF6-A1A4-12D71D8C6B6C}"/>
              </a:ext>
            </a:extLst>
          </p:cNvPr>
          <p:cNvPicPr/>
          <p:nvPr/>
        </p:nvPicPr>
        <p:blipFill>
          <a:blip r:embed="rId5" cstate="screen">
            <a:extLst>
              <a:ext uri="{28A0092B-C50C-407E-A947-70E740481C1C}">
                <a14:useLocalDpi xmlns:a14="http://schemas.microsoft.com/office/drawing/2010/main"/>
              </a:ext>
            </a:extLst>
          </a:blip>
          <a:stretch>
            <a:fillRect/>
          </a:stretch>
        </p:blipFill>
        <p:spPr>
          <a:xfrm>
            <a:off x="2531938" y="3113661"/>
            <a:ext cx="71816" cy="71816"/>
          </a:xfrm>
          <a:prstGeom prst="rect">
            <a:avLst/>
          </a:prstGeom>
        </p:spPr>
      </p:pic>
      <p:pic>
        <p:nvPicPr>
          <p:cNvPr id="19" name="object 8">
            <a:extLst>
              <a:ext uri="{FF2B5EF4-FFF2-40B4-BE49-F238E27FC236}">
                <a16:creationId xmlns:a16="http://schemas.microsoft.com/office/drawing/2014/main" id="{5E4EF862-930A-C12B-14DE-15B0EEA6BBC5}"/>
              </a:ext>
            </a:extLst>
          </p:cNvPr>
          <p:cNvPicPr/>
          <p:nvPr/>
        </p:nvPicPr>
        <p:blipFill>
          <a:blip r:embed="rId5" cstate="screen">
            <a:extLst>
              <a:ext uri="{28A0092B-C50C-407E-A947-70E740481C1C}">
                <a14:useLocalDpi xmlns:a14="http://schemas.microsoft.com/office/drawing/2010/main"/>
              </a:ext>
            </a:extLst>
          </a:blip>
          <a:stretch>
            <a:fillRect/>
          </a:stretch>
        </p:blipFill>
        <p:spPr>
          <a:xfrm>
            <a:off x="2531938" y="3449252"/>
            <a:ext cx="71816" cy="71816"/>
          </a:xfrm>
          <a:prstGeom prst="rect">
            <a:avLst/>
          </a:prstGeom>
        </p:spPr>
      </p:pic>
      <p:sp>
        <p:nvSpPr>
          <p:cNvPr id="20" name="object 10">
            <a:extLst>
              <a:ext uri="{FF2B5EF4-FFF2-40B4-BE49-F238E27FC236}">
                <a16:creationId xmlns:a16="http://schemas.microsoft.com/office/drawing/2014/main" id="{0D884DA4-CD95-8EDC-E929-13F2322AB194}"/>
              </a:ext>
            </a:extLst>
          </p:cNvPr>
          <p:cNvSpPr/>
          <p:nvPr/>
        </p:nvSpPr>
        <p:spPr>
          <a:xfrm>
            <a:off x="2531938" y="4478626"/>
            <a:ext cx="71977" cy="71977"/>
          </a:xfrm>
          <a:custGeom>
            <a:avLst/>
            <a:gdLst/>
            <a:ahLst/>
            <a:cxnLst/>
            <a:rect l="l" t="t" r="r" b="b"/>
            <a:pathLst>
              <a:path w="79375" h="79375">
                <a:moveTo>
                  <a:pt x="39598" y="0"/>
                </a:moveTo>
                <a:lnTo>
                  <a:pt x="24185" y="3111"/>
                </a:lnTo>
                <a:lnTo>
                  <a:pt x="11598" y="11598"/>
                </a:lnTo>
                <a:lnTo>
                  <a:pt x="3111" y="24185"/>
                </a:lnTo>
                <a:lnTo>
                  <a:pt x="0" y="39598"/>
                </a:lnTo>
                <a:lnTo>
                  <a:pt x="3111" y="55012"/>
                </a:lnTo>
                <a:lnTo>
                  <a:pt x="11598" y="67598"/>
                </a:lnTo>
                <a:lnTo>
                  <a:pt x="24185" y="76085"/>
                </a:lnTo>
                <a:lnTo>
                  <a:pt x="39598" y="79197"/>
                </a:lnTo>
                <a:lnTo>
                  <a:pt x="55012" y="76085"/>
                </a:lnTo>
                <a:lnTo>
                  <a:pt x="67598" y="67598"/>
                </a:lnTo>
                <a:lnTo>
                  <a:pt x="76085" y="55012"/>
                </a:lnTo>
                <a:lnTo>
                  <a:pt x="79197" y="39598"/>
                </a:lnTo>
                <a:lnTo>
                  <a:pt x="76085" y="24185"/>
                </a:lnTo>
                <a:lnTo>
                  <a:pt x="67598" y="11598"/>
                </a:lnTo>
                <a:lnTo>
                  <a:pt x="55012" y="3111"/>
                </a:lnTo>
                <a:lnTo>
                  <a:pt x="39598" y="0"/>
                </a:lnTo>
                <a:close/>
              </a:path>
            </a:pathLst>
          </a:custGeom>
          <a:solidFill>
            <a:srgbClr val="00A3A8"/>
          </a:solidFill>
        </p:spPr>
        <p:txBody>
          <a:bodyPr wrap="square" lIns="0" tIns="0" rIns="0" bIns="0" rtlCol="0"/>
          <a:lstStyle/>
          <a:p>
            <a:endParaRPr/>
          </a:p>
        </p:txBody>
      </p:sp>
    </p:spTree>
    <p:extLst>
      <p:ext uri="{BB962C8B-B14F-4D97-AF65-F5344CB8AC3E}">
        <p14:creationId xmlns:p14="http://schemas.microsoft.com/office/powerpoint/2010/main" val="83995233"/>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white and pink chart with black text&#10;&#10;AI-generated content may be incorrect.">
            <a:extLst>
              <a:ext uri="{FF2B5EF4-FFF2-40B4-BE49-F238E27FC236}">
                <a16:creationId xmlns:a16="http://schemas.microsoft.com/office/drawing/2014/main" id="{FF9831ED-E7F1-E40E-50F1-C8DEB832B74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22DF31D8-A0F4-B046-0612-9758D12BE50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816265" y="122082"/>
            <a:ext cx="983850" cy="500671"/>
          </a:xfrm>
          <a:prstGeom prst="rect">
            <a:avLst/>
          </a:prstGeom>
        </p:spPr>
      </p:pic>
    </p:spTree>
    <p:extLst>
      <p:ext uri="{BB962C8B-B14F-4D97-AF65-F5344CB8AC3E}">
        <p14:creationId xmlns:p14="http://schemas.microsoft.com/office/powerpoint/2010/main" val="2707395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A4E0E-11D8-0DC5-69AA-4113120C6D4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48D581-9C4D-1358-2AFC-19C9B962A3DF}"/>
              </a:ext>
            </a:extLst>
          </p:cNvPr>
          <p:cNvSpPr>
            <a:spLocks noGrp="1"/>
          </p:cNvSpPr>
          <p:nvPr>
            <p:ph type="sldNum" sz="quarter" idx="10"/>
          </p:nvPr>
        </p:nvSpPr>
        <p:spPr/>
        <p:txBody>
          <a:bodyPr/>
          <a:lstStyle/>
          <a:p>
            <a:fld id="{81D60167-4931-47E6-BA6A-407CBD079E47}" type="slidenum">
              <a:rPr lang="en-GB" smtClean="0"/>
              <a:pPr/>
              <a:t>9</a:t>
            </a:fld>
            <a:endParaRPr lang="en-GB"/>
          </a:p>
        </p:txBody>
      </p:sp>
      <p:sp>
        <p:nvSpPr>
          <p:cNvPr id="9" name="Title 8">
            <a:extLst>
              <a:ext uri="{FF2B5EF4-FFF2-40B4-BE49-F238E27FC236}">
                <a16:creationId xmlns:a16="http://schemas.microsoft.com/office/drawing/2014/main" id="{297C4F0A-A8C1-CA77-9A07-A2893AA2BD1D}"/>
              </a:ext>
            </a:extLst>
          </p:cNvPr>
          <p:cNvSpPr>
            <a:spLocks noGrp="1"/>
          </p:cNvSpPr>
          <p:nvPr>
            <p:ph type="title"/>
          </p:nvPr>
        </p:nvSpPr>
        <p:spPr/>
        <p:txBody>
          <a:bodyPr/>
          <a:lstStyle/>
          <a:p>
            <a:endParaRPr lang="en-US"/>
          </a:p>
        </p:txBody>
      </p:sp>
      <p:pic>
        <p:nvPicPr>
          <p:cNvPr id="3" name="Picture 2" descr="A screenshot of a advertisement&#10;&#10;AI-generated content may be incorrect.">
            <a:extLst>
              <a:ext uri="{FF2B5EF4-FFF2-40B4-BE49-F238E27FC236}">
                <a16:creationId xmlns:a16="http://schemas.microsoft.com/office/drawing/2014/main" id="{6A1CD41F-8363-BEB0-6495-DC3256EE3CA1}"/>
              </a:ext>
            </a:extLst>
          </p:cNvPr>
          <p:cNvPicPr>
            <a:picLocks noChangeAspect="1"/>
          </p:cNvPicPr>
          <p:nvPr/>
        </p:nvPicPr>
        <p:blipFill>
          <a:blip r:embed="rId3"/>
          <a:stretch>
            <a:fillRect/>
          </a:stretch>
        </p:blipFill>
        <p:spPr>
          <a:xfrm>
            <a:off x="0" y="-2685"/>
            <a:ext cx="12192000" cy="6326750"/>
          </a:xfrm>
          <a:prstGeom prst="rect">
            <a:avLst/>
          </a:prstGeom>
        </p:spPr>
      </p:pic>
    </p:spTree>
    <p:extLst>
      <p:ext uri="{BB962C8B-B14F-4D97-AF65-F5344CB8AC3E}">
        <p14:creationId xmlns:p14="http://schemas.microsoft.com/office/powerpoint/2010/main" val="1784607601"/>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Office Theme">
  <a:themeElements>
    <a:clrScheme name="IHIF 2026">
      <a:dk1>
        <a:srgbClr val="342F34"/>
      </a:dk1>
      <a:lt1>
        <a:srgbClr val="FFFFFF"/>
      </a:lt1>
      <a:dk2>
        <a:srgbClr val="004155"/>
      </a:dk2>
      <a:lt2>
        <a:srgbClr val="E0E0E0"/>
      </a:lt2>
      <a:accent1>
        <a:srgbClr val="05A7A8"/>
      </a:accent1>
      <a:accent2>
        <a:srgbClr val="E6007E"/>
      </a:accent2>
      <a:accent3>
        <a:srgbClr val="57068C"/>
      </a:accent3>
      <a:accent4>
        <a:srgbClr val="8900E1"/>
      </a:accent4>
      <a:accent5>
        <a:srgbClr val="FF00DC"/>
      </a:accent5>
      <a:accent6>
        <a:srgbClr val="47495E"/>
      </a:accent6>
      <a:hlink>
        <a:srgbClr val="05A7A8"/>
      </a:hlink>
      <a:folHlink>
        <a:srgbClr val="05A7A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49F9D55B8952469B1DF3D540576066" ma:contentTypeVersion="24" ma:contentTypeDescription="Create a new document." ma:contentTypeScope="" ma:versionID="e420133d729d71f88620559a8020d905">
  <xsd:schema xmlns:xsd="http://www.w3.org/2001/XMLSchema" xmlns:xs="http://www.w3.org/2001/XMLSchema" xmlns:p="http://schemas.microsoft.com/office/2006/metadata/properties" xmlns:ns1="http://schemas.microsoft.com/sharepoint/v3" xmlns:ns2="8235a1fa-d3f5-4cea-b8ac-d7f672ab6b82" xmlns:ns3="4d603190-119a-4675-8579-85978244d42a" targetNamespace="http://schemas.microsoft.com/office/2006/metadata/properties" ma:root="true" ma:fieldsID="c91400a820732f395a0eebced927eff4" ns1:_="" ns2:_="" ns3:_="">
    <xsd:import namespace="http://schemas.microsoft.com/sharepoint/v3"/>
    <xsd:import namespace="8235a1fa-d3f5-4cea-b8ac-d7f672ab6b82"/>
    <xsd:import namespace="4d603190-119a-4675-8579-85978244d42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OpsStatus" minOccurs="0"/>
                <xsd:element ref="ns2:MediaServiceBillingMetadata"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35a1fa-d3f5-4cea-b8ac-d7f672ab6b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9a60c5b1-1cdc-4d59-b23f-65b08423fcb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OpsStatus" ma:index="28" nillable="true" ma:displayName="Ops Status" ma:format="Dropdown" ma:internalName="OpsStatus">
      <xsd:simpleType>
        <xsd:restriction base="dms:Choice">
          <xsd:enumeration value="Complete"/>
          <xsd:enumeration value="In Progress"/>
          <xsd:enumeration value="Choice 3"/>
        </xsd:restriction>
      </xsd:simpleType>
    </xsd:element>
    <xsd:element name="MediaServiceBillingMetadata" ma:index="29" nillable="true" ma:displayName="MediaServiceBillingMetadata" ma:hidden="true" ma:internalName="MediaServiceBillingMetadata" ma:readOnly="true">
      <xsd:simpleType>
        <xsd:restriction base="dms:Note"/>
      </xsd:simpleType>
    </xsd:element>
    <xsd:element name="Notes" ma:index="30" nillable="true" ma:displayName="Notes" ma:description="Artwork Deadline 28th Feb 2025" ma:format="Dropdown" ma:internalName="Note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d603190-119a-4675-8579-85978244d42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674dcf83-d23e-476d-81f1-6b0d7712c227}" ma:internalName="TaxCatchAll" ma:showField="CatchAllData" ma:web="4d603190-119a-4675-8579-85978244d42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4d603190-119a-4675-8579-85978244d42a" xsi:nil="true"/>
    <Notes xmlns="8235a1fa-d3f5-4cea-b8ac-d7f672ab6b82" xsi:nil="true"/>
    <_ip_UnifiedCompliancePolicyProperties xmlns="http://schemas.microsoft.com/sharepoint/v3" xsi:nil="true"/>
    <lcf76f155ced4ddcb4097134ff3c332f xmlns="8235a1fa-d3f5-4cea-b8ac-d7f672ab6b82">
      <Terms xmlns="http://schemas.microsoft.com/office/infopath/2007/PartnerControls"/>
    </lcf76f155ced4ddcb4097134ff3c332f>
    <OpsStatus xmlns="8235a1fa-d3f5-4cea-b8ac-d7f672ab6b8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56AEE91-B091-4929-9B72-D9721D8BD44A}">
  <ds:schemaRefs>
    <ds:schemaRef ds:uri="4d603190-119a-4675-8579-85978244d42a"/>
    <ds:schemaRef ds:uri="8235a1fa-d3f5-4cea-b8ac-d7f672ab6b8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590C6F4-57D9-4B91-9DEB-7115FAC83B42}">
  <ds:schemaRefs>
    <ds:schemaRef ds:uri="4d603190-119a-4675-8579-85978244d42a"/>
    <ds:schemaRef ds:uri="8235a1fa-d3f5-4cea-b8ac-d7f672ab6b8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1B2D82D-A89F-4E4A-A543-1661E1B625D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25</Slides>
  <Notes>6</Notes>
  <HiddenSlides>0</HiddenSlide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Welcome</vt:lpstr>
      <vt:lpstr>Event Schedule</vt:lpstr>
      <vt:lpstr>Event Contacts</vt:lpstr>
      <vt:lpstr>PowerPoint Presentation</vt:lpstr>
      <vt:lpstr>PowerPoint Presentation</vt:lpstr>
      <vt:lpstr>Sponsorship Key Deadlines</vt:lpstr>
      <vt:lpstr>PowerPoint Presentation</vt:lpstr>
      <vt:lpstr>PowerPoint Presentation</vt:lpstr>
      <vt:lpstr>Platinum Sponsor - Add on/Upgrade</vt:lpstr>
      <vt:lpstr>How to provide artwork</vt:lpstr>
      <vt:lpstr>Onsite Exposure</vt:lpstr>
      <vt:lpstr>App Key Benefits</vt:lpstr>
      <vt:lpstr>App Key Benefits</vt:lpstr>
      <vt:lpstr>Social Media &amp; PR Amplification </vt:lpstr>
      <vt:lpstr>Social Media &amp; PR Amplification </vt:lpstr>
      <vt:lpstr>PowerPoint Presentation</vt:lpstr>
      <vt:lpstr>Sponsor Set Up and Dismantle Times</vt:lpstr>
      <vt:lpstr>Health &amp; Safety &amp; Stand Build  </vt:lpstr>
      <vt:lpstr>Insurance &amp; Security</vt:lpstr>
      <vt:lpstr>Stand Extra's, Shipping &amp; Storage</vt:lpstr>
      <vt:lpstr>Shipping &amp; Deliveries</vt:lpstr>
      <vt:lpstr>Sustainability</vt:lpstr>
      <vt:lpstr>Floor Plan</vt:lpstr>
      <vt:lpstr>Interested in joining another of our events? Reach out today.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Dixon</dc:creator>
  <cp:revision>6</cp:revision>
  <dcterms:created xsi:type="dcterms:W3CDTF">2025-04-09T20:19:49Z</dcterms:created>
  <dcterms:modified xsi:type="dcterms:W3CDTF">2026-01-16T16:54:52Z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2024-07-12T00:00:00Z</vt:filetime>
  </property>
  <property fmtid="{D5CDD505-2E9C-101B-9397-08002B2CF9AE}" pid="3" name="Creator">
    <vt:lpwstr>Adobe InDesign 19.4 (Macintosh)</vt:lpwstr>
  </property>
  <property fmtid="{D5CDD505-2E9C-101B-9397-08002B2CF9AE}" pid="4" name="LastSaved">
    <vt:filetime>2025-04-09T00:00:00Z</vt:filetime>
  </property>
  <property fmtid="{D5CDD505-2E9C-101B-9397-08002B2CF9AE}" pid="5" name="Producer">
    <vt:lpwstr>Adobe PDF Library 17.0</vt:lpwstr>
  </property>
  <property fmtid="{D5CDD505-2E9C-101B-9397-08002B2CF9AE}" pid="6" name="ContentTypeId">
    <vt:lpwstr>0x010100F149F9D55B8952469B1DF3D540576066</vt:lpwstr>
  </property>
  <property fmtid="{D5CDD505-2E9C-101B-9397-08002B2CF9AE}" pid="7" name="MediaServiceImageTags">
    <vt:lpwstr/>
  </property>
</Properties>
</file>