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4F6A7F5E" w14:textId="77777777" w:rsidR="00D727A4" w:rsidRPr="008B741F" w:rsidRDefault="000A5C2A" w:rsidP="002C7BEF">
      <w:pPr>
        <w:jc w:val="center"/>
        <w:rPr>
          <w:rFonts w:asciiTheme="minorHAnsi" w:hAnsiTheme="minorHAnsi" w:cstheme="minorHAnsi"/>
          <w:sz w:val="22"/>
          <w:szCs w:val="22"/>
        </w:rPr>
      </w:pPr>
      <w:bookmarkStart w:id="0" w:name="_GoBack"/>
      <w:bookmarkEnd w:id="0"/>
      <w:r w:rsidRPr="008B741F">
        <w:rPr>
          <w:rFonts w:asciiTheme="minorHAnsi" w:hAnsiTheme="minorHAnsi" w:cstheme="minorHAnsi"/>
          <w:noProof/>
          <w:sz w:val="22"/>
          <w:szCs w:val="22"/>
        </w:rPr>
        <w:drawing>
          <wp:inline distT="0" distB="0" distL="0" distR="0" wp14:anchorId="5EE88D33" wp14:editId="1A7DD5A4">
            <wp:extent cx="2990609" cy="504825"/>
            <wp:effectExtent l="0" t="0" r="635" b="0"/>
            <wp:docPr id="1" name="Picture 1" descr="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ES_logo_green.jpg"/>
                    <pic:cNvPicPr/>
                  </pic:nvPicPr>
                  <pic:blipFill>
                    <a:blip r:embed="rId99" cstate="print">
                      <a:extLst>
                        <a:ext uri="{28A0092B-C50C-407E-A947-70E740481C1C}">
                          <a14:useLocalDpi xmlns:a14="http://schemas.microsoft.com/office/drawing/2010/main" val="0"/>
                        </a:ext>
                      </a:extLst>
                    </a:blip>
                    <a:stretch>
                      <a:fillRect/>
                    </a:stretch>
                  </pic:blipFill>
                  <pic:spPr>
                    <a:xfrm>
                      <a:off x="0" y="0"/>
                      <a:ext cx="3032684" cy="511927"/>
                    </a:xfrm>
                    <a:prstGeom prst="rect">
                      <a:avLst/>
                    </a:prstGeom>
                  </pic:spPr>
                </pic:pic>
              </a:graphicData>
            </a:graphic>
          </wp:inline>
        </w:drawing>
      </w:r>
    </w:p>
    <w:p w14:paraId="43A520C6" w14:textId="77777777" w:rsidR="002C7BEF" w:rsidRPr="008B741F" w:rsidRDefault="002C7BEF" w:rsidP="002C7BEF">
      <w:pPr>
        <w:rPr>
          <w:rFonts w:asciiTheme="minorHAnsi" w:hAnsiTheme="minorHAnsi" w:cstheme="minorHAnsi"/>
          <w:sz w:val="22"/>
          <w:szCs w:val="22"/>
        </w:rPr>
      </w:pPr>
    </w:p>
    <w:p w14:paraId="30E72DCA" w14:textId="77777777" w:rsidR="00D727A4" w:rsidRPr="008B741F" w:rsidRDefault="000723CA" w:rsidP="00830574">
      <w:pPr>
        <w:spacing w:before="360"/>
        <w:jc w:val="center"/>
        <w:rPr>
          <w:rFonts w:asciiTheme="minorHAnsi" w:hAnsiTheme="minorHAnsi" w:cstheme="minorHAnsi"/>
          <w:b/>
          <w:smallCaps/>
        </w:rPr>
      </w:pPr>
      <w:r w:rsidRPr="008B741F">
        <w:rPr>
          <w:rFonts w:asciiTheme="minorHAnsi" w:hAnsiTheme="minorHAnsi" w:cstheme="minorHAnsi"/>
          <w:b/>
          <w:smallCaps/>
        </w:rPr>
        <w:t>Competitive Solicitation</w:t>
      </w:r>
      <w:r w:rsidR="00F553D3" w:rsidRPr="008B741F">
        <w:rPr>
          <w:rFonts w:asciiTheme="minorHAnsi" w:hAnsiTheme="minorHAnsi" w:cstheme="minorHAnsi"/>
          <w:b/>
          <w:smallCaps/>
        </w:rPr>
        <w:t xml:space="preserve"> – N</w:t>
      </w:r>
      <w:r w:rsidR="00D727A4" w:rsidRPr="008B741F">
        <w:rPr>
          <w:rFonts w:asciiTheme="minorHAnsi" w:hAnsiTheme="minorHAnsi" w:cstheme="minorHAnsi"/>
          <w:b/>
          <w:smallCaps/>
        </w:rPr>
        <w:t xml:space="preserve">o. </w:t>
      </w:r>
      <w:r w:rsidR="001707D2" w:rsidRPr="008B741F">
        <w:rPr>
          <w:rFonts w:asciiTheme="minorHAnsi" w:hAnsiTheme="minorHAnsi" w:cstheme="minorHAnsi"/>
          <w:b/>
          <w:smallCaps/>
        </w:rPr>
        <w:t>00318</w:t>
      </w:r>
    </w:p>
    <w:p w14:paraId="1E776625" w14:textId="19F24388" w:rsidR="00D727A4" w:rsidRPr="008B741F" w:rsidRDefault="000E64A7" w:rsidP="008108C0">
      <w:pPr>
        <w:spacing w:before="120"/>
        <w:jc w:val="center"/>
        <w:rPr>
          <w:rFonts w:asciiTheme="minorHAnsi" w:hAnsiTheme="minorHAnsi" w:cstheme="minorHAnsi"/>
          <w:b/>
          <w:smallCaps/>
        </w:rPr>
      </w:pPr>
      <w:r w:rsidRPr="008B741F">
        <w:rPr>
          <w:rFonts w:asciiTheme="minorHAnsi" w:hAnsiTheme="minorHAnsi" w:cstheme="minorHAnsi"/>
          <w:b/>
          <w:smallCaps/>
        </w:rPr>
        <w:t xml:space="preserve">Cooperative Purchasing </w:t>
      </w:r>
      <w:r w:rsidR="000C76B9">
        <w:rPr>
          <w:rFonts w:asciiTheme="minorHAnsi" w:hAnsiTheme="minorHAnsi" w:cstheme="minorHAnsi"/>
          <w:b/>
          <w:smallCaps/>
        </w:rPr>
        <w:t xml:space="preserve">Master </w:t>
      </w:r>
      <w:r w:rsidRPr="008B741F">
        <w:rPr>
          <w:rFonts w:asciiTheme="minorHAnsi" w:hAnsiTheme="minorHAnsi" w:cstheme="minorHAnsi"/>
          <w:b/>
          <w:smallCaps/>
        </w:rPr>
        <w:t>Agreement</w:t>
      </w:r>
      <w:r w:rsidR="00E93C1E" w:rsidRPr="008B741F">
        <w:rPr>
          <w:rFonts w:asciiTheme="minorHAnsi" w:hAnsiTheme="minorHAnsi" w:cstheme="minorHAnsi"/>
          <w:b/>
          <w:smallCaps/>
        </w:rPr>
        <w:br/>
      </w:r>
      <w:r w:rsidRPr="008B741F">
        <w:rPr>
          <w:rFonts w:asciiTheme="minorHAnsi" w:hAnsiTheme="minorHAnsi" w:cstheme="minorHAnsi"/>
          <w:b/>
          <w:smallCaps/>
        </w:rPr>
        <w:t>for</w:t>
      </w:r>
      <w:r w:rsidR="00E93C1E" w:rsidRPr="008B741F">
        <w:rPr>
          <w:rFonts w:asciiTheme="minorHAnsi" w:hAnsiTheme="minorHAnsi" w:cstheme="minorHAnsi"/>
          <w:b/>
          <w:smallCaps/>
        </w:rPr>
        <w:br/>
      </w:r>
      <w:r w:rsidR="001707D2" w:rsidRPr="008B741F">
        <w:rPr>
          <w:rFonts w:asciiTheme="minorHAnsi" w:hAnsiTheme="minorHAnsi" w:cstheme="minorHAnsi"/>
          <w:b/>
          <w:smallCaps/>
        </w:rPr>
        <w:t>Public Saf</w:t>
      </w:r>
      <w:r w:rsidR="008A7195" w:rsidRPr="008B741F">
        <w:rPr>
          <w:rFonts w:asciiTheme="minorHAnsi" w:hAnsiTheme="minorHAnsi" w:cstheme="minorHAnsi"/>
          <w:b/>
          <w:smallCaps/>
        </w:rPr>
        <w:t xml:space="preserve">ety Communications </w:t>
      </w:r>
      <w:r w:rsidR="006B0225" w:rsidRPr="008B741F">
        <w:rPr>
          <w:rFonts w:asciiTheme="minorHAnsi" w:hAnsiTheme="minorHAnsi" w:cstheme="minorHAnsi"/>
          <w:b/>
          <w:smallCaps/>
        </w:rPr>
        <w:t>Products</w:t>
      </w:r>
      <w:r w:rsidR="004812FA" w:rsidRPr="008B741F">
        <w:rPr>
          <w:rFonts w:asciiTheme="minorHAnsi" w:hAnsiTheme="minorHAnsi" w:cstheme="minorHAnsi"/>
          <w:b/>
          <w:smallCaps/>
        </w:rPr>
        <w:t>,</w:t>
      </w:r>
      <w:r w:rsidR="001707D2" w:rsidRPr="008B741F">
        <w:rPr>
          <w:rFonts w:asciiTheme="minorHAnsi" w:hAnsiTheme="minorHAnsi" w:cstheme="minorHAnsi"/>
          <w:b/>
          <w:smallCaps/>
        </w:rPr>
        <w:t xml:space="preserve"> Services</w:t>
      </w:r>
      <w:r w:rsidR="008A7195" w:rsidRPr="008B741F">
        <w:rPr>
          <w:rFonts w:asciiTheme="minorHAnsi" w:hAnsiTheme="minorHAnsi" w:cstheme="minorHAnsi"/>
          <w:b/>
          <w:smallCaps/>
        </w:rPr>
        <w:t xml:space="preserve"> and Solutions</w:t>
      </w:r>
    </w:p>
    <w:p w14:paraId="65966C03" w14:textId="77777777" w:rsidR="00D727A4" w:rsidRPr="008B741F" w:rsidRDefault="00D727A4" w:rsidP="00D727A4">
      <w:pPr>
        <w:rPr>
          <w:rFonts w:asciiTheme="minorHAnsi" w:hAnsiTheme="minorHAnsi" w:cstheme="minorHAnsi"/>
          <w:sz w:val="22"/>
          <w:szCs w:val="22"/>
        </w:rPr>
      </w:pPr>
    </w:p>
    <w:p w14:paraId="56BA9AE0" w14:textId="77777777" w:rsidR="00D727A4" w:rsidRPr="008B741F" w:rsidRDefault="00D727A4" w:rsidP="00D727A4">
      <w:pPr>
        <w:rPr>
          <w:rFonts w:asciiTheme="minorHAnsi" w:hAnsiTheme="minorHAnsi" w:cstheme="minorHAnsi"/>
          <w:sz w:val="22"/>
          <w:szCs w:val="22"/>
        </w:rPr>
      </w:pPr>
    </w:p>
    <w:p w14:paraId="4FD45532" w14:textId="77777777" w:rsidR="0070748B" w:rsidRPr="008B741F" w:rsidRDefault="0070748B" w:rsidP="00A44343">
      <w:pPr>
        <w:spacing w:after="120"/>
        <w:rPr>
          <w:rFonts w:asciiTheme="minorHAnsi" w:hAnsiTheme="minorHAnsi" w:cstheme="minorHAnsi"/>
          <w:b/>
          <w:smallCaps/>
          <w:sz w:val="22"/>
          <w:szCs w:val="22"/>
        </w:rPr>
      </w:pPr>
      <w:r w:rsidRPr="008B741F">
        <w:rPr>
          <w:rFonts w:asciiTheme="minorHAnsi" w:hAnsiTheme="minorHAnsi" w:cstheme="minorHAnsi"/>
          <w:b/>
          <w:smallCaps/>
          <w:sz w:val="22"/>
          <w:szCs w:val="22"/>
        </w:rPr>
        <w:t>Introduction</w:t>
      </w:r>
    </w:p>
    <w:p w14:paraId="1D15BC7D" w14:textId="28721AE8" w:rsidR="00C62C35" w:rsidRPr="008B741F" w:rsidRDefault="00BE01AD" w:rsidP="004D0A8C">
      <w:pPr>
        <w:jc w:val="both"/>
        <w:rPr>
          <w:rFonts w:asciiTheme="minorHAnsi" w:hAnsiTheme="minorHAnsi" w:cstheme="minorHAnsi"/>
          <w:sz w:val="22"/>
          <w:szCs w:val="22"/>
        </w:rPr>
      </w:pPr>
      <w:r w:rsidRPr="008B741F">
        <w:rPr>
          <w:rFonts w:asciiTheme="minorHAnsi" w:hAnsiTheme="minorHAnsi" w:cstheme="minorHAnsi"/>
          <w:sz w:val="22"/>
          <w:szCs w:val="22"/>
        </w:rPr>
        <w:t>T</w:t>
      </w:r>
      <w:r w:rsidR="0070748B" w:rsidRPr="008B741F">
        <w:rPr>
          <w:rFonts w:asciiTheme="minorHAnsi" w:hAnsiTheme="minorHAnsi" w:cstheme="minorHAnsi"/>
          <w:sz w:val="22"/>
          <w:szCs w:val="22"/>
        </w:rPr>
        <w:t xml:space="preserve">he Washington </w:t>
      </w:r>
      <w:r w:rsidRPr="008B741F">
        <w:rPr>
          <w:rFonts w:asciiTheme="minorHAnsi" w:hAnsiTheme="minorHAnsi" w:cstheme="minorHAnsi"/>
          <w:sz w:val="22"/>
          <w:szCs w:val="22"/>
        </w:rPr>
        <w:t xml:space="preserve">State </w:t>
      </w:r>
      <w:r w:rsidR="0070748B" w:rsidRPr="008B741F">
        <w:rPr>
          <w:rFonts w:asciiTheme="minorHAnsi" w:hAnsiTheme="minorHAnsi" w:cstheme="minorHAnsi"/>
          <w:sz w:val="22"/>
          <w:szCs w:val="22"/>
        </w:rPr>
        <w:t xml:space="preserve">Department of Enterprise Services (Enterprise Services) </w:t>
      </w:r>
      <w:r w:rsidRPr="008B741F">
        <w:rPr>
          <w:rFonts w:asciiTheme="minorHAnsi" w:hAnsiTheme="minorHAnsi" w:cstheme="minorHAnsi"/>
          <w:sz w:val="22"/>
          <w:szCs w:val="22"/>
        </w:rPr>
        <w:t xml:space="preserve">is issuing this Competitive Solicitation </w:t>
      </w:r>
      <w:r w:rsidR="0070748B" w:rsidRPr="008B741F">
        <w:rPr>
          <w:rFonts w:asciiTheme="minorHAnsi" w:hAnsiTheme="minorHAnsi" w:cstheme="minorHAnsi"/>
          <w:sz w:val="22"/>
          <w:szCs w:val="22"/>
        </w:rPr>
        <w:t>pursuant to RCW chap</w:t>
      </w:r>
      <w:r w:rsidR="00C06F1F" w:rsidRPr="008B741F">
        <w:rPr>
          <w:rFonts w:asciiTheme="minorHAnsi" w:hAnsiTheme="minorHAnsi" w:cstheme="minorHAnsi"/>
          <w:sz w:val="22"/>
          <w:szCs w:val="22"/>
        </w:rPr>
        <w:t>ter</w:t>
      </w:r>
      <w:r w:rsidR="0070748B" w:rsidRPr="008B741F">
        <w:rPr>
          <w:rFonts w:asciiTheme="minorHAnsi" w:hAnsiTheme="minorHAnsi" w:cstheme="minorHAnsi"/>
          <w:sz w:val="22"/>
          <w:szCs w:val="22"/>
        </w:rPr>
        <w:t xml:space="preserve"> 39.26.  </w:t>
      </w:r>
      <w:r w:rsidR="006D7EA0" w:rsidRPr="008B741F">
        <w:rPr>
          <w:rFonts w:asciiTheme="minorHAnsi" w:hAnsiTheme="minorHAnsi" w:cstheme="minorHAnsi"/>
          <w:sz w:val="22"/>
          <w:szCs w:val="22"/>
        </w:rPr>
        <w:t xml:space="preserve">Pursuant to this Competitive Solicitation, </w:t>
      </w:r>
      <w:r w:rsidR="0070748B" w:rsidRPr="008B741F">
        <w:rPr>
          <w:rFonts w:asciiTheme="minorHAnsi" w:hAnsiTheme="minorHAnsi" w:cstheme="minorHAnsi"/>
          <w:sz w:val="22"/>
          <w:szCs w:val="22"/>
        </w:rPr>
        <w:t xml:space="preserve">Enterprise </w:t>
      </w:r>
      <w:r w:rsidR="00ED370F" w:rsidRPr="008B741F">
        <w:rPr>
          <w:rFonts w:asciiTheme="minorHAnsi" w:hAnsiTheme="minorHAnsi" w:cstheme="minorHAnsi"/>
          <w:sz w:val="22"/>
          <w:szCs w:val="22"/>
        </w:rPr>
        <w:t>Services</w:t>
      </w:r>
      <w:r w:rsidR="0070748B" w:rsidRPr="008B741F">
        <w:rPr>
          <w:rFonts w:asciiTheme="minorHAnsi" w:hAnsiTheme="minorHAnsi" w:cstheme="minorHAnsi"/>
          <w:sz w:val="22"/>
          <w:szCs w:val="22"/>
        </w:rPr>
        <w:t xml:space="preserve"> intends to </w:t>
      </w:r>
      <w:r w:rsidRPr="008B741F">
        <w:rPr>
          <w:rFonts w:asciiTheme="minorHAnsi" w:hAnsiTheme="minorHAnsi" w:cstheme="minorHAnsi"/>
          <w:sz w:val="22"/>
          <w:szCs w:val="22"/>
        </w:rPr>
        <w:t xml:space="preserve">conduct a competitive procurement </w:t>
      </w:r>
      <w:r w:rsidR="004E1356" w:rsidRPr="008B741F">
        <w:rPr>
          <w:rFonts w:asciiTheme="minorHAnsi" w:hAnsiTheme="minorHAnsi" w:cstheme="minorHAnsi"/>
          <w:sz w:val="22"/>
          <w:szCs w:val="22"/>
        </w:rPr>
        <w:t>to</w:t>
      </w:r>
      <w:r w:rsidRPr="008B741F">
        <w:rPr>
          <w:rFonts w:asciiTheme="minorHAnsi" w:hAnsiTheme="minorHAnsi" w:cstheme="minorHAnsi"/>
          <w:sz w:val="22"/>
          <w:szCs w:val="22"/>
        </w:rPr>
        <w:t xml:space="preserve"> </w:t>
      </w:r>
      <w:r w:rsidR="0070748B" w:rsidRPr="008B741F">
        <w:rPr>
          <w:rFonts w:asciiTheme="minorHAnsi" w:hAnsiTheme="minorHAnsi" w:cstheme="minorHAnsi"/>
          <w:sz w:val="22"/>
          <w:szCs w:val="22"/>
          <w:lang w:val="x-none"/>
        </w:rPr>
        <w:t>establish a</w:t>
      </w:r>
      <w:r w:rsidR="00596255" w:rsidRPr="008B741F">
        <w:rPr>
          <w:rFonts w:asciiTheme="minorHAnsi" w:hAnsiTheme="minorHAnsi" w:cstheme="minorHAnsi"/>
          <w:sz w:val="22"/>
          <w:szCs w:val="22"/>
        </w:rPr>
        <w:t xml:space="preserve">nd award </w:t>
      </w:r>
      <w:r w:rsidR="00C62C35" w:rsidRPr="008B741F">
        <w:rPr>
          <w:rFonts w:asciiTheme="minorHAnsi" w:hAnsiTheme="minorHAnsi" w:cstheme="minorHAnsi"/>
          <w:sz w:val="22"/>
          <w:szCs w:val="22"/>
        </w:rPr>
        <w:t xml:space="preserve">nationwide </w:t>
      </w:r>
      <w:r w:rsidR="00E93C1E" w:rsidRPr="008B741F">
        <w:rPr>
          <w:rFonts w:asciiTheme="minorHAnsi" w:hAnsiTheme="minorHAnsi" w:cstheme="minorHAnsi"/>
          <w:sz w:val="22"/>
          <w:szCs w:val="22"/>
        </w:rPr>
        <w:t>Cooperative Purchasing</w:t>
      </w:r>
      <w:r w:rsidR="0070748B" w:rsidRPr="008B741F">
        <w:rPr>
          <w:rFonts w:asciiTheme="minorHAnsi" w:hAnsiTheme="minorHAnsi" w:cstheme="minorHAnsi"/>
          <w:sz w:val="22"/>
          <w:szCs w:val="22"/>
          <w:lang w:val="x-none"/>
        </w:rPr>
        <w:t xml:space="preserve"> </w:t>
      </w:r>
      <w:r w:rsidR="001707D2" w:rsidRPr="008B741F">
        <w:rPr>
          <w:rFonts w:asciiTheme="minorHAnsi" w:hAnsiTheme="minorHAnsi" w:cstheme="minorHAnsi"/>
          <w:sz w:val="22"/>
          <w:szCs w:val="22"/>
        </w:rPr>
        <w:t>Master Agreement</w:t>
      </w:r>
      <w:r w:rsidR="00DD70AD" w:rsidRPr="008B741F">
        <w:rPr>
          <w:rFonts w:asciiTheme="minorHAnsi" w:hAnsiTheme="minorHAnsi" w:cstheme="minorHAnsi"/>
          <w:sz w:val="22"/>
          <w:szCs w:val="22"/>
        </w:rPr>
        <w:t>s</w:t>
      </w:r>
      <w:r w:rsidR="00515F88" w:rsidRPr="008B741F">
        <w:rPr>
          <w:rFonts w:asciiTheme="minorHAnsi" w:hAnsiTheme="minorHAnsi" w:cstheme="minorHAnsi"/>
          <w:sz w:val="22"/>
          <w:szCs w:val="22"/>
        </w:rPr>
        <w:t xml:space="preserve"> </w:t>
      </w:r>
      <w:r w:rsidR="0070748B" w:rsidRPr="008B741F">
        <w:rPr>
          <w:rFonts w:asciiTheme="minorHAnsi" w:hAnsiTheme="minorHAnsi" w:cstheme="minorHAnsi"/>
          <w:sz w:val="22"/>
          <w:szCs w:val="22"/>
          <w:lang w:val="x-none"/>
        </w:rPr>
        <w:t>for</w:t>
      </w:r>
      <w:r w:rsidR="006D7EA0" w:rsidRPr="008B741F">
        <w:rPr>
          <w:rFonts w:asciiTheme="minorHAnsi" w:hAnsiTheme="minorHAnsi" w:cstheme="minorHAnsi"/>
          <w:sz w:val="22"/>
          <w:szCs w:val="22"/>
        </w:rPr>
        <w:t xml:space="preserve"> </w:t>
      </w:r>
      <w:r w:rsidR="00FC1111" w:rsidRPr="008B741F">
        <w:rPr>
          <w:rFonts w:asciiTheme="minorHAnsi" w:hAnsiTheme="minorHAnsi" w:cstheme="minorHAnsi"/>
          <w:sz w:val="22"/>
          <w:szCs w:val="22"/>
        </w:rPr>
        <w:t>e</w:t>
      </w:r>
      <w:r w:rsidR="006D7EA0" w:rsidRPr="008B741F">
        <w:rPr>
          <w:rFonts w:asciiTheme="minorHAnsi" w:hAnsiTheme="minorHAnsi" w:cstheme="minorHAnsi"/>
          <w:sz w:val="22"/>
          <w:szCs w:val="22"/>
        </w:rPr>
        <w:t xml:space="preserve">ligible </w:t>
      </w:r>
      <w:r w:rsidR="00FC1111" w:rsidRPr="008B741F">
        <w:rPr>
          <w:rFonts w:asciiTheme="minorHAnsi" w:hAnsiTheme="minorHAnsi" w:cstheme="minorHAnsi"/>
          <w:sz w:val="22"/>
          <w:szCs w:val="22"/>
        </w:rPr>
        <w:t>p</w:t>
      </w:r>
      <w:r w:rsidR="006D7EA0" w:rsidRPr="008B741F">
        <w:rPr>
          <w:rFonts w:asciiTheme="minorHAnsi" w:hAnsiTheme="minorHAnsi" w:cstheme="minorHAnsi"/>
          <w:sz w:val="22"/>
          <w:szCs w:val="22"/>
        </w:rPr>
        <w:t xml:space="preserve">urchasers to </w:t>
      </w:r>
      <w:r w:rsidR="00170E97" w:rsidRPr="008B741F">
        <w:rPr>
          <w:rFonts w:asciiTheme="minorHAnsi" w:hAnsiTheme="minorHAnsi" w:cstheme="minorHAnsi"/>
          <w:sz w:val="22"/>
          <w:szCs w:val="22"/>
        </w:rPr>
        <w:t>purchase</w:t>
      </w:r>
      <w:r w:rsidR="0070748B" w:rsidRPr="008B741F">
        <w:rPr>
          <w:rFonts w:asciiTheme="minorHAnsi" w:hAnsiTheme="minorHAnsi" w:cstheme="minorHAnsi"/>
          <w:sz w:val="22"/>
          <w:szCs w:val="22"/>
          <w:lang w:val="x-none"/>
        </w:rPr>
        <w:t xml:space="preserve"> </w:t>
      </w:r>
      <w:r w:rsidR="001707D2" w:rsidRPr="008B741F">
        <w:rPr>
          <w:rFonts w:asciiTheme="minorHAnsi" w:hAnsiTheme="minorHAnsi" w:cstheme="minorHAnsi"/>
          <w:sz w:val="22"/>
          <w:szCs w:val="22"/>
        </w:rPr>
        <w:t>Public Saf</w:t>
      </w:r>
      <w:r w:rsidR="008A7195" w:rsidRPr="008B741F">
        <w:rPr>
          <w:rFonts w:asciiTheme="minorHAnsi" w:hAnsiTheme="minorHAnsi" w:cstheme="minorHAnsi"/>
          <w:sz w:val="22"/>
          <w:szCs w:val="22"/>
        </w:rPr>
        <w:t xml:space="preserve">ety Communication </w:t>
      </w:r>
      <w:r w:rsidR="006B0225" w:rsidRPr="008B741F">
        <w:rPr>
          <w:rFonts w:asciiTheme="minorHAnsi" w:hAnsiTheme="minorHAnsi" w:cstheme="minorHAnsi"/>
          <w:sz w:val="22"/>
          <w:szCs w:val="22"/>
        </w:rPr>
        <w:t>Products</w:t>
      </w:r>
      <w:r w:rsidR="004812FA" w:rsidRPr="008B741F">
        <w:rPr>
          <w:rFonts w:asciiTheme="minorHAnsi" w:hAnsiTheme="minorHAnsi" w:cstheme="minorHAnsi"/>
          <w:sz w:val="22"/>
          <w:szCs w:val="22"/>
        </w:rPr>
        <w:t>,</w:t>
      </w:r>
      <w:r w:rsidR="008A7195" w:rsidRPr="008B741F">
        <w:rPr>
          <w:rFonts w:asciiTheme="minorHAnsi" w:hAnsiTheme="minorHAnsi" w:cstheme="minorHAnsi"/>
          <w:sz w:val="22"/>
          <w:szCs w:val="22"/>
        </w:rPr>
        <w:t xml:space="preserve"> </w:t>
      </w:r>
      <w:r w:rsidR="001707D2" w:rsidRPr="008B741F">
        <w:rPr>
          <w:rFonts w:asciiTheme="minorHAnsi" w:hAnsiTheme="minorHAnsi" w:cstheme="minorHAnsi"/>
          <w:sz w:val="22"/>
          <w:szCs w:val="22"/>
        </w:rPr>
        <w:t xml:space="preserve">Services </w:t>
      </w:r>
      <w:r w:rsidR="008A7195" w:rsidRPr="008B741F">
        <w:rPr>
          <w:rFonts w:asciiTheme="minorHAnsi" w:hAnsiTheme="minorHAnsi" w:cstheme="minorHAnsi"/>
          <w:sz w:val="22"/>
          <w:szCs w:val="22"/>
        </w:rPr>
        <w:t xml:space="preserve">and Solutions </w:t>
      </w:r>
      <w:r w:rsidR="001707D2" w:rsidRPr="008B741F">
        <w:rPr>
          <w:rFonts w:asciiTheme="minorHAnsi" w:hAnsiTheme="minorHAnsi" w:cstheme="minorHAnsi"/>
          <w:sz w:val="22"/>
          <w:szCs w:val="22"/>
        </w:rPr>
        <w:t>(“Public Safety Radio”)</w:t>
      </w:r>
      <w:r w:rsidR="001707D2" w:rsidRPr="008B741F">
        <w:rPr>
          <w:rFonts w:asciiTheme="minorHAnsi" w:hAnsiTheme="minorHAnsi" w:cstheme="minorHAnsi"/>
          <w:sz w:val="22"/>
          <w:szCs w:val="22"/>
          <w:lang w:val="x-none"/>
        </w:rPr>
        <w:t>.</w:t>
      </w:r>
      <w:r w:rsidR="00C62C35" w:rsidRPr="008B741F">
        <w:rPr>
          <w:rFonts w:asciiTheme="minorHAnsi" w:hAnsiTheme="minorHAnsi" w:cstheme="minorHAnsi"/>
          <w:sz w:val="22"/>
          <w:szCs w:val="22"/>
        </w:rPr>
        <w:t xml:space="preserve"> </w:t>
      </w:r>
      <w:r w:rsidR="00F64A62">
        <w:rPr>
          <w:rFonts w:asciiTheme="minorHAnsi" w:hAnsiTheme="minorHAnsi" w:cstheme="minorHAnsi"/>
          <w:sz w:val="22"/>
          <w:szCs w:val="22"/>
        </w:rPr>
        <w:t xml:space="preserve"> The Cooperative Purchasing Master Agreements will be awarded as set forth in this Competitive Solicitation.</w:t>
      </w:r>
    </w:p>
    <w:p w14:paraId="53FE15C1" w14:textId="35C9E9FD" w:rsidR="00833C8E" w:rsidRPr="008B741F" w:rsidRDefault="00833C8E" w:rsidP="004D0A8C">
      <w:pPr>
        <w:jc w:val="both"/>
        <w:rPr>
          <w:rFonts w:asciiTheme="minorHAnsi" w:hAnsiTheme="minorHAnsi" w:cstheme="minorHAnsi"/>
          <w:sz w:val="22"/>
          <w:szCs w:val="22"/>
          <w:lang w:val="x-none"/>
        </w:rPr>
      </w:pPr>
    </w:p>
    <w:p w14:paraId="55957FFA" w14:textId="52D93292" w:rsidR="00833C8E" w:rsidRPr="008B741F" w:rsidRDefault="00833C8E" w:rsidP="00833C8E">
      <w:pPr>
        <w:jc w:val="both"/>
        <w:rPr>
          <w:rFonts w:asciiTheme="minorHAnsi" w:hAnsiTheme="minorHAnsi" w:cstheme="minorHAnsi"/>
        </w:rPr>
      </w:pPr>
      <w:r w:rsidRPr="008B741F">
        <w:rPr>
          <w:rFonts w:asciiTheme="minorHAnsi" w:hAnsiTheme="minorHAnsi" w:cstheme="minorHAnsi"/>
          <w:i/>
          <w:sz w:val="22"/>
          <w:szCs w:val="22"/>
        </w:rPr>
        <w:t>Cooperative Purchasing Agreement</w:t>
      </w:r>
      <w:r w:rsidRPr="008B741F">
        <w:rPr>
          <w:rFonts w:asciiTheme="minorHAnsi" w:hAnsiTheme="minorHAnsi" w:cstheme="minorHAnsi"/>
          <w:sz w:val="22"/>
          <w:szCs w:val="22"/>
        </w:rPr>
        <w:t>:  Pursuant to RCW 39.26.060, Enterprise Services is authorized to participate in</w:t>
      </w:r>
      <w:r w:rsidR="00A07A5E">
        <w:rPr>
          <w:rFonts w:asciiTheme="minorHAnsi" w:hAnsiTheme="minorHAnsi" w:cstheme="minorHAnsi"/>
          <w:sz w:val="22"/>
          <w:szCs w:val="22"/>
        </w:rPr>
        <w:t>,</w:t>
      </w:r>
      <w:r w:rsidRPr="008B741F">
        <w:rPr>
          <w:rFonts w:asciiTheme="minorHAnsi" w:hAnsiTheme="minorHAnsi" w:cstheme="minorHAnsi"/>
          <w:sz w:val="22"/>
          <w:szCs w:val="22"/>
        </w:rPr>
        <w:t xml:space="preserve"> sponsor, conduct, or administer a cooperative purchasing agreement for the procurement of any goods or services with one or more states, state agencies, local governments, local government agencies, federal agencies, or tribes located in Washington, in accordance with an agreement entered into between the participants.  Enterprise Services, pursuant to an agreement with NASPO ValuePoint Cooperative Purchasing Program, is serving as ‘Lead State’ in conducting the competitive procurement and resulting </w:t>
      </w:r>
      <w:r w:rsidR="00E93C1E"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 xml:space="preserve">Master Agreement for </w:t>
      </w:r>
      <w:r w:rsidR="00E93C1E" w:rsidRPr="008B741F">
        <w:rPr>
          <w:rFonts w:asciiTheme="minorHAnsi" w:hAnsiTheme="minorHAnsi" w:cstheme="minorHAnsi"/>
          <w:sz w:val="22"/>
          <w:szCs w:val="22"/>
        </w:rPr>
        <w:t>Public Safety Radio</w:t>
      </w:r>
      <w:r w:rsidRPr="008B741F">
        <w:rPr>
          <w:rFonts w:asciiTheme="minorHAnsi" w:hAnsiTheme="minorHAnsi" w:cstheme="minorHAnsi"/>
          <w:sz w:val="22"/>
          <w:szCs w:val="22"/>
        </w:rPr>
        <w:t xml:space="preserve">.  Enterprise Services intends to use the </w:t>
      </w:r>
      <w:r w:rsidR="00844A55" w:rsidRPr="008B741F">
        <w:rPr>
          <w:rFonts w:asciiTheme="minorHAnsi" w:hAnsiTheme="minorHAnsi" w:cstheme="minorHAnsi"/>
          <w:sz w:val="22"/>
          <w:szCs w:val="22"/>
        </w:rPr>
        <w:t>solici</w:t>
      </w:r>
      <w:r w:rsidR="000E64A7" w:rsidRPr="008B741F">
        <w:rPr>
          <w:rFonts w:asciiTheme="minorHAnsi" w:hAnsiTheme="minorHAnsi" w:cstheme="minorHAnsi"/>
          <w:sz w:val="22"/>
          <w:szCs w:val="22"/>
        </w:rPr>
        <w:t>tation</w:t>
      </w:r>
      <w:r w:rsidRPr="008B741F">
        <w:rPr>
          <w:rFonts w:asciiTheme="minorHAnsi" w:hAnsiTheme="minorHAnsi" w:cstheme="minorHAnsi"/>
          <w:sz w:val="22"/>
          <w:szCs w:val="22"/>
        </w:rPr>
        <w:t xml:space="preserve"> to establish </w:t>
      </w:r>
      <w:r w:rsidR="00E93C1E"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 xml:space="preserve">Master Agreements with qualified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to provide </w:t>
      </w:r>
      <w:r w:rsidR="00E93C1E" w:rsidRPr="008B741F">
        <w:rPr>
          <w:rFonts w:asciiTheme="minorHAnsi" w:hAnsiTheme="minorHAnsi" w:cstheme="minorHAnsi"/>
          <w:sz w:val="22"/>
          <w:szCs w:val="22"/>
        </w:rPr>
        <w:t>Public Safety Radio</w:t>
      </w:r>
      <w:r w:rsidRPr="008B741F">
        <w:rPr>
          <w:rFonts w:asciiTheme="minorHAnsi" w:hAnsiTheme="minorHAnsi" w:cstheme="minorHAnsi"/>
          <w:sz w:val="22"/>
          <w:szCs w:val="22"/>
        </w:rPr>
        <w:t xml:space="preserve"> for Washington State and all NASPO ValuePoint Participating States and authorized Participating Entities.</w:t>
      </w:r>
    </w:p>
    <w:p w14:paraId="635B851E" w14:textId="77777777" w:rsidR="00833C8E" w:rsidRPr="008B741F" w:rsidRDefault="00833C8E" w:rsidP="004D0A8C">
      <w:pPr>
        <w:jc w:val="both"/>
        <w:rPr>
          <w:rFonts w:asciiTheme="minorHAnsi" w:hAnsiTheme="minorHAnsi" w:cstheme="minorHAnsi"/>
          <w:sz w:val="22"/>
          <w:szCs w:val="22"/>
          <w:lang w:val="x-none"/>
        </w:rPr>
      </w:pPr>
    </w:p>
    <w:p w14:paraId="490EADEF" w14:textId="19C4CA6A" w:rsidR="00833C8E" w:rsidRPr="008B741F" w:rsidRDefault="00833C8E" w:rsidP="00833C8E">
      <w:pPr>
        <w:jc w:val="both"/>
        <w:rPr>
          <w:rFonts w:asciiTheme="minorHAnsi" w:hAnsiTheme="minorHAnsi" w:cstheme="minorHAnsi"/>
        </w:rPr>
      </w:pPr>
      <w:r w:rsidRPr="008B741F">
        <w:rPr>
          <w:rFonts w:asciiTheme="minorHAnsi" w:hAnsiTheme="minorHAnsi" w:cstheme="minorHAnsi"/>
          <w:i/>
          <w:sz w:val="22"/>
          <w:szCs w:val="22"/>
        </w:rPr>
        <w:t>NASPO ValuePoint</w:t>
      </w:r>
      <w:r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rPr>
        <w:t>NASPO ValuePoint is a cooperative purchasing program of all 50 states, the District of Columbia and the territories of the United States.  The Program is facilitated by the NASPO Cooperative Purchasing Organization LLC, a nonprofit subsidiary of the National Association of State Procurement Officials (NASPO), doing business as NASPO ValuePoint.  NASPO is a non-profit association dedicated to strengthening the procurement community through education, research, and communication.  It is made up of the directors of the central purchasing offices in each of the 50 states, the District of Columbia and the territories of the United States.  NASPO ValuePoint facilitates</w:t>
      </w:r>
      <w:r w:rsidRPr="008B741F" w:rsidDel="00860273">
        <w:rPr>
          <w:rFonts w:asciiTheme="minorHAnsi" w:hAnsiTheme="minorHAnsi" w:cstheme="minorHAnsi"/>
          <w:sz w:val="22"/>
          <w:szCs w:val="22"/>
        </w:rPr>
        <w:t xml:space="preserve"> </w:t>
      </w:r>
      <w:r w:rsidRPr="008B741F">
        <w:rPr>
          <w:rFonts w:asciiTheme="minorHAnsi" w:hAnsiTheme="minorHAnsi" w:cstheme="minorHAnsi"/>
          <w:sz w:val="22"/>
          <w:szCs w:val="22"/>
        </w:rPr>
        <w:t>administration of the cooperative group-contracting consortium of state chief procurement officials for the benefit of state departments, institutions, agencies, and political subdivisions and other eligible entities (i.e., colleges, school districts, counties, cities, some nonprofit organizations, etc.) for all states, the District of Columbia, and territories of the United States.  For more information consult the following websites</w:t>
      </w:r>
      <w:r w:rsidR="00A07A5E">
        <w:rPr>
          <w:rFonts w:asciiTheme="minorHAnsi" w:hAnsiTheme="minorHAnsi" w:cstheme="minorHAnsi"/>
          <w:sz w:val="22"/>
          <w:szCs w:val="22"/>
        </w:rPr>
        <w:t>:</w:t>
      </w:r>
      <w:r w:rsidRPr="008B741F">
        <w:rPr>
          <w:rFonts w:asciiTheme="minorHAnsi" w:hAnsiTheme="minorHAnsi" w:cstheme="minorHAnsi"/>
          <w:sz w:val="22"/>
          <w:szCs w:val="22"/>
        </w:rPr>
        <w:t xml:space="preserve"> </w:t>
      </w:r>
      <w:hyperlink r:id="rId100" w:history="1">
        <w:r w:rsidRPr="008B741F">
          <w:rPr>
            <w:rStyle w:val="Hyperlink"/>
            <w:rFonts w:asciiTheme="minorHAnsi" w:hAnsiTheme="minorHAnsi" w:cstheme="minorHAnsi"/>
            <w:sz w:val="22"/>
            <w:szCs w:val="22"/>
          </w:rPr>
          <w:t>www.naspovaluepoint.org</w:t>
        </w:r>
      </w:hyperlink>
      <w:r w:rsidRPr="008B741F">
        <w:rPr>
          <w:rFonts w:asciiTheme="minorHAnsi" w:hAnsiTheme="minorHAnsi" w:cstheme="minorHAnsi"/>
          <w:sz w:val="22"/>
          <w:szCs w:val="22"/>
        </w:rPr>
        <w:t xml:space="preserve"> and </w:t>
      </w:r>
      <w:hyperlink r:id="rId101" w:history="1">
        <w:r w:rsidRPr="008B741F">
          <w:rPr>
            <w:rStyle w:val="Hyperlink"/>
            <w:rFonts w:asciiTheme="minorHAnsi" w:hAnsiTheme="minorHAnsi" w:cstheme="minorHAnsi"/>
            <w:sz w:val="22"/>
            <w:szCs w:val="22"/>
          </w:rPr>
          <w:t>www.naspo.org</w:t>
        </w:r>
      </w:hyperlink>
      <w:r w:rsidRPr="008B741F">
        <w:rPr>
          <w:rFonts w:asciiTheme="minorHAnsi" w:hAnsiTheme="minorHAnsi" w:cstheme="minorHAnsi"/>
        </w:rPr>
        <w:t>.</w:t>
      </w:r>
    </w:p>
    <w:p w14:paraId="53338217" w14:textId="77777777" w:rsidR="004E1356" w:rsidRPr="008B741F" w:rsidRDefault="004E1356" w:rsidP="004D0A8C">
      <w:pPr>
        <w:jc w:val="both"/>
        <w:rPr>
          <w:rFonts w:asciiTheme="minorHAnsi" w:hAnsiTheme="minorHAnsi" w:cstheme="minorHAnsi"/>
          <w:sz w:val="22"/>
          <w:szCs w:val="22"/>
          <w:lang w:val="x-none"/>
        </w:rPr>
      </w:pPr>
    </w:p>
    <w:p w14:paraId="7A128524" w14:textId="74BB6485" w:rsidR="00833C8E" w:rsidRPr="008B741F" w:rsidRDefault="00833C8E" w:rsidP="00833C8E">
      <w:pPr>
        <w:jc w:val="both"/>
        <w:rPr>
          <w:rFonts w:asciiTheme="minorHAnsi" w:hAnsiTheme="minorHAnsi" w:cstheme="minorHAnsi"/>
        </w:rPr>
      </w:pPr>
      <w:r w:rsidRPr="008B741F">
        <w:rPr>
          <w:rFonts w:asciiTheme="minorHAnsi" w:hAnsiTheme="minorHAnsi" w:cstheme="minorHAnsi"/>
          <w:i/>
          <w:sz w:val="22"/>
          <w:szCs w:val="22"/>
        </w:rPr>
        <w:t>Participating Entities</w:t>
      </w:r>
      <w:r w:rsidRPr="008B741F">
        <w:rPr>
          <w:rFonts w:asciiTheme="minorHAnsi" w:hAnsiTheme="minorHAnsi" w:cstheme="minorHAnsi"/>
          <w:sz w:val="22"/>
          <w:szCs w:val="22"/>
        </w:rPr>
        <w:t xml:space="preserve">.  </w:t>
      </w:r>
      <w:r w:rsidRPr="008B741F">
        <w:rPr>
          <w:rFonts w:asciiTheme="minorHAnsi" w:hAnsiTheme="minorHAnsi" w:cstheme="minorHAnsi"/>
          <w:sz w:val="22"/>
          <w:szCs w:val="22"/>
          <w:lang w:val="x-none"/>
        </w:rPr>
        <w:t>Th</w:t>
      </w:r>
      <w:r w:rsidRPr="008B741F">
        <w:rPr>
          <w:rFonts w:asciiTheme="minorHAnsi" w:hAnsiTheme="minorHAnsi" w:cstheme="minorHAnsi"/>
          <w:sz w:val="22"/>
          <w:szCs w:val="22"/>
        </w:rPr>
        <w:t xml:space="preserve">e resulting </w:t>
      </w:r>
      <w:r w:rsidR="00E93C1E"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 xml:space="preserve">Master Agreement(s) from this </w:t>
      </w:r>
      <w:r w:rsidR="000E64A7" w:rsidRPr="008B741F">
        <w:rPr>
          <w:rFonts w:asciiTheme="minorHAnsi" w:hAnsiTheme="minorHAnsi" w:cstheme="minorHAnsi"/>
          <w:sz w:val="22"/>
          <w:szCs w:val="22"/>
        </w:rPr>
        <w:t>solicitation</w:t>
      </w:r>
      <w:r w:rsidRPr="008B741F">
        <w:rPr>
          <w:rFonts w:asciiTheme="minorHAnsi" w:hAnsiTheme="minorHAnsi" w:cstheme="minorHAnsi"/>
          <w:sz w:val="22"/>
          <w:szCs w:val="22"/>
        </w:rPr>
        <w:t xml:space="preserve"> </w:t>
      </w:r>
      <w:r w:rsidRPr="008B741F">
        <w:rPr>
          <w:rFonts w:asciiTheme="minorHAnsi" w:hAnsiTheme="minorHAnsi" w:cstheme="minorHAnsi"/>
          <w:sz w:val="22"/>
          <w:szCs w:val="22"/>
          <w:lang w:val="x-none"/>
        </w:rPr>
        <w:t>will be available for use by</w:t>
      </w:r>
      <w:r w:rsidRPr="008B741F">
        <w:rPr>
          <w:rFonts w:asciiTheme="minorHAnsi" w:hAnsiTheme="minorHAnsi" w:cstheme="minorHAnsi"/>
          <w:sz w:val="22"/>
          <w:szCs w:val="22"/>
        </w:rPr>
        <w:t xml:space="preserve"> the State of Washington and any NASPO ValuePoint cooperative purchasing member – i.e., any state, the District of Columbia, or territory of the United States (collectively “State”).  </w:t>
      </w:r>
      <w:r w:rsidRPr="008B741F">
        <w:rPr>
          <w:rFonts w:asciiTheme="minorHAnsi" w:hAnsiTheme="minorHAnsi" w:cstheme="minorHAnsi"/>
          <w:sz w:val="22"/>
          <w:szCs w:val="22"/>
        </w:rPr>
        <w:lastRenderedPageBreak/>
        <w:t xml:space="preserve">Participation shall be through a Participation Addendum to participate in the </w:t>
      </w:r>
      <w:r w:rsidR="00E93C1E"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 xml:space="preserve">Master Agreement(s); </w:t>
      </w:r>
      <w:r w:rsidRPr="008B741F">
        <w:rPr>
          <w:rFonts w:asciiTheme="minorHAnsi" w:hAnsiTheme="minorHAnsi" w:cstheme="minorHAnsi"/>
          <w:i/>
          <w:sz w:val="22"/>
          <w:szCs w:val="22"/>
        </w:rPr>
        <w:t>Provided</w:t>
      </w:r>
      <w:r w:rsidRPr="008B741F">
        <w:rPr>
          <w:rFonts w:asciiTheme="minorHAnsi" w:hAnsiTheme="minorHAnsi" w:cstheme="minorHAnsi"/>
          <w:sz w:val="22"/>
          <w:szCs w:val="22"/>
        </w:rPr>
        <w:t xml:space="preserve">, however, that such Participating Addendum must be executed by the chief procurement official for the applicable State which may authorize local participation in accordance with applicable State law; and </w:t>
      </w:r>
      <w:r w:rsidRPr="008B741F">
        <w:rPr>
          <w:rFonts w:asciiTheme="minorHAnsi" w:hAnsiTheme="minorHAnsi" w:cstheme="minorHAnsi"/>
          <w:i/>
          <w:sz w:val="22"/>
          <w:szCs w:val="22"/>
        </w:rPr>
        <w:t>Provided further</w:t>
      </w:r>
      <w:r w:rsidRPr="008B741F">
        <w:rPr>
          <w:rFonts w:asciiTheme="minorHAnsi" w:hAnsiTheme="minorHAnsi" w:cstheme="minorHAnsi"/>
          <w:sz w:val="22"/>
          <w:szCs w:val="22"/>
        </w:rPr>
        <w:t xml:space="preserve">, that such Participating Addendum shall not change the terms and conditions set forth in the </w:t>
      </w:r>
      <w:r w:rsidR="00E93C1E"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Master Agreement(s).  Any State that executes such Participating Addendum is a ‘Participating State,’ and its authorized participants (purchasers) are ‘Purchasing Entities.’  Some local governments, political subdivisions, and other authorized entities under the applicable state may be permitted by the chief procurement official to execute a Participating Addendum and also become a Participating Entity.</w:t>
      </w:r>
    </w:p>
    <w:p w14:paraId="7A7133CA" w14:textId="586FB278" w:rsidR="000C76B9" w:rsidRDefault="00833C8E" w:rsidP="00707544">
      <w:pPr>
        <w:numPr>
          <w:ilvl w:val="0"/>
          <w:numId w:val="5"/>
        </w:numPr>
        <w:spacing w:before="120" w:after="120"/>
        <w:ind w:left="360"/>
        <w:jc w:val="both"/>
        <w:rPr>
          <w:rFonts w:asciiTheme="minorHAnsi" w:hAnsiTheme="minorHAnsi" w:cstheme="minorHAnsi"/>
          <w:sz w:val="22"/>
          <w:szCs w:val="22"/>
        </w:rPr>
      </w:pPr>
      <w:r w:rsidRPr="00707544">
        <w:rPr>
          <w:rFonts w:asciiTheme="minorHAnsi" w:hAnsiTheme="minorHAnsi" w:cstheme="minorHAnsi"/>
          <w:smallCaps/>
          <w:sz w:val="22"/>
          <w:szCs w:val="22"/>
        </w:rPr>
        <w:t xml:space="preserve">Participating States.  </w:t>
      </w:r>
      <w:r w:rsidRPr="00707544">
        <w:rPr>
          <w:rFonts w:asciiTheme="minorHAnsi" w:hAnsiTheme="minorHAnsi" w:cstheme="minorHAnsi"/>
          <w:sz w:val="22"/>
          <w:szCs w:val="22"/>
        </w:rPr>
        <w:t xml:space="preserve">In addition to Washington, the Lead State conducting this </w:t>
      </w:r>
      <w:r w:rsidR="00E93C1E" w:rsidRPr="00707544">
        <w:rPr>
          <w:rFonts w:asciiTheme="minorHAnsi" w:hAnsiTheme="minorHAnsi" w:cstheme="minorHAnsi"/>
          <w:sz w:val="22"/>
          <w:szCs w:val="22"/>
        </w:rPr>
        <w:t>Competitive S</w:t>
      </w:r>
      <w:r w:rsidRPr="00707544">
        <w:rPr>
          <w:rFonts w:asciiTheme="minorHAnsi" w:hAnsiTheme="minorHAnsi" w:cstheme="minorHAnsi"/>
          <w:sz w:val="22"/>
          <w:szCs w:val="22"/>
        </w:rPr>
        <w:t xml:space="preserve">olicitation, the following Participating States have requested to be named in this </w:t>
      </w:r>
      <w:r w:rsidR="00E93C1E" w:rsidRPr="00707544">
        <w:rPr>
          <w:rFonts w:asciiTheme="minorHAnsi" w:hAnsiTheme="minorHAnsi" w:cstheme="minorHAnsi"/>
          <w:sz w:val="22"/>
          <w:szCs w:val="22"/>
        </w:rPr>
        <w:t>Competitive S</w:t>
      </w:r>
      <w:r w:rsidR="000E64A7" w:rsidRPr="00707544">
        <w:rPr>
          <w:rFonts w:asciiTheme="minorHAnsi" w:hAnsiTheme="minorHAnsi" w:cstheme="minorHAnsi"/>
          <w:sz w:val="22"/>
          <w:szCs w:val="22"/>
        </w:rPr>
        <w:t>olicitation</w:t>
      </w:r>
      <w:r w:rsidRPr="00707544">
        <w:rPr>
          <w:rFonts w:asciiTheme="minorHAnsi" w:hAnsiTheme="minorHAnsi" w:cstheme="minorHAnsi"/>
          <w:sz w:val="22"/>
          <w:szCs w:val="22"/>
        </w:rPr>
        <w:t xml:space="preserve"> as potential users of the resulting </w:t>
      </w:r>
      <w:r w:rsidR="00E93C1E" w:rsidRPr="00707544">
        <w:rPr>
          <w:rFonts w:asciiTheme="minorHAnsi" w:hAnsiTheme="minorHAnsi" w:cstheme="minorHAnsi"/>
          <w:sz w:val="22"/>
          <w:szCs w:val="22"/>
        </w:rPr>
        <w:t xml:space="preserve">Cooperative Purchasing </w:t>
      </w:r>
      <w:r w:rsidRPr="00707544">
        <w:rPr>
          <w:rFonts w:asciiTheme="minorHAnsi" w:hAnsiTheme="minorHAnsi" w:cstheme="minorHAnsi"/>
          <w:sz w:val="22"/>
          <w:szCs w:val="22"/>
        </w:rPr>
        <w:t>Master Agreement(s):</w:t>
      </w:r>
    </w:p>
    <w:tbl>
      <w:tblPr>
        <w:tblStyle w:val="TableGrid"/>
        <w:tblW w:w="0" w:type="auto"/>
        <w:tblInd w:w="36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58"/>
        <w:gridCol w:w="2262"/>
        <w:gridCol w:w="2263"/>
        <w:gridCol w:w="2207"/>
      </w:tblGrid>
      <w:tr w:rsidR="00B8066D" w14:paraId="6F4A6335" w14:textId="77777777" w:rsidTr="00350E2E">
        <w:tc>
          <w:tcPr>
            <w:tcW w:w="2258" w:type="dxa"/>
          </w:tcPr>
          <w:p w14:paraId="06B3FD24" w14:textId="6EC365C1"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Alaska</w:t>
            </w:r>
          </w:p>
        </w:tc>
        <w:tc>
          <w:tcPr>
            <w:tcW w:w="2262" w:type="dxa"/>
          </w:tcPr>
          <w:p w14:paraId="42030D51" w14:textId="7E59089A"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Maryland</w:t>
            </w:r>
          </w:p>
        </w:tc>
        <w:tc>
          <w:tcPr>
            <w:tcW w:w="2263" w:type="dxa"/>
          </w:tcPr>
          <w:p w14:paraId="0A22C1F5" w14:textId="106AC0CE"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Utah</w:t>
            </w:r>
          </w:p>
        </w:tc>
        <w:tc>
          <w:tcPr>
            <w:tcW w:w="2207" w:type="dxa"/>
          </w:tcPr>
          <w:p w14:paraId="72778C33" w14:textId="77777777" w:rsidR="00B8066D" w:rsidRDefault="00B8066D" w:rsidP="00B8066D">
            <w:pPr>
              <w:jc w:val="both"/>
              <w:rPr>
                <w:rFonts w:asciiTheme="minorHAnsi" w:hAnsiTheme="minorHAnsi" w:cstheme="minorHAnsi"/>
                <w:sz w:val="22"/>
                <w:szCs w:val="22"/>
              </w:rPr>
            </w:pPr>
          </w:p>
        </w:tc>
      </w:tr>
      <w:tr w:rsidR="00B8066D" w14:paraId="3282A4A3" w14:textId="77777777" w:rsidTr="00350E2E">
        <w:tc>
          <w:tcPr>
            <w:tcW w:w="2258" w:type="dxa"/>
          </w:tcPr>
          <w:p w14:paraId="13CCCAA3" w14:textId="492CADEE"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California</w:t>
            </w:r>
          </w:p>
        </w:tc>
        <w:tc>
          <w:tcPr>
            <w:tcW w:w="2262" w:type="dxa"/>
          </w:tcPr>
          <w:p w14:paraId="328695B9" w14:textId="13180E41"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Montana</w:t>
            </w:r>
          </w:p>
        </w:tc>
        <w:tc>
          <w:tcPr>
            <w:tcW w:w="2263" w:type="dxa"/>
          </w:tcPr>
          <w:p w14:paraId="702AB11F" w14:textId="6A7359BA"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Vermont</w:t>
            </w:r>
          </w:p>
        </w:tc>
        <w:tc>
          <w:tcPr>
            <w:tcW w:w="2207" w:type="dxa"/>
          </w:tcPr>
          <w:p w14:paraId="30D9E714" w14:textId="77777777" w:rsidR="00B8066D" w:rsidRDefault="00B8066D" w:rsidP="00B8066D">
            <w:pPr>
              <w:jc w:val="both"/>
              <w:rPr>
                <w:rFonts w:asciiTheme="minorHAnsi" w:hAnsiTheme="minorHAnsi" w:cstheme="minorHAnsi"/>
                <w:sz w:val="22"/>
                <w:szCs w:val="22"/>
              </w:rPr>
            </w:pPr>
          </w:p>
        </w:tc>
      </w:tr>
      <w:tr w:rsidR="00B8066D" w14:paraId="169179B7" w14:textId="77777777" w:rsidTr="00350E2E">
        <w:tc>
          <w:tcPr>
            <w:tcW w:w="2258" w:type="dxa"/>
          </w:tcPr>
          <w:p w14:paraId="4969AF44" w14:textId="10F22387"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Colorado</w:t>
            </w:r>
          </w:p>
        </w:tc>
        <w:tc>
          <w:tcPr>
            <w:tcW w:w="2262" w:type="dxa"/>
          </w:tcPr>
          <w:p w14:paraId="7675A46F" w14:textId="2A7B113B"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New Mexico</w:t>
            </w:r>
          </w:p>
        </w:tc>
        <w:tc>
          <w:tcPr>
            <w:tcW w:w="2263" w:type="dxa"/>
          </w:tcPr>
          <w:p w14:paraId="1A322346" w14:textId="66462BEE"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Wisconsin</w:t>
            </w:r>
          </w:p>
        </w:tc>
        <w:tc>
          <w:tcPr>
            <w:tcW w:w="2207" w:type="dxa"/>
          </w:tcPr>
          <w:p w14:paraId="107FEC1B" w14:textId="77777777" w:rsidR="00B8066D" w:rsidRDefault="00B8066D" w:rsidP="00B8066D">
            <w:pPr>
              <w:jc w:val="both"/>
              <w:rPr>
                <w:rFonts w:asciiTheme="minorHAnsi" w:hAnsiTheme="minorHAnsi" w:cstheme="minorHAnsi"/>
                <w:sz w:val="22"/>
                <w:szCs w:val="22"/>
              </w:rPr>
            </w:pPr>
          </w:p>
        </w:tc>
      </w:tr>
      <w:tr w:rsidR="00B8066D" w14:paraId="06039160" w14:textId="77777777" w:rsidTr="00350E2E">
        <w:tc>
          <w:tcPr>
            <w:tcW w:w="2258" w:type="dxa"/>
          </w:tcPr>
          <w:p w14:paraId="58F2C7CC" w14:textId="73A5F4D8"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Florida</w:t>
            </w:r>
          </w:p>
        </w:tc>
        <w:tc>
          <w:tcPr>
            <w:tcW w:w="2262" w:type="dxa"/>
          </w:tcPr>
          <w:p w14:paraId="74E7BAFE" w14:textId="4E50CA7E"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Oklahoma</w:t>
            </w:r>
          </w:p>
        </w:tc>
        <w:tc>
          <w:tcPr>
            <w:tcW w:w="2263" w:type="dxa"/>
          </w:tcPr>
          <w:p w14:paraId="78FD92F6" w14:textId="69EEB9AF" w:rsidR="00B8066D" w:rsidRDefault="00B8066D" w:rsidP="00B8066D">
            <w:pPr>
              <w:jc w:val="both"/>
              <w:rPr>
                <w:rFonts w:asciiTheme="minorHAnsi" w:hAnsiTheme="minorHAnsi" w:cstheme="minorHAnsi"/>
                <w:sz w:val="22"/>
                <w:szCs w:val="22"/>
              </w:rPr>
            </w:pPr>
          </w:p>
        </w:tc>
        <w:tc>
          <w:tcPr>
            <w:tcW w:w="2207" w:type="dxa"/>
          </w:tcPr>
          <w:p w14:paraId="32FBEEC4" w14:textId="77777777" w:rsidR="00B8066D" w:rsidRDefault="00B8066D" w:rsidP="00B8066D">
            <w:pPr>
              <w:jc w:val="both"/>
              <w:rPr>
                <w:rFonts w:asciiTheme="minorHAnsi" w:hAnsiTheme="minorHAnsi" w:cstheme="minorHAnsi"/>
                <w:sz w:val="22"/>
                <w:szCs w:val="22"/>
              </w:rPr>
            </w:pPr>
          </w:p>
        </w:tc>
      </w:tr>
      <w:tr w:rsidR="00B8066D" w14:paraId="699BAE3B" w14:textId="77777777" w:rsidTr="00350E2E">
        <w:tc>
          <w:tcPr>
            <w:tcW w:w="2258" w:type="dxa"/>
          </w:tcPr>
          <w:p w14:paraId="51ECBDE1" w14:textId="3453724D"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Hawaii</w:t>
            </w:r>
          </w:p>
        </w:tc>
        <w:tc>
          <w:tcPr>
            <w:tcW w:w="2262" w:type="dxa"/>
          </w:tcPr>
          <w:p w14:paraId="023D4ED0" w14:textId="0C75173F"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Oregon</w:t>
            </w:r>
          </w:p>
        </w:tc>
        <w:tc>
          <w:tcPr>
            <w:tcW w:w="2263" w:type="dxa"/>
          </w:tcPr>
          <w:p w14:paraId="05052E86" w14:textId="77777777" w:rsidR="00B8066D" w:rsidRDefault="00B8066D" w:rsidP="00B8066D">
            <w:pPr>
              <w:jc w:val="both"/>
              <w:rPr>
                <w:rFonts w:asciiTheme="minorHAnsi" w:hAnsiTheme="minorHAnsi" w:cstheme="minorHAnsi"/>
                <w:sz w:val="22"/>
                <w:szCs w:val="22"/>
              </w:rPr>
            </w:pPr>
          </w:p>
        </w:tc>
        <w:tc>
          <w:tcPr>
            <w:tcW w:w="2207" w:type="dxa"/>
          </w:tcPr>
          <w:p w14:paraId="32D67D8F" w14:textId="77777777" w:rsidR="00B8066D" w:rsidRDefault="00B8066D" w:rsidP="00B8066D">
            <w:pPr>
              <w:jc w:val="both"/>
              <w:rPr>
                <w:rFonts w:asciiTheme="minorHAnsi" w:hAnsiTheme="minorHAnsi" w:cstheme="minorHAnsi"/>
                <w:sz w:val="22"/>
                <w:szCs w:val="22"/>
              </w:rPr>
            </w:pPr>
          </w:p>
        </w:tc>
      </w:tr>
      <w:tr w:rsidR="00B8066D" w14:paraId="47778FDA" w14:textId="77777777" w:rsidTr="00350E2E">
        <w:tc>
          <w:tcPr>
            <w:tcW w:w="2258" w:type="dxa"/>
          </w:tcPr>
          <w:p w14:paraId="1477EF7B" w14:textId="688365E3"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Illinois</w:t>
            </w:r>
          </w:p>
        </w:tc>
        <w:tc>
          <w:tcPr>
            <w:tcW w:w="2262" w:type="dxa"/>
          </w:tcPr>
          <w:p w14:paraId="582AFBFA" w14:textId="42EFAEDB" w:rsidR="00B8066D" w:rsidRDefault="00B8066D" w:rsidP="00B8066D">
            <w:pPr>
              <w:jc w:val="both"/>
              <w:rPr>
                <w:rFonts w:asciiTheme="minorHAnsi" w:hAnsiTheme="minorHAnsi" w:cstheme="minorHAnsi"/>
                <w:sz w:val="22"/>
                <w:szCs w:val="22"/>
              </w:rPr>
            </w:pPr>
            <w:r>
              <w:rPr>
                <w:rFonts w:asciiTheme="minorHAnsi" w:hAnsiTheme="minorHAnsi" w:cstheme="minorHAnsi"/>
                <w:sz w:val="22"/>
                <w:szCs w:val="22"/>
              </w:rPr>
              <w:t>South Dakota</w:t>
            </w:r>
          </w:p>
        </w:tc>
        <w:tc>
          <w:tcPr>
            <w:tcW w:w="2263" w:type="dxa"/>
          </w:tcPr>
          <w:p w14:paraId="04118BCD" w14:textId="77777777" w:rsidR="00B8066D" w:rsidRDefault="00B8066D" w:rsidP="00B8066D">
            <w:pPr>
              <w:jc w:val="both"/>
              <w:rPr>
                <w:rFonts w:asciiTheme="minorHAnsi" w:hAnsiTheme="minorHAnsi" w:cstheme="minorHAnsi"/>
                <w:sz w:val="22"/>
                <w:szCs w:val="22"/>
              </w:rPr>
            </w:pPr>
          </w:p>
        </w:tc>
        <w:tc>
          <w:tcPr>
            <w:tcW w:w="2207" w:type="dxa"/>
          </w:tcPr>
          <w:p w14:paraId="302CF31E" w14:textId="77777777" w:rsidR="00B8066D" w:rsidRDefault="00B8066D" w:rsidP="00B8066D">
            <w:pPr>
              <w:jc w:val="both"/>
              <w:rPr>
                <w:rFonts w:asciiTheme="minorHAnsi" w:hAnsiTheme="minorHAnsi" w:cstheme="minorHAnsi"/>
                <w:sz w:val="22"/>
                <w:szCs w:val="22"/>
              </w:rPr>
            </w:pPr>
          </w:p>
        </w:tc>
      </w:tr>
    </w:tbl>
    <w:p w14:paraId="629C1069" w14:textId="2EB30A31" w:rsidR="00833C8E" w:rsidRPr="008B741F" w:rsidRDefault="00833C8E" w:rsidP="00A11C46">
      <w:pPr>
        <w:spacing w:before="120"/>
        <w:jc w:val="both"/>
        <w:rPr>
          <w:rFonts w:asciiTheme="minorHAnsi" w:hAnsiTheme="minorHAnsi" w:cstheme="minorHAnsi"/>
          <w:sz w:val="22"/>
          <w:szCs w:val="22"/>
        </w:rPr>
      </w:pPr>
      <w:r w:rsidRPr="008B741F">
        <w:rPr>
          <w:rFonts w:asciiTheme="minorHAnsi" w:hAnsiTheme="minorHAnsi" w:cstheme="minorHAnsi"/>
          <w:sz w:val="22"/>
          <w:szCs w:val="22"/>
        </w:rPr>
        <w:t>Other States may choose to execute a Participating Addendum</w:t>
      </w:r>
      <w:r w:rsidR="00E93C1E" w:rsidRPr="008B741F">
        <w:rPr>
          <w:rFonts w:asciiTheme="minorHAnsi" w:hAnsiTheme="minorHAnsi" w:cstheme="minorHAnsi"/>
          <w:sz w:val="22"/>
          <w:szCs w:val="22"/>
        </w:rPr>
        <w:t>, as set forth herein,</w:t>
      </w:r>
      <w:r w:rsidRPr="008B741F">
        <w:rPr>
          <w:rFonts w:asciiTheme="minorHAnsi" w:hAnsiTheme="minorHAnsi" w:cstheme="minorHAnsi"/>
          <w:sz w:val="22"/>
          <w:szCs w:val="22"/>
        </w:rPr>
        <w:t xml:space="preserve"> after award of the </w:t>
      </w:r>
      <w:r w:rsidR="00E93C1E"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Master Agreement(s).</w:t>
      </w:r>
    </w:p>
    <w:p w14:paraId="182E73FF" w14:textId="77777777" w:rsidR="00833C8E" w:rsidRPr="008B741F" w:rsidRDefault="00833C8E" w:rsidP="00A11C46">
      <w:pPr>
        <w:jc w:val="both"/>
        <w:rPr>
          <w:rFonts w:asciiTheme="minorHAnsi" w:hAnsiTheme="minorHAnsi" w:cstheme="minorHAnsi"/>
          <w:sz w:val="22"/>
          <w:szCs w:val="22"/>
        </w:rPr>
      </w:pPr>
    </w:p>
    <w:p w14:paraId="4924CE09" w14:textId="5D38D422" w:rsidR="00833C8E" w:rsidRPr="008B741F" w:rsidRDefault="00833C8E" w:rsidP="00A11C46">
      <w:pPr>
        <w:spacing w:before="120"/>
        <w:jc w:val="both"/>
        <w:rPr>
          <w:rFonts w:asciiTheme="minorHAnsi" w:hAnsiTheme="minorHAnsi" w:cstheme="minorHAnsi"/>
          <w:sz w:val="22"/>
          <w:szCs w:val="22"/>
        </w:rPr>
      </w:pPr>
      <w:r w:rsidRPr="008B741F">
        <w:rPr>
          <w:rFonts w:asciiTheme="minorHAnsi" w:hAnsiTheme="minorHAnsi" w:cstheme="minorHAnsi"/>
          <w:sz w:val="22"/>
          <w:szCs w:val="22"/>
        </w:rPr>
        <w:t xml:space="preserve">Some States may have included additional special or unique </w:t>
      </w:r>
      <w:r w:rsidR="00B50A02" w:rsidRPr="008B741F">
        <w:rPr>
          <w:rFonts w:asciiTheme="minorHAnsi" w:hAnsiTheme="minorHAnsi" w:cstheme="minorHAnsi"/>
          <w:sz w:val="22"/>
          <w:szCs w:val="22"/>
        </w:rPr>
        <w:t xml:space="preserve">state </w:t>
      </w:r>
      <w:r w:rsidRPr="008B741F">
        <w:rPr>
          <w:rFonts w:asciiTheme="minorHAnsi" w:hAnsiTheme="minorHAnsi" w:cstheme="minorHAnsi"/>
          <w:sz w:val="22"/>
          <w:szCs w:val="22"/>
        </w:rPr>
        <w:t xml:space="preserve">terms and conditions that will govern their Participating Addendum.  These terms and conditions are being provided as a courtesy to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to indicate which additional terms and conditions may be incorporated into the Participating Addendum of such states after award of the </w:t>
      </w:r>
      <w:r w:rsidR="00E93C1E"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 xml:space="preserve">Master Agreement(s).  The Lead State will not address questions or concerns or negotiate other States’ terms and conditions.  The Participating States shall negotiate these terms and conditions directly with the </w:t>
      </w:r>
      <w:r w:rsidR="00E93C1E" w:rsidRPr="008B741F">
        <w:rPr>
          <w:rFonts w:asciiTheme="minorHAnsi" w:hAnsiTheme="minorHAnsi" w:cstheme="minorHAnsi"/>
          <w:sz w:val="22"/>
          <w:szCs w:val="22"/>
        </w:rPr>
        <w:t>awarded Bidder</w:t>
      </w:r>
      <w:r w:rsidRPr="008B741F">
        <w:rPr>
          <w:rFonts w:asciiTheme="minorHAnsi" w:hAnsiTheme="minorHAnsi" w:cstheme="minorHAnsi"/>
          <w:sz w:val="22"/>
          <w:szCs w:val="22"/>
        </w:rPr>
        <w:t>. </w:t>
      </w:r>
      <w:r w:rsidR="00E93C1E" w:rsidRPr="008B741F">
        <w:rPr>
          <w:rFonts w:asciiTheme="minorHAnsi" w:hAnsiTheme="minorHAnsi" w:cstheme="minorHAnsi"/>
          <w:sz w:val="22"/>
          <w:szCs w:val="22"/>
        </w:rPr>
        <w:t xml:space="preserve">  Awarded Bidders have no obligation to agree to any substantive terms and conditions set forth in a Participating Addendum that have not been set forth in this Competitive Solicitation.</w:t>
      </w:r>
    </w:p>
    <w:p w14:paraId="2401054A" w14:textId="627F9BAE" w:rsidR="00833C8E" w:rsidRPr="008B741F" w:rsidRDefault="00833C8E" w:rsidP="00A11C46">
      <w:pPr>
        <w:spacing w:before="120"/>
        <w:jc w:val="both"/>
        <w:rPr>
          <w:rFonts w:asciiTheme="minorHAnsi" w:hAnsiTheme="minorHAnsi" w:cstheme="minorHAnsi"/>
          <w:sz w:val="22"/>
          <w:szCs w:val="22"/>
        </w:rPr>
      </w:pPr>
      <w:r w:rsidRPr="008B741F">
        <w:rPr>
          <w:rFonts w:asciiTheme="minorHAnsi" w:hAnsiTheme="minorHAnsi" w:cstheme="minorHAnsi"/>
          <w:sz w:val="22"/>
          <w:szCs w:val="22"/>
        </w:rPr>
        <w:t>The form of the Participating Addendum for the State of Washington as well as the Participating Addendum template</w:t>
      </w:r>
      <w:r w:rsidR="00786761">
        <w:rPr>
          <w:rFonts w:asciiTheme="minorHAnsi" w:hAnsiTheme="minorHAnsi" w:cstheme="minorHAnsi"/>
          <w:sz w:val="22"/>
          <w:szCs w:val="22"/>
        </w:rPr>
        <w:t>(s)</w:t>
      </w:r>
      <w:r w:rsidRPr="008B741F">
        <w:rPr>
          <w:rFonts w:asciiTheme="minorHAnsi" w:hAnsiTheme="minorHAnsi" w:cstheme="minorHAnsi"/>
          <w:sz w:val="22"/>
          <w:szCs w:val="22"/>
        </w:rPr>
        <w:t xml:space="preserve"> </w:t>
      </w:r>
      <w:r w:rsidR="001C0AC0">
        <w:rPr>
          <w:rFonts w:asciiTheme="minorHAnsi" w:hAnsiTheme="minorHAnsi" w:cstheme="minorHAnsi"/>
          <w:sz w:val="22"/>
          <w:szCs w:val="22"/>
        </w:rPr>
        <w:t>or Special Term</w:t>
      </w:r>
      <w:r w:rsidR="00D97B79">
        <w:rPr>
          <w:rFonts w:asciiTheme="minorHAnsi" w:hAnsiTheme="minorHAnsi" w:cstheme="minorHAnsi"/>
          <w:sz w:val="22"/>
          <w:szCs w:val="22"/>
        </w:rPr>
        <w:t xml:space="preserve">s and Conditions </w:t>
      </w:r>
      <w:r w:rsidRPr="008B741F">
        <w:rPr>
          <w:rFonts w:asciiTheme="minorHAnsi" w:hAnsiTheme="minorHAnsi" w:cstheme="minorHAnsi"/>
          <w:sz w:val="22"/>
          <w:szCs w:val="22"/>
        </w:rPr>
        <w:t>for other Participating or Purchasing Entities is attached</w:t>
      </w:r>
      <w:r w:rsidR="00786761">
        <w:rPr>
          <w:rFonts w:asciiTheme="minorHAnsi" w:hAnsiTheme="minorHAnsi" w:cstheme="minorHAnsi"/>
          <w:sz w:val="22"/>
          <w:szCs w:val="22"/>
        </w:rPr>
        <w:t xml:space="preserve"> as exhibits</w:t>
      </w:r>
      <w:r w:rsidRPr="008B741F">
        <w:rPr>
          <w:rFonts w:asciiTheme="minorHAnsi" w:hAnsiTheme="minorHAnsi" w:cstheme="minorHAnsi"/>
          <w:sz w:val="22"/>
          <w:szCs w:val="22"/>
        </w:rPr>
        <w:t>:</w:t>
      </w:r>
    </w:p>
    <w:p w14:paraId="5634AF70" w14:textId="34600B26" w:rsidR="008F7ECD" w:rsidRPr="008B741F" w:rsidRDefault="00EE26E2" w:rsidP="00536F73">
      <w:pPr>
        <w:pStyle w:val="ListParagraph"/>
        <w:numPr>
          <w:ilvl w:val="0"/>
          <w:numId w:val="5"/>
        </w:numPr>
        <w:spacing w:before="120"/>
        <w:ind w:right="720"/>
        <w:contextualSpacing w:val="0"/>
        <w:jc w:val="both"/>
        <w:rPr>
          <w:rStyle w:val="Hyperlink"/>
          <w:rFonts w:asciiTheme="minorHAnsi" w:hAnsiTheme="minorHAnsi" w:cstheme="minorHAnsi"/>
          <w:color w:val="auto"/>
          <w:sz w:val="22"/>
          <w:szCs w:val="22"/>
          <w:u w:val="none"/>
        </w:rPr>
      </w:pPr>
      <w:hyperlink w:anchor="_Exhibit_E-1_State" w:history="1">
        <w:r w:rsidR="000E64A7" w:rsidRPr="001572B1">
          <w:rPr>
            <w:rStyle w:val="Hyperlink"/>
            <w:rFonts w:asciiTheme="minorHAnsi" w:hAnsiTheme="minorHAnsi" w:cstheme="minorHAnsi"/>
            <w:i/>
            <w:sz w:val="22"/>
            <w:szCs w:val="22"/>
          </w:rPr>
          <w:t>Exhibit E-1</w:t>
        </w:r>
        <w:r w:rsidR="00833C8E" w:rsidRPr="001572B1">
          <w:rPr>
            <w:rStyle w:val="Hyperlink"/>
            <w:rFonts w:asciiTheme="minorHAnsi" w:hAnsiTheme="minorHAnsi" w:cstheme="minorHAnsi"/>
            <w:i/>
            <w:sz w:val="22"/>
            <w:szCs w:val="22"/>
          </w:rPr>
          <w:t xml:space="preserve">  Participating Addendum – State of Washington (Lead State)</w:t>
        </w:r>
      </w:hyperlink>
    </w:p>
    <w:p w14:paraId="3E3B476F" w14:textId="4B42152E" w:rsidR="00833C8E" w:rsidRPr="00241AF4" w:rsidRDefault="00EE26E2" w:rsidP="00786761">
      <w:pPr>
        <w:pStyle w:val="ListParagraph"/>
        <w:numPr>
          <w:ilvl w:val="0"/>
          <w:numId w:val="5"/>
        </w:numPr>
        <w:spacing w:before="120" w:after="120"/>
        <w:ind w:right="720"/>
        <w:contextualSpacing w:val="0"/>
        <w:jc w:val="both"/>
        <w:rPr>
          <w:rFonts w:asciiTheme="minorHAnsi" w:hAnsiTheme="minorHAnsi" w:cstheme="minorHAnsi"/>
          <w:sz w:val="22"/>
          <w:szCs w:val="22"/>
        </w:rPr>
      </w:pPr>
      <w:hyperlink w:anchor="_Exhibit_E-2_State" w:history="1">
        <w:r w:rsidR="000E64A7" w:rsidRPr="00241AF4">
          <w:rPr>
            <w:rStyle w:val="Hyperlink"/>
            <w:rFonts w:asciiTheme="minorHAnsi" w:hAnsiTheme="minorHAnsi" w:cstheme="minorHAnsi"/>
            <w:i/>
            <w:sz w:val="22"/>
            <w:szCs w:val="22"/>
          </w:rPr>
          <w:t>Exhibit E</w:t>
        </w:r>
        <w:r w:rsidR="001121C4">
          <w:rPr>
            <w:rStyle w:val="Hyperlink"/>
            <w:rFonts w:asciiTheme="minorHAnsi" w:hAnsiTheme="minorHAnsi" w:cstheme="minorHAnsi"/>
            <w:i/>
            <w:sz w:val="22"/>
            <w:szCs w:val="22"/>
          </w:rPr>
          <w:t>-2</w:t>
        </w:r>
        <w:r w:rsidR="00833C8E" w:rsidRPr="00241AF4">
          <w:rPr>
            <w:rStyle w:val="Hyperlink"/>
            <w:rFonts w:asciiTheme="minorHAnsi" w:hAnsiTheme="minorHAnsi" w:cstheme="minorHAnsi"/>
            <w:i/>
            <w:sz w:val="22"/>
            <w:szCs w:val="22"/>
          </w:rPr>
          <w:t xml:space="preserve">  Pa</w:t>
        </w:r>
        <w:r w:rsidR="00C13DEB">
          <w:rPr>
            <w:rStyle w:val="Hyperlink"/>
            <w:rFonts w:asciiTheme="minorHAnsi" w:hAnsiTheme="minorHAnsi" w:cstheme="minorHAnsi"/>
            <w:i/>
            <w:sz w:val="22"/>
            <w:szCs w:val="22"/>
          </w:rPr>
          <w:t xml:space="preserve">rticipating Addendum – </w:t>
        </w:r>
        <w:r w:rsidR="0016269B" w:rsidRPr="00241AF4">
          <w:rPr>
            <w:rStyle w:val="Hyperlink"/>
            <w:rFonts w:asciiTheme="minorHAnsi" w:hAnsiTheme="minorHAnsi" w:cstheme="minorHAnsi"/>
            <w:i/>
            <w:sz w:val="22"/>
            <w:szCs w:val="22"/>
          </w:rPr>
          <w:t>State of Oregon</w:t>
        </w:r>
      </w:hyperlink>
    </w:p>
    <w:p w14:paraId="410822A8" w14:textId="1AF27DDE" w:rsidR="00241AF4" w:rsidRPr="001121C4"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3_Terms" w:history="1">
        <w:r w:rsidR="00241AF4" w:rsidRPr="00241AF4">
          <w:rPr>
            <w:rStyle w:val="Hyperlink"/>
            <w:rFonts w:asciiTheme="minorHAnsi" w:hAnsiTheme="minorHAnsi" w:cstheme="minorHAnsi"/>
            <w:i/>
            <w:sz w:val="22"/>
            <w:szCs w:val="22"/>
          </w:rPr>
          <w:t>Exhibit E-3 Terms and Conditions – State of Vermont</w:t>
        </w:r>
      </w:hyperlink>
    </w:p>
    <w:p w14:paraId="63D375E1" w14:textId="2AA65A4D" w:rsidR="001121C4" w:rsidRPr="00CC7840" w:rsidRDefault="001121C4"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r>
        <w:rPr>
          <w:rStyle w:val="Hyperlink"/>
          <w:rFonts w:asciiTheme="minorHAnsi" w:hAnsiTheme="minorHAnsi" w:cstheme="minorHAnsi"/>
          <w:i/>
          <w:sz w:val="22"/>
          <w:szCs w:val="22"/>
        </w:rPr>
        <w:t>Exhibit E-4 Terms and Conditions – State of New Mexico</w:t>
      </w:r>
    </w:p>
    <w:p w14:paraId="4AE30BC5" w14:textId="4843443B" w:rsidR="00CC7840" w:rsidRPr="00F92DB3"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5_Terms" w:history="1">
        <w:r w:rsidR="00CC7840" w:rsidRPr="00CC7840">
          <w:rPr>
            <w:rStyle w:val="Hyperlink"/>
            <w:rFonts w:asciiTheme="minorHAnsi" w:hAnsiTheme="minorHAnsi" w:cstheme="minorHAnsi"/>
            <w:i/>
            <w:sz w:val="22"/>
            <w:szCs w:val="22"/>
          </w:rPr>
          <w:t>Exhibit E-5 Terms and Conditions – State of Montana</w:t>
        </w:r>
      </w:hyperlink>
    </w:p>
    <w:p w14:paraId="579D55FC" w14:textId="744FED27" w:rsidR="00F92DB3" w:rsidRPr="00F92DB3"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6_Terms" w:history="1">
        <w:r w:rsidR="00F92DB3" w:rsidRPr="00F92DB3">
          <w:rPr>
            <w:rStyle w:val="Hyperlink"/>
            <w:rFonts w:asciiTheme="minorHAnsi" w:hAnsiTheme="minorHAnsi" w:cstheme="minorHAnsi"/>
            <w:i/>
            <w:sz w:val="22"/>
            <w:szCs w:val="22"/>
          </w:rPr>
          <w:t>Exhibit E-6 Terms and Conditions – State of Hawaii</w:t>
        </w:r>
      </w:hyperlink>
    </w:p>
    <w:p w14:paraId="58BA3A56" w14:textId="6783D900" w:rsidR="00F92DB3" w:rsidRPr="002C74C2"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7_Terms" w:history="1">
        <w:r w:rsidR="00F92DB3" w:rsidRPr="00F92DB3">
          <w:rPr>
            <w:rStyle w:val="Hyperlink"/>
            <w:rFonts w:asciiTheme="minorHAnsi" w:hAnsiTheme="minorHAnsi" w:cstheme="minorHAnsi"/>
            <w:i/>
            <w:sz w:val="22"/>
            <w:szCs w:val="22"/>
          </w:rPr>
          <w:t>Exhibit E-7 Terms and Conditions – State of Utah</w:t>
        </w:r>
      </w:hyperlink>
    </w:p>
    <w:p w14:paraId="4828CEE8" w14:textId="22CC96E2" w:rsidR="002C74C2" w:rsidRPr="0050536D"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8_Terms" w:history="1">
        <w:r w:rsidR="002C74C2" w:rsidRPr="008E393B">
          <w:rPr>
            <w:rStyle w:val="Hyperlink"/>
            <w:rFonts w:asciiTheme="minorHAnsi" w:hAnsiTheme="minorHAnsi" w:cstheme="minorHAnsi"/>
            <w:i/>
            <w:sz w:val="22"/>
            <w:szCs w:val="22"/>
          </w:rPr>
          <w:t>Exhibit E-8 Terms and Conditions – State of California</w:t>
        </w:r>
      </w:hyperlink>
    </w:p>
    <w:p w14:paraId="1DC51C05" w14:textId="15293058" w:rsidR="0050536D" w:rsidRPr="001C0AC0"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9_Terms" w:history="1">
        <w:r w:rsidR="0050536D" w:rsidRPr="0050536D">
          <w:rPr>
            <w:rStyle w:val="Hyperlink"/>
            <w:rFonts w:asciiTheme="minorHAnsi" w:hAnsiTheme="minorHAnsi" w:cstheme="minorHAnsi"/>
            <w:i/>
            <w:sz w:val="22"/>
            <w:szCs w:val="22"/>
          </w:rPr>
          <w:t>Exhibit E-9 Terms and Conditions – State of Illinois</w:t>
        </w:r>
      </w:hyperlink>
    </w:p>
    <w:p w14:paraId="68305996" w14:textId="0F8BE9CA" w:rsidR="001C0AC0" w:rsidRPr="00B8066D"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10_Participating" w:history="1">
        <w:r w:rsidR="001C0AC0" w:rsidRPr="001C0AC0">
          <w:rPr>
            <w:rStyle w:val="Hyperlink"/>
            <w:rFonts w:asciiTheme="minorHAnsi" w:hAnsiTheme="minorHAnsi" w:cstheme="minorHAnsi"/>
            <w:i/>
            <w:sz w:val="22"/>
            <w:szCs w:val="22"/>
          </w:rPr>
          <w:t>Exhibit E-10 Participating Addendum – State of Wisconsin</w:t>
        </w:r>
      </w:hyperlink>
    </w:p>
    <w:p w14:paraId="0594ADBF" w14:textId="05B5F221" w:rsidR="00B8066D" w:rsidRPr="00B8066D"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11_Terms" w:history="1">
        <w:r w:rsidR="00B8066D" w:rsidRPr="00B8066D">
          <w:rPr>
            <w:rStyle w:val="Hyperlink"/>
            <w:rFonts w:asciiTheme="minorHAnsi" w:hAnsiTheme="minorHAnsi" w:cstheme="minorHAnsi"/>
            <w:i/>
            <w:sz w:val="22"/>
            <w:szCs w:val="22"/>
          </w:rPr>
          <w:t>Exhibit E-11 Terms and Conditions – State of Maryland</w:t>
        </w:r>
      </w:hyperlink>
    </w:p>
    <w:p w14:paraId="49E95BF0" w14:textId="29698B5B" w:rsidR="00B8066D" w:rsidRPr="008B741F" w:rsidRDefault="00EE26E2" w:rsidP="00786761">
      <w:pPr>
        <w:pStyle w:val="ListParagraph"/>
        <w:numPr>
          <w:ilvl w:val="0"/>
          <w:numId w:val="5"/>
        </w:numPr>
        <w:spacing w:before="120" w:after="120"/>
        <w:ind w:right="720"/>
        <w:contextualSpacing w:val="0"/>
        <w:jc w:val="both"/>
        <w:rPr>
          <w:rStyle w:val="Hyperlink"/>
          <w:rFonts w:asciiTheme="minorHAnsi" w:hAnsiTheme="minorHAnsi" w:cstheme="minorHAnsi"/>
          <w:color w:val="auto"/>
          <w:sz w:val="22"/>
          <w:szCs w:val="22"/>
          <w:u w:val="none"/>
        </w:rPr>
      </w:pPr>
      <w:hyperlink w:anchor="_Exhibit_E-12_Terms" w:history="1">
        <w:r w:rsidR="00B8066D" w:rsidRPr="00B8066D">
          <w:rPr>
            <w:rStyle w:val="Hyperlink"/>
            <w:rFonts w:asciiTheme="minorHAnsi" w:hAnsiTheme="minorHAnsi" w:cstheme="minorHAnsi"/>
            <w:i/>
            <w:sz w:val="22"/>
            <w:szCs w:val="22"/>
          </w:rPr>
          <w:t>Exhibit E-12 Terms and Conditions – State of Alaska</w:t>
        </w:r>
      </w:hyperlink>
    </w:p>
    <w:p w14:paraId="6F4C1ABC" w14:textId="77777777" w:rsidR="0070748B" w:rsidRPr="008B741F" w:rsidRDefault="0070748B" w:rsidP="004D0A8C">
      <w:pPr>
        <w:jc w:val="both"/>
        <w:rPr>
          <w:rFonts w:asciiTheme="minorHAnsi" w:hAnsiTheme="minorHAnsi" w:cstheme="minorHAnsi"/>
          <w:sz w:val="22"/>
          <w:szCs w:val="22"/>
        </w:rPr>
      </w:pPr>
      <w:r w:rsidRPr="008B741F">
        <w:rPr>
          <w:rFonts w:asciiTheme="minorHAnsi" w:hAnsiTheme="minorHAnsi" w:cstheme="minorHAnsi"/>
          <w:sz w:val="22"/>
          <w:szCs w:val="22"/>
        </w:rPr>
        <w:t xml:space="preserve">This </w:t>
      </w:r>
      <w:r w:rsidR="00B5425E" w:rsidRPr="008B741F">
        <w:rPr>
          <w:rFonts w:asciiTheme="minorHAnsi" w:hAnsiTheme="minorHAnsi" w:cstheme="minorHAnsi"/>
          <w:sz w:val="22"/>
          <w:szCs w:val="22"/>
        </w:rPr>
        <w:t>Competitive</w:t>
      </w:r>
      <w:r w:rsidR="00BC3C55"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is divided into </w:t>
      </w:r>
      <w:r w:rsidR="00D31B80" w:rsidRPr="008B741F">
        <w:rPr>
          <w:rFonts w:asciiTheme="minorHAnsi" w:hAnsiTheme="minorHAnsi" w:cstheme="minorHAnsi"/>
          <w:sz w:val="22"/>
          <w:szCs w:val="22"/>
        </w:rPr>
        <w:t>six (6)</w:t>
      </w:r>
      <w:r w:rsidRPr="008B741F">
        <w:rPr>
          <w:rFonts w:asciiTheme="minorHAnsi" w:hAnsiTheme="minorHAnsi" w:cstheme="minorHAnsi"/>
          <w:sz w:val="22"/>
          <w:szCs w:val="22"/>
        </w:rPr>
        <w:t xml:space="preserve"> </w:t>
      </w:r>
      <w:r w:rsidR="001A3DF0" w:rsidRPr="008B741F">
        <w:rPr>
          <w:rFonts w:asciiTheme="minorHAnsi" w:hAnsiTheme="minorHAnsi" w:cstheme="minorHAnsi"/>
          <w:sz w:val="22"/>
          <w:szCs w:val="22"/>
        </w:rPr>
        <w:t>s</w:t>
      </w:r>
      <w:r w:rsidRPr="008B741F">
        <w:rPr>
          <w:rFonts w:asciiTheme="minorHAnsi" w:hAnsiTheme="minorHAnsi" w:cstheme="minorHAnsi"/>
          <w:sz w:val="22"/>
          <w:szCs w:val="22"/>
        </w:rPr>
        <w:t>ections:</w:t>
      </w:r>
    </w:p>
    <w:p w14:paraId="55AA9FB3" w14:textId="77777777" w:rsidR="0070748B" w:rsidRPr="008B741F" w:rsidRDefault="00EE26E2" w:rsidP="00A11C46">
      <w:pPr>
        <w:numPr>
          <w:ilvl w:val="0"/>
          <w:numId w:val="4"/>
        </w:numPr>
        <w:spacing w:before="120"/>
        <w:jc w:val="both"/>
        <w:rPr>
          <w:rFonts w:asciiTheme="minorHAnsi" w:hAnsiTheme="minorHAnsi" w:cstheme="minorHAnsi"/>
          <w:sz w:val="22"/>
          <w:szCs w:val="22"/>
        </w:rPr>
      </w:pPr>
      <w:hyperlink w:anchor="Section_1" w:history="1">
        <w:r w:rsidR="0070748B" w:rsidRPr="008B741F">
          <w:rPr>
            <w:rStyle w:val="Hyperlink"/>
            <w:rFonts w:asciiTheme="minorHAnsi" w:hAnsiTheme="minorHAnsi" w:cstheme="minorHAnsi"/>
            <w:sz w:val="22"/>
            <w:szCs w:val="22"/>
          </w:rPr>
          <w:t>Section</w:t>
        </w:r>
        <w:r w:rsidR="009532F8" w:rsidRPr="008B741F">
          <w:rPr>
            <w:rStyle w:val="Hyperlink"/>
            <w:rFonts w:asciiTheme="minorHAnsi" w:hAnsiTheme="minorHAnsi" w:cstheme="minorHAnsi"/>
            <w:sz w:val="22"/>
            <w:szCs w:val="22"/>
          </w:rPr>
          <w:t> </w:t>
        </w:r>
        <w:r w:rsidR="0070748B" w:rsidRPr="008B741F">
          <w:rPr>
            <w:rStyle w:val="Hyperlink"/>
            <w:rFonts w:asciiTheme="minorHAnsi" w:hAnsiTheme="minorHAnsi" w:cstheme="minorHAnsi"/>
            <w:sz w:val="22"/>
            <w:szCs w:val="22"/>
          </w:rPr>
          <w:t>1</w:t>
        </w:r>
      </w:hyperlink>
      <w:r w:rsidR="0070748B" w:rsidRPr="008B741F">
        <w:rPr>
          <w:rFonts w:asciiTheme="minorHAnsi" w:hAnsiTheme="minorHAnsi" w:cstheme="minorHAnsi"/>
          <w:sz w:val="22"/>
          <w:szCs w:val="22"/>
        </w:rPr>
        <w:t xml:space="preserve"> provides a summary table </w:t>
      </w:r>
      <w:r w:rsidR="00D435AE" w:rsidRPr="008B741F">
        <w:rPr>
          <w:rFonts w:asciiTheme="minorHAnsi" w:hAnsiTheme="minorHAnsi" w:cstheme="minorHAnsi"/>
          <w:sz w:val="22"/>
          <w:szCs w:val="22"/>
        </w:rPr>
        <w:t xml:space="preserve">of relevant deadlines for responding to the </w:t>
      </w:r>
      <w:r w:rsidR="00B5425E" w:rsidRPr="008B741F">
        <w:rPr>
          <w:rFonts w:asciiTheme="minorHAnsi" w:hAnsiTheme="minorHAnsi" w:cstheme="minorHAnsi"/>
          <w:sz w:val="22"/>
          <w:szCs w:val="22"/>
        </w:rPr>
        <w:t>Competitive</w:t>
      </w:r>
      <w:r w:rsidR="00BC3C55" w:rsidRPr="008B741F">
        <w:rPr>
          <w:rFonts w:asciiTheme="minorHAnsi" w:hAnsiTheme="minorHAnsi" w:cstheme="minorHAnsi"/>
          <w:sz w:val="22"/>
          <w:szCs w:val="22"/>
        </w:rPr>
        <w:t xml:space="preserve"> Solicitation</w:t>
      </w:r>
      <w:r w:rsidR="00132D30" w:rsidRPr="008B741F">
        <w:rPr>
          <w:rFonts w:asciiTheme="minorHAnsi" w:hAnsiTheme="minorHAnsi" w:cstheme="minorHAnsi"/>
          <w:sz w:val="22"/>
          <w:szCs w:val="22"/>
        </w:rPr>
        <w:t xml:space="preserve"> </w:t>
      </w:r>
      <w:r w:rsidR="00C23B55" w:rsidRPr="008B741F">
        <w:rPr>
          <w:rFonts w:asciiTheme="minorHAnsi" w:hAnsiTheme="minorHAnsi" w:cstheme="minorHAnsi"/>
          <w:sz w:val="22"/>
          <w:szCs w:val="22"/>
        </w:rPr>
        <w:t xml:space="preserve">and identifies </w:t>
      </w:r>
      <w:r w:rsidR="00132D30" w:rsidRPr="008B741F">
        <w:rPr>
          <w:rFonts w:asciiTheme="minorHAnsi" w:hAnsiTheme="minorHAnsi" w:cstheme="minorHAnsi"/>
          <w:sz w:val="22"/>
          <w:szCs w:val="22"/>
        </w:rPr>
        <w:t xml:space="preserve">contact information for </w:t>
      </w:r>
      <w:r w:rsidR="00270C2C" w:rsidRPr="008B741F">
        <w:rPr>
          <w:rFonts w:asciiTheme="minorHAnsi" w:hAnsiTheme="minorHAnsi" w:cstheme="minorHAnsi"/>
          <w:sz w:val="22"/>
          <w:szCs w:val="22"/>
        </w:rPr>
        <w:t xml:space="preserve">Enterprise Services’ </w:t>
      </w:r>
      <w:r w:rsidR="00132D30" w:rsidRPr="008B741F">
        <w:rPr>
          <w:rFonts w:asciiTheme="minorHAnsi" w:hAnsiTheme="minorHAnsi" w:cstheme="minorHAnsi"/>
          <w:sz w:val="22"/>
          <w:szCs w:val="22"/>
        </w:rPr>
        <w:t>Procurement Coordinator</w:t>
      </w:r>
    </w:p>
    <w:p w14:paraId="0DBD7B1C" w14:textId="459E8383" w:rsidR="00D435AE" w:rsidRPr="008B741F" w:rsidRDefault="00EE26E2" w:rsidP="00A11C46">
      <w:pPr>
        <w:numPr>
          <w:ilvl w:val="0"/>
          <w:numId w:val="4"/>
        </w:numPr>
        <w:spacing w:before="120"/>
        <w:jc w:val="both"/>
        <w:rPr>
          <w:rFonts w:asciiTheme="minorHAnsi" w:hAnsiTheme="minorHAnsi" w:cstheme="minorHAnsi"/>
          <w:sz w:val="22"/>
          <w:szCs w:val="22"/>
        </w:rPr>
      </w:pPr>
      <w:hyperlink w:anchor="Section_2" w:history="1">
        <w:r w:rsidR="00D435AE" w:rsidRPr="008B741F">
          <w:rPr>
            <w:rStyle w:val="Hyperlink"/>
            <w:rFonts w:asciiTheme="minorHAnsi" w:hAnsiTheme="minorHAnsi" w:cstheme="minorHAnsi"/>
            <w:sz w:val="22"/>
            <w:szCs w:val="22"/>
          </w:rPr>
          <w:t>Section</w:t>
        </w:r>
        <w:r w:rsidR="009532F8" w:rsidRPr="008B741F">
          <w:rPr>
            <w:rStyle w:val="Hyperlink"/>
            <w:rFonts w:asciiTheme="minorHAnsi" w:hAnsiTheme="minorHAnsi" w:cstheme="minorHAnsi"/>
            <w:sz w:val="22"/>
            <w:szCs w:val="22"/>
          </w:rPr>
          <w:t> </w:t>
        </w:r>
        <w:r w:rsidR="00D435AE" w:rsidRPr="008B741F">
          <w:rPr>
            <w:rStyle w:val="Hyperlink"/>
            <w:rFonts w:asciiTheme="minorHAnsi" w:hAnsiTheme="minorHAnsi" w:cstheme="minorHAnsi"/>
            <w:sz w:val="22"/>
            <w:szCs w:val="22"/>
          </w:rPr>
          <w:t>2</w:t>
        </w:r>
      </w:hyperlink>
      <w:r w:rsidR="00D435AE" w:rsidRPr="008B741F">
        <w:rPr>
          <w:rFonts w:asciiTheme="minorHAnsi" w:hAnsiTheme="minorHAnsi" w:cstheme="minorHAnsi"/>
          <w:sz w:val="22"/>
          <w:szCs w:val="22"/>
        </w:rPr>
        <w:t xml:space="preserve"> provides important information about the procurement</w:t>
      </w:r>
      <w:r w:rsidR="006D7EA0" w:rsidRPr="008B741F">
        <w:rPr>
          <w:rFonts w:asciiTheme="minorHAnsi" w:hAnsiTheme="minorHAnsi" w:cstheme="minorHAnsi"/>
          <w:sz w:val="22"/>
          <w:szCs w:val="22"/>
        </w:rPr>
        <w:t xml:space="preserve"> that </w:t>
      </w:r>
      <w:r w:rsidR="00886C36" w:rsidRPr="008B741F">
        <w:rPr>
          <w:rFonts w:asciiTheme="minorHAnsi" w:hAnsiTheme="minorHAnsi" w:cstheme="minorHAnsi"/>
          <w:sz w:val="22"/>
          <w:szCs w:val="22"/>
        </w:rPr>
        <w:t>is designed to</w:t>
      </w:r>
      <w:r w:rsidR="006D7EA0" w:rsidRPr="008B741F">
        <w:rPr>
          <w:rFonts w:asciiTheme="minorHAnsi" w:hAnsiTheme="minorHAnsi" w:cstheme="minorHAnsi"/>
          <w:sz w:val="22"/>
          <w:szCs w:val="22"/>
        </w:rPr>
        <w:t xml:space="preserve"> help interested </w:t>
      </w:r>
      <w:r w:rsidR="009229C2" w:rsidRPr="008B741F">
        <w:rPr>
          <w:rFonts w:asciiTheme="minorHAnsi" w:hAnsiTheme="minorHAnsi" w:cstheme="minorHAnsi"/>
          <w:sz w:val="22"/>
          <w:szCs w:val="22"/>
        </w:rPr>
        <w:t>Bidder</w:t>
      </w:r>
      <w:r w:rsidR="00A338A4" w:rsidRPr="008B741F">
        <w:rPr>
          <w:rFonts w:asciiTheme="minorHAnsi" w:hAnsiTheme="minorHAnsi" w:cstheme="minorHAnsi"/>
          <w:sz w:val="22"/>
          <w:szCs w:val="22"/>
        </w:rPr>
        <w:t>’</w:t>
      </w:r>
      <w:r w:rsidR="006D7EA0" w:rsidRPr="008B741F">
        <w:rPr>
          <w:rFonts w:asciiTheme="minorHAnsi" w:hAnsiTheme="minorHAnsi" w:cstheme="minorHAnsi"/>
          <w:sz w:val="22"/>
          <w:szCs w:val="22"/>
        </w:rPr>
        <w:t>s evaluate the potential opportunity, including the purpose of the procurement</w:t>
      </w:r>
      <w:r w:rsidR="00886C36" w:rsidRPr="008B741F">
        <w:rPr>
          <w:rFonts w:asciiTheme="minorHAnsi" w:hAnsiTheme="minorHAnsi" w:cstheme="minorHAnsi"/>
          <w:sz w:val="22"/>
          <w:szCs w:val="22"/>
        </w:rPr>
        <w:t xml:space="preserve"> and </w:t>
      </w:r>
      <w:r w:rsidR="00E72EEC" w:rsidRPr="008B741F">
        <w:rPr>
          <w:rFonts w:asciiTheme="minorHAnsi" w:hAnsiTheme="minorHAnsi" w:cstheme="minorHAnsi"/>
          <w:sz w:val="22"/>
          <w:szCs w:val="22"/>
        </w:rPr>
        <w:t xml:space="preserve">the Cooperative Purchasing </w:t>
      </w:r>
      <w:r w:rsidR="001707D2" w:rsidRPr="008B741F">
        <w:rPr>
          <w:rFonts w:asciiTheme="minorHAnsi" w:hAnsiTheme="minorHAnsi" w:cstheme="minorHAnsi"/>
          <w:sz w:val="22"/>
          <w:szCs w:val="22"/>
        </w:rPr>
        <w:t>Master Agreement</w:t>
      </w:r>
      <w:r w:rsidR="006D7EA0" w:rsidRPr="008B741F">
        <w:rPr>
          <w:rFonts w:asciiTheme="minorHAnsi" w:hAnsiTheme="minorHAnsi" w:cstheme="minorHAnsi"/>
          <w:sz w:val="22"/>
          <w:szCs w:val="22"/>
        </w:rPr>
        <w:t xml:space="preserve">, the form of the resulting </w:t>
      </w:r>
      <w:r w:rsidR="00E72EEC" w:rsidRPr="008B741F">
        <w:rPr>
          <w:rFonts w:asciiTheme="minorHAnsi" w:hAnsiTheme="minorHAnsi" w:cstheme="minorHAnsi"/>
          <w:sz w:val="22"/>
          <w:szCs w:val="22"/>
        </w:rPr>
        <w:t xml:space="preserve">the Cooperative Purchasing </w:t>
      </w:r>
      <w:r w:rsidR="001707D2" w:rsidRPr="008B741F">
        <w:rPr>
          <w:rFonts w:asciiTheme="minorHAnsi" w:hAnsiTheme="minorHAnsi" w:cstheme="minorHAnsi"/>
          <w:sz w:val="22"/>
          <w:szCs w:val="22"/>
        </w:rPr>
        <w:t>Master Agreement</w:t>
      </w:r>
      <w:r w:rsidR="006D7EA0" w:rsidRPr="008B741F">
        <w:rPr>
          <w:rFonts w:asciiTheme="minorHAnsi" w:hAnsiTheme="minorHAnsi" w:cstheme="minorHAnsi"/>
          <w:sz w:val="22"/>
          <w:szCs w:val="22"/>
        </w:rPr>
        <w:t>, and potential contract sales</w:t>
      </w:r>
      <w:r w:rsidR="00C23B55" w:rsidRPr="008B741F">
        <w:rPr>
          <w:rFonts w:asciiTheme="minorHAnsi" w:hAnsiTheme="minorHAnsi" w:cstheme="minorHAnsi"/>
          <w:sz w:val="22"/>
          <w:szCs w:val="22"/>
        </w:rPr>
        <w:t>.</w:t>
      </w:r>
    </w:p>
    <w:bookmarkStart w:id="1" w:name="Section_3"/>
    <w:p w14:paraId="392895EC" w14:textId="293DE38C" w:rsidR="00D31B80" w:rsidRPr="008B741F" w:rsidRDefault="00A07A5E" w:rsidP="00A11C46">
      <w:pPr>
        <w:numPr>
          <w:ilvl w:val="0"/>
          <w:numId w:val="4"/>
        </w:numPr>
        <w:spacing w:before="120"/>
        <w:jc w:val="both"/>
        <w:rPr>
          <w:rFonts w:asciiTheme="minorHAnsi" w:hAnsiTheme="minorHAnsi" w:cstheme="minorHAnsi"/>
          <w:sz w:val="22"/>
          <w:szCs w:val="22"/>
        </w:rPr>
      </w:pPr>
      <w:r>
        <w:fldChar w:fldCharType="begin"/>
      </w:r>
      <w:r w:rsidR="001572B1">
        <w:instrText>HYPERLINK  \l "_Section_3_–"</w:instrText>
      </w:r>
      <w:r>
        <w:fldChar w:fldCharType="separate"/>
      </w:r>
      <w:r w:rsidR="00D31B80" w:rsidRPr="008B741F">
        <w:rPr>
          <w:rStyle w:val="Hyperlink"/>
          <w:rFonts w:asciiTheme="minorHAnsi" w:hAnsiTheme="minorHAnsi" w:cstheme="minorHAnsi"/>
          <w:sz w:val="22"/>
          <w:szCs w:val="22"/>
        </w:rPr>
        <w:t>Section</w:t>
      </w:r>
      <w:r w:rsidR="009532F8" w:rsidRPr="008B741F">
        <w:rPr>
          <w:rStyle w:val="Hyperlink"/>
          <w:rFonts w:asciiTheme="minorHAnsi" w:hAnsiTheme="minorHAnsi" w:cstheme="minorHAnsi"/>
          <w:sz w:val="22"/>
          <w:szCs w:val="22"/>
        </w:rPr>
        <w:t> </w:t>
      </w:r>
      <w:r w:rsidR="00D31B80" w:rsidRPr="008B741F">
        <w:rPr>
          <w:rStyle w:val="Hyperlink"/>
          <w:rFonts w:asciiTheme="minorHAnsi" w:hAnsiTheme="minorHAnsi" w:cstheme="minorHAnsi"/>
          <w:sz w:val="22"/>
          <w:szCs w:val="22"/>
        </w:rPr>
        <w:t>3</w:t>
      </w:r>
      <w:r>
        <w:rPr>
          <w:rStyle w:val="Hyperlink"/>
          <w:rFonts w:asciiTheme="minorHAnsi" w:hAnsiTheme="minorHAnsi" w:cstheme="minorHAnsi"/>
          <w:sz w:val="22"/>
          <w:szCs w:val="22"/>
        </w:rPr>
        <w:fldChar w:fldCharType="end"/>
      </w:r>
      <w:bookmarkEnd w:id="1"/>
      <w:r w:rsidR="00D31B80" w:rsidRPr="008B741F">
        <w:rPr>
          <w:rFonts w:asciiTheme="minorHAnsi" w:hAnsiTheme="minorHAnsi" w:cstheme="minorHAnsi"/>
          <w:sz w:val="22"/>
          <w:szCs w:val="22"/>
        </w:rPr>
        <w:t xml:space="preserve"> identifies how Enterprise Services will evaluate the bids.</w:t>
      </w:r>
    </w:p>
    <w:p w14:paraId="650C53C7" w14:textId="77777777" w:rsidR="00D435AE" w:rsidRPr="008B741F" w:rsidRDefault="00EE26E2" w:rsidP="00A11C46">
      <w:pPr>
        <w:numPr>
          <w:ilvl w:val="0"/>
          <w:numId w:val="4"/>
        </w:numPr>
        <w:spacing w:before="120"/>
        <w:jc w:val="both"/>
        <w:rPr>
          <w:rFonts w:asciiTheme="minorHAnsi" w:hAnsiTheme="minorHAnsi" w:cstheme="minorHAnsi"/>
          <w:sz w:val="22"/>
          <w:szCs w:val="22"/>
        </w:rPr>
      </w:pPr>
      <w:hyperlink w:anchor="Section_3" w:history="1">
        <w:r w:rsidR="00D435AE" w:rsidRPr="008B741F">
          <w:rPr>
            <w:rStyle w:val="Hyperlink"/>
            <w:rFonts w:asciiTheme="minorHAnsi" w:hAnsiTheme="minorHAnsi" w:cstheme="minorHAnsi"/>
            <w:sz w:val="22"/>
            <w:szCs w:val="22"/>
          </w:rPr>
          <w:t>Section</w:t>
        </w:r>
        <w:r w:rsidR="009532F8" w:rsidRPr="008B741F">
          <w:rPr>
            <w:rStyle w:val="Hyperlink"/>
            <w:rFonts w:asciiTheme="minorHAnsi" w:hAnsiTheme="minorHAnsi" w:cstheme="minorHAnsi"/>
            <w:sz w:val="22"/>
            <w:szCs w:val="22"/>
          </w:rPr>
          <w:t> </w:t>
        </w:r>
        <w:r w:rsidR="00D31B80" w:rsidRPr="008B741F">
          <w:rPr>
            <w:rStyle w:val="Hyperlink"/>
            <w:rFonts w:asciiTheme="minorHAnsi" w:hAnsiTheme="minorHAnsi" w:cstheme="minorHAnsi"/>
            <w:sz w:val="22"/>
            <w:szCs w:val="22"/>
          </w:rPr>
          <w:t>4</w:t>
        </w:r>
      </w:hyperlink>
      <w:r w:rsidR="00D435AE" w:rsidRPr="008B741F">
        <w:rPr>
          <w:rFonts w:asciiTheme="minorHAnsi" w:hAnsiTheme="minorHAnsi" w:cstheme="minorHAnsi"/>
          <w:sz w:val="22"/>
          <w:szCs w:val="22"/>
        </w:rPr>
        <w:t xml:space="preserve"> identifies how to prepare and submit a bid for this </w:t>
      </w:r>
      <w:r w:rsidR="00B5425E" w:rsidRPr="008B741F">
        <w:rPr>
          <w:rFonts w:asciiTheme="minorHAnsi" w:hAnsiTheme="minorHAnsi" w:cstheme="minorHAnsi"/>
          <w:sz w:val="22"/>
          <w:szCs w:val="22"/>
        </w:rPr>
        <w:t>Competitive</w:t>
      </w:r>
      <w:r w:rsidR="00270A07" w:rsidRPr="008B741F">
        <w:rPr>
          <w:rFonts w:asciiTheme="minorHAnsi" w:hAnsiTheme="minorHAnsi" w:cstheme="minorHAnsi"/>
          <w:sz w:val="22"/>
          <w:szCs w:val="22"/>
        </w:rPr>
        <w:t xml:space="preserve"> Solicitation</w:t>
      </w:r>
      <w:r w:rsidR="00C23B55" w:rsidRPr="008B741F">
        <w:rPr>
          <w:rFonts w:asciiTheme="minorHAnsi" w:hAnsiTheme="minorHAnsi" w:cstheme="minorHAnsi"/>
          <w:sz w:val="22"/>
          <w:szCs w:val="22"/>
        </w:rPr>
        <w:t>, including detailed instructions regarding what to submit and how to submit your bid.</w:t>
      </w:r>
    </w:p>
    <w:p w14:paraId="24F6D95A" w14:textId="77777777" w:rsidR="00D31B80" w:rsidRPr="008B741F" w:rsidRDefault="00EE26E2" w:rsidP="00A11C46">
      <w:pPr>
        <w:numPr>
          <w:ilvl w:val="0"/>
          <w:numId w:val="4"/>
        </w:numPr>
        <w:spacing w:before="120"/>
        <w:jc w:val="both"/>
        <w:rPr>
          <w:rFonts w:asciiTheme="minorHAnsi" w:hAnsiTheme="minorHAnsi" w:cstheme="minorHAnsi"/>
          <w:sz w:val="22"/>
          <w:szCs w:val="22"/>
        </w:rPr>
      </w:pPr>
      <w:hyperlink w:anchor="_Section_5_–Complaint," w:history="1">
        <w:r w:rsidR="00D31B80" w:rsidRPr="008B741F">
          <w:rPr>
            <w:rStyle w:val="Hyperlink"/>
            <w:rFonts w:asciiTheme="minorHAnsi" w:hAnsiTheme="minorHAnsi" w:cstheme="minorHAnsi"/>
            <w:sz w:val="22"/>
            <w:szCs w:val="22"/>
          </w:rPr>
          <w:t>Section</w:t>
        </w:r>
        <w:r w:rsidR="009532F8" w:rsidRPr="008B741F">
          <w:rPr>
            <w:rStyle w:val="Hyperlink"/>
            <w:rFonts w:asciiTheme="minorHAnsi" w:hAnsiTheme="minorHAnsi" w:cstheme="minorHAnsi"/>
            <w:sz w:val="22"/>
            <w:szCs w:val="22"/>
          </w:rPr>
          <w:t> </w:t>
        </w:r>
        <w:r w:rsidR="00D31B80" w:rsidRPr="008B741F">
          <w:rPr>
            <w:rStyle w:val="Hyperlink"/>
            <w:rFonts w:asciiTheme="minorHAnsi" w:hAnsiTheme="minorHAnsi" w:cstheme="minorHAnsi"/>
            <w:sz w:val="22"/>
            <w:szCs w:val="22"/>
          </w:rPr>
          <w:t>5</w:t>
        </w:r>
      </w:hyperlink>
      <w:r w:rsidR="00D31B80" w:rsidRPr="008B741F">
        <w:rPr>
          <w:rFonts w:asciiTheme="minorHAnsi" w:hAnsiTheme="minorHAnsi" w:cstheme="minorHAnsi"/>
          <w:sz w:val="22"/>
          <w:szCs w:val="22"/>
        </w:rPr>
        <w:t xml:space="preserve"> details the applicable requirements to file a complaint, request a debrief conference, or file a protest regarding this Competitive Solicitation.</w:t>
      </w:r>
    </w:p>
    <w:p w14:paraId="2CFD264A" w14:textId="77777777" w:rsidR="00D31B80" w:rsidRPr="008B741F" w:rsidRDefault="00EE26E2" w:rsidP="00A11C46">
      <w:pPr>
        <w:numPr>
          <w:ilvl w:val="0"/>
          <w:numId w:val="4"/>
        </w:numPr>
        <w:spacing w:before="120"/>
        <w:jc w:val="both"/>
        <w:rPr>
          <w:rFonts w:asciiTheme="minorHAnsi" w:hAnsiTheme="minorHAnsi" w:cstheme="minorHAnsi"/>
          <w:sz w:val="22"/>
          <w:szCs w:val="22"/>
        </w:rPr>
      </w:pPr>
      <w:hyperlink w:anchor="_Section_6_–Doing" w:history="1">
        <w:r w:rsidR="00D31B80" w:rsidRPr="008B741F">
          <w:rPr>
            <w:rStyle w:val="Hyperlink"/>
            <w:rFonts w:asciiTheme="minorHAnsi" w:hAnsiTheme="minorHAnsi" w:cstheme="minorHAnsi"/>
            <w:sz w:val="22"/>
            <w:szCs w:val="22"/>
          </w:rPr>
          <w:t>Section</w:t>
        </w:r>
        <w:r w:rsidR="009532F8" w:rsidRPr="008B741F">
          <w:rPr>
            <w:rStyle w:val="Hyperlink"/>
            <w:rFonts w:asciiTheme="minorHAnsi" w:hAnsiTheme="minorHAnsi" w:cstheme="minorHAnsi"/>
            <w:sz w:val="22"/>
            <w:szCs w:val="22"/>
          </w:rPr>
          <w:t> </w:t>
        </w:r>
        <w:r w:rsidR="00D31B80" w:rsidRPr="008B741F">
          <w:rPr>
            <w:rStyle w:val="Hyperlink"/>
            <w:rFonts w:asciiTheme="minorHAnsi" w:hAnsiTheme="minorHAnsi" w:cstheme="minorHAnsi"/>
            <w:sz w:val="22"/>
            <w:szCs w:val="22"/>
          </w:rPr>
          <w:t>6</w:t>
        </w:r>
      </w:hyperlink>
      <w:r w:rsidR="00D31B80" w:rsidRPr="008B741F">
        <w:rPr>
          <w:rFonts w:asciiTheme="minorHAnsi" w:hAnsiTheme="minorHAnsi" w:cstheme="minorHAnsi"/>
          <w:sz w:val="22"/>
          <w:szCs w:val="22"/>
        </w:rPr>
        <w:t xml:space="preserve"> provides information </w:t>
      </w:r>
      <w:r w:rsidR="004A5763" w:rsidRPr="008B741F">
        <w:rPr>
          <w:rFonts w:asciiTheme="minorHAnsi" w:hAnsiTheme="minorHAnsi" w:cstheme="minorHAnsi"/>
          <w:sz w:val="22"/>
          <w:szCs w:val="22"/>
        </w:rPr>
        <w:t>pertaining to doing business</w:t>
      </w:r>
      <w:r w:rsidR="00D31B80" w:rsidRPr="008B741F">
        <w:rPr>
          <w:rFonts w:asciiTheme="minorHAnsi" w:hAnsiTheme="minorHAnsi" w:cstheme="minorHAnsi"/>
          <w:sz w:val="22"/>
          <w:szCs w:val="22"/>
        </w:rPr>
        <w:t xml:space="preserve"> with the State of Washington.</w:t>
      </w:r>
    </w:p>
    <w:p w14:paraId="06B2C17F" w14:textId="77777777" w:rsidR="0070748B" w:rsidRPr="008B741F" w:rsidRDefault="0070748B" w:rsidP="00474E65">
      <w:pPr>
        <w:jc w:val="both"/>
        <w:rPr>
          <w:rFonts w:asciiTheme="minorHAnsi" w:hAnsiTheme="minorHAnsi" w:cstheme="minorHAnsi"/>
          <w:sz w:val="22"/>
          <w:szCs w:val="22"/>
        </w:rPr>
      </w:pPr>
    </w:p>
    <w:p w14:paraId="12B5EC19" w14:textId="77777777" w:rsidR="00D435AE" w:rsidRPr="008B741F" w:rsidRDefault="00D435AE" w:rsidP="00474E65">
      <w:pPr>
        <w:jc w:val="both"/>
        <w:rPr>
          <w:rFonts w:asciiTheme="minorHAnsi" w:hAnsiTheme="minorHAnsi" w:cstheme="minorHAnsi"/>
          <w:sz w:val="22"/>
          <w:szCs w:val="22"/>
        </w:rPr>
      </w:pPr>
      <w:r w:rsidRPr="008B741F">
        <w:rPr>
          <w:rFonts w:asciiTheme="minorHAnsi" w:hAnsiTheme="minorHAnsi" w:cstheme="minorHAnsi"/>
          <w:sz w:val="22"/>
          <w:szCs w:val="22"/>
        </w:rPr>
        <w:t xml:space="preserve">In addition, this </w:t>
      </w:r>
      <w:r w:rsidR="00B5425E" w:rsidRPr="008B741F">
        <w:rPr>
          <w:rFonts w:asciiTheme="minorHAnsi" w:hAnsiTheme="minorHAnsi" w:cstheme="minorHAnsi"/>
          <w:sz w:val="22"/>
          <w:szCs w:val="22"/>
        </w:rPr>
        <w:t>Competitive</w:t>
      </w:r>
      <w:r w:rsidR="00BC3C55"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includes the following Exhibits</w:t>
      </w:r>
      <w:r w:rsidR="009565E5" w:rsidRPr="008B741F">
        <w:rPr>
          <w:rFonts w:asciiTheme="minorHAnsi" w:hAnsiTheme="minorHAnsi" w:cstheme="minorHAnsi"/>
          <w:sz w:val="22"/>
          <w:szCs w:val="22"/>
        </w:rPr>
        <w:t>:</w:t>
      </w:r>
    </w:p>
    <w:p w14:paraId="682F2F15" w14:textId="77777777" w:rsidR="009565E5" w:rsidRPr="008B741F" w:rsidRDefault="009565E5" w:rsidP="00A11C46">
      <w:pPr>
        <w:numPr>
          <w:ilvl w:val="0"/>
          <w:numId w:val="4"/>
        </w:numPr>
        <w:spacing w:before="120"/>
        <w:ind w:right="90"/>
        <w:jc w:val="both"/>
        <w:rPr>
          <w:rFonts w:asciiTheme="minorHAnsi" w:hAnsiTheme="minorHAnsi" w:cstheme="minorHAnsi"/>
          <w:sz w:val="22"/>
          <w:szCs w:val="22"/>
        </w:rPr>
      </w:pPr>
      <w:r w:rsidRPr="008B741F">
        <w:rPr>
          <w:rFonts w:asciiTheme="minorHAnsi" w:hAnsiTheme="minorHAnsi" w:cstheme="minorHAnsi"/>
          <w:i/>
          <w:sz w:val="22"/>
          <w:szCs w:val="22"/>
          <w:u w:val="single"/>
        </w:rPr>
        <w:t>Exhibit</w:t>
      </w:r>
      <w:r w:rsidR="00D31B80" w:rsidRPr="008B741F">
        <w:rPr>
          <w:rFonts w:asciiTheme="minorHAnsi" w:hAnsiTheme="minorHAnsi" w:cstheme="minorHAnsi"/>
          <w:i/>
          <w:sz w:val="22"/>
          <w:szCs w:val="22"/>
          <w:u w:val="single"/>
        </w:rPr>
        <w:t> </w:t>
      </w:r>
      <w:r w:rsidRPr="008B741F">
        <w:rPr>
          <w:rFonts w:asciiTheme="minorHAnsi" w:hAnsiTheme="minorHAnsi" w:cstheme="minorHAnsi"/>
          <w:i/>
          <w:sz w:val="22"/>
          <w:szCs w:val="22"/>
          <w:u w:val="single"/>
        </w:rPr>
        <w:t xml:space="preserve">A – </w:t>
      </w:r>
      <w:r w:rsidR="00C4742A" w:rsidRPr="008B741F">
        <w:rPr>
          <w:rFonts w:asciiTheme="minorHAnsi" w:hAnsiTheme="minorHAnsi" w:cstheme="minorHAnsi"/>
          <w:i/>
          <w:sz w:val="22"/>
          <w:szCs w:val="22"/>
          <w:u w:val="single"/>
        </w:rPr>
        <w:t xml:space="preserve">Required </w:t>
      </w:r>
      <w:r w:rsidR="009229C2" w:rsidRPr="008B741F">
        <w:rPr>
          <w:rFonts w:asciiTheme="minorHAnsi" w:hAnsiTheme="minorHAnsi" w:cstheme="minorHAnsi"/>
          <w:i/>
          <w:sz w:val="22"/>
          <w:szCs w:val="22"/>
          <w:u w:val="single"/>
        </w:rPr>
        <w:t>Bidder</w:t>
      </w:r>
      <w:r w:rsidR="00182FD9" w:rsidRPr="008B741F">
        <w:rPr>
          <w:rFonts w:asciiTheme="minorHAnsi" w:hAnsiTheme="minorHAnsi" w:cstheme="minorHAnsi"/>
          <w:i/>
          <w:sz w:val="22"/>
          <w:szCs w:val="22"/>
          <w:u w:val="single"/>
        </w:rPr>
        <w:t xml:space="preserve"> Information</w:t>
      </w:r>
      <w:r w:rsidRPr="008B741F">
        <w:rPr>
          <w:rFonts w:asciiTheme="minorHAnsi" w:hAnsiTheme="minorHAnsi" w:cstheme="minorHAnsi"/>
          <w:sz w:val="22"/>
          <w:szCs w:val="22"/>
        </w:rPr>
        <w:t xml:space="preserve">: </w:t>
      </w:r>
      <w:r w:rsidR="00C23B55" w:rsidRPr="008B741F">
        <w:rPr>
          <w:rFonts w:asciiTheme="minorHAnsi" w:hAnsiTheme="minorHAnsi" w:cstheme="minorHAnsi"/>
          <w:sz w:val="22"/>
          <w:szCs w:val="22"/>
        </w:rPr>
        <w:t xml:space="preserve"> </w:t>
      </w:r>
      <w:r w:rsidRPr="008B741F">
        <w:rPr>
          <w:rFonts w:asciiTheme="minorHAnsi" w:hAnsiTheme="minorHAnsi" w:cstheme="minorHAnsi"/>
          <w:sz w:val="22"/>
          <w:szCs w:val="22"/>
        </w:rPr>
        <w:t>Th</w:t>
      </w:r>
      <w:r w:rsidR="00C4742A" w:rsidRPr="008B741F">
        <w:rPr>
          <w:rFonts w:asciiTheme="minorHAnsi" w:hAnsiTheme="minorHAnsi" w:cstheme="minorHAnsi"/>
          <w:sz w:val="22"/>
          <w:szCs w:val="22"/>
        </w:rPr>
        <w:t xml:space="preserve">ese </w:t>
      </w:r>
      <w:r w:rsidR="00182FD9" w:rsidRPr="008B741F">
        <w:rPr>
          <w:rFonts w:asciiTheme="minorHAnsi" w:hAnsiTheme="minorHAnsi" w:cstheme="minorHAnsi"/>
          <w:sz w:val="22"/>
          <w:szCs w:val="22"/>
        </w:rPr>
        <w:t>exhibit</w:t>
      </w:r>
      <w:r w:rsidR="00C4742A" w:rsidRPr="008B741F">
        <w:rPr>
          <w:rFonts w:asciiTheme="minorHAnsi" w:hAnsiTheme="minorHAnsi" w:cstheme="minorHAnsi"/>
          <w:sz w:val="22"/>
          <w:szCs w:val="22"/>
        </w:rPr>
        <w:t>s</w:t>
      </w:r>
      <w:r w:rsidRPr="008B741F">
        <w:rPr>
          <w:rFonts w:asciiTheme="minorHAnsi" w:hAnsiTheme="minorHAnsi" w:cstheme="minorHAnsi"/>
          <w:sz w:val="22"/>
          <w:szCs w:val="22"/>
        </w:rPr>
        <w:t xml:space="preserve"> identif</w:t>
      </w:r>
      <w:r w:rsidR="00C4742A" w:rsidRPr="008B741F">
        <w:rPr>
          <w:rFonts w:asciiTheme="minorHAnsi" w:hAnsiTheme="minorHAnsi" w:cstheme="minorHAnsi"/>
          <w:sz w:val="22"/>
          <w:szCs w:val="22"/>
        </w:rPr>
        <w:t xml:space="preserve">y </w:t>
      </w:r>
      <w:r w:rsidRPr="008B741F">
        <w:rPr>
          <w:rFonts w:asciiTheme="minorHAnsi" w:hAnsiTheme="minorHAnsi" w:cstheme="minorHAnsi"/>
          <w:sz w:val="22"/>
          <w:szCs w:val="22"/>
        </w:rPr>
        <w:t xml:space="preserve">information that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s must provide to Enterprise Services to constitute a responsive bid.</w:t>
      </w:r>
      <w:r w:rsidR="00C4742A" w:rsidRPr="008B741F">
        <w:rPr>
          <w:rFonts w:asciiTheme="minorHAnsi" w:hAnsiTheme="minorHAnsi" w:cstheme="minorHAnsi"/>
          <w:sz w:val="22"/>
          <w:szCs w:val="22"/>
        </w:rPr>
        <w:t xml:space="preserve">  </w:t>
      </w:r>
      <w:r w:rsidR="00C4742A" w:rsidRPr="001572B1">
        <w:rPr>
          <w:rFonts w:asciiTheme="minorHAnsi" w:hAnsiTheme="minorHAnsi" w:cstheme="minorHAnsi"/>
          <w:sz w:val="22"/>
          <w:szCs w:val="22"/>
        </w:rPr>
        <w:t>See</w:t>
      </w:r>
      <w:r w:rsidR="00C4742A" w:rsidRPr="008B741F">
        <w:rPr>
          <w:rFonts w:asciiTheme="minorHAnsi" w:hAnsiTheme="minorHAnsi" w:cstheme="minorHAnsi"/>
          <w:sz w:val="22"/>
          <w:szCs w:val="22"/>
        </w:rPr>
        <w:t xml:space="preserve"> Section</w:t>
      </w:r>
      <w:r w:rsidR="004A5763" w:rsidRPr="008B741F">
        <w:rPr>
          <w:rFonts w:asciiTheme="minorHAnsi" w:hAnsiTheme="minorHAnsi" w:cstheme="minorHAnsi"/>
          <w:sz w:val="22"/>
          <w:szCs w:val="22"/>
        </w:rPr>
        <w:t> 4</w:t>
      </w:r>
      <w:r w:rsidR="00C4742A" w:rsidRPr="008B741F">
        <w:rPr>
          <w:rFonts w:asciiTheme="minorHAnsi" w:hAnsiTheme="minorHAnsi" w:cstheme="minorHAnsi"/>
          <w:sz w:val="22"/>
          <w:szCs w:val="22"/>
        </w:rPr>
        <w:t>, below.</w:t>
      </w:r>
    </w:p>
    <w:p w14:paraId="752E14B6" w14:textId="1EA96928" w:rsidR="00D35724" w:rsidRPr="008B741F" w:rsidRDefault="00EE26E2" w:rsidP="00A11C46">
      <w:pPr>
        <w:numPr>
          <w:ilvl w:val="1"/>
          <w:numId w:val="4"/>
        </w:numPr>
        <w:spacing w:before="80"/>
        <w:ind w:right="90"/>
        <w:jc w:val="both"/>
        <w:rPr>
          <w:rFonts w:asciiTheme="minorHAnsi" w:hAnsiTheme="minorHAnsi" w:cstheme="minorHAnsi"/>
          <w:i/>
          <w:sz w:val="22"/>
          <w:szCs w:val="22"/>
        </w:rPr>
      </w:pPr>
      <w:hyperlink w:anchor="_Exhibit_A-1_–" w:history="1">
        <w:r w:rsidR="00C4742A" w:rsidRPr="008B741F">
          <w:rPr>
            <w:rStyle w:val="Hyperlink"/>
            <w:rFonts w:asciiTheme="minorHAnsi" w:hAnsiTheme="minorHAnsi" w:cstheme="minorHAnsi"/>
            <w:i/>
            <w:sz w:val="22"/>
            <w:szCs w:val="22"/>
          </w:rPr>
          <w:t xml:space="preserve">Exhibit A-1 – </w:t>
        </w:r>
        <w:r w:rsidR="009229C2" w:rsidRPr="008B741F">
          <w:rPr>
            <w:rStyle w:val="Hyperlink"/>
            <w:rFonts w:asciiTheme="minorHAnsi" w:hAnsiTheme="minorHAnsi" w:cstheme="minorHAnsi"/>
            <w:i/>
            <w:sz w:val="22"/>
            <w:szCs w:val="22"/>
          </w:rPr>
          <w:t>Bidder</w:t>
        </w:r>
        <w:r w:rsidR="00C4742A" w:rsidRPr="008B741F">
          <w:rPr>
            <w:rStyle w:val="Hyperlink"/>
            <w:rFonts w:asciiTheme="minorHAnsi" w:hAnsiTheme="minorHAnsi" w:cstheme="minorHAnsi"/>
            <w:i/>
            <w:sz w:val="22"/>
            <w:szCs w:val="22"/>
          </w:rPr>
          <w:t xml:space="preserve"> Certification</w:t>
        </w:r>
      </w:hyperlink>
    </w:p>
    <w:p w14:paraId="03DD9364" w14:textId="4918F118" w:rsidR="00D35724" w:rsidRPr="008B741F" w:rsidRDefault="00EE26E2" w:rsidP="00A11C46">
      <w:pPr>
        <w:numPr>
          <w:ilvl w:val="1"/>
          <w:numId w:val="4"/>
        </w:numPr>
        <w:spacing w:before="80"/>
        <w:ind w:right="90"/>
        <w:jc w:val="both"/>
        <w:rPr>
          <w:rFonts w:asciiTheme="minorHAnsi" w:hAnsiTheme="minorHAnsi" w:cstheme="minorHAnsi"/>
          <w:i/>
          <w:sz w:val="22"/>
          <w:szCs w:val="22"/>
        </w:rPr>
      </w:pPr>
      <w:hyperlink w:anchor="_Exhibit_A2_–" w:history="1">
        <w:r w:rsidR="007B7FEC" w:rsidRPr="008B741F">
          <w:rPr>
            <w:rStyle w:val="Hyperlink"/>
            <w:rFonts w:asciiTheme="minorHAnsi" w:hAnsiTheme="minorHAnsi" w:cstheme="minorHAnsi"/>
            <w:i/>
            <w:sz w:val="22"/>
            <w:szCs w:val="22"/>
          </w:rPr>
          <w:t xml:space="preserve">Exhibit A-2 – </w:t>
        </w:r>
        <w:r w:rsidR="009229C2" w:rsidRPr="008B741F">
          <w:rPr>
            <w:rStyle w:val="Hyperlink"/>
            <w:rFonts w:asciiTheme="minorHAnsi" w:hAnsiTheme="minorHAnsi" w:cstheme="minorHAnsi"/>
            <w:i/>
            <w:sz w:val="22"/>
            <w:szCs w:val="22"/>
          </w:rPr>
          <w:t>Bidder</w:t>
        </w:r>
        <w:r w:rsidR="00D35724" w:rsidRPr="008B741F">
          <w:rPr>
            <w:rStyle w:val="Hyperlink"/>
            <w:rFonts w:asciiTheme="minorHAnsi" w:hAnsiTheme="minorHAnsi" w:cstheme="minorHAnsi"/>
            <w:i/>
            <w:sz w:val="22"/>
            <w:szCs w:val="22"/>
          </w:rPr>
          <w:t xml:space="preserve"> Profile</w:t>
        </w:r>
      </w:hyperlink>
    </w:p>
    <w:p w14:paraId="666C0DCF" w14:textId="77777777" w:rsidR="00D435AE" w:rsidRPr="008B741F" w:rsidRDefault="00D435AE" w:rsidP="00A11C46">
      <w:pPr>
        <w:numPr>
          <w:ilvl w:val="0"/>
          <w:numId w:val="4"/>
        </w:numPr>
        <w:spacing w:before="120"/>
        <w:ind w:right="90"/>
        <w:jc w:val="both"/>
        <w:rPr>
          <w:rFonts w:asciiTheme="minorHAnsi" w:hAnsiTheme="minorHAnsi" w:cstheme="minorHAnsi"/>
          <w:sz w:val="22"/>
          <w:szCs w:val="22"/>
        </w:rPr>
      </w:pPr>
      <w:r w:rsidRPr="008B741F">
        <w:rPr>
          <w:rFonts w:asciiTheme="minorHAnsi" w:hAnsiTheme="minorHAnsi" w:cstheme="minorHAnsi"/>
          <w:i/>
          <w:sz w:val="22"/>
          <w:szCs w:val="22"/>
          <w:u w:val="single"/>
        </w:rPr>
        <w:t>Exhibit</w:t>
      </w:r>
      <w:r w:rsidR="00D31B80" w:rsidRPr="008B741F">
        <w:rPr>
          <w:rFonts w:asciiTheme="minorHAnsi" w:hAnsiTheme="minorHAnsi" w:cstheme="minorHAnsi"/>
          <w:i/>
          <w:sz w:val="22"/>
          <w:szCs w:val="22"/>
          <w:u w:val="single"/>
        </w:rPr>
        <w:t> </w:t>
      </w:r>
      <w:r w:rsidR="009565E5" w:rsidRPr="008B741F">
        <w:rPr>
          <w:rFonts w:asciiTheme="minorHAnsi" w:hAnsiTheme="minorHAnsi" w:cstheme="minorHAnsi"/>
          <w:i/>
          <w:sz w:val="22"/>
          <w:szCs w:val="22"/>
          <w:u w:val="single"/>
        </w:rPr>
        <w:t>B</w:t>
      </w:r>
      <w:r w:rsidRPr="008B741F">
        <w:rPr>
          <w:rFonts w:asciiTheme="minorHAnsi" w:hAnsiTheme="minorHAnsi" w:cstheme="minorHAnsi"/>
          <w:i/>
          <w:sz w:val="22"/>
          <w:szCs w:val="22"/>
          <w:u w:val="single"/>
        </w:rPr>
        <w:t xml:space="preserve"> – </w:t>
      </w:r>
      <w:r w:rsidR="002343E6" w:rsidRPr="008B741F">
        <w:rPr>
          <w:rFonts w:asciiTheme="minorHAnsi" w:hAnsiTheme="minorHAnsi" w:cstheme="minorHAnsi"/>
          <w:i/>
          <w:sz w:val="22"/>
          <w:szCs w:val="22"/>
          <w:u w:val="single"/>
        </w:rPr>
        <w:t>Technical/</w:t>
      </w:r>
      <w:r w:rsidR="00F75782" w:rsidRPr="008B741F">
        <w:rPr>
          <w:rFonts w:asciiTheme="minorHAnsi" w:hAnsiTheme="minorHAnsi" w:cstheme="minorHAnsi"/>
          <w:i/>
          <w:sz w:val="22"/>
          <w:u w:val="single"/>
        </w:rPr>
        <w:t>Performance</w:t>
      </w:r>
      <w:r w:rsidR="00F75782" w:rsidRPr="008B741F">
        <w:rPr>
          <w:rStyle w:val="Hyperlink"/>
          <w:rFonts w:asciiTheme="minorHAnsi" w:hAnsiTheme="minorHAnsi" w:cstheme="minorHAnsi"/>
          <w:i/>
          <w:color w:val="auto"/>
          <w:sz w:val="22"/>
          <w:szCs w:val="22"/>
        </w:rPr>
        <w:t xml:space="preserve"> Requiremen</w:t>
      </w:r>
      <w:r w:rsidR="00E35101" w:rsidRPr="008B741F">
        <w:rPr>
          <w:rStyle w:val="Hyperlink"/>
          <w:rFonts w:asciiTheme="minorHAnsi" w:hAnsiTheme="minorHAnsi" w:cstheme="minorHAnsi"/>
          <w:i/>
          <w:color w:val="auto"/>
          <w:sz w:val="22"/>
          <w:szCs w:val="22"/>
        </w:rPr>
        <w:t>ts</w:t>
      </w:r>
      <w:r w:rsidRPr="008B741F">
        <w:rPr>
          <w:rFonts w:asciiTheme="minorHAnsi" w:hAnsiTheme="minorHAnsi" w:cstheme="minorHAnsi"/>
          <w:sz w:val="22"/>
          <w:szCs w:val="22"/>
        </w:rPr>
        <w:t xml:space="preserve">:  This exhibit outlines the </w:t>
      </w:r>
      <w:r w:rsidR="00BB1A11" w:rsidRPr="008B741F">
        <w:rPr>
          <w:rFonts w:asciiTheme="minorHAnsi" w:hAnsiTheme="minorHAnsi" w:cstheme="minorHAnsi"/>
          <w:sz w:val="22"/>
          <w:szCs w:val="22"/>
        </w:rPr>
        <w:t>required</w:t>
      </w:r>
      <w:r w:rsidRPr="008B741F">
        <w:rPr>
          <w:rFonts w:asciiTheme="minorHAnsi" w:hAnsiTheme="minorHAnsi" w:cstheme="minorHAnsi"/>
          <w:sz w:val="22"/>
          <w:szCs w:val="22"/>
        </w:rPr>
        <w:t xml:space="preserve"> specifications</w:t>
      </w:r>
      <w:r w:rsidR="00F75782" w:rsidRPr="008B741F">
        <w:rPr>
          <w:rFonts w:asciiTheme="minorHAnsi" w:hAnsiTheme="minorHAnsi" w:cstheme="minorHAnsi"/>
          <w:sz w:val="22"/>
          <w:szCs w:val="22"/>
        </w:rPr>
        <w:t>/qualifications</w:t>
      </w:r>
      <w:r w:rsidR="00596255" w:rsidRPr="008B741F">
        <w:rPr>
          <w:rFonts w:asciiTheme="minorHAnsi" w:hAnsiTheme="minorHAnsi" w:cstheme="minorHAnsi"/>
          <w:sz w:val="22"/>
          <w:szCs w:val="22"/>
        </w:rPr>
        <w:t xml:space="preserve"> for the </w:t>
      </w:r>
      <w:r w:rsidR="001707D2" w:rsidRPr="008B741F">
        <w:rPr>
          <w:rFonts w:asciiTheme="minorHAnsi" w:hAnsiTheme="minorHAnsi" w:cstheme="minorHAnsi"/>
          <w:sz w:val="22"/>
          <w:szCs w:val="22"/>
        </w:rPr>
        <w:t>Public Safety Radio</w:t>
      </w:r>
      <w:r w:rsidR="00596255" w:rsidRPr="008B741F">
        <w:rPr>
          <w:rFonts w:asciiTheme="minorHAnsi" w:hAnsiTheme="minorHAnsi" w:cstheme="minorHAnsi"/>
          <w:sz w:val="22"/>
          <w:szCs w:val="22"/>
        </w:rPr>
        <w:t xml:space="preserve"> that is</w:t>
      </w:r>
      <w:r w:rsidR="0071037E" w:rsidRPr="008B741F">
        <w:rPr>
          <w:rFonts w:asciiTheme="minorHAnsi" w:hAnsiTheme="minorHAnsi" w:cstheme="minorHAnsi"/>
          <w:sz w:val="22"/>
          <w:szCs w:val="22"/>
        </w:rPr>
        <w:t>/are</w:t>
      </w:r>
      <w:r w:rsidR="00596255" w:rsidRPr="008B741F">
        <w:rPr>
          <w:rFonts w:asciiTheme="minorHAnsi" w:hAnsiTheme="minorHAnsi" w:cstheme="minorHAnsi"/>
          <w:sz w:val="22"/>
          <w:szCs w:val="22"/>
        </w:rPr>
        <w:t xml:space="preserve"> the subject of this </w:t>
      </w:r>
      <w:r w:rsidR="00B5425E" w:rsidRPr="008B741F">
        <w:rPr>
          <w:rFonts w:asciiTheme="minorHAnsi" w:hAnsiTheme="minorHAnsi" w:cstheme="minorHAnsi"/>
          <w:sz w:val="22"/>
          <w:szCs w:val="22"/>
        </w:rPr>
        <w:t>Competitive</w:t>
      </w:r>
      <w:r w:rsidR="00270A07" w:rsidRPr="008B741F">
        <w:rPr>
          <w:rFonts w:asciiTheme="minorHAnsi" w:hAnsiTheme="minorHAnsi" w:cstheme="minorHAnsi"/>
          <w:sz w:val="22"/>
          <w:szCs w:val="22"/>
        </w:rPr>
        <w:t xml:space="preserve"> Solicitation</w:t>
      </w:r>
      <w:r w:rsidR="003E00B6" w:rsidRPr="008B741F">
        <w:rPr>
          <w:rFonts w:asciiTheme="minorHAnsi" w:hAnsiTheme="minorHAnsi" w:cstheme="minorHAnsi"/>
          <w:sz w:val="22"/>
          <w:szCs w:val="22"/>
        </w:rPr>
        <w:t>.</w:t>
      </w:r>
    </w:p>
    <w:p w14:paraId="5A5ABE07" w14:textId="77777777" w:rsidR="007A09C2" w:rsidRPr="008B741F" w:rsidRDefault="00EE26E2" w:rsidP="00A11C46">
      <w:pPr>
        <w:numPr>
          <w:ilvl w:val="1"/>
          <w:numId w:val="4"/>
        </w:numPr>
        <w:spacing w:before="80"/>
        <w:ind w:right="90"/>
        <w:jc w:val="both"/>
        <w:rPr>
          <w:rFonts w:asciiTheme="minorHAnsi" w:hAnsiTheme="minorHAnsi" w:cstheme="minorHAnsi"/>
          <w:i/>
          <w:sz w:val="22"/>
          <w:szCs w:val="22"/>
        </w:rPr>
      </w:pPr>
      <w:hyperlink w:anchor="_Exhibit_B_-1–" w:history="1">
        <w:r w:rsidR="007A09C2" w:rsidRPr="008B741F">
          <w:rPr>
            <w:rStyle w:val="Hyperlink"/>
            <w:rFonts w:asciiTheme="minorHAnsi" w:hAnsiTheme="minorHAnsi" w:cstheme="minorHAnsi"/>
            <w:i/>
            <w:sz w:val="22"/>
            <w:szCs w:val="22"/>
          </w:rPr>
          <w:t xml:space="preserve">Exhibit B-1 </w:t>
        </w:r>
        <w:r w:rsidR="00E74C08" w:rsidRPr="008B741F">
          <w:rPr>
            <w:rStyle w:val="Hyperlink"/>
            <w:rFonts w:asciiTheme="minorHAnsi" w:hAnsiTheme="minorHAnsi" w:cstheme="minorHAnsi"/>
            <w:i/>
            <w:sz w:val="22"/>
            <w:szCs w:val="22"/>
          </w:rPr>
          <w:t>Manda</w:t>
        </w:r>
        <w:r w:rsidR="00353B42" w:rsidRPr="008B741F">
          <w:rPr>
            <w:rStyle w:val="Hyperlink"/>
            <w:rFonts w:asciiTheme="minorHAnsi" w:hAnsiTheme="minorHAnsi" w:cstheme="minorHAnsi"/>
            <w:i/>
            <w:sz w:val="22"/>
            <w:szCs w:val="22"/>
          </w:rPr>
          <w:t>tory</w:t>
        </w:r>
        <w:r w:rsidR="006A6B7F" w:rsidRPr="008B741F">
          <w:rPr>
            <w:rStyle w:val="Hyperlink"/>
            <w:rFonts w:asciiTheme="minorHAnsi" w:hAnsiTheme="minorHAnsi" w:cstheme="minorHAnsi"/>
            <w:i/>
            <w:sz w:val="22"/>
            <w:szCs w:val="22"/>
          </w:rPr>
          <w:t xml:space="preserve"> </w:t>
        </w:r>
        <w:r w:rsidR="00371729" w:rsidRPr="008B741F">
          <w:rPr>
            <w:rStyle w:val="Hyperlink"/>
            <w:rFonts w:asciiTheme="minorHAnsi" w:hAnsiTheme="minorHAnsi" w:cstheme="minorHAnsi"/>
            <w:i/>
            <w:sz w:val="22"/>
            <w:szCs w:val="22"/>
          </w:rPr>
          <w:t xml:space="preserve">Technical </w:t>
        </w:r>
        <w:r w:rsidR="007A09C2" w:rsidRPr="008B741F">
          <w:rPr>
            <w:rStyle w:val="Hyperlink"/>
            <w:rFonts w:asciiTheme="minorHAnsi" w:hAnsiTheme="minorHAnsi" w:cstheme="minorHAnsi"/>
            <w:i/>
            <w:sz w:val="22"/>
            <w:szCs w:val="22"/>
          </w:rPr>
          <w:t>Requirements</w:t>
        </w:r>
      </w:hyperlink>
    </w:p>
    <w:p w14:paraId="6638E7BC" w14:textId="77777777" w:rsidR="00D63981" w:rsidRPr="008B741F" w:rsidRDefault="00EE26E2" w:rsidP="00A11C46">
      <w:pPr>
        <w:numPr>
          <w:ilvl w:val="1"/>
          <w:numId w:val="4"/>
        </w:numPr>
        <w:spacing w:before="80"/>
        <w:ind w:right="90"/>
        <w:jc w:val="both"/>
        <w:rPr>
          <w:rFonts w:asciiTheme="minorHAnsi" w:hAnsiTheme="minorHAnsi" w:cstheme="minorHAnsi"/>
          <w:i/>
          <w:sz w:val="22"/>
          <w:szCs w:val="22"/>
        </w:rPr>
      </w:pPr>
      <w:hyperlink w:anchor="_Exhibit_B-2_System" w:history="1">
        <w:r w:rsidR="00D63981" w:rsidRPr="008B741F">
          <w:rPr>
            <w:rStyle w:val="Hyperlink"/>
            <w:rFonts w:asciiTheme="minorHAnsi" w:hAnsiTheme="minorHAnsi" w:cstheme="minorHAnsi"/>
            <w:i/>
            <w:sz w:val="22"/>
            <w:szCs w:val="22"/>
          </w:rPr>
          <w:t xml:space="preserve">Exhibit B-2 </w:t>
        </w:r>
        <w:r w:rsidR="003D0104" w:rsidRPr="008B741F">
          <w:rPr>
            <w:rStyle w:val="Hyperlink"/>
            <w:rFonts w:asciiTheme="minorHAnsi" w:hAnsiTheme="minorHAnsi" w:cstheme="minorHAnsi"/>
            <w:i/>
            <w:sz w:val="22"/>
            <w:szCs w:val="22"/>
          </w:rPr>
          <w:t>System</w:t>
        </w:r>
        <w:r w:rsidR="00D63981" w:rsidRPr="008B741F">
          <w:rPr>
            <w:rStyle w:val="Hyperlink"/>
            <w:rFonts w:asciiTheme="minorHAnsi" w:hAnsiTheme="minorHAnsi" w:cstheme="minorHAnsi"/>
            <w:i/>
            <w:sz w:val="22"/>
            <w:szCs w:val="22"/>
          </w:rPr>
          <w:t xml:space="preserve"> Solutions</w:t>
        </w:r>
        <w:r w:rsidR="00C35E6D" w:rsidRPr="008B741F">
          <w:rPr>
            <w:rStyle w:val="Hyperlink"/>
            <w:rFonts w:asciiTheme="minorHAnsi" w:hAnsiTheme="minorHAnsi" w:cstheme="minorHAnsi"/>
            <w:i/>
            <w:sz w:val="22"/>
            <w:szCs w:val="22"/>
          </w:rPr>
          <w:t xml:space="preserve"> Narratives</w:t>
        </w:r>
      </w:hyperlink>
    </w:p>
    <w:p w14:paraId="301F054B" w14:textId="17F3E0C3" w:rsidR="007A09C2" w:rsidRPr="008B741F" w:rsidRDefault="00EE26E2" w:rsidP="00A11C46">
      <w:pPr>
        <w:numPr>
          <w:ilvl w:val="1"/>
          <w:numId w:val="4"/>
        </w:numPr>
        <w:spacing w:before="80"/>
        <w:ind w:right="90"/>
        <w:jc w:val="both"/>
        <w:rPr>
          <w:rFonts w:asciiTheme="minorHAnsi" w:hAnsiTheme="minorHAnsi" w:cstheme="minorHAnsi"/>
          <w:i/>
          <w:sz w:val="22"/>
          <w:szCs w:val="22"/>
        </w:rPr>
      </w:pPr>
      <w:hyperlink w:anchor="_Exhibit_B-3_Experience," w:history="1">
        <w:r w:rsidR="00D63981" w:rsidRPr="001572B1">
          <w:rPr>
            <w:rStyle w:val="Hyperlink"/>
            <w:rFonts w:asciiTheme="minorHAnsi" w:hAnsiTheme="minorHAnsi" w:cstheme="minorHAnsi"/>
            <w:i/>
            <w:sz w:val="22"/>
            <w:szCs w:val="22"/>
          </w:rPr>
          <w:t>Exhibit B-3</w:t>
        </w:r>
        <w:r w:rsidR="007A09C2" w:rsidRPr="001572B1">
          <w:rPr>
            <w:rStyle w:val="Hyperlink"/>
            <w:rFonts w:asciiTheme="minorHAnsi" w:hAnsiTheme="minorHAnsi" w:cstheme="minorHAnsi"/>
            <w:i/>
            <w:sz w:val="22"/>
            <w:szCs w:val="22"/>
          </w:rPr>
          <w:t xml:space="preserve"> Experience, Qualifications</w:t>
        </w:r>
        <w:r w:rsidR="00A834A9" w:rsidRPr="001572B1">
          <w:rPr>
            <w:rStyle w:val="Hyperlink"/>
            <w:rFonts w:asciiTheme="minorHAnsi" w:hAnsiTheme="minorHAnsi" w:cstheme="minorHAnsi"/>
            <w:i/>
            <w:sz w:val="22"/>
            <w:szCs w:val="22"/>
          </w:rPr>
          <w:t xml:space="preserve">, </w:t>
        </w:r>
        <w:r w:rsidR="007A09C2" w:rsidRPr="001572B1">
          <w:rPr>
            <w:rStyle w:val="Hyperlink"/>
            <w:rFonts w:asciiTheme="minorHAnsi" w:hAnsiTheme="minorHAnsi" w:cstheme="minorHAnsi"/>
            <w:i/>
            <w:sz w:val="22"/>
            <w:szCs w:val="22"/>
          </w:rPr>
          <w:t>Certification</w:t>
        </w:r>
        <w:r w:rsidR="00E74C08" w:rsidRPr="001572B1">
          <w:rPr>
            <w:rStyle w:val="Hyperlink"/>
            <w:rFonts w:asciiTheme="minorHAnsi" w:hAnsiTheme="minorHAnsi" w:cstheme="minorHAnsi"/>
            <w:i/>
            <w:sz w:val="22"/>
            <w:szCs w:val="22"/>
          </w:rPr>
          <w:t>s</w:t>
        </w:r>
        <w:r w:rsidR="00A834A9" w:rsidRPr="001572B1">
          <w:rPr>
            <w:rStyle w:val="Hyperlink"/>
            <w:rFonts w:asciiTheme="minorHAnsi" w:hAnsiTheme="minorHAnsi" w:cstheme="minorHAnsi"/>
            <w:i/>
            <w:sz w:val="22"/>
            <w:szCs w:val="22"/>
          </w:rPr>
          <w:t>, and Services</w:t>
        </w:r>
      </w:hyperlink>
    </w:p>
    <w:p w14:paraId="311ADA99" w14:textId="77777777" w:rsidR="00E74C08" w:rsidRPr="008B741F" w:rsidRDefault="00EE26E2" w:rsidP="00A11C46">
      <w:pPr>
        <w:numPr>
          <w:ilvl w:val="1"/>
          <w:numId w:val="4"/>
        </w:numPr>
        <w:spacing w:before="80"/>
        <w:ind w:right="90"/>
        <w:jc w:val="both"/>
        <w:rPr>
          <w:rFonts w:asciiTheme="minorHAnsi" w:hAnsiTheme="minorHAnsi" w:cstheme="minorHAnsi"/>
          <w:i/>
          <w:sz w:val="22"/>
          <w:szCs w:val="22"/>
        </w:rPr>
      </w:pPr>
      <w:hyperlink w:anchor="_Exhibit_B-4_References" w:history="1">
        <w:r w:rsidR="00E74C08" w:rsidRPr="008B741F">
          <w:rPr>
            <w:rStyle w:val="Hyperlink"/>
            <w:rFonts w:asciiTheme="minorHAnsi" w:hAnsiTheme="minorHAnsi" w:cstheme="minorHAnsi"/>
            <w:i/>
            <w:sz w:val="22"/>
            <w:szCs w:val="22"/>
          </w:rPr>
          <w:t>Exhibit B-4 References</w:t>
        </w:r>
      </w:hyperlink>
    </w:p>
    <w:p w14:paraId="6E40FCF1" w14:textId="77777777" w:rsidR="00D435AE" w:rsidRPr="008B741F" w:rsidRDefault="00EE26E2" w:rsidP="00A11C46">
      <w:pPr>
        <w:numPr>
          <w:ilvl w:val="0"/>
          <w:numId w:val="4"/>
        </w:numPr>
        <w:spacing w:before="120"/>
        <w:ind w:right="90"/>
        <w:jc w:val="both"/>
        <w:rPr>
          <w:rFonts w:asciiTheme="minorHAnsi" w:hAnsiTheme="minorHAnsi" w:cstheme="minorHAnsi"/>
          <w:sz w:val="22"/>
          <w:szCs w:val="22"/>
        </w:rPr>
      </w:pPr>
      <w:hyperlink w:anchor="_Exhibit_C_–" w:history="1">
        <w:r w:rsidR="00D435AE" w:rsidRPr="008B741F">
          <w:rPr>
            <w:rStyle w:val="Hyperlink"/>
            <w:rFonts w:asciiTheme="minorHAnsi" w:hAnsiTheme="minorHAnsi" w:cstheme="minorHAnsi"/>
            <w:i/>
            <w:sz w:val="22"/>
            <w:szCs w:val="22"/>
          </w:rPr>
          <w:t>Exhibit</w:t>
        </w:r>
        <w:r w:rsidR="00D31B80" w:rsidRPr="008B741F">
          <w:rPr>
            <w:rStyle w:val="Hyperlink"/>
            <w:rFonts w:asciiTheme="minorHAnsi" w:hAnsiTheme="minorHAnsi" w:cstheme="minorHAnsi"/>
            <w:i/>
            <w:sz w:val="22"/>
            <w:szCs w:val="22"/>
          </w:rPr>
          <w:t> </w:t>
        </w:r>
        <w:r w:rsidR="009565E5" w:rsidRPr="008B741F">
          <w:rPr>
            <w:rStyle w:val="Hyperlink"/>
            <w:rFonts w:asciiTheme="minorHAnsi" w:hAnsiTheme="minorHAnsi" w:cstheme="minorHAnsi"/>
            <w:i/>
            <w:sz w:val="22"/>
            <w:szCs w:val="22"/>
          </w:rPr>
          <w:t>C</w:t>
        </w:r>
        <w:r w:rsidR="00D435AE" w:rsidRPr="008B741F">
          <w:rPr>
            <w:rStyle w:val="Hyperlink"/>
            <w:rFonts w:asciiTheme="minorHAnsi" w:hAnsiTheme="minorHAnsi" w:cstheme="minorHAnsi"/>
            <w:i/>
            <w:sz w:val="22"/>
            <w:szCs w:val="22"/>
          </w:rPr>
          <w:t xml:space="preserve"> – </w:t>
        </w:r>
        <w:r w:rsidR="00904508" w:rsidRPr="008B741F">
          <w:rPr>
            <w:rStyle w:val="Hyperlink"/>
            <w:rFonts w:asciiTheme="minorHAnsi" w:hAnsiTheme="minorHAnsi" w:cstheme="minorHAnsi"/>
            <w:i/>
            <w:sz w:val="22"/>
            <w:szCs w:val="22"/>
          </w:rPr>
          <w:t xml:space="preserve">Bid </w:t>
        </w:r>
        <w:r w:rsidR="00D435AE" w:rsidRPr="008B741F">
          <w:rPr>
            <w:rStyle w:val="Hyperlink"/>
            <w:rFonts w:asciiTheme="minorHAnsi" w:hAnsiTheme="minorHAnsi" w:cstheme="minorHAnsi"/>
            <w:i/>
            <w:sz w:val="22"/>
            <w:szCs w:val="22"/>
          </w:rPr>
          <w:t>Price</w:t>
        </w:r>
      </w:hyperlink>
      <w:r w:rsidR="00D435AE" w:rsidRPr="008B741F">
        <w:rPr>
          <w:rFonts w:asciiTheme="minorHAnsi" w:hAnsiTheme="minorHAnsi" w:cstheme="minorHAnsi"/>
          <w:sz w:val="22"/>
          <w:szCs w:val="22"/>
        </w:rPr>
        <w:t xml:space="preserve">:  This exhibit provides the pricing information that </w:t>
      </w:r>
      <w:r w:rsidR="009229C2" w:rsidRPr="008B741F">
        <w:rPr>
          <w:rFonts w:asciiTheme="minorHAnsi" w:hAnsiTheme="minorHAnsi" w:cstheme="minorHAnsi"/>
          <w:sz w:val="22"/>
          <w:szCs w:val="22"/>
        </w:rPr>
        <w:t>Bidder</w:t>
      </w:r>
      <w:r w:rsidR="00D435AE" w:rsidRPr="008B741F">
        <w:rPr>
          <w:rFonts w:asciiTheme="minorHAnsi" w:hAnsiTheme="minorHAnsi" w:cstheme="minorHAnsi"/>
          <w:sz w:val="22"/>
          <w:szCs w:val="22"/>
        </w:rPr>
        <w:t>s will complete as part of their bid</w:t>
      </w:r>
      <w:r w:rsidR="003E00B6" w:rsidRPr="008B741F">
        <w:rPr>
          <w:rFonts w:asciiTheme="minorHAnsi" w:hAnsiTheme="minorHAnsi" w:cstheme="minorHAnsi"/>
          <w:sz w:val="22"/>
          <w:szCs w:val="22"/>
        </w:rPr>
        <w:t xml:space="preserve"> and the price evaluation tool that Enterprise Services will use to evaluate </w:t>
      </w:r>
      <w:r w:rsidR="00665D8F" w:rsidRPr="008B741F">
        <w:rPr>
          <w:rFonts w:asciiTheme="minorHAnsi" w:hAnsiTheme="minorHAnsi" w:cstheme="minorHAnsi"/>
          <w:sz w:val="22"/>
          <w:szCs w:val="22"/>
        </w:rPr>
        <w:t xml:space="preserve">and compare </w:t>
      </w:r>
      <w:r w:rsidR="003E00B6" w:rsidRPr="008B741F">
        <w:rPr>
          <w:rFonts w:asciiTheme="minorHAnsi" w:hAnsiTheme="minorHAnsi" w:cstheme="minorHAnsi"/>
          <w:sz w:val="22"/>
          <w:szCs w:val="22"/>
        </w:rPr>
        <w:t>bids.</w:t>
      </w:r>
    </w:p>
    <w:p w14:paraId="4E348FD4" w14:textId="00217E9F" w:rsidR="00D435AE" w:rsidRPr="008B741F" w:rsidRDefault="00EE26E2" w:rsidP="00A11C46">
      <w:pPr>
        <w:numPr>
          <w:ilvl w:val="0"/>
          <w:numId w:val="4"/>
        </w:numPr>
        <w:spacing w:before="120"/>
        <w:ind w:right="90"/>
        <w:jc w:val="both"/>
        <w:rPr>
          <w:rFonts w:asciiTheme="minorHAnsi" w:hAnsiTheme="minorHAnsi" w:cstheme="minorHAnsi"/>
          <w:sz w:val="22"/>
          <w:szCs w:val="22"/>
        </w:rPr>
      </w:pPr>
      <w:hyperlink w:anchor="_Exhibit_D_–" w:history="1">
        <w:r w:rsidR="00D435AE" w:rsidRPr="008B741F">
          <w:rPr>
            <w:rStyle w:val="Hyperlink"/>
            <w:rFonts w:asciiTheme="minorHAnsi" w:hAnsiTheme="minorHAnsi" w:cstheme="minorHAnsi"/>
            <w:i/>
            <w:sz w:val="22"/>
            <w:szCs w:val="22"/>
          </w:rPr>
          <w:t>Exhibit</w:t>
        </w:r>
        <w:r w:rsidR="00D31B80" w:rsidRPr="008B741F">
          <w:rPr>
            <w:rStyle w:val="Hyperlink"/>
            <w:rFonts w:asciiTheme="minorHAnsi" w:hAnsiTheme="minorHAnsi" w:cstheme="minorHAnsi"/>
            <w:i/>
            <w:sz w:val="22"/>
            <w:szCs w:val="22"/>
          </w:rPr>
          <w:t> </w:t>
        </w:r>
        <w:r w:rsidR="009565E5" w:rsidRPr="008B741F">
          <w:rPr>
            <w:rStyle w:val="Hyperlink"/>
            <w:rFonts w:asciiTheme="minorHAnsi" w:hAnsiTheme="minorHAnsi" w:cstheme="minorHAnsi"/>
            <w:i/>
            <w:sz w:val="22"/>
            <w:szCs w:val="22"/>
          </w:rPr>
          <w:t>D</w:t>
        </w:r>
        <w:r w:rsidR="00D435AE" w:rsidRPr="008B741F">
          <w:rPr>
            <w:rStyle w:val="Hyperlink"/>
            <w:rFonts w:asciiTheme="minorHAnsi" w:hAnsiTheme="minorHAnsi" w:cstheme="minorHAnsi"/>
            <w:i/>
            <w:sz w:val="22"/>
            <w:szCs w:val="22"/>
          </w:rPr>
          <w:t xml:space="preserve"> – </w:t>
        </w:r>
        <w:r w:rsidR="00DD70AD" w:rsidRPr="008B741F">
          <w:rPr>
            <w:rStyle w:val="Hyperlink"/>
            <w:rFonts w:asciiTheme="minorHAnsi" w:hAnsiTheme="minorHAnsi" w:cstheme="minorHAnsi"/>
            <w:i/>
            <w:sz w:val="22"/>
            <w:szCs w:val="22"/>
          </w:rPr>
          <w:t xml:space="preserve">Cooperative Purchasing </w:t>
        </w:r>
        <w:r w:rsidR="001707D2" w:rsidRPr="008B741F">
          <w:rPr>
            <w:rStyle w:val="Hyperlink"/>
            <w:rFonts w:asciiTheme="minorHAnsi" w:hAnsiTheme="minorHAnsi" w:cstheme="minorHAnsi"/>
            <w:i/>
            <w:sz w:val="22"/>
            <w:szCs w:val="22"/>
          </w:rPr>
          <w:t>Master Agreement</w:t>
        </w:r>
        <w:r w:rsidR="00D435AE" w:rsidRPr="008B741F">
          <w:rPr>
            <w:rStyle w:val="Hyperlink"/>
            <w:rFonts w:asciiTheme="minorHAnsi" w:hAnsiTheme="minorHAnsi" w:cstheme="minorHAnsi"/>
            <w:sz w:val="22"/>
            <w:szCs w:val="22"/>
          </w:rPr>
          <w:t xml:space="preserve">: </w:t>
        </w:r>
      </w:hyperlink>
      <w:r w:rsidR="00D435AE" w:rsidRPr="008B741F">
        <w:rPr>
          <w:rFonts w:asciiTheme="minorHAnsi" w:hAnsiTheme="minorHAnsi" w:cstheme="minorHAnsi"/>
          <w:sz w:val="22"/>
          <w:szCs w:val="22"/>
        </w:rPr>
        <w:t xml:space="preserve"> This exhibit is </w:t>
      </w:r>
      <w:r w:rsidR="003A550D" w:rsidRPr="008B741F">
        <w:rPr>
          <w:rFonts w:asciiTheme="minorHAnsi" w:hAnsiTheme="minorHAnsi" w:cstheme="minorHAnsi"/>
          <w:sz w:val="22"/>
          <w:szCs w:val="22"/>
        </w:rPr>
        <w:t>a draft of the</w:t>
      </w:r>
      <w:r w:rsidR="00D435AE" w:rsidRPr="008B741F">
        <w:rPr>
          <w:rFonts w:asciiTheme="minorHAnsi" w:hAnsiTheme="minorHAnsi" w:cstheme="minorHAnsi"/>
          <w:sz w:val="22"/>
          <w:szCs w:val="22"/>
        </w:rPr>
        <w:t xml:space="preserve"> </w:t>
      </w:r>
      <w:r w:rsidR="00DD70AD"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D435AE" w:rsidRPr="008B741F">
        <w:rPr>
          <w:rFonts w:asciiTheme="minorHAnsi" w:hAnsiTheme="minorHAnsi" w:cstheme="minorHAnsi"/>
          <w:sz w:val="22"/>
          <w:szCs w:val="22"/>
        </w:rPr>
        <w:t xml:space="preserve"> that </w:t>
      </w:r>
      <w:r w:rsidR="008B426E" w:rsidRPr="008B741F">
        <w:rPr>
          <w:rFonts w:asciiTheme="minorHAnsi" w:hAnsiTheme="minorHAnsi" w:cstheme="minorHAnsi"/>
          <w:sz w:val="22"/>
          <w:szCs w:val="22"/>
        </w:rPr>
        <w:t xml:space="preserve">any </w:t>
      </w:r>
      <w:r w:rsidR="00D435AE" w:rsidRPr="008B741F">
        <w:rPr>
          <w:rFonts w:asciiTheme="minorHAnsi" w:hAnsiTheme="minorHAnsi" w:cstheme="minorHAnsi"/>
          <w:sz w:val="22"/>
          <w:szCs w:val="22"/>
        </w:rPr>
        <w:t xml:space="preserve">successful </w:t>
      </w:r>
      <w:r w:rsidR="009229C2" w:rsidRPr="008B741F">
        <w:rPr>
          <w:rFonts w:asciiTheme="minorHAnsi" w:hAnsiTheme="minorHAnsi" w:cstheme="minorHAnsi"/>
          <w:sz w:val="22"/>
          <w:szCs w:val="22"/>
        </w:rPr>
        <w:t>Bidder</w:t>
      </w:r>
      <w:r w:rsidR="00D435AE" w:rsidRPr="008B741F">
        <w:rPr>
          <w:rFonts w:asciiTheme="minorHAnsi" w:hAnsiTheme="minorHAnsi" w:cstheme="minorHAnsi"/>
          <w:sz w:val="22"/>
          <w:szCs w:val="22"/>
        </w:rPr>
        <w:t xml:space="preserve"> will execute with Enterprise Services</w:t>
      </w:r>
      <w:r w:rsidR="003E00B6" w:rsidRPr="008B741F">
        <w:rPr>
          <w:rFonts w:asciiTheme="minorHAnsi" w:hAnsiTheme="minorHAnsi" w:cstheme="minorHAnsi"/>
          <w:sz w:val="22"/>
          <w:szCs w:val="22"/>
        </w:rPr>
        <w:t>.</w:t>
      </w:r>
    </w:p>
    <w:p w14:paraId="517E8F9B" w14:textId="7C580737" w:rsidR="001707D2" w:rsidRPr="008B741F" w:rsidRDefault="00EE26E2" w:rsidP="00A11C46">
      <w:pPr>
        <w:numPr>
          <w:ilvl w:val="0"/>
          <w:numId w:val="4"/>
        </w:numPr>
        <w:spacing w:before="120"/>
        <w:ind w:right="90"/>
        <w:jc w:val="both"/>
        <w:rPr>
          <w:rFonts w:asciiTheme="minorHAnsi" w:hAnsiTheme="minorHAnsi" w:cstheme="minorHAnsi"/>
          <w:sz w:val="22"/>
          <w:szCs w:val="22"/>
        </w:rPr>
      </w:pPr>
      <w:hyperlink w:anchor="_Exhibit_D-1_Master" w:history="1">
        <w:r w:rsidR="001707D2" w:rsidRPr="008B741F">
          <w:rPr>
            <w:rStyle w:val="Hyperlink"/>
            <w:rFonts w:asciiTheme="minorHAnsi" w:hAnsiTheme="minorHAnsi" w:cstheme="minorHAnsi"/>
            <w:i/>
            <w:sz w:val="22"/>
            <w:szCs w:val="22"/>
          </w:rPr>
          <w:t xml:space="preserve">Exhibit D-1 </w:t>
        </w:r>
        <w:r w:rsidR="00DD70AD" w:rsidRPr="008B741F">
          <w:rPr>
            <w:rStyle w:val="Hyperlink"/>
            <w:rFonts w:asciiTheme="minorHAnsi" w:hAnsiTheme="minorHAnsi" w:cstheme="minorHAnsi"/>
            <w:i/>
            <w:sz w:val="22"/>
            <w:szCs w:val="22"/>
          </w:rPr>
          <w:t xml:space="preserve">Cooperative Purchasing </w:t>
        </w:r>
        <w:r w:rsidR="001707D2" w:rsidRPr="008B741F">
          <w:rPr>
            <w:rStyle w:val="Hyperlink"/>
            <w:rFonts w:asciiTheme="minorHAnsi" w:hAnsiTheme="minorHAnsi" w:cstheme="minorHAnsi"/>
            <w:i/>
            <w:sz w:val="22"/>
            <w:szCs w:val="22"/>
          </w:rPr>
          <w:t>Master Agreement Issues List</w:t>
        </w:r>
        <w:r w:rsidR="001707D2" w:rsidRPr="008B741F">
          <w:rPr>
            <w:rStyle w:val="Hyperlink"/>
            <w:rFonts w:asciiTheme="minorHAnsi" w:hAnsiTheme="minorHAnsi" w:cstheme="minorHAnsi"/>
            <w:sz w:val="22"/>
            <w:szCs w:val="22"/>
          </w:rPr>
          <w:t>.</w:t>
        </w:r>
      </w:hyperlink>
      <w:r w:rsidR="001707D2" w:rsidRPr="008B741F">
        <w:rPr>
          <w:rFonts w:asciiTheme="minorHAnsi" w:hAnsiTheme="minorHAnsi" w:cstheme="minorHAnsi"/>
          <w:sz w:val="22"/>
          <w:szCs w:val="22"/>
        </w:rPr>
        <w:t xml:space="preserve"> This exhibit provides a template for submitting any issues</w:t>
      </w:r>
      <w:r w:rsidR="00E74C08" w:rsidRPr="008B741F">
        <w:rPr>
          <w:rFonts w:asciiTheme="minorHAnsi" w:hAnsiTheme="minorHAnsi" w:cstheme="minorHAnsi"/>
          <w:sz w:val="22"/>
          <w:szCs w:val="22"/>
        </w:rPr>
        <w:t xml:space="preserve">/concerns with the </w:t>
      </w:r>
      <w:r w:rsidR="00DD70AD" w:rsidRPr="008B741F">
        <w:rPr>
          <w:rFonts w:asciiTheme="minorHAnsi" w:hAnsiTheme="minorHAnsi" w:cstheme="minorHAnsi"/>
          <w:sz w:val="22"/>
          <w:szCs w:val="22"/>
        </w:rPr>
        <w:t xml:space="preserve">Cooperative Purchasing </w:t>
      </w:r>
      <w:r w:rsidR="00E74C08" w:rsidRPr="008B741F">
        <w:rPr>
          <w:rFonts w:asciiTheme="minorHAnsi" w:hAnsiTheme="minorHAnsi" w:cstheme="minorHAnsi"/>
          <w:sz w:val="22"/>
          <w:szCs w:val="22"/>
        </w:rPr>
        <w:t xml:space="preserve">Master Agreement </w:t>
      </w:r>
      <w:r w:rsidR="00DD70AD" w:rsidRPr="008B741F">
        <w:rPr>
          <w:rFonts w:asciiTheme="minorHAnsi" w:hAnsiTheme="minorHAnsi" w:cstheme="minorHAnsi"/>
          <w:sz w:val="22"/>
          <w:szCs w:val="22"/>
        </w:rPr>
        <w:t>attached as</w:t>
      </w:r>
      <w:r w:rsidR="00E74C08" w:rsidRPr="008B741F">
        <w:rPr>
          <w:rFonts w:asciiTheme="minorHAnsi" w:hAnsiTheme="minorHAnsi" w:cstheme="minorHAnsi"/>
          <w:sz w:val="22"/>
          <w:szCs w:val="22"/>
        </w:rPr>
        <w:t xml:space="preserve"> E</w:t>
      </w:r>
      <w:r w:rsidR="001707D2" w:rsidRPr="008B741F">
        <w:rPr>
          <w:rFonts w:asciiTheme="minorHAnsi" w:hAnsiTheme="minorHAnsi" w:cstheme="minorHAnsi"/>
          <w:sz w:val="22"/>
          <w:szCs w:val="22"/>
        </w:rPr>
        <w:t>xhibit D.</w:t>
      </w:r>
    </w:p>
    <w:p w14:paraId="7F58141B" w14:textId="319DABFB" w:rsidR="001707D2" w:rsidRPr="008B741F" w:rsidRDefault="00EE26E2" w:rsidP="00A11C46">
      <w:pPr>
        <w:numPr>
          <w:ilvl w:val="0"/>
          <w:numId w:val="4"/>
        </w:numPr>
        <w:spacing w:before="120"/>
        <w:ind w:right="90"/>
        <w:jc w:val="both"/>
        <w:rPr>
          <w:rFonts w:asciiTheme="minorHAnsi" w:hAnsiTheme="minorHAnsi" w:cstheme="minorHAnsi"/>
          <w:sz w:val="22"/>
          <w:szCs w:val="22"/>
        </w:rPr>
      </w:pPr>
      <w:hyperlink w:anchor="_Exhibit_E_–" w:history="1">
        <w:r w:rsidR="00EC169A" w:rsidRPr="00EC169A">
          <w:rPr>
            <w:rStyle w:val="Hyperlink"/>
            <w:rFonts w:asciiTheme="minorHAnsi" w:hAnsiTheme="minorHAnsi" w:cstheme="minorHAnsi"/>
            <w:i/>
            <w:sz w:val="22"/>
            <w:szCs w:val="22"/>
          </w:rPr>
          <w:t>Exhibit E – Historical Sales and Other State Information</w:t>
        </w:r>
      </w:hyperlink>
      <w:r w:rsidR="00EC169A" w:rsidRPr="00EC169A">
        <w:rPr>
          <w:rFonts w:asciiTheme="minorHAnsi" w:hAnsiTheme="minorHAnsi" w:cstheme="minorHAnsi"/>
          <w:i/>
          <w:sz w:val="22"/>
          <w:szCs w:val="22"/>
        </w:rPr>
        <w:t>.</w:t>
      </w:r>
      <w:r w:rsidR="001707D2" w:rsidRPr="008B741F">
        <w:rPr>
          <w:rFonts w:asciiTheme="minorHAnsi" w:hAnsiTheme="minorHAnsi" w:cstheme="minorHAnsi"/>
          <w:i/>
          <w:sz w:val="22"/>
          <w:szCs w:val="22"/>
        </w:rPr>
        <w:t xml:space="preserve"> </w:t>
      </w:r>
      <w:r w:rsidR="001707D2" w:rsidRPr="008B741F">
        <w:rPr>
          <w:rFonts w:asciiTheme="minorHAnsi" w:hAnsiTheme="minorHAnsi" w:cstheme="minorHAnsi"/>
          <w:sz w:val="22"/>
          <w:szCs w:val="22"/>
        </w:rPr>
        <w:t>This exhibit provides other states historical sales and unique terms &amp; conditions that are negotiated with that state as a part of the Participating Addendum process.</w:t>
      </w:r>
    </w:p>
    <w:p w14:paraId="7F62225D" w14:textId="77777777" w:rsidR="009532F8" w:rsidRPr="008B741F" w:rsidRDefault="009532F8" w:rsidP="00474E65">
      <w:pPr>
        <w:tabs>
          <w:tab w:val="left" w:leader="dot" w:pos="2898"/>
        </w:tabs>
        <w:jc w:val="both"/>
        <w:rPr>
          <w:rFonts w:asciiTheme="minorHAnsi" w:hAnsiTheme="minorHAnsi" w:cstheme="minorHAnsi"/>
          <w:sz w:val="22"/>
          <w:szCs w:val="22"/>
        </w:rPr>
      </w:pPr>
    </w:p>
    <w:p w14:paraId="72CD4351" w14:textId="77777777" w:rsidR="007F754A" w:rsidRPr="008B741F" w:rsidRDefault="00132D30" w:rsidP="006F0B52">
      <w:pPr>
        <w:pStyle w:val="Heading1"/>
        <w:rPr>
          <w:rFonts w:asciiTheme="minorHAnsi" w:hAnsiTheme="minorHAnsi" w:cstheme="minorHAnsi"/>
          <w:lang w:val="en-US"/>
        </w:rPr>
      </w:pPr>
      <w:bookmarkStart w:id="2" w:name="Section_1"/>
      <w:r w:rsidRPr="008B741F">
        <w:rPr>
          <w:rFonts w:asciiTheme="minorHAnsi" w:hAnsiTheme="minorHAnsi" w:cstheme="minorHAnsi"/>
        </w:rPr>
        <w:t xml:space="preserve">Section 1 </w:t>
      </w:r>
      <w:r w:rsidR="007F754A" w:rsidRPr="008B741F">
        <w:rPr>
          <w:rFonts w:asciiTheme="minorHAnsi" w:hAnsiTheme="minorHAnsi" w:cstheme="minorHAnsi"/>
        </w:rPr>
        <w:t>–</w:t>
      </w:r>
      <w:r w:rsidRPr="008B741F">
        <w:rPr>
          <w:rFonts w:asciiTheme="minorHAnsi" w:hAnsiTheme="minorHAnsi" w:cstheme="minorHAnsi"/>
        </w:rPr>
        <w:t xml:space="preserve"> </w:t>
      </w:r>
      <w:r w:rsidR="007F754A" w:rsidRPr="008B741F">
        <w:rPr>
          <w:rFonts w:asciiTheme="minorHAnsi" w:hAnsiTheme="minorHAnsi" w:cstheme="minorHAnsi"/>
        </w:rPr>
        <w:t xml:space="preserve">Deadlines, Questions, </w:t>
      </w:r>
      <w:r w:rsidR="001A17E7" w:rsidRPr="008B741F">
        <w:rPr>
          <w:rFonts w:asciiTheme="minorHAnsi" w:hAnsiTheme="minorHAnsi" w:cstheme="minorHAnsi"/>
          <w:lang w:val="en-US"/>
        </w:rPr>
        <w:t xml:space="preserve">Procurement Coordinator, </w:t>
      </w:r>
      <w:r w:rsidR="007F754A" w:rsidRPr="008B741F">
        <w:rPr>
          <w:rFonts w:asciiTheme="minorHAnsi" w:hAnsiTheme="minorHAnsi" w:cstheme="minorHAnsi"/>
        </w:rPr>
        <w:t xml:space="preserve">and </w:t>
      </w:r>
      <w:r w:rsidR="001A17E7" w:rsidRPr="008B741F">
        <w:rPr>
          <w:rFonts w:asciiTheme="minorHAnsi" w:hAnsiTheme="minorHAnsi" w:cstheme="minorHAnsi"/>
          <w:lang w:val="en-US"/>
        </w:rPr>
        <w:t>Modification</w:t>
      </w:r>
    </w:p>
    <w:bookmarkEnd w:id="2"/>
    <w:p w14:paraId="479C6C3E" w14:textId="77777777" w:rsidR="007F754A" w:rsidRPr="008B741F" w:rsidRDefault="007F754A" w:rsidP="00556084">
      <w:pPr>
        <w:keepNext/>
        <w:keepLines/>
        <w:jc w:val="both"/>
        <w:rPr>
          <w:rFonts w:asciiTheme="minorHAnsi" w:hAnsiTheme="minorHAnsi" w:cstheme="minorHAnsi"/>
          <w:sz w:val="22"/>
          <w:szCs w:val="22"/>
        </w:rPr>
      </w:pPr>
    </w:p>
    <w:p w14:paraId="56F15D11" w14:textId="77777777" w:rsidR="007F754A" w:rsidRPr="008B741F" w:rsidRDefault="007F754A" w:rsidP="00556084">
      <w:pPr>
        <w:keepNext/>
        <w:keepLines/>
        <w:jc w:val="both"/>
        <w:rPr>
          <w:rFonts w:asciiTheme="minorHAnsi" w:hAnsiTheme="minorHAnsi" w:cstheme="minorHAnsi"/>
          <w:sz w:val="22"/>
          <w:szCs w:val="22"/>
        </w:rPr>
      </w:pPr>
      <w:r w:rsidRPr="008B741F">
        <w:rPr>
          <w:rFonts w:asciiTheme="minorHAnsi" w:hAnsiTheme="minorHAnsi" w:cstheme="minorHAnsi"/>
          <w:sz w:val="22"/>
          <w:szCs w:val="22"/>
        </w:rPr>
        <w:t xml:space="preserve">This section identifies important deadlines for this </w:t>
      </w:r>
      <w:r w:rsidR="00B5425E" w:rsidRPr="008B741F">
        <w:rPr>
          <w:rFonts w:asciiTheme="minorHAnsi" w:hAnsiTheme="minorHAnsi" w:cstheme="minorHAnsi"/>
          <w:sz w:val="22"/>
          <w:szCs w:val="22"/>
        </w:rPr>
        <w:t>Competitive</w:t>
      </w:r>
      <w:r w:rsidR="00270A07" w:rsidRPr="008B741F">
        <w:rPr>
          <w:rFonts w:asciiTheme="minorHAnsi" w:hAnsiTheme="minorHAnsi" w:cstheme="minorHAnsi"/>
          <w:sz w:val="22"/>
          <w:szCs w:val="22"/>
        </w:rPr>
        <w:t xml:space="preserve"> Solicitation</w:t>
      </w:r>
      <w:r w:rsidR="00C23B55" w:rsidRPr="008B741F">
        <w:rPr>
          <w:rFonts w:asciiTheme="minorHAnsi" w:hAnsiTheme="minorHAnsi" w:cstheme="minorHAnsi"/>
          <w:sz w:val="22"/>
          <w:szCs w:val="22"/>
        </w:rPr>
        <w:t xml:space="preserve"> and</w:t>
      </w:r>
      <w:r w:rsidRPr="008B741F">
        <w:rPr>
          <w:rFonts w:asciiTheme="minorHAnsi" w:hAnsiTheme="minorHAnsi" w:cstheme="minorHAnsi"/>
          <w:sz w:val="22"/>
          <w:szCs w:val="22"/>
        </w:rPr>
        <w:t xml:space="preserve"> where </w:t>
      </w:r>
      <w:r w:rsidR="00596255" w:rsidRPr="008B741F">
        <w:rPr>
          <w:rFonts w:asciiTheme="minorHAnsi" w:hAnsiTheme="minorHAnsi" w:cstheme="minorHAnsi"/>
          <w:sz w:val="22"/>
          <w:szCs w:val="22"/>
        </w:rPr>
        <w:t>to</w:t>
      </w:r>
      <w:r w:rsidR="00F553D3"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direct questions regarding the </w:t>
      </w:r>
      <w:r w:rsidR="00B5425E" w:rsidRPr="008B741F">
        <w:rPr>
          <w:rFonts w:asciiTheme="minorHAnsi" w:hAnsiTheme="minorHAnsi" w:cstheme="minorHAnsi"/>
          <w:sz w:val="22"/>
          <w:szCs w:val="22"/>
        </w:rPr>
        <w:t>Competitive</w:t>
      </w:r>
      <w:r w:rsidR="00270A07"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w:t>
      </w:r>
    </w:p>
    <w:p w14:paraId="048C2727" w14:textId="77777777" w:rsidR="00154273" w:rsidRPr="008B741F" w:rsidRDefault="00B5425E" w:rsidP="00CE2653">
      <w:pPr>
        <w:numPr>
          <w:ilvl w:val="0"/>
          <w:numId w:val="6"/>
        </w:numPr>
        <w:spacing w:before="240" w:after="12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Competitive</w:t>
      </w:r>
      <w:r w:rsidR="00154273" w:rsidRPr="008B741F">
        <w:rPr>
          <w:rFonts w:asciiTheme="minorHAnsi" w:hAnsiTheme="minorHAnsi" w:cstheme="minorHAnsi"/>
          <w:b/>
          <w:smallCaps/>
          <w:sz w:val="22"/>
          <w:szCs w:val="22"/>
        </w:rPr>
        <w:t xml:space="preserve"> Solicitation Deadlines</w:t>
      </w:r>
      <w:r w:rsidR="00154273" w:rsidRPr="008B741F">
        <w:rPr>
          <w:rFonts w:asciiTheme="minorHAnsi" w:hAnsiTheme="minorHAnsi" w:cstheme="minorHAnsi"/>
          <w:sz w:val="22"/>
          <w:szCs w:val="22"/>
        </w:rPr>
        <w:t xml:space="preserve">.  </w:t>
      </w:r>
      <w:r w:rsidR="00693122" w:rsidRPr="008B741F">
        <w:rPr>
          <w:rFonts w:asciiTheme="minorHAnsi" w:hAnsiTheme="minorHAnsi" w:cstheme="minorHAnsi"/>
          <w:sz w:val="22"/>
          <w:szCs w:val="22"/>
        </w:rPr>
        <w:t xml:space="preserve">The following table identifies important dates for this </w:t>
      </w:r>
      <w:r w:rsidRPr="008B741F">
        <w:rPr>
          <w:rFonts w:asciiTheme="minorHAnsi" w:hAnsiTheme="minorHAnsi" w:cstheme="minorHAnsi"/>
          <w:sz w:val="22"/>
          <w:szCs w:val="22"/>
        </w:rPr>
        <w:t>Competitive</w:t>
      </w:r>
      <w:r w:rsidR="00693122" w:rsidRPr="008B741F">
        <w:rPr>
          <w:rFonts w:asciiTheme="minorHAnsi" w:hAnsiTheme="minorHAnsi" w:cstheme="minorHAnsi"/>
          <w:sz w:val="22"/>
          <w:szCs w:val="22"/>
        </w:rPr>
        <w:t xml:space="preserve"> Solicitation:</w:t>
      </w:r>
    </w:p>
    <w:tbl>
      <w:tblPr>
        <w:tblW w:w="0" w:type="auto"/>
        <w:tblInd w:w="12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00"/>
        <w:gridCol w:w="3893"/>
      </w:tblGrid>
      <w:tr w:rsidR="00693122" w:rsidRPr="008B741F" w14:paraId="53B5FC7E" w14:textId="77777777" w:rsidTr="00BD614D">
        <w:trPr>
          <w:cantSplit/>
          <w:tblHeader/>
        </w:trPr>
        <w:tc>
          <w:tcPr>
            <w:tcW w:w="7493" w:type="dxa"/>
            <w:gridSpan w:val="2"/>
            <w:shd w:val="clear" w:color="auto" w:fill="DBE5F1"/>
          </w:tcPr>
          <w:p w14:paraId="0FC6ABB5" w14:textId="77777777" w:rsidR="00693122" w:rsidRPr="008B741F" w:rsidRDefault="00B5425E" w:rsidP="00B5425E">
            <w:pPr>
              <w:spacing w:before="40" w:after="40"/>
              <w:jc w:val="center"/>
              <w:rPr>
                <w:rFonts w:asciiTheme="minorHAnsi" w:hAnsiTheme="minorHAnsi" w:cstheme="minorHAnsi"/>
                <w:b/>
                <w:smallCaps/>
                <w:sz w:val="22"/>
                <w:szCs w:val="22"/>
              </w:rPr>
            </w:pPr>
            <w:r w:rsidRPr="008B741F">
              <w:rPr>
                <w:rFonts w:asciiTheme="minorHAnsi" w:hAnsiTheme="minorHAnsi" w:cstheme="minorHAnsi"/>
                <w:b/>
                <w:smallCaps/>
                <w:sz w:val="22"/>
                <w:szCs w:val="22"/>
              </w:rPr>
              <w:t>Competitive</w:t>
            </w:r>
            <w:r w:rsidR="00693122" w:rsidRPr="008B741F">
              <w:rPr>
                <w:rFonts w:asciiTheme="minorHAnsi" w:hAnsiTheme="minorHAnsi" w:cstheme="minorHAnsi"/>
                <w:b/>
                <w:smallCaps/>
                <w:sz w:val="22"/>
                <w:szCs w:val="22"/>
              </w:rPr>
              <w:t xml:space="preserve"> Solicitation Deadlines</w:t>
            </w:r>
          </w:p>
        </w:tc>
      </w:tr>
      <w:tr w:rsidR="00693122" w:rsidRPr="008B741F" w14:paraId="4C70FA88" w14:textId="77777777" w:rsidTr="00D22D3F">
        <w:trPr>
          <w:cantSplit/>
          <w:tblHeader/>
        </w:trPr>
        <w:tc>
          <w:tcPr>
            <w:tcW w:w="3600" w:type="dxa"/>
            <w:shd w:val="clear" w:color="auto" w:fill="DBE5F1"/>
          </w:tcPr>
          <w:p w14:paraId="07A46164" w14:textId="77777777" w:rsidR="00693122" w:rsidRPr="008B741F" w:rsidRDefault="00693122" w:rsidP="00693122">
            <w:pPr>
              <w:spacing w:before="40" w:after="40"/>
              <w:jc w:val="center"/>
              <w:rPr>
                <w:rFonts w:asciiTheme="minorHAnsi" w:hAnsiTheme="minorHAnsi" w:cstheme="minorHAnsi"/>
                <w:b/>
                <w:smallCaps/>
                <w:sz w:val="22"/>
                <w:szCs w:val="22"/>
              </w:rPr>
            </w:pPr>
            <w:r w:rsidRPr="008B741F">
              <w:rPr>
                <w:rFonts w:asciiTheme="minorHAnsi" w:hAnsiTheme="minorHAnsi" w:cstheme="minorHAnsi"/>
                <w:b/>
                <w:smallCaps/>
                <w:sz w:val="22"/>
                <w:szCs w:val="22"/>
              </w:rPr>
              <w:t>Item</w:t>
            </w:r>
          </w:p>
        </w:tc>
        <w:tc>
          <w:tcPr>
            <w:tcW w:w="3893" w:type="dxa"/>
            <w:shd w:val="clear" w:color="auto" w:fill="DBE5F1"/>
          </w:tcPr>
          <w:p w14:paraId="4838F738" w14:textId="77777777" w:rsidR="00693122" w:rsidRPr="008B741F" w:rsidRDefault="00693122" w:rsidP="00693122">
            <w:pPr>
              <w:spacing w:before="40" w:after="40"/>
              <w:jc w:val="center"/>
              <w:rPr>
                <w:rFonts w:asciiTheme="minorHAnsi" w:hAnsiTheme="minorHAnsi" w:cstheme="minorHAnsi"/>
                <w:b/>
                <w:smallCaps/>
                <w:sz w:val="22"/>
                <w:szCs w:val="22"/>
              </w:rPr>
            </w:pPr>
            <w:r w:rsidRPr="008B741F">
              <w:rPr>
                <w:rFonts w:asciiTheme="minorHAnsi" w:hAnsiTheme="minorHAnsi" w:cstheme="minorHAnsi"/>
                <w:b/>
                <w:smallCaps/>
                <w:sz w:val="22"/>
                <w:szCs w:val="22"/>
              </w:rPr>
              <w:t>Date</w:t>
            </w:r>
          </w:p>
        </w:tc>
      </w:tr>
      <w:tr w:rsidR="007F754A" w:rsidRPr="008B741F" w14:paraId="6829752A" w14:textId="77777777" w:rsidTr="00D22D3F">
        <w:trPr>
          <w:cantSplit/>
        </w:trPr>
        <w:tc>
          <w:tcPr>
            <w:tcW w:w="3600" w:type="dxa"/>
            <w:shd w:val="clear" w:color="auto" w:fill="auto"/>
            <w:vAlign w:val="center"/>
          </w:tcPr>
          <w:p w14:paraId="25480F6C" w14:textId="77777777" w:rsidR="007F754A" w:rsidRPr="008B741F" w:rsidRDefault="00B5425E" w:rsidP="00B5425E">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Competitive</w:t>
            </w:r>
            <w:r w:rsidR="00817444" w:rsidRPr="008B741F">
              <w:rPr>
                <w:rFonts w:asciiTheme="minorHAnsi" w:hAnsiTheme="minorHAnsi" w:cstheme="minorHAnsi"/>
                <w:sz w:val="22"/>
                <w:szCs w:val="22"/>
              </w:rPr>
              <w:t xml:space="preserve"> Solicitation</w:t>
            </w:r>
            <w:r w:rsidR="007F754A" w:rsidRPr="008B741F">
              <w:rPr>
                <w:rFonts w:asciiTheme="minorHAnsi" w:hAnsiTheme="minorHAnsi" w:cstheme="minorHAnsi"/>
                <w:sz w:val="22"/>
                <w:szCs w:val="22"/>
              </w:rPr>
              <w:t xml:space="preserve"> Posting Date:</w:t>
            </w:r>
          </w:p>
        </w:tc>
        <w:tc>
          <w:tcPr>
            <w:tcW w:w="3893" w:type="dxa"/>
            <w:shd w:val="clear" w:color="auto" w:fill="auto"/>
            <w:vAlign w:val="center"/>
          </w:tcPr>
          <w:p w14:paraId="588457CF" w14:textId="06C0F001" w:rsidR="007F754A" w:rsidRPr="008B741F" w:rsidRDefault="00537D8A" w:rsidP="00537D8A">
            <w:pPr>
              <w:spacing w:before="40" w:after="40"/>
              <w:rPr>
                <w:rFonts w:asciiTheme="minorHAnsi" w:hAnsiTheme="minorHAnsi" w:cstheme="minorHAnsi"/>
                <w:sz w:val="22"/>
                <w:szCs w:val="22"/>
                <w:highlight w:val="yellow"/>
              </w:rPr>
            </w:pPr>
            <w:r>
              <w:rPr>
                <w:rFonts w:asciiTheme="minorHAnsi" w:hAnsiTheme="minorHAnsi" w:cstheme="minorHAnsi"/>
                <w:sz w:val="22"/>
                <w:szCs w:val="22"/>
              </w:rPr>
              <w:t>November 16</w:t>
            </w:r>
            <w:r w:rsidR="00857A43" w:rsidRPr="001572B1">
              <w:rPr>
                <w:rFonts w:asciiTheme="minorHAnsi" w:hAnsiTheme="minorHAnsi" w:cstheme="minorHAnsi"/>
                <w:sz w:val="22"/>
                <w:szCs w:val="22"/>
              </w:rPr>
              <w:t>, 2020</w:t>
            </w:r>
          </w:p>
        </w:tc>
      </w:tr>
      <w:tr w:rsidR="000B50FD" w:rsidRPr="008B741F" w14:paraId="7E32109D" w14:textId="77777777" w:rsidTr="00D22D3F">
        <w:trPr>
          <w:cantSplit/>
        </w:trPr>
        <w:tc>
          <w:tcPr>
            <w:tcW w:w="3600" w:type="dxa"/>
            <w:vMerge w:val="restart"/>
            <w:shd w:val="clear" w:color="auto" w:fill="auto"/>
            <w:vAlign w:val="center"/>
          </w:tcPr>
          <w:p w14:paraId="1980CBB7" w14:textId="565B0490" w:rsidR="00F674FC" w:rsidRPr="00F674FC" w:rsidRDefault="000B50FD" w:rsidP="00F674FC">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Pre-Bid Conference</w:t>
            </w:r>
            <w:r w:rsidR="00F674FC">
              <w:rPr>
                <w:rFonts w:asciiTheme="minorHAnsi" w:hAnsiTheme="minorHAnsi" w:cstheme="minorHAnsi"/>
                <w:sz w:val="22"/>
                <w:szCs w:val="22"/>
              </w:rPr>
              <w:t xml:space="preserve"> Date and Instructions</w:t>
            </w:r>
            <w:r w:rsidRPr="008B741F">
              <w:rPr>
                <w:rFonts w:asciiTheme="minorHAnsi" w:hAnsiTheme="minorHAnsi" w:cstheme="minorHAnsi"/>
                <w:sz w:val="22"/>
                <w:szCs w:val="22"/>
              </w:rPr>
              <w:t>:</w:t>
            </w:r>
          </w:p>
        </w:tc>
        <w:tc>
          <w:tcPr>
            <w:tcW w:w="3893" w:type="dxa"/>
            <w:shd w:val="clear" w:color="auto" w:fill="auto"/>
            <w:vAlign w:val="center"/>
          </w:tcPr>
          <w:p w14:paraId="7D13DDD4" w14:textId="729135E8" w:rsidR="000B50FD" w:rsidRPr="008B741F" w:rsidRDefault="00537D8A" w:rsidP="00537D8A">
            <w:pPr>
              <w:spacing w:before="40" w:after="40"/>
              <w:rPr>
                <w:rFonts w:asciiTheme="minorHAnsi" w:hAnsiTheme="minorHAnsi" w:cstheme="minorHAnsi"/>
                <w:sz w:val="22"/>
                <w:szCs w:val="22"/>
                <w:highlight w:val="yellow"/>
              </w:rPr>
            </w:pPr>
            <w:r>
              <w:rPr>
                <w:rFonts w:asciiTheme="minorHAnsi" w:hAnsiTheme="minorHAnsi" w:cstheme="minorHAnsi"/>
                <w:sz w:val="22"/>
                <w:szCs w:val="22"/>
              </w:rPr>
              <w:t>December 2</w:t>
            </w:r>
            <w:r w:rsidR="009566BF" w:rsidRPr="008B741F">
              <w:rPr>
                <w:rFonts w:asciiTheme="minorHAnsi" w:hAnsiTheme="minorHAnsi" w:cstheme="minorHAnsi"/>
                <w:sz w:val="22"/>
                <w:szCs w:val="22"/>
              </w:rPr>
              <w:t xml:space="preserve">, </w:t>
            </w:r>
            <w:r w:rsidR="00857A43" w:rsidRPr="008B741F">
              <w:rPr>
                <w:rFonts w:asciiTheme="minorHAnsi" w:hAnsiTheme="minorHAnsi" w:cstheme="minorHAnsi"/>
                <w:sz w:val="22"/>
                <w:szCs w:val="22"/>
              </w:rPr>
              <w:t>2020</w:t>
            </w:r>
          </w:p>
        </w:tc>
      </w:tr>
      <w:tr w:rsidR="008F2F34" w:rsidRPr="008B741F" w14:paraId="183E92F2" w14:textId="77777777" w:rsidTr="00D22D3F">
        <w:trPr>
          <w:cantSplit/>
        </w:trPr>
        <w:tc>
          <w:tcPr>
            <w:tcW w:w="3600" w:type="dxa"/>
            <w:vMerge/>
            <w:shd w:val="clear" w:color="auto" w:fill="auto"/>
            <w:vAlign w:val="center"/>
          </w:tcPr>
          <w:p w14:paraId="61B447F3" w14:textId="77777777" w:rsidR="008F2F34" w:rsidRPr="008B741F" w:rsidRDefault="008F2F34" w:rsidP="004F4807">
            <w:pPr>
              <w:spacing w:before="40" w:after="40"/>
              <w:jc w:val="right"/>
              <w:rPr>
                <w:rFonts w:asciiTheme="minorHAnsi" w:hAnsiTheme="minorHAnsi" w:cstheme="minorHAnsi"/>
                <w:sz w:val="22"/>
                <w:szCs w:val="22"/>
              </w:rPr>
            </w:pPr>
          </w:p>
        </w:tc>
        <w:tc>
          <w:tcPr>
            <w:tcW w:w="3893" w:type="dxa"/>
            <w:shd w:val="clear" w:color="auto" w:fill="auto"/>
          </w:tcPr>
          <w:p w14:paraId="01794789" w14:textId="77777777" w:rsidR="00304B6E" w:rsidRPr="00F674FC" w:rsidRDefault="00EE26E2" w:rsidP="00F674FC">
            <w:pPr>
              <w:rPr>
                <w:rFonts w:asciiTheme="minorHAnsi" w:hAnsiTheme="minorHAnsi" w:cstheme="minorHAnsi"/>
                <w:sz w:val="20"/>
                <w:szCs w:val="20"/>
              </w:rPr>
            </w:pPr>
            <w:hyperlink r:id="rId102" w:history="1">
              <w:r w:rsidR="00F674FC" w:rsidRPr="00F674FC">
                <w:rPr>
                  <w:rStyle w:val="Hyperlink"/>
                  <w:rFonts w:asciiTheme="minorHAnsi" w:hAnsiTheme="minorHAnsi" w:cstheme="minorHAnsi"/>
                  <w:sz w:val="20"/>
                  <w:szCs w:val="20"/>
                </w:rPr>
                <w:t>https://www.eventbrite.com/e/public-safety-communications-pre-bid-conferences-tickets-127043742253</w:t>
              </w:r>
            </w:hyperlink>
          </w:p>
          <w:p w14:paraId="650C3C64" w14:textId="35617DCE" w:rsidR="00721365" w:rsidRDefault="008F5FAD" w:rsidP="00F674FC">
            <w:pPr>
              <w:pStyle w:val="ListParagraph"/>
              <w:numPr>
                <w:ilvl w:val="0"/>
                <w:numId w:val="49"/>
              </w:numPr>
              <w:spacing w:before="40" w:after="40"/>
              <w:rPr>
                <w:rFonts w:asciiTheme="minorHAnsi" w:hAnsiTheme="minorHAnsi" w:cstheme="minorHAnsi"/>
                <w:sz w:val="20"/>
                <w:szCs w:val="20"/>
              </w:rPr>
            </w:pPr>
            <w:r>
              <w:rPr>
                <w:rFonts w:asciiTheme="minorHAnsi" w:hAnsiTheme="minorHAnsi" w:cstheme="minorHAnsi"/>
                <w:sz w:val="20"/>
                <w:szCs w:val="20"/>
              </w:rPr>
              <w:t>Pre-Bid Conference r</w:t>
            </w:r>
            <w:r w:rsidR="00721365">
              <w:rPr>
                <w:rFonts w:asciiTheme="minorHAnsi" w:hAnsiTheme="minorHAnsi" w:cstheme="minorHAnsi"/>
                <w:sz w:val="20"/>
                <w:szCs w:val="20"/>
              </w:rPr>
              <w:t>egistration is open from November 16-23, 2020.</w:t>
            </w:r>
          </w:p>
          <w:p w14:paraId="519DD5E0" w14:textId="0FF27F59" w:rsidR="00F674FC" w:rsidRDefault="00F674FC" w:rsidP="00F674FC">
            <w:pPr>
              <w:pStyle w:val="ListParagraph"/>
              <w:numPr>
                <w:ilvl w:val="0"/>
                <w:numId w:val="49"/>
              </w:numPr>
              <w:spacing w:before="40" w:after="40"/>
              <w:rPr>
                <w:rFonts w:asciiTheme="minorHAnsi" w:hAnsiTheme="minorHAnsi" w:cstheme="minorHAnsi"/>
                <w:sz w:val="20"/>
                <w:szCs w:val="20"/>
              </w:rPr>
            </w:pPr>
            <w:r w:rsidRPr="00F674FC">
              <w:rPr>
                <w:rFonts w:asciiTheme="minorHAnsi" w:hAnsiTheme="minorHAnsi" w:cstheme="minorHAnsi"/>
                <w:sz w:val="20"/>
                <w:szCs w:val="20"/>
              </w:rPr>
              <w:t>All Pre-Bid Conference attendees must register using the link</w:t>
            </w:r>
            <w:r>
              <w:rPr>
                <w:rFonts w:asciiTheme="minorHAnsi" w:hAnsiTheme="minorHAnsi" w:cstheme="minorHAnsi"/>
                <w:sz w:val="20"/>
                <w:szCs w:val="20"/>
              </w:rPr>
              <w:t xml:space="preserve"> above</w:t>
            </w:r>
            <w:r w:rsidRPr="00F674FC">
              <w:rPr>
                <w:rFonts w:asciiTheme="minorHAnsi" w:hAnsiTheme="minorHAnsi" w:cstheme="minorHAnsi"/>
                <w:sz w:val="20"/>
                <w:szCs w:val="20"/>
              </w:rPr>
              <w:t xml:space="preserve">. </w:t>
            </w:r>
          </w:p>
          <w:p w14:paraId="2F22D67B" w14:textId="77777777" w:rsidR="00F674FC" w:rsidRDefault="00F674FC" w:rsidP="00F674FC">
            <w:pPr>
              <w:pStyle w:val="ListParagraph"/>
              <w:numPr>
                <w:ilvl w:val="0"/>
                <w:numId w:val="49"/>
              </w:numPr>
              <w:spacing w:before="40" w:after="40"/>
              <w:rPr>
                <w:rFonts w:asciiTheme="minorHAnsi" w:hAnsiTheme="minorHAnsi" w:cstheme="minorHAnsi"/>
                <w:sz w:val="20"/>
                <w:szCs w:val="20"/>
              </w:rPr>
            </w:pPr>
            <w:r w:rsidRPr="00F674FC">
              <w:rPr>
                <w:rFonts w:asciiTheme="minorHAnsi" w:hAnsiTheme="minorHAnsi" w:cstheme="minorHAnsi"/>
                <w:sz w:val="20"/>
                <w:szCs w:val="20"/>
              </w:rPr>
              <w:t>A total of five (5) attendees from each company may register.</w:t>
            </w:r>
          </w:p>
          <w:p w14:paraId="668AF9EF" w14:textId="77777777" w:rsidR="00F674FC" w:rsidRDefault="00F674FC" w:rsidP="00F674FC">
            <w:pPr>
              <w:pStyle w:val="ListParagraph"/>
              <w:numPr>
                <w:ilvl w:val="0"/>
                <w:numId w:val="49"/>
              </w:numPr>
              <w:spacing w:before="40" w:after="40"/>
              <w:rPr>
                <w:rFonts w:asciiTheme="minorHAnsi" w:hAnsiTheme="minorHAnsi" w:cstheme="minorHAnsi"/>
                <w:sz w:val="20"/>
                <w:szCs w:val="20"/>
              </w:rPr>
            </w:pPr>
            <w:r>
              <w:rPr>
                <w:rFonts w:asciiTheme="minorHAnsi" w:hAnsiTheme="minorHAnsi" w:cstheme="minorHAnsi"/>
                <w:sz w:val="20"/>
                <w:szCs w:val="20"/>
              </w:rPr>
              <w:t>All attendees from each company must register individually.</w:t>
            </w:r>
          </w:p>
          <w:p w14:paraId="74AAA069" w14:textId="77777777" w:rsidR="00F674FC" w:rsidRPr="00F674FC" w:rsidRDefault="00F674FC" w:rsidP="00F674FC">
            <w:pPr>
              <w:pStyle w:val="ListParagraph"/>
              <w:numPr>
                <w:ilvl w:val="0"/>
                <w:numId w:val="49"/>
              </w:numPr>
              <w:spacing w:before="40" w:after="40"/>
              <w:rPr>
                <w:rFonts w:asciiTheme="minorHAnsi" w:hAnsiTheme="minorHAnsi" w:cstheme="minorHAnsi"/>
                <w:sz w:val="22"/>
                <w:szCs w:val="22"/>
              </w:rPr>
            </w:pPr>
            <w:r>
              <w:rPr>
                <w:rFonts w:asciiTheme="minorHAnsi" w:hAnsiTheme="minorHAnsi" w:cstheme="minorHAnsi"/>
                <w:sz w:val="20"/>
                <w:szCs w:val="20"/>
              </w:rPr>
              <w:t>One (1) week prior to the Pre-Bid Conference, all registered attendees will receive a link and instructions for attendance.</w:t>
            </w:r>
          </w:p>
          <w:p w14:paraId="5C392B4A" w14:textId="289EF1AF" w:rsidR="00F674FC" w:rsidRPr="00F674FC" w:rsidRDefault="00F674FC" w:rsidP="00F674FC">
            <w:pPr>
              <w:pStyle w:val="ListParagraph"/>
              <w:numPr>
                <w:ilvl w:val="0"/>
                <w:numId w:val="49"/>
              </w:numPr>
              <w:spacing w:before="40" w:after="40"/>
              <w:rPr>
                <w:rFonts w:asciiTheme="minorHAnsi" w:hAnsiTheme="minorHAnsi" w:cstheme="minorHAnsi"/>
                <w:sz w:val="22"/>
                <w:szCs w:val="22"/>
              </w:rPr>
            </w:pPr>
            <w:r>
              <w:rPr>
                <w:rFonts w:asciiTheme="minorHAnsi" w:hAnsiTheme="minorHAnsi" w:cstheme="minorHAnsi"/>
                <w:sz w:val="20"/>
                <w:szCs w:val="20"/>
              </w:rPr>
              <w:t>The Pre-Bid Conference will be recorded.</w:t>
            </w:r>
          </w:p>
        </w:tc>
      </w:tr>
      <w:tr w:rsidR="00222AFE" w:rsidRPr="008B741F" w14:paraId="5EFB0AEE" w14:textId="77777777" w:rsidTr="00D22D3F">
        <w:trPr>
          <w:cantSplit/>
        </w:trPr>
        <w:tc>
          <w:tcPr>
            <w:tcW w:w="3600" w:type="dxa"/>
            <w:shd w:val="clear" w:color="auto" w:fill="auto"/>
            <w:vAlign w:val="center"/>
          </w:tcPr>
          <w:p w14:paraId="33981852" w14:textId="77777777" w:rsidR="00222AFE" w:rsidRPr="008B741F" w:rsidRDefault="00222AFE" w:rsidP="00693122">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Question &amp; Answer Period:</w:t>
            </w:r>
          </w:p>
        </w:tc>
        <w:tc>
          <w:tcPr>
            <w:tcW w:w="3893" w:type="dxa"/>
            <w:shd w:val="clear" w:color="auto" w:fill="auto"/>
            <w:vAlign w:val="center"/>
          </w:tcPr>
          <w:p w14:paraId="6CE9C36D" w14:textId="0D6CAF27" w:rsidR="00222AFE" w:rsidRPr="008B741F" w:rsidRDefault="00537D8A" w:rsidP="00537D8A">
            <w:pPr>
              <w:spacing w:before="40" w:after="40"/>
              <w:rPr>
                <w:rFonts w:asciiTheme="minorHAnsi" w:hAnsiTheme="minorHAnsi" w:cstheme="minorHAnsi"/>
                <w:sz w:val="22"/>
                <w:szCs w:val="22"/>
              </w:rPr>
            </w:pPr>
            <w:r>
              <w:rPr>
                <w:rFonts w:asciiTheme="minorHAnsi" w:hAnsiTheme="minorHAnsi" w:cstheme="minorHAnsi"/>
                <w:sz w:val="22"/>
                <w:szCs w:val="22"/>
              </w:rPr>
              <w:t>November 16</w:t>
            </w:r>
            <w:r w:rsidR="00857A43" w:rsidRPr="008B741F">
              <w:rPr>
                <w:rFonts w:asciiTheme="minorHAnsi" w:hAnsiTheme="minorHAnsi" w:cstheme="minorHAnsi"/>
                <w:sz w:val="22"/>
                <w:szCs w:val="22"/>
              </w:rPr>
              <w:t xml:space="preserve"> – </w:t>
            </w:r>
            <w:r>
              <w:rPr>
                <w:rFonts w:asciiTheme="minorHAnsi" w:hAnsiTheme="minorHAnsi" w:cstheme="minorHAnsi"/>
                <w:sz w:val="22"/>
                <w:szCs w:val="22"/>
              </w:rPr>
              <w:t>January 15, 2021</w:t>
            </w:r>
          </w:p>
        </w:tc>
      </w:tr>
      <w:tr w:rsidR="007F754A" w:rsidRPr="008B741F" w14:paraId="109511D9" w14:textId="77777777" w:rsidTr="00D22D3F">
        <w:trPr>
          <w:cantSplit/>
        </w:trPr>
        <w:tc>
          <w:tcPr>
            <w:tcW w:w="3600" w:type="dxa"/>
            <w:shd w:val="clear" w:color="auto" w:fill="auto"/>
            <w:vAlign w:val="center"/>
          </w:tcPr>
          <w:p w14:paraId="5FDF40AC" w14:textId="77777777" w:rsidR="007F754A" w:rsidRPr="008B741F" w:rsidRDefault="007F754A" w:rsidP="00693122">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Deadline for submitting Bids:</w:t>
            </w:r>
          </w:p>
        </w:tc>
        <w:tc>
          <w:tcPr>
            <w:tcW w:w="3893" w:type="dxa"/>
            <w:shd w:val="clear" w:color="auto" w:fill="auto"/>
            <w:vAlign w:val="center"/>
          </w:tcPr>
          <w:p w14:paraId="12C0FC20" w14:textId="0D771AEE" w:rsidR="007F754A" w:rsidRPr="008B741F" w:rsidRDefault="00350E2E" w:rsidP="009566BF">
            <w:pPr>
              <w:spacing w:before="40" w:after="40"/>
              <w:rPr>
                <w:rFonts w:asciiTheme="minorHAnsi" w:hAnsiTheme="minorHAnsi" w:cstheme="minorHAnsi"/>
                <w:sz w:val="22"/>
                <w:szCs w:val="22"/>
              </w:rPr>
            </w:pPr>
            <w:r>
              <w:rPr>
                <w:rFonts w:asciiTheme="minorHAnsi" w:hAnsiTheme="minorHAnsi" w:cstheme="minorHAnsi"/>
                <w:sz w:val="22"/>
                <w:szCs w:val="22"/>
              </w:rPr>
              <w:t>January 25</w:t>
            </w:r>
            <w:r w:rsidR="00537D8A">
              <w:rPr>
                <w:rFonts w:asciiTheme="minorHAnsi" w:hAnsiTheme="minorHAnsi" w:cstheme="minorHAnsi"/>
                <w:sz w:val="22"/>
                <w:szCs w:val="22"/>
              </w:rPr>
              <w:t>, 2021</w:t>
            </w:r>
          </w:p>
        </w:tc>
      </w:tr>
      <w:tr w:rsidR="00CD5A04" w:rsidRPr="008B741F" w14:paraId="2104F55C" w14:textId="77777777" w:rsidTr="00D22D3F">
        <w:trPr>
          <w:cantSplit/>
        </w:trPr>
        <w:tc>
          <w:tcPr>
            <w:tcW w:w="3600" w:type="dxa"/>
            <w:shd w:val="clear" w:color="auto" w:fill="auto"/>
            <w:vAlign w:val="center"/>
          </w:tcPr>
          <w:p w14:paraId="41DA6A7A" w14:textId="77777777" w:rsidR="00CD5A04" w:rsidRPr="008B741F" w:rsidRDefault="00CD5A04" w:rsidP="00693122">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Bid Evaluation:</w:t>
            </w:r>
          </w:p>
        </w:tc>
        <w:tc>
          <w:tcPr>
            <w:tcW w:w="3893" w:type="dxa"/>
            <w:shd w:val="clear" w:color="auto" w:fill="auto"/>
            <w:vAlign w:val="center"/>
          </w:tcPr>
          <w:p w14:paraId="7333B072" w14:textId="30062DF6" w:rsidR="00CD5A04" w:rsidRPr="008B741F" w:rsidRDefault="00537D8A" w:rsidP="00537D8A">
            <w:pPr>
              <w:spacing w:before="40" w:after="40"/>
              <w:rPr>
                <w:rFonts w:asciiTheme="minorHAnsi" w:hAnsiTheme="minorHAnsi" w:cstheme="minorHAnsi"/>
                <w:sz w:val="22"/>
                <w:szCs w:val="22"/>
              </w:rPr>
            </w:pPr>
            <w:r>
              <w:rPr>
                <w:rFonts w:asciiTheme="minorHAnsi" w:hAnsiTheme="minorHAnsi" w:cstheme="minorHAnsi"/>
                <w:sz w:val="22"/>
                <w:szCs w:val="22"/>
              </w:rPr>
              <w:t>February 1</w:t>
            </w:r>
            <w:r w:rsidR="00CD5A04" w:rsidRPr="008B741F">
              <w:rPr>
                <w:rFonts w:asciiTheme="minorHAnsi" w:hAnsiTheme="minorHAnsi" w:cstheme="minorHAnsi"/>
                <w:sz w:val="22"/>
                <w:szCs w:val="22"/>
              </w:rPr>
              <w:t xml:space="preserve"> – </w:t>
            </w:r>
            <w:r>
              <w:rPr>
                <w:rFonts w:asciiTheme="minorHAnsi" w:hAnsiTheme="minorHAnsi" w:cstheme="minorHAnsi"/>
                <w:sz w:val="22"/>
                <w:szCs w:val="22"/>
              </w:rPr>
              <w:t>February 26,</w:t>
            </w:r>
            <w:r w:rsidR="00010AA4">
              <w:rPr>
                <w:rFonts w:asciiTheme="minorHAnsi" w:hAnsiTheme="minorHAnsi" w:cstheme="minorHAnsi"/>
                <w:sz w:val="22"/>
                <w:szCs w:val="22"/>
              </w:rPr>
              <w:t xml:space="preserve"> 2021</w:t>
            </w:r>
          </w:p>
        </w:tc>
      </w:tr>
      <w:tr w:rsidR="007F754A" w:rsidRPr="008B741F" w14:paraId="01C09F79" w14:textId="77777777" w:rsidTr="00D22D3F">
        <w:trPr>
          <w:cantSplit/>
        </w:trPr>
        <w:tc>
          <w:tcPr>
            <w:tcW w:w="3600" w:type="dxa"/>
            <w:shd w:val="clear" w:color="auto" w:fill="auto"/>
            <w:vAlign w:val="center"/>
          </w:tcPr>
          <w:p w14:paraId="56458C48" w14:textId="77777777" w:rsidR="007F754A" w:rsidRPr="008B741F" w:rsidRDefault="007F754A" w:rsidP="00DE779E">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Anticipate</w:t>
            </w:r>
            <w:r w:rsidR="00222AFE" w:rsidRPr="008B741F">
              <w:rPr>
                <w:rFonts w:asciiTheme="minorHAnsi" w:hAnsiTheme="minorHAnsi" w:cstheme="minorHAnsi"/>
                <w:sz w:val="22"/>
                <w:szCs w:val="22"/>
              </w:rPr>
              <w:t>d</w:t>
            </w:r>
            <w:r w:rsidRPr="008B741F">
              <w:rPr>
                <w:rFonts w:asciiTheme="minorHAnsi" w:hAnsiTheme="minorHAnsi" w:cstheme="minorHAnsi"/>
                <w:sz w:val="22"/>
                <w:szCs w:val="22"/>
              </w:rPr>
              <w:t xml:space="preserve"> </w:t>
            </w:r>
            <w:r w:rsidR="00222AFE" w:rsidRPr="008B741F">
              <w:rPr>
                <w:rFonts w:asciiTheme="minorHAnsi" w:hAnsiTheme="minorHAnsi" w:cstheme="minorHAnsi"/>
                <w:sz w:val="22"/>
                <w:szCs w:val="22"/>
              </w:rPr>
              <w:t xml:space="preserve">Announcement of Apparent Successful </w:t>
            </w:r>
            <w:r w:rsidR="009229C2" w:rsidRPr="008B741F">
              <w:rPr>
                <w:rFonts w:asciiTheme="minorHAnsi" w:hAnsiTheme="minorHAnsi" w:cstheme="minorHAnsi"/>
                <w:sz w:val="22"/>
                <w:szCs w:val="22"/>
              </w:rPr>
              <w:t>Bidder</w:t>
            </w:r>
            <w:r w:rsidR="00A338A4" w:rsidRPr="008B741F">
              <w:rPr>
                <w:rFonts w:asciiTheme="minorHAnsi" w:hAnsiTheme="minorHAnsi" w:cstheme="minorHAnsi"/>
                <w:sz w:val="22"/>
                <w:szCs w:val="22"/>
              </w:rPr>
              <w:t xml:space="preserve">s </w:t>
            </w:r>
            <w:r w:rsidR="00222AFE" w:rsidRPr="008B741F">
              <w:rPr>
                <w:rFonts w:asciiTheme="minorHAnsi" w:hAnsiTheme="minorHAnsi" w:cstheme="minorHAnsi"/>
                <w:sz w:val="22"/>
                <w:szCs w:val="22"/>
              </w:rPr>
              <w:t>(s)</w:t>
            </w:r>
            <w:r w:rsidRPr="008B741F">
              <w:rPr>
                <w:rFonts w:asciiTheme="minorHAnsi" w:hAnsiTheme="minorHAnsi" w:cstheme="minorHAnsi"/>
                <w:sz w:val="22"/>
                <w:szCs w:val="22"/>
              </w:rPr>
              <w:t>:</w:t>
            </w:r>
          </w:p>
        </w:tc>
        <w:tc>
          <w:tcPr>
            <w:tcW w:w="3893" w:type="dxa"/>
            <w:shd w:val="clear" w:color="auto" w:fill="auto"/>
            <w:vAlign w:val="center"/>
          </w:tcPr>
          <w:p w14:paraId="45239965" w14:textId="2EF38744" w:rsidR="007F754A" w:rsidRPr="008B741F" w:rsidRDefault="00537D8A" w:rsidP="00C0517C">
            <w:pPr>
              <w:spacing w:before="40" w:after="40"/>
              <w:rPr>
                <w:rFonts w:asciiTheme="minorHAnsi" w:hAnsiTheme="minorHAnsi" w:cstheme="minorHAnsi"/>
                <w:sz w:val="22"/>
                <w:szCs w:val="22"/>
                <w:highlight w:val="yellow"/>
              </w:rPr>
            </w:pPr>
            <w:r>
              <w:rPr>
                <w:rFonts w:asciiTheme="minorHAnsi" w:hAnsiTheme="minorHAnsi" w:cstheme="minorHAnsi"/>
                <w:sz w:val="22"/>
                <w:szCs w:val="22"/>
              </w:rPr>
              <w:t>March 10</w:t>
            </w:r>
            <w:r w:rsidR="00010AA4">
              <w:rPr>
                <w:rFonts w:asciiTheme="minorHAnsi" w:hAnsiTheme="minorHAnsi" w:cstheme="minorHAnsi"/>
                <w:sz w:val="22"/>
                <w:szCs w:val="22"/>
              </w:rPr>
              <w:t>, 2021</w:t>
            </w:r>
          </w:p>
        </w:tc>
      </w:tr>
      <w:tr w:rsidR="00222AFE" w:rsidRPr="008B741F" w14:paraId="092CAFFA" w14:textId="77777777" w:rsidTr="00D22D3F">
        <w:trPr>
          <w:cantSplit/>
        </w:trPr>
        <w:tc>
          <w:tcPr>
            <w:tcW w:w="3600" w:type="dxa"/>
            <w:shd w:val="clear" w:color="auto" w:fill="auto"/>
            <w:vAlign w:val="center"/>
          </w:tcPr>
          <w:p w14:paraId="55B28806" w14:textId="3222E09E" w:rsidR="00222AFE" w:rsidRPr="008B741F" w:rsidRDefault="00222AFE" w:rsidP="00385E1C">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 xml:space="preserve">Anticipated Award of </w:t>
            </w:r>
            <w:r w:rsidR="00DD70AD"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(s):</w:t>
            </w:r>
          </w:p>
        </w:tc>
        <w:tc>
          <w:tcPr>
            <w:tcW w:w="3893" w:type="dxa"/>
            <w:shd w:val="clear" w:color="auto" w:fill="auto"/>
            <w:vAlign w:val="center"/>
          </w:tcPr>
          <w:p w14:paraId="3D192852" w14:textId="3CAB0C6E" w:rsidR="00222AFE" w:rsidRPr="008B741F" w:rsidRDefault="00537D8A" w:rsidP="009566BF">
            <w:pPr>
              <w:spacing w:before="40" w:after="40"/>
              <w:rPr>
                <w:rFonts w:asciiTheme="minorHAnsi" w:hAnsiTheme="minorHAnsi" w:cstheme="minorHAnsi"/>
                <w:sz w:val="22"/>
                <w:szCs w:val="22"/>
              </w:rPr>
            </w:pPr>
            <w:r>
              <w:rPr>
                <w:rFonts w:asciiTheme="minorHAnsi" w:hAnsiTheme="minorHAnsi" w:cstheme="minorHAnsi"/>
                <w:sz w:val="22"/>
                <w:szCs w:val="22"/>
              </w:rPr>
              <w:t>March 19</w:t>
            </w:r>
            <w:r w:rsidR="00010AA4">
              <w:rPr>
                <w:rFonts w:asciiTheme="minorHAnsi" w:hAnsiTheme="minorHAnsi" w:cstheme="minorHAnsi"/>
                <w:sz w:val="22"/>
                <w:szCs w:val="22"/>
              </w:rPr>
              <w:t>, 2021</w:t>
            </w:r>
          </w:p>
        </w:tc>
      </w:tr>
      <w:tr w:rsidR="00857A43" w:rsidRPr="008B741F" w14:paraId="2B1F8982" w14:textId="77777777" w:rsidTr="00D22D3F">
        <w:trPr>
          <w:cantSplit/>
        </w:trPr>
        <w:tc>
          <w:tcPr>
            <w:tcW w:w="3600" w:type="dxa"/>
            <w:shd w:val="clear" w:color="auto" w:fill="auto"/>
            <w:vAlign w:val="center"/>
          </w:tcPr>
          <w:p w14:paraId="1267C9AA" w14:textId="1DB0CF02" w:rsidR="00857A43" w:rsidRPr="008B741F" w:rsidRDefault="00DD70AD" w:rsidP="00693122">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 xml:space="preserve">Cooperative Purchasing </w:t>
            </w:r>
            <w:r w:rsidR="00CD5A04" w:rsidRPr="008B741F">
              <w:rPr>
                <w:rFonts w:asciiTheme="minorHAnsi" w:hAnsiTheme="minorHAnsi" w:cstheme="minorHAnsi"/>
                <w:sz w:val="22"/>
                <w:szCs w:val="22"/>
              </w:rPr>
              <w:t>Master Agreement Negotiations:</w:t>
            </w:r>
          </w:p>
        </w:tc>
        <w:tc>
          <w:tcPr>
            <w:tcW w:w="3893" w:type="dxa"/>
            <w:shd w:val="clear" w:color="auto" w:fill="auto"/>
            <w:vAlign w:val="center"/>
          </w:tcPr>
          <w:p w14:paraId="32B028F2" w14:textId="0C80697D" w:rsidR="00857A43" w:rsidRPr="008B741F" w:rsidRDefault="00537D8A" w:rsidP="00537D8A">
            <w:pPr>
              <w:spacing w:before="40" w:after="40"/>
              <w:rPr>
                <w:rFonts w:asciiTheme="minorHAnsi" w:hAnsiTheme="minorHAnsi" w:cstheme="minorHAnsi"/>
                <w:sz w:val="22"/>
                <w:szCs w:val="22"/>
              </w:rPr>
            </w:pPr>
            <w:r>
              <w:rPr>
                <w:rFonts w:asciiTheme="minorHAnsi" w:hAnsiTheme="minorHAnsi" w:cstheme="minorHAnsi"/>
                <w:sz w:val="22"/>
                <w:szCs w:val="22"/>
              </w:rPr>
              <w:t>March 22</w:t>
            </w:r>
            <w:r w:rsidR="009566BF" w:rsidRPr="008B741F">
              <w:rPr>
                <w:rFonts w:asciiTheme="minorHAnsi" w:hAnsiTheme="minorHAnsi" w:cstheme="minorHAnsi"/>
                <w:sz w:val="22"/>
                <w:szCs w:val="22"/>
              </w:rPr>
              <w:t>, 2021</w:t>
            </w:r>
            <w:r w:rsidR="00CD5A04" w:rsidRPr="008B741F">
              <w:rPr>
                <w:rFonts w:asciiTheme="minorHAnsi" w:hAnsiTheme="minorHAnsi" w:cstheme="minorHAnsi"/>
                <w:sz w:val="22"/>
                <w:szCs w:val="22"/>
              </w:rPr>
              <w:t xml:space="preserve"> through </w:t>
            </w:r>
            <w:r>
              <w:rPr>
                <w:rFonts w:asciiTheme="minorHAnsi" w:hAnsiTheme="minorHAnsi" w:cstheme="minorHAnsi"/>
                <w:sz w:val="22"/>
                <w:szCs w:val="22"/>
              </w:rPr>
              <w:t>May</w:t>
            </w:r>
            <w:r w:rsidR="009566BF" w:rsidRPr="008B741F">
              <w:rPr>
                <w:rFonts w:asciiTheme="minorHAnsi" w:hAnsiTheme="minorHAnsi" w:cstheme="minorHAnsi"/>
                <w:sz w:val="22"/>
                <w:szCs w:val="22"/>
              </w:rPr>
              <w:t xml:space="preserve"> 31,</w:t>
            </w:r>
            <w:r w:rsidR="00CD5A04" w:rsidRPr="008B741F">
              <w:rPr>
                <w:rFonts w:asciiTheme="minorHAnsi" w:hAnsiTheme="minorHAnsi" w:cstheme="minorHAnsi"/>
                <w:sz w:val="22"/>
                <w:szCs w:val="22"/>
              </w:rPr>
              <w:t xml:space="preserve"> 2021</w:t>
            </w:r>
          </w:p>
        </w:tc>
      </w:tr>
      <w:tr w:rsidR="00CD5A04" w:rsidRPr="008B741F" w14:paraId="35FB23ED" w14:textId="77777777" w:rsidTr="00D22D3F">
        <w:trPr>
          <w:cantSplit/>
        </w:trPr>
        <w:tc>
          <w:tcPr>
            <w:tcW w:w="3600" w:type="dxa"/>
            <w:shd w:val="clear" w:color="auto" w:fill="auto"/>
            <w:vAlign w:val="center"/>
          </w:tcPr>
          <w:p w14:paraId="73EAFF8A" w14:textId="6350F4E1" w:rsidR="00CD5A04" w:rsidRPr="008B741F" w:rsidRDefault="00DD70AD" w:rsidP="00DD70AD">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 xml:space="preserve">Cooperative Purchasing </w:t>
            </w:r>
            <w:r w:rsidR="00CD5A04" w:rsidRPr="008B741F">
              <w:rPr>
                <w:rFonts w:asciiTheme="minorHAnsi" w:hAnsiTheme="minorHAnsi" w:cstheme="minorHAnsi"/>
                <w:sz w:val="22"/>
                <w:szCs w:val="22"/>
              </w:rPr>
              <w:t>Master Agreement Start Date:</w:t>
            </w:r>
          </w:p>
        </w:tc>
        <w:tc>
          <w:tcPr>
            <w:tcW w:w="3893" w:type="dxa"/>
            <w:shd w:val="clear" w:color="auto" w:fill="auto"/>
            <w:vAlign w:val="center"/>
          </w:tcPr>
          <w:p w14:paraId="195A3DA2" w14:textId="77777777" w:rsidR="00CD5A04" w:rsidRPr="008B741F" w:rsidRDefault="00CD5A04" w:rsidP="00C0517C">
            <w:pPr>
              <w:spacing w:before="40" w:after="40"/>
              <w:rPr>
                <w:rFonts w:asciiTheme="minorHAnsi" w:hAnsiTheme="minorHAnsi" w:cstheme="minorHAnsi"/>
                <w:sz w:val="22"/>
                <w:szCs w:val="22"/>
                <w:highlight w:val="yellow"/>
              </w:rPr>
            </w:pPr>
            <w:r w:rsidRPr="008B741F">
              <w:rPr>
                <w:rFonts w:asciiTheme="minorHAnsi" w:hAnsiTheme="minorHAnsi" w:cstheme="minorHAnsi"/>
                <w:sz w:val="22"/>
                <w:szCs w:val="22"/>
              </w:rPr>
              <w:t>July 1, 2021</w:t>
            </w:r>
          </w:p>
        </w:tc>
      </w:tr>
    </w:tbl>
    <w:p w14:paraId="7E9E1E26" w14:textId="77777777" w:rsidR="000E64A7" w:rsidRPr="008B741F" w:rsidRDefault="000E64A7" w:rsidP="000E64A7">
      <w:pPr>
        <w:ind w:left="720"/>
        <w:jc w:val="both"/>
        <w:rPr>
          <w:rFonts w:asciiTheme="minorHAnsi" w:hAnsiTheme="minorHAnsi" w:cstheme="minorHAnsi"/>
          <w:sz w:val="22"/>
          <w:szCs w:val="22"/>
        </w:rPr>
      </w:pPr>
    </w:p>
    <w:p w14:paraId="421368DB" w14:textId="7E103D77" w:rsidR="00511405" w:rsidRPr="008B741F" w:rsidRDefault="000E64A7" w:rsidP="000E64A7">
      <w:pPr>
        <w:ind w:left="720"/>
        <w:jc w:val="both"/>
        <w:rPr>
          <w:rFonts w:asciiTheme="minorHAnsi" w:hAnsiTheme="minorHAnsi" w:cstheme="minorHAnsi"/>
          <w:sz w:val="22"/>
          <w:szCs w:val="22"/>
        </w:rPr>
      </w:pPr>
      <w:r w:rsidRPr="008B741F">
        <w:rPr>
          <w:rFonts w:asciiTheme="minorHAnsi" w:hAnsiTheme="minorHAnsi" w:cstheme="minorHAnsi"/>
          <w:sz w:val="22"/>
          <w:szCs w:val="22"/>
        </w:rPr>
        <w:lastRenderedPageBreak/>
        <w:t xml:space="preserve">The solicitation (and award of the </w:t>
      </w:r>
      <w:r w:rsidR="00DD70AD"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Master Agreement</w:t>
      </w:r>
      <w:r w:rsidR="006B5E45" w:rsidRPr="008B741F">
        <w:rPr>
          <w:rFonts w:asciiTheme="minorHAnsi" w:hAnsiTheme="minorHAnsi" w:cstheme="minorHAnsi"/>
          <w:sz w:val="22"/>
          <w:szCs w:val="22"/>
        </w:rPr>
        <w:t>s</w:t>
      </w:r>
      <w:r w:rsidRPr="008B741F">
        <w:rPr>
          <w:rFonts w:asciiTheme="minorHAnsi" w:hAnsiTheme="minorHAnsi" w:cstheme="minorHAnsi"/>
          <w:sz w:val="22"/>
          <w:szCs w:val="22"/>
        </w:rPr>
        <w:t>) is subject to complaints, debriefs, and protests</w:t>
      </w:r>
      <w:r w:rsidRPr="001572B1">
        <w:rPr>
          <w:rFonts w:asciiTheme="minorHAnsi" w:hAnsiTheme="minorHAnsi" w:cstheme="minorHAnsi"/>
          <w:sz w:val="22"/>
          <w:szCs w:val="22"/>
        </w:rPr>
        <w:t>,</w:t>
      </w:r>
      <w:r w:rsidRPr="008B741F">
        <w:rPr>
          <w:rFonts w:asciiTheme="minorHAnsi" w:hAnsiTheme="minorHAnsi" w:cstheme="minorHAnsi"/>
          <w:sz w:val="22"/>
          <w:szCs w:val="22"/>
        </w:rPr>
        <w:t xml:space="preserve"> which may impact the dates set forth above.</w:t>
      </w:r>
    </w:p>
    <w:p w14:paraId="671C8D19" w14:textId="77777777" w:rsidR="00154273" w:rsidRPr="008B741F" w:rsidRDefault="00B5425E" w:rsidP="00CE2653">
      <w:pPr>
        <w:numPr>
          <w:ilvl w:val="0"/>
          <w:numId w:val="6"/>
        </w:numPr>
        <w:spacing w:before="240" w:after="12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Competitive</w:t>
      </w:r>
      <w:r w:rsidR="00154273" w:rsidRPr="008B741F">
        <w:rPr>
          <w:rFonts w:asciiTheme="minorHAnsi" w:hAnsiTheme="minorHAnsi" w:cstheme="minorHAnsi"/>
          <w:b/>
          <w:smallCaps/>
          <w:sz w:val="22"/>
          <w:szCs w:val="22"/>
        </w:rPr>
        <w:t xml:space="preserve"> Solicitation Questions</w:t>
      </w:r>
      <w:r w:rsidR="00154273" w:rsidRPr="008B741F">
        <w:rPr>
          <w:rFonts w:asciiTheme="minorHAnsi" w:hAnsiTheme="minorHAnsi" w:cstheme="minorHAnsi"/>
          <w:sz w:val="22"/>
          <w:szCs w:val="22"/>
        </w:rPr>
        <w:t xml:space="preserve">.  </w:t>
      </w:r>
      <w:r w:rsidR="00693122" w:rsidRPr="008B741F">
        <w:rPr>
          <w:rFonts w:asciiTheme="minorHAnsi" w:hAnsiTheme="minorHAnsi" w:cstheme="minorHAnsi"/>
          <w:sz w:val="22"/>
          <w:szCs w:val="22"/>
        </w:rPr>
        <w:t xml:space="preserve">Questions or concerns regarding this </w:t>
      </w:r>
      <w:r w:rsidRPr="008B741F">
        <w:rPr>
          <w:rFonts w:asciiTheme="minorHAnsi" w:hAnsiTheme="minorHAnsi" w:cstheme="minorHAnsi"/>
          <w:sz w:val="22"/>
          <w:szCs w:val="22"/>
        </w:rPr>
        <w:t>Competitive</w:t>
      </w:r>
      <w:r w:rsidR="00693122" w:rsidRPr="008B741F">
        <w:rPr>
          <w:rFonts w:asciiTheme="minorHAnsi" w:hAnsiTheme="minorHAnsi" w:cstheme="minorHAnsi"/>
          <w:sz w:val="22"/>
          <w:szCs w:val="22"/>
        </w:rPr>
        <w:t xml:space="preserve"> Solicitation must be directed to the following Procurement Coordinator:</w:t>
      </w:r>
    </w:p>
    <w:tbl>
      <w:tblPr>
        <w:tblW w:w="0" w:type="auto"/>
        <w:tblInd w:w="12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73"/>
        <w:gridCol w:w="6030"/>
      </w:tblGrid>
      <w:tr w:rsidR="00693122" w:rsidRPr="008B741F" w14:paraId="24A40CE4" w14:textId="77777777" w:rsidTr="00693122">
        <w:trPr>
          <w:cantSplit/>
        </w:trPr>
        <w:tc>
          <w:tcPr>
            <w:tcW w:w="7403" w:type="dxa"/>
            <w:gridSpan w:val="2"/>
            <w:shd w:val="clear" w:color="auto" w:fill="DBE5F1"/>
            <w:vAlign w:val="center"/>
          </w:tcPr>
          <w:p w14:paraId="4D5DDAE9" w14:textId="77777777" w:rsidR="00693122" w:rsidRPr="008B741F" w:rsidRDefault="00693122" w:rsidP="00EA13A5">
            <w:pPr>
              <w:spacing w:before="40" w:after="40"/>
              <w:jc w:val="center"/>
              <w:rPr>
                <w:rFonts w:asciiTheme="minorHAnsi" w:hAnsiTheme="minorHAnsi" w:cstheme="minorHAnsi"/>
                <w:b/>
                <w:sz w:val="22"/>
                <w:szCs w:val="22"/>
              </w:rPr>
            </w:pPr>
            <w:r w:rsidRPr="008B741F">
              <w:rPr>
                <w:rFonts w:asciiTheme="minorHAnsi" w:hAnsiTheme="minorHAnsi" w:cstheme="minorHAnsi"/>
                <w:b/>
                <w:sz w:val="22"/>
                <w:szCs w:val="22"/>
              </w:rPr>
              <w:t>Procurement Coordinator</w:t>
            </w:r>
          </w:p>
        </w:tc>
      </w:tr>
      <w:tr w:rsidR="00693122" w:rsidRPr="008B741F" w14:paraId="784798A5" w14:textId="77777777" w:rsidTr="00693122">
        <w:trPr>
          <w:cantSplit/>
        </w:trPr>
        <w:tc>
          <w:tcPr>
            <w:tcW w:w="1373" w:type="dxa"/>
            <w:shd w:val="clear" w:color="auto" w:fill="auto"/>
            <w:vAlign w:val="center"/>
          </w:tcPr>
          <w:p w14:paraId="448F3E0D" w14:textId="77777777" w:rsidR="00693122" w:rsidRPr="008B741F" w:rsidRDefault="00693122" w:rsidP="00693122">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Name:</w:t>
            </w:r>
          </w:p>
        </w:tc>
        <w:tc>
          <w:tcPr>
            <w:tcW w:w="6030" w:type="dxa"/>
            <w:shd w:val="clear" w:color="auto" w:fill="auto"/>
          </w:tcPr>
          <w:p w14:paraId="464C4D8B" w14:textId="47F4AAE5" w:rsidR="00693122" w:rsidRPr="008B741F" w:rsidRDefault="00010AA4" w:rsidP="00693122">
            <w:pPr>
              <w:spacing w:before="40" w:after="40"/>
              <w:jc w:val="both"/>
              <w:rPr>
                <w:rFonts w:asciiTheme="minorHAnsi" w:hAnsiTheme="minorHAnsi" w:cstheme="minorHAnsi"/>
                <w:sz w:val="22"/>
                <w:szCs w:val="22"/>
              </w:rPr>
            </w:pPr>
            <w:r>
              <w:rPr>
                <w:rFonts w:asciiTheme="minorHAnsi" w:hAnsiTheme="minorHAnsi" w:cstheme="minorHAnsi"/>
                <w:sz w:val="22"/>
                <w:szCs w:val="22"/>
              </w:rPr>
              <w:t>Neva Peckham</w:t>
            </w:r>
          </w:p>
        </w:tc>
      </w:tr>
      <w:tr w:rsidR="00693122" w:rsidRPr="008B741F" w14:paraId="17C9085B" w14:textId="77777777" w:rsidTr="00693122">
        <w:trPr>
          <w:cantSplit/>
        </w:trPr>
        <w:tc>
          <w:tcPr>
            <w:tcW w:w="1373" w:type="dxa"/>
            <w:shd w:val="clear" w:color="auto" w:fill="auto"/>
            <w:vAlign w:val="center"/>
          </w:tcPr>
          <w:p w14:paraId="6DB7F942" w14:textId="77777777" w:rsidR="00693122" w:rsidRPr="008B741F" w:rsidRDefault="00693122" w:rsidP="00693122">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Telephone:</w:t>
            </w:r>
          </w:p>
        </w:tc>
        <w:tc>
          <w:tcPr>
            <w:tcW w:w="6030" w:type="dxa"/>
            <w:shd w:val="clear" w:color="auto" w:fill="auto"/>
          </w:tcPr>
          <w:p w14:paraId="45E25AFA" w14:textId="77777777" w:rsidR="00693122" w:rsidRPr="008B741F" w:rsidRDefault="00693122" w:rsidP="00693122">
            <w:pPr>
              <w:spacing w:before="40" w:after="40"/>
              <w:jc w:val="both"/>
              <w:rPr>
                <w:rFonts w:asciiTheme="minorHAnsi" w:hAnsiTheme="minorHAnsi" w:cstheme="minorHAnsi"/>
                <w:sz w:val="22"/>
                <w:szCs w:val="22"/>
              </w:rPr>
            </w:pPr>
            <w:r w:rsidRPr="008B741F">
              <w:rPr>
                <w:rFonts w:asciiTheme="minorHAnsi" w:hAnsiTheme="minorHAnsi" w:cstheme="minorHAnsi"/>
                <w:sz w:val="22"/>
                <w:szCs w:val="22"/>
              </w:rPr>
              <w:t>360-</w:t>
            </w:r>
            <w:r w:rsidR="001707D2" w:rsidRPr="008B741F">
              <w:rPr>
                <w:rFonts w:asciiTheme="minorHAnsi" w:hAnsiTheme="minorHAnsi" w:cstheme="minorHAnsi"/>
                <w:sz w:val="22"/>
                <w:szCs w:val="22"/>
              </w:rPr>
              <w:t>407-2218</w:t>
            </w:r>
          </w:p>
        </w:tc>
      </w:tr>
      <w:tr w:rsidR="00693122" w:rsidRPr="008B741F" w14:paraId="6F21204F" w14:textId="77777777" w:rsidTr="00693122">
        <w:trPr>
          <w:cantSplit/>
        </w:trPr>
        <w:tc>
          <w:tcPr>
            <w:tcW w:w="1373" w:type="dxa"/>
            <w:shd w:val="clear" w:color="auto" w:fill="auto"/>
            <w:vAlign w:val="center"/>
          </w:tcPr>
          <w:p w14:paraId="1652553E" w14:textId="77777777" w:rsidR="00693122" w:rsidRPr="008B741F" w:rsidRDefault="00693122" w:rsidP="00693122">
            <w:pPr>
              <w:spacing w:before="40" w:after="40"/>
              <w:jc w:val="right"/>
              <w:rPr>
                <w:rFonts w:asciiTheme="minorHAnsi" w:hAnsiTheme="minorHAnsi" w:cstheme="minorHAnsi"/>
                <w:sz w:val="22"/>
                <w:szCs w:val="22"/>
              </w:rPr>
            </w:pPr>
            <w:r w:rsidRPr="008B741F">
              <w:rPr>
                <w:rFonts w:asciiTheme="minorHAnsi" w:hAnsiTheme="minorHAnsi" w:cstheme="minorHAnsi"/>
                <w:sz w:val="22"/>
                <w:szCs w:val="22"/>
              </w:rPr>
              <w:t>Email:</w:t>
            </w:r>
          </w:p>
        </w:tc>
        <w:tc>
          <w:tcPr>
            <w:tcW w:w="6030" w:type="dxa"/>
            <w:shd w:val="clear" w:color="auto" w:fill="auto"/>
          </w:tcPr>
          <w:p w14:paraId="6F9CD841" w14:textId="77777777" w:rsidR="00693122" w:rsidRPr="008B741F" w:rsidRDefault="00EE26E2" w:rsidP="00693122">
            <w:pPr>
              <w:spacing w:before="40" w:after="40"/>
              <w:jc w:val="both"/>
              <w:rPr>
                <w:rFonts w:asciiTheme="minorHAnsi" w:hAnsiTheme="minorHAnsi" w:cstheme="minorHAnsi"/>
                <w:sz w:val="22"/>
                <w:szCs w:val="22"/>
              </w:rPr>
            </w:pPr>
            <w:hyperlink r:id="rId103" w:history="1">
              <w:r w:rsidR="001707D2" w:rsidRPr="008B741F">
                <w:rPr>
                  <w:rStyle w:val="Hyperlink"/>
                  <w:rFonts w:asciiTheme="minorHAnsi" w:hAnsiTheme="minorHAnsi" w:cstheme="minorHAnsi"/>
                  <w:sz w:val="22"/>
                  <w:szCs w:val="22"/>
                </w:rPr>
                <w:t>DESContractsTeamCypress@des.wa.gov</w:t>
              </w:r>
            </w:hyperlink>
            <w:r w:rsidR="001707D2" w:rsidRPr="008B741F">
              <w:rPr>
                <w:rFonts w:asciiTheme="minorHAnsi" w:hAnsiTheme="minorHAnsi" w:cstheme="minorHAnsi"/>
                <w:sz w:val="22"/>
                <w:szCs w:val="22"/>
              </w:rPr>
              <w:t xml:space="preserve"> </w:t>
            </w:r>
          </w:p>
        </w:tc>
      </w:tr>
    </w:tbl>
    <w:p w14:paraId="64E169B6" w14:textId="75DBCE06" w:rsidR="00693122" w:rsidRPr="008B741F" w:rsidRDefault="00693122" w:rsidP="00693122">
      <w:pPr>
        <w:spacing w:before="120"/>
        <w:ind w:left="720"/>
        <w:jc w:val="both"/>
        <w:rPr>
          <w:rFonts w:asciiTheme="minorHAnsi" w:hAnsiTheme="minorHAnsi" w:cstheme="minorHAnsi"/>
          <w:sz w:val="22"/>
          <w:szCs w:val="22"/>
        </w:rPr>
      </w:pPr>
      <w:r w:rsidRPr="008B741F">
        <w:rPr>
          <w:rFonts w:asciiTheme="minorHAnsi" w:hAnsiTheme="minorHAnsi" w:cstheme="minorHAnsi"/>
          <w:sz w:val="22"/>
          <w:szCs w:val="22"/>
        </w:rPr>
        <w:t>Questions raised at the pre-bid conference and during the Q&amp;A period will be answered and responses posted to</w:t>
      </w:r>
      <w:r w:rsidR="00484240" w:rsidRPr="008B741F">
        <w:rPr>
          <w:rFonts w:asciiTheme="minorHAnsi" w:hAnsiTheme="minorHAnsi" w:cstheme="minorHAnsi"/>
          <w:sz w:val="22"/>
          <w:szCs w:val="22"/>
        </w:rPr>
        <w:t xml:space="preserve"> Washington’s Electronic Business Solutions (</w:t>
      </w:r>
      <w:r w:rsidRPr="008B741F">
        <w:rPr>
          <w:rFonts w:asciiTheme="minorHAnsi" w:hAnsiTheme="minorHAnsi" w:cstheme="minorHAnsi"/>
          <w:sz w:val="22"/>
          <w:szCs w:val="22"/>
        </w:rPr>
        <w:t>WEBS</w:t>
      </w:r>
      <w:r w:rsidR="00484240" w:rsidRPr="008B741F">
        <w:rPr>
          <w:rFonts w:asciiTheme="minorHAnsi" w:hAnsiTheme="minorHAnsi" w:cstheme="minorHAnsi"/>
          <w:sz w:val="22"/>
          <w:szCs w:val="22"/>
        </w:rPr>
        <w:t>)</w:t>
      </w:r>
      <w:r w:rsidRPr="008B741F">
        <w:rPr>
          <w:rFonts w:asciiTheme="minorHAnsi" w:hAnsiTheme="minorHAnsi" w:cstheme="minorHAnsi"/>
          <w:sz w:val="22"/>
          <w:szCs w:val="22"/>
        </w:rPr>
        <w:t>.</w:t>
      </w:r>
    </w:p>
    <w:p w14:paraId="36A1646D" w14:textId="5CEAD06A" w:rsidR="00154273" w:rsidRPr="008B741F" w:rsidRDefault="00154273" w:rsidP="00CE2653">
      <w:pPr>
        <w:numPr>
          <w:ilvl w:val="0"/>
          <w:numId w:val="6"/>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Complaints, Debriefs, &amp; Protests</w:t>
      </w:r>
      <w:r w:rsidRPr="008B741F">
        <w:rPr>
          <w:rFonts w:asciiTheme="minorHAnsi" w:hAnsiTheme="minorHAnsi" w:cstheme="minorHAnsi"/>
          <w:sz w:val="22"/>
          <w:szCs w:val="22"/>
        </w:rPr>
        <w:t xml:space="preserve">.  The </w:t>
      </w:r>
      <w:r w:rsidR="00B5425E" w:rsidRPr="008B741F">
        <w:rPr>
          <w:rFonts w:asciiTheme="minorHAnsi" w:hAnsiTheme="minorHAnsi" w:cstheme="minorHAnsi"/>
          <w:sz w:val="22"/>
          <w:szCs w:val="22"/>
        </w:rPr>
        <w:t>Competitive</w:t>
      </w:r>
      <w:r w:rsidRPr="008B741F">
        <w:rPr>
          <w:rFonts w:asciiTheme="minorHAnsi" w:hAnsiTheme="minorHAnsi" w:cstheme="minorHAnsi"/>
          <w:sz w:val="22"/>
          <w:szCs w:val="22"/>
        </w:rPr>
        <w:t xml:space="preserve"> Solicitation (and award of </w:t>
      </w:r>
      <w:r w:rsidR="008B426E" w:rsidRPr="008B741F">
        <w:rPr>
          <w:rFonts w:asciiTheme="minorHAnsi" w:hAnsiTheme="minorHAnsi" w:cstheme="minorHAnsi"/>
          <w:sz w:val="22"/>
          <w:szCs w:val="22"/>
        </w:rPr>
        <w:t>any</w:t>
      </w:r>
      <w:r w:rsidRPr="008B741F">
        <w:rPr>
          <w:rFonts w:asciiTheme="minorHAnsi" w:hAnsiTheme="minorHAnsi" w:cstheme="minorHAnsi"/>
          <w:sz w:val="22"/>
          <w:szCs w:val="22"/>
        </w:rPr>
        <w:t xml:space="preserve"> </w:t>
      </w:r>
      <w:r w:rsidR="00E83A3A"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 is subject to complaints, debriefs, and protests as explained i</w:t>
      </w:r>
      <w:r w:rsidR="004A5763" w:rsidRPr="008B741F">
        <w:rPr>
          <w:rFonts w:asciiTheme="minorHAnsi" w:hAnsiTheme="minorHAnsi" w:cstheme="minorHAnsi"/>
          <w:sz w:val="22"/>
          <w:szCs w:val="22"/>
        </w:rPr>
        <w:t xml:space="preserve">n Section 5, </w:t>
      </w:r>
      <w:r w:rsidRPr="008B741F">
        <w:rPr>
          <w:rFonts w:asciiTheme="minorHAnsi" w:hAnsiTheme="minorHAnsi" w:cstheme="minorHAnsi"/>
          <w:sz w:val="22"/>
          <w:szCs w:val="22"/>
        </w:rPr>
        <w:t>which may impact the dates set forth above.</w:t>
      </w:r>
    </w:p>
    <w:p w14:paraId="6896865B" w14:textId="54CD5916" w:rsidR="00154273" w:rsidRPr="008B741F" w:rsidRDefault="00B5425E" w:rsidP="00CE2653">
      <w:pPr>
        <w:numPr>
          <w:ilvl w:val="0"/>
          <w:numId w:val="6"/>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Competitive</w:t>
      </w:r>
      <w:r w:rsidR="00154273" w:rsidRPr="008B741F">
        <w:rPr>
          <w:rFonts w:asciiTheme="minorHAnsi" w:hAnsiTheme="minorHAnsi" w:cstheme="minorHAnsi"/>
          <w:b/>
          <w:smallCaps/>
          <w:sz w:val="22"/>
          <w:szCs w:val="22"/>
        </w:rPr>
        <w:t xml:space="preserve"> Solicitation – Amendment &amp; Modification</w:t>
      </w:r>
      <w:r w:rsidR="00154273" w:rsidRPr="008B741F">
        <w:rPr>
          <w:rFonts w:asciiTheme="minorHAnsi" w:hAnsiTheme="minorHAnsi" w:cstheme="minorHAnsi"/>
          <w:sz w:val="22"/>
          <w:szCs w:val="22"/>
        </w:rPr>
        <w:t xml:space="preserve">.  Enterprise Services reserves the right to amend and modify this </w:t>
      </w:r>
      <w:r w:rsidRPr="008B741F">
        <w:rPr>
          <w:rFonts w:asciiTheme="minorHAnsi" w:hAnsiTheme="minorHAnsi" w:cstheme="minorHAnsi"/>
          <w:sz w:val="22"/>
          <w:szCs w:val="22"/>
        </w:rPr>
        <w:t>Competitive</w:t>
      </w:r>
      <w:r w:rsidR="00154273" w:rsidRPr="008B741F">
        <w:rPr>
          <w:rFonts w:asciiTheme="minorHAnsi" w:hAnsiTheme="minorHAnsi" w:cstheme="minorHAnsi"/>
          <w:sz w:val="22"/>
          <w:szCs w:val="22"/>
        </w:rPr>
        <w:t xml:space="preserve"> Solicitation.  Only </w:t>
      </w:r>
      <w:r w:rsidR="009229C2" w:rsidRPr="008B741F">
        <w:rPr>
          <w:rFonts w:asciiTheme="minorHAnsi" w:hAnsiTheme="minorHAnsi" w:cstheme="minorHAnsi"/>
          <w:sz w:val="22"/>
          <w:szCs w:val="22"/>
        </w:rPr>
        <w:t>Bidder</w:t>
      </w:r>
      <w:r w:rsidR="00A338A4" w:rsidRPr="008B741F">
        <w:rPr>
          <w:rFonts w:asciiTheme="minorHAnsi" w:hAnsiTheme="minorHAnsi" w:cstheme="minorHAnsi"/>
          <w:sz w:val="22"/>
          <w:szCs w:val="22"/>
        </w:rPr>
        <w:t>s</w:t>
      </w:r>
      <w:r w:rsidR="00154273" w:rsidRPr="008B741F">
        <w:rPr>
          <w:rFonts w:asciiTheme="minorHAnsi" w:hAnsiTheme="minorHAnsi" w:cstheme="minorHAnsi"/>
          <w:sz w:val="22"/>
          <w:szCs w:val="22"/>
        </w:rPr>
        <w:t xml:space="preserve"> who have properly registered and downloaded the original </w:t>
      </w:r>
      <w:r w:rsidRPr="008B741F">
        <w:rPr>
          <w:rFonts w:asciiTheme="minorHAnsi" w:hAnsiTheme="minorHAnsi" w:cstheme="minorHAnsi"/>
          <w:sz w:val="22"/>
          <w:szCs w:val="22"/>
        </w:rPr>
        <w:t>Competitive</w:t>
      </w:r>
      <w:r w:rsidR="00150FA5" w:rsidRPr="008B741F">
        <w:rPr>
          <w:rFonts w:asciiTheme="minorHAnsi" w:hAnsiTheme="minorHAnsi" w:cstheme="minorHAnsi"/>
          <w:sz w:val="22"/>
          <w:szCs w:val="22"/>
        </w:rPr>
        <w:t xml:space="preserve"> Solicitation</w:t>
      </w:r>
      <w:r w:rsidR="00154273" w:rsidRPr="008B741F">
        <w:rPr>
          <w:rFonts w:asciiTheme="minorHAnsi" w:hAnsiTheme="minorHAnsi" w:cstheme="minorHAnsi"/>
          <w:sz w:val="22"/>
          <w:szCs w:val="22"/>
        </w:rPr>
        <w:t xml:space="preserve"> directly via </w:t>
      </w:r>
      <w:r w:rsidR="005D1EE7" w:rsidRPr="008B741F">
        <w:rPr>
          <w:rFonts w:asciiTheme="minorHAnsi" w:hAnsiTheme="minorHAnsi" w:cstheme="minorHAnsi"/>
          <w:sz w:val="22"/>
          <w:szCs w:val="22"/>
        </w:rPr>
        <w:t xml:space="preserve">Washington’s Electronic Business Solutions </w:t>
      </w:r>
      <w:r w:rsidR="005D1EE7">
        <w:rPr>
          <w:rFonts w:asciiTheme="minorHAnsi" w:hAnsiTheme="minorHAnsi" w:cstheme="minorHAnsi"/>
          <w:sz w:val="22"/>
          <w:szCs w:val="22"/>
        </w:rPr>
        <w:t>(</w:t>
      </w:r>
      <w:r w:rsidR="00154273" w:rsidRPr="008B741F">
        <w:rPr>
          <w:rFonts w:asciiTheme="minorHAnsi" w:hAnsiTheme="minorHAnsi" w:cstheme="minorHAnsi"/>
          <w:sz w:val="22"/>
          <w:szCs w:val="22"/>
        </w:rPr>
        <w:t>WEBS</w:t>
      </w:r>
      <w:r w:rsidR="005D1EE7">
        <w:rPr>
          <w:rFonts w:asciiTheme="minorHAnsi" w:hAnsiTheme="minorHAnsi" w:cstheme="minorHAnsi"/>
          <w:sz w:val="22"/>
          <w:szCs w:val="22"/>
        </w:rPr>
        <w:t>)</w:t>
      </w:r>
      <w:r w:rsidR="00154273" w:rsidRPr="008B741F">
        <w:rPr>
          <w:rFonts w:asciiTheme="minorHAnsi" w:hAnsiTheme="minorHAnsi" w:cstheme="minorHAnsi"/>
          <w:sz w:val="22"/>
          <w:szCs w:val="22"/>
        </w:rPr>
        <w:t xml:space="preserve"> will receive notifications of amendments </w:t>
      </w:r>
      <w:r w:rsidR="003A550D" w:rsidRPr="008B741F">
        <w:rPr>
          <w:rFonts w:asciiTheme="minorHAnsi" w:hAnsiTheme="minorHAnsi" w:cstheme="minorHAnsi"/>
          <w:sz w:val="22"/>
          <w:szCs w:val="22"/>
        </w:rPr>
        <w:t xml:space="preserve">and other correspondence pertinent </w:t>
      </w:r>
      <w:r w:rsidR="00154273" w:rsidRPr="008B741F">
        <w:rPr>
          <w:rFonts w:asciiTheme="minorHAnsi" w:hAnsiTheme="minorHAnsi" w:cstheme="minorHAnsi"/>
          <w:sz w:val="22"/>
          <w:szCs w:val="22"/>
        </w:rPr>
        <w:t xml:space="preserve">to this </w:t>
      </w:r>
      <w:r w:rsidRPr="008B741F">
        <w:rPr>
          <w:rFonts w:asciiTheme="minorHAnsi" w:hAnsiTheme="minorHAnsi" w:cstheme="minorHAnsi"/>
          <w:sz w:val="22"/>
          <w:szCs w:val="22"/>
        </w:rPr>
        <w:t>Competitive</w:t>
      </w:r>
      <w:r w:rsidR="00154273" w:rsidRPr="008B741F">
        <w:rPr>
          <w:rFonts w:asciiTheme="minorHAnsi" w:hAnsiTheme="minorHAnsi" w:cstheme="minorHAnsi"/>
          <w:sz w:val="22"/>
          <w:szCs w:val="22"/>
        </w:rPr>
        <w:t xml:space="preserve"> Solicitation.  </w:t>
      </w:r>
      <w:r w:rsidR="009229C2" w:rsidRPr="008B741F">
        <w:rPr>
          <w:rFonts w:asciiTheme="minorHAnsi" w:hAnsiTheme="minorHAnsi" w:cstheme="minorHAnsi"/>
          <w:sz w:val="22"/>
          <w:szCs w:val="22"/>
        </w:rPr>
        <w:t>Bidder</w:t>
      </w:r>
      <w:r w:rsidR="00154273" w:rsidRPr="008B741F">
        <w:rPr>
          <w:rFonts w:asciiTheme="minorHAnsi" w:hAnsiTheme="minorHAnsi" w:cstheme="minorHAnsi"/>
          <w:sz w:val="22"/>
          <w:szCs w:val="22"/>
        </w:rPr>
        <w:t>s must be registered in WEBS</w:t>
      </w:r>
      <w:r w:rsidR="007B59FD" w:rsidRPr="008B741F">
        <w:rPr>
          <w:rFonts w:asciiTheme="minorHAnsi" w:hAnsiTheme="minorHAnsi" w:cstheme="minorHAnsi"/>
          <w:sz w:val="22"/>
          <w:szCs w:val="22"/>
        </w:rPr>
        <w:t xml:space="preserve"> to be awarded a </w:t>
      </w:r>
      <w:r w:rsidR="00E72EEC"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154273" w:rsidRPr="008B741F">
        <w:rPr>
          <w:rFonts w:asciiTheme="minorHAnsi" w:hAnsiTheme="minorHAnsi" w:cstheme="minorHAnsi"/>
          <w:sz w:val="22"/>
          <w:szCs w:val="22"/>
        </w:rPr>
        <w:t xml:space="preserve">.  </w:t>
      </w:r>
      <w:r w:rsidR="000B50FD" w:rsidRPr="008B741F">
        <w:rPr>
          <w:rFonts w:asciiTheme="minorHAnsi" w:hAnsiTheme="minorHAnsi" w:cstheme="minorHAnsi"/>
          <w:sz w:val="22"/>
          <w:szCs w:val="22"/>
        </w:rPr>
        <w:t xml:space="preserve">Visit </w:t>
      </w:r>
      <w:hyperlink r:id="rId104" w:history="1">
        <w:r w:rsidR="000B50FD" w:rsidRPr="008B741F">
          <w:rPr>
            <w:rStyle w:val="Hyperlink"/>
            <w:rFonts w:asciiTheme="minorHAnsi" w:hAnsiTheme="minorHAnsi" w:cstheme="minorHAnsi"/>
            <w:sz w:val="22"/>
            <w:szCs w:val="22"/>
          </w:rPr>
          <w:t>WEBS</w:t>
        </w:r>
      </w:hyperlink>
      <w:r w:rsidR="000B50FD" w:rsidRPr="008B741F">
        <w:rPr>
          <w:rFonts w:asciiTheme="minorHAnsi" w:hAnsiTheme="minorHAnsi" w:cstheme="minorHAnsi"/>
          <w:sz w:val="22"/>
          <w:szCs w:val="22"/>
        </w:rPr>
        <w:t xml:space="preserve"> to register</w:t>
      </w:r>
      <w:r w:rsidR="00154273" w:rsidRPr="008B741F">
        <w:rPr>
          <w:rFonts w:asciiTheme="minorHAnsi" w:hAnsiTheme="minorHAnsi" w:cstheme="minorHAnsi"/>
          <w:sz w:val="22"/>
          <w:szCs w:val="22"/>
        </w:rPr>
        <w:t>.</w:t>
      </w:r>
    </w:p>
    <w:p w14:paraId="71AD4C50" w14:textId="77777777" w:rsidR="00154273" w:rsidRPr="008B741F" w:rsidRDefault="00154273" w:rsidP="00712EE6">
      <w:pPr>
        <w:tabs>
          <w:tab w:val="left" w:pos="2499"/>
        </w:tabs>
        <w:rPr>
          <w:rFonts w:asciiTheme="minorHAnsi" w:hAnsiTheme="minorHAnsi" w:cstheme="minorHAnsi"/>
          <w:sz w:val="22"/>
          <w:szCs w:val="22"/>
        </w:rPr>
      </w:pPr>
    </w:p>
    <w:p w14:paraId="2055918D" w14:textId="77777777" w:rsidR="007F754A" w:rsidRPr="008B741F" w:rsidRDefault="007F754A" w:rsidP="006F0B52">
      <w:pPr>
        <w:pStyle w:val="Heading1"/>
        <w:rPr>
          <w:rFonts w:asciiTheme="minorHAnsi" w:hAnsiTheme="minorHAnsi" w:cstheme="minorHAnsi"/>
          <w:lang w:val="en-US"/>
        </w:rPr>
      </w:pPr>
      <w:bookmarkStart w:id="3" w:name="Section_2"/>
      <w:r w:rsidRPr="008B741F">
        <w:rPr>
          <w:rFonts w:asciiTheme="minorHAnsi" w:hAnsiTheme="minorHAnsi" w:cstheme="minorHAnsi"/>
        </w:rPr>
        <w:t>Section 2 – Information About the Procurement</w:t>
      </w:r>
    </w:p>
    <w:bookmarkEnd w:id="3"/>
    <w:p w14:paraId="0DBD84B3" w14:textId="77777777" w:rsidR="007F754A" w:rsidRPr="008B741F" w:rsidRDefault="007F754A" w:rsidP="00FC1111">
      <w:pPr>
        <w:keepNext/>
        <w:keepLines/>
        <w:rPr>
          <w:rFonts w:asciiTheme="minorHAnsi" w:hAnsiTheme="minorHAnsi" w:cstheme="minorHAnsi"/>
          <w:sz w:val="22"/>
          <w:szCs w:val="22"/>
        </w:rPr>
      </w:pPr>
    </w:p>
    <w:p w14:paraId="3A987C87" w14:textId="77777777" w:rsidR="007F754A" w:rsidRPr="008B741F" w:rsidRDefault="001D6383" w:rsidP="00FC1111">
      <w:pPr>
        <w:keepNext/>
        <w:keepLines/>
        <w:rPr>
          <w:rFonts w:asciiTheme="minorHAnsi" w:hAnsiTheme="minorHAnsi" w:cstheme="minorHAnsi"/>
          <w:sz w:val="22"/>
          <w:szCs w:val="22"/>
        </w:rPr>
      </w:pPr>
      <w:r w:rsidRPr="008B741F">
        <w:rPr>
          <w:rFonts w:asciiTheme="minorHAnsi" w:hAnsiTheme="minorHAnsi" w:cstheme="minorHAnsi"/>
          <w:sz w:val="22"/>
          <w:szCs w:val="22"/>
        </w:rPr>
        <w:t xml:space="preserve">This section describes the </w:t>
      </w:r>
      <w:r w:rsidR="00B83885" w:rsidRPr="008B741F">
        <w:rPr>
          <w:rFonts w:asciiTheme="minorHAnsi" w:hAnsiTheme="minorHAnsi" w:cstheme="minorHAnsi"/>
          <w:sz w:val="22"/>
          <w:szCs w:val="22"/>
        </w:rPr>
        <w:t xml:space="preserve">purpose of the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and provides information about th</w:t>
      </w:r>
      <w:r w:rsidR="00C7552B" w:rsidRPr="008B741F">
        <w:rPr>
          <w:rFonts w:asciiTheme="minorHAnsi" w:hAnsiTheme="minorHAnsi" w:cstheme="minorHAnsi"/>
          <w:sz w:val="22"/>
          <w:szCs w:val="22"/>
        </w:rPr>
        <w:t>is pr</w:t>
      </w:r>
      <w:r w:rsidRPr="008B741F">
        <w:rPr>
          <w:rFonts w:asciiTheme="minorHAnsi" w:hAnsiTheme="minorHAnsi" w:cstheme="minorHAnsi"/>
          <w:sz w:val="22"/>
          <w:szCs w:val="22"/>
        </w:rPr>
        <w:t>ocurement</w:t>
      </w:r>
      <w:r w:rsidR="00B83885" w:rsidRPr="008B741F">
        <w:rPr>
          <w:rFonts w:asciiTheme="minorHAnsi" w:hAnsiTheme="minorHAnsi" w:cstheme="minorHAnsi"/>
          <w:sz w:val="22"/>
          <w:szCs w:val="22"/>
        </w:rPr>
        <w:t>, including the potential scope of the opportunity</w:t>
      </w:r>
      <w:r w:rsidRPr="008B741F">
        <w:rPr>
          <w:rFonts w:asciiTheme="minorHAnsi" w:hAnsiTheme="minorHAnsi" w:cstheme="minorHAnsi"/>
          <w:sz w:val="22"/>
          <w:szCs w:val="22"/>
        </w:rPr>
        <w:t>.</w:t>
      </w:r>
    </w:p>
    <w:p w14:paraId="06EE150C" w14:textId="6AC131B6" w:rsidR="00222AFE" w:rsidRPr="008B741F" w:rsidRDefault="00C7552B" w:rsidP="00CE2653">
      <w:pPr>
        <w:numPr>
          <w:ilvl w:val="0"/>
          <w:numId w:val="9"/>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Purpose of the Procurement – Award</w:t>
      </w:r>
      <w:r w:rsidR="00E83A3A" w:rsidRPr="008B741F">
        <w:rPr>
          <w:rFonts w:asciiTheme="minorHAnsi" w:hAnsiTheme="minorHAnsi" w:cstheme="minorHAnsi"/>
          <w:b/>
          <w:smallCaps/>
          <w:sz w:val="22"/>
          <w:szCs w:val="22"/>
        </w:rPr>
        <w:t xml:space="preserve"> Cooperative Purchasing </w:t>
      </w:r>
      <w:r w:rsidR="001707D2" w:rsidRPr="008B741F">
        <w:rPr>
          <w:rFonts w:asciiTheme="minorHAnsi" w:hAnsiTheme="minorHAnsi" w:cstheme="minorHAnsi"/>
          <w:b/>
          <w:smallCaps/>
          <w:sz w:val="22"/>
          <w:szCs w:val="22"/>
        </w:rPr>
        <w:t>Master Agreement</w:t>
      </w:r>
      <w:r w:rsidR="004A2556" w:rsidRPr="008B741F">
        <w:rPr>
          <w:rFonts w:asciiTheme="minorHAnsi" w:hAnsiTheme="minorHAnsi" w:cstheme="minorHAnsi"/>
          <w:b/>
          <w:smallCaps/>
          <w:sz w:val="22"/>
          <w:szCs w:val="22"/>
        </w:rPr>
        <w:t>s</w:t>
      </w:r>
      <w:r w:rsidR="00222AFE"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The purpose of this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is to </w:t>
      </w:r>
      <w:r w:rsidR="00C23B55" w:rsidRPr="008B741F">
        <w:rPr>
          <w:rFonts w:asciiTheme="minorHAnsi" w:hAnsiTheme="minorHAnsi" w:cstheme="minorHAnsi"/>
          <w:sz w:val="22"/>
          <w:szCs w:val="22"/>
        </w:rPr>
        <w:t xml:space="preserve">receive competitive bids </w:t>
      </w:r>
      <w:r w:rsidR="004F1E97" w:rsidRPr="008B741F">
        <w:rPr>
          <w:rFonts w:asciiTheme="minorHAnsi" w:hAnsiTheme="minorHAnsi" w:cstheme="minorHAnsi"/>
          <w:sz w:val="22"/>
          <w:szCs w:val="22"/>
        </w:rPr>
        <w:t xml:space="preserve">to evaluate </w:t>
      </w:r>
      <w:r w:rsidR="00C23B55" w:rsidRPr="008B741F">
        <w:rPr>
          <w:rFonts w:asciiTheme="minorHAnsi" w:hAnsiTheme="minorHAnsi" w:cstheme="minorHAnsi"/>
          <w:sz w:val="22"/>
          <w:szCs w:val="22"/>
        </w:rPr>
        <w:t>and</w:t>
      </w:r>
      <w:r w:rsidR="004F1E97" w:rsidRPr="008B741F">
        <w:rPr>
          <w:rFonts w:asciiTheme="minorHAnsi" w:hAnsiTheme="minorHAnsi" w:cstheme="minorHAnsi"/>
          <w:sz w:val="22"/>
          <w:szCs w:val="22"/>
        </w:rPr>
        <w:t>, as appropriate,</w:t>
      </w:r>
      <w:r w:rsidR="00C23B55" w:rsidRPr="008B741F">
        <w:rPr>
          <w:rFonts w:asciiTheme="minorHAnsi" w:hAnsiTheme="minorHAnsi" w:cstheme="minorHAnsi"/>
          <w:sz w:val="22"/>
          <w:szCs w:val="22"/>
        </w:rPr>
        <w:t xml:space="preserve"> award</w:t>
      </w:r>
      <w:r w:rsidRPr="008B741F">
        <w:rPr>
          <w:rFonts w:asciiTheme="minorHAnsi" w:hAnsiTheme="minorHAnsi" w:cstheme="minorHAnsi"/>
          <w:sz w:val="22"/>
          <w:szCs w:val="22"/>
        </w:rPr>
        <w:t xml:space="preserve"> </w:t>
      </w:r>
      <w:r w:rsidR="001707D2" w:rsidRPr="008B741F">
        <w:rPr>
          <w:rFonts w:asciiTheme="minorHAnsi" w:hAnsiTheme="minorHAnsi" w:cstheme="minorHAnsi"/>
          <w:sz w:val="22"/>
          <w:szCs w:val="22"/>
        </w:rPr>
        <w:t>nation</w:t>
      </w:r>
      <w:r w:rsidRPr="008B741F">
        <w:rPr>
          <w:rFonts w:asciiTheme="minorHAnsi" w:hAnsiTheme="minorHAnsi" w:cstheme="minorHAnsi"/>
          <w:sz w:val="22"/>
          <w:szCs w:val="22"/>
        </w:rPr>
        <w:t xml:space="preserve">wide </w:t>
      </w:r>
      <w:r w:rsidR="00E83A3A"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4A2556" w:rsidRPr="008B741F">
        <w:rPr>
          <w:rFonts w:asciiTheme="minorHAnsi" w:hAnsiTheme="minorHAnsi" w:cstheme="minorHAnsi"/>
          <w:sz w:val="22"/>
          <w:szCs w:val="22"/>
        </w:rPr>
        <w:t>s</w:t>
      </w:r>
      <w:r w:rsidRPr="008B741F">
        <w:rPr>
          <w:rFonts w:asciiTheme="minorHAnsi" w:hAnsiTheme="minorHAnsi" w:cstheme="minorHAnsi"/>
          <w:sz w:val="22"/>
          <w:szCs w:val="22"/>
        </w:rPr>
        <w:t xml:space="preserve"> for</w:t>
      </w:r>
      <w:r w:rsidR="001707D2" w:rsidRPr="008B741F">
        <w:rPr>
          <w:rFonts w:asciiTheme="minorHAnsi" w:hAnsiTheme="minorHAnsi" w:cstheme="minorHAnsi"/>
          <w:sz w:val="22"/>
          <w:szCs w:val="22"/>
        </w:rPr>
        <w:t xml:space="preserve"> Public Safety Radio</w:t>
      </w:r>
      <w:r w:rsidRPr="008B741F">
        <w:rPr>
          <w:rFonts w:asciiTheme="minorHAnsi" w:hAnsiTheme="minorHAnsi" w:cstheme="minorHAnsi"/>
          <w:sz w:val="22"/>
          <w:szCs w:val="22"/>
        </w:rPr>
        <w:t>.</w:t>
      </w:r>
    </w:p>
    <w:p w14:paraId="76AA2434" w14:textId="77777777" w:rsidR="008F7ECD" w:rsidRPr="008B741F" w:rsidRDefault="008F7ECD" w:rsidP="008F7ECD">
      <w:pPr>
        <w:pStyle w:val="ListParagraph"/>
        <w:jc w:val="both"/>
        <w:rPr>
          <w:rFonts w:asciiTheme="minorHAnsi" w:hAnsiTheme="minorHAnsi" w:cstheme="minorHAnsi"/>
          <w:sz w:val="22"/>
          <w:szCs w:val="22"/>
        </w:rPr>
      </w:pPr>
    </w:p>
    <w:p w14:paraId="5EF28FF6" w14:textId="0583FE94" w:rsidR="004812FA" w:rsidRDefault="008F7ECD" w:rsidP="00511405">
      <w:pPr>
        <w:pStyle w:val="ListParagraph"/>
        <w:jc w:val="both"/>
        <w:rPr>
          <w:rFonts w:asciiTheme="minorHAnsi" w:hAnsiTheme="minorHAnsi" w:cstheme="minorHAnsi"/>
          <w:sz w:val="22"/>
          <w:szCs w:val="22"/>
        </w:rPr>
      </w:pPr>
      <w:r w:rsidRPr="008B741F">
        <w:rPr>
          <w:rFonts w:asciiTheme="minorHAnsi" w:hAnsiTheme="minorHAnsi" w:cstheme="minorHAnsi"/>
          <w:sz w:val="22"/>
          <w:szCs w:val="22"/>
        </w:rPr>
        <w:t xml:space="preserve">Enterprise Services intends to award </w:t>
      </w:r>
      <w:r w:rsidR="00E83A3A"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Master Agreement(s) to Manufacturers by category</w:t>
      </w:r>
      <w:r w:rsidR="006B0225" w:rsidRPr="008B741F">
        <w:rPr>
          <w:rFonts w:asciiTheme="minorHAnsi" w:hAnsiTheme="minorHAnsi" w:cstheme="minorHAnsi"/>
          <w:sz w:val="22"/>
          <w:szCs w:val="22"/>
        </w:rPr>
        <w:t>/</w:t>
      </w:r>
      <w:r w:rsidRPr="008B741F">
        <w:rPr>
          <w:rFonts w:asciiTheme="minorHAnsi" w:hAnsiTheme="minorHAnsi" w:cstheme="minorHAnsi"/>
          <w:sz w:val="22"/>
          <w:szCs w:val="22"/>
        </w:rPr>
        <w:t>sub-category</w:t>
      </w:r>
      <w:r w:rsidR="006B5E45" w:rsidRPr="008B741F">
        <w:rPr>
          <w:rFonts w:asciiTheme="minorHAnsi" w:hAnsiTheme="minorHAnsi" w:cstheme="minorHAnsi"/>
          <w:sz w:val="22"/>
          <w:szCs w:val="22"/>
        </w:rPr>
        <w:t xml:space="preserve">. </w:t>
      </w:r>
      <w:r w:rsidR="005A49DA" w:rsidRPr="008B741F">
        <w:rPr>
          <w:rFonts w:asciiTheme="minorHAnsi" w:hAnsiTheme="minorHAnsi" w:cstheme="minorHAnsi"/>
          <w:sz w:val="22"/>
          <w:szCs w:val="22"/>
        </w:rPr>
        <w:t>Bidders</w:t>
      </w:r>
      <w:r w:rsidR="00E51E68" w:rsidRPr="008B741F">
        <w:rPr>
          <w:rFonts w:asciiTheme="minorHAnsi" w:hAnsiTheme="minorHAnsi" w:cstheme="minorHAnsi"/>
          <w:sz w:val="22"/>
          <w:szCs w:val="22"/>
        </w:rPr>
        <w:t xml:space="preserve"> </w:t>
      </w:r>
      <w:r w:rsidR="005A49DA" w:rsidRPr="008B741F">
        <w:rPr>
          <w:rFonts w:asciiTheme="minorHAnsi" w:hAnsiTheme="minorHAnsi" w:cstheme="minorHAnsi"/>
          <w:sz w:val="22"/>
          <w:szCs w:val="22"/>
        </w:rPr>
        <w:t xml:space="preserve">may choose to </w:t>
      </w:r>
      <w:r w:rsidR="004812FA" w:rsidRPr="008B741F">
        <w:rPr>
          <w:rFonts w:asciiTheme="minorHAnsi" w:hAnsiTheme="minorHAnsi" w:cstheme="minorHAnsi"/>
          <w:sz w:val="22"/>
          <w:szCs w:val="22"/>
        </w:rPr>
        <w:t xml:space="preserve">submit a bid </w:t>
      </w:r>
      <w:r w:rsidR="005A49DA" w:rsidRPr="008B741F">
        <w:rPr>
          <w:rFonts w:asciiTheme="minorHAnsi" w:hAnsiTheme="minorHAnsi" w:cstheme="minorHAnsi"/>
          <w:sz w:val="22"/>
          <w:szCs w:val="22"/>
        </w:rPr>
        <w:t xml:space="preserve">to any or all of the categories/sub-categories. </w:t>
      </w:r>
      <w:r w:rsidR="00AC4F49">
        <w:rPr>
          <w:rFonts w:asciiTheme="minorHAnsi" w:hAnsiTheme="minorHAnsi" w:cstheme="minorHAnsi"/>
          <w:sz w:val="22"/>
          <w:szCs w:val="22"/>
        </w:rPr>
        <w:t xml:space="preserve"> The Categories and Allowable Awards are as follows:</w:t>
      </w:r>
    </w:p>
    <w:p w14:paraId="33CA376D" w14:textId="31A1B2A5" w:rsidR="00AC4F49" w:rsidRDefault="00AC4F49" w:rsidP="00511405">
      <w:pPr>
        <w:pStyle w:val="ListParagraph"/>
        <w:jc w:val="both"/>
        <w:rPr>
          <w:rFonts w:asciiTheme="minorHAnsi" w:hAnsiTheme="minorHAnsi" w:cstheme="minorHAnsi"/>
          <w:sz w:val="22"/>
          <w:szCs w:val="22"/>
        </w:rPr>
      </w:pPr>
    </w:p>
    <w:tbl>
      <w:tblPr>
        <w:tblStyle w:val="TableGrid"/>
        <w:tblW w:w="0" w:type="auto"/>
        <w:tblInd w:w="1255" w:type="dxa"/>
        <w:tblLook w:val="04A0" w:firstRow="1" w:lastRow="0" w:firstColumn="1" w:lastColumn="0" w:noHBand="0" w:noVBand="1"/>
      </w:tblPr>
      <w:tblGrid>
        <w:gridCol w:w="4410"/>
        <w:gridCol w:w="2880"/>
      </w:tblGrid>
      <w:tr w:rsidR="00AC4F49" w14:paraId="3B140D35" w14:textId="77777777" w:rsidTr="0083580A">
        <w:tc>
          <w:tcPr>
            <w:tcW w:w="4410" w:type="dxa"/>
          </w:tcPr>
          <w:p w14:paraId="5E1E0852" w14:textId="6AD77BE7" w:rsidR="00AC4F49" w:rsidRPr="0083580A" w:rsidRDefault="00AC4F49" w:rsidP="00AC4F49">
            <w:pPr>
              <w:pStyle w:val="ListParagraph"/>
              <w:spacing w:before="40" w:after="40"/>
              <w:ind w:left="0"/>
              <w:jc w:val="both"/>
              <w:rPr>
                <w:rFonts w:asciiTheme="minorHAnsi" w:hAnsiTheme="minorHAnsi" w:cstheme="minorHAnsi"/>
                <w:smallCaps/>
                <w:sz w:val="22"/>
                <w:szCs w:val="22"/>
              </w:rPr>
            </w:pPr>
            <w:r w:rsidRPr="0083580A">
              <w:rPr>
                <w:rFonts w:asciiTheme="minorHAnsi" w:hAnsiTheme="minorHAnsi" w:cstheme="minorHAnsi"/>
                <w:smallCaps/>
                <w:sz w:val="22"/>
                <w:szCs w:val="22"/>
              </w:rPr>
              <w:t>Category</w:t>
            </w:r>
          </w:p>
        </w:tc>
        <w:tc>
          <w:tcPr>
            <w:tcW w:w="2880" w:type="dxa"/>
          </w:tcPr>
          <w:p w14:paraId="41322075" w14:textId="75930F9A" w:rsidR="00AC4F49" w:rsidRPr="0083580A" w:rsidRDefault="00AC4F49" w:rsidP="00AC4F49">
            <w:pPr>
              <w:pStyle w:val="ListParagraph"/>
              <w:spacing w:before="40" w:after="40"/>
              <w:ind w:left="0"/>
              <w:jc w:val="both"/>
              <w:rPr>
                <w:rFonts w:asciiTheme="minorHAnsi" w:hAnsiTheme="minorHAnsi" w:cstheme="minorHAnsi"/>
                <w:smallCaps/>
                <w:sz w:val="22"/>
                <w:szCs w:val="22"/>
              </w:rPr>
            </w:pPr>
            <w:r w:rsidRPr="0083580A">
              <w:rPr>
                <w:rFonts w:asciiTheme="minorHAnsi" w:hAnsiTheme="minorHAnsi" w:cstheme="minorHAnsi"/>
                <w:smallCaps/>
                <w:sz w:val="22"/>
                <w:szCs w:val="22"/>
              </w:rPr>
              <w:t>Allowable Award</w:t>
            </w:r>
          </w:p>
        </w:tc>
      </w:tr>
      <w:tr w:rsidR="00AC4F49" w14:paraId="0C2774B9" w14:textId="77777777" w:rsidTr="0083580A">
        <w:tc>
          <w:tcPr>
            <w:tcW w:w="4410" w:type="dxa"/>
          </w:tcPr>
          <w:p w14:paraId="0B4B88E4" w14:textId="21B34CE2" w:rsidR="00AC4F49" w:rsidRDefault="00AC4F49" w:rsidP="0083580A">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 xml:space="preserve">1.  </w:t>
            </w:r>
            <w:r w:rsidR="0083580A">
              <w:rPr>
                <w:rFonts w:asciiTheme="minorHAnsi" w:hAnsiTheme="minorHAnsi" w:cstheme="minorHAnsi"/>
                <w:sz w:val="22"/>
                <w:szCs w:val="22"/>
              </w:rPr>
              <w:t>Radio</w:t>
            </w:r>
            <w:r w:rsidR="00C64CE5">
              <w:rPr>
                <w:rFonts w:asciiTheme="minorHAnsi" w:hAnsiTheme="minorHAnsi" w:cstheme="minorHAnsi"/>
                <w:sz w:val="22"/>
                <w:szCs w:val="22"/>
              </w:rPr>
              <w:t xml:space="preserve"> (P-25)</w:t>
            </w:r>
            <w:r w:rsidR="00AF64F6">
              <w:rPr>
                <w:rFonts w:asciiTheme="minorHAnsi" w:hAnsiTheme="minorHAnsi" w:cstheme="minorHAnsi"/>
                <w:sz w:val="22"/>
                <w:szCs w:val="22"/>
              </w:rPr>
              <w:t>*</w:t>
            </w:r>
          </w:p>
        </w:tc>
        <w:tc>
          <w:tcPr>
            <w:tcW w:w="2880" w:type="dxa"/>
          </w:tcPr>
          <w:p w14:paraId="6BCF561D" w14:textId="1292F2E7" w:rsidR="00AC4F49" w:rsidRDefault="00AF5805" w:rsidP="00AC4F49">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Manufacturers</w:t>
            </w:r>
            <w:r w:rsidR="00AF64F6">
              <w:rPr>
                <w:rFonts w:asciiTheme="minorHAnsi" w:hAnsiTheme="minorHAnsi" w:cstheme="minorHAnsi"/>
                <w:sz w:val="22"/>
                <w:szCs w:val="22"/>
              </w:rPr>
              <w:t>**</w:t>
            </w:r>
          </w:p>
        </w:tc>
      </w:tr>
      <w:tr w:rsidR="00AC4F49" w14:paraId="2F6E0321" w14:textId="77777777" w:rsidTr="0083580A">
        <w:tc>
          <w:tcPr>
            <w:tcW w:w="4410" w:type="dxa"/>
          </w:tcPr>
          <w:p w14:paraId="60B59D1F" w14:textId="6B545F09" w:rsidR="00AC4F49" w:rsidRDefault="00AC4F49" w:rsidP="0083580A">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 xml:space="preserve">2.  </w:t>
            </w:r>
            <w:r w:rsidR="0083580A">
              <w:rPr>
                <w:rFonts w:asciiTheme="minorHAnsi" w:hAnsiTheme="minorHAnsi" w:cstheme="minorHAnsi"/>
                <w:sz w:val="22"/>
                <w:szCs w:val="22"/>
              </w:rPr>
              <w:t>Conventional Analog Portable (Non-P25)</w:t>
            </w:r>
          </w:p>
        </w:tc>
        <w:tc>
          <w:tcPr>
            <w:tcW w:w="2880" w:type="dxa"/>
          </w:tcPr>
          <w:p w14:paraId="325985C7" w14:textId="5324F111" w:rsidR="00AC4F49" w:rsidRDefault="00C64CE5" w:rsidP="00AC4F49">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Manufacturers</w:t>
            </w:r>
          </w:p>
        </w:tc>
      </w:tr>
      <w:tr w:rsidR="00AF64F6" w14:paraId="73F4CD7C" w14:textId="77777777" w:rsidTr="0083580A">
        <w:tc>
          <w:tcPr>
            <w:tcW w:w="4410" w:type="dxa"/>
          </w:tcPr>
          <w:p w14:paraId="2A7AC8AE" w14:textId="235EF8EA"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3.  Vehicular Repeater Systems (VRS) P25</w:t>
            </w:r>
          </w:p>
        </w:tc>
        <w:tc>
          <w:tcPr>
            <w:tcW w:w="2880" w:type="dxa"/>
          </w:tcPr>
          <w:p w14:paraId="43717DD3" w14:textId="22ED0DC7" w:rsidR="00AF64F6" w:rsidRDefault="00AF64F6" w:rsidP="00AF64F6">
            <w:pPr>
              <w:pStyle w:val="ListParagraph"/>
              <w:spacing w:before="40" w:after="40"/>
              <w:ind w:left="0"/>
              <w:jc w:val="both"/>
              <w:rPr>
                <w:rFonts w:asciiTheme="minorHAnsi" w:hAnsiTheme="minorHAnsi" w:cstheme="minorHAnsi"/>
                <w:sz w:val="22"/>
                <w:szCs w:val="22"/>
              </w:rPr>
            </w:pPr>
            <w:r w:rsidRPr="004D5E93">
              <w:rPr>
                <w:rFonts w:asciiTheme="minorHAnsi" w:hAnsiTheme="minorHAnsi" w:cstheme="minorHAnsi"/>
                <w:sz w:val="22"/>
                <w:szCs w:val="22"/>
              </w:rPr>
              <w:t>Manufacturers</w:t>
            </w:r>
          </w:p>
        </w:tc>
      </w:tr>
      <w:tr w:rsidR="00AF64F6" w14:paraId="3C654CCB" w14:textId="77777777" w:rsidTr="0083580A">
        <w:tc>
          <w:tcPr>
            <w:tcW w:w="4410" w:type="dxa"/>
          </w:tcPr>
          <w:p w14:paraId="117BF2FA" w14:textId="71A36776"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4.  Dispatch Console</w:t>
            </w:r>
            <w:r w:rsidR="00EC169A">
              <w:rPr>
                <w:rFonts w:asciiTheme="minorHAnsi" w:hAnsiTheme="minorHAnsi" w:cstheme="minorHAnsi"/>
                <w:sz w:val="22"/>
                <w:szCs w:val="22"/>
              </w:rPr>
              <w:t>s</w:t>
            </w:r>
          </w:p>
        </w:tc>
        <w:tc>
          <w:tcPr>
            <w:tcW w:w="2880" w:type="dxa"/>
          </w:tcPr>
          <w:p w14:paraId="5B252E12" w14:textId="7B36589E" w:rsidR="00AF64F6" w:rsidRDefault="00AF64F6" w:rsidP="00AF64F6">
            <w:pPr>
              <w:pStyle w:val="ListParagraph"/>
              <w:spacing w:before="40" w:after="40"/>
              <w:ind w:left="0"/>
              <w:jc w:val="both"/>
              <w:rPr>
                <w:rFonts w:asciiTheme="minorHAnsi" w:hAnsiTheme="minorHAnsi" w:cstheme="minorHAnsi"/>
                <w:sz w:val="22"/>
                <w:szCs w:val="22"/>
              </w:rPr>
            </w:pPr>
            <w:r w:rsidRPr="004D5E93">
              <w:rPr>
                <w:rFonts w:asciiTheme="minorHAnsi" w:hAnsiTheme="minorHAnsi" w:cstheme="minorHAnsi"/>
                <w:sz w:val="22"/>
                <w:szCs w:val="22"/>
              </w:rPr>
              <w:t>Manufacturers</w:t>
            </w:r>
          </w:p>
        </w:tc>
      </w:tr>
      <w:tr w:rsidR="00AF64F6" w14:paraId="749A336B" w14:textId="77777777" w:rsidTr="0083580A">
        <w:tc>
          <w:tcPr>
            <w:tcW w:w="4410" w:type="dxa"/>
          </w:tcPr>
          <w:p w14:paraId="0BC911A7" w14:textId="07D0F53A"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5.  Microwave Radio</w:t>
            </w:r>
          </w:p>
        </w:tc>
        <w:tc>
          <w:tcPr>
            <w:tcW w:w="2880" w:type="dxa"/>
          </w:tcPr>
          <w:p w14:paraId="3BB6F322" w14:textId="6EF2909E" w:rsidR="00AF64F6" w:rsidRDefault="00AF64F6" w:rsidP="00AF64F6">
            <w:pPr>
              <w:pStyle w:val="ListParagraph"/>
              <w:spacing w:before="40" w:after="40"/>
              <w:ind w:left="0"/>
              <w:jc w:val="both"/>
              <w:rPr>
                <w:rFonts w:asciiTheme="minorHAnsi" w:hAnsiTheme="minorHAnsi" w:cstheme="minorHAnsi"/>
                <w:sz w:val="22"/>
                <w:szCs w:val="22"/>
              </w:rPr>
            </w:pPr>
            <w:r w:rsidRPr="004D5E93">
              <w:rPr>
                <w:rFonts w:asciiTheme="minorHAnsi" w:hAnsiTheme="minorHAnsi" w:cstheme="minorHAnsi"/>
                <w:sz w:val="22"/>
                <w:szCs w:val="22"/>
              </w:rPr>
              <w:t>Manufacturers</w:t>
            </w:r>
          </w:p>
        </w:tc>
      </w:tr>
      <w:tr w:rsidR="00AF64F6" w14:paraId="1C4E36DF" w14:textId="77777777" w:rsidTr="0083580A">
        <w:tc>
          <w:tcPr>
            <w:tcW w:w="4410" w:type="dxa"/>
          </w:tcPr>
          <w:p w14:paraId="141007C8" w14:textId="5BF0C24A"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6.  Interoperability Gateway Devices</w:t>
            </w:r>
          </w:p>
        </w:tc>
        <w:tc>
          <w:tcPr>
            <w:tcW w:w="2880" w:type="dxa"/>
          </w:tcPr>
          <w:p w14:paraId="46072CCB" w14:textId="6AA2FAE7" w:rsidR="00AF64F6" w:rsidRDefault="00AF64F6" w:rsidP="00AF64F6">
            <w:pPr>
              <w:pStyle w:val="ListParagraph"/>
              <w:spacing w:before="40" w:after="40"/>
              <w:ind w:left="0"/>
              <w:jc w:val="both"/>
              <w:rPr>
                <w:rFonts w:asciiTheme="minorHAnsi" w:hAnsiTheme="minorHAnsi" w:cstheme="minorHAnsi"/>
                <w:sz w:val="22"/>
                <w:szCs w:val="22"/>
              </w:rPr>
            </w:pPr>
            <w:r w:rsidRPr="004D5E93">
              <w:rPr>
                <w:rFonts w:asciiTheme="minorHAnsi" w:hAnsiTheme="minorHAnsi" w:cstheme="minorHAnsi"/>
                <w:sz w:val="22"/>
                <w:szCs w:val="22"/>
              </w:rPr>
              <w:t>Manufacturers</w:t>
            </w:r>
          </w:p>
        </w:tc>
      </w:tr>
      <w:tr w:rsidR="00AC4F49" w14:paraId="0D616908" w14:textId="77777777" w:rsidTr="0083580A">
        <w:tc>
          <w:tcPr>
            <w:tcW w:w="4410" w:type="dxa"/>
          </w:tcPr>
          <w:p w14:paraId="461970ED" w14:textId="256348A1" w:rsidR="00AC4F49" w:rsidRDefault="00AC4F49" w:rsidP="00AC4F49">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7.  Power Supply Products &amp; Solutions</w:t>
            </w:r>
          </w:p>
        </w:tc>
        <w:tc>
          <w:tcPr>
            <w:tcW w:w="2880" w:type="dxa"/>
          </w:tcPr>
          <w:p w14:paraId="590E1C52" w14:textId="1951DE81" w:rsidR="00AC4F49" w:rsidRDefault="00AC4F49" w:rsidP="00AC4F49">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Authorized Resellers</w:t>
            </w:r>
            <w:r w:rsidR="00AF64F6">
              <w:rPr>
                <w:rFonts w:asciiTheme="minorHAnsi" w:hAnsiTheme="minorHAnsi" w:cstheme="minorHAnsi"/>
                <w:sz w:val="22"/>
                <w:szCs w:val="22"/>
              </w:rPr>
              <w:t>***</w:t>
            </w:r>
          </w:p>
        </w:tc>
      </w:tr>
      <w:tr w:rsidR="00AF64F6" w14:paraId="58EDA7EF" w14:textId="77777777" w:rsidTr="0083580A">
        <w:tc>
          <w:tcPr>
            <w:tcW w:w="4410" w:type="dxa"/>
          </w:tcPr>
          <w:p w14:paraId="680DAF06" w14:textId="7A2E50CD"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lastRenderedPageBreak/>
              <w:t>8.  Test Equipment</w:t>
            </w:r>
          </w:p>
        </w:tc>
        <w:tc>
          <w:tcPr>
            <w:tcW w:w="2880" w:type="dxa"/>
          </w:tcPr>
          <w:p w14:paraId="70005C9B" w14:textId="0FA68F2D" w:rsidR="00AF64F6" w:rsidRDefault="00AF64F6" w:rsidP="00AF64F6">
            <w:pPr>
              <w:pStyle w:val="ListParagraph"/>
              <w:spacing w:before="40" w:after="40"/>
              <w:ind w:left="0"/>
              <w:jc w:val="both"/>
              <w:rPr>
                <w:rFonts w:asciiTheme="minorHAnsi" w:hAnsiTheme="minorHAnsi" w:cstheme="minorHAnsi"/>
                <w:sz w:val="22"/>
                <w:szCs w:val="22"/>
              </w:rPr>
            </w:pPr>
            <w:r w:rsidRPr="00980F83">
              <w:rPr>
                <w:rFonts w:asciiTheme="minorHAnsi" w:hAnsiTheme="minorHAnsi" w:cstheme="minorHAnsi"/>
                <w:sz w:val="22"/>
                <w:szCs w:val="22"/>
              </w:rPr>
              <w:t>Manufacturers</w:t>
            </w:r>
          </w:p>
        </w:tc>
      </w:tr>
      <w:tr w:rsidR="00AF64F6" w14:paraId="0755A23B" w14:textId="77777777" w:rsidTr="0083580A">
        <w:tc>
          <w:tcPr>
            <w:tcW w:w="4410" w:type="dxa"/>
          </w:tcPr>
          <w:p w14:paraId="198095B6" w14:textId="3D117D68"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9.  Monitoring &amp; Alarm Equipment</w:t>
            </w:r>
          </w:p>
        </w:tc>
        <w:tc>
          <w:tcPr>
            <w:tcW w:w="2880" w:type="dxa"/>
          </w:tcPr>
          <w:p w14:paraId="74FC1F9C" w14:textId="03CF5B3D" w:rsidR="00AF64F6" w:rsidRDefault="00AF64F6" w:rsidP="00AF64F6">
            <w:pPr>
              <w:pStyle w:val="ListParagraph"/>
              <w:spacing w:before="40" w:after="40"/>
              <w:ind w:left="0"/>
              <w:jc w:val="both"/>
              <w:rPr>
                <w:rFonts w:asciiTheme="minorHAnsi" w:hAnsiTheme="minorHAnsi" w:cstheme="minorHAnsi"/>
                <w:sz w:val="22"/>
                <w:szCs w:val="22"/>
              </w:rPr>
            </w:pPr>
            <w:r w:rsidRPr="00980F83">
              <w:rPr>
                <w:rFonts w:asciiTheme="minorHAnsi" w:hAnsiTheme="minorHAnsi" w:cstheme="minorHAnsi"/>
                <w:sz w:val="22"/>
                <w:szCs w:val="22"/>
              </w:rPr>
              <w:t>Manufacturers</w:t>
            </w:r>
          </w:p>
        </w:tc>
      </w:tr>
      <w:tr w:rsidR="00AF64F6" w14:paraId="6754A7D8" w14:textId="77777777" w:rsidTr="0083580A">
        <w:tc>
          <w:tcPr>
            <w:tcW w:w="4410" w:type="dxa"/>
          </w:tcPr>
          <w:p w14:paraId="3117BDC8" w14:textId="50CC42E1"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10.  Furniture, Dispatch Console</w:t>
            </w:r>
          </w:p>
        </w:tc>
        <w:tc>
          <w:tcPr>
            <w:tcW w:w="2880" w:type="dxa"/>
          </w:tcPr>
          <w:p w14:paraId="76D86982" w14:textId="44EBD4E1" w:rsidR="00AF64F6" w:rsidRDefault="00AF64F6" w:rsidP="00AF64F6">
            <w:pPr>
              <w:pStyle w:val="ListParagraph"/>
              <w:spacing w:before="40" w:after="40"/>
              <w:ind w:left="0"/>
              <w:jc w:val="both"/>
              <w:rPr>
                <w:rFonts w:asciiTheme="minorHAnsi" w:hAnsiTheme="minorHAnsi" w:cstheme="minorHAnsi"/>
                <w:sz w:val="22"/>
                <w:szCs w:val="22"/>
              </w:rPr>
            </w:pPr>
            <w:r w:rsidRPr="00980F83">
              <w:rPr>
                <w:rFonts w:asciiTheme="minorHAnsi" w:hAnsiTheme="minorHAnsi" w:cstheme="minorHAnsi"/>
                <w:sz w:val="22"/>
                <w:szCs w:val="22"/>
              </w:rPr>
              <w:t>Manufacturers</w:t>
            </w:r>
          </w:p>
        </w:tc>
      </w:tr>
      <w:tr w:rsidR="00AF64F6" w14:paraId="79EEEBF6" w14:textId="77777777" w:rsidTr="0083580A">
        <w:tc>
          <w:tcPr>
            <w:tcW w:w="4410" w:type="dxa"/>
          </w:tcPr>
          <w:p w14:paraId="7EB6EA59" w14:textId="643C0BA3"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11.  Equipment Shelters</w:t>
            </w:r>
          </w:p>
        </w:tc>
        <w:tc>
          <w:tcPr>
            <w:tcW w:w="2880" w:type="dxa"/>
          </w:tcPr>
          <w:p w14:paraId="4A495281" w14:textId="26528B8A" w:rsidR="00AF64F6" w:rsidRDefault="00AF64F6" w:rsidP="00AF64F6">
            <w:pPr>
              <w:pStyle w:val="ListParagraph"/>
              <w:spacing w:before="40" w:after="40"/>
              <w:ind w:left="0"/>
              <w:jc w:val="both"/>
              <w:rPr>
                <w:rFonts w:asciiTheme="minorHAnsi" w:hAnsiTheme="minorHAnsi" w:cstheme="minorHAnsi"/>
                <w:sz w:val="22"/>
                <w:szCs w:val="22"/>
              </w:rPr>
            </w:pPr>
            <w:r w:rsidRPr="00980F83">
              <w:rPr>
                <w:rFonts w:asciiTheme="minorHAnsi" w:hAnsiTheme="minorHAnsi" w:cstheme="minorHAnsi"/>
                <w:sz w:val="22"/>
                <w:szCs w:val="22"/>
              </w:rPr>
              <w:t>Manufacturers</w:t>
            </w:r>
          </w:p>
        </w:tc>
      </w:tr>
      <w:tr w:rsidR="00AF64F6" w14:paraId="4ED933F4" w14:textId="77777777" w:rsidTr="0083580A">
        <w:tc>
          <w:tcPr>
            <w:tcW w:w="4410" w:type="dxa"/>
          </w:tcPr>
          <w:p w14:paraId="3FA46D0D" w14:textId="3D3A49A8" w:rsidR="00AF64F6" w:rsidRDefault="00AF64F6" w:rsidP="00AF64F6">
            <w:pPr>
              <w:pStyle w:val="ListParagraph"/>
              <w:spacing w:before="40" w:after="40"/>
              <w:ind w:left="0"/>
              <w:jc w:val="both"/>
              <w:rPr>
                <w:rFonts w:asciiTheme="minorHAnsi" w:hAnsiTheme="minorHAnsi" w:cstheme="minorHAnsi"/>
                <w:sz w:val="22"/>
                <w:szCs w:val="22"/>
              </w:rPr>
            </w:pPr>
            <w:r>
              <w:rPr>
                <w:rFonts w:asciiTheme="minorHAnsi" w:hAnsiTheme="minorHAnsi" w:cstheme="minorHAnsi"/>
                <w:sz w:val="22"/>
                <w:szCs w:val="22"/>
              </w:rPr>
              <w:t>12.  Towers</w:t>
            </w:r>
          </w:p>
        </w:tc>
        <w:tc>
          <w:tcPr>
            <w:tcW w:w="2880" w:type="dxa"/>
          </w:tcPr>
          <w:p w14:paraId="21F854C8" w14:textId="47BFF1C4" w:rsidR="00AF64F6" w:rsidRDefault="00AF64F6" w:rsidP="00AF64F6">
            <w:pPr>
              <w:pStyle w:val="ListParagraph"/>
              <w:spacing w:before="40" w:after="40"/>
              <w:ind w:left="0"/>
              <w:jc w:val="both"/>
              <w:rPr>
                <w:rFonts w:asciiTheme="minorHAnsi" w:hAnsiTheme="minorHAnsi" w:cstheme="minorHAnsi"/>
                <w:sz w:val="22"/>
                <w:szCs w:val="22"/>
              </w:rPr>
            </w:pPr>
            <w:r w:rsidRPr="00980F83">
              <w:rPr>
                <w:rFonts w:asciiTheme="minorHAnsi" w:hAnsiTheme="minorHAnsi" w:cstheme="minorHAnsi"/>
                <w:sz w:val="22"/>
                <w:szCs w:val="22"/>
              </w:rPr>
              <w:t>Manufacturers</w:t>
            </w:r>
          </w:p>
        </w:tc>
      </w:tr>
    </w:tbl>
    <w:p w14:paraId="0EDE4F0A" w14:textId="77777777" w:rsidR="004812FA" w:rsidRPr="008B741F" w:rsidRDefault="004812FA" w:rsidP="004812FA">
      <w:pPr>
        <w:ind w:left="720"/>
        <w:jc w:val="both"/>
        <w:rPr>
          <w:rFonts w:asciiTheme="minorHAnsi" w:hAnsiTheme="minorHAnsi" w:cstheme="minorHAnsi"/>
          <w:sz w:val="22"/>
          <w:szCs w:val="22"/>
        </w:rPr>
      </w:pPr>
    </w:p>
    <w:p w14:paraId="69976FB4" w14:textId="1F8D1C10" w:rsidR="00AF64F6" w:rsidRDefault="00AF64F6" w:rsidP="004812FA">
      <w:pPr>
        <w:ind w:left="720"/>
        <w:jc w:val="both"/>
        <w:rPr>
          <w:rFonts w:asciiTheme="minorHAnsi" w:hAnsiTheme="minorHAnsi" w:cstheme="minorHAnsi"/>
          <w:sz w:val="22"/>
          <w:szCs w:val="22"/>
        </w:rPr>
      </w:pPr>
      <w:r>
        <w:rPr>
          <w:rFonts w:asciiTheme="minorHAnsi" w:hAnsiTheme="minorHAnsi" w:cstheme="minorHAnsi"/>
          <w:sz w:val="22"/>
          <w:szCs w:val="22"/>
        </w:rPr>
        <w:t>*</w:t>
      </w:r>
      <w:r w:rsidR="004812FA" w:rsidRPr="008B741F">
        <w:rPr>
          <w:rFonts w:asciiTheme="minorHAnsi" w:hAnsiTheme="minorHAnsi" w:cstheme="minorHAnsi"/>
          <w:sz w:val="22"/>
          <w:szCs w:val="22"/>
        </w:rPr>
        <w:t>Enterprise Serv</w:t>
      </w:r>
      <w:r w:rsidR="00E51E68" w:rsidRPr="008B741F">
        <w:rPr>
          <w:rFonts w:asciiTheme="minorHAnsi" w:hAnsiTheme="minorHAnsi" w:cstheme="minorHAnsi"/>
          <w:sz w:val="22"/>
          <w:szCs w:val="22"/>
        </w:rPr>
        <w:t>ices</w:t>
      </w:r>
      <w:r w:rsidR="004812FA" w:rsidRPr="008B741F">
        <w:rPr>
          <w:rFonts w:asciiTheme="minorHAnsi" w:hAnsiTheme="minorHAnsi" w:cstheme="minorHAnsi"/>
          <w:sz w:val="22"/>
          <w:szCs w:val="22"/>
        </w:rPr>
        <w:t xml:space="preserve"> intends to award Cooperative Purchasing Master Agreement(s) for Radio System Solutions to qualifying Radio Manufacturers. </w:t>
      </w:r>
      <w:r w:rsidR="005A49DA" w:rsidRPr="008B741F">
        <w:rPr>
          <w:rFonts w:asciiTheme="minorHAnsi" w:hAnsiTheme="minorHAnsi" w:cstheme="minorHAnsi"/>
          <w:sz w:val="22"/>
          <w:szCs w:val="22"/>
        </w:rPr>
        <w:t xml:space="preserve">Radio Manufacturers awarded the Base Station Repeater (Sub-Category 1.7) and Dispatch Console (Category 4) </w:t>
      </w:r>
      <w:r w:rsidR="005141CC">
        <w:rPr>
          <w:rFonts w:asciiTheme="minorHAnsi" w:hAnsiTheme="minorHAnsi" w:cstheme="minorHAnsi"/>
          <w:sz w:val="22"/>
          <w:szCs w:val="22"/>
        </w:rPr>
        <w:t xml:space="preserve">are considered qualifying Manufacturer and </w:t>
      </w:r>
      <w:r w:rsidR="005A49DA" w:rsidRPr="008B741F">
        <w:rPr>
          <w:rFonts w:asciiTheme="minorHAnsi" w:hAnsiTheme="minorHAnsi" w:cstheme="minorHAnsi"/>
          <w:sz w:val="22"/>
          <w:szCs w:val="22"/>
        </w:rPr>
        <w:t xml:space="preserve">may have the opportunity to offer a complete (turnkey) radio system solution.  System solution may include a system upgrade or a new system.  System solution Bidders will be responsible for all components of a solution. </w:t>
      </w:r>
    </w:p>
    <w:p w14:paraId="0AE5F3CC" w14:textId="77777777" w:rsidR="00AF64F6" w:rsidRDefault="00AF64F6" w:rsidP="004812FA">
      <w:pPr>
        <w:ind w:left="720"/>
        <w:jc w:val="both"/>
        <w:rPr>
          <w:rFonts w:asciiTheme="minorHAnsi" w:hAnsiTheme="minorHAnsi" w:cstheme="minorHAnsi"/>
          <w:sz w:val="22"/>
          <w:szCs w:val="22"/>
        </w:rPr>
      </w:pPr>
    </w:p>
    <w:p w14:paraId="77C93A76" w14:textId="5355BCE6" w:rsidR="005A49DA" w:rsidRPr="008B741F" w:rsidRDefault="00AF64F6" w:rsidP="004812FA">
      <w:pPr>
        <w:ind w:left="720"/>
        <w:jc w:val="both"/>
        <w:rPr>
          <w:rFonts w:asciiTheme="minorHAnsi" w:hAnsiTheme="minorHAnsi" w:cstheme="minorHAnsi"/>
          <w:sz w:val="22"/>
          <w:szCs w:val="22"/>
        </w:rPr>
      </w:pPr>
      <w:r>
        <w:rPr>
          <w:rFonts w:asciiTheme="minorHAnsi" w:hAnsiTheme="minorHAnsi" w:cstheme="minorHAnsi"/>
          <w:sz w:val="22"/>
          <w:szCs w:val="22"/>
        </w:rPr>
        <w:t xml:space="preserve">**For purposes of this </w:t>
      </w:r>
      <w:r w:rsidRPr="008B741F">
        <w:rPr>
          <w:rFonts w:asciiTheme="minorHAnsi" w:hAnsiTheme="minorHAnsi" w:cstheme="minorHAnsi"/>
          <w:sz w:val="22"/>
          <w:szCs w:val="22"/>
        </w:rPr>
        <w:t>Cooperative Purchasing Master Agreement</w:t>
      </w:r>
      <w:r>
        <w:rPr>
          <w:rFonts w:asciiTheme="minorHAnsi" w:hAnsiTheme="minorHAnsi" w:cstheme="minorHAnsi"/>
          <w:sz w:val="22"/>
          <w:szCs w:val="22"/>
        </w:rPr>
        <w:t>,</w:t>
      </w:r>
      <w:r w:rsidRPr="008B741F">
        <w:rPr>
          <w:rFonts w:asciiTheme="minorHAnsi" w:hAnsiTheme="minorHAnsi" w:cstheme="minorHAnsi"/>
          <w:sz w:val="22"/>
          <w:szCs w:val="22"/>
        </w:rPr>
        <w:t xml:space="preserve"> Manufacturer is defined as a company that, as one of its primary functions, designs, assembles, owns the trademark/patent and markets branded </w:t>
      </w:r>
      <w:r>
        <w:rPr>
          <w:rFonts w:asciiTheme="minorHAnsi" w:hAnsiTheme="minorHAnsi" w:cstheme="minorHAnsi"/>
          <w:sz w:val="22"/>
          <w:szCs w:val="22"/>
        </w:rPr>
        <w:t>products</w:t>
      </w:r>
      <w:r w:rsidRPr="008B741F">
        <w:rPr>
          <w:rFonts w:asciiTheme="minorHAnsi" w:hAnsiTheme="minorHAnsi" w:cstheme="minorHAnsi"/>
          <w:sz w:val="22"/>
          <w:szCs w:val="22"/>
        </w:rPr>
        <w:t>.</w:t>
      </w:r>
    </w:p>
    <w:p w14:paraId="3E262706" w14:textId="77777777" w:rsidR="006B5E45" w:rsidRPr="008B741F" w:rsidRDefault="006B5E45" w:rsidP="007504BA">
      <w:pPr>
        <w:ind w:left="720"/>
        <w:jc w:val="both"/>
        <w:rPr>
          <w:rFonts w:asciiTheme="minorHAnsi" w:hAnsiTheme="minorHAnsi" w:cstheme="minorHAnsi"/>
          <w:sz w:val="22"/>
          <w:szCs w:val="22"/>
        </w:rPr>
      </w:pPr>
    </w:p>
    <w:p w14:paraId="22BE5CC7" w14:textId="2C722F37" w:rsidR="008F7ECD" w:rsidRPr="008B741F" w:rsidRDefault="00AF64F6" w:rsidP="004812FA">
      <w:pPr>
        <w:ind w:left="720"/>
        <w:jc w:val="both"/>
        <w:rPr>
          <w:rFonts w:asciiTheme="minorHAnsi" w:hAnsiTheme="minorHAnsi" w:cstheme="minorHAnsi"/>
          <w:sz w:val="22"/>
          <w:szCs w:val="22"/>
        </w:rPr>
      </w:pPr>
      <w:r>
        <w:rPr>
          <w:rFonts w:asciiTheme="minorHAnsi" w:hAnsiTheme="minorHAnsi" w:cstheme="minorHAnsi"/>
          <w:sz w:val="22"/>
          <w:szCs w:val="22"/>
        </w:rPr>
        <w:t>***</w:t>
      </w:r>
      <w:r w:rsidR="006B0225" w:rsidRPr="008B741F">
        <w:rPr>
          <w:rFonts w:asciiTheme="minorHAnsi" w:hAnsiTheme="minorHAnsi" w:cstheme="minorHAnsi"/>
          <w:sz w:val="22"/>
          <w:szCs w:val="22"/>
        </w:rPr>
        <w:t xml:space="preserve">Enterprise Services intends to award </w:t>
      </w:r>
      <w:r w:rsidR="006B5E45" w:rsidRPr="008B741F">
        <w:rPr>
          <w:rFonts w:asciiTheme="minorHAnsi" w:hAnsiTheme="minorHAnsi" w:cstheme="minorHAnsi"/>
          <w:sz w:val="22"/>
          <w:szCs w:val="22"/>
        </w:rPr>
        <w:t>Cooperative Purchasing Master</w:t>
      </w:r>
      <w:r w:rsidR="00A11C46" w:rsidRPr="008B741F">
        <w:rPr>
          <w:rFonts w:asciiTheme="minorHAnsi" w:hAnsiTheme="minorHAnsi" w:cstheme="minorHAnsi"/>
          <w:sz w:val="22"/>
          <w:szCs w:val="22"/>
        </w:rPr>
        <w:t xml:space="preserve"> Agreements </w:t>
      </w:r>
      <w:r w:rsidR="006B0225" w:rsidRPr="008B741F">
        <w:rPr>
          <w:rFonts w:asciiTheme="minorHAnsi" w:hAnsiTheme="minorHAnsi" w:cstheme="minorHAnsi"/>
          <w:sz w:val="22"/>
          <w:szCs w:val="22"/>
        </w:rPr>
        <w:t xml:space="preserve">to authorized resellers by category/sub-category </w:t>
      </w:r>
      <w:r w:rsidR="006B5E45" w:rsidRPr="008B741F">
        <w:rPr>
          <w:rFonts w:asciiTheme="minorHAnsi" w:hAnsiTheme="minorHAnsi" w:cstheme="minorHAnsi"/>
          <w:sz w:val="22"/>
          <w:szCs w:val="22"/>
        </w:rPr>
        <w:t>in Category 7</w:t>
      </w:r>
      <w:r w:rsidR="006B0225" w:rsidRPr="008B741F">
        <w:rPr>
          <w:rFonts w:asciiTheme="minorHAnsi" w:hAnsiTheme="minorHAnsi" w:cstheme="minorHAnsi"/>
          <w:sz w:val="22"/>
          <w:szCs w:val="22"/>
        </w:rPr>
        <w:t xml:space="preserve"> Power Supply </w:t>
      </w:r>
      <w:r w:rsidR="005A49DA" w:rsidRPr="008B741F">
        <w:rPr>
          <w:rFonts w:asciiTheme="minorHAnsi" w:hAnsiTheme="minorHAnsi" w:cstheme="minorHAnsi"/>
          <w:sz w:val="22"/>
          <w:szCs w:val="22"/>
        </w:rPr>
        <w:t xml:space="preserve">Products </w:t>
      </w:r>
      <w:r w:rsidR="006B0225" w:rsidRPr="008B741F">
        <w:rPr>
          <w:rFonts w:asciiTheme="minorHAnsi" w:hAnsiTheme="minorHAnsi" w:cstheme="minorHAnsi"/>
          <w:sz w:val="22"/>
          <w:szCs w:val="22"/>
        </w:rPr>
        <w:t>and Solutions</w:t>
      </w:r>
      <w:r w:rsidR="006B5E45" w:rsidRPr="008B741F">
        <w:rPr>
          <w:rFonts w:asciiTheme="minorHAnsi" w:hAnsiTheme="minorHAnsi" w:cstheme="minorHAnsi"/>
          <w:sz w:val="22"/>
          <w:szCs w:val="22"/>
        </w:rPr>
        <w:t>.</w:t>
      </w:r>
      <w:r w:rsidR="004812FA" w:rsidRPr="008B741F">
        <w:rPr>
          <w:rFonts w:asciiTheme="minorHAnsi" w:hAnsiTheme="minorHAnsi" w:cstheme="minorHAnsi"/>
          <w:sz w:val="22"/>
          <w:szCs w:val="22"/>
        </w:rPr>
        <w:t xml:space="preserve"> </w:t>
      </w:r>
    </w:p>
    <w:p w14:paraId="7BFA0000" w14:textId="6B787DD2" w:rsidR="008F7ECD" w:rsidRPr="008B741F" w:rsidRDefault="008F7ECD" w:rsidP="008F7ECD">
      <w:pPr>
        <w:pStyle w:val="ListParagraph"/>
        <w:jc w:val="both"/>
        <w:rPr>
          <w:rFonts w:asciiTheme="minorHAnsi" w:hAnsiTheme="minorHAnsi" w:cstheme="minorHAnsi"/>
          <w:sz w:val="22"/>
          <w:szCs w:val="22"/>
        </w:rPr>
      </w:pPr>
      <w:r w:rsidRPr="008B741F">
        <w:rPr>
          <w:rFonts w:asciiTheme="minorHAnsi" w:hAnsiTheme="minorHAnsi" w:cstheme="minorHAnsi"/>
          <w:sz w:val="22"/>
          <w:szCs w:val="22"/>
        </w:rPr>
        <w:t>Authorized reseller</w:t>
      </w:r>
      <w:r w:rsidR="002F3391" w:rsidRPr="008B741F">
        <w:rPr>
          <w:rFonts w:asciiTheme="minorHAnsi" w:hAnsiTheme="minorHAnsi" w:cstheme="minorHAnsi"/>
          <w:sz w:val="22"/>
          <w:szCs w:val="22"/>
        </w:rPr>
        <w:t>s</w:t>
      </w:r>
      <w:r w:rsidRPr="008B741F">
        <w:rPr>
          <w:rFonts w:asciiTheme="minorHAnsi" w:hAnsiTheme="minorHAnsi" w:cstheme="minorHAnsi"/>
          <w:sz w:val="22"/>
          <w:szCs w:val="22"/>
        </w:rPr>
        <w:t xml:space="preserve"> of power system </w:t>
      </w:r>
      <w:r w:rsidR="006B0225" w:rsidRPr="008B741F">
        <w:rPr>
          <w:rFonts w:asciiTheme="minorHAnsi" w:hAnsiTheme="minorHAnsi" w:cstheme="minorHAnsi"/>
          <w:sz w:val="22"/>
          <w:szCs w:val="22"/>
        </w:rPr>
        <w:t>products</w:t>
      </w:r>
      <w:r w:rsidRPr="008B741F">
        <w:rPr>
          <w:rFonts w:asciiTheme="minorHAnsi" w:hAnsiTheme="minorHAnsi" w:cstheme="minorHAnsi"/>
          <w:sz w:val="22"/>
          <w:szCs w:val="22"/>
        </w:rPr>
        <w:t xml:space="preserve"> </w:t>
      </w:r>
      <w:r w:rsidR="005A49DA" w:rsidRPr="008B741F">
        <w:rPr>
          <w:rFonts w:asciiTheme="minorHAnsi" w:hAnsiTheme="minorHAnsi" w:cstheme="minorHAnsi"/>
          <w:sz w:val="22"/>
          <w:szCs w:val="22"/>
        </w:rPr>
        <w:t>may choose to submit a bid for any or all of the categories/sub-categories.</w:t>
      </w:r>
      <w:r w:rsidRPr="008B741F">
        <w:rPr>
          <w:rFonts w:asciiTheme="minorHAnsi" w:hAnsiTheme="minorHAnsi" w:cstheme="minorHAnsi"/>
          <w:sz w:val="22"/>
          <w:szCs w:val="22"/>
        </w:rPr>
        <w:t xml:space="preserve"> </w:t>
      </w:r>
      <w:r w:rsidR="00E83A3A"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System solution providers will be responsible for all components of the solution. </w:t>
      </w:r>
      <w:r w:rsidR="00E83A3A"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Authorized </w:t>
      </w:r>
      <w:r w:rsidR="002F3391" w:rsidRPr="008B741F">
        <w:rPr>
          <w:rFonts w:asciiTheme="minorHAnsi" w:hAnsiTheme="minorHAnsi" w:cstheme="minorHAnsi"/>
          <w:sz w:val="22"/>
          <w:szCs w:val="22"/>
        </w:rPr>
        <w:t>resellers</w:t>
      </w:r>
      <w:r w:rsidRPr="008B741F">
        <w:rPr>
          <w:rFonts w:asciiTheme="minorHAnsi" w:hAnsiTheme="minorHAnsi" w:cstheme="minorHAnsi"/>
          <w:sz w:val="22"/>
          <w:szCs w:val="22"/>
        </w:rPr>
        <w:t xml:space="preserve"> may choose to respond to any or all categories/sub-categories</w:t>
      </w:r>
      <w:r w:rsidR="002F3391" w:rsidRPr="008B741F">
        <w:rPr>
          <w:rFonts w:asciiTheme="minorHAnsi" w:hAnsiTheme="minorHAnsi" w:cstheme="minorHAnsi"/>
          <w:sz w:val="22"/>
          <w:szCs w:val="22"/>
        </w:rPr>
        <w:t xml:space="preserve"> in Category 7</w:t>
      </w:r>
      <w:r w:rsidRPr="008B741F">
        <w:rPr>
          <w:rFonts w:asciiTheme="minorHAnsi" w:hAnsiTheme="minorHAnsi" w:cstheme="minorHAnsi"/>
          <w:sz w:val="22"/>
          <w:szCs w:val="22"/>
        </w:rPr>
        <w:t xml:space="preserve">. </w:t>
      </w:r>
    </w:p>
    <w:p w14:paraId="56E9ED81" w14:textId="69A5AC94" w:rsidR="000C43EF" w:rsidRPr="008B741F" w:rsidRDefault="00D00635" w:rsidP="00CE2653">
      <w:pPr>
        <w:numPr>
          <w:ilvl w:val="0"/>
          <w:numId w:val="9"/>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Cooperative Purchasing </w:t>
      </w:r>
      <w:r w:rsidR="001707D2" w:rsidRPr="008B741F">
        <w:rPr>
          <w:rFonts w:asciiTheme="minorHAnsi" w:hAnsiTheme="minorHAnsi" w:cstheme="minorHAnsi"/>
          <w:b/>
          <w:smallCaps/>
          <w:sz w:val="22"/>
          <w:szCs w:val="22"/>
        </w:rPr>
        <w:t>Master Agreement</w:t>
      </w:r>
      <w:r w:rsidR="000C43EF" w:rsidRPr="008B741F">
        <w:rPr>
          <w:rFonts w:asciiTheme="minorHAnsi" w:hAnsiTheme="minorHAnsi" w:cstheme="minorHAnsi"/>
          <w:sz w:val="22"/>
          <w:szCs w:val="22"/>
        </w:rPr>
        <w:t xml:space="preserve">.  The form of the </w:t>
      </w:r>
      <w:r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0C43EF" w:rsidRPr="008B741F">
        <w:rPr>
          <w:rFonts w:asciiTheme="minorHAnsi" w:hAnsiTheme="minorHAnsi" w:cstheme="minorHAnsi"/>
          <w:sz w:val="22"/>
          <w:szCs w:val="22"/>
        </w:rPr>
        <w:t xml:space="preserve"> that will be awarded as a result of this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000C43EF" w:rsidRPr="008B741F">
        <w:rPr>
          <w:rFonts w:asciiTheme="minorHAnsi" w:hAnsiTheme="minorHAnsi" w:cstheme="minorHAnsi"/>
          <w:sz w:val="22"/>
          <w:szCs w:val="22"/>
        </w:rPr>
        <w:t xml:space="preserve"> is attached as </w:t>
      </w:r>
      <w:hyperlink w:anchor="_Exhibit_D_–" w:history="1">
        <w:r w:rsidR="000C43EF" w:rsidRPr="008B741F">
          <w:rPr>
            <w:rStyle w:val="Hyperlink"/>
            <w:rFonts w:asciiTheme="minorHAnsi" w:hAnsiTheme="minorHAnsi" w:cstheme="minorHAnsi"/>
            <w:i/>
            <w:sz w:val="22"/>
            <w:szCs w:val="22"/>
          </w:rPr>
          <w:t>Exhibit </w:t>
        </w:r>
        <w:r w:rsidR="00182FD9" w:rsidRPr="008B741F">
          <w:rPr>
            <w:rStyle w:val="Hyperlink"/>
            <w:rFonts w:asciiTheme="minorHAnsi" w:hAnsiTheme="minorHAnsi" w:cstheme="minorHAnsi"/>
            <w:i/>
            <w:sz w:val="22"/>
            <w:szCs w:val="22"/>
          </w:rPr>
          <w:t>D</w:t>
        </w:r>
        <w:r w:rsidR="00945BA6" w:rsidRPr="008B741F">
          <w:rPr>
            <w:rStyle w:val="Hyperlink"/>
            <w:rFonts w:asciiTheme="minorHAnsi" w:hAnsiTheme="minorHAnsi" w:cstheme="minorHAnsi"/>
            <w:i/>
            <w:sz w:val="22"/>
            <w:szCs w:val="22"/>
          </w:rPr>
          <w:t xml:space="preserve"> – </w:t>
        </w:r>
        <w:r w:rsidRPr="008B741F">
          <w:rPr>
            <w:rStyle w:val="Hyperlink"/>
            <w:rFonts w:asciiTheme="minorHAnsi" w:hAnsiTheme="minorHAnsi" w:cstheme="minorHAnsi"/>
            <w:i/>
            <w:sz w:val="22"/>
            <w:szCs w:val="22"/>
          </w:rPr>
          <w:t xml:space="preserve">Cooperative Purchasing </w:t>
        </w:r>
        <w:r w:rsidR="001707D2" w:rsidRPr="008B741F">
          <w:rPr>
            <w:rStyle w:val="Hyperlink"/>
            <w:rFonts w:asciiTheme="minorHAnsi" w:hAnsiTheme="minorHAnsi" w:cstheme="minorHAnsi"/>
            <w:i/>
            <w:sz w:val="22"/>
            <w:szCs w:val="22"/>
          </w:rPr>
          <w:t>Master Agreement</w:t>
        </w:r>
      </w:hyperlink>
      <w:r w:rsidR="000C43EF" w:rsidRPr="008B741F">
        <w:rPr>
          <w:rFonts w:asciiTheme="minorHAnsi" w:hAnsiTheme="minorHAnsi" w:cstheme="minorHAnsi"/>
          <w:sz w:val="22"/>
          <w:szCs w:val="22"/>
        </w:rPr>
        <w:t>.</w:t>
      </w:r>
    </w:p>
    <w:p w14:paraId="67494CF2" w14:textId="071E05B5" w:rsidR="009C1FB0" w:rsidRPr="008B741F" w:rsidRDefault="00B83885" w:rsidP="009C1FB0">
      <w:pPr>
        <w:numPr>
          <w:ilvl w:val="0"/>
          <w:numId w:val="9"/>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Contract Term</w:t>
      </w:r>
      <w:r w:rsidRPr="008B741F">
        <w:rPr>
          <w:rFonts w:asciiTheme="minorHAnsi" w:hAnsiTheme="minorHAnsi" w:cstheme="minorHAnsi"/>
          <w:sz w:val="22"/>
          <w:szCs w:val="22"/>
        </w:rPr>
        <w:t xml:space="preserve">.  As set forth in the attached </w:t>
      </w:r>
      <w:r w:rsidR="00D00635"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4A2556"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for this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the contract term </w:t>
      </w:r>
      <w:r w:rsidR="008C5D59" w:rsidRPr="008B741F">
        <w:rPr>
          <w:rFonts w:asciiTheme="minorHAnsi" w:hAnsiTheme="minorHAnsi" w:cstheme="minorHAnsi"/>
          <w:sz w:val="22"/>
          <w:szCs w:val="22"/>
        </w:rPr>
        <w:t>i</w:t>
      </w:r>
      <w:r w:rsidRPr="008B741F">
        <w:rPr>
          <w:rFonts w:asciiTheme="minorHAnsi" w:hAnsiTheme="minorHAnsi" w:cstheme="minorHAnsi"/>
          <w:sz w:val="22"/>
          <w:szCs w:val="22"/>
        </w:rPr>
        <w:t>s</w:t>
      </w:r>
      <w:r w:rsidR="008C5D59" w:rsidRPr="008B741F">
        <w:rPr>
          <w:rFonts w:asciiTheme="minorHAnsi" w:hAnsiTheme="minorHAnsi" w:cstheme="minorHAnsi"/>
          <w:sz w:val="22"/>
          <w:szCs w:val="22"/>
        </w:rPr>
        <w:t xml:space="preserve"> sixty</w:t>
      </w:r>
      <w:r w:rsidR="00B53AAD" w:rsidRPr="008B741F">
        <w:rPr>
          <w:rFonts w:asciiTheme="minorHAnsi" w:hAnsiTheme="minorHAnsi" w:cstheme="minorHAnsi"/>
          <w:sz w:val="22"/>
          <w:szCs w:val="22"/>
        </w:rPr>
        <w:t xml:space="preserve"> </w:t>
      </w:r>
      <w:r w:rsidR="008C5D59" w:rsidRPr="008B741F">
        <w:rPr>
          <w:rFonts w:asciiTheme="minorHAnsi" w:hAnsiTheme="minorHAnsi" w:cstheme="minorHAnsi"/>
          <w:sz w:val="22"/>
          <w:szCs w:val="22"/>
        </w:rPr>
        <w:t>(60</w:t>
      </w:r>
      <w:r w:rsidR="00B53AAD" w:rsidRPr="008B741F">
        <w:rPr>
          <w:rFonts w:asciiTheme="minorHAnsi" w:hAnsiTheme="minorHAnsi" w:cstheme="minorHAnsi"/>
          <w:sz w:val="22"/>
          <w:szCs w:val="22"/>
        </w:rPr>
        <w:t>)</w:t>
      </w:r>
      <w:r w:rsidRPr="008B741F">
        <w:rPr>
          <w:rFonts w:asciiTheme="minorHAnsi" w:hAnsiTheme="minorHAnsi" w:cstheme="minorHAnsi"/>
          <w:sz w:val="22"/>
          <w:szCs w:val="22"/>
        </w:rPr>
        <w:t xml:space="preserve"> months.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are to specify prices for the contract term.  </w:t>
      </w:r>
      <w:r w:rsidR="00D00635"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4A2556" w:rsidRPr="008B741F">
        <w:rPr>
          <w:rFonts w:asciiTheme="minorHAnsi" w:hAnsiTheme="minorHAnsi" w:cstheme="minorHAnsi"/>
          <w:sz w:val="22"/>
          <w:szCs w:val="22"/>
        </w:rPr>
        <w:t>s</w:t>
      </w:r>
      <w:r w:rsidRPr="008B741F">
        <w:rPr>
          <w:rFonts w:asciiTheme="minorHAnsi" w:hAnsiTheme="minorHAnsi" w:cstheme="minorHAnsi"/>
          <w:sz w:val="22"/>
          <w:szCs w:val="22"/>
        </w:rPr>
        <w:t xml:space="preserve"> </w:t>
      </w:r>
      <w:r w:rsidR="004A2556" w:rsidRPr="008B741F">
        <w:rPr>
          <w:rFonts w:asciiTheme="minorHAnsi" w:hAnsiTheme="minorHAnsi" w:cstheme="minorHAnsi"/>
          <w:sz w:val="22"/>
          <w:szCs w:val="22"/>
        </w:rPr>
        <w:t>are</w:t>
      </w:r>
      <w:r w:rsidRPr="008B741F">
        <w:rPr>
          <w:rFonts w:asciiTheme="minorHAnsi" w:hAnsiTheme="minorHAnsi" w:cstheme="minorHAnsi"/>
          <w:sz w:val="22"/>
          <w:szCs w:val="22"/>
        </w:rPr>
        <w:t xml:space="preserve"> subject to earlier termination.</w:t>
      </w:r>
    </w:p>
    <w:p w14:paraId="0219CD04" w14:textId="7DB95DBB" w:rsidR="00D928D2" w:rsidRPr="008B741F" w:rsidRDefault="00337183" w:rsidP="009C1FB0">
      <w:pPr>
        <w:numPr>
          <w:ilvl w:val="0"/>
          <w:numId w:val="9"/>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Estimated Sales. </w:t>
      </w:r>
      <w:r w:rsidRPr="008B741F">
        <w:rPr>
          <w:rFonts w:asciiTheme="minorHAnsi" w:hAnsiTheme="minorHAnsi" w:cstheme="minorHAnsi"/>
          <w:sz w:val="22"/>
          <w:szCs w:val="22"/>
        </w:rPr>
        <w:t xml:space="preserve"> </w:t>
      </w:r>
      <w:r w:rsidR="007B7FEC" w:rsidRPr="008B741F">
        <w:rPr>
          <w:rFonts w:asciiTheme="minorHAnsi" w:hAnsiTheme="minorHAnsi" w:cstheme="minorHAnsi"/>
          <w:sz w:val="22"/>
          <w:szCs w:val="22"/>
        </w:rPr>
        <w:t>F</w:t>
      </w:r>
      <w:r w:rsidR="00665D8F" w:rsidRPr="008B741F">
        <w:rPr>
          <w:rFonts w:asciiTheme="minorHAnsi" w:hAnsiTheme="minorHAnsi" w:cstheme="minorHAnsi"/>
          <w:sz w:val="22"/>
          <w:szCs w:val="22"/>
        </w:rPr>
        <w:t xml:space="preserve">or prior </w:t>
      </w:r>
      <w:r w:rsidR="00D00635"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665D8F" w:rsidRPr="008B741F">
        <w:rPr>
          <w:rFonts w:asciiTheme="minorHAnsi" w:hAnsiTheme="minorHAnsi" w:cstheme="minorHAnsi"/>
          <w:sz w:val="22"/>
          <w:szCs w:val="22"/>
        </w:rPr>
        <w:t xml:space="preserve">s, </w:t>
      </w:r>
      <w:r w:rsidR="007B7FEC" w:rsidRPr="008B741F">
        <w:rPr>
          <w:rFonts w:asciiTheme="minorHAnsi" w:hAnsiTheme="minorHAnsi" w:cstheme="minorHAnsi"/>
          <w:sz w:val="22"/>
          <w:szCs w:val="22"/>
        </w:rPr>
        <w:t>historical sales from 2012 - 2019</w:t>
      </w:r>
      <w:r w:rsidR="00D35724" w:rsidRPr="008B741F">
        <w:rPr>
          <w:rFonts w:asciiTheme="minorHAnsi" w:hAnsiTheme="minorHAnsi" w:cstheme="minorHAnsi"/>
          <w:sz w:val="22"/>
          <w:szCs w:val="22"/>
        </w:rPr>
        <w:t xml:space="preserve"> </w:t>
      </w:r>
      <w:r w:rsidR="00D00635" w:rsidRPr="008B741F">
        <w:rPr>
          <w:rFonts w:asciiTheme="minorHAnsi" w:hAnsiTheme="minorHAnsi" w:cstheme="minorHAnsi"/>
          <w:sz w:val="22"/>
          <w:szCs w:val="22"/>
        </w:rPr>
        <w:t>totaled</w:t>
      </w:r>
      <w:r w:rsidRPr="008B741F">
        <w:rPr>
          <w:rFonts w:asciiTheme="minorHAnsi" w:hAnsiTheme="minorHAnsi" w:cstheme="minorHAnsi"/>
          <w:sz w:val="22"/>
          <w:szCs w:val="22"/>
          <w:lang w:val="x-none"/>
        </w:rPr>
        <w:t xml:space="preserve"> </w:t>
      </w:r>
      <w:r w:rsidR="007B7FEC" w:rsidRPr="008B741F">
        <w:rPr>
          <w:rFonts w:asciiTheme="minorHAnsi" w:hAnsiTheme="minorHAnsi" w:cstheme="minorHAnsi"/>
          <w:sz w:val="22"/>
          <w:szCs w:val="22"/>
        </w:rPr>
        <w:t>approximately $</w:t>
      </w:r>
      <w:r w:rsidR="000A02C2" w:rsidRPr="008B741F">
        <w:rPr>
          <w:rFonts w:asciiTheme="minorHAnsi" w:hAnsiTheme="minorHAnsi" w:cstheme="minorHAnsi"/>
          <w:sz w:val="22"/>
          <w:szCs w:val="22"/>
        </w:rPr>
        <w:t>8</w:t>
      </w:r>
      <w:r w:rsidR="007B7FEC" w:rsidRPr="008B741F">
        <w:rPr>
          <w:rFonts w:asciiTheme="minorHAnsi" w:hAnsiTheme="minorHAnsi" w:cstheme="minorHAnsi"/>
          <w:sz w:val="22"/>
          <w:szCs w:val="22"/>
        </w:rPr>
        <w:t xml:space="preserve">99,401,791 </w:t>
      </w:r>
      <w:r w:rsidR="00ED0450" w:rsidRPr="008B741F">
        <w:rPr>
          <w:rFonts w:asciiTheme="minorHAnsi" w:hAnsiTheme="minorHAnsi" w:cstheme="minorHAnsi"/>
          <w:sz w:val="22"/>
          <w:szCs w:val="22"/>
        </w:rPr>
        <w:t xml:space="preserve">for </w:t>
      </w:r>
      <w:r w:rsidR="008C5D59" w:rsidRPr="008B741F">
        <w:rPr>
          <w:rFonts w:asciiTheme="minorHAnsi" w:hAnsiTheme="minorHAnsi" w:cstheme="minorHAnsi"/>
          <w:sz w:val="22"/>
          <w:szCs w:val="22"/>
        </w:rPr>
        <w:t>public safety radio</w:t>
      </w:r>
      <w:r w:rsidR="008B426E" w:rsidRPr="008B741F">
        <w:rPr>
          <w:rFonts w:asciiTheme="minorHAnsi" w:hAnsiTheme="minorHAnsi" w:cstheme="minorHAnsi"/>
          <w:sz w:val="22"/>
          <w:szCs w:val="22"/>
        </w:rPr>
        <w:t xml:space="preserve"> among all eligible </w:t>
      </w:r>
      <w:r w:rsidR="006D5488" w:rsidRPr="008B741F">
        <w:rPr>
          <w:rFonts w:asciiTheme="minorHAnsi" w:hAnsiTheme="minorHAnsi" w:cstheme="minorHAnsi"/>
          <w:sz w:val="22"/>
          <w:szCs w:val="22"/>
        </w:rPr>
        <w:t>P</w:t>
      </w:r>
      <w:r w:rsidR="008B426E" w:rsidRPr="008B741F">
        <w:rPr>
          <w:rFonts w:asciiTheme="minorHAnsi" w:hAnsiTheme="minorHAnsi" w:cstheme="minorHAnsi"/>
          <w:sz w:val="22"/>
          <w:szCs w:val="22"/>
        </w:rPr>
        <w:t>urchase</w:t>
      </w:r>
      <w:r w:rsidR="006D5488" w:rsidRPr="008B741F">
        <w:rPr>
          <w:rFonts w:asciiTheme="minorHAnsi" w:hAnsiTheme="minorHAnsi" w:cstheme="minorHAnsi"/>
          <w:sz w:val="22"/>
          <w:szCs w:val="22"/>
        </w:rPr>
        <w:t>r</w:t>
      </w:r>
      <w:r w:rsidR="008B426E" w:rsidRPr="008B741F">
        <w:rPr>
          <w:rFonts w:asciiTheme="minorHAnsi" w:hAnsiTheme="minorHAnsi" w:cstheme="minorHAnsi"/>
          <w:sz w:val="22"/>
          <w:szCs w:val="22"/>
        </w:rPr>
        <w:t>s</w:t>
      </w:r>
      <w:r w:rsidRPr="008B741F">
        <w:rPr>
          <w:rFonts w:asciiTheme="minorHAnsi" w:hAnsiTheme="minorHAnsi" w:cstheme="minorHAnsi"/>
          <w:sz w:val="22"/>
          <w:szCs w:val="22"/>
          <w:lang w:val="x-none"/>
        </w:rPr>
        <w:t xml:space="preserve">. </w:t>
      </w:r>
      <w:r w:rsidR="00016DB1" w:rsidRPr="008B741F">
        <w:rPr>
          <w:rFonts w:asciiTheme="minorHAnsi" w:hAnsiTheme="minorHAnsi" w:cstheme="minorHAnsi"/>
          <w:sz w:val="22"/>
          <w:szCs w:val="22"/>
        </w:rPr>
        <w:t xml:space="preserve"> </w:t>
      </w:r>
      <w:r w:rsidR="00A77B0D" w:rsidRPr="008B741F">
        <w:rPr>
          <w:rFonts w:asciiTheme="minorHAnsi" w:hAnsiTheme="minorHAnsi" w:cstheme="minorHAnsi"/>
          <w:sz w:val="22"/>
          <w:szCs w:val="22"/>
        </w:rPr>
        <w:t xml:space="preserve">See </w:t>
      </w:r>
      <w:hyperlink w:anchor="_Exhibit_E_–" w:history="1">
        <w:r w:rsidR="00A77B0D" w:rsidRPr="008B741F">
          <w:rPr>
            <w:rStyle w:val="Hyperlink"/>
            <w:rFonts w:asciiTheme="minorHAnsi" w:hAnsiTheme="minorHAnsi" w:cstheme="minorHAnsi"/>
            <w:i/>
            <w:sz w:val="22"/>
            <w:szCs w:val="22"/>
          </w:rPr>
          <w:t xml:space="preserve">Exhibit E </w:t>
        </w:r>
        <w:r w:rsidR="003B2E2F" w:rsidRPr="008B741F">
          <w:rPr>
            <w:rStyle w:val="Hyperlink"/>
            <w:rFonts w:asciiTheme="minorHAnsi" w:hAnsiTheme="minorHAnsi" w:cstheme="minorHAnsi"/>
            <w:i/>
            <w:sz w:val="22"/>
            <w:szCs w:val="22"/>
          </w:rPr>
          <w:t>Historical Sales</w:t>
        </w:r>
      </w:hyperlink>
      <w:r w:rsidR="00A77B0D" w:rsidRPr="008B741F">
        <w:rPr>
          <w:rFonts w:asciiTheme="minorHAnsi" w:hAnsiTheme="minorHAnsi" w:cstheme="minorHAnsi"/>
          <w:sz w:val="22"/>
          <w:szCs w:val="22"/>
        </w:rPr>
        <w:t xml:space="preserve"> for additional detail</w:t>
      </w:r>
      <w:r w:rsidR="007B7FEC" w:rsidRPr="008B741F">
        <w:rPr>
          <w:rFonts w:asciiTheme="minorHAnsi" w:hAnsiTheme="minorHAnsi" w:cstheme="minorHAnsi"/>
          <w:sz w:val="22"/>
          <w:szCs w:val="22"/>
        </w:rPr>
        <w:t xml:space="preserve"> by Vendor and State</w:t>
      </w:r>
      <w:r w:rsidR="00A77B0D" w:rsidRPr="008B741F">
        <w:rPr>
          <w:rFonts w:asciiTheme="minorHAnsi" w:hAnsiTheme="minorHAnsi" w:cstheme="minorHAnsi"/>
          <w:sz w:val="22"/>
          <w:szCs w:val="22"/>
        </w:rPr>
        <w:t>.</w:t>
      </w:r>
      <w:r w:rsidR="00A77B0D" w:rsidRPr="008B741F" w:rsidDel="00A77B0D">
        <w:rPr>
          <w:rFonts w:asciiTheme="minorHAnsi" w:hAnsiTheme="minorHAnsi" w:cstheme="minorHAnsi"/>
          <w:sz w:val="22"/>
          <w:szCs w:val="22"/>
        </w:rPr>
        <w:t xml:space="preserve"> </w:t>
      </w:r>
    </w:p>
    <w:p w14:paraId="32DAB18D" w14:textId="2A8FEF2B" w:rsidR="00D31B80" w:rsidRPr="008B741F" w:rsidRDefault="00D31B80" w:rsidP="00CE2653">
      <w:pPr>
        <w:numPr>
          <w:ilvl w:val="0"/>
          <w:numId w:val="9"/>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Washington</w:t>
      </w:r>
      <w:r w:rsidR="009C1FB0" w:rsidRPr="008B741F">
        <w:rPr>
          <w:rFonts w:asciiTheme="minorHAnsi" w:hAnsiTheme="minorHAnsi" w:cstheme="minorHAnsi"/>
          <w:b/>
          <w:smallCaps/>
          <w:sz w:val="22"/>
          <w:szCs w:val="22"/>
        </w:rPr>
        <w:t xml:space="preserve"> State Procurement Priority</w:t>
      </w:r>
      <w:r w:rsidRPr="008B741F">
        <w:rPr>
          <w:rFonts w:asciiTheme="minorHAnsi" w:hAnsiTheme="minorHAnsi" w:cstheme="minorHAnsi"/>
          <w:b/>
          <w:smallCaps/>
          <w:sz w:val="22"/>
          <w:szCs w:val="22"/>
        </w:rPr>
        <w:t xml:space="preserve"> &amp; </w:t>
      </w:r>
      <w:r w:rsidR="009C1FB0" w:rsidRPr="008B741F">
        <w:rPr>
          <w:rFonts w:asciiTheme="minorHAnsi" w:hAnsiTheme="minorHAnsi" w:cstheme="minorHAnsi"/>
          <w:b/>
          <w:smallCaps/>
          <w:sz w:val="22"/>
          <w:szCs w:val="22"/>
        </w:rPr>
        <w:t>Preference</w:t>
      </w:r>
      <w:r w:rsidRPr="008B741F">
        <w:rPr>
          <w:rFonts w:asciiTheme="minorHAnsi" w:hAnsiTheme="minorHAnsi" w:cstheme="minorHAnsi"/>
          <w:sz w:val="22"/>
          <w:szCs w:val="22"/>
        </w:rPr>
        <w:t>.  Enterprise Services will apply the following Washington State procurement priorities and preferences to this Competitive Solicitation</w:t>
      </w:r>
      <w:r w:rsidR="009F712E" w:rsidRPr="008B741F">
        <w:rPr>
          <w:rFonts w:asciiTheme="minorHAnsi" w:hAnsiTheme="minorHAnsi" w:cstheme="minorHAnsi"/>
          <w:sz w:val="22"/>
          <w:szCs w:val="22"/>
        </w:rPr>
        <w:t xml:space="preserve"> which, </w:t>
      </w:r>
      <w:r w:rsidR="00D00635" w:rsidRPr="008B741F">
        <w:rPr>
          <w:rFonts w:asciiTheme="minorHAnsi" w:hAnsiTheme="minorHAnsi" w:cstheme="minorHAnsi"/>
          <w:sz w:val="22"/>
          <w:szCs w:val="22"/>
        </w:rPr>
        <w:t>as</w:t>
      </w:r>
      <w:r w:rsidR="009F712E" w:rsidRPr="008B741F">
        <w:rPr>
          <w:rFonts w:asciiTheme="minorHAnsi" w:hAnsiTheme="minorHAnsi" w:cstheme="minorHAnsi"/>
          <w:sz w:val="22"/>
          <w:szCs w:val="22"/>
        </w:rPr>
        <w:t xml:space="preserve"> set forth in Section</w:t>
      </w:r>
      <w:r w:rsidR="006D5488" w:rsidRPr="008B741F">
        <w:rPr>
          <w:rFonts w:asciiTheme="minorHAnsi" w:hAnsiTheme="minorHAnsi" w:cstheme="minorHAnsi"/>
          <w:sz w:val="22"/>
          <w:szCs w:val="22"/>
        </w:rPr>
        <w:t> </w:t>
      </w:r>
      <w:r w:rsidR="00D00635" w:rsidRPr="008B741F">
        <w:rPr>
          <w:rFonts w:asciiTheme="minorHAnsi" w:hAnsiTheme="minorHAnsi" w:cstheme="minorHAnsi"/>
          <w:sz w:val="22"/>
          <w:szCs w:val="22"/>
        </w:rPr>
        <w:t>3.</w:t>
      </w:r>
      <w:r w:rsidR="00926EBD" w:rsidRPr="008B741F">
        <w:rPr>
          <w:rFonts w:asciiTheme="minorHAnsi" w:hAnsiTheme="minorHAnsi" w:cstheme="minorHAnsi"/>
          <w:sz w:val="22"/>
          <w:szCs w:val="22"/>
        </w:rPr>
        <w:t>9</w:t>
      </w:r>
      <w:r w:rsidR="009F712E" w:rsidRPr="008B741F">
        <w:rPr>
          <w:rFonts w:asciiTheme="minorHAnsi" w:hAnsiTheme="minorHAnsi" w:cstheme="minorHAnsi"/>
          <w:sz w:val="22"/>
          <w:szCs w:val="22"/>
        </w:rPr>
        <w:t>, will impact the evaluation of bids for this Competitive Solicitation</w:t>
      </w:r>
      <w:r w:rsidRPr="008B741F">
        <w:rPr>
          <w:rFonts w:asciiTheme="minorHAnsi" w:hAnsiTheme="minorHAnsi" w:cstheme="minorHAnsi"/>
          <w:sz w:val="22"/>
          <w:szCs w:val="22"/>
        </w:rPr>
        <w:t xml:space="preserve">: </w:t>
      </w:r>
    </w:p>
    <w:p w14:paraId="0ADA3051" w14:textId="1148684A" w:rsidR="00D31B80" w:rsidRPr="008B741F" w:rsidRDefault="000F4E5D" w:rsidP="00CE2653">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Executive Order 18-03</w:t>
      </w:r>
      <w:r w:rsidR="00D00635" w:rsidRPr="008B741F">
        <w:rPr>
          <w:rFonts w:asciiTheme="minorHAnsi" w:hAnsiTheme="minorHAnsi" w:cstheme="minorHAnsi"/>
          <w:sz w:val="22"/>
          <w:szCs w:val="22"/>
        </w:rPr>
        <w:t>:  50 points</w:t>
      </w:r>
    </w:p>
    <w:p w14:paraId="6F7C3F7B" w14:textId="77777777" w:rsidR="003E00B6" w:rsidRPr="008B741F" w:rsidRDefault="003E00B6" w:rsidP="003E00B6">
      <w:pPr>
        <w:jc w:val="both"/>
        <w:rPr>
          <w:rFonts w:asciiTheme="minorHAnsi" w:hAnsiTheme="minorHAnsi" w:cstheme="minorHAnsi"/>
          <w:sz w:val="22"/>
          <w:szCs w:val="22"/>
        </w:rPr>
      </w:pPr>
    </w:p>
    <w:p w14:paraId="0C9C4A66" w14:textId="77777777" w:rsidR="00D31B80" w:rsidRPr="008B741F" w:rsidRDefault="00D31B80" w:rsidP="00D31B80">
      <w:pPr>
        <w:jc w:val="both"/>
        <w:rPr>
          <w:rFonts w:asciiTheme="minorHAnsi" w:hAnsiTheme="minorHAnsi" w:cstheme="minorHAnsi"/>
          <w:sz w:val="22"/>
          <w:szCs w:val="22"/>
        </w:rPr>
      </w:pPr>
    </w:p>
    <w:p w14:paraId="62DED024" w14:textId="77777777" w:rsidR="00D31B80" w:rsidRPr="008B741F" w:rsidRDefault="00D31B80" w:rsidP="006F0B52">
      <w:pPr>
        <w:pStyle w:val="Heading1"/>
        <w:rPr>
          <w:rFonts w:asciiTheme="minorHAnsi" w:hAnsiTheme="minorHAnsi" w:cstheme="minorHAnsi"/>
        </w:rPr>
      </w:pPr>
      <w:bookmarkStart w:id="4" w:name="_Section_3_–"/>
      <w:bookmarkEnd w:id="4"/>
      <w:r w:rsidRPr="008B741F">
        <w:rPr>
          <w:rFonts w:asciiTheme="minorHAnsi" w:hAnsiTheme="minorHAnsi" w:cstheme="minorHAnsi"/>
        </w:rPr>
        <w:t xml:space="preserve">Section </w:t>
      </w:r>
      <w:r w:rsidRPr="008B741F">
        <w:rPr>
          <w:rFonts w:asciiTheme="minorHAnsi" w:hAnsiTheme="minorHAnsi" w:cstheme="minorHAnsi"/>
          <w:lang w:val="en-US"/>
        </w:rPr>
        <w:t>3</w:t>
      </w:r>
      <w:r w:rsidRPr="008B741F">
        <w:rPr>
          <w:rFonts w:asciiTheme="minorHAnsi" w:hAnsiTheme="minorHAnsi" w:cstheme="minorHAnsi"/>
        </w:rPr>
        <w:t xml:space="preserve"> – Bid Evaluation</w:t>
      </w:r>
    </w:p>
    <w:p w14:paraId="18E3F1E9" w14:textId="77777777" w:rsidR="00371729" w:rsidRPr="008B741F" w:rsidRDefault="00371729" w:rsidP="00D31B80">
      <w:pPr>
        <w:keepNext/>
        <w:keepLines/>
        <w:jc w:val="both"/>
        <w:rPr>
          <w:rFonts w:asciiTheme="minorHAnsi" w:hAnsiTheme="minorHAnsi" w:cstheme="minorHAnsi"/>
          <w:sz w:val="22"/>
          <w:szCs w:val="22"/>
        </w:rPr>
      </w:pPr>
    </w:p>
    <w:p w14:paraId="7BC442A5" w14:textId="7BA32F4C" w:rsidR="00AA72C3" w:rsidRPr="008B741F" w:rsidRDefault="00926EBD" w:rsidP="007B7FEC">
      <w:pPr>
        <w:spacing w:before="240"/>
        <w:jc w:val="both"/>
        <w:rPr>
          <w:rFonts w:asciiTheme="minorHAnsi" w:hAnsiTheme="minorHAnsi" w:cstheme="minorHAnsi"/>
          <w:sz w:val="22"/>
          <w:szCs w:val="22"/>
        </w:rPr>
      </w:pPr>
      <w:r w:rsidRPr="008B741F">
        <w:rPr>
          <w:rFonts w:asciiTheme="minorHAnsi" w:hAnsiTheme="minorHAnsi" w:cstheme="minorHAnsi"/>
          <w:sz w:val="22"/>
          <w:szCs w:val="22"/>
        </w:rPr>
        <w:t>This section identifies how Enterprise Services will evaluate bids for this Competitive Solicitation.</w:t>
      </w:r>
    </w:p>
    <w:p w14:paraId="333DAD54" w14:textId="77777777" w:rsidR="00D31B80" w:rsidRPr="008B741F" w:rsidRDefault="00D31B80" w:rsidP="007504BA">
      <w:pPr>
        <w:numPr>
          <w:ilvl w:val="1"/>
          <w:numId w:val="18"/>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lastRenderedPageBreak/>
        <w:t>Overview</w:t>
      </w:r>
      <w:r w:rsidRPr="008B741F">
        <w:rPr>
          <w:rFonts w:asciiTheme="minorHAnsi" w:hAnsiTheme="minorHAnsi" w:cstheme="minorHAnsi"/>
          <w:sz w:val="22"/>
          <w:szCs w:val="22"/>
        </w:rPr>
        <w:t>.  Enterprise Services will evaluate bids for this Competitive Solicitation as described below.</w:t>
      </w:r>
    </w:p>
    <w:p w14:paraId="602F2CE1" w14:textId="77777777" w:rsidR="00D31B80" w:rsidRPr="008B741F" w:rsidRDefault="009229C2" w:rsidP="007504BA">
      <w:pPr>
        <w:numPr>
          <w:ilvl w:val="0"/>
          <w:numId w:val="47"/>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Bidder</w:t>
      </w:r>
      <w:r w:rsidR="00D31B80" w:rsidRPr="008B741F">
        <w:rPr>
          <w:rFonts w:asciiTheme="minorHAnsi" w:hAnsiTheme="minorHAnsi" w:cstheme="minorHAnsi"/>
          <w:sz w:val="22"/>
          <w:szCs w:val="22"/>
        </w:rPr>
        <w:t xml:space="preserve"> responsiveness, performance requirements, price factors, and responsibility, will be evaluated based on the process described herein.</w:t>
      </w:r>
    </w:p>
    <w:p w14:paraId="0CD9AAE1" w14:textId="77777777" w:rsidR="00D31B80" w:rsidRPr="008B741F" w:rsidRDefault="00D31B80" w:rsidP="007504BA">
      <w:pPr>
        <w:numPr>
          <w:ilvl w:val="0"/>
          <w:numId w:val="47"/>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Any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whose bid is determined to be non-responsive will be rejected and will be notified of the reasons for this rejection.</w:t>
      </w:r>
    </w:p>
    <w:p w14:paraId="157D25E0" w14:textId="77777777" w:rsidR="00D31B80" w:rsidRPr="008B741F" w:rsidRDefault="00D31B80" w:rsidP="007504BA">
      <w:pPr>
        <w:numPr>
          <w:ilvl w:val="0"/>
          <w:numId w:val="47"/>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Enterprise Services reserves the right to:  (1) Waive any informality; (2) Reject any or all bids, or portions thereof; (3) Accept any portion of the items bid unless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stipulates all or nothing in their bid; (4) </w:t>
      </w:r>
      <w:r w:rsidR="00B33F6A" w:rsidRPr="008B741F">
        <w:rPr>
          <w:rFonts w:asciiTheme="minorHAnsi" w:hAnsiTheme="minorHAnsi" w:cstheme="minorHAnsi"/>
          <w:sz w:val="22"/>
          <w:szCs w:val="22"/>
        </w:rPr>
        <w:t>Request clarification of any bid; (5) </w:t>
      </w:r>
      <w:r w:rsidRPr="008B741F">
        <w:rPr>
          <w:rFonts w:asciiTheme="minorHAnsi" w:hAnsiTheme="minorHAnsi" w:cstheme="minorHAnsi"/>
          <w:sz w:val="22"/>
          <w:szCs w:val="22"/>
        </w:rPr>
        <w:t>Cancel the Competitive Solicitation and re-solicit bids; and/or (</w:t>
      </w:r>
      <w:r w:rsidR="00B33F6A" w:rsidRPr="008B741F">
        <w:rPr>
          <w:rFonts w:asciiTheme="minorHAnsi" w:hAnsiTheme="minorHAnsi" w:cstheme="minorHAnsi"/>
          <w:sz w:val="22"/>
          <w:szCs w:val="22"/>
        </w:rPr>
        <w:t>6</w:t>
      </w:r>
      <w:r w:rsidRPr="008B741F">
        <w:rPr>
          <w:rFonts w:asciiTheme="minorHAnsi" w:hAnsiTheme="minorHAnsi" w:cstheme="minorHAnsi"/>
          <w:sz w:val="22"/>
          <w:szCs w:val="22"/>
        </w:rPr>
        <w:t xml:space="preserve">) Negotiate with the lowest responsive and responsible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(s) to determine if such bid can be improved.</w:t>
      </w:r>
    </w:p>
    <w:p w14:paraId="7D22B553" w14:textId="218111C0" w:rsidR="00D31B80" w:rsidRPr="008B741F" w:rsidRDefault="00D31B80" w:rsidP="00F80BE4">
      <w:pPr>
        <w:numPr>
          <w:ilvl w:val="0"/>
          <w:numId w:val="47"/>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Enterprise Services will use the following process and evaluation criteria for an award of a </w:t>
      </w:r>
      <w:r w:rsidR="00E72EEC"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w:t>
      </w:r>
    </w:p>
    <w:p w14:paraId="37931EC6" w14:textId="77777777" w:rsidR="00CE2653" w:rsidRPr="008B741F" w:rsidRDefault="00CE2653" w:rsidP="00CE2653">
      <w:pPr>
        <w:spacing w:before="120" w:after="120"/>
        <w:ind w:left="1080" w:right="720"/>
        <w:jc w:val="both"/>
        <w:rPr>
          <w:rFonts w:asciiTheme="minorHAnsi" w:hAnsiTheme="minorHAnsi" w:cstheme="minorHAnsi"/>
          <w:sz w:val="22"/>
          <w:szCs w:val="22"/>
        </w:rPr>
      </w:pPr>
    </w:p>
    <w:tbl>
      <w:tblPr>
        <w:tblStyle w:val="TableGrid"/>
        <w:tblW w:w="8191" w:type="dxa"/>
        <w:tblInd w:w="354" w:type="dxa"/>
        <w:tblLayout w:type="fixed"/>
        <w:tblLook w:val="04A0" w:firstRow="1" w:lastRow="0" w:firstColumn="1" w:lastColumn="0" w:noHBand="0" w:noVBand="1"/>
      </w:tblPr>
      <w:tblGrid>
        <w:gridCol w:w="631"/>
        <w:gridCol w:w="5310"/>
        <w:gridCol w:w="1170"/>
        <w:gridCol w:w="1080"/>
      </w:tblGrid>
      <w:tr w:rsidR="00F80BE4" w:rsidRPr="008B741F" w14:paraId="30B6E3AF" w14:textId="77777777" w:rsidTr="00EF4E6A">
        <w:trPr>
          <w:cantSplit/>
          <w:trHeight w:val="161"/>
          <w:tblHeader/>
        </w:trPr>
        <w:tc>
          <w:tcPr>
            <w:tcW w:w="631" w:type="dxa"/>
            <w:vMerge w:val="restart"/>
            <w:vAlign w:val="center"/>
          </w:tcPr>
          <w:p w14:paraId="221061E1" w14:textId="77777777" w:rsidR="00F80BE4" w:rsidRPr="008B741F" w:rsidRDefault="00F80BE4" w:rsidP="008A7195">
            <w:pPr>
              <w:jc w:val="center"/>
              <w:rPr>
                <w:rFonts w:asciiTheme="minorHAnsi" w:hAnsiTheme="minorHAnsi" w:cstheme="minorHAnsi"/>
                <w:b/>
                <w:smallCaps/>
              </w:rPr>
            </w:pPr>
            <w:r w:rsidRPr="008B741F">
              <w:rPr>
                <w:rFonts w:asciiTheme="minorHAnsi" w:hAnsiTheme="minorHAnsi" w:cstheme="minorHAnsi"/>
                <w:b/>
                <w:smallCaps/>
              </w:rPr>
              <w:t>Step</w:t>
            </w:r>
          </w:p>
        </w:tc>
        <w:tc>
          <w:tcPr>
            <w:tcW w:w="5310" w:type="dxa"/>
            <w:vMerge w:val="restart"/>
            <w:vAlign w:val="center"/>
          </w:tcPr>
          <w:p w14:paraId="6987C74F" w14:textId="77777777" w:rsidR="00F80BE4" w:rsidRPr="008B741F" w:rsidRDefault="00F80BE4" w:rsidP="008A7195">
            <w:pPr>
              <w:jc w:val="center"/>
              <w:rPr>
                <w:rFonts w:asciiTheme="minorHAnsi" w:hAnsiTheme="minorHAnsi" w:cstheme="minorHAnsi"/>
                <w:b/>
                <w:smallCaps/>
              </w:rPr>
            </w:pPr>
            <w:r w:rsidRPr="008B741F">
              <w:rPr>
                <w:rFonts w:asciiTheme="minorHAnsi" w:hAnsiTheme="minorHAnsi" w:cstheme="minorHAnsi"/>
                <w:b/>
                <w:smallCaps/>
              </w:rPr>
              <w:t>Item</w:t>
            </w:r>
          </w:p>
        </w:tc>
        <w:tc>
          <w:tcPr>
            <w:tcW w:w="2250" w:type="dxa"/>
            <w:gridSpan w:val="2"/>
          </w:tcPr>
          <w:p w14:paraId="60C52B67" w14:textId="55C45BE9" w:rsidR="00F80BE4" w:rsidRPr="008B741F" w:rsidRDefault="00F80BE4" w:rsidP="00D320F9">
            <w:pPr>
              <w:spacing w:before="60" w:after="60"/>
              <w:jc w:val="center"/>
              <w:rPr>
                <w:rFonts w:asciiTheme="minorHAnsi" w:hAnsiTheme="minorHAnsi" w:cstheme="minorHAnsi"/>
                <w:b/>
                <w:smallCaps/>
              </w:rPr>
            </w:pPr>
            <w:r w:rsidRPr="008B741F">
              <w:rPr>
                <w:rFonts w:asciiTheme="minorHAnsi" w:hAnsiTheme="minorHAnsi" w:cstheme="minorHAnsi"/>
                <w:b/>
                <w:smallCaps/>
              </w:rPr>
              <w:t>Points</w:t>
            </w:r>
          </w:p>
        </w:tc>
      </w:tr>
      <w:tr w:rsidR="00F80BE4" w:rsidRPr="008B741F" w14:paraId="6B9A1D97" w14:textId="77777777" w:rsidTr="00F80BE4">
        <w:trPr>
          <w:cantSplit/>
          <w:tblHeader/>
        </w:trPr>
        <w:tc>
          <w:tcPr>
            <w:tcW w:w="631" w:type="dxa"/>
            <w:vMerge/>
          </w:tcPr>
          <w:p w14:paraId="734980D2" w14:textId="77777777" w:rsidR="00F80BE4" w:rsidRPr="008B741F" w:rsidRDefault="00F80BE4" w:rsidP="008A7195">
            <w:pPr>
              <w:jc w:val="center"/>
              <w:rPr>
                <w:rFonts w:asciiTheme="minorHAnsi" w:hAnsiTheme="minorHAnsi" w:cstheme="minorHAnsi"/>
                <w:sz w:val="22"/>
                <w:szCs w:val="22"/>
              </w:rPr>
            </w:pPr>
          </w:p>
        </w:tc>
        <w:tc>
          <w:tcPr>
            <w:tcW w:w="5310" w:type="dxa"/>
            <w:vMerge/>
          </w:tcPr>
          <w:p w14:paraId="65DFE6BB" w14:textId="77777777" w:rsidR="00F80BE4" w:rsidRPr="008B741F" w:rsidRDefault="00F80BE4" w:rsidP="008A7195">
            <w:pPr>
              <w:jc w:val="center"/>
              <w:rPr>
                <w:rFonts w:asciiTheme="minorHAnsi" w:hAnsiTheme="minorHAnsi" w:cstheme="minorHAnsi"/>
                <w:sz w:val="22"/>
                <w:szCs w:val="22"/>
              </w:rPr>
            </w:pPr>
          </w:p>
        </w:tc>
        <w:tc>
          <w:tcPr>
            <w:tcW w:w="1170" w:type="dxa"/>
            <w:vAlign w:val="center"/>
          </w:tcPr>
          <w:p w14:paraId="59A38A3E" w14:textId="1A1AB4EC" w:rsidR="00F80BE4" w:rsidRPr="008B741F" w:rsidRDefault="005C6620" w:rsidP="00F80BE4">
            <w:pPr>
              <w:jc w:val="center"/>
              <w:rPr>
                <w:rFonts w:asciiTheme="minorHAnsi" w:hAnsiTheme="minorHAnsi" w:cstheme="minorHAnsi"/>
                <w:b/>
                <w:sz w:val="20"/>
                <w:szCs w:val="20"/>
              </w:rPr>
            </w:pPr>
            <w:r w:rsidRPr="008B741F">
              <w:rPr>
                <w:rFonts w:asciiTheme="minorHAnsi" w:hAnsiTheme="minorHAnsi" w:cstheme="minorHAnsi"/>
                <w:b/>
                <w:sz w:val="20"/>
                <w:szCs w:val="20"/>
              </w:rPr>
              <w:t>Products</w:t>
            </w:r>
          </w:p>
        </w:tc>
        <w:tc>
          <w:tcPr>
            <w:tcW w:w="1080" w:type="dxa"/>
          </w:tcPr>
          <w:p w14:paraId="71FB6574" w14:textId="6A115647" w:rsidR="00F80BE4" w:rsidRPr="008B741F" w:rsidRDefault="00F80BE4" w:rsidP="00D320F9">
            <w:pPr>
              <w:jc w:val="center"/>
              <w:rPr>
                <w:rFonts w:asciiTheme="minorHAnsi" w:hAnsiTheme="minorHAnsi" w:cstheme="minorHAnsi"/>
                <w:b/>
                <w:sz w:val="20"/>
                <w:szCs w:val="20"/>
              </w:rPr>
            </w:pPr>
            <w:r w:rsidRPr="008B741F">
              <w:rPr>
                <w:rFonts w:asciiTheme="minorHAnsi" w:hAnsiTheme="minorHAnsi" w:cstheme="minorHAnsi"/>
                <w:b/>
                <w:sz w:val="20"/>
                <w:szCs w:val="20"/>
              </w:rPr>
              <w:t>Solutions</w:t>
            </w:r>
          </w:p>
        </w:tc>
      </w:tr>
      <w:tr w:rsidR="00F80BE4" w:rsidRPr="008B741F" w14:paraId="5372C32A" w14:textId="77777777" w:rsidTr="00F80BE4">
        <w:trPr>
          <w:cantSplit/>
          <w:tblHeader/>
        </w:trPr>
        <w:tc>
          <w:tcPr>
            <w:tcW w:w="631" w:type="dxa"/>
            <w:vAlign w:val="center"/>
          </w:tcPr>
          <w:p w14:paraId="126E2770" w14:textId="77777777" w:rsidR="00F80BE4" w:rsidRPr="008B741F" w:rsidRDefault="00F80BE4" w:rsidP="001B3AF7">
            <w:pPr>
              <w:spacing w:before="60" w:after="60"/>
              <w:jc w:val="center"/>
              <w:rPr>
                <w:rFonts w:asciiTheme="minorHAnsi" w:hAnsiTheme="minorHAnsi" w:cstheme="minorHAnsi"/>
                <w:b/>
                <w:sz w:val="22"/>
                <w:szCs w:val="22"/>
              </w:rPr>
            </w:pPr>
            <w:r w:rsidRPr="008B741F">
              <w:rPr>
                <w:rFonts w:asciiTheme="minorHAnsi" w:hAnsiTheme="minorHAnsi" w:cstheme="minorHAnsi"/>
                <w:b/>
                <w:sz w:val="22"/>
                <w:szCs w:val="22"/>
              </w:rPr>
              <w:t>1</w:t>
            </w:r>
          </w:p>
        </w:tc>
        <w:tc>
          <w:tcPr>
            <w:tcW w:w="5310" w:type="dxa"/>
            <w:vAlign w:val="center"/>
          </w:tcPr>
          <w:p w14:paraId="26EBB7A6" w14:textId="77777777" w:rsidR="00F80BE4" w:rsidRPr="008B741F" w:rsidRDefault="00F80BE4" w:rsidP="00D320F9">
            <w:pPr>
              <w:spacing w:before="60" w:after="60"/>
              <w:rPr>
                <w:rFonts w:asciiTheme="minorHAnsi" w:hAnsiTheme="minorHAnsi" w:cstheme="minorHAnsi"/>
                <w:b/>
                <w:sz w:val="22"/>
                <w:szCs w:val="22"/>
              </w:rPr>
            </w:pPr>
            <w:r w:rsidRPr="008B741F">
              <w:rPr>
                <w:rFonts w:asciiTheme="minorHAnsi" w:hAnsiTheme="minorHAnsi" w:cstheme="minorHAnsi"/>
                <w:b/>
                <w:sz w:val="22"/>
                <w:szCs w:val="22"/>
              </w:rPr>
              <w:t>Responsiveness</w:t>
            </w:r>
          </w:p>
        </w:tc>
        <w:tc>
          <w:tcPr>
            <w:tcW w:w="1170" w:type="dxa"/>
            <w:vAlign w:val="center"/>
          </w:tcPr>
          <w:p w14:paraId="3BF12B7B" w14:textId="77777777" w:rsidR="00F80BE4" w:rsidRPr="008B741F" w:rsidRDefault="00F80BE4" w:rsidP="00867ADA">
            <w:pPr>
              <w:jc w:val="center"/>
              <w:rPr>
                <w:rFonts w:asciiTheme="minorHAnsi" w:hAnsiTheme="minorHAnsi" w:cstheme="minorHAnsi"/>
                <w:sz w:val="22"/>
                <w:szCs w:val="22"/>
              </w:rPr>
            </w:pPr>
            <w:r w:rsidRPr="008B741F">
              <w:rPr>
                <w:rFonts w:asciiTheme="minorHAnsi" w:hAnsiTheme="minorHAnsi" w:cstheme="minorHAnsi"/>
                <w:sz w:val="22"/>
                <w:szCs w:val="22"/>
              </w:rPr>
              <w:t>Pass/Fail</w:t>
            </w:r>
          </w:p>
        </w:tc>
        <w:tc>
          <w:tcPr>
            <w:tcW w:w="1080" w:type="dxa"/>
            <w:vAlign w:val="center"/>
          </w:tcPr>
          <w:p w14:paraId="2E1DCECC" w14:textId="77777777" w:rsidR="00F80BE4" w:rsidRPr="008B741F" w:rsidRDefault="00F80BE4" w:rsidP="00D320F9">
            <w:pPr>
              <w:jc w:val="center"/>
              <w:rPr>
                <w:rFonts w:asciiTheme="minorHAnsi" w:hAnsiTheme="minorHAnsi" w:cstheme="minorHAnsi"/>
                <w:sz w:val="22"/>
                <w:szCs w:val="22"/>
              </w:rPr>
            </w:pPr>
            <w:r w:rsidRPr="008B741F">
              <w:rPr>
                <w:rFonts w:asciiTheme="minorHAnsi" w:hAnsiTheme="minorHAnsi" w:cstheme="minorHAnsi"/>
                <w:sz w:val="22"/>
                <w:szCs w:val="22"/>
              </w:rPr>
              <w:t>Pass/Fail</w:t>
            </w:r>
          </w:p>
        </w:tc>
      </w:tr>
      <w:tr w:rsidR="00F80BE4" w:rsidRPr="008B741F" w14:paraId="2EBD3397" w14:textId="77777777" w:rsidTr="00F80BE4">
        <w:trPr>
          <w:cantSplit/>
          <w:tblHeader/>
        </w:trPr>
        <w:tc>
          <w:tcPr>
            <w:tcW w:w="631" w:type="dxa"/>
            <w:vAlign w:val="center"/>
          </w:tcPr>
          <w:p w14:paraId="74B60E4D" w14:textId="77777777" w:rsidR="00F80BE4" w:rsidRPr="008B741F" w:rsidRDefault="00F80BE4" w:rsidP="001B3AF7">
            <w:pPr>
              <w:spacing w:before="60" w:after="60"/>
              <w:jc w:val="center"/>
              <w:rPr>
                <w:rFonts w:asciiTheme="minorHAnsi" w:hAnsiTheme="minorHAnsi" w:cstheme="minorHAnsi"/>
                <w:b/>
                <w:sz w:val="22"/>
                <w:szCs w:val="22"/>
              </w:rPr>
            </w:pPr>
            <w:r w:rsidRPr="008B741F">
              <w:rPr>
                <w:rFonts w:asciiTheme="minorHAnsi" w:hAnsiTheme="minorHAnsi" w:cstheme="minorHAnsi"/>
                <w:b/>
                <w:sz w:val="22"/>
                <w:szCs w:val="22"/>
              </w:rPr>
              <w:t>2</w:t>
            </w:r>
          </w:p>
        </w:tc>
        <w:tc>
          <w:tcPr>
            <w:tcW w:w="5310" w:type="dxa"/>
            <w:vAlign w:val="center"/>
          </w:tcPr>
          <w:p w14:paraId="074F9D55" w14:textId="77777777" w:rsidR="00F80BE4" w:rsidRPr="008B741F" w:rsidRDefault="00F80BE4" w:rsidP="006F6F43">
            <w:pPr>
              <w:rPr>
                <w:rFonts w:asciiTheme="minorHAnsi" w:hAnsiTheme="minorHAnsi" w:cstheme="minorHAnsi"/>
                <w:b/>
                <w:sz w:val="22"/>
                <w:szCs w:val="22"/>
              </w:rPr>
            </w:pPr>
            <w:r w:rsidRPr="008B741F">
              <w:rPr>
                <w:rFonts w:asciiTheme="minorHAnsi" w:hAnsiTheme="minorHAnsi" w:cstheme="minorHAnsi"/>
                <w:b/>
                <w:sz w:val="22"/>
                <w:szCs w:val="22"/>
              </w:rPr>
              <w:t xml:space="preserve">Exhibit B-1 Mandatory Technical Requirements </w:t>
            </w:r>
          </w:p>
          <w:p w14:paraId="14537503" w14:textId="77777777" w:rsidR="00F80BE4" w:rsidRPr="008B741F" w:rsidRDefault="00F80BE4" w:rsidP="006F6F43">
            <w:pPr>
              <w:spacing w:after="60"/>
              <w:rPr>
                <w:rFonts w:asciiTheme="minorHAnsi" w:hAnsiTheme="minorHAnsi" w:cstheme="minorHAnsi"/>
                <w:sz w:val="20"/>
                <w:szCs w:val="20"/>
              </w:rPr>
            </w:pPr>
            <w:r w:rsidRPr="008B741F">
              <w:rPr>
                <w:rFonts w:asciiTheme="minorHAnsi" w:hAnsiTheme="minorHAnsi" w:cstheme="minorHAnsi"/>
                <w:sz w:val="20"/>
                <w:szCs w:val="20"/>
              </w:rPr>
              <w:t>(per category/sub-category)</w:t>
            </w:r>
          </w:p>
        </w:tc>
        <w:tc>
          <w:tcPr>
            <w:tcW w:w="1170" w:type="dxa"/>
            <w:vAlign w:val="center"/>
          </w:tcPr>
          <w:p w14:paraId="60BCB13B" w14:textId="77777777" w:rsidR="00F80BE4" w:rsidRPr="008B741F" w:rsidRDefault="00F80BE4" w:rsidP="00867ADA">
            <w:pPr>
              <w:jc w:val="center"/>
              <w:rPr>
                <w:rFonts w:asciiTheme="minorHAnsi" w:hAnsiTheme="minorHAnsi" w:cstheme="minorHAnsi"/>
                <w:sz w:val="22"/>
                <w:szCs w:val="22"/>
              </w:rPr>
            </w:pPr>
            <w:r w:rsidRPr="008B741F">
              <w:rPr>
                <w:rFonts w:asciiTheme="minorHAnsi" w:hAnsiTheme="minorHAnsi" w:cstheme="minorHAnsi"/>
                <w:sz w:val="22"/>
                <w:szCs w:val="22"/>
              </w:rPr>
              <w:t>Pass/Fail</w:t>
            </w:r>
          </w:p>
        </w:tc>
        <w:tc>
          <w:tcPr>
            <w:tcW w:w="1080" w:type="dxa"/>
            <w:vAlign w:val="center"/>
          </w:tcPr>
          <w:p w14:paraId="41E806AA" w14:textId="77777777" w:rsidR="00F80BE4" w:rsidRPr="008B741F" w:rsidRDefault="00F80BE4" w:rsidP="00D320F9">
            <w:pPr>
              <w:jc w:val="center"/>
              <w:rPr>
                <w:rFonts w:asciiTheme="minorHAnsi" w:hAnsiTheme="minorHAnsi" w:cstheme="minorHAnsi"/>
                <w:sz w:val="22"/>
                <w:szCs w:val="22"/>
              </w:rPr>
            </w:pPr>
            <w:r w:rsidRPr="008B741F">
              <w:rPr>
                <w:rFonts w:asciiTheme="minorHAnsi" w:hAnsiTheme="minorHAnsi" w:cstheme="minorHAnsi"/>
                <w:sz w:val="22"/>
                <w:szCs w:val="22"/>
              </w:rPr>
              <w:t>N/A</w:t>
            </w:r>
          </w:p>
        </w:tc>
      </w:tr>
      <w:tr w:rsidR="00F80BE4" w:rsidRPr="008B741F" w14:paraId="5AAC1609" w14:textId="77777777" w:rsidTr="005416FA">
        <w:trPr>
          <w:cantSplit/>
          <w:trHeight w:val="404"/>
          <w:tblHeader/>
        </w:trPr>
        <w:tc>
          <w:tcPr>
            <w:tcW w:w="631" w:type="dxa"/>
            <w:vAlign w:val="center"/>
          </w:tcPr>
          <w:p w14:paraId="2B70F9C1" w14:textId="77777777" w:rsidR="00F80BE4" w:rsidRPr="008B741F" w:rsidRDefault="00F80BE4" w:rsidP="007D09A7">
            <w:pPr>
              <w:spacing w:before="60" w:after="60"/>
              <w:jc w:val="center"/>
              <w:rPr>
                <w:rFonts w:asciiTheme="minorHAnsi" w:hAnsiTheme="minorHAnsi" w:cstheme="minorHAnsi"/>
                <w:b/>
                <w:sz w:val="22"/>
                <w:szCs w:val="22"/>
              </w:rPr>
            </w:pPr>
            <w:r w:rsidRPr="008B741F">
              <w:rPr>
                <w:rFonts w:asciiTheme="minorHAnsi" w:hAnsiTheme="minorHAnsi" w:cstheme="minorHAnsi"/>
                <w:b/>
                <w:sz w:val="22"/>
                <w:szCs w:val="22"/>
              </w:rPr>
              <w:t>3</w:t>
            </w:r>
          </w:p>
        </w:tc>
        <w:tc>
          <w:tcPr>
            <w:tcW w:w="5310" w:type="dxa"/>
            <w:vAlign w:val="center"/>
          </w:tcPr>
          <w:p w14:paraId="74757338" w14:textId="4AEE30C7" w:rsidR="00F80BE4" w:rsidRPr="008B741F" w:rsidRDefault="00F80BE4" w:rsidP="005416FA">
            <w:pPr>
              <w:spacing w:before="60" w:after="60"/>
              <w:rPr>
                <w:rFonts w:asciiTheme="minorHAnsi" w:hAnsiTheme="minorHAnsi" w:cstheme="minorHAnsi"/>
                <w:sz w:val="22"/>
                <w:szCs w:val="22"/>
              </w:rPr>
            </w:pPr>
            <w:r w:rsidRPr="008B741F">
              <w:rPr>
                <w:rFonts w:asciiTheme="minorHAnsi" w:hAnsiTheme="minorHAnsi" w:cstheme="minorHAnsi"/>
                <w:b/>
                <w:sz w:val="22"/>
                <w:szCs w:val="22"/>
              </w:rPr>
              <w:t>Exhibit B-2 System Solutions Narratives</w:t>
            </w:r>
          </w:p>
        </w:tc>
        <w:tc>
          <w:tcPr>
            <w:tcW w:w="1170" w:type="dxa"/>
            <w:vAlign w:val="center"/>
          </w:tcPr>
          <w:p w14:paraId="58D21E95" w14:textId="77777777" w:rsidR="00F80BE4" w:rsidRPr="008B741F" w:rsidRDefault="00F80BE4" w:rsidP="004C72C6">
            <w:pPr>
              <w:ind w:firstLine="346"/>
              <w:rPr>
                <w:rFonts w:asciiTheme="minorHAnsi" w:hAnsiTheme="minorHAnsi" w:cstheme="minorHAnsi"/>
                <w:sz w:val="20"/>
                <w:szCs w:val="20"/>
              </w:rPr>
            </w:pPr>
            <w:r w:rsidRPr="008B741F">
              <w:rPr>
                <w:rFonts w:asciiTheme="minorHAnsi" w:hAnsiTheme="minorHAnsi" w:cstheme="minorHAnsi"/>
                <w:sz w:val="20"/>
                <w:szCs w:val="20"/>
              </w:rPr>
              <w:t>N/A</w:t>
            </w:r>
          </w:p>
        </w:tc>
        <w:tc>
          <w:tcPr>
            <w:tcW w:w="1080" w:type="dxa"/>
            <w:vAlign w:val="center"/>
          </w:tcPr>
          <w:p w14:paraId="0FEC220F" w14:textId="6881AD8F" w:rsidR="00F80BE4" w:rsidRPr="008B741F" w:rsidRDefault="005416FA" w:rsidP="00D320F9">
            <w:pPr>
              <w:jc w:val="center"/>
              <w:rPr>
                <w:rFonts w:asciiTheme="minorHAnsi" w:hAnsiTheme="minorHAnsi" w:cstheme="minorHAnsi"/>
                <w:sz w:val="22"/>
                <w:szCs w:val="22"/>
              </w:rPr>
            </w:pPr>
            <w:r w:rsidRPr="008B741F">
              <w:rPr>
                <w:rFonts w:asciiTheme="minorHAnsi" w:hAnsiTheme="minorHAnsi" w:cstheme="minorHAnsi"/>
                <w:sz w:val="22"/>
                <w:szCs w:val="22"/>
              </w:rPr>
              <w:t>250</w:t>
            </w:r>
          </w:p>
        </w:tc>
      </w:tr>
      <w:tr w:rsidR="00F80BE4" w:rsidRPr="008B741F" w14:paraId="4833985E" w14:textId="77777777" w:rsidTr="00F80BE4">
        <w:trPr>
          <w:cantSplit/>
          <w:tblHeader/>
        </w:trPr>
        <w:tc>
          <w:tcPr>
            <w:tcW w:w="631" w:type="dxa"/>
            <w:vAlign w:val="center"/>
          </w:tcPr>
          <w:p w14:paraId="16D645A4" w14:textId="77777777" w:rsidR="00F80BE4" w:rsidRPr="008B741F" w:rsidRDefault="00F80BE4" w:rsidP="00035DBC">
            <w:pPr>
              <w:jc w:val="center"/>
              <w:rPr>
                <w:rFonts w:asciiTheme="minorHAnsi" w:hAnsiTheme="minorHAnsi" w:cstheme="minorHAnsi"/>
                <w:b/>
                <w:sz w:val="22"/>
                <w:szCs w:val="22"/>
              </w:rPr>
            </w:pPr>
            <w:r w:rsidRPr="008B741F">
              <w:rPr>
                <w:rFonts w:asciiTheme="minorHAnsi" w:hAnsiTheme="minorHAnsi" w:cstheme="minorHAnsi"/>
                <w:b/>
                <w:sz w:val="22"/>
                <w:szCs w:val="22"/>
              </w:rPr>
              <w:t>4</w:t>
            </w:r>
          </w:p>
        </w:tc>
        <w:tc>
          <w:tcPr>
            <w:tcW w:w="5310" w:type="dxa"/>
          </w:tcPr>
          <w:p w14:paraId="353A6D69" w14:textId="68219E49" w:rsidR="00F80BE4" w:rsidRPr="008B741F" w:rsidRDefault="00F80BE4" w:rsidP="00A834A9">
            <w:pPr>
              <w:spacing w:before="60" w:after="60"/>
              <w:rPr>
                <w:rFonts w:asciiTheme="minorHAnsi" w:hAnsiTheme="minorHAnsi" w:cstheme="minorHAnsi"/>
                <w:b/>
                <w:sz w:val="22"/>
                <w:szCs w:val="22"/>
              </w:rPr>
            </w:pPr>
            <w:r w:rsidRPr="008B741F">
              <w:rPr>
                <w:rFonts w:asciiTheme="minorHAnsi" w:hAnsiTheme="minorHAnsi" w:cstheme="minorHAnsi"/>
                <w:b/>
                <w:sz w:val="22"/>
                <w:szCs w:val="22"/>
              </w:rPr>
              <w:t>Exhibit B-3 Experience, Qualifications</w:t>
            </w:r>
            <w:r w:rsidR="00A834A9">
              <w:rPr>
                <w:rFonts w:asciiTheme="minorHAnsi" w:hAnsiTheme="minorHAnsi" w:cstheme="minorHAnsi"/>
                <w:b/>
                <w:sz w:val="22"/>
                <w:szCs w:val="22"/>
              </w:rPr>
              <w:t xml:space="preserve">, </w:t>
            </w:r>
            <w:r w:rsidRPr="008B741F">
              <w:rPr>
                <w:rFonts w:asciiTheme="minorHAnsi" w:hAnsiTheme="minorHAnsi" w:cstheme="minorHAnsi"/>
                <w:b/>
                <w:sz w:val="22"/>
                <w:szCs w:val="22"/>
              </w:rPr>
              <w:t>Certifications</w:t>
            </w:r>
            <w:r w:rsidR="00A834A9">
              <w:rPr>
                <w:rFonts w:asciiTheme="minorHAnsi" w:hAnsiTheme="minorHAnsi" w:cstheme="minorHAnsi"/>
                <w:b/>
                <w:sz w:val="22"/>
                <w:szCs w:val="22"/>
              </w:rPr>
              <w:t>, and Services</w:t>
            </w:r>
          </w:p>
        </w:tc>
        <w:tc>
          <w:tcPr>
            <w:tcW w:w="1170" w:type="dxa"/>
            <w:vAlign w:val="center"/>
          </w:tcPr>
          <w:p w14:paraId="1D841DE7" w14:textId="77777777" w:rsidR="00F80BE4" w:rsidRPr="008B741F" w:rsidRDefault="00F80BE4" w:rsidP="00035DBC">
            <w:pPr>
              <w:jc w:val="center"/>
              <w:rPr>
                <w:rFonts w:asciiTheme="minorHAnsi" w:hAnsiTheme="minorHAnsi" w:cstheme="minorHAnsi"/>
                <w:sz w:val="22"/>
                <w:szCs w:val="22"/>
              </w:rPr>
            </w:pPr>
            <w:r w:rsidRPr="008B741F">
              <w:rPr>
                <w:rFonts w:asciiTheme="minorHAnsi" w:hAnsiTheme="minorHAnsi" w:cstheme="minorHAnsi"/>
                <w:sz w:val="22"/>
                <w:szCs w:val="22"/>
              </w:rPr>
              <w:t>500</w:t>
            </w:r>
          </w:p>
        </w:tc>
        <w:tc>
          <w:tcPr>
            <w:tcW w:w="1080" w:type="dxa"/>
            <w:vAlign w:val="center"/>
          </w:tcPr>
          <w:p w14:paraId="707BE8B4" w14:textId="77777777" w:rsidR="00F80BE4" w:rsidRPr="008B741F" w:rsidRDefault="00F80BE4" w:rsidP="00035DBC">
            <w:pPr>
              <w:jc w:val="center"/>
              <w:rPr>
                <w:rFonts w:asciiTheme="minorHAnsi" w:hAnsiTheme="minorHAnsi" w:cstheme="minorHAnsi"/>
                <w:sz w:val="22"/>
                <w:szCs w:val="22"/>
              </w:rPr>
            </w:pPr>
            <w:r w:rsidRPr="008B741F">
              <w:rPr>
                <w:rFonts w:asciiTheme="minorHAnsi" w:hAnsiTheme="minorHAnsi" w:cstheme="minorHAnsi"/>
                <w:sz w:val="22"/>
                <w:szCs w:val="22"/>
              </w:rPr>
              <w:t>500</w:t>
            </w:r>
          </w:p>
        </w:tc>
      </w:tr>
      <w:tr w:rsidR="00F80BE4" w:rsidRPr="008B741F" w14:paraId="62090316" w14:textId="77777777" w:rsidTr="00F80BE4">
        <w:trPr>
          <w:cantSplit/>
          <w:tblHeader/>
        </w:trPr>
        <w:tc>
          <w:tcPr>
            <w:tcW w:w="631" w:type="dxa"/>
            <w:vAlign w:val="center"/>
          </w:tcPr>
          <w:p w14:paraId="7E691E2B" w14:textId="77777777" w:rsidR="00F80BE4" w:rsidRPr="008B741F" w:rsidRDefault="00F80BE4" w:rsidP="00035DBC">
            <w:pPr>
              <w:jc w:val="center"/>
              <w:rPr>
                <w:rFonts w:asciiTheme="minorHAnsi" w:hAnsiTheme="minorHAnsi" w:cstheme="minorHAnsi"/>
                <w:b/>
                <w:sz w:val="22"/>
                <w:szCs w:val="22"/>
              </w:rPr>
            </w:pPr>
            <w:r w:rsidRPr="008B741F">
              <w:rPr>
                <w:rFonts w:asciiTheme="minorHAnsi" w:hAnsiTheme="minorHAnsi" w:cstheme="minorHAnsi"/>
                <w:b/>
                <w:sz w:val="22"/>
                <w:szCs w:val="22"/>
              </w:rPr>
              <w:t>5</w:t>
            </w:r>
          </w:p>
        </w:tc>
        <w:tc>
          <w:tcPr>
            <w:tcW w:w="5310" w:type="dxa"/>
          </w:tcPr>
          <w:p w14:paraId="21B75787" w14:textId="77777777" w:rsidR="00F80BE4" w:rsidRPr="008B741F" w:rsidRDefault="00F80BE4" w:rsidP="006F6F43">
            <w:pPr>
              <w:rPr>
                <w:rFonts w:asciiTheme="minorHAnsi" w:hAnsiTheme="minorHAnsi" w:cstheme="minorHAnsi"/>
                <w:b/>
                <w:sz w:val="22"/>
                <w:szCs w:val="22"/>
              </w:rPr>
            </w:pPr>
            <w:r w:rsidRPr="008B741F">
              <w:rPr>
                <w:rFonts w:asciiTheme="minorHAnsi" w:hAnsiTheme="minorHAnsi" w:cstheme="minorHAnsi"/>
                <w:b/>
                <w:sz w:val="22"/>
                <w:szCs w:val="22"/>
              </w:rPr>
              <w:t xml:space="preserve">Exhibit B-4 References </w:t>
            </w:r>
          </w:p>
          <w:p w14:paraId="11A58BEB" w14:textId="77777777" w:rsidR="00F80BE4" w:rsidRPr="008B741F" w:rsidRDefault="00F80BE4" w:rsidP="006F6F43">
            <w:pPr>
              <w:spacing w:after="60"/>
              <w:rPr>
                <w:rFonts w:asciiTheme="minorHAnsi" w:hAnsiTheme="minorHAnsi" w:cstheme="minorHAnsi"/>
                <w:sz w:val="22"/>
                <w:szCs w:val="22"/>
              </w:rPr>
            </w:pPr>
            <w:r w:rsidRPr="008B741F">
              <w:rPr>
                <w:rFonts w:asciiTheme="minorHAnsi" w:hAnsiTheme="minorHAnsi" w:cstheme="minorHAnsi"/>
                <w:sz w:val="20"/>
                <w:szCs w:val="20"/>
              </w:rPr>
              <w:t>(per category/sub-category/solution)</w:t>
            </w:r>
          </w:p>
        </w:tc>
        <w:tc>
          <w:tcPr>
            <w:tcW w:w="1170" w:type="dxa"/>
            <w:vAlign w:val="center"/>
          </w:tcPr>
          <w:p w14:paraId="16F580DA" w14:textId="77777777" w:rsidR="00F80BE4" w:rsidRPr="008B741F" w:rsidRDefault="00F80BE4" w:rsidP="00035DBC">
            <w:pPr>
              <w:jc w:val="center"/>
              <w:rPr>
                <w:rFonts w:asciiTheme="minorHAnsi" w:hAnsiTheme="minorHAnsi" w:cstheme="minorHAnsi"/>
                <w:sz w:val="22"/>
                <w:szCs w:val="22"/>
              </w:rPr>
            </w:pPr>
            <w:r w:rsidRPr="008B741F">
              <w:rPr>
                <w:rFonts w:asciiTheme="minorHAnsi" w:hAnsiTheme="minorHAnsi" w:cstheme="minorHAnsi"/>
                <w:sz w:val="22"/>
                <w:szCs w:val="22"/>
              </w:rPr>
              <w:t>250</w:t>
            </w:r>
          </w:p>
        </w:tc>
        <w:tc>
          <w:tcPr>
            <w:tcW w:w="1080" w:type="dxa"/>
            <w:vAlign w:val="center"/>
          </w:tcPr>
          <w:p w14:paraId="635CF3CD" w14:textId="77777777" w:rsidR="00F80BE4" w:rsidRPr="008B741F" w:rsidRDefault="00F80BE4" w:rsidP="00035DBC">
            <w:pPr>
              <w:jc w:val="center"/>
              <w:rPr>
                <w:rFonts w:asciiTheme="minorHAnsi" w:hAnsiTheme="minorHAnsi" w:cstheme="minorHAnsi"/>
                <w:sz w:val="22"/>
                <w:szCs w:val="22"/>
              </w:rPr>
            </w:pPr>
            <w:r w:rsidRPr="008B741F">
              <w:rPr>
                <w:rFonts w:asciiTheme="minorHAnsi" w:hAnsiTheme="minorHAnsi" w:cstheme="minorHAnsi"/>
                <w:sz w:val="22"/>
                <w:szCs w:val="22"/>
              </w:rPr>
              <w:t>250</w:t>
            </w:r>
          </w:p>
        </w:tc>
      </w:tr>
      <w:tr w:rsidR="00F80BE4" w:rsidRPr="008B741F" w14:paraId="1CAFF758" w14:textId="77777777" w:rsidTr="00F80BE4">
        <w:trPr>
          <w:cantSplit/>
          <w:tblHeader/>
        </w:trPr>
        <w:tc>
          <w:tcPr>
            <w:tcW w:w="5941" w:type="dxa"/>
            <w:gridSpan w:val="2"/>
            <w:shd w:val="clear" w:color="auto" w:fill="D9D9D9" w:themeFill="background1" w:themeFillShade="D9"/>
            <w:vAlign w:val="center"/>
          </w:tcPr>
          <w:p w14:paraId="0EC84E25" w14:textId="77777777" w:rsidR="00F80BE4" w:rsidRPr="008B741F" w:rsidRDefault="00F80BE4" w:rsidP="00AC751A">
            <w:pPr>
              <w:spacing w:before="120" w:after="120"/>
              <w:jc w:val="right"/>
              <w:rPr>
                <w:rFonts w:asciiTheme="minorHAnsi" w:hAnsiTheme="minorHAnsi" w:cstheme="minorHAnsi"/>
                <w:b/>
                <w:smallCaps/>
                <w:sz w:val="22"/>
                <w:szCs w:val="22"/>
              </w:rPr>
            </w:pPr>
            <w:r w:rsidRPr="008B741F">
              <w:rPr>
                <w:rFonts w:asciiTheme="minorHAnsi" w:hAnsiTheme="minorHAnsi" w:cstheme="minorHAnsi"/>
                <w:b/>
                <w:smallCaps/>
                <w:sz w:val="22"/>
                <w:szCs w:val="22"/>
              </w:rPr>
              <w:t xml:space="preserve">Technical/Performance Points Available </w:t>
            </w:r>
          </w:p>
        </w:tc>
        <w:tc>
          <w:tcPr>
            <w:tcW w:w="1170" w:type="dxa"/>
            <w:shd w:val="clear" w:color="auto" w:fill="D9D9D9" w:themeFill="background1" w:themeFillShade="D9"/>
            <w:vAlign w:val="center"/>
          </w:tcPr>
          <w:p w14:paraId="356A990A" w14:textId="77777777" w:rsidR="00F80BE4" w:rsidRPr="008B741F" w:rsidRDefault="00F80BE4" w:rsidP="00AC751A">
            <w:pPr>
              <w:spacing w:before="60" w:after="60"/>
              <w:jc w:val="center"/>
              <w:rPr>
                <w:rFonts w:asciiTheme="minorHAnsi" w:hAnsiTheme="minorHAnsi" w:cstheme="minorHAnsi"/>
                <w:b/>
                <w:sz w:val="22"/>
                <w:szCs w:val="22"/>
              </w:rPr>
            </w:pPr>
            <w:r w:rsidRPr="008B741F">
              <w:rPr>
                <w:rFonts w:asciiTheme="minorHAnsi" w:hAnsiTheme="minorHAnsi" w:cstheme="minorHAnsi"/>
                <w:b/>
                <w:sz w:val="22"/>
                <w:szCs w:val="22"/>
              </w:rPr>
              <w:t>750</w:t>
            </w:r>
          </w:p>
        </w:tc>
        <w:tc>
          <w:tcPr>
            <w:tcW w:w="1080" w:type="dxa"/>
            <w:shd w:val="clear" w:color="auto" w:fill="D9D9D9" w:themeFill="background1" w:themeFillShade="D9"/>
            <w:vAlign w:val="center"/>
          </w:tcPr>
          <w:p w14:paraId="557DE5EE" w14:textId="77777777" w:rsidR="00F80BE4" w:rsidRPr="008B741F" w:rsidRDefault="00F80BE4" w:rsidP="00035DBC">
            <w:pPr>
              <w:jc w:val="center"/>
              <w:rPr>
                <w:rFonts w:asciiTheme="minorHAnsi" w:hAnsiTheme="minorHAnsi" w:cstheme="minorHAnsi"/>
                <w:b/>
                <w:sz w:val="22"/>
                <w:szCs w:val="22"/>
              </w:rPr>
            </w:pPr>
            <w:r w:rsidRPr="008B741F">
              <w:rPr>
                <w:rFonts w:asciiTheme="minorHAnsi" w:hAnsiTheme="minorHAnsi" w:cstheme="minorHAnsi"/>
                <w:b/>
                <w:sz w:val="22"/>
                <w:szCs w:val="22"/>
              </w:rPr>
              <w:t>750</w:t>
            </w:r>
          </w:p>
        </w:tc>
      </w:tr>
      <w:tr w:rsidR="00F80BE4" w:rsidRPr="008B741F" w14:paraId="29268192" w14:textId="77777777" w:rsidTr="00F80BE4">
        <w:trPr>
          <w:cantSplit/>
          <w:trHeight w:val="170"/>
          <w:tblHeader/>
        </w:trPr>
        <w:tc>
          <w:tcPr>
            <w:tcW w:w="631" w:type="dxa"/>
            <w:vAlign w:val="center"/>
          </w:tcPr>
          <w:p w14:paraId="25B0B4DA" w14:textId="77777777" w:rsidR="00F80BE4" w:rsidRPr="008B741F" w:rsidRDefault="00F80BE4" w:rsidP="00035DBC">
            <w:pPr>
              <w:jc w:val="center"/>
              <w:rPr>
                <w:rFonts w:asciiTheme="minorHAnsi" w:hAnsiTheme="minorHAnsi" w:cstheme="minorHAnsi"/>
                <w:b/>
                <w:sz w:val="22"/>
                <w:szCs w:val="22"/>
              </w:rPr>
            </w:pPr>
            <w:r w:rsidRPr="008B741F">
              <w:rPr>
                <w:rFonts w:asciiTheme="minorHAnsi" w:hAnsiTheme="minorHAnsi" w:cstheme="minorHAnsi"/>
                <w:b/>
                <w:sz w:val="22"/>
                <w:szCs w:val="22"/>
              </w:rPr>
              <w:t>6</w:t>
            </w:r>
          </w:p>
        </w:tc>
        <w:tc>
          <w:tcPr>
            <w:tcW w:w="5310" w:type="dxa"/>
          </w:tcPr>
          <w:p w14:paraId="0716C66C" w14:textId="025DFC36" w:rsidR="00F80BE4" w:rsidRPr="008B741F" w:rsidRDefault="00F80BE4" w:rsidP="00035DBC">
            <w:pPr>
              <w:spacing w:before="60" w:after="60"/>
              <w:rPr>
                <w:rFonts w:asciiTheme="minorHAnsi" w:hAnsiTheme="minorHAnsi" w:cstheme="minorHAnsi"/>
                <w:sz w:val="20"/>
                <w:szCs w:val="20"/>
              </w:rPr>
            </w:pPr>
            <w:r w:rsidRPr="008B741F">
              <w:rPr>
                <w:rFonts w:asciiTheme="minorHAnsi" w:hAnsiTheme="minorHAnsi" w:cstheme="minorHAnsi"/>
                <w:b/>
                <w:sz w:val="22"/>
                <w:szCs w:val="22"/>
              </w:rPr>
              <w:t xml:space="preserve">Exhibit C Bid Price </w:t>
            </w:r>
            <w:r w:rsidRPr="008B741F">
              <w:rPr>
                <w:rFonts w:asciiTheme="minorHAnsi" w:hAnsiTheme="minorHAnsi" w:cstheme="minorHAnsi"/>
                <w:sz w:val="20"/>
                <w:szCs w:val="20"/>
              </w:rPr>
              <w:t>(per category/sub-category</w:t>
            </w:r>
            <w:r w:rsidR="005416FA" w:rsidRPr="008B741F">
              <w:rPr>
                <w:rFonts w:asciiTheme="minorHAnsi" w:hAnsiTheme="minorHAnsi" w:cstheme="minorHAnsi"/>
                <w:sz w:val="20"/>
                <w:szCs w:val="20"/>
              </w:rPr>
              <w:t>/solution</w:t>
            </w:r>
            <w:r w:rsidRPr="008B741F">
              <w:rPr>
                <w:rFonts w:asciiTheme="minorHAnsi" w:hAnsiTheme="minorHAnsi" w:cstheme="minorHAnsi"/>
                <w:sz w:val="20"/>
                <w:szCs w:val="20"/>
              </w:rPr>
              <w:t>)</w:t>
            </w:r>
          </w:p>
        </w:tc>
        <w:tc>
          <w:tcPr>
            <w:tcW w:w="1170" w:type="dxa"/>
            <w:vAlign w:val="center"/>
          </w:tcPr>
          <w:p w14:paraId="0FC6CBB1" w14:textId="77777777" w:rsidR="00F80BE4" w:rsidRPr="008B741F" w:rsidRDefault="00F80BE4" w:rsidP="00035DBC">
            <w:pPr>
              <w:jc w:val="center"/>
              <w:rPr>
                <w:rFonts w:asciiTheme="minorHAnsi" w:hAnsiTheme="minorHAnsi" w:cstheme="minorHAnsi"/>
                <w:sz w:val="22"/>
                <w:szCs w:val="22"/>
              </w:rPr>
            </w:pPr>
            <w:r w:rsidRPr="008B741F">
              <w:rPr>
                <w:rFonts w:asciiTheme="minorHAnsi" w:hAnsiTheme="minorHAnsi" w:cstheme="minorHAnsi"/>
                <w:sz w:val="22"/>
                <w:szCs w:val="22"/>
              </w:rPr>
              <w:t>300</w:t>
            </w:r>
          </w:p>
        </w:tc>
        <w:tc>
          <w:tcPr>
            <w:tcW w:w="1080" w:type="dxa"/>
            <w:vAlign w:val="center"/>
          </w:tcPr>
          <w:p w14:paraId="58811074" w14:textId="77777777" w:rsidR="00F80BE4" w:rsidRPr="008B741F" w:rsidRDefault="00F80BE4" w:rsidP="00035DBC">
            <w:pPr>
              <w:jc w:val="center"/>
              <w:rPr>
                <w:rFonts w:asciiTheme="minorHAnsi" w:hAnsiTheme="minorHAnsi" w:cstheme="minorHAnsi"/>
                <w:sz w:val="22"/>
                <w:szCs w:val="22"/>
              </w:rPr>
            </w:pPr>
            <w:r w:rsidRPr="008B741F">
              <w:rPr>
                <w:rFonts w:asciiTheme="minorHAnsi" w:hAnsiTheme="minorHAnsi" w:cstheme="minorHAnsi"/>
                <w:sz w:val="22"/>
                <w:szCs w:val="22"/>
              </w:rPr>
              <w:t>300</w:t>
            </w:r>
          </w:p>
        </w:tc>
      </w:tr>
      <w:tr w:rsidR="00F80BE4" w:rsidRPr="008B741F" w14:paraId="55C53177" w14:textId="77777777" w:rsidTr="00F80BE4">
        <w:trPr>
          <w:cantSplit/>
          <w:trHeight w:val="170"/>
          <w:tblHeader/>
        </w:trPr>
        <w:tc>
          <w:tcPr>
            <w:tcW w:w="5941" w:type="dxa"/>
            <w:gridSpan w:val="2"/>
            <w:shd w:val="clear" w:color="auto" w:fill="D9D9D9" w:themeFill="background1" w:themeFillShade="D9"/>
            <w:vAlign w:val="center"/>
          </w:tcPr>
          <w:p w14:paraId="3F31C5F7" w14:textId="77777777" w:rsidR="00F80BE4" w:rsidRPr="008B741F" w:rsidRDefault="00F80BE4" w:rsidP="00AC751A">
            <w:pPr>
              <w:spacing w:before="120" w:after="120"/>
              <w:jc w:val="right"/>
              <w:rPr>
                <w:rFonts w:asciiTheme="minorHAnsi" w:hAnsiTheme="minorHAnsi" w:cstheme="minorHAnsi"/>
                <w:b/>
                <w:sz w:val="22"/>
                <w:szCs w:val="22"/>
              </w:rPr>
            </w:pPr>
            <w:r w:rsidRPr="008B741F">
              <w:rPr>
                <w:rFonts w:asciiTheme="minorHAnsi" w:hAnsiTheme="minorHAnsi" w:cstheme="minorHAnsi"/>
                <w:b/>
                <w:smallCaps/>
                <w:sz w:val="22"/>
                <w:szCs w:val="22"/>
              </w:rPr>
              <w:t>Combined Technical/Performance &amp; Bid Price Points Available</w:t>
            </w:r>
          </w:p>
        </w:tc>
        <w:tc>
          <w:tcPr>
            <w:tcW w:w="1170" w:type="dxa"/>
            <w:shd w:val="clear" w:color="auto" w:fill="D9D9D9" w:themeFill="background1" w:themeFillShade="D9"/>
            <w:vAlign w:val="center"/>
          </w:tcPr>
          <w:p w14:paraId="73846799" w14:textId="77777777" w:rsidR="00F80BE4" w:rsidRPr="008B741F" w:rsidRDefault="00F80BE4" w:rsidP="00F9793B">
            <w:pPr>
              <w:jc w:val="center"/>
              <w:rPr>
                <w:rFonts w:asciiTheme="minorHAnsi" w:hAnsiTheme="minorHAnsi" w:cstheme="minorHAnsi"/>
                <w:b/>
                <w:sz w:val="22"/>
                <w:szCs w:val="22"/>
              </w:rPr>
            </w:pPr>
            <w:r w:rsidRPr="008B741F">
              <w:rPr>
                <w:rFonts w:asciiTheme="minorHAnsi" w:hAnsiTheme="minorHAnsi" w:cstheme="minorHAnsi"/>
                <w:b/>
                <w:sz w:val="22"/>
                <w:szCs w:val="22"/>
              </w:rPr>
              <w:t>1050</w:t>
            </w:r>
          </w:p>
        </w:tc>
        <w:tc>
          <w:tcPr>
            <w:tcW w:w="1080" w:type="dxa"/>
            <w:shd w:val="clear" w:color="auto" w:fill="D9D9D9" w:themeFill="background1" w:themeFillShade="D9"/>
            <w:vAlign w:val="center"/>
          </w:tcPr>
          <w:p w14:paraId="398754BD" w14:textId="77777777" w:rsidR="00F80BE4" w:rsidRPr="008B741F" w:rsidRDefault="00F80BE4" w:rsidP="00AC751A">
            <w:pPr>
              <w:jc w:val="center"/>
              <w:rPr>
                <w:rFonts w:asciiTheme="minorHAnsi" w:hAnsiTheme="minorHAnsi" w:cstheme="minorHAnsi"/>
                <w:b/>
                <w:sz w:val="22"/>
                <w:szCs w:val="22"/>
              </w:rPr>
            </w:pPr>
            <w:r w:rsidRPr="008B741F">
              <w:rPr>
                <w:rFonts w:asciiTheme="minorHAnsi" w:hAnsiTheme="minorHAnsi" w:cstheme="minorHAnsi"/>
                <w:b/>
                <w:sz w:val="22"/>
                <w:szCs w:val="22"/>
              </w:rPr>
              <w:t>1300</w:t>
            </w:r>
          </w:p>
        </w:tc>
      </w:tr>
      <w:tr w:rsidR="00F80BE4" w:rsidRPr="008B741F" w14:paraId="19B1D091" w14:textId="77777777" w:rsidTr="00F80BE4">
        <w:trPr>
          <w:cantSplit/>
          <w:trHeight w:val="170"/>
          <w:tblHeader/>
        </w:trPr>
        <w:tc>
          <w:tcPr>
            <w:tcW w:w="631" w:type="dxa"/>
            <w:vAlign w:val="center"/>
          </w:tcPr>
          <w:p w14:paraId="09077E79" w14:textId="4F20BDF6" w:rsidR="00F80BE4" w:rsidRPr="008B741F" w:rsidRDefault="005416FA" w:rsidP="00F9793B">
            <w:pPr>
              <w:jc w:val="center"/>
              <w:rPr>
                <w:rFonts w:asciiTheme="minorHAnsi" w:hAnsiTheme="minorHAnsi" w:cstheme="minorHAnsi"/>
                <w:b/>
                <w:sz w:val="22"/>
                <w:szCs w:val="22"/>
              </w:rPr>
            </w:pPr>
            <w:r w:rsidRPr="008B741F">
              <w:rPr>
                <w:rFonts w:asciiTheme="minorHAnsi" w:hAnsiTheme="minorHAnsi" w:cstheme="minorHAnsi"/>
                <w:b/>
                <w:sz w:val="22"/>
                <w:szCs w:val="22"/>
              </w:rPr>
              <w:t>7</w:t>
            </w:r>
          </w:p>
        </w:tc>
        <w:tc>
          <w:tcPr>
            <w:tcW w:w="5310" w:type="dxa"/>
          </w:tcPr>
          <w:p w14:paraId="7F8B8C12" w14:textId="77777777" w:rsidR="00F80BE4" w:rsidRPr="008B741F" w:rsidRDefault="00F80BE4" w:rsidP="00AC751A">
            <w:pPr>
              <w:spacing w:before="60" w:after="60"/>
              <w:rPr>
                <w:rFonts w:asciiTheme="minorHAnsi" w:hAnsiTheme="minorHAnsi" w:cstheme="minorHAnsi"/>
                <w:b/>
                <w:sz w:val="22"/>
                <w:szCs w:val="22"/>
              </w:rPr>
            </w:pPr>
            <w:r w:rsidRPr="008B741F">
              <w:rPr>
                <w:rFonts w:asciiTheme="minorHAnsi" w:hAnsiTheme="minorHAnsi" w:cstheme="minorHAnsi"/>
                <w:b/>
                <w:sz w:val="22"/>
                <w:szCs w:val="22"/>
              </w:rPr>
              <w:t xml:space="preserve">Washington Preference - </w:t>
            </w:r>
            <w:r w:rsidRPr="008B741F">
              <w:rPr>
                <w:rFonts w:asciiTheme="minorHAnsi" w:hAnsiTheme="minorHAnsi" w:cstheme="minorHAnsi"/>
                <w:sz w:val="22"/>
                <w:szCs w:val="22"/>
              </w:rPr>
              <w:t>Executive Order 18-03</w:t>
            </w:r>
          </w:p>
        </w:tc>
        <w:tc>
          <w:tcPr>
            <w:tcW w:w="1170" w:type="dxa"/>
            <w:vAlign w:val="center"/>
          </w:tcPr>
          <w:p w14:paraId="27897D82" w14:textId="77777777" w:rsidR="00F80BE4" w:rsidRPr="008B741F" w:rsidRDefault="00F80BE4" w:rsidP="00F9793B">
            <w:pPr>
              <w:jc w:val="center"/>
              <w:rPr>
                <w:rFonts w:asciiTheme="minorHAnsi" w:hAnsiTheme="minorHAnsi" w:cstheme="minorHAnsi"/>
                <w:sz w:val="22"/>
                <w:szCs w:val="22"/>
              </w:rPr>
            </w:pPr>
            <w:r w:rsidRPr="008B741F">
              <w:rPr>
                <w:rFonts w:asciiTheme="minorHAnsi" w:hAnsiTheme="minorHAnsi" w:cstheme="minorHAnsi"/>
                <w:sz w:val="22"/>
                <w:szCs w:val="22"/>
              </w:rPr>
              <w:t>50</w:t>
            </w:r>
          </w:p>
        </w:tc>
        <w:tc>
          <w:tcPr>
            <w:tcW w:w="1080" w:type="dxa"/>
            <w:vAlign w:val="center"/>
          </w:tcPr>
          <w:p w14:paraId="60A0BE83" w14:textId="6BDB6467" w:rsidR="00F80BE4" w:rsidRPr="008B741F" w:rsidRDefault="00F80BE4" w:rsidP="00F9793B">
            <w:pPr>
              <w:jc w:val="center"/>
              <w:rPr>
                <w:rFonts w:asciiTheme="minorHAnsi" w:hAnsiTheme="minorHAnsi" w:cstheme="minorHAnsi"/>
                <w:sz w:val="22"/>
                <w:szCs w:val="22"/>
              </w:rPr>
            </w:pPr>
            <w:r w:rsidRPr="008B741F">
              <w:rPr>
                <w:rFonts w:asciiTheme="minorHAnsi" w:hAnsiTheme="minorHAnsi" w:cstheme="minorHAnsi"/>
                <w:sz w:val="22"/>
                <w:szCs w:val="22"/>
              </w:rPr>
              <w:t>50</w:t>
            </w:r>
          </w:p>
        </w:tc>
      </w:tr>
      <w:tr w:rsidR="00F80BE4" w:rsidRPr="008B741F" w14:paraId="65A51156" w14:textId="77777777" w:rsidTr="00F80BE4">
        <w:trPr>
          <w:cantSplit/>
          <w:trHeight w:val="170"/>
          <w:tblHeader/>
        </w:trPr>
        <w:tc>
          <w:tcPr>
            <w:tcW w:w="5941" w:type="dxa"/>
            <w:gridSpan w:val="2"/>
            <w:shd w:val="clear" w:color="auto" w:fill="D9D9D9" w:themeFill="background1" w:themeFillShade="D9"/>
            <w:vAlign w:val="center"/>
          </w:tcPr>
          <w:p w14:paraId="559B1B26" w14:textId="77777777" w:rsidR="00F80BE4" w:rsidRPr="008B741F" w:rsidRDefault="00F80BE4" w:rsidP="00AC751A">
            <w:pPr>
              <w:spacing w:before="120" w:after="120"/>
              <w:jc w:val="right"/>
              <w:rPr>
                <w:rFonts w:asciiTheme="minorHAnsi" w:hAnsiTheme="minorHAnsi" w:cstheme="minorHAnsi"/>
                <w:b/>
                <w:smallCaps/>
                <w:sz w:val="22"/>
                <w:szCs w:val="22"/>
              </w:rPr>
            </w:pPr>
            <w:r w:rsidRPr="008B741F">
              <w:rPr>
                <w:rFonts w:asciiTheme="minorHAnsi" w:hAnsiTheme="minorHAnsi" w:cstheme="minorHAnsi"/>
                <w:b/>
                <w:smallCaps/>
                <w:sz w:val="22"/>
                <w:szCs w:val="22"/>
              </w:rPr>
              <w:t>Total Available Points</w:t>
            </w:r>
          </w:p>
        </w:tc>
        <w:tc>
          <w:tcPr>
            <w:tcW w:w="1170" w:type="dxa"/>
            <w:shd w:val="clear" w:color="auto" w:fill="D9D9D9" w:themeFill="background1" w:themeFillShade="D9"/>
            <w:vAlign w:val="center"/>
          </w:tcPr>
          <w:p w14:paraId="3A6D5DCB" w14:textId="77777777" w:rsidR="00F80BE4" w:rsidRPr="008B741F" w:rsidRDefault="00F80BE4" w:rsidP="00F9793B">
            <w:pPr>
              <w:jc w:val="center"/>
              <w:rPr>
                <w:rFonts w:asciiTheme="minorHAnsi" w:hAnsiTheme="minorHAnsi" w:cstheme="minorHAnsi"/>
                <w:b/>
                <w:sz w:val="22"/>
                <w:szCs w:val="22"/>
              </w:rPr>
            </w:pPr>
            <w:r w:rsidRPr="008B741F">
              <w:rPr>
                <w:rFonts w:asciiTheme="minorHAnsi" w:hAnsiTheme="minorHAnsi" w:cstheme="minorHAnsi"/>
                <w:b/>
                <w:sz w:val="22"/>
                <w:szCs w:val="22"/>
              </w:rPr>
              <w:t>1100</w:t>
            </w:r>
          </w:p>
        </w:tc>
        <w:tc>
          <w:tcPr>
            <w:tcW w:w="1080" w:type="dxa"/>
            <w:shd w:val="clear" w:color="auto" w:fill="D9D9D9" w:themeFill="background1" w:themeFillShade="D9"/>
            <w:vAlign w:val="center"/>
          </w:tcPr>
          <w:p w14:paraId="10B3F82F" w14:textId="614548CA" w:rsidR="00F80BE4" w:rsidRPr="008B741F" w:rsidRDefault="00F80BE4" w:rsidP="00AC751A">
            <w:pPr>
              <w:jc w:val="center"/>
              <w:rPr>
                <w:rFonts w:asciiTheme="minorHAnsi" w:hAnsiTheme="minorHAnsi" w:cstheme="minorHAnsi"/>
                <w:b/>
                <w:sz w:val="22"/>
                <w:szCs w:val="22"/>
              </w:rPr>
            </w:pPr>
            <w:r w:rsidRPr="008B741F">
              <w:rPr>
                <w:rFonts w:asciiTheme="minorHAnsi" w:hAnsiTheme="minorHAnsi" w:cstheme="minorHAnsi"/>
                <w:b/>
                <w:sz w:val="22"/>
                <w:szCs w:val="22"/>
              </w:rPr>
              <w:t>1350</w:t>
            </w:r>
          </w:p>
        </w:tc>
      </w:tr>
      <w:tr w:rsidR="00F80BE4" w:rsidRPr="008B741F" w14:paraId="2341DB07" w14:textId="77777777" w:rsidTr="00F80BE4">
        <w:trPr>
          <w:cantSplit/>
          <w:tblHeader/>
        </w:trPr>
        <w:tc>
          <w:tcPr>
            <w:tcW w:w="631" w:type="dxa"/>
            <w:vAlign w:val="center"/>
          </w:tcPr>
          <w:p w14:paraId="089707E8" w14:textId="4E8C87CE" w:rsidR="00F80BE4" w:rsidRPr="008B741F" w:rsidRDefault="005416FA" w:rsidP="00F9793B">
            <w:pPr>
              <w:jc w:val="center"/>
              <w:rPr>
                <w:rFonts w:asciiTheme="minorHAnsi" w:hAnsiTheme="minorHAnsi" w:cstheme="minorHAnsi"/>
                <w:b/>
                <w:sz w:val="22"/>
                <w:szCs w:val="22"/>
              </w:rPr>
            </w:pPr>
            <w:r w:rsidRPr="008B741F">
              <w:rPr>
                <w:rFonts w:asciiTheme="minorHAnsi" w:hAnsiTheme="minorHAnsi" w:cstheme="minorHAnsi"/>
                <w:b/>
                <w:sz w:val="22"/>
                <w:szCs w:val="22"/>
              </w:rPr>
              <w:t>8</w:t>
            </w:r>
          </w:p>
        </w:tc>
        <w:tc>
          <w:tcPr>
            <w:tcW w:w="5310" w:type="dxa"/>
          </w:tcPr>
          <w:p w14:paraId="251705D5" w14:textId="77777777" w:rsidR="00F80BE4" w:rsidRPr="008B741F" w:rsidRDefault="00F80BE4" w:rsidP="00F9793B">
            <w:pPr>
              <w:spacing w:before="60" w:after="60"/>
              <w:rPr>
                <w:rFonts w:asciiTheme="minorHAnsi" w:hAnsiTheme="minorHAnsi" w:cstheme="minorHAnsi"/>
                <w:b/>
                <w:sz w:val="22"/>
                <w:szCs w:val="22"/>
              </w:rPr>
            </w:pPr>
            <w:r w:rsidRPr="008B741F">
              <w:rPr>
                <w:rFonts w:asciiTheme="minorHAnsi" w:hAnsiTheme="minorHAnsi" w:cstheme="minorHAnsi"/>
                <w:b/>
                <w:sz w:val="22"/>
                <w:szCs w:val="22"/>
              </w:rPr>
              <w:t>Responsibility Analysis</w:t>
            </w:r>
          </w:p>
        </w:tc>
        <w:tc>
          <w:tcPr>
            <w:tcW w:w="1170" w:type="dxa"/>
            <w:vAlign w:val="center"/>
          </w:tcPr>
          <w:p w14:paraId="7F4778D8" w14:textId="77777777" w:rsidR="00F80BE4" w:rsidRPr="008B741F" w:rsidRDefault="00F80BE4" w:rsidP="00F9793B">
            <w:pPr>
              <w:jc w:val="center"/>
              <w:rPr>
                <w:rFonts w:asciiTheme="minorHAnsi" w:hAnsiTheme="minorHAnsi" w:cstheme="minorHAnsi"/>
                <w:sz w:val="22"/>
                <w:szCs w:val="22"/>
              </w:rPr>
            </w:pPr>
            <w:r w:rsidRPr="008B741F">
              <w:rPr>
                <w:rFonts w:asciiTheme="minorHAnsi" w:hAnsiTheme="minorHAnsi" w:cstheme="minorHAnsi"/>
                <w:sz w:val="22"/>
                <w:szCs w:val="22"/>
              </w:rPr>
              <w:t>Pass/Fail</w:t>
            </w:r>
          </w:p>
        </w:tc>
        <w:tc>
          <w:tcPr>
            <w:tcW w:w="1080" w:type="dxa"/>
            <w:vAlign w:val="center"/>
          </w:tcPr>
          <w:p w14:paraId="73F3E6B5" w14:textId="77777777" w:rsidR="00F80BE4" w:rsidRPr="008B741F" w:rsidRDefault="00F80BE4" w:rsidP="00F9793B">
            <w:pPr>
              <w:jc w:val="center"/>
              <w:rPr>
                <w:rFonts w:asciiTheme="minorHAnsi" w:hAnsiTheme="minorHAnsi" w:cstheme="minorHAnsi"/>
                <w:sz w:val="22"/>
                <w:szCs w:val="22"/>
              </w:rPr>
            </w:pPr>
            <w:r w:rsidRPr="008B741F">
              <w:rPr>
                <w:rFonts w:asciiTheme="minorHAnsi" w:hAnsiTheme="minorHAnsi" w:cstheme="minorHAnsi"/>
                <w:sz w:val="22"/>
                <w:szCs w:val="22"/>
              </w:rPr>
              <w:t>Pass/Fail</w:t>
            </w:r>
          </w:p>
        </w:tc>
      </w:tr>
      <w:tr w:rsidR="00F80BE4" w:rsidRPr="008B741F" w14:paraId="5CB53090" w14:textId="77777777" w:rsidTr="00F80BE4">
        <w:trPr>
          <w:cantSplit/>
          <w:trHeight w:val="48"/>
          <w:tblHeader/>
        </w:trPr>
        <w:tc>
          <w:tcPr>
            <w:tcW w:w="631" w:type="dxa"/>
            <w:vAlign w:val="center"/>
          </w:tcPr>
          <w:p w14:paraId="307C6580" w14:textId="64A9CBC9" w:rsidR="00F80BE4" w:rsidRPr="008B741F" w:rsidRDefault="005416FA" w:rsidP="005416FA">
            <w:pPr>
              <w:jc w:val="center"/>
              <w:rPr>
                <w:rFonts w:asciiTheme="minorHAnsi" w:hAnsiTheme="minorHAnsi" w:cstheme="minorHAnsi"/>
                <w:b/>
                <w:sz w:val="22"/>
                <w:szCs w:val="22"/>
              </w:rPr>
            </w:pPr>
            <w:r w:rsidRPr="008B741F">
              <w:rPr>
                <w:rFonts w:asciiTheme="minorHAnsi" w:hAnsiTheme="minorHAnsi" w:cstheme="minorHAnsi"/>
                <w:b/>
                <w:sz w:val="22"/>
                <w:szCs w:val="22"/>
              </w:rPr>
              <w:t>9</w:t>
            </w:r>
          </w:p>
        </w:tc>
        <w:tc>
          <w:tcPr>
            <w:tcW w:w="5310" w:type="dxa"/>
          </w:tcPr>
          <w:p w14:paraId="2F4E9DB1" w14:textId="77777777" w:rsidR="00F80BE4" w:rsidRPr="008B741F" w:rsidRDefault="00F80BE4" w:rsidP="00F9793B">
            <w:pPr>
              <w:spacing w:before="60" w:after="60"/>
              <w:rPr>
                <w:rFonts w:asciiTheme="minorHAnsi" w:hAnsiTheme="minorHAnsi" w:cstheme="minorHAnsi"/>
                <w:b/>
                <w:sz w:val="22"/>
                <w:szCs w:val="22"/>
              </w:rPr>
            </w:pPr>
            <w:r w:rsidRPr="008B741F">
              <w:rPr>
                <w:rFonts w:asciiTheme="minorHAnsi" w:hAnsiTheme="minorHAnsi" w:cstheme="minorHAnsi"/>
                <w:b/>
                <w:sz w:val="22"/>
                <w:szCs w:val="22"/>
              </w:rPr>
              <w:t>Contract Negotiations</w:t>
            </w:r>
          </w:p>
        </w:tc>
        <w:tc>
          <w:tcPr>
            <w:tcW w:w="1170" w:type="dxa"/>
            <w:vAlign w:val="center"/>
          </w:tcPr>
          <w:p w14:paraId="76045FFF" w14:textId="77777777" w:rsidR="00F80BE4" w:rsidRPr="008B741F" w:rsidRDefault="00F80BE4" w:rsidP="00F9793B">
            <w:pPr>
              <w:jc w:val="center"/>
              <w:rPr>
                <w:rFonts w:asciiTheme="minorHAnsi" w:hAnsiTheme="minorHAnsi" w:cstheme="minorHAnsi"/>
                <w:sz w:val="22"/>
                <w:szCs w:val="22"/>
              </w:rPr>
            </w:pPr>
            <w:r w:rsidRPr="008B741F">
              <w:rPr>
                <w:rFonts w:asciiTheme="minorHAnsi" w:hAnsiTheme="minorHAnsi" w:cstheme="minorHAnsi"/>
                <w:sz w:val="22"/>
                <w:szCs w:val="22"/>
              </w:rPr>
              <w:t>Pass/Fail</w:t>
            </w:r>
          </w:p>
        </w:tc>
        <w:tc>
          <w:tcPr>
            <w:tcW w:w="1080" w:type="dxa"/>
            <w:vAlign w:val="center"/>
          </w:tcPr>
          <w:p w14:paraId="20E3AB88" w14:textId="77777777" w:rsidR="00F80BE4" w:rsidRPr="008B741F" w:rsidRDefault="00F80BE4" w:rsidP="00F9793B">
            <w:pPr>
              <w:jc w:val="center"/>
              <w:rPr>
                <w:rFonts w:asciiTheme="minorHAnsi" w:hAnsiTheme="minorHAnsi" w:cstheme="minorHAnsi"/>
                <w:sz w:val="22"/>
                <w:szCs w:val="22"/>
              </w:rPr>
            </w:pPr>
            <w:r w:rsidRPr="008B741F">
              <w:rPr>
                <w:rFonts w:asciiTheme="minorHAnsi" w:hAnsiTheme="minorHAnsi" w:cstheme="minorHAnsi"/>
                <w:sz w:val="22"/>
                <w:szCs w:val="22"/>
              </w:rPr>
              <w:t>Pass/Fail</w:t>
            </w:r>
          </w:p>
        </w:tc>
      </w:tr>
    </w:tbl>
    <w:p w14:paraId="2E14FE13" w14:textId="77777777" w:rsidR="00D31B80" w:rsidRPr="008B741F" w:rsidRDefault="00D31B80" w:rsidP="00CE2653">
      <w:pPr>
        <w:pStyle w:val="ListParagraph"/>
        <w:numPr>
          <w:ilvl w:val="1"/>
          <w:numId w:val="18"/>
        </w:numPr>
        <w:spacing w:before="2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Responsiveness </w:t>
      </w:r>
      <w:r w:rsidRPr="008B741F">
        <w:rPr>
          <w:rFonts w:asciiTheme="minorHAnsi" w:hAnsiTheme="minorHAnsi" w:cstheme="minorHAnsi"/>
          <w:smallCaps/>
          <w:sz w:val="22"/>
          <w:szCs w:val="22"/>
        </w:rPr>
        <w:t>(Step 1).</w:t>
      </w:r>
      <w:r w:rsidRPr="008B741F">
        <w:rPr>
          <w:rFonts w:asciiTheme="minorHAnsi" w:hAnsiTheme="minorHAnsi" w:cstheme="minorHAnsi"/>
          <w:sz w:val="22"/>
          <w:szCs w:val="22"/>
        </w:rPr>
        <w:t xml:space="preserve">  Enterprise Services will review bids – on a pass/fail basis – to determine whether the bid is ‘responsive’ to this Competitive Solicitation.  This means that Enterprise Services will review each bid to determine whether the bid is complete – i.e., does the bid include each of the required bid submittals, are the submittals complete, signed, legible.  Enterprise Services reserves the right – in its sole discretion – to determine whether a bid is responsive – i.e., to determine a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w:t>
      </w:r>
      <w:r w:rsidRPr="008B741F">
        <w:rPr>
          <w:rFonts w:asciiTheme="minorHAnsi" w:hAnsiTheme="minorHAnsi" w:cstheme="minorHAnsi"/>
          <w:sz w:val="22"/>
          <w:szCs w:val="22"/>
        </w:rPr>
        <w:lastRenderedPageBreak/>
        <w:t xml:space="preserve">compliance with the requirements specified in this Competitive Solicitation and to waive informalities in a bid.  An informality is an immaterial variation from the exact requirements of the Competitive Solicitation, having no effect or merely a minor or negligible effect on quality, quantity, or delivery of the goods or performance of the services being procured, and the correction or waiver of which would not affect the relative standing of, or be otherwise prejudicial, to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s.  Responsive bids will be evaluated as set forth herein.</w:t>
      </w:r>
    </w:p>
    <w:p w14:paraId="7663D8BE" w14:textId="7DE4C891" w:rsidR="00DB2E4F" w:rsidRPr="008B741F" w:rsidRDefault="00371729" w:rsidP="00CE2653">
      <w:pPr>
        <w:numPr>
          <w:ilvl w:val="1"/>
          <w:numId w:val="18"/>
        </w:numPr>
        <w:spacing w:before="240"/>
        <w:jc w:val="both"/>
        <w:rPr>
          <w:rFonts w:asciiTheme="minorHAnsi" w:hAnsiTheme="minorHAnsi" w:cstheme="minorHAnsi"/>
          <w:sz w:val="22"/>
          <w:szCs w:val="22"/>
        </w:rPr>
      </w:pPr>
      <w:r w:rsidRPr="008B741F">
        <w:rPr>
          <w:rFonts w:asciiTheme="minorHAnsi" w:hAnsiTheme="minorHAnsi" w:cstheme="minorHAnsi"/>
          <w:b/>
          <w:smallCaps/>
          <w:sz w:val="22"/>
          <w:szCs w:val="22"/>
        </w:rPr>
        <w:t>Mandatory</w:t>
      </w:r>
      <w:r w:rsidR="00D31B80" w:rsidRPr="008B741F">
        <w:rPr>
          <w:rFonts w:asciiTheme="minorHAnsi" w:hAnsiTheme="minorHAnsi" w:cstheme="minorHAnsi"/>
          <w:b/>
          <w:smallCaps/>
          <w:sz w:val="22"/>
          <w:szCs w:val="22"/>
        </w:rPr>
        <w:t xml:space="preserve"> </w:t>
      </w:r>
      <w:r w:rsidRPr="008B741F">
        <w:rPr>
          <w:rFonts w:asciiTheme="minorHAnsi" w:hAnsiTheme="minorHAnsi" w:cstheme="minorHAnsi"/>
          <w:b/>
          <w:smallCaps/>
          <w:sz w:val="22"/>
          <w:szCs w:val="22"/>
        </w:rPr>
        <w:t xml:space="preserve">Technical </w:t>
      </w:r>
      <w:r w:rsidR="00D31B80" w:rsidRPr="008B741F">
        <w:rPr>
          <w:rFonts w:asciiTheme="minorHAnsi" w:hAnsiTheme="minorHAnsi" w:cstheme="minorHAnsi"/>
          <w:b/>
          <w:smallCaps/>
          <w:sz w:val="22"/>
          <w:szCs w:val="22"/>
        </w:rPr>
        <w:t xml:space="preserve">Requirements Evaluation </w:t>
      </w:r>
      <w:r w:rsidR="00D31B80" w:rsidRPr="008B741F">
        <w:rPr>
          <w:rFonts w:asciiTheme="minorHAnsi" w:hAnsiTheme="minorHAnsi" w:cstheme="minorHAnsi"/>
          <w:smallCaps/>
          <w:sz w:val="22"/>
          <w:szCs w:val="22"/>
        </w:rPr>
        <w:t>(Step 2)</w:t>
      </w:r>
      <w:r w:rsidR="00D31B80" w:rsidRPr="008B741F">
        <w:rPr>
          <w:rFonts w:asciiTheme="minorHAnsi" w:hAnsiTheme="minorHAnsi" w:cstheme="minorHAnsi"/>
          <w:sz w:val="22"/>
          <w:szCs w:val="22"/>
        </w:rPr>
        <w:t>.</w:t>
      </w:r>
      <w:r w:rsidR="002D7311" w:rsidRPr="008B741F">
        <w:rPr>
          <w:rFonts w:asciiTheme="minorHAnsi" w:hAnsiTheme="minorHAnsi" w:cstheme="minorHAnsi"/>
          <w:sz w:val="22"/>
          <w:szCs w:val="22"/>
        </w:rPr>
        <w:t xml:space="preserve"> </w:t>
      </w:r>
      <w:r w:rsidR="00926EBD" w:rsidRPr="008B741F">
        <w:rPr>
          <w:rFonts w:asciiTheme="minorHAnsi" w:hAnsiTheme="minorHAnsi" w:cstheme="minorHAnsi"/>
          <w:sz w:val="22"/>
          <w:szCs w:val="22"/>
        </w:rPr>
        <w:t xml:space="preserve"> </w:t>
      </w:r>
      <w:r w:rsidR="00D31B80" w:rsidRPr="008B741F">
        <w:rPr>
          <w:rFonts w:asciiTheme="minorHAnsi" w:hAnsiTheme="minorHAnsi" w:cstheme="minorHAnsi"/>
          <w:sz w:val="22"/>
          <w:szCs w:val="22"/>
        </w:rPr>
        <w:t xml:space="preserve">Enterprise Services will </w:t>
      </w:r>
      <w:r w:rsidR="006A6B7F" w:rsidRPr="008B741F">
        <w:rPr>
          <w:rFonts w:asciiTheme="minorHAnsi" w:hAnsiTheme="minorHAnsi" w:cstheme="minorHAnsi"/>
          <w:sz w:val="22"/>
          <w:szCs w:val="22"/>
        </w:rPr>
        <w:t xml:space="preserve">convene a team to review </w:t>
      </w:r>
      <w:r w:rsidR="00926EBD" w:rsidRPr="008B741F">
        <w:rPr>
          <w:rFonts w:asciiTheme="minorHAnsi" w:hAnsiTheme="minorHAnsi" w:cstheme="minorHAnsi"/>
          <w:sz w:val="22"/>
          <w:szCs w:val="22"/>
        </w:rPr>
        <w:t>bids</w:t>
      </w:r>
      <w:r w:rsidR="006A6B7F" w:rsidRPr="008B741F">
        <w:rPr>
          <w:rFonts w:asciiTheme="minorHAnsi" w:hAnsiTheme="minorHAnsi" w:cstheme="minorHAnsi"/>
          <w:sz w:val="22"/>
          <w:szCs w:val="22"/>
        </w:rPr>
        <w:t xml:space="preserve"> </w:t>
      </w:r>
      <w:r w:rsidR="00D31B80" w:rsidRPr="008B741F">
        <w:rPr>
          <w:rFonts w:asciiTheme="minorHAnsi" w:hAnsiTheme="minorHAnsi" w:cstheme="minorHAnsi"/>
          <w:sz w:val="22"/>
          <w:szCs w:val="22"/>
        </w:rPr>
        <w:t xml:space="preserve">to </w:t>
      </w:r>
      <w:r w:rsidR="00926EBD" w:rsidRPr="008B741F">
        <w:rPr>
          <w:rFonts w:asciiTheme="minorHAnsi" w:hAnsiTheme="minorHAnsi" w:cstheme="minorHAnsi"/>
          <w:sz w:val="22"/>
          <w:szCs w:val="22"/>
        </w:rPr>
        <w:t>determine whether</w:t>
      </w:r>
      <w:r w:rsidR="00D31B80" w:rsidRPr="008B741F">
        <w:rPr>
          <w:rFonts w:asciiTheme="minorHAnsi" w:hAnsiTheme="minorHAnsi" w:cstheme="minorHAnsi"/>
          <w:sz w:val="22"/>
          <w:szCs w:val="22"/>
        </w:rPr>
        <w:t xml:space="preserve"> each </w:t>
      </w:r>
      <w:r w:rsidR="009229C2" w:rsidRPr="008B741F">
        <w:rPr>
          <w:rFonts w:asciiTheme="minorHAnsi" w:hAnsiTheme="minorHAnsi" w:cstheme="minorHAnsi"/>
          <w:sz w:val="22"/>
          <w:szCs w:val="22"/>
        </w:rPr>
        <w:t>Bidder</w:t>
      </w:r>
      <w:r w:rsidR="00D31B80" w:rsidRPr="008B741F">
        <w:rPr>
          <w:rFonts w:asciiTheme="minorHAnsi" w:hAnsiTheme="minorHAnsi" w:cstheme="minorHAnsi"/>
          <w:sz w:val="22"/>
          <w:szCs w:val="22"/>
        </w:rPr>
        <w:t>’s product</w:t>
      </w:r>
      <w:r w:rsidR="00B84905" w:rsidRPr="008B741F">
        <w:rPr>
          <w:rFonts w:asciiTheme="minorHAnsi" w:hAnsiTheme="minorHAnsi" w:cstheme="minorHAnsi"/>
          <w:sz w:val="22"/>
          <w:szCs w:val="22"/>
        </w:rPr>
        <w:t>(s)</w:t>
      </w:r>
      <w:r w:rsidR="00D31B80" w:rsidRPr="008B741F">
        <w:rPr>
          <w:rFonts w:asciiTheme="minorHAnsi" w:hAnsiTheme="minorHAnsi" w:cstheme="minorHAnsi"/>
          <w:sz w:val="22"/>
          <w:szCs w:val="22"/>
        </w:rPr>
        <w:t xml:space="preserve"> meet the performance requirements set forth in </w:t>
      </w:r>
      <w:r w:rsidR="00D31B80" w:rsidRPr="008B741F">
        <w:rPr>
          <w:rFonts w:asciiTheme="minorHAnsi" w:hAnsiTheme="minorHAnsi" w:cstheme="minorHAnsi"/>
          <w:i/>
          <w:sz w:val="22"/>
          <w:szCs w:val="22"/>
        </w:rPr>
        <w:t>Exhibit B</w:t>
      </w:r>
      <w:r w:rsidR="00C9382E" w:rsidRPr="008B741F">
        <w:rPr>
          <w:rFonts w:asciiTheme="minorHAnsi" w:hAnsiTheme="minorHAnsi" w:cstheme="minorHAnsi"/>
          <w:i/>
          <w:sz w:val="22"/>
          <w:szCs w:val="22"/>
        </w:rPr>
        <w:t>-1</w:t>
      </w:r>
      <w:r w:rsidR="00B84905" w:rsidRPr="008B741F">
        <w:rPr>
          <w:rFonts w:asciiTheme="minorHAnsi" w:hAnsiTheme="minorHAnsi" w:cstheme="minorHAnsi"/>
          <w:i/>
          <w:sz w:val="22"/>
          <w:szCs w:val="22"/>
        </w:rPr>
        <w:t xml:space="preserve"> – </w:t>
      </w:r>
      <w:r w:rsidR="006A6B7F" w:rsidRPr="008B741F">
        <w:rPr>
          <w:rFonts w:asciiTheme="minorHAnsi" w:hAnsiTheme="minorHAnsi" w:cstheme="minorHAnsi"/>
          <w:i/>
          <w:sz w:val="22"/>
          <w:szCs w:val="22"/>
        </w:rPr>
        <w:t>Cate</w:t>
      </w:r>
      <w:r w:rsidR="00083E43" w:rsidRPr="008B741F">
        <w:rPr>
          <w:rFonts w:asciiTheme="minorHAnsi" w:hAnsiTheme="minorHAnsi" w:cstheme="minorHAnsi"/>
          <w:i/>
          <w:sz w:val="22"/>
          <w:szCs w:val="22"/>
        </w:rPr>
        <w:t xml:space="preserve">gory/Sub-Category </w:t>
      </w:r>
      <w:r w:rsidRPr="008B741F">
        <w:rPr>
          <w:rFonts w:asciiTheme="minorHAnsi" w:hAnsiTheme="minorHAnsi" w:cstheme="minorHAnsi"/>
          <w:i/>
          <w:sz w:val="22"/>
          <w:szCs w:val="22"/>
        </w:rPr>
        <w:t>Mandatory</w:t>
      </w:r>
      <w:r w:rsidR="006A6B7F" w:rsidRPr="008B741F">
        <w:rPr>
          <w:rFonts w:asciiTheme="minorHAnsi" w:hAnsiTheme="minorHAnsi" w:cstheme="minorHAnsi"/>
          <w:i/>
          <w:sz w:val="22"/>
          <w:szCs w:val="22"/>
        </w:rPr>
        <w:t xml:space="preserve"> </w:t>
      </w:r>
      <w:r w:rsidRPr="008B741F">
        <w:rPr>
          <w:rFonts w:asciiTheme="minorHAnsi" w:hAnsiTheme="minorHAnsi" w:cstheme="minorHAnsi"/>
          <w:i/>
          <w:sz w:val="22"/>
          <w:szCs w:val="22"/>
        </w:rPr>
        <w:t xml:space="preserve">Technical </w:t>
      </w:r>
      <w:r w:rsidR="006A6B7F" w:rsidRPr="008B741F">
        <w:rPr>
          <w:rFonts w:asciiTheme="minorHAnsi" w:hAnsiTheme="minorHAnsi" w:cstheme="minorHAnsi"/>
          <w:i/>
          <w:sz w:val="22"/>
          <w:szCs w:val="22"/>
        </w:rPr>
        <w:t>Requirements</w:t>
      </w:r>
      <w:r w:rsidR="006A6B7F" w:rsidRPr="008B741F">
        <w:rPr>
          <w:rFonts w:asciiTheme="minorHAnsi" w:hAnsiTheme="minorHAnsi" w:cstheme="minorHAnsi"/>
          <w:sz w:val="22"/>
          <w:szCs w:val="22"/>
        </w:rPr>
        <w:t>.</w:t>
      </w:r>
      <w:r w:rsidR="00D31B80" w:rsidRPr="008B741F">
        <w:rPr>
          <w:rFonts w:asciiTheme="minorHAnsi" w:hAnsiTheme="minorHAnsi" w:cstheme="minorHAnsi"/>
          <w:sz w:val="22"/>
          <w:szCs w:val="22"/>
        </w:rPr>
        <w:t xml:space="preserve"> </w:t>
      </w:r>
      <w:r w:rsidR="00926EBD" w:rsidRPr="008B741F">
        <w:rPr>
          <w:rFonts w:asciiTheme="minorHAnsi" w:hAnsiTheme="minorHAnsi" w:cstheme="minorHAnsi"/>
          <w:sz w:val="22"/>
          <w:szCs w:val="22"/>
        </w:rPr>
        <w:t xml:space="preserve"> </w:t>
      </w:r>
      <w:r w:rsidR="00D31B80" w:rsidRPr="008B741F">
        <w:rPr>
          <w:rFonts w:asciiTheme="minorHAnsi" w:hAnsiTheme="minorHAnsi" w:cstheme="minorHAnsi"/>
          <w:sz w:val="22"/>
          <w:szCs w:val="22"/>
        </w:rPr>
        <w:t xml:space="preserve">Enterprise Services reserves the right to request additional information or perform tests and measurements before selecting the Apparent Successful </w:t>
      </w:r>
      <w:r w:rsidR="009229C2" w:rsidRPr="008B741F">
        <w:rPr>
          <w:rFonts w:asciiTheme="minorHAnsi" w:hAnsiTheme="minorHAnsi" w:cstheme="minorHAnsi"/>
          <w:sz w:val="22"/>
          <w:szCs w:val="22"/>
        </w:rPr>
        <w:t>Bidder</w:t>
      </w:r>
      <w:r w:rsidR="00D31B80" w:rsidRPr="008B741F">
        <w:rPr>
          <w:rFonts w:asciiTheme="minorHAnsi" w:hAnsiTheme="minorHAnsi" w:cstheme="minorHAnsi"/>
          <w:sz w:val="22"/>
          <w:szCs w:val="22"/>
        </w:rPr>
        <w:t xml:space="preserve">.  A </w:t>
      </w:r>
      <w:r w:rsidR="009229C2" w:rsidRPr="008B741F">
        <w:rPr>
          <w:rFonts w:asciiTheme="minorHAnsi" w:hAnsiTheme="minorHAnsi" w:cstheme="minorHAnsi"/>
          <w:sz w:val="22"/>
          <w:szCs w:val="22"/>
        </w:rPr>
        <w:t>Bidder</w:t>
      </w:r>
      <w:r w:rsidR="00D31B80" w:rsidRPr="008B741F">
        <w:rPr>
          <w:rFonts w:asciiTheme="minorHAnsi" w:hAnsiTheme="minorHAnsi" w:cstheme="minorHAnsi"/>
          <w:sz w:val="22"/>
          <w:szCs w:val="22"/>
        </w:rPr>
        <w:t>’s failure to provide requested information to Enterprise Services within ten (10) business days may result in disqualification.</w:t>
      </w:r>
      <w:r w:rsidR="001E2928" w:rsidRPr="008B741F">
        <w:rPr>
          <w:rFonts w:asciiTheme="minorHAnsi" w:hAnsiTheme="minorHAnsi" w:cstheme="minorHAnsi"/>
          <w:sz w:val="22"/>
          <w:szCs w:val="22"/>
        </w:rPr>
        <w:t xml:space="preserve"> </w:t>
      </w:r>
      <w:r w:rsidR="00926EBD" w:rsidRPr="008B741F">
        <w:rPr>
          <w:rFonts w:asciiTheme="minorHAnsi" w:hAnsiTheme="minorHAnsi" w:cstheme="minorHAnsi"/>
          <w:sz w:val="22"/>
          <w:szCs w:val="22"/>
        </w:rPr>
        <w:t xml:space="preserve"> </w:t>
      </w:r>
      <w:r w:rsidR="001E2928" w:rsidRPr="008B741F">
        <w:rPr>
          <w:rFonts w:asciiTheme="minorHAnsi" w:hAnsiTheme="minorHAnsi" w:cstheme="minorHAnsi"/>
          <w:sz w:val="22"/>
          <w:szCs w:val="22"/>
        </w:rPr>
        <w:t xml:space="preserve">Failure to meet the </w:t>
      </w:r>
      <w:r w:rsidR="00C12AE6" w:rsidRPr="008B741F">
        <w:rPr>
          <w:rFonts w:asciiTheme="minorHAnsi" w:hAnsiTheme="minorHAnsi" w:cstheme="minorHAnsi"/>
          <w:sz w:val="22"/>
          <w:szCs w:val="22"/>
        </w:rPr>
        <w:t xml:space="preserve">mandatory </w:t>
      </w:r>
      <w:r w:rsidR="001E2928" w:rsidRPr="008B741F">
        <w:rPr>
          <w:rFonts w:asciiTheme="minorHAnsi" w:hAnsiTheme="minorHAnsi" w:cstheme="minorHAnsi"/>
          <w:sz w:val="22"/>
          <w:szCs w:val="22"/>
        </w:rPr>
        <w:t>technical requirements in a category/sub-category will not be further evaluated for the relevant category/sub-category.</w:t>
      </w:r>
    </w:p>
    <w:p w14:paraId="6F7EF9EA" w14:textId="346CE086" w:rsidR="00D6329C" w:rsidRPr="008B741F" w:rsidRDefault="00D6329C" w:rsidP="007D09A7">
      <w:pPr>
        <w:pStyle w:val="ListParagraph"/>
        <w:numPr>
          <w:ilvl w:val="1"/>
          <w:numId w:val="18"/>
        </w:numPr>
        <w:spacing w:before="240" w:after="240"/>
        <w:contextualSpacing w:val="0"/>
        <w:jc w:val="both"/>
        <w:rPr>
          <w:rFonts w:asciiTheme="minorHAnsi" w:hAnsiTheme="minorHAnsi" w:cstheme="minorHAnsi"/>
          <w:sz w:val="22"/>
          <w:szCs w:val="22"/>
        </w:rPr>
      </w:pPr>
      <w:r w:rsidRPr="008B741F">
        <w:rPr>
          <w:rFonts w:asciiTheme="minorHAnsi" w:hAnsiTheme="minorHAnsi" w:cstheme="minorHAnsi"/>
          <w:b/>
          <w:smallCaps/>
          <w:sz w:val="22"/>
          <w:szCs w:val="22"/>
        </w:rPr>
        <w:t>System Solutions Narrative Evaluation</w:t>
      </w:r>
      <w:r w:rsidRPr="008B741F">
        <w:rPr>
          <w:rFonts w:asciiTheme="minorHAnsi" w:hAnsiTheme="minorHAnsi" w:cstheme="minorHAnsi"/>
          <w:smallCaps/>
          <w:sz w:val="22"/>
          <w:szCs w:val="22"/>
        </w:rPr>
        <w:t xml:space="preserve"> (Step 3)</w:t>
      </w:r>
      <w:r w:rsidRPr="008B741F">
        <w:rPr>
          <w:rFonts w:asciiTheme="minorHAnsi" w:hAnsiTheme="minorHAnsi" w:cstheme="minorHAnsi"/>
          <w:b/>
          <w:smallCaps/>
          <w:sz w:val="22"/>
          <w:szCs w:val="22"/>
        </w:rPr>
        <w:t>.</w:t>
      </w:r>
      <w:r w:rsidRPr="008B741F">
        <w:rPr>
          <w:rFonts w:asciiTheme="minorHAnsi" w:hAnsiTheme="minorHAnsi" w:cstheme="minorHAnsi"/>
          <w:sz w:val="22"/>
          <w:szCs w:val="22"/>
        </w:rPr>
        <w:t xml:space="preserve"> </w:t>
      </w:r>
      <w:r w:rsidR="00926EBD"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Enterprise Services will convene a team to review and rate the </w:t>
      </w:r>
      <w:r w:rsidR="00926EBD" w:rsidRPr="008B741F">
        <w:rPr>
          <w:rFonts w:asciiTheme="minorHAnsi" w:hAnsiTheme="minorHAnsi" w:cstheme="minorHAnsi"/>
          <w:sz w:val="22"/>
          <w:szCs w:val="22"/>
        </w:rPr>
        <w:t>bid narratives</w:t>
      </w:r>
      <w:r w:rsidRPr="008B741F">
        <w:rPr>
          <w:rFonts w:asciiTheme="minorHAnsi" w:hAnsiTheme="minorHAnsi" w:cstheme="minorHAnsi"/>
          <w:sz w:val="22"/>
          <w:szCs w:val="22"/>
        </w:rPr>
        <w:t xml:space="preserve"> submitted for System Solution Narratives in Exhibit B-2. System Solutions </w:t>
      </w:r>
      <w:r w:rsidR="007D09A7" w:rsidRPr="008B741F">
        <w:rPr>
          <w:rFonts w:asciiTheme="minorHAnsi" w:hAnsiTheme="minorHAnsi" w:cstheme="minorHAnsi"/>
          <w:sz w:val="22"/>
          <w:szCs w:val="22"/>
        </w:rPr>
        <w:t xml:space="preserve">are </w:t>
      </w:r>
      <w:r w:rsidRPr="008B741F">
        <w:rPr>
          <w:rFonts w:asciiTheme="minorHAnsi" w:hAnsiTheme="minorHAnsi" w:cstheme="minorHAnsi"/>
          <w:sz w:val="22"/>
          <w:szCs w:val="22"/>
        </w:rPr>
        <w:t xml:space="preserve">evaluated and awarded separately by </w:t>
      </w:r>
      <w:r w:rsidR="005141CC">
        <w:rPr>
          <w:rFonts w:asciiTheme="minorHAnsi" w:hAnsiTheme="minorHAnsi" w:cstheme="minorHAnsi"/>
          <w:sz w:val="22"/>
          <w:szCs w:val="22"/>
        </w:rPr>
        <w:t>category/</w:t>
      </w:r>
      <w:r w:rsidR="006F6F43" w:rsidRPr="008B741F">
        <w:rPr>
          <w:rFonts w:asciiTheme="minorHAnsi" w:hAnsiTheme="minorHAnsi" w:cstheme="minorHAnsi"/>
          <w:sz w:val="22"/>
          <w:szCs w:val="22"/>
        </w:rPr>
        <w:t>sub-</w:t>
      </w:r>
      <w:r w:rsidRPr="008B741F">
        <w:rPr>
          <w:rFonts w:asciiTheme="minorHAnsi" w:hAnsiTheme="minorHAnsi" w:cstheme="minorHAnsi"/>
          <w:sz w:val="22"/>
          <w:szCs w:val="22"/>
        </w:rPr>
        <w:t xml:space="preserve">category. </w:t>
      </w:r>
    </w:p>
    <w:p w14:paraId="754680D0" w14:textId="77777777" w:rsidR="00D6329C" w:rsidRPr="008B741F" w:rsidRDefault="00D6329C" w:rsidP="00D6329C">
      <w:pPr>
        <w:spacing w:before="240" w:after="240"/>
        <w:ind w:left="360"/>
        <w:jc w:val="both"/>
        <w:rPr>
          <w:rFonts w:asciiTheme="minorHAnsi" w:hAnsiTheme="minorHAnsi" w:cstheme="minorHAnsi"/>
          <w:sz w:val="22"/>
          <w:szCs w:val="22"/>
        </w:rPr>
      </w:pPr>
      <w:r w:rsidRPr="008B741F">
        <w:rPr>
          <w:rFonts w:asciiTheme="minorHAnsi" w:hAnsiTheme="minorHAnsi" w:cstheme="minorHAnsi"/>
          <w:sz w:val="22"/>
          <w:szCs w:val="22"/>
        </w:rPr>
        <w:t xml:space="preserve">Average Evaluator ratings, using the guidelines below will determine awarded points.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combined average rating will be divided by the available rating to determine the percentage of awarded points. The percentage will be multiplied by the number of points available to determine the </w:t>
      </w:r>
      <w:r w:rsidR="009229C2" w:rsidRPr="008B741F">
        <w:rPr>
          <w:rFonts w:asciiTheme="minorHAnsi" w:hAnsiTheme="minorHAnsi" w:cstheme="minorHAnsi"/>
          <w:sz w:val="22"/>
          <w:szCs w:val="22"/>
        </w:rPr>
        <w:t>Bidder</w:t>
      </w:r>
      <w:r w:rsidR="00536F73" w:rsidRPr="008B741F">
        <w:rPr>
          <w:rFonts w:asciiTheme="minorHAnsi" w:hAnsiTheme="minorHAnsi" w:cstheme="minorHAnsi"/>
          <w:sz w:val="22"/>
          <w:szCs w:val="22"/>
        </w:rPr>
        <w:t>’</w:t>
      </w:r>
      <w:r w:rsidRPr="008B741F">
        <w:rPr>
          <w:rFonts w:asciiTheme="minorHAnsi" w:hAnsiTheme="minorHAnsi" w:cstheme="minorHAnsi"/>
          <w:sz w:val="22"/>
          <w:szCs w:val="22"/>
        </w:rPr>
        <w:t>s total awarded points. For example:</w:t>
      </w:r>
    </w:p>
    <w:p w14:paraId="2CC8A0AD" w14:textId="77777777" w:rsidR="00D6329C" w:rsidRPr="008B741F" w:rsidRDefault="00D6329C" w:rsidP="00D6329C">
      <w:pPr>
        <w:ind w:left="720"/>
        <w:jc w:val="both"/>
        <w:rPr>
          <w:rFonts w:asciiTheme="minorHAnsi" w:hAnsiTheme="minorHAnsi" w:cstheme="minorHAnsi"/>
          <w:sz w:val="22"/>
          <w:szCs w:val="22"/>
        </w:rPr>
      </w:pPr>
      <w:r w:rsidRPr="008B741F">
        <w:rPr>
          <w:rFonts w:asciiTheme="minorHAnsi" w:hAnsiTheme="minorHAnsi" w:cstheme="minorHAnsi"/>
          <w:sz w:val="22"/>
          <w:szCs w:val="22"/>
        </w:rPr>
        <w:t>Average Evaluator Rating (65) / available rating (100) = Percentage of Points (65%)</w:t>
      </w:r>
    </w:p>
    <w:p w14:paraId="27C8E318" w14:textId="77777777" w:rsidR="00D6329C" w:rsidRPr="008B741F" w:rsidRDefault="00D6329C" w:rsidP="00D6329C">
      <w:pPr>
        <w:ind w:left="720"/>
        <w:jc w:val="both"/>
        <w:rPr>
          <w:rFonts w:asciiTheme="minorHAnsi" w:hAnsiTheme="minorHAnsi" w:cstheme="minorHAnsi"/>
          <w:sz w:val="22"/>
          <w:szCs w:val="22"/>
        </w:rPr>
      </w:pPr>
      <w:r w:rsidRPr="008B741F">
        <w:rPr>
          <w:rFonts w:asciiTheme="minorHAnsi" w:hAnsiTheme="minorHAnsi" w:cstheme="minorHAnsi"/>
          <w:sz w:val="22"/>
          <w:szCs w:val="22"/>
        </w:rPr>
        <w:t xml:space="preserve">Percentage of Points (65%) X </w:t>
      </w:r>
      <w:r w:rsidR="006F6F43" w:rsidRPr="008B741F">
        <w:rPr>
          <w:rFonts w:asciiTheme="minorHAnsi" w:hAnsiTheme="minorHAnsi" w:cstheme="minorHAnsi"/>
          <w:sz w:val="22"/>
          <w:szCs w:val="22"/>
        </w:rPr>
        <w:t xml:space="preserve">maximum </w:t>
      </w:r>
      <w:r w:rsidRPr="008B741F">
        <w:rPr>
          <w:rFonts w:asciiTheme="minorHAnsi" w:hAnsiTheme="minorHAnsi" w:cstheme="minorHAnsi"/>
          <w:sz w:val="22"/>
          <w:szCs w:val="22"/>
        </w:rPr>
        <w:t xml:space="preserve">points available (250) = Awarded points = </w:t>
      </w:r>
      <w:r w:rsidRPr="008B741F">
        <w:rPr>
          <w:rFonts w:asciiTheme="minorHAnsi" w:hAnsiTheme="minorHAnsi" w:cstheme="minorHAnsi"/>
          <w:sz w:val="22"/>
          <w:szCs w:val="22"/>
          <w:highlight w:val="yellow"/>
        </w:rPr>
        <w:t>162.50</w:t>
      </w:r>
    </w:p>
    <w:p w14:paraId="60BCC5D1" w14:textId="43F49ECE" w:rsidR="00EE5FB1" w:rsidRPr="008B741F" w:rsidRDefault="00A75483" w:rsidP="00020176">
      <w:pPr>
        <w:numPr>
          <w:ilvl w:val="1"/>
          <w:numId w:val="18"/>
        </w:numPr>
        <w:spacing w:before="240"/>
        <w:jc w:val="both"/>
        <w:rPr>
          <w:rFonts w:asciiTheme="minorHAnsi" w:hAnsiTheme="minorHAnsi" w:cstheme="minorHAnsi"/>
          <w:sz w:val="22"/>
          <w:szCs w:val="22"/>
        </w:rPr>
      </w:pPr>
      <w:r w:rsidRPr="008B741F">
        <w:rPr>
          <w:rFonts w:asciiTheme="minorHAnsi" w:hAnsiTheme="minorHAnsi" w:cstheme="minorHAnsi"/>
          <w:b/>
          <w:smallCaps/>
          <w:sz w:val="22"/>
          <w:szCs w:val="22"/>
        </w:rPr>
        <w:t>Experience, Qualifications, Certifications</w:t>
      </w:r>
      <w:r w:rsidR="00A834A9">
        <w:rPr>
          <w:rFonts w:asciiTheme="minorHAnsi" w:hAnsiTheme="minorHAnsi" w:cstheme="minorHAnsi"/>
          <w:b/>
          <w:smallCaps/>
          <w:sz w:val="22"/>
          <w:szCs w:val="22"/>
        </w:rPr>
        <w:t>, and Services</w:t>
      </w:r>
      <w:r w:rsidR="003D0104" w:rsidRPr="008B741F">
        <w:rPr>
          <w:rFonts w:asciiTheme="minorHAnsi" w:hAnsiTheme="minorHAnsi" w:cstheme="minorHAnsi"/>
          <w:b/>
          <w:smallCaps/>
          <w:sz w:val="22"/>
          <w:szCs w:val="22"/>
        </w:rPr>
        <w:t xml:space="preserve"> </w:t>
      </w:r>
      <w:r w:rsidRPr="008B741F">
        <w:rPr>
          <w:rFonts w:asciiTheme="minorHAnsi" w:hAnsiTheme="minorHAnsi" w:cstheme="minorHAnsi"/>
          <w:smallCaps/>
          <w:sz w:val="22"/>
          <w:szCs w:val="22"/>
        </w:rPr>
        <w:t xml:space="preserve">(Step </w:t>
      </w:r>
      <w:r w:rsidR="00D6329C" w:rsidRPr="008B741F">
        <w:rPr>
          <w:rFonts w:asciiTheme="minorHAnsi" w:hAnsiTheme="minorHAnsi" w:cstheme="minorHAnsi"/>
          <w:smallCaps/>
          <w:sz w:val="22"/>
          <w:szCs w:val="22"/>
        </w:rPr>
        <w:t>4</w:t>
      </w:r>
      <w:r w:rsidRPr="008B741F">
        <w:rPr>
          <w:rFonts w:asciiTheme="minorHAnsi" w:hAnsiTheme="minorHAnsi" w:cstheme="minorHAnsi"/>
          <w:smallCaps/>
          <w:sz w:val="22"/>
          <w:szCs w:val="22"/>
        </w:rPr>
        <w:t>)</w:t>
      </w:r>
      <w:r w:rsidRPr="008B741F">
        <w:rPr>
          <w:rFonts w:asciiTheme="minorHAnsi" w:hAnsiTheme="minorHAnsi" w:cstheme="minorHAnsi"/>
          <w:sz w:val="22"/>
          <w:szCs w:val="22"/>
        </w:rPr>
        <w:t xml:space="preserve">. Enterprise Services will convene a team to evaluate </w:t>
      </w:r>
      <w:r w:rsidR="00926EBD" w:rsidRPr="008B741F">
        <w:rPr>
          <w:rFonts w:asciiTheme="minorHAnsi" w:hAnsiTheme="minorHAnsi" w:cstheme="minorHAnsi"/>
          <w:sz w:val="22"/>
          <w:szCs w:val="22"/>
        </w:rPr>
        <w:t xml:space="preserve">bid </w:t>
      </w:r>
      <w:r w:rsidRPr="008B741F">
        <w:rPr>
          <w:rFonts w:asciiTheme="minorHAnsi" w:hAnsiTheme="minorHAnsi" w:cstheme="minorHAnsi"/>
          <w:sz w:val="22"/>
          <w:szCs w:val="22"/>
        </w:rPr>
        <w:t xml:space="preserve">responses to Exhibit B-3 </w:t>
      </w:r>
      <w:r w:rsidR="00A834A9">
        <w:rPr>
          <w:rFonts w:asciiTheme="minorHAnsi" w:hAnsiTheme="minorHAnsi" w:cstheme="minorHAnsi"/>
          <w:sz w:val="22"/>
          <w:szCs w:val="22"/>
        </w:rPr>
        <w:t xml:space="preserve">Experience, Qualifications, </w:t>
      </w:r>
      <w:r w:rsidRPr="008B741F">
        <w:rPr>
          <w:rFonts w:asciiTheme="minorHAnsi" w:hAnsiTheme="minorHAnsi" w:cstheme="minorHAnsi"/>
          <w:sz w:val="22"/>
          <w:szCs w:val="22"/>
        </w:rPr>
        <w:t>Certifications</w:t>
      </w:r>
      <w:r w:rsidR="00A834A9">
        <w:rPr>
          <w:rFonts w:asciiTheme="minorHAnsi" w:hAnsiTheme="minorHAnsi" w:cstheme="minorHAnsi"/>
          <w:sz w:val="22"/>
          <w:szCs w:val="22"/>
        </w:rPr>
        <w:t>, and Services</w:t>
      </w:r>
      <w:r w:rsidR="005248EC" w:rsidRPr="008B741F">
        <w:rPr>
          <w:rFonts w:asciiTheme="minorHAnsi" w:hAnsiTheme="minorHAnsi" w:cstheme="minorHAnsi"/>
          <w:sz w:val="22"/>
          <w:szCs w:val="22"/>
        </w:rPr>
        <w:t xml:space="preserve">. Average Evaluator ratings, using the guidelines </w:t>
      </w:r>
      <w:r w:rsidR="003D0104" w:rsidRPr="008B741F">
        <w:rPr>
          <w:rFonts w:asciiTheme="minorHAnsi" w:hAnsiTheme="minorHAnsi" w:cstheme="minorHAnsi"/>
          <w:sz w:val="22"/>
          <w:szCs w:val="22"/>
        </w:rPr>
        <w:t>below</w:t>
      </w:r>
      <w:r w:rsidR="005248EC" w:rsidRPr="008B741F">
        <w:rPr>
          <w:rFonts w:asciiTheme="minorHAnsi" w:hAnsiTheme="minorHAnsi" w:cstheme="minorHAnsi"/>
          <w:sz w:val="22"/>
          <w:szCs w:val="22"/>
        </w:rPr>
        <w:t xml:space="preserve"> will determine awarded points. </w:t>
      </w:r>
      <w:r w:rsidR="009229C2" w:rsidRPr="008B741F">
        <w:rPr>
          <w:rFonts w:asciiTheme="minorHAnsi" w:hAnsiTheme="minorHAnsi" w:cstheme="minorHAnsi"/>
          <w:sz w:val="22"/>
          <w:szCs w:val="22"/>
        </w:rPr>
        <w:t>Bidder</w:t>
      </w:r>
      <w:r w:rsidR="005248EC" w:rsidRPr="008B741F">
        <w:rPr>
          <w:rFonts w:asciiTheme="minorHAnsi" w:hAnsiTheme="minorHAnsi" w:cstheme="minorHAnsi"/>
          <w:sz w:val="22"/>
          <w:szCs w:val="22"/>
        </w:rPr>
        <w:t xml:space="preserve">’s average rating will be divided by the available rating to determine the percentage of awarded points. The percentage will be multiplied by the number of points available to determine the </w:t>
      </w:r>
      <w:r w:rsidR="009229C2" w:rsidRPr="008B741F">
        <w:rPr>
          <w:rFonts w:asciiTheme="minorHAnsi" w:hAnsiTheme="minorHAnsi" w:cstheme="minorHAnsi"/>
          <w:sz w:val="22"/>
          <w:szCs w:val="22"/>
        </w:rPr>
        <w:t>Bidder</w:t>
      </w:r>
      <w:r w:rsidR="00536F73" w:rsidRPr="008B741F">
        <w:rPr>
          <w:rFonts w:asciiTheme="minorHAnsi" w:hAnsiTheme="minorHAnsi" w:cstheme="minorHAnsi"/>
          <w:sz w:val="22"/>
          <w:szCs w:val="22"/>
        </w:rPr>
        <w:t>’</w:t>
      </w:r>
      <w:r w:rsidR="005248EC" w:rsidRPr="008B741F">
        <w:rPr>
          <w:rFonts w:asciiTheme="minorHAnsi" w:hAnsiTheme="minorHAnsi" w:cstheme="minorHAnsi"/>
          <w:sz w:val="22"/>
          <w:szCs w:val="22"/>
        </w:rPr>
        <w:t>s total awarded points. For example:</w:t>
      </w:r>
    </w:p>
    <w:p w14:paraId="44FDC24F" w14:textId="77777777" w:rsidR="005248EC" w:rsidRPr="008B741F" w:rsidRDefault="00646ADA" w:rsidP="00EE5FB1">
      <w:pPr>
        <w:spacing w:before="240"/>
        <w:ind w:left="360"/>
        <w:jc w:val="both"/>
        <w:rPr>
          <w:rFonts w:asciiTheme="minorHAnsi" w:hAnsiTheme="minorHAnsi" w:cstheme="minorHAnsi"/>
          <w:sz w:val="22"/>
          <w:szCs w:val="22"/>
        </w:rPr>
      </w:pPr>
      <w:r w:rsidRPr="008B741F">
        <w:rPr>
          <w:rFonts w:asciiTheme="minorHAnsi" w:hAnsiTheme="minorHAnsi" w:cstheme="minorHAnsi"/>
          <w:sz w:val="22"/>
          <w:szCs w:val="22"/>
        </w:rPr>
        <w:t>Average Evaluator Rating (</w:t>
      </w:r>
      <w:r w:rsidR="005248EC" w:rsidRPr="008B741F">
        <w:rPr>
          <w:rFonts w:asciiTheme="minorHAnsi" w:hAnsiTheme="minorHAnsi" w:cstheme="minorHAnsi"/>
          <w:sz w:val="22"/>
          <w:szCs w:val="22"/>
        </w:rPr>
        <w:t>65</w:t>
      </w:r>
      <w:r w:rsidRPr="008B741F">
        <w:rPr>
          <w:rFonts w:asciiTheme="minorHAnsi" w:hAnsiTheme="minorHAnsi" w:cstheme="minorHAnsi"/>
          <w:sz w:val="22"/>
          <w:szCs w:val="22"/>
        </w:rPr>
        <w:t xml:space="preserve">) / </w:t>
      </w:r>
      <w:r w:rsidR="009D1EDA" w:rsidRPr="008B741F">
        <w:rPr>
          <w:rFonts w:asciiTheme="minorHAnsi" w:hAnsiTheme="minorHAnsi" w:cstheme="minorHAnsi"/>
          <w:sz w:val="22"/>
          <w:szCs w:val="22"/>
        </w:rPr>
        <w:t xml:space="preserve">maximum </w:t>
      </w:r>
      <w:r w:rsidRPr="008B741F">
        <w:rPr>
          <w:rFonts w:asciiTheme="minorHAnsi" w:hAnsiTheme="minorHAnsi" w:cstheme="minorHAnsi"/>
          <w:sz w:val="22"/>
          <w:szCs w:val="22"/>
        </w:rPr>
        <w:t>available rating (100) = Percentage of Points (65%)</w:t>
      </w:r>
    </w:p>
    <w:p w14:paraId="5614334E" w14:textId="129000C9" w:rsidR="00646ADA" w:rsidRPr="008B741F" w:rsidRDefault="00646ADA" w:rsidP="00EE5FB1">
      <w:pPr>
        <w:spacing w:after="240"/>
        <w:ind w:left="360"/>
        <w:jc w:val="both"/>
        <w:rPr>
          <w:rFonts w:asciiTheme="minorHAnsi" w:hAnsiTheme="minorHAnsi" w:cstheme="minorHAnsi"/>
          <w:sz w:val="22"/>
          <w:szCs w:val="22"/>
        </w:rPr>
      </w:pPr>
      <w:r w:rsidRPr="008B741F">
        <w:rPr>
          <w:rFonts w:asciiTheme="minorHAnsi" w:hAnsiTheme="minorHAnsi" w:cstheme="minorHAnsi"/>
          <w:sz w:val="22"/>
          <w:szCs w:val="22"/>
        </w:rPr>
        <w:t>Percentage of Points (65%) X total points available (</w:t>
      </w:r>
      <w:r w:rsidR="00A26591">
        <w:rPr>
          <w:rFonts w:asciiTheme="minorHAnsi" w:hAnsiTheme="minorHAnsi" w:cstheme="minorHAnsi"/>
          <w:sz w:val="22"/>
          <w:szCs w:val="22"/>
        </w:rPr>
        <w:t>5</w:t>
      </w:r>
      <w:r w:rsidR="00833477" w:rsidRPr="008B741F">
        <w:rPr>
          <w:rFonts w:asciiTheme="minorHAnsi" w:hAnsiTheme="minorHAnsi" w:cstheme="minorHAnsi"/>
          <w:sz w:val="22"/>
          <w:szCs w:val="22"/>
        </w:rPr>
        <w:t>00</w:t>
      </w:r>
      <w:r w:rsidRPr="008B741F">
        <w:rPr>
          <w:rFonts w:asciiTheme="minorHAnsi" w:hAnsiTheme="minorHAnsi" w:cstheme="minorHAnsi"/>
          <w:sz w:val="22"/>
          <w:szCs w:val="22"/>
        </w:rPr>
        <w:t xml:space="preserve">) = Awarded points = </w:t>
      </w:r>
      <w:r w:rsidR="00A26591">
        <w:rPr>
          <w:rFonts w:asciiTheme="minorHAnsi" w:hAnsiTheme="minorHAnsi" w:cstheme="minorHAnsi"/>
          <w:sz w:val="22"/>
          <w:szCs w:val="22"/>
          <w:highlight w:val="yellow"/>
        </w:rPr>
        <w:t>325</w:t>
      </w:r>
      <w:r w:rsidR="00833477" w:rsidRPr="008B741F">
        <w:rPr>
          <w:rFonts w:asciiTheme="minorHAnsi" w:hAnsiTheme="minorHAnsi" w:cstheme="minorHAnsi"/>
          <w:sz w:val="22"/>
          <w:szCs w:val="22"/>
          <w:highlight w:val="yellow"/>
        </w:rPr>
        <w:t>.00</w:t>
      </w:r>
    </w:p>
    <w:tbl>
      <w:tblPr>
        <w:tblStyle w:val="GridTable1Light"/>
        <w:tblW w:w="9360"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Description w:val="This table captures the Evaluation Matrix used by the Evaluation Team to score the Bidder Narrative.&#10;An unacceptable response fails to meet the requirement, answer the question, or address the topic at hand. Provided narrative has multiple, significant weaknesses. An unacceptable response would be assigned an evaluator rating of zero.&#10;A marginal response partially meets the requirement, partially answers the question, or minimally addresses the topic at hand. Provided narrative has some clear strengths that are clearly outweighed by weaknesses.  A marginal response would be assigned an evaluator rating of one.&#10;A moderate response addresses most of the requirement with minimal strengths that clearly outweigh weaknesses. A moderate response would be assigned an evaluator rating of two.&#10;A good response fully meets the requirement, contains clear strengths and/or has only minor weaknesses. A good response would be assigned an evaluator rating of three.&#10;An excellent response exceeds the requirement and exhibits a strong and unique approach with multiple strengths. An excellent response would be assigned an evaluator rating of four.&#10;An outstanding response vastly exceeds the requirement and exhibits a very strong and unique approach with multiple strengths. An outstanding response would be assigned an evaluator rating of five."/>
      </w:tblPr>
      <w:tblGrid>
        <w:gridCol w:w="1468"/>
        <w:gridCol w:w="6632"/>
        <w:gridCol w:w="1260"/>
      </w:tblGrid>
      <w:tr w:rsidR="00EE5FB1" w:rsidRPr="008B741F" w14:paraId="11AAFD8A" w14:textId="77777777" w:rsidTr="00D6329C">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468" w:type="dxa"/>
            <w:tcBorders>
              <w:bottom w:val="none" w:sz="0" w:space="0" w:color="auto"/>
            </w:tcBorders>
            <w:vAlign w:val="center"/>
          </w:tcPr>
          <w:p w14:paraId="600112AC" w14:textId="77777777" w:rsidR="00EE5FB1" w:rsidRPr="008B741F" w:rsidRDefault="00EE5FB1" w:rsidP="00EE5FB1">
            <w:pPr>
              <w:spacing w:before="240"/>
              <w:jc w:val="center"/>
              <w:rPr>
                <w:rFonts w:asciiTheme="minorHAnsi" w:hAnsiTheme="minorHAnsi" w:cstheme="minorHAnsi"/>
                <w:sz w:val="22"/>
                <w:szCs w:val="22"/>
              </w:rPr>
            </w:pPr>
            <w:r w:rsidRPr="008B741F">
              <w:rPr>
                <w:rFonts w:asciiTheme="minorHAnsi" w:hAnsiTheme="minorHAnsi" w:cstheme="minorHAnsi"/>
                <w:sz w:val="22"/>
                <w:szCs w:val="22"/>
              </w:rPr>
              <w:t>Quality of Response</w:t>
            </w:r>
          </w:p>
        </w:tc>
        <w:tc>
          <w:tcPr>
            <w:tcW w:w="6632" w:type="dxa"/>
            <w:tcBorders>
              <w:bottom w:val="none" w:sz="0" w:space="0" w:color="auto"/>
            </w:tcBorders>
            <w:vAlign w:val="center"/>
          </w:tcPr>
          <w:p w14:paraId="24363A6F" w14:textId="77777777" w:rsidR="00EE5FB1" w:rsidRPr="008B741F" w:rsidRDefault="00EE5FB1" w:rsidP="00EE5FB1">
            <w:pPr>
              <w:spacing w:before="240"/>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Scoring Guidelines</w:t>
            </w:r>
          </w:p>
        </w:tc>
        <w:tc>
          <w:tcPr>
            <w:tcW w:w="1260" w:type="dxa"/>
            <w:tcBorders>
              <w:bottom w:val="none" w:sz="0" w:space="0" w:color="auto"/>
            </w:tcBorders>
            <w:vAlign w:val="center"/>
          </w:tcPr>
          <w:p w14:paraId="4F6C8805" w14:textId="77777777" w:rsidR="00EE5FB1" w:rsidRPr="008B741F" w:rsidRDefault="00EE5FB1" w:rsidP="00EE5FB1">
            <w:pPr>
              <w:spacing w:before="240"/>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Evaluator’s</w:t>
            </w:r>
            <w:r w:rsidRPr="008B741F">
              <w:rPr>
                <w:rFonts w:asciiTheme="minorHAnsi" w:hAnsiTheme="minorHAnsi" w:cstheme="minorHAnsi"/>
                <w:sz w:val="22"/>
                <w:szCs w:val="22"/>
              </w:rPr>
              <w:br/>
              <w:t>Rating</w:t>
            </w:r>
          </w:p>
        </w:tc>
      </w:tr>
      <w:tr w:rsidR="00EE5FB1" w:rsidRPr="008B741F" w14:paraId="370CFB8F" w14:textId="77777777" w:rsidTr="00D6329C">
        <w:tc>
          <w:tcPr>
            <w:cnfStyle w:val="001000000000" w:firstRow="0" w:lastRow="0" w:firstColumn="1" w:lastColumn="0" w:oddVBand="0" w:evenVBand="0" w:oddHBand="0" w:evenHBand="0" w:firstRowFirstColumn="0" w:firstRowLastColumn="0" w:lastRowFirstColumn="0" w:lastRowLastColumn="0"/>
            <w:tcW w:w="1468" w:type="dxa"/>
          </w:tcPr>
          <w:p w14:paraId="67CD42D0" w14:textId="77777777" w:rsidR="00EE5FB1" w:rsidRPr="008B741F" w:rsidRDefault="00EE5FB1" w:rsidP="00EE5FB1">
            <w:pPr>
              <w:rPr>
                <w:rFonts w:asciiTheme="minorHAnsi" w:hAnsiTheme="minorHAnsi" w:cstheme="minorHAnsi"/>
                <w:sz w:val="22"/>
                <w:szCs w:val="22"/>
              </w:rPr>
            </w:pPr>
            <w:r w:rsidRPr="008B741F">
              <w:rPr>
                <w:rFonts w:asciiTheme="minorHAnsi" w:hAnsiTheme="minorHAnsi" w:cstheme="minorHAnsi"/>
                <w:sz w:val="22"/>
                <w:szCs w:val="22"/>
              </w:rPr>
              <w:t>Unacceptable</w:t>
            </w:r>
          </w:p>
        </w:tc>
        <w:tc>
          <w:tcPr>
            <w:tcW w:w="6632" w:type="dxa"/>
          </w:tcPr>
          <w:p w14:paraId="488921CB" w14:textId="2DF060C9" w:rsidR="00EE5FB1" w:rsidRPr="008B741F" w:rsidRDefault="00926EBD" w:rsidP="00926EBD">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Bid r</w:t>
            </w:r>
            <w:r w:rsidR="00EE5FB1" w:rsidRPr="008B741F">
              <w:rPr>
                <w:rFonts w:asciiTheme="minorHAnsi" w:hAnsiTheme="minorHAnsi" w:cstheme="minorHAnsi"/>
                <w:sz w:val="22"/>
                <w:szCs w:val="22"/>
              </w:rPr>
              <w:t>esponse fails to meet the requirement</w:t>
            </w:r>
            <w:r w:rsidR="00D6329C" w:rsidRPr="008B741F">
              <w:rPr>
                <w:rFonts w:asciiTheme="minorHAnsi" w:hAnsiTheme="minorHAnsi" w:cstheme="minorHAnsi"/>
                <w:sz w:val="22"/>
                <w:szCs w:val="22"/>
              </w:rPr>
              <w:t>/solution</w:t>
            </w:r>
            <w:r w:rsidR="00EE5FB1" w:rsidRPr="008B741F">
              <w:rPr>
                <w:rFonts w:asciiTheme="minorHAnsi" w:hAnsiTheme="minorHAnsi" w:cstheme="minorHAnsi"/>
                <w:sz w:val="22"/>
                <w:szCs w:val="22"/>
              </w:rPr>
              <w:t xml:space="preserve">, answer the question, or address the topic at hand. </w:t>
            </w:r>
            <w:r w:rsidRPr="008B741F">
              <w:rPr>
                <w:rFonts w:asciiTheme="minorHAnsi" w:hAnsiTheme="minorHAnsi" w:cstheme="minorHAnsi"/>
                <w:sz w:val="22"/>
                <w:szCs w:val="22"/>
              </w:rPr>
              <w:t xml:space="preserve"> Bid response</w:t>
            </w:r>
            <w:r w:rsidR="00EE5FB1" w:rsidRPr="008B741F">
              <w:rPr>
                <w:rFonts w:asciiTheme="minorHAnsi" w:hAnsiTheme="minorHAnsi" w:cstheme="minorHAnsi"/>
                <w:sz w:val="22"/>
                <w:szCs w:val="22"/>
              </w:rPr>
              <w:t xml:space="preserve"> has multiple, significant weaknesses.</w:t>
            </w:r>
          </w:p>
        </w:tc>
        <w:tc>
          <w:tcPr>
            <w:tcW w:w="1260" w:type="dxa"/>
            <w:vAlign w:val="center"/>
          </w:tcPr>
          <w:p w14:paraId="4FE248BB" w14:textId="77777777" w:rsidR="00EE5FB1" w:rsidRPr="008B741F" w:rsidRDefault="00EE5FB1" w:rsidP="00EE5FB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0</w:t>
            </w:r>
          </w:p>
        </w:tc>
      </w:tr>
      <w:tr w:rsidR="00EE5FB1" w:rsidRPr="008B741F" w14:paraId="036F3034" w14:textId="77777777" w:rsidTr="00D6329C">
        <w:trPr>
          <w:cantSplit/>
        </w:trPr>
        <w:tc>
          <w:tcPr>
            <w:cnfStyle w:val="001000000000" w:firstRow="0" w:lastRow="0" w:firstColumn="1" w:lastColumn="0" w:oddVBand="0" w:evenVBand="0" w:oddHBand="0" w:evenHBand="0" w:firstRowFirstColumn="0" w:firstRowLastColumn="0" w:lastRowFirstColumn="0" w:lastRowLastColumn="0"/>
            <w:tcW w:w="1468" w:type="dxa"/>
          </w:tcPr>
          <w:p w14:paraId="081B7DAF" w14:textId="77777777" w:rsidR="00EE5FB1" w:rsidRPr="008B741F" w:rsidRDefault="00EE5FB1" w:rsidP="00EE5FB1">
            <w:pPr>
              <w:rPr>
                <w:rFonts w:asciiTheme="minorHAnsi" w:hAnsiTheme="minorHAnsi" w:cstheme="minorHAnsi"/>
                <w:sz w:val="22"/>
                <w:szCs w:val="22"/>
              </w:rPr>
            </w:pPr>
            <w:r w:rsidRPr="008B741F">
              <w:rPr>
                <w:rFonts w:asciiTheme="minorHAnsi" w:hAnsiTheme="minorHAnsi" w:cstheme="minorHAnsi"/>
                <w:sz w:val="22"/>
                <w:szCs w:val="22"/>
              </w:rPr>
              <w:t>Marginal</w:t>
            </w:r>
          </w:p>
        </w:tc>
        <w:tc>
          <w:tcPr>
            <w:tcW w:w="6632" w:type="dxa"/>
          </w:tcPr>
          <w:p w14:paraId="21B16929" w14:textId="7EF6B27A" w:rsidR="00EE5FB1" w:rsidRPr="008B741F" w:rsidRDefault="00926EBD" w:rsidP="00926EBD">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Bid r</w:t>
            </w:r>
            <w:r w:rsidR="00356921" w:rsidRPr="008B741F">
              <w:rPr>
                <w:rFonts w:asciiTheme="minorHAnsi" w:hAnsiTheme="minorHAnsi" w:cstheme="minorHAnsi"/>
                <w:sz w:val="22"/>
                <w:szCs w:val="22"/>
              </w:rPr>
              <w:t xml:space="preserve">esponse </w:t>
            </w:r>
            <w:r w:rsidR="00EE5FB1" w:rsidRPr="008B741F">
              <w:rPr>
                <w:rFonts w:asciiTheme="minorHAnsi" w:hAnsiTheme="minorHAnsi" w:cstheme="minorHAnsi"/>
                <w:sz w:val="22"/>
                <w:szCs w:val="22"/>
              </w:rPr>
              <w:t xml:space="preserve">partially answers </w:t>
            </w:r>
            <w:r w:rsidR="00356921" w:rsidRPr="008B741F">
              <w:rPr>
                <w:rFonts w:asciiTheme="minorHAnsi" w:hAnsiTheme="minorHAnsi" w:cstheme="minorHAnsi"/>
                <w:sz w:val="22"/>
                <w:szCs w:val="22"/>
              </w:rPr>
              <w:t>each section</w:t>
            </w:r>
            <w:r w:rsidR="00D22D3F" w:rsidRPr="008B741F">
              <w:rPr>
                <w:rFonts w:asciiTheme="minorHAnsi" w:hAnsiTheme="minorHAnsi" w:cstheme="minorHAnsi"/>
                <w:sz w:val="22"/>
                <w:szCs w:val="22"/>
              </w:rPr>
              <w:t>/requirements</w:t>
            </w:r>
            <w:r w:rsidR="00D6329C" w:rsidRPr="008B741F">
              <w:rPr>
                <w:rFonts w:asciiTheme="minorHAnsi" w:hAnsiTheme="minorHAnsi" w:cstheme="minorHAnsi"/>
                <w:sz w:val="22"/>
                <w:szCs w:val="22"/>
              </w:rPr>
              <w:t xml:space="preserve"> </w:t>
            </w:r>
            <w:r w:rsidR="00EE5FB1" w:rsidRPr="008B741F">
              <w:rPr>
                <w:rFonts w:asciiTheme="minorHAnsi" w:hAnsiTheme="minorHAnsi" w:cstheme="minorHAnsi"/>
                <w:sz w:val="22"/>
                <w:szCs w:val="22"/>
              </w:rPr>
              <w:t xml:space="preserve">or minimally addresses the </w:t>
            </w:r>
            <w:r w:rsidR="00356921" w:rsidRPr="008B741F">
              <w:rPr>
                <w:rFonts w:asciiTheme="minorHAnsi" w:hAnsiTheme="minorHAnsi" w:cstheme="minorHAnsi"/>
                <w:sz w:val="22"/>
                <w:szCs w:val="22"/>
              </w:rPr>
              <w:t xml:space="preserve">line item </w:t>
            </w:r>
            <w:r w:rsidR="00EE5FB1" w:rsidRPr="008B741F">
              <w:rPr>
                <w:rFonts w:asciiTheme="minorHAnsi" w:hAnsiTheme="minorHAnsi" w:cstheme="minorHAnsi"/>
                <w:sz w:val="22"/>
                <w:szCs w:val="22"/>
              </w:rPr>
              <w:t xml:space="preserve">topic. </w:t>
            </w:r>
            <w:r w:rsidRPr="008B741F">
              <w:rPr>
                <w:rFonts w:asciiTheme="minorHAnsi" w:hAnsiTheme="minorHAnsi" w:cstheme="minorHAnsi"/>
                <w:sz w:val="22"/>
                <w:szCs w:val="22"/>
              </w:rPr>
              <w:t xml:space="preserve"> Bid r</w:t>
            </w:r>
            <w:r w:rsidR="00D6329C" w:rsidRPr="008B741F">
              <w:rPr>
                <w:rFonts w:asciiTheme="minorHAnsi" w:hAnsiTheme="minorHAnsi" w:cstheme="minorHAnsi"/>
                <w:sz w:val="22"/>
                <w:szCs w:val="22"/>
              </w:rPr>
              <w:t>esponse has mi</w:t>
            </w:r>
            <w:r w:rsidR="00D22D3F" w:rsidRPr="008B741F">
              <w:rPr>
                <w:rFonts w:asciiTheme="minorHAnsi" w:hAnsiTheme="minorHAnsi" w:cstheme="minorHAnsi"/>
                <w:sz w:val="22"/>
                <w:szCs w:val="22"/>
              </w:rPr>
              <w:t xml:space="preserve">nimal strengths and some </w:t>
            </w:r>
            <w:r w:rsidR="00D6329C" w:rsidRPr="008B741F">
              <w:rPr>
                <w:rFonts w:asciiTheme="minorHAnsi" w:hAnsiTheme="minorHAnsi" w:cstheme="minorHAnsi"/>
                <w:sz w:val="22"/>
                <w:szCs w:val="22"/>
              </w:rPr>
              <w:t>weaknesses.</w:t>
            </w:r>
          </w:p>
        </w:tc>
        <w:tc>
          <w:tcPr>
            <w:tcW w:w="1260" w:type="dxa"/>
            <w:vAlign w:val="center"/>
          </w:tcPr>
          <w:p w14:paraId="2E1C016B" w14:textId="77777777" w:rsidR="00EE5FB1" w:rsidRPr="008B741F" w:rsidRDefault="00EE5FB1" w:rsidP="00EE5FB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20</w:t>
            </w:r>
          </w:p>
        </w:tc>
      </w:tr>
      <w:tr w:rsidR="00EE5FB1" w:rsidRPr="008B741F" w14:paraId="367B66E7" w14:textId="77777777" w:rsidTr="00D6329C">
        <w:tc>
          <w:tcPr>
            <w:cnfStyle w:val="001000000000" w:firstRow="0" w:lastRow="0" w:firstColumn="1" w:lastColumn="0" w:oddVBand="0" w:evenVBand="0" w:oddHBand="0" w:evenHBand="0" w:firstRowFirstColumn="0" w:firstRowLastColumn="0" w:lastRowFirstColumn="0" w:lastRowLastColumn="0"/>
            <w:tcW w:w="1468" w:type="dxa"/>
          </w:tcPr>
          <w:p w14:paraId="5B98F58F" w14:textId="77777777" w:rsidR="00EE5FB1" w:rsidRPr="008B741F" w:rsidRDefault="00EE5FB1" w:rsidP="00EE5FB1">
            <w:pPr>
              <w:rPr>
                <w:rFonts w:asciiTheme="minorHAnsi" w:hAnsiTheme="minorHAnsi" w:cstheme="minorHAnsi"/>
                <w:sz w:val="22"/>
                <w:szCs w:val="22"/>
              </w:rPr>
            </w:pPr>
            <w:r w:rsidRPr="008B741F">
              <w:rPr>
                <w:rFonts w:asciiTheme="minorHAnsi" w:hAnsiTheme="minorHAnsi" w:cstheme="minorHAnsi"/>
                <w:sz w:val="22"/>
                <w:szCs w:val="22"/>
              </w:rPr>
              <w:lastRenderedPageBreak/>
              <w:t>Moderate</w:t>
            </w:r>
          </w:p>
        </w:tc>
        <w:tc>
          <w:tcPr>
            <w:tcW w:w="6632" w:type="dxa"/>
          </w:tcPr>
          <w:p w14:paraId="16115168" w14:textId="36F3EB54" w:rsidR="00EE5FB1" w:rsidRPr="008B741F" w:rsidRDefault="00926EBD" w:rsidP="00926EBD">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Bid r</w:t>
            </w:r>
            <w:r w:rsidR="00EE5FB1" w:rsidRPr="008B741F">
              <w:rPr>
                <w:rFonts w:asciiTheme="minorHAnsi" w:hAnsiTheme="minorHAnsi" w:cstheme="minorHAnsi"/>
                <w:sz w:val="22"/>
                <w:szCs w:val="22"/>
              </w:rPr>
              <w:t xml:space="preserve">esponse answers most of </w:t>
            </w:r>
            <w:r w:rsidR="00356921" w:rsidRPr="008B741F">
              <w:rPr>
                <w:rFonts w:asciiTheme="minorHAnsi" w:hAnsiTheme="minorHAnsi" w:cstheme="minorHAnsi"/>
                <w:sz w:val="22"/>
                <w:szCs w:val="22"/>
              </w:rPr>
              <w:t>the section</w:t>
            </w:r>
            <w:r w:rsidR="00D22D3F" w:rsidRPr="008B741F">
              <w:rPr>
                <w:rFonts w:asciiTheme="minorHAnsi" w:hAnsiTheme="minorHAnsi" w:cstheme="minorHAnsi"/>
                <w:sz w:val="22"/>
                <w:szCs w:val="22"/>
              </w:rPr>
              <w:t>/requirements</w:t>
            </w:r>
            <w:r w:rsidR="00EE5FB1" w:rsidRPr="008B741F">
              <w:rPr>
                <w:rFonts w:asciiTheme="minorHAnsi" w:hAnsiTheme="minorHAnsi" w:cstheme="minorHAnsi"/>
                <w:sz w:val="22"/>
                <w:szCs w:val="22"/>
              </w:rPr>
              <w:t xml:space="preserve"> and addresses most of the requirements</w:t>
            </w:r>
            <w:r w:rsidR="00356921" w:rsidRPr="008B741F">
              <w:rPr>
                <w:rFonts w:asciiTheme="minorHAnsi" w:hAnsiTheme="minorHAnsi" w:cstheme="minorHAnsi"/>
                <w:sz w:val="22"/>
                <w:szCs w:val="22"/>
              </w:rPr>
              <w:t>, but does not provide a clear understanding of how the requirement</w:t>
            </w:r>
            <w:r w:rsidR="00D22D3F" w:rsidRPr="008B741F">
              <w:rPr>
                <w:rFonts w:asciiTheme="minorHAnsi" w:hAnsiTheme="minorHAnsi" w:cstheme="minorHAnsi"/>
                <w:sz w:val="22"/>
                <w:szCs w:val="22"/>
              </w:rPr>
              <w:t>/solution</w:t>
            </w:r>
            <w:r w:rsidR="00356921" w:rsidRPr="008B741F">
              <w:rPr>
                <w:rFonts w:asciiTheme="minorHAnsi" w:hAnsiTheme="minorHAnsi" w:cstheme="minorHAnsi"/>
                <w:sz w:val="22"/>
                <w:szCs w:val="22"/>
              </w:rPr>
              <w:t xml:space="preserve"> is met. </w:t>
            </w:r>
            <w:r w:rsidRPr="008B741F">
              <w:rPr>
                <w:rFonts w:asciiTheme="minorHAnsi" w:hAnsiTheme="minorHAnsi" w:cstheme="minorHAnsi"/>
                <w:sz w:val="22"/>
                <w:szCs w:val="22"/>
              </w:rPr>
              <w:t xml:space="preserve"> Bid r</w:t>
            </w:r>
            <w:r w:rsidR="00356921" w:rsidRPr="008B741F">
              <w:rPr>
                <w:rFonts w:asciiTheme="minorHAnsi" w:hAnsiTheme="minorHAnsi" w:cstheme="minorHAnsi"/>
                <w:sz w:val="22"/>
                <w:szCs w:val="22"/>
              </w:rPr>
              <w:t>esponse has</w:t>
            </w:r>
            <w:r w:rsidR="00EE5FB1" w:rsidRPr="008B741F">
              <w:rPr>
                <w:rFonts w:asciiTheme="minorHAnsi" w:hAnsiTheme="minorHAnsi" w:cstheme="minorHAnsi"/>
                <w:sz w:val="22"/>
                <w:szCs w:val="22"/>
              </w:rPr>
              <w:t xml:space="preserve"> minimal strengths that clearly outweigh weaknesses.</w:t>
            </w:r>
          </w:p>
        </w:tc>
        <w:tc>
          <w:tcPr>
            <w:tcW w:w="1260" w:type="dxa"/>
            <w:vAlign w:val="center"/>
          </w:tcPr>
          <w:p w14:paraId="316CD02F" w14:textId="77777777" w:rsidR="00EE5FB1" w:rsidRPr="008B741F" w:rsidRDefault="00EE5FB1" w:rsidP="00EE5FB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40</w:t>
            </w:r>
          </w:p>
        </w:tc>
      </w:tr>
      <w:tr w:rsidR="00EE5FB1" w:rsidRPr="008B741F" w14:paraId="71EB95BC" w14:textId="77777777" w:rsidTr="00D6329C">
        <w:tc>
          <w:tcPr>
            <w:cnfStyle w:val="001000000000" w:firstRow="0" w:lastRow="0" w:firstColumn="1" w:lastColumn="0" w:oddVBand="0" w:evenVBand="0" w:oddHBand="0" w:evenHBand="0" w:firstRowFirstColumn="0" w:firstRowLastColumn="0" w:lastRowFirstColumn="0" w:lastRowLastColumn="0"/>
            <w:tcW w:w="1468" w:type="dxa"/>
          </w:tcPr>
          <w:p w14:paraId="37277EDD" w14:textId="77777777" w:rsidR="00EE5FB1" w:rsidRPr="008B741F" w:rsidRDefault="00EE5FB1" w:rsidP="00EE5FB1">
            <w:pPr>
              <w:rPr>
                <w:rFonts w:asciiTheme="minorHAnsi" w:hAnsiTheme="minorHAnsi" w:cstheme="minorHAnsi"/>
                <w:sz w:val="22"/>
                <w:szCs w:val="22"/>
              </w:rPr>
            </w:pPr>
            <w:r w:rsidRPr="008B741F">
              <w:rPr>
                <w:rFonts w:asciiTheme="minorHAnsi" w:hAnsiTheme="minorHAnsi" w:cstheme="minorHAnsi"/>
                <w:sz w:val="22"/>
                <w:szCs w:val="22"/>
              </w:rPr>
              <w:t>Good</w:t>
            </w:r>
          </w:p>
        </w:tc>
        <w:tc>
          <w:tcPr>
            <w:tcW w:w="6632" w:type="dxa"/>
          </w:tcPr>
          <w:p w14:paraId="013AC10D" w14:textId="4697BCB3" w:rsidR="00EE5FB1" w:rsidRPr="008B741F" w:rsidRDefault="00926EBD" w:rsidP="00926EBD">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Bid r</w:t>
            </w:r>
            <w:r w:rsidR="00356921" w:rsidRPr="008B741F">
              <w:rPr>
                <w:rFonts w:asciiTheme="minorHAnsi" w:hAnsiTheme="minorHAnsi" w:cstheme="minorHAnsi"/>
                <w:sz w:val="22"/>
                <w:szCs w:val="22"/>
              </w:rPr>
              <w:t>esponse answers all of the sections</w:t>
            </w:r>
            <w:r w:rsidR="00D22D3F" w:rsidRPr="008B741F">
              <w:rPr>
                <w:rFonts w:asciiTheme="minorHAnsi" w:hAnsiTheme="minorHAnsi" w:cstheme="minorHAnsi"/>
                <w:sz w:val="22"/>
                <w:szCs w:val="22"/>
              </w:rPr>
              <w:t>/requirements</w:t>
            </w:r>
            <w:r w:rsidR="00356921" w:rsidRPr="008B741F">
              <w:rPr>
                <w:rFonts w:asciiTheme="minorHAnsi" w:hAnsiTheme="minorHAnsi" w:cstheme="minorHAnsi"/>
                <w:sz w:val="22"/>
                <w:szCs w:val="22"/>
              </w:rPr>
              <w:t xml:space="preserve">, </w:t>
            </w:r>
            <w:r w:rsidR="00EE5FB1" w:rsidRPr="008B741F">
              <w:rPr>
                <w:rFonts w:asciiTheme="minorHAnsi" w:hAnsiTheme="minorHAnsi" w:cstheme="minorHAnsi"/>
                <w:sz w:val="22"/>
                <w:szCs w:val="22"/>
              </w:rPr>
              <w:t>meets the requirement</w:t>
            </w:r>
            <w:r w:rsidR="00356921" w:rsidRPr="008B741F">
              <w:rPr>
                <w:rFonts w:asciiTheme="minorHAnsi" w:hAnsiTheme="minorHAnsi" w:cstheme="minorHAnsi"/>
                <w:sz w:val="22"/>
                <w:szCs w:val="22"/>
              </w:rPr>
              <w:t xml:space="preserve">s and </w:t>
            </w:r>
            <w:r w:rsidR="00EE5FB1" w:rsidRPr="008B741F">
              <w:rPr>
                <w:rFonts w:asciiTheme="minorHAnsi" w:hAnsiTheme="minorHAnsi" w:cstheme="minorHAnsi"/>
                <w:sz w:val="22"/>
                <w:szCs w:val="22"/>
              </w:rPr>
              <w:t xml:space="preserve">contains </w:t>
            </w:r>
            <w:r w:rsidR="00356921" w:rsidRPr="008B741F">
              <w:rPr>
                <w:rFonts w:asciiTheme="minorHAnsi" w:hAnsiTheme="minorHAnsi" w:cstheme="minorHAnsi"/>
                <w:sz w:val="22"/>
                <w:szCs w:val="22"/>
              </w:rPr>
              <w:t xml:space="preserve">some </w:t>
            </w:r>
            <w:r w:rsidR="00EE5FB1" w:rsidRPr="008B741F">
              <w:rPr>
                <w:rFonts w:asciiTheme="minorHAnsi" w:hAnsiTheme="minorHAnsi" w:cstheme="minorHAnsi"/>
                <w:sz w:val="22"/>
                <w:szCs w:val="22"/>
              </w:rPr>
              <w:t xml:space="preserve">strengths and/or only has minor weaknesses. </w:t>
            </w:r>
          </w:p>
        </w:tc>
        <w:tc>
          <w:tcPr>
            <w:tcW w:w="1260" w:type="dxa"/>
            <w:vAlign w:val="center"/>
          </w:tcPr>
          <w:p w14:paraId="460CBE41" w14:textId="77777777" w:rsidR="00EE5FB1" w:rsidRPr="008B741F" w:rsidRDefault="00EE5FB1" w:rsidP="00EE5FB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60</w:t>
            </w:r>
          </w:p>
        </w:tc>
      </w:tr>
      <w:tr w:rsidR="00EE5FB1" w:rsidRPr="008B741F" w14:paraId="0471AE4B" w14:textId="77777777" w:rsidTr="00D6329C">
        <w:tc>
          <w:tcPr>
            <w:cnfStyle w:val="001000000000" w:firstRow="0" w:lastRow="0" w:firstColumn="1" w:lastColumn="0" w:oddVBand="0" w:evenVBand="0" w:oddHBand="0" w:evenHBand="0" w:firstRowFirstColumn="0" w:firstRowLastColumn="0" w:lastRowFirstColumn="0" w:lastRowLastColumn="0"/>
            <w:tcW w:w="1468" w:type="dxa"/>
          </w:tcPr>
          <w:p w14:paraId="75DC3598" w14:textId="77777777" w:rsidR="00EE5FB1" w:rsidRPr="008B741F" w:rsidRDefault="00EE5FB1" w:rsidP="00EE5FB1">
            <w:pPr>
              <w:rPr>
                <w:rFonts w:asciiTheme="minorHAnsi" w:hAnsiTheme="minorHAnsi" w:cstheme="minorHAnsi"/>
                <w:sz w:val="22"/>
                <w:szCs w:val="22"/>
              </w:rPr>
            </w:pPr>
            <w:r w:rsidRPr="008B741F">
              <w:rPr>
                <w:rFonts w:asciiTheme="minorHAnsi" w:hAnsiTheme="minorHAnsi" w:cstheme="minorHAnsi"/>
                <w:sz w:val="22"/>
                <w:szCs w:val="22"/>
              </w:rPr>
              <w:t>Excellent</w:t>
            </w:r>
          </w:p>
        </w:tc>
        <w:tc>
          <w:tcPr>
            <w:tcW w:w="6632" w:type="dxa"/>
          </w:tcPr>
          <w:p w14:paraId="1C01026E" w14:textId="462EE7EF" w:rsidR="00EE5FB1" w:rsidRPr="008B741F" w:rsidRDefault="00926EBD" w:rsidP="00926EBD">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Bid r</w:t>
            </w:r>
            <w:r w:rsidR="00EE5FB1" w:rsidRPr="008B741F">
              <w:rPr>
                <w:rFonts w:asciiTheme="minorHAnsi" w:hAnsiTheme="minorHAnsi" w:cstheme="minorHAnsi"/>
                <w:sz w:val="22"/>
                <w:szCs w:val="22"/>
              </w:rPr>
              <w:t xml:space="preserve">esponse </w:t>
            </w:r>
            <w:r w:rsidR="00356921" w:rsidRPr="008B741F">
              <w:rPr>
                <w:rFonts w:asciiTheme="minorHAnsi" w:hAnsiTheme="minorHAnsi" w:cstheme="minorHAnsi"/>
                <w:sz w:val="22"/>
                <w:szCs w:val="22"/>
              </w:rPr>
              <w:t>answers all of the sections</w:t>
            </w:r>
            <w:r w:rsidR="00D22D3F" w:rsidRPr="008B741F">
              <w:rPr>
                <w:rFonts w:asciiTheme="minorHAnsi" w:hAnsiTheme="minorHAnsi" w:cstheme="minorHAnsi"/>
                <w:sz w:val="22"/>
                <w:szCs w:val="22"/>
              </w:rPr>
              <w:t>/requirements</w:t>
            </w:r>
            <w:r w:rsidR="00356921" w:rsidRPr="008B741F">
              <w:rPr>
                <w:rFonts w:asciiTheme="minorHAnsi" w:hAnsiTheme="minorHAnsi" w:cstheme="minorHAnsi"/>
                <w:sz w:val="22"/>
                <w:szCs w:val="22"/>
              </w:rPr>
              <w:t xml:space="preserve"> completely, </w:t>
            </w:r>
            <w:r w:rsidR="00EE5FB1" w:rsidRPr="008B741F">
              <w:rPr>
                <w:rFonts w:asciiTheme="minorHAnsi" w:hAnsiTheme="minorHAnsi" w:cstheme="minorHAnsi"/>
                <w:sz w:val="22"/>
                <w:szCs w:val="22"/>
              </w:rPr>
              <w:t>exceeds the requirement</w:t>
            </w:r>
            <w:r w:rsidR="00356921" w:rsidRPr="008B741F">
              <w:rPr>
                <w:rFonts w:asciiTheme="minorHAnsi" w:hAnsiTheme="minorHAnsi" w:cstheme="minorHAnsi"/>
                <w:sz w:val="22"/>
                <w:szCs w:val="22"/>
              </w:rPr>
              <w:t>s</w:t>
            </w:r>
            <w:r w:rsidR="00EE5FB1" w:rsidRPr="008B741F">
              <w:rPr>
                <w:rFonts w:asciiTheme="minorHAnsi" w:hAnsiTheme="minorHAnsi" w:cstheme="minorHAnsi"/>
                <w:sz w:val="22"/>
                <w:szCs w:val="22"/>
              </w:rPr>
              <w:t xml:space="preserve"> and exhibits a strong and unique approach with multiple strengths.</w:t>
            </w:r>
          </w:p>
        </w:tc>
        <w:tc>
          <w:tcPr>
            <w:tcW w:w="1260" w:type="dxa"/>
            <w:vAlign w:val="center"/>
          </w:tcPr>
          <w:p w14:paraId="6DC6F353" w14:textId="77777777" w:rsidR="00EE5FB1" w:rsidRPr="008B741F" w:rsidRDefault="00EE5FB1" w:rsidP="00EE5FB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80</w:t>
            </w:r>
          </w:p>
        </w:tc>
      </w:tr>
      <w:tr w:rsidR="00EE5FB1" w:rsidRPr="008B741F" w14:paraId="076371C0" w14:textId="77777777" w:rsidTr="00D6329C">
        <w:tc>
          <w:tcPr>
            <w:cnfStyle w:val="001000000000" w:firstRow="0" w:lastRow="0" w:firstColumn="1" w:lastColumn="0" w:oddVBand="0" w:evenVBand="0" w:oddHBand="0" w:evenHBand="0" w:firstRowFirstColumn="0" w:firstRowLastColumn="0" w:lastRowFirstColumn="0" w:lastRowLastColumn="0"/>
            <w:tcW w:w="1468" w:type="dxa"/>
          </w:tcPr>
          <w:p w14:paraId="18381F88" w14:textId="77777777" w:rsidR="00EE5FB1" w:rsidRPr="008B741F" w:rsidRDefault="00EE5FB1" w:rsidP="00EE5FB1">
            <w:pPr>
              <w:rPr>
                <w:rFonts w:asciiTheme="minorHAnsi" w:hAnsiTheme="minorHAnsi" w:cstheme="minorHAnsi"/>
                <w:sz w:val="22"/>
                <w:szCs w:val="22"/>
              </w:rPr>
            </w:pPr>
            <w:r w:rsidRPr="008B741F">
              <w:rPr>
                <w:rFonts w:asciiTheme="minorHAnsi" w:hAnsiTheme="minorHAnsi" w:cstheme="minorHAnsi"/>
                <w:sz w:val="22"/>
                <w:szCs w:val="22"/>
              </w:rPr>
              <w:t>Outstanding</w:t>
            </w:r>
          </w:p>
        </w:tc>
        <w:tc>
          <w:tcPr>
            <w:tcW w:w="6632" w:type="dxa"/>
          </w:tcPr>
          <w:p w14:paraId="3C1E654B" w14:textId="10848B8D" w:rsidR="00EE5FB1" w:rsidRPr="008B741F" w:rsidRDefault="00E820FC" w:rsidP="00E820FC">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Bid r</w:t>
            </w:r>
            <w:r w:rsidR="00EE5FB1" w:rsidRPr="008B741F">
              <w:rPr>
                <w:rFonts w:asciiTheme="minorHAnsi" w:hAnsiTheme="minorHAnsi" w:cstheme="minorHAnsi"/>
                <w:sz w:val="22"/>
                <w:szCs w:val="22"/>
              </w:rPr>
              <w:t xml:space="preserve">esponse </w:t>
            </w:r>
            <w:r w:rsidR="00356921" w:rsidRPr="008B741F">
              <w:rPr>
                <w:rFonts w:asciiTheme="minorHAnsi" w:hAnsiTheme="minorHAnsi" w:cstheme="minorHAnsi"/>
                <w:sz w:val="22"/>
                <w:szCs w:val="22"/>
              </w:rPr>
              <w:t>answers all of the sections</w:t>
            </w:r>
            <w:r w:rsidR="00D22D3F" w:rsidRPr="008B741F">
              <w:rPr>
                <w:rFonts w:asciiTheme="minorHAnsi" w:hAnsiTheme="minorHAnsi" w:cstheme="minorHAnsi"/>
                <w:sz w:val="22"/>
                <w:szCs w:val="22"/>
              </w:rPr>
              <w:t>/requirements</w:t>
            </w:r>
            <w:r w:rsidR="00356921" w:rsidRPr="008B741F">
              <w:rPr>
                <w:rFonts w:asciiTheme="minorHAnsi" w:hAnsiTheme="minorHAnsi" w:cstheme="minorHAnsi"/>
                <w:sz w:val="22"/>
                <w:szCs w:val="22"/>
              </w:rPr>
              <w:t xml:space="preserve"> completely with additional information that </w:t>
            </w:r>
            <w:r w:rsidR="00EE5FB1" w:rsidRPr="008B741F">
              <w:rPr>
                <w:rFonts w:asciiTheme="minorHAnsi" w:hAnsiTheme="minorHAnsi" w:cstheme="minorHAnsi"/>
                <w:sz w:val="22"/>
                <w:szCs w:val="22"/>
              </w:rPr>
              <w:t xml:space="preserve">vastly exceeds the requirement and exhibits a very strong and unique approach with multiple strengths. </w:t>
            </w:r>
          </w:p>
        </w:tc>
        <w:tc>
          <w:tcPr>
            <w:tcW w:w="1260" w:type="dxa"/>
            <w:vAlign w:val="center"/>
          </w:tcPr>
          <w:p w14:paraId="7520D39F" w14:textId="77777777" w:rsidR="00EE5FB1" w:rsidRPr="008B741F" w:rsidRDefault="00EE5FB1" w:rsidP="00EE5FB1">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rPr>
            </w:pPr>
            <w:r w:rsidRPr="008B741F">
              <w:rPr>
                <w:rFonts w:asciiTheme="minorHAnsi" w:hAnsiTheme="minorHAnsi" w:cstheme="minorHAnsi"/>
                <w:sz w:val="22"/>
                <w:szCs w:val="22"/>
              </w:rPr>
              <w:t>100</w:t>
            </w:r>
          </w:p>
        </w:tc>
      </w:tr>
    </w:tbl>
    <w:p w14:paraId="0D0F9750" w14:textId="38D35415" w:rsidR="00D1344D" w:rsidRPr="008B741F" w:rsidRDefault="00D1344D" w:rsidP="001B3AF7">
      <w:pPr>
        <w:pStyle w:val="ListParagraph"/>
        <w:numPr>
          <w:ilvl w:val="1"/>
          <w:numId w:val="18"/>
        </w:numPr>
        <w:spacing w:before="2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References </w:t>
      </w:r>
      <w:r w:rsidRPr="008B741F">
        <w:rPr>
          <w:rFonts w:asciiTheme="minorHAnsi" w:hAnsiTheme="minorHAnsi" w:cstheme="minorHAnsi"/>
          <w:sz w:val="22"/>
          <w:szCs w:val="22"/>
        </w:rPr>
        <w:t xml:space="preserve">(Step </w:t>
      </w:r>
      <w:r w:rsidR="00117C60" w:rsidRPr="008B741F">
        <w:rPr>
          <w:rFonts w:asciiTheme="minorHAnsi" w:hAnsiTheme="minorHAnsi" w:cstheme="minorHAnsi"/>
          <w:sz w:val="22"/>
          <w:szCs w:val="22"/>
        </w:rPr>
        <w:t>5</w:t>
      </w:r>
      <w:r w:rsidRPr="008B741F">
        <w:rPr>
          <w:rFonts w:asciiTheme="minorHAnsi" w:hAnsiTheme="minorHAnsi" w:cstheme="minorHAnsi"/>
          <w:sz w:val="22"/>
          <w:szCs w:val="22"/>
        </w:rPr>
        <w:t xml:space="preserve">). Enterprise Services will convene a team to evaluate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References. </w:t>
      </w:r>
      <w:r w:rsidR="00833477" w:rsidRPr="008B741F">
        <w:rPr>
          <w:rFonts w:asciiTheme="minorHAnsi" w:hAnsiTheme="minorHAnsi" w:cstheme="minorHAnsi"/>
          <w:sz w:val="22"/>
          <w:szCs w:val="22"/>
        </w:rPr>
        <w:t>T</w:t>
      </w:r>
      <w:r w:rsidR="00D6329C" w:rsidRPr="008B741F">
        <w:rPr>
          <w:rFonts w:asciiTheme="minorHAnsi" w:hAnsiTheme="minorHAnsi" w:cstheme="minorHAnsi"/>
          <w:sz w:val="22"/>
          <w:szCs w:val="22"/>
        </w:rPr>
        <w:t>wo</w:t>
      </w:r>
      <w:r w:rsidRPr="008B741F">
        <w:rPr>
          <w:rFonts w:asciiTheme="minorHAnsi" w:hAnsiTheme="minorHAnsi" w:cstheme="minorHAnsi"/>
          <w:sz w:val="22"/>
          <w:szCs w:val="22"/>
        </w:rPr>
        <w:t xml:space="preserve"> (</w:t>
      </w:r>
      <w:r w:rsidR="00D6329C" w:rsidRPr="008B741F">
        <w:rPr>
          <w:rFonts w:asciiTheme="minorHAnsi" w:hAnsiTheme="minorHAnsi" w:cstheme="minorHAnsi"/>
          <w:sz w:val="22"/>
          <w:szCs w:val="22"/>
        </w:rPr>
        <w:t>2</w:t>
      </w:r>
      <w:r w:rsidRPr="008B741F">
        <w:rPr>
          <w:rFonts w:asciiTheme="minorHAnsi" w:hAnsiTheme="minorHAnsi" w:cstheme="minorHAnsi"/>
          <w:sz w:val="22"/>
          <w:szCs w:val="22"/>
        </w:rPr>
        <w:t>) references per category/sub</w:t>
      </w:r>
      <w:r w:rsidR="00833477" w:rsidRPr="008B741F">
        <w:rPr>
          <w:rFonts w:asciiTheme="minorHAnsi" w:hAnsiTheme="minorHAnsi" w:cstheme="minorHAnsi"/>
          <w:sz w:val="22"/>
          <w:szCs w:val="22"/>
        </w:rPr>
        <w:t>-</w:t>
      </w:r>
      <w:r w:rsidRPr="008B741F">
        <w:rPr>
          <w:rFonts w:asciiTheme="minorHAnsi" w:hAnsiTheme="minorHAnsi" w:cstheme="minorHAnsi"/>
          <w:sz w:val="22"/>
          <w:szCs w:val="22"/>
        </w:rPr>
        <w:t>category</w:t>
      </w:r>
      <w:r w:rsidR="00D6329C" w:rsidRPr="008B741F">
        <w:rPr>
          <w:rFonts w:asciiTheme="minorHAnsi" w:hAnsiTheme="minorHAnsi" w:cstheme="minorHAnsi"/>
          <w:sz w:val="22"/>
          <w:szCs w:val="22"/>
        </w:rPr>
        <w:t>/solution</w:t>
      </w:r>
      <w:r w:rsidRPr="008B741F">
        <w:rPr>
          <w:rFonts w:asciiTheme="minorHAnsi" w:hAnsiTheme="minorHAnsi" w:cstheme="minorHAnsi"/>
          <w:sz w:val="22"/>
          <w:szCs w:val="22"/>
        </w:rPr>
        <w:t xml:space="preserve"> is required. </w:t>
      </w:r>
      <w:r w:rsidR="00E72EEC" w:rsidRPr="008B741F">
        <w:rPr>
          <w:rFonts w:asciiTheme="minorHAnsi" w:hAnsiTheme="minorHAnsi" w:cstheme="minorHAnsi"/>
          <w:sz w:val="22"/>
          <w:szCs w:val="22"/>
        </w:rPr>
        <w:t xml:space="preserve"> Bidders</w:t>
      </w:r>
      <w:r w:rsidRPr="008B741F">
        <w:rPr>
          <w:rFonts w:asciiTheme="minorHAnsi" w:hAnsiTheme="minorHAnsi" w:cstheme="minorHAnsi"/>
          <w:sz w:val="22"/>
          <w:szCs w:val="22"/>
        </w:rPr>
        <w:t xml:space="preserve"> are required to submit </w:t>
      </w:r>
      <w:r w:rsidR="00D6329C" w:rsidRPr="008B741F">
        <w:rPr>
          <w:rFonts w:asciiTheme="minorHAnsi" w:hAnsiTheme="minorHAnsi" w:cstheme="minorHAnsi"/>
          <w:sz w:val="22"/>
          <w:szCs w:val="22"/>
        </w:rPr>
        <w:t xml:space="preserve">the </w:t>
      </w:r>
      <w:r w:rsidRPr="008B741F">
        <w:rPr>
          <w:rFonts w:asciiTheme="minorHAnsi" w:hAnsiTheme="minorHAnsi" w:cstheme="minorHAnsi"/>
          <w:sz w:val="22"/>
          <w:szCs w:val="22"/>
        </w:rPr>
        <w:t xml:space="preserve">reference form in Exhibit B-4 with their </w:t>
      </w:r>
      <w:r w:rsidR="00FA07AC" w:rsidRPr="008B741F">
        <w:rPr>
          <w:rFonts w:asciiTheme="minorHAnsi" w:hAnsiTheme="minorHAnsi" w:cstheme="minorHAnsi"/>
          <w:sz w:val="22"/>
          <w:szCs w:val="22"/>
        </w:rPr>
        <w:t>bid</w:t>
      </w:r>
      <w:r w:rsidR="00D6329C" w:rsidRPr="008B741F">
        <w:rPr>
          <w:rFonts w:asciiTheme="minorHAnsi" w:hAnsiTheme="minorHAnsi" w:cstheme="minorHAnsi"/>
          <w:sz w:val="22"/>
          <w:szCs w:val="22"/>
        </w:rPr>
        <w:t xml:space="preserve"> as instructed</w:t>
      </w:r>
      <w:r w:rsidRPr="008B741F">
        <w:rPr>
          <w:rFonts w:asciiTheme="minorHAnsi" w:hAnsiTheme="minorHAnsi" w:cstheme="minorHAnsi"/>
          <w:sz w:val="22"/>
          <w:szCs w:val="22"/>
        </w:rPr>
        <w:t>. References may be duplicated for each category/sub-category</w:t>
      </w:r>
      <w:r w:rsidR="00D6329C" w:rsidRPr="008B741F">
        <w:rPr>
          <w:rFonts w:asciiTheme="minorHAnsi" w:hAnsiTheme="minorHAnsi" w:cstheme="minorHAnsi"/>
          <w:sz w:val="22"/>
          <w:szCs w:val="22"/>
        </w:rPr>
        <w:t>/solution</w:t>
      </w:r>
      <w:r w:rsidRPr="008B741F">
        <w:rPr>
          <w:rFonts w:asciiTheme="minorHAnsi" w:hAnsiTheme="minorHAnsi" w:cstheme="minorHAnsi"/>
          <w:sz w:val="22"/>
          <w:szCs w:val="22"/>
        </w:rPr>
        <w:t xml:space="preserve"> if the work was similar in nature and scope. The combined average reference rating for all references will determine </w:t>
      </w:r>
      <w:r w:rsidR="009229C2" w:rsidRPr="008B741F">
        <w:rPr>
          <w:rFonts w:asciiTheme="minorHAnsi" w:hAnsiTheme="minorHAnsi" w:cstheme="minorHAnsi"/>
          <w:sz w:val="22"/>
          <w:szCs w:val="22"/>
        </w:rPr>
        <w:t>Bidder</w:t>
      </w:r>
      <w:r w:rsidR="00536F73" w:rsidRPr="008B741F">
        <w:rPr>
          <w:rFonts w:asciiTheme="minorHAnsi" w:hAnsiTheme="minorHAnsi" w:cstheme="minorHAnsi"/>
          <w:sz w:val="22"/>
          <w:szCs w:val="22"/>
        </w:rPr>
        <w:t>’s</w:t>
      </w:r>
      <w:r w:rsidRPr="008B741F">
        <w:rPr>
          <w:rFonts w:asciiTheme="minorHAnsi" w:hAnsiTheme="minorHAnsi" w:cstheme="minorHAnsi"/>
          <w:sz w:val="22"/>
          <w:szCs w:val="22"/>
        </w:rPr>
        <w:t xml:space="preserve"> awarded points using the formula sample below: </w:t>
      </w:r>
    </w:p>
    <w:p w14:paraId="2A2C9342" w14:textId="77777777" w:rsidR="00D1344D" w:rsidRPr="008B741F" w:rsidRDefault="00D1344D" w:rsidP="00D1344D">
      <w:pPr>
        <w:spacing w:before="240"/>
        <w:ind w:left="360"/>
        <w:jc w:val="both"/>
        <w:rPr>
          <w:rFonts w:asciiTheme="minorHAnsi" w:hAnsiTheme="minorHAnsi" w:cstheme="minorHAnsi"/>
          <w:sz w:val="22"/>
          <w:szCs w:val="22"/>
        </w:rPr>
      </w:pPr>
      <w:r w:rsidRPr="008B741F">
        <w:rPr>
          <w:rFonts w:asciiTheme="minorHAnsi" w:hAnsiTheme="minorHAnsi" w:cstheme="minorHAnsi"/>
          <w:sz w:val="22"/>
          <w:szCs w:val="22"/>
        </w:rPr>
        <w:t>Average Evaluator Rating (3) / available rating (5) = Percentage of Points (60%)</w:t>
      </w:r>
    </w:p>
    <w:p w14:paraId="0B1A117D" w14:textId="77777777" w:rsidR="00005CEB" w:rsidRPr="008B741F" w:rsidRDefault="00D1344D" w:rsidP="00F9793B">
      <w:pPr>
        <w:ind w:left="360"/>
        <w:jc w:val="both"/>
        <w:rPr>
          <w:rFonts w:asciiTheme="minorHAnsi" w:hAnsiTheme="minorHAnsi" w:cstheme="minorHAnsi"/>
        </w:rPr>
      </w:pPr>
      <w:r w:rsidRPr="008B741F">
        <w:rPr>
          <w:rFonts w:asciiTheme="minorHAnsi" w:hAnsiTheme="minorHAnsi" w:cstheme="minorHAnsi"/>
          <w:sz w:val="22"/>
          <w:szCs w:val="22"/>
        </w:rPr>
        <w:t xml:space="preserve">Percentage of Points (60%) X </w:t>
      </w:r>
      <w:r w:rsidR="006F6F43" w:rsidRPr="008B741F">
        <w:rPr>
          <w:rFonts w:asciiTheme="minorHAnsi" w:hAnsiTheme="minorHAnsi" w:cstheme="minorHAnsi"/>
          <w:sz w:val="22"/>
          <w:szCs w:val="22"/>
        </w:rPr>
        <w:t>maximum</w:t>
      </w:r>
      <w:r w:rsidRPr="008B741F">
        <w:rPr>
          <w:rFonts w:asciiTheme="minorHAnsi" w:hAnsiTheme="minorHAnsi" w:cstheme="minorHAnsi"/>
          <w:sz w:val="22"/>
          <w:szCs w:val="22"/>
        </w:rPr>
        <w:t xml:space="preserve"> points available (2</w:t>
      </w:r>
      <w:r w:rsidR="00833477" w:rsidRPr="008B741F">
        <w:rPr>
          <w:rFonts w:asciiTheme="minorHAnsi" w:hAnsiTheme="minorHAnsi" w:cstheme="minorHAnsi"/>
          <w:sz w:val="22"/>
          <w:szCs w:val="22"/>
        </w:rPr>
        <w:t>5</w:t>
      </w:r>
      <w:r w:rsidRPr="008B741F">
        <w:rPr>
          <w:rFonts w:asciiTheme="minorHAnsi" w:hAnsiTheme="minorHAnsi" w:cstheme="minorHAnsi"/>
          <w:sz w:val="22"/>
          <w:szCs w:val="22"/>
        </w:rPr>
        <w:t xml:space="preserve">0) = Awarded points = </w:t>
      </w:r>
      <w:r w:rsidRPr="008B741F">
        <w:rPr>
          <w:rFonts w:asciiTheme="minorHAnsi" w:hAnsiTheme="minorHAnsi" w:cstheme="minorHAnsi"/>
          <w:sz w:val="22"/>
          <w:szCs w:val="22"/>
          <w:highlight w:val="yellow"/>
        </w:rPr>
        <w:t>1</w:t>
      </w:r>
      <w:r w:rsidR="00833477" w:rsidRPr="008B741F">
        <w:rPr>
          <w:rFonts w:asciiTheme="minorHAnsi" w:hAnsiTheme="minorHAnsi" w:cstheme="minorHAnsi"/>
          <w:sz w:val="22"/>
          <w:szCs w:val="22"/>
          <w:highlight w:val="yellow"/>
        </w:rPr>
        <w:t>5</w:t>
      </w:r>
      <w:r w:rsidRPr="008B741F">
        <w:rPr>
          <w:rFonts w:asciiTheme="minorHAnsi" w:hAnsiTheme="minorHAnsi" w:cstheme="minorHAnsi"/>
          <w:sz w:val="22"/>
          <w:szCs w:val="22"/>
          <w:highlight w:val="yellow"/>
        </w:rPr>
        <w:t>0.00</w:t>
      </w:r>
    </w:p>
    <w:p w14:paraId="021D98F8" w14:textId="0973D950" w:rsidR="00BE0112" w:rsidRPr="008B741F" w:rsidRDefault="008A3412" w:rsidP="00361386">
      <w:pPr>
        <w:pStyle w:val="ListParagraph"/>
        <w:numPr>
          <w:ilvl w:val="1"/>
          <w:numId w:val="18"/>
        </w:numPr>
        <w:spacing w:before="240" w:after="2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Bid Pricing Evaluation </w:t>
      </w:r>
      <w:r w:rsidRPr="008B741F">
        <w:rPr>
          <w:rFonts w:asciiTheme="minorHAnsi" w:hAnsiTheme="minorHAnsi" w:cstheme="minorHAnsi"/>
          <w:smallCaps/>
          <w:sz w:val="22"/>
          <w:szCs w:val="22"/>
        </w:rPr>
        <w:t xml:space="preserve">(Step </w:t>
      </w:r>
      <w:r w:rsidR="00F9793B" w:rsidRPr="008B741F">
        <w:rPr>
          <w:rFonts w:asciiTheme="minorHAnsi" w:hAnsiTheme="minorHAnsi" w:cstheme="minorHAnsi"/>
          <w:smallCaps/>
          <w:sz w:val="22"/>
          <w:szCs w:val="22"/>
        </w:rPr>
        <w:t>6</w:t>
      </w:r>
      <w:r w:rsidRPr="008B741F">
        <w:rPr>
          <w:rFonts w:asciiTheme="minorHAnsi" w:hAnsiTheme="minorHAnsi" w:cstheme="minorHAnsi"/>
          <w:smallCaps/>
          <w:sz w:val="22"/>
          <w:szCs w:val="22"/>
        </w:rPr>
        <w:t>)</w:t>
      </w:r>
      <w:r w:rsidRPr="008B741F">
        <w:rPr>
          <w:rFonts w:asciiTheme="minorHAnsi" w:hAnsiTheme="minorHAnsi" w:cstheme="minorHAnsi"/>
          <w:b/>
          <w:smallCaps/>
          <w:sz w:val="22"/>
          <w:szCs w:val="22"/>
        </w:rPr>
        <w:t xml:space="preserve">.  </w:t>
      </w:r>
      <w:r w:rsidR="00D22D3F" w:rsidRPr="008B741F">
        <w:rPr>
          <w:rFonts w:asciiTheme="minorHAnsi" w:hAnsiTheme="minorHAnsi" w:cstheme="minorHAnsi"/>
          <w:sz w:val="22"/>
          <w:szCs w:val="22"/>
        </w:rPr>
        <w:t xml:space="preserve">Only </w:t>
      </w:r>
      <w:r w:rsidR="009229C2" w:rsidRPr="008B741F">
        <w:rPr>
          <w:rFonts w:asciiTheme="minorHAnsi" w:hAnsiTheme="minorHAnsi" w:cstheme="minorHAnsi"/>
          <w:sz w:val="22"/>
          <w:szCs w:val="22"/>
        </w:rPr>
        <w:t>Bidder</w:t>
      </w:r>
      <w:r w:rsidR="00D22D3F" w:rsidRPr="008B741F">
        <w:rPr>
          <w:rFonts w:asciiTheme="minorHAnsi" w:hAnsiTheme="minorHAnsi" w:cstheme="minorHAnsi"/>
          <w:sz w:val="22"/>
          <w:szCs w:val="22"/>
        </w:rPr>
        <w:t>s who are responsive,</w:t>
      </w:r>
      <w:r w:rsidR="005416FA" w:rsidRPr="008B741F">
        <w:rPr>
          <w:rFonts w:asciiTheme="minorHAnsi" w:hAnsiTheme="minorHAnsi" w:cstheme="minorHAnsi"/>
          <w:sz w:val="22"/>
          <w:szCs w:val="22"/>
        </w:rPr>
        <w:t xml:space="preserve"> meet the minimum mandatory requirements</w:t>
      </w:r>
      <w:r w:rsidR="00D22D3F" w:rsidRPr="008B741F">
        <w:rPr>
          <w:rFonts w:asciiTheme="minorHAnsi" w:hAnsiTheme="minorHAnsi" w:cstheme="minorHAnsi"/>
          <w:sz w:val="22"/>
          <w:szCs w:val="22"/>
        </w:rPr>
        <w:t xml:space="preserve"> and score at least </w:t>
      </w:r>
      <w:r w:rsidR="00976097" w:rsidRPr="008B741F">
        <w:rPr>
          <w:rFonts w:asciiTheme="minorHAnsi" w:hAnsiTheme="minorHAnsi" w:cstheme="minorHAnsi"/>
          <w:sz w:val="22"/>
          <w:szCs w:val="22"/>
        </w:rPr>
        <w:t>seventy percent (</w:t>
      </w:r>
      <w:r w:rsidR="00D22D3F" w:rsidRPr="008B741F">
        <w:rPr>
          <w:rFonts w:asciiTheme="minorHAnsi" w:hAnsiTheme="minorHAnsi" w:cstheme="minorHAnsi"/>
          <w:sz w:val="22"/>
          <w:szCs w:val="22"/>
        </w:rPr>
        <w:t>70%</w:t>
      </w:r>
      <w:r w:rsidR="00976097" w:rsidRPr="008B741F">
        <w:rPr>
          <w:rFonts w:asciiTheme="minorHAnsi" w:hAnsiTheme="minorHAnsi" w:cstheme="minorHAnsi"/>
          <w:sz w:val="22"/>
          <w:szCs w:val="22"/>
        </w:rPr>
        <w:t>)</w:t>
      </w:r>
      <w:r w:rsidR="00D22D3F" w:rsidRPr="008B741F">
        <w:rPr>
          <w:rFonts w:asciiTheme="minorHAnsi" w:hAnsiTheme="minorHAnsi" w:cstheme="minorHAnsi"/>
          <w:sz w:val="22"/>
          <w:szCs w:val="22"/>
        </w:rPr>
        <w:t xml:space="preserve"> of the total non-cost evaluation points will advance to the Bid Pricing Evaluation. </w:t>
      </w:r>
      <w:r w:rsidRPr="008B741F">
        <w:rPr>
          <w:rFonts w:asciiTheme="minorHAnsi" w:hAnsiTheme="minorHAnsi" w:cstheme="minorHAnsi"/>
          <w:sz w:val="22"/>
          <w:szCs w:val="22"/>
        </w:rPr>
        <w:t>Enterprise Services will evaluate bids – to identify the lowest evaluation total – by reviewing and comparing the submitted bid prices provided in Exhibit C.</w:t>
      </w:r>
      <w:r w:rsidR="009D0A7E" w:rsidRPr="008B741F">
        <w:rPr>
          <w:rFonts w:asciiTheme="minorHAnsi" w:hAnsiTheme="minorHAnsi" w:cstheme="minorHAnsi"/>
          <w:sz w:val="22"/>
          <w:szCs w:val="22"/>
        </w:rPr>
        <w:t xml:space="preserve"> </w:t>
      </w:r>
      <w:r w:rsidR="00D1344D" w:rsidRPr="008B741F">
        <w:rPr>
          <w:rFonts w:asciiTheme="minorHAnsi" w:hAnsiTheme="minorHAnsi" w:cstheme="minorHAnsi"/>
          <w:sz w:val="22"/>
          <w:szCs w:val="22"/>
        </w:rPr>
        <w:t>The lowest bid price in each c</w:t>
      </w:r>
      <w:r w:rsidR="00571D51" w:rsidRPr="008B741F">
        <w:rPr>
          <w:rFonts w:asciiTheme="minorHAnsi" w:hAnsiTheme="minorHAnsi" w:cstheme="minorHAnsi"/>
          <w:sz w:val="22"/>
          <w:szCs w:val="22"/>
        </w:rPr>
        <w:t>ategory/sub-category will receive the maximum points available. Others will receive proportionately fewer points, using the formula below:</w:t>
      </w:r>
    </w:p>
    <w:p w14:paraId="44820A2E" w14:textId="77777777" w:rsidR="00361386" w:rsidRPr="008B741F" w:rsidRDefault="00571D51" w:rsidP="00117C60">
      <w:pPr>
        <w:spacing w:before="240"/>
        <w:ind w:left="720" w:right="720"/>
        <w:jc w:val="both"/>
        <w:rPr>
          <w:rFonts w:asciiTheme="minorHAnsi" w:hAnsiTheme="minorHAnsi" w:cstheme="minorHAnsi"/>
          <w:b/>
          <w:smallCaps/>
          <w:sz w:val="22"/>
          <w:szCs w:val="22"/>
        </w:rPr>
      </w:pPr>
      <w:r w:rsidRPr="008B741F">
        <w:rPr>
          <w:rFonts w:asciiTheme="minorHAnsi" w:hAnsiTheme="minorHAnsi" w:cstheme="minorHAnsi"/>
          <w:b/>
          <w:i/>
          <w:sz w:val="22"/>
          <w:szCs w:val="22"/>
          <w:u w:val="single"/>
        </w:rPr>
        <w:t xml:space="preserve">Lowest Price/Higher Price </w:t>
      </w:r>
      <w:r w:rsidR="00394C55" w:rsidRPr="008B741F">
        <w:rPr>
          <w:rFonts w:asciiTheme="minorHAnsi" w:hAnsiTheme="minorHAnsi" w:cstheme="minorHAnsi"/>
          <w:b/>
          <w:i/>
          <w:sz w:val="22"/>
          <w:szCs w:val="22"/>
          <w:u w:val="single"/>
        </w:rPr>
        <w:t xml:space="preserve">X </w:t>
      </w:r>
      <w:r w:rsidR="002343E6" w:rsidRPr="008B741F">
        <w:rPr>
          <w:rFonts w:asciiTheme="minorHAnsi" w:hAnsiTheme="minorHAnsi" w:cstheme="minorHAnsi"/>
          <w:b/>
          <w:i/>
          <w:sz w:val="22"/>
          <w:szCs w:val="22"/>
          <w:u w:val="single"/>
        </w:rPr>
        <w:t xml:space="preserve">Maximum </w:t>
      </w:r>
      <w:r w:rsidR="00394C55" w:rsidRPr="008B741F">
        <w:rPr>
          <w:rFonts w:asciiTheme="minorHAnsi" w:hAnsiTheme="minorHAnsi" w:cstheme="minorHAnsi"/>
          <w:b/>
          <w:i/>
          <w:sz w:val="22"/>
          <w:szCs w:val="22"/>
          <w:u w:val="single"/>
        </w:rPr>
        <w:t xml:space="preserve">Available </w:t>
      </w:r>
      <w:r w:rsidR="002343E6" w:rsidRPr="008B741F">
        <w:rPr>
          <w:rFonts w:asciiTheme="minorHAnsi" w:hAnsiTheme="minorHAnsi" w:cstheme="minorHAnsi"/>
          <w:b/>
          <w:i/>
          <w:sz w:val="22"/>
          <w:szCs w:val="22"/>
          <w:u w:val="single"/>
        </w:rPr>
        <w:t>P</w:t>
      </w:r>
      <w:r w:rsidR="00394C55" w:rsidRPr="008B741F">
        <w:rPr>
          <w:rFonts w:asciiTheme="minorHAnsi" w:hAnsiTheme="minorHAnsi" w:cstheme="minorHAnsi"/>
          <w:b/>
          <w:i/>
          <w:sz w:val="22"/>
          <w:szCs w:val="22"/>
          <w:u w:val="single"/>
        </w:rPr>
        <w:t xml:space="preserve">oints = </w:t>
      </w:r>
      <w:r w:rsidR="009229C2" w:rsidRPr="008B741F">
        <w:rPr>
          <w:rFonts w:asciiTheme="minorHAnsi" w:hAnsiTheme="minorHAnsi" w:cstheme="minorHAnsi"/>
          <w:b/>
          <w:i/>
          <w:sz w:val="22"/>
          <w:szCs w:val="22"/>
          <w:u w:val="single"/>
        </w:rPr>
        <w:t>Bidder</w:t>
      </w:r>
      <w:r w:rsidR="00394C55" w:rsidRPr="008B741F">
        <w:rPr>
          <w:rFonts w:asciiTheme="minorHAnsi" w:hAnsiTheme="minorHAnsi" w:cstheme="minorHAnsi"/>
          <w:b/>
          <w:i/>
          <w:sz w:val="22"/>
          <w:szCs w:val="22"/>
          <w:u w:val="single"/>
        </w:rPr>
        <w:t>’s Awarded P</w:t>
      </w:r>
      <w:r w:rsidRPr="008B741F">
        <w:rPr>
          <w:rFonts w:asciiTheme="minorHAnsi" w:hAnsiTheme="minorHAnsi" w:cstheme="minorHAnsi"/>
          <w:b/>
          <w:i/>
          <w:sz w:val="22"/>
          <w:szCs w:val="22"/>
          <w:u w:val="single"/>
        </w:rPr>
        <w:t>oints</w:t>
      </w:r>
    </w:p>
    <w:p w14:paraId="7B0A90ED" w14:textId="26BD85E8" w:rsidR="00F9793B" w:rsidRPr="008B741F" w:rsidRDefault="00F9793B" w:rsidP="00F9793B">
      <w:pPr>
        <w:pStyle w:val="ListParagraph"/>
        <w:numPr>
          <w:ilvl w:val="1"/>
          <w:numId w:val="18"/>
        </w:numPr>
        <w:spacing w:before="240" w:after="2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Washington State Procurement Priorities &amp; Preferences </w:t>
      </w:r>
      <w:r w:rsidRPr="008B741F">
        <w:rPr>
          <w:rFonts w:asciiTheme="minorHAnsi" w:hAnsiTheme="minorHAnsi" w:cstheme="minorHAnsi"/>
          <w:smallCaps/>
          <w:sz w:val="22"/>
          <w:szCs w:val="22"/>
        </w:rPr>
        <w:t xml:space="preserve">(Step </w:t>
      </w:r>
      <w:r w:rsidR="005416FA" w:rsidRPr="008B741F">
        <w:rPr>
          <w:rFonts w:asciiTheme="minorHAnsi" w:hAnsiTheme="minorHAnsi" w:cstheme="minorHAnsi"/>
          <w:smallCaps/>
          <w:sz w:val="22"/>
          <w:szCs w:val="22"/>
        </w:rPr>
        <w:t>7</w:t>
      </w:r>
      <w:r w:rsidRPr="008B741F">
        <w:rPr>
          <w:rFonts w:asciiTheme="minorHAnsi" w:hAnsiTheme="minorHAnsi" w:cstheme="minorHAnsi"/>
          <w:smallCaps/>
          <w:sz w:val="22"/>
          <w:szCs w:val="22"/>
        </w:rPr>
        <w:t>)</w:t>
      </w:r>
      <w:r w:rsidRPr="008B741F">
        <w:rPr>
          <w:rFonts w:asciiTheme="minorHAnsi" w:hAnsiTheme="minorHAnsi" w:cstheme="minorHAnsi"/>
          <w:sz w:val="22"/>
          <w:szCs w:val="22"/>
        </w:rPr>
        <w:t>.  Enterprise Services will apply the following Washington State procurement priorities and preferences, as set forth below, to this Competitive Solicitation.</w:t>
      </w:r>
    </w:p>
    <w:p w14:paraId="5F66C53D" w14:textId="77777777" w:rsidR="00F9793B" w:rsidRPr="008B741F" w:rsidRDefault="00F9793B" w:rsidP="00F9793B">
      <w:pPr>
        <w:pStyle w:val="ListParagraph"/>
        <w:rPr>
          <w:rFonts w:asciiTheme="minorHAnsi" w:hAnsiTheme="minorHAnsi" w:cstheme="minorHAnsi"/>
          <w:b/>
          <w:smallCaps/>
          <w:sz w:val="22"/>
          <w:szCs w:val="22"/>
        </w:rPr>
      </w:pPr>
    </w:p>
    <w:p w14:paraId="04A999CB" w14:textId="77777777" w:rsidR="00F9793B" w:rsidRPr="008B741F" w:rsidRDefault="00F9793B" w:rsidP="00F9793B">
      <w:pPr>
        <w:pStyle w:val="ListParagraph"/>
        <w:numPr>
          <w:ilvl w:val="0"/>
          <w:numId w:val="46"/>
        </w:numPr>
        <w:spacing w:before="240" w:after="240"/>
        <w:jc w:val="both"/>
        <w:rPr>
          <w:rFonts w:asciiTheme="minorHAnsi" w:hAnsiTheme="minorHAnsi" w:cstheme="minorHAnsi"/>
          <w:sz w:val="22"/>
          <w:szCs w:val="22"/>
        </w:rPr>
      </w:pPr>
      <w:r w:rsidRPr="008B741F">
        <w:rPr>
          <w:rFonts w:asciiTheme="minorHAnsi" w:hAnsiTheme="minorHAnsi" w:cstheme="minorHAnsi"/>
          <w:smallCaps/>
          <w:sz w:val="22"/>
          <w:szCs w:val="22"/>
        </w:rPr>
        <w:t>Executive Order 18.03 (Workers’ Rights) -</w:t>
      </w:r>
      <w:r w:rsidRPr="008B741F">
        <w:rPr>
          <w:rFonts w:asciiTheme="minorHAnsi" w:hAnsiTheme="minorHAnsi" w:cstheme="minorHAnsi"/>
          <w:sz w:val="22"/>
          <w:szCs w:val="22"/>
        </w:rPr>
        <w:t xml:space="preserve"> Procurement Preference for Executive Order 18-03 (Firms without Mandatory Individual Arbitration for Employees).  Pursuant to RCW 39.26.160(3) (best value criteria) and consistent with </w:t>
      </w:r>
      <w:hyperlink r:id="rId105" w:history="1">
        <w:r w:rsidRPr="008B741F">
          <w:rPr>
            <w:rFonts w:asciiTheme="minorHAnsi" w:hAnsiTheme="minorHAnsi" w:cstheme="minorHAnsi"/>
            <w:sz w:val="22"/>
            <w:szCs w:val="22"/>
          </w:rPr>
          <w:t>Executive Order 18-03 – Supporting Workers’ Rights to Effectively Address Workplace Violations</w:t>
        </w:r>
      </w:hyperlink>
      <w:r w:rsidRPr="008B741F">
        <w:rPr>
          <w:rFonts w:asciiTheme="minorHAnsi" w:hAnsiTheme="minorHAnsi" w:cstheme="minorHAnsi"/>
          <w:sz w:val="22"/>
          <w:szCs w:val="22"/>
        </w:rPr>
        <w:t xml:space="preserve"> (dated June 12, 2018), Enterprise Services will evaluate bids for best value and will provide a bid preference in the amount of fifty (50) evaluation points to any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who certifies, pursuant to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Certification attached as Exhibit </w:t>
      </w:r>
      <w:hyperlink w:anchor="_Exhibit_A-1_–" w:history="1">
        <w:r w:rsidRPr="008B741F">
          <w:rPr>
            <w:rStyle w:val="Hyperlink"/>
            <w:rFonts w:asciiTheme="minorHAnsi" w:hAnsiTheme="minorHAnsi" w:cstheme="minorHAnsi"/>
            <w:sz w:val="22"/>
            <w:szCs w:val="22"/>
          </w:rPr>
          <w:t xml:space="preserve">A-1 – </w:t>
        </w:r>
        <w:r w:rsidR="009229C2" w:rsidRPr="008B741F">
          <w:rPr>
            <w:rStyle w:val="Hyperlink"/>
            <w:rFonts w:asciiTheme="minorHAnsi" w:hAnsiTheme="minorHAnsi" w:cstheme="minorHAnsi"/>
            <w:sz w:val="22"/>
            <w:szCs w:val="22"/>
          </w:rPr>
          <w:t>Bidder</w:t>
        </w:r>
        <w:r w:rsidRPr="008B741F">
          <w:rPr>
            <w:rStyle w:val="Hyperlink"/>
            <w:rFonts w:asciiTheme="minorHAnsi" w:hAnsiTheme="minorHAnsi" w:cstheme="minorHAnsi"/>
            <w:sz w:val="22"/>
            <w:szCs w:val="22"/>
          </w:rPr>
          <w:t xml:space="preserve"> Certification</w:t>
        </w:r>
      </w:hyperlink>
      <w:r w:rsidRPr="008B741F">
        <w:rPr>
          <w:rFonts w:asciiTheme="minorHAnsi" w:hAnsiTheme="minorHAnsi" w:cstheme="minorHAnsi"/>
          <w:sz w:val="22"/>
          <w:szCs w:val="22"/>
        </w:rPr>
        <w:t>, that their firm does NOT require its employees, as a condition of employment, to sign or agree to mandatory individual arbitration clauses or class or collective action waiver.</w:t>
      </w:r>
    </w:p>
    <w:p w14:paraId="797DB20C" w14:textId="77777777" w:rsidR="00035DBC" w:rsidRPr="008B741F" w:rsidRDefault="00035DBC" w:rsidP="006F6F43">
      <w:pPr>
        <w:pStyle w:val="ListParagraph"/>
        <w:spacing w:before="240" w:after="240"/>
        <w:ind w:left="360"/>
        <w:jc w:val="both"/>
        <w:rPr>
          <w:rFonts w:asciiTheme="minorHAnsi" w:hAnsiTheme="minorHAnsi" w:cstheme="minorHAnsi"/>
          <w:sz w:val="22"/>
          <w:szCs w:val="22"/>
        </w:rPr>
      </w:pPr>
    </w:p>
    <w:p w14:paraId="66246421" w14:textId="181CB4DA" w:rsidR="00D31B80" w:rsidRPr="008B741F" w:rsidRDefault="00D31B80" w:rsidP="00361386">
      <w:pPr>
        <w:pStyle w:val="ListParagraph"/>
        <w:numPr>
          <w:ilvl w:val="1"/>
          <w:numId w:val="18"/>
        </w:numPr>
        <w:spacing w:before="240" w:after="2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Responsibility Analysis </w:t>
      </w:r>
      <w:r w:rsidRPr="008B741F">
        <w:rPr>
          <w:rFonts w:asciiTheme="minorHAnsi" w:hAnsiTheme="minorHAnsi" w:cstheme="minorHAnsi"/>
          <w:smallCaps/>
          <w:sz w:val="22"/>
          <w:szCs w:val="22"/>
        </w:rPr>
        <w:t xml:space="preserve">(Step </w:t>
      </w:r>
      <w:r w:rsidR="005416FA" w:rsidRPr="008B741F">
        <w:rPr>
          <w:rFonts w:asciiTheme="minorHAnsi" w:hAnsiTheme="minorHAnsi" w:cstheme="minorHAnsi"/>
          <w:smallCaps/>
          <w:sz w:val="22"/>
          <w:szCs w:val="22"/>
        </w:rPr>
        <w:t>8</w:t>
      </w:r>
      <w:r w:rsidRPr="008B741F">
        <w:rPr>
          <w:rFonts w:asciiTheme="minorHAnsi" w:hAnsiTheme="minorHAnsi" w:cstheme="minorHAnsi"/>
          <w:smallCaps/>
          <w:sz w:val="22"/>
          <w:szCs w:val="22"/>
        </w:rPr>
        <w:t>)</w:t>
      </w:r>
      <w:r w:rsidRPr="008B741F">
        <w:rPr>
          <w:rFonts w:asciiTheme="minorHAnsi" w:hAnsiTheme="minorHAnsi" w:cstheme="minorHAnsi"/>
          <w:b/>
          <w:smallCaps/>
          <w:sz w:val="22"/>
          <w:szCs w:val="22"/>
        </w:rPr>
        <w:t>.</w:t>
      </w:r>
      <w:r w:rsidRPr="008B741F">
        <w:rPr>
          <w:rFonts w:asciiTheme="minorHAnsi" w:hAnsiTheme="minorHAnsi" w:cstheme="minorHAnsi"/>
          <w:sz w:val="22"/>
          <w:szCs w:val="22"/>
        </w:rPr>
        <w:t xml:space="preserve">  For responsive bids, Enterprise Services will make reasonable inquiry to determine the responsibility of any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w:t>
      </w:r>
      <w:r w:rsidR="009F712E" w:rsidRPr="008B741F">
        <w:rPr>
          <w:rFonts w:asciiTheme="minorHAnsi" w:hAnsiTheme="minorHAnsi" w:cstheme="minorHAnsi"/>
          <w:sz w:val="22"/>
          <w:szCs w:val="22"/>
        </w:rPr>
        <w:t xml:space="preserve">Enterprise Services will determine </w:t>
      </w:r>
      <w:r w:rsidRPr="008B741F">
        <w:rPr>
          <w:rFonts w:asciiTheme="minorHAnsi" w:hAnsiTheme="minorHAnsi" w:cstheme="minorHAnsi"/>
          <w:sz w:val="22"/>
          <w:szCs w:val="22"/>
        </w:rPr>
        <w:t>responsibility on a pass/fail basis.  In determining responsibility, Enterprise Services will consider the following</w:t>
      </w:r>
      <w:r w:rsidR="009F712E" w:rsidRPr="008B741F">
        <w:rPr>
          <w:rFonts w:asciiTheme="minorHAnsi" w:hAnsiTheme="minorHAnsi" w:cstheme="minorHAnsi"/>
          <w:sz w:val="22"/>
          <w:szCs w:val="22"/>
        </w:rPr>
        <w:t xml:space="preserve"> statutory elements</w:t>
      </w:r>
      <w:r w:rsidRPr="008B741F">
        <w:rPr>
          <w:rFonts w:asciiTheme="minorHAnsi" w:hAnsiTheme="minorHAnsi" w:cstheme="minorHAnsi"/>
          <w:sz w:val="22"/>
          <w:szCs w:val="22"/>
        </w:rPr>
        <w:t>:</w:t>
      </w:r>
    </w:p>
    <w:p w14:paraId="1D2223E0" w14:textId="77777777" w:rsidR="00D31B80" w:rsidRPr="008B741F" w:rsidRDefault="00D31B80" w:rsidP="00361386">
      <w:pPr>
        <w:numPr>
          <w:ilvl w:val="1"/>
          <w:numId w:val="10"/>
        </w:numPr>
        <w:spacing w:before="120"/>
        <w:ind w:right="720"/>
        <w:jc w:val="both"/>
        <w:rPr>
          <w:rFonts w:asciiTheme="minorHAnsi" w:hAnsiTheme="minorHAnsi" w:cstheme="minorHAnsi"/>
          <w:sz w:val="22"/>
          <w:szCs w:val="22"/>
        </w:rPr>
      </w:pPr>
      <w:r w:rsidRPr="008B741F">
        <w:rPr>
          <w:rFonts w:asciiTheme="minorHAnsi" w:hAnsiTheme="minorHAnsi" w:cstheme="minorHAnsi"/>
          <w:sz w:val="22"/>
          <w:szCs w:val="22"/>
        </w:rPr>
        <w:t xml:space="preserve">The ability, capacity, and skill of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to perform the contract or provide the service required</w:t>
      </w:r>
      <w:r w:rsidR="009F712E" w:rsidRPr="008B741F">
        <w:rPr>
          <w:rFonts w:asciiTheme="minorHAnsi" w:hAnsiTheme="minorHAnsi" w:cstheme="minorHAnsi"/>
          <w:sz w:val="22"/>
          <w:szCs w:val="22"/>
        </w:rPr>
        <w:t>;</w:t>
      </w:r>
    </w:p>
    <w:p w14:paraId="41C712B4" w14:textId="77777777" w:rsidR="00D31B80" w:rsidRPr="008B741F" w:rsidRDefault="00D31B80" w:rsidP="001B3AF7">
      <w:pPr>
        <w:numPr>
          <w:ilvl w:val="1"/>
          <w:numId w:val="10"/>
        </w:numPr>
        <w:spacing w:before="120"/>
        <w:ind w:right="720"/>
        <w:jc w:val="both"/>
        <w:rPr>
          <w:rFonts w:asciiTheme="minorHAnsi" w:hAnsiTheme="minorHAnsi" w:cstheme="minorHAnsi"/>
          <w:sz w:val="22"/>
          <w:szCs w:val="22"/>
        </w:rPr>
      </w:pPr>
      <w:r w:rsidRPr="008B741F">
        <w:rPr>
          <w:rFonts w:asciiTheme="minorHAnsi" w:hAnsiTheme="minorHAnsi" w:cstheme="minorHAnsi"/>
          <w:sz w:val="22"/>
          <w:szCs w:val="22"/>
        </w:rPr>
        <w:t xml:space="preserve">The character, integrity, reputation, judgment, experience, and efficiency of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w:t>
      </w:r>
    </w:p>
    <w:p w14:paraId="0D25646D" w14:textId="77777777" w:rsidR="00D31B80" w:rsidRPr="008B741F" w:rsidRDefault="00D31B80" w:rsidP="001B3AF7">
      <w:pPr>
        <w:numPr>
          <w:ilvl w:val="1"/>
          <w:numId w:val="10"/>
        </w:numPr>
        <w:spacing w:before="120"/>
        <w:ind w:right="720"/>
        <w:jc w:val="both"/>
        <w:rPr>
          <w:rFonts w:asciiTheme="minorHAnsi" w:hAnsiTheme="minorHAnsi" w:cstheme="minorHAnsi"/>
          <w:sz w:val="22"/>
          <w:szCs w:val="22"/>
        </w:rPr>
      </w:pPr>
      <w:r w:rsidRPr="008B741F">
        <w:rPr>
          <w:rFonts w:asciiTheme="minorHAnsi" w:hAnsiTheme="minorHAnsi" w:cstheme="minorHAnsi"/>
          <w:sz w:val="22"/>
          <w:szCs w:val="22"/>
        </w:rPr>
        <w:t xml:space="preserve">Whether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can perform the contract within the time specified;</w:t>
      </w:r>
    </w:p>
    <w:p w14:paraId="6E8A65B0" w14:textId="77777777" w:rsidR="00D31B80" w:rsidRPr="008B741F" w:rsidRDefault="00D31B80" w:rsidP="001B3AF7">
      <w:pPr>
        <w:numPr>
          <w:ilvl w:val="1"/>
          <w:numId w:val="10"/>
        </w:numPr>
        <w:spacing w:before="120"/>
        <w:ind w:right="720"/>
        <w:jc w:val="both"/>
        <w:rPr>
          <w:rFonts w:asciiTheme="minorHAnsi" w:hAnsiTheme="minorHAnsi" w:cstheme="minorHAnsi"/>
          <w:sz w:val="22"/>
          <w:szCs w:val="22"/>
        </w:rPr>
      </w:pPr>
      <w:r w:rsidRPr="008B741F">
        <w:rPr>
          <w:rFonts w:asciiTheme="minorHAnsi" w:hAnsiTheme="minorHAnsi" w:cstheme="minorHAnsi"/>
          <w:sz w:val="22"/>
          <w:szCs w:val="22"/>
        </w:rPr>
        <w:t>The quality of performance of previous contracts or services;</w:t>
      </w:r>
    </w:p>
    <w:p w14:paraId="4E6C04B3" w14:textId="77777777" w:rsidR="00D31B80" w:rsidRPr="008B741F" w:rsidRDefault="00D31B80" w:rsidP="001B3AF7">
      <w:pPr>
        <w:numPr>
          <w:ilvl w:val="1"/>
          <w:numId w:val="10"/>
        </w:numPr>
        <w:spacing w:before="120"/>
        <w:ind w:right="720"/>
        <w:jc w:val="both"/>
        <w:rPr>
          <w:rFonts w:asciiTheme="minorHAnsi" w:hAnsiTheme="minorHAnsi" w:cstheme="minorHAnsi"/>
          <w:sz w:val="22"/>
          <w:szCs w:val="22"/>
        </w:rPr>
      </w:pPr>
      <w:r w:rsidRPr="008B741F">
        <w:rPr>
          <w:rFonts w:asciiTheme="minorHAnsi" w:hAnsiTheme="minorHAnsi" w:cstheme="minorHAnsi"/>
          <w:sz w:val="22"/>
          <w:szCs w:val="22"/>
        </w:rPr>
        <w:t xml:space="preserve">The previous and existing compliance by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with laws relating to the contract or services;</w:t>
      </w:r>
    </w:p>
    <w:p w14:paraId="20FD394C" w14:textId="77777777" w:rsidR="00D31B80" w:rsidRPr="008B741F" w:rsidRDefault="00D31B80" w:rsidP="001B3AF7">
      <w:pPr>
        <w:numPr>
          <w:ilvl w:val="1"/>
          <w:numId w:val="10"/>
        </w:numPr>
        <w:spacing w:before="120"/>
        <w:ind w:right="720"/>
        <w:jc w:val="both"/>
        <w:rPr>
          <w:rFonts w:asciiTheme="minorHAnsi" w:hAnsiTheme="minorHAnsi" w:cstheme="minorHAnsi"/>
          <w:sz w:val="22"/>
          <w:szCs w:val="22"/>
        </w:rPr>
      </w:pPr>
      <w:r w:rsidRPr="008B741F">
        <w:rPr>
          <w:rFonts w:asciiTheme="minorHAnsi" w:hAnsiTheme="minorHAnsi" w:cstheme="minorHAnsi"/>
          <w:sz w:val="22"/>
          <w:szCs w:val="22"/>
        </w:rPr>
        <w:t xml:space="preserve">Whether, within the three-year period immediately preceding the date of the Competitive Solicitation,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has been determined by a final and binding citation and notice of assessment issued by the Washington State Department of Labor and Industries or through a civil judgment entered by a court of limited or general jurisdiction to have willfully violated, as defined in RCW 49.48.082, any provision of chapter 49.46, 49.48, or 49.52 RCW; and</w:t>
      </w:r>
    </w:p>
    <w:p w14:paraId="2D8BCC29" w14:textId="6904CFD6" w:rsidR="00D31B80" w:rsidRPr="008B741F" w:rsidRDefault="00D31B80" w:rsidP="001B3AF7">
      <w:pPr>
        <w:numPr>
          <w:ilvl w:val="1"/>
          <w:numId w:val="10"/>
        </w:numPr>
        <w:spacing w:before="120"/>
        <w:ind w:right="720"/>
        <w:jc w:val="both"/>
        <w:rPr>
          <w:rFonts w:asciiTheme="minorHAnsi" w:hAnsiTheme="minorHAnsi" w:cstheme="minorHAnsi"/>
          <w:sz w:val="22"/>
          <w:szCs w:val="22"/>
        </w:rPr>
      </w:pPr>
      <w:r w:rsidRPr="008B741F">
        <w:rPr>
          <w:rFonts w:asciiTheme="minorHAnsi" w:hAnsiTheme="minorHAnsi" w:cstheme="minorHAnsi"/>
          <w:sz w:val="22"/>
          <w:szCs w:val="22"/>
        </w:rPr>
        <w:t xml:space="preserve">Such other information as may be secured having a bearing on the decision to award </w:t>
      </w:r>
      <w:r w:rsidR="00FA07AC" w:rsidRPr="008B741F">
        <w:rPr>
          <w:rFonts w:asciiTheme="minorHAnsi" w:hAnsiTheme="minorHAnsi" w:cstheme="minorHAnsi"/>
          <w:sz w:val="22"/>
          <w:szCs w:val="22"/>
        </w:rPr>
        <w:t>a Cooperative Purchasing</w:t>
      </w:r>
      <w:r w:rsidRPr="008B741F">
        <w:rPr>
          <w:rFonts w:asciiTheme="minorHAnsi" w:hAnsiTheme="minorHAnsi" w:cstheme="minorHAnsi"/>
          <w:sz w:val="22"/>
          <w:szCs w:val="22"/>
        </w:rPr>
        <w:t xml:space="preserve">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w:t>
      </w:r>
    </w:p>
    <w:p w14:paraId="67241988" w14:textId="77777777" w:rsidR="00D31B80" w:rsidRPr="008B741F" w:rsidRDefault="009F712E" w:rsidP="00D31B80">
      <w:pPr>
        <w:spacing w:before="120"/>
        <w:ind w:left="720" w:right="720"/>
        <w:jc w:val="both"/>
        <w:rPr>
          <w:rFonts w:asciiTheme="minorHAnsi" w:hAnsiTheme="minorHAnsi" w:cstheme="minorHAnsi"/>
          <w:sz w:val="22"/>
          <w:szCs w:val="22"/>
        </w:rPr>
      </w:pPr>
      <w:r w:rsidRPr="008B741F">
        <w:rPr>
          <w:rFonts w:asciiTheme="minorHAnsi" w:hAnsiTheme="minorHAnsi" w:cstheme="minorHAnsi"/>
          <w:i/>
          <w:sz w:val="22"/>
          <w:szCs w:val="22"/>
        </w:rPr>
        <w:t xml:space="preserve">See </w:t>
      </w:r>
      <w:r w:rsidR="004F67C7" w:rsidRPr="008B741F">
        <w:rPr>
          <w:rFonts w:asciiTheme="minorHAnsi" w:hAnsiTheme="minorHAnsi" w:cstheme="minorHAnsi"/>
          <w:sz w:val="22"/>
          <w:szCs w:val="22"/>
        </w:rPr>
        <w:t>RCW </w:t>
      </w:r>
      <w:r w:rsidRPr="008B741F">
        <w:rPr>
          <w:rFonts w:asciiTheme="minorHAnsi" w:hAnsiTheme="minorHAnsi" w:cstheme="minorHAnsi"/>
          <w:sz w:val="22"/>
          <w:szCs w:val="22"/>
        </w:rPr>
        <w:t xml:space="preserve">39.26.160(2)(a)-(f). </w:t>
      </w:r>
      <w:r w:rsidR="004F67C7" w:rsidRPr="008B741F">
        <w:rPr>
          <w:rFonts w:asciiTheme="minorHAnsi" w:hAnsiTheme="minorHAnsi" w:cstheme="minorHAnsi"/>
          <w:sz w:val="22"/>
          <w:szCs w:val="22"/>
        </w:rPr>
        <w:t xml:space="preserve"> </w:t>
      </w:r>
      <w:r w:rsidR="00D31B80" w:rsidRPr="008B741F">
        <w:rPr>
          <w:rFonts w:asciiTheme="minorHAnsi" w:hAnsiTheme="minorHAnsi" w:cstheme="minorHAnsi"/>
          <w:sz w:val="22"/>
          <w:szCs w:val="22"/>
        </w:rPr>
        <w:t>In addition, Enterprise Services may consider the following:</w:t>
      </w:r>
    </w:p>
    <w:p w14:paraId="6EF47209" w14:textId="77777777" w:rsidR="00D31B80" w:rsidRPr="008B741F" w:rsidRDefault="00D31B80"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Financial Information: Enterprise Services may request financial statements, credit ratings, references, record of past performance, clarification of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offer, on-site inspection of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's or subcontractor's facilities, or other information as necessary.  Failure to respond to these requests may result in a bid being rejected as non-responsive.</w:t>
      </w:r>
    </w:p>
    <w:p w14:paraId="32C7B83C" w14:textId="320D5D65" w:rsidR="007D09A7" w:rsidRPr="008B741F" w:rsidRDefault="00D31B80" w:rsidP="00976097">
      <w:pPr>
        <w:numPr>
          <w:ilvl w:val="0"/>
          <w:numId w:val="5"/>
        </w:numPr>
        <w:spacing w:before="240" w:after="24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References:  Enterprise Services reserves the right to use references to confirm satisfactory customer service, performance, satisfaction with service/product, knowledge of /service/industry and timeliness.  Any negative or unsatisfactory reference can be reason for rejecting a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as non-responsible.</w:t>
      </w:r>
    </w:p>
    <w:p w14:paraId="2D150071" w14:textId="661806F9" w:rsidR="00D31B80" w:rsidRPr="008B741F" w:rsidRDefault="00D31B80" w:rsidP="00361386">
      <w:pPr>
        <w:pStyle w:val="ListParagraph"/>
        <w:numPr>
          <w:ilvl w:val="1"/>
          <w:numId w:val="18"/>
        </w:numPr>
        <w:spacing w:before="240" w:after="2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Announcement of Apparent Successful </w:t>
      </w:r>
      <w:r w:rsidR="009229C2" w:rsidRPr="008B741F">
        <w:rPr>
          <w:rFonts w:asciiTheme="minorHAnsi" w:hAnsiTheme="minorHAnsi" w:cstheme="minorHAnsi"/>
          <w:b/>
          <w:smallCaps/>
          <w:sz w:val="22"/>
          <w:szCs w:val="22"/>
        </w:rPr>
        <w:t>Bidder</w:t>
      </w:r>
      <w:r w:rsidRPr="008B741F">
        <w:rPr>
          <w:rFonts w:asciiTheme="minorHAnsi" w:hAnsiTheme="minorHAnsi" w:cstheme="minorHAnsi"/>
          <w:b/>
          <w:smallCaps/>
          <w:sz w:val="22"/>
          <w:szCs w:val="22"/>
        </w:rPr>
        <w:t xml:space="preserve">. </w:t>
      </w:r>
      <w:r w:rsidRPr="008B741F">
        <w:rPr>
          <w:rFonts w:asciiTheme="minorHAnsi" w:hAnsiTheme="minorHAnsi" w:cstheme="minorHAnsi"/>
          <w:sz w:val="22"/>
          <w:szCs w:val="22"/>
        </w:rPr>
        <w:t xml:space="preserve"> Enterprise Services will determine the Apparent Successful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(“ASB”)</w:t>
      </w:r>
      <w:r w:rsidR="00826354" w:rsidRPr="008B741F">
        <w:rPr>
          <w:rFonts w:asciiTheme="minorHAnsi" w:hAnsiTheme="minorHAnsi" w:cstheme="minorHAnsi"/>
          <w:sz w:val="22"/>
          <w:szCs w:val="22"/>
        </w:rPr>
        <w:t xml:space="preserve"> per category/sub-category</w:t>
      </w:r>
      <w:r w:rsidRPr="008B741F">
        <w:rPr>
          <w:rFonts w:asciiTheme="minorHAnsi" w:hAnsiTheme="minorHAnsi" w:cstheme="minorHAnsi"/>
          <w:sz w:val="22"/>
          <w:szCs w:val="22"/>
        </w:rPr>
        <w:t xml:space="preserve">.  The ASB will be the responsive and responsible </w:t>
      </w:r>
      <w:r w:rsidR="009229C2" w:rsidRPr="008B741F">
        <w:rPr>
          <w:rFonts w:asciiTheme="minorHAnsi" w:hAnsiTheme="minorHAnsi" w:cstheme="minorHAnsi"/>
          <w:sz w:val="22"/>
          <w:szCs w:val="22"/>
        </w:rPr>
        <w:t>Bidder</w:t>
      </w:r>
      <w:r w:rsidR="00A338A4" w:rsidRPr="008B741F">
        <w:rPr>
          <w:rFonts w:asciiTheme="minorHAnsi" w:hAnsiTheme="minorHAnsi" w:cstheme="minorHAnsi"/>
          <w:sz w:val="22"/>
          <w:szCs w:val="22"/>
        </w:rPr>
        <w:t xml:space="preserve"> </w:t>
      </w:r>
      <w:r w:rsidRPr="008B741F">
        <w:rPr>
          <w:rFonts w:asciiTheme="minorHAnsi" w:hAnsiTheme="minorHAnsi" w:cstheme="minorHAnsi"/>
          <w:sz w:val="22"/>
          <w:szCs w:val="22"/>
        </w:rPr>
        <w:t>(s) that best meet(s) the Competitive Solicitation requirements and presents the best total value, including price, as calculated consistent with the instructions set forth in Exhibit C – Bid Pri</w:t>
      </w:r>
      <w:r w:rsidR="00E35101" w:rsidRPr="008B741F">
        <w:rPr>
          <w:rFonts w:asciiTheme="minorHAnsi" w:hAnsiTheme="minorHAnsi" w:cstheme="minorHAnsi"/>
          <w:sz w:val="22"/>
          <w:szCs w:val="22"/>
        </w:rPr>
        <w:t>ce</w:t>
      </w:r>
      <w:r w:rsidRPr="008B741F">
        <w:rPr>
          <w:rFonts w:asciiTheme="minorHAnsi" w:hAnsiTheme="minorHAnsi" w:cstheme="minorHAnsi"/>
          <w:sz w:val="22"/>
          <w:szCs w:val="22"/>
        </w:rPr>
        <w:t>, and other factors as set forth in this Competitive Solicitation.</w:t>
      </w:r>
    </w:p>
    <w:p w14:paraId="19BEB257" w14:textId="12F69035" w:rsidR="00D31B80" w:rsidRPr="008B741F" w:rsidRDefault="00D31B80"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Designation as an ASB does not imply that Enterprise Services will issue an award for a </w:t>
      </w:r>
      <w:r w:rsidR="00E72EEC"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 xml:space="preserve"> to your firm.  Rather, this designation allows Enterprise Services to perform further analysis and ask for additional documentation.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must not construe this as an award, </w:t>
      </w:r>
      <w:r w:rsidRPr="008B741F">
        <w:rPr>
          <w:rFonts w:asciiTheme="minorHAnsi" w:hAnsiTheme="minorHAnsi" w:cstheme="minorHAnsi"/>
          <w:sz w:val="22"/>
          <w:szCs w:val="22"/>
        </w:rPr>
        <w:lastRenderedPageBreak/>
        <w:t xml:space="preserve">impending award, attempt to negotiate, etc.  If a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acts or fails to act as a result of this notification, it does so at its own risk and expense.</w:t>
      </w:r>
    </w:p>
    <w:p w14:paraId="43CC6B6D" w14:textId="77777777" w:rsidR="00D31B80" w:rsidRPr="008B741F" w:rsidRDefault="00D31B80"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Upon announcement of the ASB,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s may request a debrief conference as specified in</w:t>
      </w:r>
      <w:r w:rsidR="00F174D6" w:rsidRPr="008B741F">
        <w:rPr>
          <w:rFonts w:asciiTheme="minorHAnsi" w:hAnsiTheme="minorHAnsi" w:cstheme="minorHAnsi"/>
          <w:sz w:val="22"/>
          <w:szCs w:val="22"/>
        </w:rPr>
        <w:t xml:space="preserve"> Section 5.</w:t>
      </w:r>
    </w:p>
    <w:p w14:paraId="14421ACE" w14:textId="3641F752" w:rsidR="00D31B80" w:rsidRPr="008B741F" w:rsidRDefault="00D31B80" w:rsidP="00361386">
      <w:pPr>
        <w:pStyle w:val="ListParagraph"/>
        <w:numPr>
          <w:ilvl w:val="1"/>
          <w:numId w:val="18"/>
        </w:numPr>
        <w:spacing w:before="240" w:after="2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Award of </w:t>
      </w:r>
      <w:r w:rsidR="00FA07AC" w:rsidRPr="008B741F">
        <w:rPr>
          <w:rFonts w:asciiTheme="minorHAnsi" w:hAnsiTheme="minorHAnsi" w:cstheme="minorHAnsi"/>
          <w:b/>
          <w:smallCaps/>
          <w:sz w:val="22"/>
          <w:szCs w:val="22"/>
        </w:rPr>
        <w:t xml:space="preserve">a Cooperative Purchasing </w:t>
      </w:r>
      <w:r w:rsidR="001707D2" w:rsidRPr="008B741F">
        <w:rPr>
          <w:rFonts w:asciiTheme="minorHAnsi" w:hAnsiTheme="minorHAnsi" w:cstheme="minorHAnsi"/>
          <w:b/>
          <w:smallCaps/>
          <w:sz w:val="22"/>
          <w:szCs w:val="22"/>
        </w:rPr>
        <w:t>Master Agreement</w:t>
      </w:r>
      <w:r w:rsidRPr="008B741F">
        <w:rPr>
          <w:rFonts w:asciiTheme="minorHAnsi" w:hAnsiTheme="minorHAnsi" w:cstheme="minorHAnsi"/>
          <w:b/>
          <w:smallCaps/>
          <w:sz w:val="22"/>
          <w:szCs w:val="22"/>
        </w:rPr>
        <w:t xml:space="preserve">. </w:t>
      </w:r>
      <w:r w:rsidRPr="008B741F">
        <w:rPr>
          <w:rFonts w:asciiTheme="minorHAnsi" w:hAnsiTheme="minorHAnsi" w:cstheme="minorHAnsi"/>
          <w:sz w:val="22"/>
          <w:szCs w:val="22"/>
        </w:rPr>
        <w:t xml:space="preserve"> Subject to protests, if any, Enterprise Services and the ASB will enter into a </w:t>
      </w:r>
      <w:r w:rsidR="00FA07AC"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 xml:space="preserve"> as set forth in Exhibit D – </w:t>
      </w:r>
      <w:r w:rsidR="00FA07AC"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 xml:space="preserve">.  An award, in part or full, is made and a contract formed by </w:t>
      </w:r>
      <w:r w:rsidR="000015C4" w:rsidRPr="008B741F">
        <w:rPr>
          <w:rFonts w:asciiTheme="minorHAnsi" w:hAnsiTheme="minorHAnsi" w:cstheme="minorHAnsi"/>
          <w:sz w:val="22"/>
          <w:szCs w:val="22"/>
        </w:rPr>
        <w:t>execution of</w:t>
      </w:r>
      <w:r w:rsidRPr="008B741F">
        <w:rPr>
          <w:rFonts w:asciiTheme="minorHAnsi" w:hAnsiTheme="minorHAnsi" w:cstheme="minorHAnsi"/>
          <w:sz w:val="22"/>
          <w:szCs w:val="22"/>
        </w:rPr>
        <w:t xml:space="preserve"> the </w:t>
      </w:r>
      <w:r w:rsidR="000015C4"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0015C4" w:rsidRPr="008B741F">
        <w:rPr>
          <w:rFonts w:asciiTheme="minorHAnsi" w:hAnsiTheme="minorHAnsi" w:cstheme="minorHAnsi"/>
          <w:sz w:val="22"/>
          <w:szCs w:val="22"/>
        </w:rPr>
        <w:t xml:space="preserve"> by Enterprise Services and the awarded Bidder</w:t>
      </w:r>
      <w:r w:rsidRPr="008B741F">
        <w:rPr>
          <w:rFonts w:asciiTheme="minorHAnsi" w:hAnsiTheme="minorHAnsi" w:cstheme="minorHAnsi"/>
          <w:sz w:val="22"/>
          <w:szCs w:val="22"/>
        </w:rPr>
        <w:t xml:space="preserve">.  Enterprise Services reserves the right to award on an all-or-nothing consolidated basis.  Following the award of the </w:t>
      </w:r>
      <w:r w:rsidR="000015C4"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Pr="008B741F">
        <w:rPr>
          <w:rFonts w:asciiTheme="minorHAnsi" w:hAnsiTheme="minorHAnsi" w:cstheme="minorHAnsi"/>
          <w:sz w:val="22"/>
          <w:szCs w:val="22"/>
        </w:rPr>
        <w:t xml:space="preserve">, all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registered in WEBS will receive a Notice of Award delivered to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email address provided in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’s profile in WEBS.</w:t>
      </w:r>
    </w:p>
    <w:p w14:paraId="470AFB05" w14:textId="2057E8EE" w:rsidR="00B707D5" w:rsidRPr="008B741F" w:rsidRDefault="000015C4" w:rsidP="00B707D5">
      <w:pPr>
        <w:ind w:left="360"/>
        <w:jc w:val="both"/>
        <w:rPr>
          <w:rFonts w:asciiTheme="minorHAnsi" w:hAnsiTheme="minorHAnsi" w:cstheme="minorHAnsi"/>
          <w:sz w:val="22"/>
          <w:szCs w:val="22"/>
        </w:rPr>
      </w:pPr>
      <w:r w:rsidRPr="008B741F">
        <w:rPr>
          <w:rFonts w:asciiTheme="minorHAnsi" w:hAnsiTheme="minorHAnsi" w:cstheme="minorHAnsi"/>
          <w:sz w:val="22"/>
          <w:szCs w:val="22"/>
        </w:rPr>
        <w:t xml:space="preserve">Cooperative Purchasing </w:t>
      </w:r>
      <w:r w:rsidR="00A44FA9" w:rsidRPr="008B741F">
        <w:rPr>
          <w:rFonts w:asciiTheme="minorHAnsi" w:hAnsiTheme="minorHAnsi" w:cstheme="minorHAnsi"/>
          <w:sz w:val="22"/>
          <w:szCs w:val="22"/>
        </w:rPr>
        <w:t>Master Agreement awards wil</w:t>
      </w:r>
      <w:r w:rsidR="00B707D5" w:rsidRPr="008B741F">
        <w:rPr>
          <w:rFonts w:asciiTheme="minorHAnsi" w:hAnsiTheme="minorHAnsi" w:cstheme="minorHAnsi"/>
          <w:sz w:val="22"/>
          <w:szCs w:val="22"/>
        </w:rPr>
        <w:t xml:space="preserve">l be made to </w:t>
      </w:r>
      <w:r w:rsidR="009229C2" w:rsidRPr="008B741F">
        <w:rPr>
          <w:rFonts w:asciiTheme="minorHAnsi" w:hAnsiTheme="minorHAnsi" w:cstheme="minorHAnsi"/>
          <w:sz w:val="22"/>
          <w:szCs w:val="22"/>
        </w:rPr>
        <w:t>Bidder</w:t>
      </w:r>
      <w:r w:rsidR="00B707D5" w:rsidRPr="008B741F">
        <w:rPr>
          <w:rFonts w:asciiTheme="minorHAnsi" w:hAnsiTheme="minorHAnsi" w:cstheme="minorHAnsi"/>
          <w:sz w:val="22"/>
          <w:szCs w:val="22"/>
        </w:rPr>
        <w:t>s who:</w:t>
      </w:r>
    </w:p>
    <w:p w14:paraId="0B4CD2C6" w14:textId="77777777" w:rsidR="00B707D5" w:rsidRPr="008B741F" w:rsidRDefault="00B707D5" w:rsidP="00B707D5">
      <w:pPr>
        <w:pStyle w:val="ListParagraph"/>
        <w:numPr>
          <w:ilvl w:val="0"/>
          <w:numId w:val="35"/>
        </w:numPr>
        <w:jc w:val="both"/>
        <w:rPr>
          <w:rFonts w:asciiTheme="minorHAnsi" w:hAnsiTheme="minorHAnsi" w:cstheme="minorHAnsi"/>
          <w:sz w:val="22"/>
          <w:szCs w:val="22"/>
        </w:rPr>
      </w:pPr>
      <w:r w:rsidRPr="008B741F">
        <w:rPr>
          <w:rFonts w:asciiTheme="minorHAnsi" w:hAnsiTheme="minorHAnsi" w:cstheme="minorHAnsi"/>
          <w:sz w:val="22"/>
          <w:szCs w:val="22"/>
        </w:rPr>
        <w:t xml:space="preserve">Are responsive, and </w:t>
      </w:r>
    </w:p>
    <w:p w14:paraId="09BBF806" w14:textId="77777777" w:rsidR="00B707D5" w:rsidRPr="008B741F" w:rsidRDefault="00B707D5" w:rsidP="00B707D5">
      <w:pPr>
        <w:pStyle w:val="ListParagraph"/>
        <w:numPr>
          <w:ilvl w:val="0"/>
          <w:numId w:val="35"/>
        </w:numPr>
        <w:jc w:val="both"/>
        <w:rPr>
          <w:rFonts w:asciiTheme="minorHAnsi" w:hAnsiTheme="minorHAnsi" w:cstheme="minorHAnsi"/>
          <w:sz w:val="22"/>
          <w:szCs w:val="22"/>
        </w:rPr>
      </w:pPr>
      <w:r w:rsidRPr="008B741F">
        <w:rPr>
          <w:rFonts w:asciiTheme="minorHAnsi" w:hAnsiTheme="minorHAnsi" w:cstheme="minorHAnsi"/>
          <w:sz w:val="22"/>
          <w:szCs w:val="22"/>
        </w:rPr>
        <w:t>Meet all the requirements of Exhibit B-</w:t>
      </w:r>
      <w:r w:rsidR="004C72C6" w:rsidRPr="008B741F">
        <w:rPr>
          <w:rFonts w:asciiTheme="minorHAnsi" w:hAnsiTheme="minorHAnsi" w:cstheme="minorHAnsi"/>
          <w:sz w:val="22"/>
          <w:szCs w:val="22"/>
        </w:rPr>
        <w:t>1</w:t>
      </w:r>
      <w:r w:rsidRPr="008B741F">
        <w:rPr>
          <w:rFonts w:asciiTheme="minorHAnsi" w:hAnsiTheme="minorHAnsi" w:cstheme="minorHAnsi"/>
          <w:sz w:val="22"/>
          <w:szCs w:val="22"/>
        </w:rPr>
        <w:t>, and</w:t>
      </w:r>
    </w:p>
    <w:p w14:paraId="0B26B242" w14:textId="77777777" w:rsidR="006555D5" w:rsidRPr="008B741F" w:rsidRDefault="00B707D5" w:rsidP="006555D5">
      <w:pPr>
        <w:pStyle w:val="ListParagraph"/>
        <w:numPr>
          <w:ilvl w:val="0"/>
          <w:numId w:val="35"/>
        </w:numPr>
        <w:jc w:val="both"/>
        <w:rPr>
          <w:rFonts w:asciiTheme="minorHAnsi" w:hAnsiTheme="minorHAnsi" w:cstheme="minorHAnsi"/>
          <w:sz w:val="22"/>
          <w:szCs w:val="22"/>
        </w:rPr>
      </w:pPr>
      <w:r w:rsidRPr="008B741F">
        <w:rPr>
          <w:rFonts w:asciiTheme="minorHAnsi" w:hAnsiTheme="minorHAnsi" w:cstheme="minorHAnsi"/>
          <w:sz w:val="22"/>
          <w:szCs w:val="22"/>
        </w:rPr>
        <w:t xml:space="preserve">Score seventy percent (70%) of the total </w:t>
      </w:r>
      <w:r w:rsidR="007A7A94" w:rsidRPr="008B741F">
        <w:rPr>
          <w:rFonts w:asciiTheme="minorHAnsi" w:hAnsiTheme="minorHAnsi" w:cstheme="minorHAnsi"/>
          <w:sz w:val="22"/>
          <w:szCs w:val="22"/>
        </w:rPr>
        <w:t>t</w:t>
      </w:r>
      <w:r w:rsidR="00505D15" w:rsidRPr="008B741F">
        <w:rPr>
          <w:rFonts w:asciiTheme="minorHAnsi" w:hAnsiTheme="minorHAnsi" w:cstheme="minorHAnsi"/>
          <w:sz w:val="22"/>
          <w:szCs w:val="22"/>
        </w:rPr>
        <w:t>echnical/per</w:t>
      </w:r>
      <w:r w:rsidR="007A7A94" w:rsidRPr="008B741F">
        <w:rPr>
          <w:rFonts w:asciiTheme="minorHAnsi" w:hAnsiTheme="minorHAnsi" w:cstheme="minorHAnsi"/>
          <w:sz w:val="22"/>
          <w:szCs w:val="22"/>
        </w:rPr>
        <w:t>formance</w:t>
      </w:r>
      <w:r w:rsidRPr="008B741F">
        <w:rPr>
          <w:rFonts w:asciiTheme="minorHAnsi" w:hAnsiTheme="minorHAnsi" w:cstheme="minorHAnsi"/>
          <w:sz w:val="22"/>
          <w:szCs w:val="22"/>
        </w:rPr>
        <w:t xml:space="preserve"> evaluation points, and</w:t>
      </w:r>
    </w:p>
    <w:p w14:paraId="77E90394" w14:textId="77777777" w:rsidR="001931CD" w:rsidRPr="008B741F" w:rsidRDefault="006555D5" w:rsidP="006555D5">
      <w:pPr>
        <w:pStyle w:val="ListParagraph"/>
        <w:numPr>
          <w:ilvl w:val="0"/>
          <w:numId w:val="35"/>
        </w:numPr>
        <w:jc w:val="both"/>
        <w:rPr>
          <w:rFonts w:asciiTheme="minorHAnsi" w:hAnsiTheme="minorHAnsi" w:cstheme="minorHAnsi"/>
          <w:sz w:val="22"/>
          <w:szCs w:val="22"/>
        </w:rPr>
      </w:pPr>
      <w:r w:rsidRPr="008B741F">
        <w:rPr>
          <w:rFonts w:asciiTheme="minorHAnsi" w:hAnsiTheme="minorHAnsi" w:cstheme="minorHAnsi"/>
          <w:sz w:val="22"/>
          <w:szCs w:val="22"/>
        </w:rPr>
        <w:t>Total c</w:t>
      </w:r>
      <w:r w:rsidR="00505D15" w:rsidRPr="008B741F">
        <w:rPr>
          <w:rFonts w:asciiTheme="minorHAnsi" w:hAnsiTheme="minorHAnsi" w:cstheme="minorHAnsi"/>
          <w:sz w:val="22"/>
          <w:szCs w:val="22"/>
        </w:rPr>
        <w:t xml:space="preserve">ombined technical/performance and price points is equal to or greater than seventy percent (70%) of the highest </w:t>
      </w:r>
      <w:r w:rsidR="009229C2" w:rsidRPr="008B741F">
        <w:rPr>
          <w:rFonts w:asciiTheme="minorHAnsi" w:hAnsiTheme="minorHAnsi" w:cstheme="minorHAnsi"/>
          <w:sz w:val="22"/>
          <w:szCs w:val="22"/>
        </w:rPr>
        <w:t>Bidder</w:t>
      </w:r>
      <w:r w:rsidR="00505D15" w:rsidRPr="008B741F">
        <w:rPr>
          <w:rFonts w:asciiTheme="minorHAnsi" w:hAnsiTheme="minorHAnsi" w:cstheme="minorHAnsi"/>
          <w:sz w:val="22"/>
          <w:szCs w:val="22"/>
        </w:rPr>
        <w:t>’s score in category/sub-category/solution</w:t>
      </w:r>
      <w:r w:rsidR="001931CD" w:rsidRPr="008B741F">
        <w:rPr>
          <w:rFonts w:asciiTheme="minorHAnsi" w:hAnsiTheme="minorHAnsi" w:cstheme="minorHAnsi"/>
          <w:sz w:val="22"/>
          <w:szCs w:val="22"/>
        </w:rPr>
        <w:t>, and</w:t>
      </w:r>
    </w:p>
    <w:p w14:paraId="66914AAB" w14:textId="6D11A728" w:rsidR="00361386" w:rsidRPr="008B741F" w:rsidRDefault="001572B1" w:rsidP="006555D5">
      <w:pPr>
        <w:pStyle w:val="ListParagraph"/>
        <w:numPr>
          <w:ilvl w:val="0"/>
          <w:numId w:val="35"/>
        </w:numPr>
        <w:jc w:val="both"/>
        <w:rPr>
          <w:rFonts w:asciiTheme="minorHAnsi" w:hAnsiTheme="minorHAnsi" w:cstheme="minorHAnsi"/>
          <w:sz w:val="22"/>
          <w:szCs w:val="22"/>
        </w:rPr>
      </w:pPr>
      <w:r>
        <w:rPr>
          <w:rFonts w:asciiTheme="minorHAnsi" w:hAnsiTheme="minorHAnsi" w:cstheme="minorHAnsi"/>
          <w:sz w:val="22"/>
          <w:szCs w:val="22"/>
        </w:rPr>
        <w:t>A</w:t>
      </w:r>
      <w:r w:rsidR="0058666F">
        <w:rPr>
          <w:rFonts w:asciiTheme="minorHAnsi" w:hAnsiTheme="minorHAnsi" w:cstheme="minorHAnsi"/>
          <w:sz w:val="22"/>
          <w:szCs w:val="22"/>
        </w:rPr>
        <w:t xml:space="preserve">re </w:t>
      </w:r>
      <w:r w:rsidR="001931CD" w:rsidRPr="008B741F">
        <w:rPr>
          <w:rFonts w:asciiTheme="minorHAnsi" w:hAnsiTheme="minorHAnsi" w:cstheme="minorHAnsi"/>
          <w:sz w:val="22"/>
          <w:szCs w:val="22"/>
        </w:rPr>
        <w:t>responsible</w:t>
      </w:r>
      <w:r w:rsidR="004D6D6B">
        <w:rPr>
          <w:rFonts w:asciiTheme="minorHAnsi" w:hAnsiTheme="minorHAnsi" w:cstheme="minorHAnsi"/>
          <w:sz w:val="22"/>
          <w:szCs w:val="22"/>
        </w:rPr>
        <w:t>.</w:t>
      </w:r>
    </w:p>
    <w:p w14:paraId="6EEA60E7" w14:textId="77777777" w:rsidR="006555D5" w:rsidRPr="008B741F" w:rsidRDefault="006555D5" w:rsidP="006555D5">
      <w:pPr>
        <w:pStyle w:val="ListParagraph"/>
        <w:ind w:left="1080"/>
        <w:jc w:val="both"/>
        <w:rPr>
          <w:rFonts w:asciiTheme="minorHAnsi" w:hAnsiTheme="minorHAnsi" w:cstheme="minorHAnsi"/>
          <w:sz w:val="22"/>
          <w:szCs w:val="22"/>
        </w:rPr>
      </w:pPr>
    </w:p>
    <w:p w14:paraId="30947581" w14:textId="519EC23A" w:rsidR="00361386" w:rsidRPr="008B741F" w:rsidRDefault="00D31B80" w:rsidP="006555D5">
      <w:pPr>
        <w:pStyle w:val="ListParagraph"/>
        <w:numPr>
          <w:ilvl w:val="1"/>
          <w:numId w:val="18"/>
        </w:numPr>
        <w:spacing w:before="240" w:after="240"/>
        <w:jc w:val="both"/>
        <w:rPr>
          <w:rFonts w:asciiTheme="minorHAnsi" w:hAnsiTheme="minorHAnsi" w:cstheme="minorHAnsi"/>
          <w:sz w:val="22"/>
          <w:szCs w:val="22"/>
        </w:rPr>
      </w:pPr>
      <w:r w:rsidRPr="008B741F">
        <w:rPr>
          <w:rFonts w:asciiTheme="minorHAnsi" w:hAnsiTheme="minorHAnsi" w:cstheme="minorHAnsi"/>
          <w:b/>
          <w:sz w:val="22"/>
          <w:szCs w:val="22"/>
        </w:rPr>
        <w:t>Bid Information Availability.</w:t>
      </w:r>
      <w:r w:rsidRPr="008B741F">
        <w:rPr>
          <w:rFonts w:asciiTheme="minorHAnsi" w:hAnsiTheme="minorHAnsi" w:cstheme="minorHAnsi"/>
          <w:sz w:val="22"/>
          <w:szCs w:val="22"/>
        </w:rPr>
        <w:t xml:space="preserve">  Upon Enterprise Services’ announcement of ASB, all bid submissions and all bid evaluations are subject to public disclosure pursuant to Washington’s Public Records Act.  </w:t>
      </w: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RCW 39.26.030(2).  Upon Enterprise Services’ announcement of ASB, Enterprise Services will post all bid evaluations to Enterprise Services’ website.</w:t>
      </w:r>
    </w:p>
    <w:p w14:paraId="496CFF92" w14:textId="6EA206B3" w:rsidR="00D31B80" w:rsidRPr="008B741F" w:rsidRDefault="00D31B80" w:rsidP="003E00B6">
      <w:pPr>
        <w:jc w:val="both"/>
        <w:rPr>
          <w:rFonts w:asciiTheme="minorHAnsi" w:hAnsiTheme="minorHAnsi" w:cstheme="minorHAnsi"/>
          <w:sz w:val="22"/>
          <w:szCs w:val="22"/>
        </w:rPr>
      </w:pPr>
    </w:p>
    <w:p w14:paraId="58E7FA43" w14:textId="77777777" w:rsidR="00BE18A7" w:rsidRPr="008B741F" w:rsidRDefault="00BE18A7" w:rsidP="003E00B6">
      <w:pPr>
        <w:jc w:val="both"/>
        <w:rPr>
          <w:rFonts w:asciiTheme="minorHAnsi" w:hAnsiTheme="minorHAnsi" w:cstheme="minorHAnsi"/>
          <w:sz w:val="22"/>
          <w:szCs w:val="22"/>
        </w:rPr>
      </w:pPr>
    </w:p>
    <w:p w14:paraId="75956D76" w14:textId="77777777" w:rsidR="007F754A" w:rsidRPr="008B741F" w:rsidRDefault="007F754A" w:rsidP="006F0B52">
      <w:pPr>
        <w:pStyle w:val="Heading1"/>
        <w:rPr>
          <w:rFonts w:asciiTheme="minorHAnsi" w:hAnsiTheme="minorHAnsi" w:cstheme="minorHAnsi"/>
        </w:rPr>
      </w:pPr>
      <w:r w:rsidRPr="008B741F">
        <w:rPr>
          <w:rFonts w:asciiTheme="minorHAnsi" w:hAnsiTheme="minorHAnsi" w:cstheme="minorHAnsi"/>
        </w:rPr>
        <w:t xml:space="preserve">Section </w:t>
      </w:r>
      <w:r w:rsidR="00D31B80" w:rsidRPr="008B741F">
        <w:rPr>
          <w:rFonts w:asciiTheme="minorHAnsi" w:hAnsiTheme="minorHAnsi" w:cstheme="minorHAnsi"/>
          <w:lang w:val="en-US"/>
        </w:rPr>
        <w:t>4</w:t>
      </w:r>
      <w:r w:rsidRPr="008B741F">
        <w:rPr>
          <w:rFonts w:asciiTheme="minorHAnsi" w:hAnsiTheme="minorHAnsi" w:cstheme="minorHAnsi"/>
        </w:rPr>
        <w:t xml:space="preserve"> – </w:t>
      </w:r>
      <w:r w:rsidR="001D6383" w:rsidRPr="008B741F">
        <w:rPr>
          <w:rFonts w:asciiTheme="minorHAnsi" w:hAnsiTheme="minorHAnsi" w:cstheme="minorHAnsi"/>
        </w:rPr>
        <w:t xml:space="preserve">How to Prepare and Submit a Bid for </w:t>
      </w:r>
      <w:r w:rsidR="003E00B6" w:rsidRPr="008B741F">
        <w:rPr>
          <w:rFonts w:asciiTheme="minorHAnsi" w:hAnsiTheme="minorHAnsi" w:cstheme="minorHAnsi"/>
        </w:rPr>
        <w:t>this</w:t>
      </w:r>
      <w:r w:rsidR="001D6383" w:rsidRPr="008B741F">
        <w:rPr>
          <w:rFonts w:asciiTheme="minorHAnsi" w:hAnsiTheme="minorHAnsi" w:cstheme="minorHAnsi"/>
        </w:rPr>
        <w:t xml:space="preserve"> </w:t>
      </w:r>
      <w:r w:rsidR="00B5425E" w:rsidRPr="008B741F">
        <w:rPr>
          <w:rFonts w:asciiTheme="minorHAnsi" w:hAnsiTheme="minorHAnsi" w:cstheme="minorHAnsi"/>
        </w:rPr>
        <w:t>Competitive</w:t>
      </w:r>
      <w:r w:rsidR="00150FA5" w:rsidRPr="008B741F">
        <w:rPr>
          <w:rFonts w:asciiTheme="minorHAnsi" w:hAnsiTheme="minorHAnsi" w:cstheme="minorHAnsi"/>
        </w:rPr>
        <w:t xml:space="preserve"> Solicitation</w:t>
      </w:r>
    </w:p>
    <w:p w14:paraId="00953784" w14:textId="77777777" w:rsidR="007F754A" w:rsidRPr="008B741F" w:rsidRDefault="007F754A" w:rsidP="003E00B6">
      <w:pPr>
        <w:jc w:val="both"/>
        <w:rPr>
          <w:rFonts w:asciiTheme="minorHAnsi" w:hAnsiTheme="minorHAnsi" w:cstheme="minorHAnsi"/>
          <w:sz w:val="22"/>
          <w:szCs w:val="22"/>
        </w:rPr>
      </w:pPr>
    </w:p>
    <w:p w14:paraId="777F68F0" w14:textId="77777777" w:rsidR="007F754A" w:rsidRPr="008B741F" w:rsidRDefault="007F754A" w:rsidP="00DB058C">
      <w:pPr>
        <w:jc w:val="both"/>
        <w:rPr>
          <w:rFonts w:asciiTheme="minorHAnsi" w:hAnsiTheme="minorHAnsi" w:cstheme="minorHAnsi"/>
          <w:sz w:val="22"/>
          <w:szCs w:val="22"/>
        </w:rPr>
      </w:pPr>
      <w:r w:rsidRPr="008B741F">
        <w:rPr>
          <w:rFonts w:asciiTheme="minorHAnsi" w:hAnsiTheme="minorHAnsi" w:cstheme="minorHAnsi"/>
          <w:sz w:val="22"/>
          <w:szCs w:val="22"/>
        </w:rPr>
        <w:t xml:space="preserve">This section identifies how to prepare and submit your bid </w:t>
      </w:r>
      <w:r w:rsidR="003E00B6" w:rsidRPr="008B741F">
        <w:rPr>
          <w:rFonts w:asciiTheme="minorHAnsi" w:hAnsiTheme="minorHAnsi" w:cstheme="minorHAnsi"/>
          <w:sz w:val="22"/>
          <w:szCs w:val="22"/>
        </w:rPr>
        <w:t xml:space="preserve">to Enterprise Services </w:t>
      </w:r>
      <w:r w:rsidRPr="008B741F">
        <w:rPr>
          <w:rFonts w:asciiTheme="minorHAnsi" w:hAnsiTheme="minorHAnsi" w:cstheme="minorHAnsi"/>
          <w:sz w:val="22"/>
          <w:szCs w:val="22"/>
        </w:rPr>
        <w:t>for th</w:t>
      </w:r>
      <w:r w:rsidR="003E00B6" w:rsidRPr="008B741F">
        <w:rPr>
          <w:rFonts w:asciiTheme="minorHAnsi" w:hAnsiTheme="minorHAnsi" w:cstheme="minorHAnsi"/>
          <w:sz w:val="22"/>
          <w:szCs w:val="22"/>
        </w:rPr>
        <w:t>is</w:t>
      </w:r>
      <w:r w:rsidRPr="008B741F">
        <w:rPr>
          <w:rFonts w:asciiTheme="minorHAnsi" w:hAnsiTheme="minorHAnsi" w:cstheme="minorHAnsi"/>
          <w:sz w:val="22"/>
          <w:szCs w:val="22"/>
        </w:rPr>
        <w:t xml:space="preserve">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w:t>
      </w:r>
      <w:r w:rsidR="003E00B6" w:rsidRPr="008B741F">
        <w:rPr>
          <w:rFonts w:asciiTheme="minorHAnsi" w:hAnsiTheme="minorHAnsi" w:cstheme="minorHAnsi"/>
          <w:sz w:val="22"/>
          <w:szCs w:val="22"/>
        </w:rPr>
        <w:t xml:space="preserve">  In addition, </w:t>
      </w:r>
      <w:r w:rsidR="009229C2" w:rsidRPr="008B741F">
        <w:rPr>
          <w:rFonts w:asciiTheme="minorHAnsi" w:hAnsiTheme="minorHAnsi" w:cstheme="minorHAnsi"/>
          <w:sz w:val="22"/>
          <w:szCs w:val="22"/>
        </w:rPr>
        <w:t>Bidder</w:t>
      </w:r>
      <w:r w:rsidR="003E00B6" w:rsidRPr="008B741F">
        <w:rPr>
          <w:rFonts w:asciiTheme="minorHAnsi" w:hAnsiTheme="minorHAnsi" w:cstheme="minorHAnsi"/>
          <w:sz w:val="22"/>
          <w:szCs w:val="22"/>
        </w:rPr>
        <w:t xml:space="preserve">s will need to review and follow the </w:t>
      </w:r>
      <w:r w:rsidR="00B5425E" w:rsidRPr="008B741F">
        <w:rPr>
          <w:rFonts w:asciiTheme="minorHAnsi" w:hAnsiTheme="minorHAnsi" w:cstheme="minorHAnsi"/>
          <w:sz w:val="22"/>
          <w:szCs w:val="22"/>
        </w:rPr>
        <w:t>Competitive</w:t>
      </w:r>
      <w:r w:rsidR="00F54D17" w:rsidRPr="008B741F">
        <w:rPr>
          <w:rFonts w:asciiTheme="minorHAnsi" w:hAnsiTheme="minorHAnsi" w:cstheme="minorHAnsi"/>
          <w:sz w:val="22"/>
          <w:szCs w:val="22"/>
        </w:rPr>
        <w:t xml:space="preserve"> Solicitation </w:t>
      </w:r>
      <w:r w:rsidR="003E00B6" w:rsidRPr="008B741F">
        <w:rPr>
          <w:rFonts w:asciiTheme="minorHAnsi" w:hAnsiTheme="minorHAnsi" w:cstheme="minorHAnsi"/>
          <w:sz w:val="22"/>
          <w:szCs w:val="22"/>
        </w:rPr>
        <w:t xml:space="preserve">requirements </w:t>
      </w:r>
      <w:r w:rsidR="00F54D17" w:rsidRPr="008B741F">
        <w:rPr>
          <w:rFonts w:asciiTheme="minorHAnsi" w:hAnsiTheme="minorHAnsi" w:cstheme="minorHAnsi"/>
          <w:sz w:val="22"/>
          <w:szCs w:val="22"/>
        </w:rPr>
        <w:t xml:space="preserve">including those set forth in the exhibits, </w:t>
      </w:r>
      <w:r w:rsidR="00C23B55" w:rsidRPr="008B741F">
        <w:rPr>
          <w:rFonts w:asciiTheme="minorHAnsi" w:hAnsiTheme="minorHAnsi" w:cstheme="minorHAnsi"/>
          <w:sz w:val="22"/>
          <w:szCs w:val="22"/>
        </w:rPr>
        <w:t xml:space="preserve">which </w:t>
      </w:r>
      <w:r w:rsidR="003E00B6" w:rsidRPr="008B741F">
        <w:rPr>
          <w:rFonts w:asciiTheme="minorHAnsi" w:hAnsiTheme="minorHAnsi" w:cstheme="minorHAnsi"/>
          <w:sz w:val="22"/>
          <w:szCs w:val="22"/>
        </w:rPr>
        <w:t xml:space="preserve">identifies the information that </w:t>
      </w:r>
      <w:r w:rsidR="009229C2" w:rsidRPr="008B741F">
        <w:rPr>
          <w:rFonts w:asciiTheme="minorHAnsi" w:hAnsiTheme="minorHAnsi" w:cstheme="minorHAnsi"/>
          <w:sz w:val="22"/>
          <w:szCs w:val="22"/>
        </w:rPr>
        <w:t>Bidder</w:t>
      </w:r>
      <w:r w:rsidR="003E00B6" w:rsidRPr="008B741F">
        <w:rPr>
          <w:rFonts w:asciiTheme="minorHAnsi" w:hAnsiTheme="minorHAnsi" w:cstheme="minorHAnsi"/>
          <w:sz w:val="22"/>
          <w:szCs w:val="22"/>
        </w:rPr>
        <w:t>s must provide to Enterprise Services to constitute a responsive bid.</w:t>
      </w:r>
      <w:r w:rsidR="00BD7381" w:rsidRPr="008B741F">
        <w:rPr>
          <w:rFonts w:asciiTheme="minorHAnsi" w:hAnsiTheme="minorHAnsi" w:cstheme="minorHAnsi"/>
          <w:sz w:val="22"/>
          <w:szCs w:val="22"/>
        </w:rPr>
        <w:t xml:space="preserve">  </w:t>
      </w:r>
      <w:r w:rsidR="00E26BF5" w:rsidRPr="008B741F">
        <w:rPr>
          <w:rFonts w:asciiTheme="minorHAnsi" w:hAnsiTheme="minorHAnsi" w:cstheme="minorHAnsi"/>
          <w:sz w:val="22"/>
          <w:szCs w:val="22"/>
        </w:rPr>
        <w:t xml:space="preserve">By responding to this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003E00B6" w:rsidRPr="008B741F">
        <w:rPr>
          <w:rFonts w:asciiTheme="minorHAnsi" w:hAnsiTheme="minorHAnsi" w:cstheme="minorHAnsi"/>
          <w:sz w:val="22"/>
          <w:szCs w:val="22"/>
        </w:rPr>
        <w:t xml:space="preserve"> and submitting a bid</w:t>
      </w:r>
      <w:r w:rsidR="00E26BF5"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003E00B6" w:rsidRPr="008B741F">
        <w:rPr>
          <w:rFonts w:asciiTheme="minorHAnsi" w:hAnsiTheme="minorHAnsi" w:cstheme="minorHAnsi"/>
          <w:sz w:val="22"/>
          <w:szCs w:val="22"/>
        </w:rPr>
        <w:t>s</w:t>
      </w:r>
      <w:r w:rsidR="00E26BF5" w:rsidRPr="008B741F">
        <w:rPr>
          <w:rFonts w:asciiTheme="minorHAnsi" w:hAnsiTheme="minorHAnsi" w:cstheme="minorHAnsi"/>
          <w:sz w:val="22"/>
          <w:szCs w:val="22"/>
        </w:rPr>
        <w:t xml:space="preserve"> acknowledge having read and understood the entire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00E26BF5" w:rsidRPr="008B741F">
        <w:rPr>
          <w:rFonts w:asciiTheme="minorHAnsi" w:hAnsiTheme="minorHAnsi" w:cstheme="minorHAnsi"/>
          <w:sz w:val="22"/>
          <w:szCs w:val="22"/>
        </w:rPr>
        <w:t xml:space="preserve"> and accept all information contained within </w:t>
      </w:r>
      <w:r w:rsidR="003E00B6" w:rsidRPr="008B741F">
        <w:rPr>
          <w:rFonts w:asciiTheme="minorHAnsi" w:hAnsiTheme="minorHAnsi" w:cstheme="minorHAnsi"/>
          <w:sz w:val="22"/>
          <w:szCs w:val="22"/>
        </w:rPr>
        <w:t>this</w:t>
      </w:r>
      <w:r w:rsidR="00E26BF5" w:rsidRPr="008B741F">
        <w:rPr>
          <w:rFonts w:asciiTheme="minorHAnsi" w:hAnsiTheme="minorHAnsi" w:cstheme="minorHAnsi"/>
          <w:sz w:val="22"/>
          <w:szCs w:val="22"/>
        </w:rPr>
        <w:t xml:space="preserve">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00E26BF5" w:rsidRPr="008B741F">
        <w:rPr>
          <w:rFonts w:asciiTheme="minorHAnsi" w:hAnsiTheme="minorHAnsi" w:cstheme="minorHAnsi"/>
          <w:sz w:val="22"/>
          <w:szCs w:val="22"/>
        </w:rPr>
        <w:t>.</w:t>
      </w:r>
    </w:p>
    <w:p w14:paraId="6DE9C2E9" w14:textId="77777777" w:rsidR="00C7552B" w:rsidRPr="008B741F" w:rsidRDefault="006B62DA" w:rsidP="001B3AF7">
      <w:pPr>
        <w:numPr>
          <w:ilvl w:val="0"/>
          <w:numId w:val="7"/>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Pre-Bid </w:t>
      </w:r>
      <w:r w:rsidR="00E209BC" w:rsidRPr="008B741F">
        <w:rPr>
          <w:rFonts w:asciiTheme="minorHAnsi" w:hAnsiTheme="minorHAnsi" w:cstheme="minorHAnsi"/>
          <w:b/>
          <w:smallCaps/>
          <w:sz w:val="22"/>
          <w:szCs w:val="22"/>
        </w:rPr>
        <w:t>Conference</w:t>
      </w:r>
      <w:r w:rsidR="00222AFE" w:rsidRPr="008B741F">
        <w:rPr>
          <w:rFonts w:asciiTheme="minorHAnsi" w:hAnsiTheme="minorHAnsi" w:cstheme="minorHAnsi"/>
          <w:sz w:val="22"/>
          <w:szCs w:val="22"/>
        </w:rPr>
        <w:t xml:space="preserve">.  </w:t>
      </w:r>
      <w:r w:rsidRPr="008B741F">
        <w:rPr>
          <w:rFonts w:asciiTheme="minorHAnsi" w:hAnsiTheme="minorHAnsi" w:cstheme="minorHAnsi"/>
          <w:sz w:val="22"/>
          <w:szCs w:val="22"/>
        </w:rPr>
        <w:t>Enterprise Services will host a</w:t>
      </w:r>
      <w:r w:rsidR="00E43B0F" w:rsidRPr="008B741F">
        <w:rPr>
          <w:rFonts w:asciiTheme="minorHAnsi" w:hAnsiTheme="minorHAnsi" w:cstheme="minorHAnsi"/>
          <w:sz w:val="22"/>
          <w:szCs w:val="22"/>
        </w:rPr>
        <w:t xml:space="preserve">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pre-bid </w:t>
      </w:r>
      <w:r w:rsidR="00E209BC" w:rsidRPr="008B741F">
        <w:rPr>
          <w:rFonts w:asciiTheme="minorHAnsi" w:hAnsiTheme="minorHAnsi" w:cstheme="minorHAnsi"/>
          <w:sz w:val="22"/>
          <w:szCs w:val="22"/>
        </w:rPr>
        <w:t>conference</w:t>
      </w:r>
      <w:r w:rsidRPr="008B741F">
        <w:rPr>
          <w:rFonts w:asciiTheme="minorHAnsi" w:hAnsiTheme="minorHAnsi" w:cstheme="minorHAnsi"/>
          <w:sz w:val="22"/>
          <w:szCs w:val="22"/>
        </w:rPr>
        <w:t xml:space="preserve"> </w:t>
      </w:r>
      <w:r w:rsidR="000D44EE" w:rsidRPr="008B741F">
        <w:rPr>
          <w:rFonts w:asciiTheme="minorHAnsi" w:hAnsiTheme="minorHAnsi" w:cstheme="minorHAnsi"/>
          <w:sz w:val="22"/>
          <w:szCs w:val="22"/>
        </w:rPr>
        <w:t>as described</w:t>
      </w:r>
      <w:r w:rsidRPr="008B741F">
        <w:rPr>
          <w:rFonts w:asciiTheme="minorHAnsi" w:hAnsiTheme="minorHAnsi" w:cstheme="minorHAnsi"/>
          <w:sz w:val="22"/>
          <w:szCs w:val="22"/>
        </w:rPr>
        <w:t xml:space="preserve"> i</w:t>
      </w:r>
      <w:r w:rsidR="00EE5C9A" w:rsidRPr="008B741F">
        <w:rPr>
          <w:rFonts w:asciiTheme="minorHAnsi" w:hAnsiTheme="minorHAnsi" w:cstheme="minorHAnsi"/>
          <w:sz w:val="22"/>
          <w:szCs w:val="22"/>
        </w:rPr>
        <w:t>n Section 1</w:t>
      </w:r>
      <w:r w:rsidR="000E79D0" w:rsidRPr="008B741F">
        <w:rPr>
          <w:rFonts w:asciiTheme="minorHAnsi" w:hAnsiTheme="minorHAnsi" w:cstheme="minorHAnsi"/>
          <w:sz w:val="22"/>
          <w:szCs w:val="22"/>
        </w:rPr>
        <w:t>.1</w:t>
      </w:r>
      <w:r w:rsidR="00EE5C9A" w:rsidRPr="008B741F">
        <w:rPr>
          <w:rFonts w:asciiTheme="minorHAnsi" w:hAnsiTheme="minorHAnsi" w:cstheme="minorHAnsi"/>
          <w:sz w:val="22"/>
          <w:szCs w:val="22"/>
        </w:rPr>
        <w:t xml:space="preserve"> of </w:t>
      </w:r>
      <w:r w:rsidRPr="008B741F">
        <w:rPr>
          <w:rFonts w:asciiTheme="minorHAnsi" w:hAnsiTheme="minorHAnsi" w:cstheme="minorHAnsi"/>
          <w:sz w:val="22"/>
          <w:szCs w:val="22"/>
        </w:rPr>
        <w:t xml:space="preserve">this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Attendance is not mandatory.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however, are encouraged to attend and participate.  The purpose of the pre-bid </w:t>
      </w:r>
      <w:r w:rsidR="00E209BC" w:rsidRPr="008B741F">
        <w:rPr>
          <w:rFonts w:asciiTheme="minorHAnsi" w:hAnsiTheme="minorHAnsi" w:cstheme="minorHAnsi"/>
          <w:sz w:val="22"/>
          <w:szCs w:val="22"/>
        </w:rPr>
        <w:t>conference</w:t>
      </w:r>
      <w:r w:rsidRPr="008B741F">
        <w:rPr>
          <w:rFonts w:asciiTheme="minorHAnsi" w:hAnsiTheme="minorHAnsi" w:cstheme="minorHAnsi"/>
          <w:sz w:val="22"/>
          <w:szCs w:val="22"/>
        </w:rPr>
        <w:t xml:space="preserve"> is to clarify the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as needed and raise any issues or concerns that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may have.  If changes to the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are required as a result of the </w:t>
      </w:r>
      <w:r w:rsidR="00030A00" w:rsidRPr="008B741F">
        <w:rPr>
          <w:rFonts w:asciiTheme="minorHAnsi" w:hAnsiTheme="minorHAnsi" w:cstheme="minorHAnsi"/>
          <w:sz w:val="22"/>
          <w:szCs w:val="22"/>
        </w:rPr>
        <w:t xml:space="preserve">pre-bid </w:t>
      </w:r>
      <w:r w:rsidR="00E209BC" w:rsidRPr="008B741F">
        <w:rPr>
          <w:rFonts w:asciiTheme="minorHAnsi" w:hAnsiTheme="minorHAnsi" w:cstheme="minorHAnsi"/>
          <w:sz w:val="22"/>
          <w:szCs w:val="22"/>
        </w:rPr>
        <w:t>conference</w:t>
      </w:r>
      <w:r w:rsidRPr="008B741F">
        <w:rPr>
          <w:rFonts w:asciiTheme="minorHAnsi" w:hAnsiTheme="minorHAnsi" w:cstheme="minorHAnsi"/>
          <w:sz w:val="22"/>
          <w:szCs w:val="22"/>
        </w:rPr>
        <w:t xml:space="preserve">, the Procurement Coordinator will post an amendment to this </w:t>
      </w:r>
      <w:r w:rsidR="00B5425E" w:rsidRPr="008B741F">
        <w:rPr>
          <w:rFonts w:asciiTheme="minorHAnsi" w:hAnsiTheme="minorHAnsi" w:cstheme="minorHAnsi"/>
          <w:sz w:val="22"/>
          <w:szCs w:val="22"/>
        </w:rPr>
        <w:t>Competitive</w:t>
      </w:r>
      <w:r w:rsidR="00147BE9"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to WEBS.  Assistance for disabled, blind, or hearing-impaired persons who wish to attend </w:t>
      </w:r>
      <w:r w:rsidR="00B63687" w:rsidRPr="008B741F">
        <w:rPr>
          <w:rFonts w:asciiTheme="minorHAnsi" w:hAnsiTheme="minorHAnsi" w:cstheme="minorHAnsi"/>
          <w:sz w:val="22"/>
          <w:szCs w:val="22"/>
        </w:rPr>
        <w:t xml:space="preserve">the pre-bid conference </w:t>
      </w:r>
      <w:r w:rsidRPr="008B741F">
        <w:rPr>
          <w:rFonts w:asciiTheme="minorHAnsi" w:hAnsiTheme="minorHAnsi" w:cstheme="minorHAnsi"/>
          <w:sz w:val="22"/>
          <w:szCs w:val="22"/>
        </w:rPr>
        <w:t>is available with prior arrangement by contacting the Procurement Coordinator.</w:t>
      </w:r>
    </w:p>
    <w:p w14:paraId="3BE75676" w14:textId="77777777" w:rsidR="0035348B" w:rsidRPr="008B741F" w:rsidRDefault="009229C2" w:rsidP="001B3AF7">
      <w:pPr>
        <w:numPr>
          <w:ilvl w:val="0"/>
          <w:numId w:val="7"/>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lastRenderedPageBreak/>
        <w:t>Bidder</w:t>
      </w:r>
      <w:r w:rsidR="00D23E09" w:rsidRPr="008B741F">
        <w:rPr>
          <w:rFonts w:asciiTheme="minorHAnsi" w:hAnsiTheme="minorHAnsi" w:cstheme="minorHAnsi"/>
          <w:b/>
          <w:smallCaps/>
          <w:sz w:val="22"/>
          <w:szCs w:val="22"/>
        </w:rPr>
        <w:t xml:space="preserve"> Communications Regarding this </w:t>
      </w:r>
      <w:r w:rsidR="00A44BC4" w:rsidRPr="008B741F">
        <w:rPr>
          <w:rFonts w:asciiTheme="minorHAnsi" w:hAnsiTheme="minorHAnsi" w:cstheme="minorHAnsi"/>
          <w:b/>
          <w:smallCaps/>
          <w:sz w:val="22"/>
          <w:szCs w:val="22"/>
        </w:rPr>
        <w:t>Competitive</w:t>
      </w:r>
      <w:r w:rsidR="00FC3E3F" w:rsidRPr="008B741F">
        <w:rPr>
          <w:rFonts w:asciiTheme="minorHAnsi" w:hAnsiTheme="minorHAnsi" w:cstheme="minorHAnsi"/>
          <w:b/>
          <w:smallCaps/>
          <w:sz w:val="22"/>
          <w:szCs w:val="22"/>
        </w:rPr>
        <w:t xml:space="preserve"> Solicitation</w:t>
      </w:r>
      <w:r w:rsidR="0035348B" w:rsidRPr="008B741F">
        <w:rPr>
          <w:rFonts w:asciiTheme="minorHAnsi" w:hAnsiTheme="minorHAnsi" w:cstheme="minorHAnsi"/>
          <w:sz w:val="22"/>
          <w:szCs w:val="22"/>
        </w:rPr>
        <w:t xml:space="preserve">.  </w:t>
      </w:r>
      <w:r w:rsidR="00D23E09" w:rsidRPr="008B741F">
        <w:rPr>
          <w:rFonts w:asciiTheme="minorHAnsi" w:hAnsiTheme="minorHAnsi" w:cstheme="minorHAnsi"/>
          <w:sz w:val="22"/>
          <w:szCs w:val="22"/>
        </w:rPr>
        <w:t xml:space="preserve">During the </w:t>
      </w:r>
      <w:r w:rsidR="00A44BC4" w:rsidRPr="008B741F">
        <w:rPr>
          <w:rFonts w:asciiTheme="minorHAnsi" w:hAnsiTheme="minorHAnsi" w:cstheme="minorHAnsi"/>
          <w:sz w:val="22"/>
          <w:szCs w:val="22"/>
        </w:rPr>
        <w:t>Competitive</w:t>
      </w:r>
      <w:r w:rsidR="00FC3E3F" w:rsidRPr="008B741F">
        <w:rPr>
          <w:rFonts w:asciiTheme="minorHAnsi" w:hAnsiTheme="minorHAnsi" w:cstheme="minorHAnsi"/>
          <w:sz w:val="22"/>
          <w:szCs w:val="22"/>
        </w:rPr>
        <w:t xml:space="preserve"> Solicitation</w:t>
      </w:r>
      <w:r w:rsidR="00D23E09" w:rsidRPr="008B741F">
        <w:rPr>
          <w:rFonts w:asciiTheme="minorHAnsi" w:hAnsiTheme="minorHAnsi" w:cstheme="minorHAnsi"/>
          <w:sz w:val="22"/>
          <w:szCs w:val="22"/>
        </w:rPr>
        <w:t xml:space="preserve"> process, all </w:t>
      </w:r>
      <w:r w:rsidRPr="008B741F">
        <w:rPr>
          <w:rFonts w:asciiTheme="minorHAnsi" w:hAnsiTheme="minorHAnsi" w:cstheme="minorHAnsi"/>
          <w:sz w:val="22"/>
          <w:szCs w:val="22"/>
        </w:rPr>
        <w:t>Bidder</w:t>
      </w:r>
      <w:r w:rsidR="00D23E09" w:rsidRPr="008B741F">
        <w:rPr>
          <w:rFonts w:asciiTheme="minorHAnsi" w:hAnsiTheme="minorHAnsi" w:cstheme="minorHAnsi"/>
          <w:sz w:val="22"/>
          <w:szCs w:val="22"/>
        </w:rPr>
        <w:t xml:space="preserve"> communications regarding this </w:t>
      </w:r>
      <w:r w:rsidR="00A44BC4" w:rsidRPr="008B741F">
        <w:rPr>
          <w:rFonts w:asciiTheme="minorHAnsi" w:hAnsiTheme="minorHAnsi" w:cstheme="minorHAnsi"/>
          <w:sz w:val="22"/>
          <w:szCs w:val="22"/>
        </w:rPr>
        <w:t>Competitive</w:t>
      </w:r>
      <w:r w:rsidR="006B650F" w:rsidRPr="008B741F">
        <w:rPr>
          <w:rFonts w:asciiTheme="minorHAnsi" w:hAnsiTheme="minorHAnsi" w:cstheme="minorHAnsi"/>
          <w:sz w:val="22"/>
          <w:szCs w:val="22"/>
        </w:rPr>
        <w:t xml:space="preserve"> Solicitation</w:t>
      </w:r>
      <w:r w:rsidR="00D23E09" w:rsidRPr="008B741F">
        <w:rPr>
          <w:rFonts w:asciiTheme="minorHAnsi" w:hAnsiTheme="minorHAnsi" w:cstheme="minorHAnsi"/>
          <w:sz w:val="22"/>
          <w:szCs w:val="22"/>
        </w:rPr>
        <w:t xml:space="preserve"> must be directed to the Procurement Coordinator for this </w:t>
      </w:r>
      <w:r w:rsidR="00A44BC4" w:rsidRPr="008B741F">
        <w:rPr>
          <w:rFonts w:asciiTheme="minorHAnsi" w:hAnsiTheme="minorHAnsi" w:cstheme="minorHAnsi"/>
          <w:sz w:val="22"/>
          <w:szCs w:val="22"/>
        </w:rPr>
        <w:t>Competitive</w:t>
      </w:r>
      <w:r w:rsidR="006B650F" w:rsidRPr="008B741F">
        <w:rPr>
          <w:rFonts w:asciiTheme="minorHAnsi" w:hAnsiTheme="minorHAnsi" w:cstheme="minorHAnsi"/>
          <w:sz w:val="22"/>
          <w:szCs w:val="22"/>
        </w:rPr>
        <w:t xml:space="preserve"> Solicitation</w:t>
      </w:r>
      <w:r w:rsidR="00D23E09" w:rsidRPr="008B741F">
        <w:rPr>
          <w:rFonts w:asciiTheme="minorHAnsi" w:hAnsiTheme="minorHAnsi" w:cstheme="minorHAnsi"/>
          <w:sz w:val="22"/>
          <w:szCs w:val="22"/>
        </w:rPr>
        <w:t xml:space="preserve">.  </w:t>
      </w:r>
      <w:r w:rsidR="00D23E09" w:rsidRPr="004D6D6B">
        <w:rPr>
          <w:rFonts w:asciiTheme="minorHAnsi" w:hAnsiTheme="minorHAnsi" w:cstheme="minorHAnsi"/>
          <w:sz w:val="22"/>
          <w:szCs w:val="22"/>
        </w:rPr>
        <w:t>See</w:t>
      </w:r>
      <w:r w:rsidR="00D23E09" w:rsidRPr="008B741F">
        <w:rPr>
          <w:rFonts w:asciiTheme="minorHAnsi" w:hAnsiTheme="minorHAnsi" w:cstheme="minorHAnsi"/>
          <w:sz w:val="22"/>
          <w:szCs w:val="22"/>
        </w:rPr>
        <w:t xml:space="preserve"> </w:t>
      </w:r>
      <w:r w:rsidR="00EE5C9A" w:rsidRPr="008B741F">
        <w:rPr>
          <w:rFonts w:asciiTheme="minorHAnsi" w:hAnsiTheme="minorHAnsi" w:cstheme="minorHAnsi"/>
          <w:sz w:val="22"/>
          <w:szCs w:val="22"/>
        </w:rPr>
        <w:t>Section 1</w:t>
      </w:r>
      <w:r w:rsidR="006B650F" w:rsidRPr="008B741F">
        <w:rPr>
          <w:rFonts w:asciiTheme="minorHAnsi" w:hAnsiTheme="minorHAnsi" w:cstheme="minorHAnsi"/>
          <w:sz w:val="22"/>
          <w:szCs w:val="22"/>
        </w:rPr>
        <w:t>.2</w:t>
      </w:r>
      <w:r w:rsidR="00EE5C9A" w:rsidRPr="008B741F">
        <w:rPr>
          <w:rFonts w:asciiTheme="minorHAnsi" w:hAnsiTheme="minorHAnsi" w:cstheme="minorHAnsi"/>
          <w:sz w:val="22"/>
          <w:szCs w:val="22"/>
        </w:rPr>
        <w:t xml:space="preserve"> </w:t>
      </w:r>
      <w:r w:rsidR="00D23E09" w:rsidRPr="008B741F">
        <w:rPr>
          <w:rFonts w:asciiTheme="minorHAnsi" w:hAnsiTheme="minorHAnsi" w:cstheme="minorHAnsi"/>
          <w:sz w:val="22"/>
          <w:szCs w:val="22"/>
        </w:rPr>
        <w:t xml:space="preserve">of this </w:t>
      </w:r>
      <w:r w:rsidR="00A44BC4" w:rsidRPr="008B741F">
        <w:rPr>
          <w:rFonts w:asciiTheme="minorHAnsi" w:hAnsiTheme="minorHAnsi" w:cstheme="minorHAnsi"/>
          <w:sz w:val="22"/>
          <w:szCs w:val="22"/>
        </w:rPr>
        <w:t>Competitive</w:t>
      </w:r>
      <w:r w:rsidR="006B650F" w:rsidRPr="008B741F">
        <w:rPr>
          <w:rFonts w:asciiTheme="minorHAnsi" w:hAnsiTheme="minorHAnsi" w:cstheme="minorHAnsi"/>
          <w:sz w:val="22"/>
          <w:szCs w:val="22"/>
        </w:rPr>
        <w:t xml:space="preserve"> Solicitation</w:t>
      </w:r>
      <w:r w:rsidR="00D23E09" w:rsidRPr="008B741F">
        <w:rPr>
          <w:rFonts w:asciiTheme="minorHAnsi" w:hAnsiTheme="minorHAnsi" w:cstheme="minorHAnsi"/>
          <w:sz w:val="22"/>
          <w:szCs w:val="22"/>
        </w:rPr>
        <w:t>.</w:t>
      </w:r>
      <w:r w:rsidR="004E63ED" w:rsidRPr="008B741F">
        <w:rPr>
          <w:rFonts w:asciiTheme="minorHAnsi" w:hAnsiTheme="minorHAnsi" w:cstheme="minorHAnsi"/>
          <w:sz w:val="22"/>
          <w:szCs w:val="22"/>
        </w:rPr>
        <w:t xml:space="preserve">  </w:t>
      </w:r>
      <w:r w:rsidRPr="008B741F">
        <w:rPr>
          <w:rFonts w:asciiTheme="minorHAnsi" w:hAnsiTheme="minorHAnsi" w:cstheme="minorHAnsi"/>
          <w:sz w:val="22"/>
          <w:szCs w:val="22"/>
        </w:rPr>
        <w:t>Bidder</w:t>
      </w:r>
      <w:r w:rsidR="004E63ED" w:rsidRPr="008B741F">
        <w:rPr>
          <w:rFonts w:asciiTheme="minorHAnsi" w:hAnsiTheme="minorHAnsi" w:cstheme="minorHAnsi"/>
          <w:sz w:val="22"/>
          <w:szCs w:val="22"/>
        </w:rPr>
        <w:t xml:space="preserve">s should rely only on this </w:t>
      </w:r>
      <w:r w:rsidR="00A44BC4" w:rsidRPr="008B741F">
        <w:rPr>
          <w:rFonts w:asciiTheme="minorHAnsi" w:hAnsiTheme="minorHAnsi" w:cstheme="minorHAnsi"/>
          <w:sz w:val="22"/>
          <w:szCs w:val="22"/>
        </w:rPr>
        <w:t>Competitive</w:t>
      </w:r>
      <w:r w:rsidR="006B650F" w:rsidRPr="008B741F">
        <w:rPr>
          <w:rFonts w:asciiTheme="minorHAnsi" w:hAnsiTheme="minorHAnsi" w:cstheme="minorHAnsi"/>
          <w:sz w:val="22"/>
          <w:szCs w:val="22"/>
        </w:rPr>
        <w:t xml:space="preserve"> Solicitation</w:t>
      </w:r>
      <w:r w:rsidR="004E63ED" w:rsidRPr="008B741F">
        <w:rPr>
          <w:rFonts w:asciiTheme="minorHAnsi" w:hAnsiTheme="minorHAnsi" w:cstheme="minorHAnsi"/>
          <w:sz w:val="22"/>
          <w:szCs w:val="22"/>
        </w:rPr>
        <w:t xml:space="preserve"> and written amendments to the </w:t>
      </w:r>
      <w:r w:rsidR="00A44BC4" w:rsidRPr="008B741F">
        <w:rPr>
          <w:rFonts w:asciiTheme="minorHAnsi" w:hAnsiTheme="minorHAnsi" w:cstheme="minorHAnsi"/>
          <w:sz w:val="22"/>
          <w:szCs w:val="22"/>
        </w:rPr>
        <w:t>Competitive</w:t>
      </w:r>
      <w:r w:rsidR="006B650F" w:rsidRPr="008B741F">
        <w:rPr>
          <w:rFonts w:asciiTheme="minorHAnsi" w:hAnsiTheme="minorHAnsi" w:cstheme="minorHAnsi"/>
          <w:sz w:val="22"/>
          <w:szCs w:val="22"/>
        </w:rPr>
        <w:t xml:space="preserve"> Solicitation</w:t>
      </w:r>
      <w:r w:rsidR="004E63ED" w:rsidRPr="008B741F">
        <w:rPr>
          <w:rFonts w:asciiTheme="minorHAnsi" w:hAnsiTheme="minorHAnsi" w:cstheme="minorHAnsi"/>
          <w:sz w:val="22"/>
          <w:szCs w:val="22"/>
        </w:rPr>
        <w:t xml:space="preserve"> issued by the Procurement Coordinator.  In no event will oral communications regarding the </w:t>
      </w:r>
      <w:r w:rsidR="00A44BC4" w:rsidRPr="008B741F">
        <w:rPr>
          <w:rFonts w:asciiTheme="minorHAnsi" w:hAnsiTheme="minorHAnsi" w:cstheme="minorHAnsi"/>
          <w:sz w:val="22"/>
          <w:szCs w:val="22"/>
        </w:rPr>
        <w:t>Competitive</w:t>
      </w:r>
      <w:r w:rsidR="006B650F" w:rsidRPr="008B741F">
        <w:rPr>
          <w:rFonts w:asciiTheme="minorHAnsi" w:hAnsiTheme="minorHAnsi" w:cstheme="minorHAnsi"/>
          <w:sz w:val="22"/>
          <w:szCs w:val="22"/>
        </w:rPr>
        <w:t xml:space="preserve"> Solicitation</w:t>
      </w:r>
      <w:r w:rsidR="004E63ED" w:rsidRPr="008B741F">
        <w:rPr>
          <w:rFonts w:asciiTheme="minorHAnsi" w:hAnsiTheme="minorHAnsi" w:cstheme="minorHAnsi"/>
          <w:sz w:val="22"/>
          <w:szCs w:val="22"/>
        </w:rPr>
        <w:t xml:space="preserve"> be binding.</w:t>
      </w:r>
    </w:p>
    <w:p w14:paraId="34ECC369" w14:textId="77777777" w:rsidR="004E63ED" w:rsidRPr="008B741F" w:rsidRDefault="009229C2"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Bidder</w:t>
      </w:r>
      <w:r w:rsidR="004E63ED" w:rsidRPr="008B741F">
        <w:rPr>
          <w:rFonts w:asciiTheme="minorHAnsi" w:hAnsiTheme="minorHAnsi" w:cstheme="minorHAnsi"/>
          <w:sz w:val="22"/>
          <w:szCs w:val="22"/>
        </w:rPr>
        <w:t xml:space="preserve">s are encouraged to make any inquiry regarding the </w:t>
      </w:r>
      <w:r w:rsidR="00A44BC4" w:rsidRPr="008B741F">
        <w:rPr>
          <w:rFonts w:asciiTheme="minorHAnsi" w:hAnsiTheme="minorHAnsi" w:cstheme="minorHAnsi"/>
          <w:sz w:val="22"/>
          <w:szCs w:val="22"/>
        </w:rPr>
        <w:t>Competitive</w:t>
      </w:r>
      <w:r w:rsidR="00F54D17" w:rsidRPr="008B741F">
        <w:rPr>
          <w:rFonts w:asciiTheme="minorHAnsi" w:hAnsiTheme="minorHAnsi" w:cstheme="minorHAnsi"/>
          <w:sz w:val="22"/>
          <w:szCs w:val="22"/>
        </w:rPr>
        <w:t xml:space="preserve"> Solicitation</w:t>
      </w:r>
      <w:r w:rsidR="004E63ED" w:rsidRPr="008B741F">
        <w:rPr>
          <w:rFonts w:asciiTheme="minorHAnsi" w:hAnsiTheme="minorHAnsi" w:cstheme="minorHAnsi"/>
          <w:sz w:val="22"/>
          <w:szCs w:val="22"/>
        </w:rPr>
        <w:t xml:space="preserve"> as early in the process as possible to allow Enterprise Services to consider and, if warranted, respond to the inquiry.  </w:t>
      </w:r>
      <w:r w:rsidR="00536F73" w:rsidRPr="008B741F">
        <w:rPr>
          <w:rFonts w:asciiTheme="minorHAnsi" w:hAnsiTheme="minorHAnsi" w:cstheme="minorHAnsi"/>
          <w:sz w:val="22"/>
          <w:szCs w:val="22"/>
        </w:rPr>
        <w:t>If</w:t>
      </w:r>
      <w:r w:rsidR="004E63ED" w:rsidRPr="008B741F">
        <w:rPr>
          <w:rFonts w:asciiTheme="minorHAnsi" w:hAnsiTheme="minorHAnsi" w:cstheme="minorHAnsi"/>
          <w:sz w:val="22"/>
          <w:szCs w:val="22"/>
        </w:rPr>
        <w:t xml:space="preserve"> </w:t>
      </w:r>
      <w:r w:rsidRPr="008B741F">
        <w:rPr>
          <w:rFonts w:asciiTheme="minorHAnsi" w:hAnsiTheme="minorHAnsi" w:cstheme="minorHAnsi"/>
          <w:sz w:val="22"/>
          <w:szCs w:val="22"/>
        </w:rPr>
        <w:t>Bidder</w:t>
      </w:r>
      <w:r w:rsidR="004E63ED" w:rsidRPr="008B741F">
        <w:rPr>
          <w:rFonts w:asciiTheme="minorHAnsi" w:hAnsiTheme="minorHAnsi" w:cstheme="minorHAnsi"/>
          <w:sz w:val="22"/>
          <w:szCs w:val="22"/>
        </w:rPr>
        <w:t xml:space="preserve"> does not notify </w:t>
      </w:r>
      <w:r w:rsidR="00182FD9" w:rsidRPr="008B741F">
        <w:rPr>
          <w:rFonts w:asciiTheme="minorHAnsi" w:hAnsiTheme="minorHAnsi" w:cstheme="minorHAnsi"/>
          <w:sz w:val="22"/>
          <w:szCs w:val="22"/>
        </w:rPr>
        <w:t>Enterprise Services</w:t>
      </w:r>
      <w:r w:rsidR="004E63ED" w:rsidRPr="008B741F">
        <w:rPr>
          <w:rFonts w:asciiTheme="minorHAnsi" w:hAnsiTheme="minorHAnsi" w:cstheme="minorHAnsi"/>
          <w:sz w:val="22"/>
          <w:szCs w:val="22"/>
        </w:rPr>
        <w:t xml:space="preserve"> of an issue, exception, addition, or omission, Enterprise Services may consider the matter waived by the </w:t>
      </w:r>
      <w:r w:rsidRPr="008B741F">
        <w:rPr>
          <w:rFonts w:asciiTheme="minorHAnsi" w:hAnsiTheme="minorHAnsi" w:cstheme="minorHAnsi"/>
          <w:sz w:val="22"/>
          <w:szCs w:val="22"/>
        </w:rPr>
        <w:t>Bidder</w:t>
      </w:r>
      <w:r w:rsidR="004E63ED" w:rsidRPr="008B741F">
        <w:rPr>
          <w:rFonts w:asciiTheme="minorHAnsi" w:hAnsiTheme="minorHAnsi" w:cstheme="minorHAnsi"/>
          <w:sz w:val="22"/>
          <w:szCs w:val="22"/>
        </w:rPr>
        <w:t xml:space="preserve"> for protest purposes.</w:t>
      </w:r>
    </w:p>
    <w:p w14:paraId="7A11651D" w14:textId="77777777" w:rsidR="00E43B0F" w:rsidRPr="008B741F" w:rsidRDefault="00E43B0F"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If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inquiries result in changes to the </w:t>
      </w:r>
      <w:r w:rsidR="00A44BC4" w:rsidRPr="008B741F">
        <w:rPr>
          <w:rFonts w:asciiTheme="minorHAnsi" w:hAnsiTheme="minorHAnsi" w:cstheme="minorHAnsi"/>
          <w:sz w:val="22"/>
          <w:szCs w:val="22"/>
        </w:rPr>
        <w:t>Competitive</w:t>
      </w:r>
      <w:r w:rsidR="00F54D17"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written amendments will be issued and posted on WEBS.</w:t>
      </w:r>
    </w:p>
    <w:p w14:paraId="0860FECD" w14:textId="77777777" w:rsidR="004E63ED" w:rsidRPr="008B741F" w:rsidRDefault="004E63ED"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Unauthorized contact regarding this </w:t>
      </w:r>
      <w:r w:rsidR="00A44BC4" w:rsidRPr="008B741F">
        <w:rPr>
          <w:rFonts w:asciiTheme="minorHAnsi" w:hAnsiTheme="minorHAnsi" w:cstheme="minorHAnsi"/>
          <w:sz w:val="22"/>
          <w:szCs w:val="22"/>
        </w:rPr>
        <w:t>Competitive</w:t>
      </w:r>
      <w:r w:rsidR="006B650F"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with other state employees involved with the </w:t>
      </w:r>
      <w:r w:rsidR="00A44BC4" w:rsidRPr="008B741F">
        <w:rPr>
          <w:rFonts w:asciiTheme="minorHAnsi" w:hAnsiTheme="minorHAnsi" w:cstheme="minorHAnsi"/>
          <w:sz w:val="22"/>
          <w:szCs w:val="22"/>
        </w:rPr>
        <w:t>Competitive</w:t>
      </w:r>
      <w:r w:rsidR="00F54D17" w:rsidRPr="008B741F">
        <w:rPr>
          <w:rFonts w:asciiTheme="minorHAnsi" w:hAnsiTheme="minorHAnsi" w:cstheme="minorHAnsi"/>
          <w:sz w:val="22"/>
          <w:szCs w:val="22"/>
        </w:rPr>
        <w:t xml:space="preserve"> Solicitation</w:t>
      </w:r>
      <w:r w:rsidRPr="008B741F">
        <w:rPr>
          <w:rFonts w:asciiTheme="minorHAnsi" w:hAnsiTheme="minorHAnsi" w:cstheme="minorHAnsi"/>
          <w:sz w:val="22"/>
          <w:szCs w:val="22"/>
        </w:rPr>
        <w:t xml:space="preserve"> may result in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disqualification.</w:t>
      </w:r>
    </w:p>
    <w:p w14:paraId="0C1BBC4B" w14:textId="0E8127E0" w:rsidR="00DA51BE" w:rsidRPr="008B741F" w:rsidRDefault="006A13E4" w:rsidP="001B3AF7">
      <w:pPr>
        <w:numPr>
          <w:ilvl w:val="0"/>
          <w:numId w:val="7"/>
        </w:numPr>
        <w:spacing w:before="240"/>
        <w:ind w:hanging="540"/>
        <w:jc w:val="both"/>
        <w:rPr>
          <w:rFonts w:asciiTheme="minorHAnsi" w:hAnsiTheme="minorHAnsi" w:cstheme="minorHAnsi"/>
          <w:sz w:val="22"/>
          <w:szCs w:val="22"/>
        </w:rPr>
      </w:pPr>
      <w:r w:rsidRPr="008B741F">
        <w:rPr>
          <w:rFonts w:asciiTheme="minorHAnsi" w:hAnsiTheme="minorHAnsi" w:cstheme="minorHAnsi"/>
          <w:b/>
          <w:smallCaps/>
          <w:sz w:val="22"/>
          <w:szCs w:val="22"/>
        </w:rPr>
        <w:t>Pricing</w:t>
      </w:r>
      <w:r w:rsidR="00DA51BE" w:rsidRPr="008B741F">
        <w:rPr>
          <w:rFonts w:asciiTheme="minorHAnsi" w:hAnsiTheme="minorHAnsi" w:cstheme="minorHAnsi"/>
          <w:sz w:val="22"/>
          <w:szCs w:val="22"/>
        </w:rPr>
        <w:t xml:space="preserve">.  </w:t>
      </w:r>
      <w:r w:rsidR="00904508" w:rsidRPr="008B741F">
        <w:rPr>
          <w:rFonts w:asciiTheme="minorHAnsi" w:hAnsiTheme="minorHAnsi" w:cstheme="minorHAnsi"/>
          <w:sz w:val="22"/>
          <w:szCs w:val="22"/>
        </w:rPr>
        <w:t xml:space="preserve">Bid prices must include all cost components needed for the delivery of the goods and/or services as described in this </w:t>
      </w:r>
      <w:r w:rsidR="00A44BC4" w:rsidRPr="008B741F">
        <w:rPr>
          <w:rFonts w:asciiTheme="minorHAnsi" w:hAnsiTheme="minorHAnsi" w:cstheme="minorHAnsi"/>
          <w:sz w:val="22"/>
          <w:szCs w:val="22"/>
        </w:rPr>
        <w:t>Competitive</w:t>
      </w:r>
      <w:r w:rsidR="00F54D17" w:rsidRPr="008B741F">
        <w:rPr>
          <w:rFonts w:asciiTheme="minorHAnsi" w:hAnsiTheme="minorHAnsi" w:cstheme="minorHAnsi"/>
          <w:sz w:val="22"/>
          <w:szCs w:val="22"/>
        </w:rPr>
        <w:t xml:space="preserve"> Solicitation</w:t>
      </w:r>
      <w:r w:rsidR="00904508" w:rsidRPr="008B741F">
        <w:rPr>
          <w:rFonts w:asciiTheme="minorHAnsi" w:hAnsiTheme="minorHAnsi" w:cstheme="minorHAnsi"/>
          <w:sz w:val="22"/>
          <w:szCs w:val="22"/>
        </w:rPr>
        <w:t xml:space="preserve">.  </w:t>
      </w:r>
      <w:r w:rsidR="00904508" w:rsidRPr="008B741F">
        <w:rPr>
          <w:rFonts w:asciiTheme="minorHAnsi" w:hAnsiTheme="minorHAnsi" w:cstheme="minorHAnsi"/>
          <w:i/>
          <w:sz w:val="22"/>
          <w:szCs w:val="22"/>
        </w:rPr>
        <w:t>See</w:t>
      </w:r>
      <w:r w:rsidR="00904508" w:rsidRPr="008B741F">
        <w:rPr>
          <w:rFonts w:asciiTheme="minorHAnsi" w:hAnsiTheme="minorHAnsi" w:cstheme="minorHAnsi"/>
          <w:sz w:val="22"/>
          <w:szCs w:val="22"/>
        </w:rPr>
        <w:t xml:space="preserve"> </w:t>
      </w:r>
      <w:r w:rsidR="00904508" w:rsidRPr="008B741F">
        <w:rPr>
          <w:rFonts w:asciiTheme="minorHAnsi" w:hAnsiTheme="minorHAnsi" w:cstheme="minorHAnsi"/>
          <w:b/>
          <w:i/>
          <w:sz w:val="22"/>
          <w:szCs w:val="22"/>
        </w:rPr>
        <w:t>Exhibit </w:t>
      </w:r>
      <w:r w:rsidR="00182FD9" w:rsidRPr="008B741F">
        <w:rPr>
          <w:rFonts w:asciiTheme="minorHAnsi" w:hAnsiTheme="minorHAnsi" w:cstheme="minorHAnsi"/>
          <w:b/>
          <w:i/>
          <w:sz w:val="22"/>
          <w:szCs w:val="22"/>
        </w:rPr>
        <w:t>C</w:t>
      </w:r>
      <w:r w:rsidR="00904508" w:rsidRPr="008B741F">
        <w:rPr>
          <w:rFonts w:asciiTheme="minorHAnsi" w:hAnsiTheme="minorHAnsi" w:cstheme="minorHAnsi"/>
          <w:b/>
          <w:i/>
          <w:sz w:val="22"/>
          <w:szCs w:val="22"/>
        </w:rPr>
        <w:t xml:space="preserve"> – Bid Price</w:t>
      </w:r>
      <w:r w:rsidR="00904508" w:rsidRPr="008B741F">
        <w:rPr>
          <w:rFonts w:asciiTheme="minorHAnsi" w:hAnsiTheme="minorHAnsi" w:cstheme="minorHAnsi"/>
          <w:sz w:val="22"/>
          <w:szCs w:val="22"/>
        </w:rPr>
        <w:t xml:space="preserve">.  </w:t>
      </w:r>
      <w:r w:rsidR="00E43B0F" w:rsidRPr="008B741F">
        <w:rPr>
          <w:rFonts w:asciiTheme="minorHAnsi" w:hAnsiTheme="minorHAnsi" w:cstheme="minorHAnsi"/>
          <w:sz w:val="22"/>
          <w:szCs w:val="22"/>
        </w:rPr>
        <w:t xml:space="preserve">A </w:t>
      </w:r>
      <w:r w:rsidR="009229C2" w:rsidRPr="008B741F">
        <w:rPr>
          <w:rFonts w:asciiTheme="minorHAnsi" w:hAnsiTheme="minorHAnsi" w:cstheme="minorHAnsi"/>
          <w:sz w:val="22"/>
          <w:szCs w:val="22"/>
        </w:rPr>
        <w:t>Bidder</w:t>
      </w:r>
      <w:r w:rsidR="00E43B0F" w:rsidRPr="008B741F">
        <w:rPr>
          <w:rFonts w:asciiTheme="minorHAnsi" w:hAnsiTheme="minorHAnsi" w:cstheme="minorHAnsi"/>
          <w:sz w:val="22"/>
          <w:szCs w:val="22"/>
        </w:rPr>
        <w:t>’s f</w:t>
      </w:r>
      <w:r w:rsidR="00904508" w:rsidRPr="008B741F">
        <w:rPr>
          <w:rFonts w:asciiTheme="minorHAnsi" w:hAnsiTheme="minorHAnsi" w:cstheme="minorHAnsi"/>
          <w:sz w:val="22"/>
          <w:szCs w:val="22"/>
        </w:rPr>
        <w:t xml:space="preserve">ailure to identify all costs in a manner consistent with the instructions in this </w:t>
      </w:r>
      <w:r w:rsidR="00A44BC4" w:rsidRPr="008B741F">
        <w:rPr>
          <w:rFonts w:asciiTheme="minorHAnsi" w:hAnsiTheme="minorHAnsi" w:cstheme="minorHAnsi"/>
          <w:sz w:val="22"/>
          <w:szCs w:val="22"/>
        </w:rPr>
        <w:t>Competitive</w:t>
      </w:r>
      <w:r w:rsidR="00F54D17" w:rsidRPr="008B741F">
        <w:rPr>
          <w:rFonts w:asciiTheme="minorHAnsi" w:hAnsiTheme="minorHAnsi" w:cstheme="minorHAnsi"/>
          <w:sz w:val="22"/>
          <w:szCs w:val="22"/>
        </w:rPr>
        <w:t xml:space="preserve"> Solicitation</w:t>
      </w:r>
      <w:r w:rsidR="00904508" w:rsidRPr="008B741F">
        <w:rPr>
          <w:rFonts w:asciiTheme="minorHAnsi" w:hAnsiTheme="minorHAnsi" w:cstheme="minorHAnsi"/>
          <w:sz w:val="22"/>
          <w:szCs w:val="22"/>
        </w:rPr>
        <w:t xml:space="preserve"> is sufficient grounds for disqualification.</w:t>
      </w:r>
    </w:p>
    <w:p w14:paraId="1F13371B" w14:textId="5C206285" w:rsidR="00887FCD" w:rsidRPr="008B741F" w:rsidRDefault="00904508"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Inclusive Pricing:  </w:t>
      </w:r>
      <w:r w:rsidR="009229C2" w:rsidRPr="008B741F">
        <w:rPr>
          <w:rFonts w:asciiTheme="minorHAnsi" w:hAnsiTheme="minorHAnsi" w:cstheme="minorHAnsi"/>
          <w:sz w:val="22"/>
          <w:szCs w:val="22"/>
          <w:lang w:val="x-none"/>
        </w:rPr>
        <w:t>Bidder</w:t>
      </w:r>
      <w:r w:rsidRPr="008B741F">
        <w:rPr>
          <w:rFonts w:asciiTheme="minorHAnsi" w:hAnsiTheme="minorHAnsi" w:cstheme="minorHAnsi"/>
          <w:sz w:val="22"/>
          <w:szCs w:val="22"/>
          <w:lang w:val="x-none"/>
        </w:rPr>
        <w:t>s must identify and include all</w:t>
      </w:r>
      <w:r w:rsidR="00E43B0F" w:rsidRPr="008B741F">
        <w:rPr>
          <w:rFonts w:asciiTheme="minorHAnsi" w:hAnsiTheme="minorHAnsi" w:cstheme="minorHAnsi"/>
          <w:sz w:val="22"/>
          <w:szCs w:val="22"/>
        </w:rPr>
        <w:t xml:space="preserve"> cost</w:t>
      </w:r>
      <w:r w:rsidRPr="008B741F">
        <w:rPr>
          <w:rFonts w:asciiTheme="minorHAnsi" w:hAnsiTheme="minorHAnsi" w:cstheme="minorHAnsi"/>
          <w:sz w:val="22"/>
          <w:szCs w:val="22"/>
          <w:lang w:val="x-none"/>
        </w:rPr>
        <w:t xml:space="preserve"> elements in their pricing. </w:t>
      </w:r>
      <w:r w:rsidRPr="008B741F">
        <w:rPr>
          <w:rFonts w:asciiTheme="minorHAnsi" w:hAnsiTheme="minorHAnsi" w:cstheme="minorHAnsi"/>
          <w:sz w:val="22"/>
          <w:szCs w:val="22"/>
        </w:rPr>
        <w:t xml:space="preserve"> </w:t>
      </w:r>
      <w:r w:rsidR="00887FCD" w:rsidRPr="008B741F">
        <w:rPr>
          <w:rFonts w:asciiTheme="minorHAnsi" w:hAnsiTheme="minorHAnsi" w:cstheme="minorHAnsi"/>
          <w:sz w:val="22"/>
          <w:szCs w:val="22"/>
        </w:rPr>
        <w:t xml:space="preserve">In the event that </w:t>
      </w:r>
      <w:r w:rsidR="009229C2" w:rsidRPr="008B741F">
        <w:rPr>
          <w:rFonts w:asciiTheme="minorHAnsi" w:hAnsiTheme="minorHAnsi" w:cstheme="minorHAnsi"/>
          <w:sz w:val="22"/>
          <w:szCs w:val="22"/>
        </w:rPr>
        <w:t>Bidder</w:t>
      </w:r>
      <w:r w:rsidR="00887FCD" w:rsidRPr="008B741F">
        <w:rPr>
          <w:rFonts w:asciiTheme="minorHAnsi" w:hAnsiTheme="minorHAnsi" w:cstheme="minorHAnsi"/>
          <w:sz w:val="22"/>
          <w:szCs w:val="22"/>
        </w:rPr>
        <w:t xml:space="preserve"> is awarded a </w:t>
      </w:r>
      <w:r w:rsidR="0089571F"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887FCD" w:rsidRPr="008B741F">
        <w:rPr>
          <w:rFonts w:asciiTheme="minorHAnsi" w:hAnsiTheme="minorHAnsi" w:cstheme="minorHAnsi"/>
          <w:sz w:val="22"/>
          <w:szCs w:val="22"/>
        </w:rPr>
        <w:t>, the total price for the goods</w:t>
      </w:r>
      <w:r w:rsidR="00E43B0F" w:rsidRPr="008B741F">
        <w:rPr>
          <w:rFonts w:asciiTheme="minorHAnsi" w:hAnsiTheme="minorHAnsi" w:cstheme="minorHAnsi"/>
          <w:sz w:val="22"/>
          <w:szCs w:val="22"/>
        </w:rPr>
        <w:t xml:space="preserve"> and</w:t>
      </w:r>
      <w:r w:rsidR="00887FCD" w:rsidRPr="008B741F">
        <w:rPr>
          <w:rFonts w:asciiTheme="minorHAnsi" w:hAnsiTheme="minorHAnsi" w:cstheme="minorHAnsi"/>
          <w:sz w:val="22"/>
          <w:szCs w:val="22"/>
        </w:rPr>
        <w:t>/</w:t>
      </w:r>
      <w:r w:rsidR="00E43B0F" w:rsidRPr="008B741F">
        <w:rPr>
          <w:rFonts w:asciiTheme="minorHAnsi" w:hAnsiTheme="minorHAnsi" w:cstheme="minorHAnsi"/>
          <w:sz w:val="22"/>
          <w:szCs w:val="22"/>
        </w:rPr>
        <w:t xml:space="preserve">or </w:t>
      </w:r>
      <w:r w:rsidR="00887FCD" w:rsidRPr="008B741F">
        <w:rPr>
          <w:rFonts w:asciiTheme="minorHAnsi" w:hAnsiTheme="minorHAnsi" w:cstheme="minorHAnsi"/>
          <w:sz w:val="22"/>
          <w:szCs w:val="22"/>
        </w:rPr>
        <w:t xml:space="preserve">services shall be </w:t>
      </w:r>
      <w:r w:rsidR="009229C2" w:rsidRPr="008B741F">
        <w:rPr>
          <w:rFonts w:asciiTheme="minorHAnsi" w:hAnsiTheme="minorHAnsi" w:cstheme="minorHAnsi"/>
          <w:sz w:val="22"/>
          <w:szCs w:val="22"/>
        </w:rPr>
        <w:t>Bidder</w:t>
      </w:r>
      <w:r w:rsidR="00887FCD" w:rsidRPr="008B741F">
        <w:rPr>
          <w:rFonts w:asciiTheme="minorHAnsi" w:hAnsiTheme="minorHAnsi" w:cstheme="minorHAnsi"/>
          <w:sz w:val="22"/>
          <w:szCs w:val="22"/>
        </w:rPr>
        <w:t xml:space="preserve">’s price as submitted.  Except as provided in the </w:t>
      </w:r>
      <w:r w:rsidR="0089571F"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887FCD" w:rsidRPr="008B741F">
        <w:rPr>
          <w:rFonts w:asciiTheme="minorHAnsi" w:hAnsiTheme="minorHAnsi" w:cstheme="minorHAnsi"/>
          <w:sz w:val="22"/>
          <w:szCs w:val="22"/>
        </w:rPr>
        <w:t>, there shall be no additional costs of any kind.</w:t>
      </w:r>
    </w:p>
    <w:p w14:paraId="3F35C094" w14:textId="3447F91F" w:rsidR="00904508" w:rsidRPr="008B741F" w:rsidRDefault="00904508" w:rsidP="001B3AF7">
      <w:pPr>
        <w:numPr>
          <w:ilvl w:val="0"/>
          <w:numId w:val="5"/>
        </w:numPr>
        <w:spacing w:before="120"/>
        <w:ind w:left="1440" w:right="720"/>
        <w:jc w:val="both"/>
        <w:rPr>
          <w:rFonts w:asciiTheme="minorHAnsi" w:hAnsiTheme="minorHAnsi" w:cstheme="minorHAnsi"/>
          <w:sz w:val="22"/>
          <w:szCs w:val="22"/>
        </w:rPr>
      </w:pPr>
      <w:r w:rsidRPr="008B741F">
        <w:rPr>
          <w:rFonts w:asciiTheme="minorHAnsi" w:hAnsiTheme="minorHAnsi" w:cstheme="minorHAnsi"/>
          <w:sz w:val="22"/>
          <w:szCs w:val="22"/>
        </w:rPr>
        <w:t xml:space="preserve">Credit Cards (P-Cards):  </w:t>
      </w:r>
      <w:r w:rsidR="00887FCD" w:rsidRPr="008B741F">
        <w:rPr>
          <w:rFonts w:asciiTheme="minorHAnsi" w:hAnsiTheme="minorHAnsi" w:cstheme="minorHAnsi"/>
          <w:sz w:val="22"/>
          <w:szCs w:val="22"/>
        </w:rPr>
        <w:t xml:space="preserve">In the event that </w:t>
      </w:r>
      <w:r w:rsidR="009229C2" w:rsidRPr="008B741F">
        <w:rPr>
          <w:rFonts w:asciiTheme="minorHAnsi" w:hAnsiTheme="minorHAnsi" w:cstheme="minorHAnsi"/>
          <w:sz w:val="22"/>
          <w:szCs w:val="22"/>
        </w:rPr>
        <w:t>Bidder</w:t>
      </w:r>
      <w:r w:rsidR="00887FCD" w:rsidRPr="008B741F">
        <w:rPr>
          <w:rFonts w:asciiTheme="minorHAnsi" w:hAnsiTheme="minorHAnsi" w:cstheme="minorHAnsi"/>
          <w:sz w:val="22"/>
          <w:szCs w:val="22"/>
        </w:rPr>
        <w:t xml:space="preserve"> is awarded a </w:t>
      </w:r>
      <w:r w:rsidR="0089571F"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887FCD" w:rsidRPr="008B741F">
        <w:rPr>
          <w:rFonts w:asciiTheme="minorHAnsi" w:hAnsiTheme="minorHAnsi" w:cstheme="minorHAnsi"/>
          <w:sz w:val="22"/>
          <w:szCs w:val="22"/>
        </w:rPr>
        <w:t>, the total price for the goods</w:t>
      </w:r>
      <w:r w:rsidR="00E43B0F" w:rsidRPr="008B741F">
        <w:rPr>
          <w:rFonts w:asciiTheme="minorHAnsi" w:hAnsiTheme="minorHAnsi" w:cstheme="minorHAnsi"/>
          <w:sz w:val="22"/>
          <w:szCs w:val="22"/>
        </w:rPr>
        <w:t xml:space="preserve"> and</w:t>
      </w:r>
      <w:r w:rsidR="00887FCD" w:rsidRPr="008B741F">
        <w:rPr>
          <w:rFonts w:asciiTheme="minorHAnsi" w:hAnsiTheme="minorHAnsi" w:cstheme="minorHAnsi"/>
          <w:sz w:val="22"/>
          <w:szCs w:val="22"/>
        </w:rPr>
        <w:t>/</w:t>
      </w:r>
      <w:r w:rsidR="00E43B0F" w:rsidRPr="008B741F">
        <w:rPr>
          <w:rFonts w:asciiTheme="minorHAnsi" w:hAnsiTheme="minorHAnsi" w:cstheme="minorHAnsi"/>
          <w:sz w:val="22"/>
          <w:szCs w:val="22"/>
        </w:rPr>
        <w:t>or</w:t>
      </w:r>
      <w:r w:rsidR="008B23FA" w:rsidRPr="008B741F">
        <w:rPr>
          <w:rFonts w:asciiTheme="minorHAnsi" w:hAnsiTheme="minorHAnsi" w:cstheme="minorHAnsi"/>
          <w:sz w:val="22"/>
          <w:szCs w:val="22"/>
        </w:rPr>
        <w:t xml:space="preserve"> </w:t>
      </w:r>
      <w:r w:rsidR="00887FCD" w:rsidRPr="008B741F">
        <w:rPr>
          <w:rFonts w:asciiTheme="minorHAnsi" w:hAnsiTheme="minorHAnsi" w:cstheme="minorHAnsi"/>
          <w:sz w:val="22"/>
          <w:szCs w:val="22"/>
        </w:rPr>
        <w:t xml:space="preserve">services shall be the same regardless of whether </w:t>
      </w:r>
      <w:r w:rsidR="00996735" w:rsidRPr="008B741F">
        <w:rPr>
          <w:rFonts w:asciiTheme="minorHAnsi" w:hAnsiTheme="minorHAnsi" w:cstheme="minorHAnsi"/>
          <w:sz w:val="22"/>
          <w:szCs w:val="22"/>
        </w:rPr>
        <w:t>P</w:t>
      </w:r>
      <w:r w:rsidR="00887FCD" w:rsidRPr="008B741F">
        <w:rPr>
          <w:rFonts w:asciiTheme="minorHAnsi" w:hAnsiTheme="minorHAnsi" w:cstheme="minorHAnsi"/>
          <w:sz w:val="22"/>
          <w:szCs w:val="22"/>
        </w:rPr>
        <w:t xml:space="preserve">urchasers make payment by cash, credit card, or electronic payment.  </w:t>
      </w:r>
      <w:r w:rsidR="009229C2" w:rsidRPr="008B741F">
        <w:rPr>
          <w:rFonts w:asciiTheme="minorHAnsi" w:hAnsiTheme="minorHAnsi" w:cstheme="minorHAnsi"/>
          <w:sz w:val="22"/>
          <w:szCs w:val="22"/>
        </w:rPr>
        <w:t>Bidder</w:t>
      </w:r>
      <w:r w:rsidR="00887FCD" w:rsidRPr="008B741F">
        <w:rPr>
          <w:rFonts w:asciiTheme="minorHAnsi" w:hAnsiTheme="minorHAnsi" w:cstheme="minorHAnsi"/>
          <w:sz w:val="22"/>
          <w:szCs w:val="22"/>
        </w:rPr>
        <w:t xml:space="preserve"> shall bear, in full, any </w:t>
      </w:r>
      <w:r w:rsidR="00887FCD" w:rsidRPr="008B741F">
        <w:rPr>
          <w:rFonts w:asciiTheme="minorHAnsi" w:hAnsiTheme="minorHAnsi" w:cstheme="minorHAnsi"/>
          <w:sz w:val="22"/>
          <w:szCs w:val="22"/>
          <w:lang w:val="x-none"/>
        </w:rPr>
        <w:t xml:space="preserve">processing </w:t>
      </w:r>
      <w:r w:rsidR="00887FCD" w:rsidRPr="008B741F">
        <w:rPr>
          <w:rFonts w:asciiTheme="minorHAnsi" w:hAnsiTheme="minorHAnsi" w:cstheme="minorHAnsi"/>
          <w:sz w:val="22"/>
          <w:szCs w:val="22"/>
        </w:rPr>
        <w:t>or</w:t>
      </w:r>
      <w:r w:rsidR="00887FCD" w:rsidRPr="008B741F">
        <w:rPr>
          <w:rFonts w:asciiTheme="minorHAnsi" w:hAnsiTheme="minorHAnsi" w:cstheme="minorHAnsi"/>
          <w:sz w:val="22"/>
          <w:szCs w:val="22"/>
          <w:lang w:val="x-none"/>
        </w:rPr>
        <w:t xml:space="preserve"> surcharge fees associated with the use of credit cards</w:t>
      </w:r>
      <w:r w:rsidR="00E43B0F" w:rsidRPr="008B741F">
        <w:rPr>
          <w:rFonts w:asciiTheme="minorHAnsi" w:hAnsiTheme="minorHAnsi" w:cstheme="minorHAnsi"/>
          <w:sz w:val="22"/>
          <w:szCs w:val="22"/>
        </w:rPr>
        <w:t xml:space="preserve"> or electronic payment</w:t>
      </w:r>
      <w:r w:rsidR="00887FCD" w:rsidRPr="008B741F">
        <w:rPr>
          <w:rFonts w:asciiTheme="minorHAnsi" w:hAnsiTheme="minorHAnsi" w:cstheme="minorHAnsi"/>
          <w:sz w:val="22"/>
          <w:szCs w:val="22"/>
        </w:rPr>
        <w:t>.</w:t>
      </w:r>
    </w:p>
    <w:p w14:paraId="0C29C955" w14:textId="77777777" w:rsidR="00BA6B8C" w:rsidRPr="008B741F" w:rsidRDefault="00363AC7" w:rsidP="001B3AF7">
      <w:pPr>
        <w:numPr>
          <w:ilvl w:val="0"/>
          <w:numId w:val="7"/>
        </w:numPr>
        <w:spacing w:before="240" w:after="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Bid Submittal Checklist</w:t>
      </w:r>
      <w:r w:rsidR="00B63687" w:rsidRPr="008B741F">
        <w:rPr>
          <w:rFonts w:asciiTheme="minorHAnsi" w:hAnsiTheme="minorHAnsi" w:cstheme="minorHAnsi"/>
          <w:b/>
          <w:smallCaps/>
          <w:sz w:val="22"/>
          <w:szCs w:val="22"/>
        </w:rPr>
        <w:t xml:space="preserve"> – Required Bid Submittals</w:t>
      </w:r>
      <w:r w:rsidRPr="008B741F">
        <w:rPr>
          <w:rFonts w:asciiTheme="minorHAnsi" w:hAnsiTheme="minorHAnsi" w:cstheme="minorHAnsi"/>
          <w:sz w:val="22"/>
          <w:szCs w:val="22"/>
        </w:rPr>
        <w:t xml:space="preserve">.  </w:t>
      </w:r>
      <w:r w:rsidR="00E43B0F" w:rsidRPr="008B741F">
        <w:rPr>
          <w:rFonts w:asciiTheme="minorHAnsi" w:hAnsiTheme="minorHAnsi" w:cstheme="minorHAnsi"/>
          <w:sz w:val="22"/>
          <w:szCs w:val="22"/>
        </w:rPr>
        <w:t xml:space="preserve">This section </w:t>
      </w:r>
      <w:r w:rsidRPr="008B741F">
        <w:rPr>
          <w:rFonts w:asciiTheme="minorHAnsi" w:hAnsiTheme="minorHAnsi" w:cstheme="minorHAnsi"/>
          <w:sz w:val="22"/>
          <w:szCs w:val="22"/>
        </w:rPr>
        <w:t>ide</w:t>
      </w:r>
      <w:r w:rsidR="009026B9" w:rsidRPr="008B741F">
        <w:rPr>
          <w:rFonts w:asciiTheme="minorHAnsi" w:hAnsiTheme="minorHAnsi" w:cstheme="minorHAnsi"/>
          <w:sz w:val="22"/>
          <w:szCs w:val="22"/>
        </w:rPr>
        <w:t>n</w:t>
      </w:r>
      <w:r w:rsidRPr="008B741F">
        <w:rPr>
          <w:rFonts w:asciiTheme="minorHAnsi" w:hAnsiTheme="minorHAnsi" w:cstheme="minorHAnsi"/>
          <w:sz w:val="22"/>
          <w:szCs w:val="22"/>
        </w:rPr>
        <w:t>t</w:t>
      </w:r>
      <w:r w:rsidR="009026B9" w:rsidRPr="008B741F">
        <w:rPr>
          <w:rFonts w:asciiTheme="minorHAnsi" w:hAnsiTheme="minorHAnsi" w:cstheme="minorHAnsi"/>
          <w:sz w:val="22"/>
          <w:szCs w:val="22"/>
        </w:rPr>
        <w:t>i</w:t>
      </w:r>
      <w:r w:rsidRPr="008B741F">
        <w:rPr>
          <w:rFonts w:asciiTheme="minorHAnsi" w:hAnsiTheme="minorHAnsi" w:cstheme="minorHAnsi"/>
          <w:sz w:val="22"/>
          <w:szCs w:val="22"/>
        </w:rPr>
        <w:t>fies the bid submittals that must be provided to Enterprise Services to constitute a responsive bid.  The submit</w:t>
      </w:r>
      <w:r w:rsidR="00A67A7D" w:rsidRPr="008B741F">
        <w:rPr>
          <w:rFonts w:asciiTheme="minorHAnsi" w:hAnsiTheme="minorHAnsi" w:cstheme="minorHAnsi"/>
          <w:sz w:val="22"/>
          <w:szCs w:val="22"/>
        </w:rPr>
        <w:t>t</w:t>
      </w:r>
      <w:r w:rsidRPr="008B741F">
        <w:rPr>
          <w:rFonts w:asciiTheme="minorHAnsi" w:hAnsiTheme="minorHAnsi" w:cstheme="minorHAnsi"/>
          <w:sz w:val="22"/>
          <w:szCs w:val="22"/>
        </w:rPr>
        <w:t xml:space="preserve">als </w:t>
      </w:r>
      <w:r w:rsidR="000B6A11" w:rsidRPr="008B741F">
        <w:rPr>
          <w:rFonts w:asciiTheme="minorHAnsi" w:hAnsiTheme="minorHAnsi" w:cstheme="minorHAnsi"/>
          <w:sz w:val="22"/>
          <w:szCs w:val="22"/>
        </w:rPr>
        <w:t>must</w:t>
      </w:r>
      <w:r w:rsidRPr="008B741F">
        <w:rPr>
          <w:rFonts w:asciiTheme="minorHAnsi" w:hAnsiTheme="minorHAnsi" w:cstheme="minorHAnsi"/>
          <w:sz w:val="22"/>
          <w:szCs w:val="22"/>
        </w:rPr>
        <w:t xml:space="preserve"> be delivered as set forth </w:t>
      </w:r>
      <w:r w:rsidR="00B63687" w:rsidRPr="008B741F">
        <w:rPr>
          <w:rFonts w:asciiTheme="minorHAnsi" w:hAnsiTheme="minorHAnsi" w:cstheme="minorHAnsi"/>
          <w:sz w:val="22"/>
          <w:szCs w:val="22"/>
        </w:rPr>
        <w:t>below</w:t>
      </w:r>
      <w:r w:rsidRPr="008B741F">
        <w:rPr>
          <w:rFonts w:asciiTheme="minorHAnsi" w:hAnsiTheme="minorHAnsi" w:cstheme="minorHAnsi"/>
          <w:sz w:val="22"/>
          <w:szCs w:val="22"/>
        </w:rPr>
        <w:t>.</w:t>
      </w:r>
      <w:r w:rsidR="00C862F6"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Bids </w:t>
      </w:r>
      <w:r w:rsidR="00BD7381" w:rsidRPr="008B741F">
        <w:rPr>
          <w:rFonts w:asciiTheme="minorHAnsi" w:hAnsiTheme="minorHAnsi" w:cstheme="minorHAnsi"/>
          <w:sz w:val="22"/>
          <w:szCs w:val="22"/>
        </w:rPr>
        <w:t xml:space="preserve">that </w:t>
      </w:r>
      <w:r w:rsidRPr="008B741F">
        <w:rPr>
          <w:rFonts w:asciiTheme="minorHAnsi" w:hAnsiTheme="minorHAnsi" w:cstheme="minorHAnsi"/>
          <w:sz w:val="22"/>
          <w:szCs w:val="22"/>
        </w:rPr>
        <w:t>do not include the submittals identified below may be rejected a</w:t>
      </w:r>
      <w:r w:rsidR="00536F73" w:rsidRPr="008B741F">
        <w:rPr>
          <w:rFonts w:asciiTheme="minorHAnsi" w:hAnsiTheme="minorHAnsi" w:cstheme="minorHAnsi"/>
          <w:sz w:val="22"/>
          <w:szCs w:val="22"/>
        </w:rPr>
        <w:t>s nonresponsive.  In addition,</w:t>
      </w:r>
      <w:r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’s failure to complete any submittal as instructed may result in the bid being rejected.</w:t>
      </w:r>
      <w:r w:rsidR="00C862F6"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00B2239E" w:rsidRPr="008B741F">
        <w:rPr>
          <w:rFonts w:asciiTheme="minorHAnsi" w:hAnsiTheme="minorHAnsi" w:cstheme="minorHAnsi"/>
          <w:sz w:val="22"/>
          <w:szCs w:val="22"/>
        </w:rPr>
        <w:t xml:space="preserve">s must </w:t>
      </w:r>
      <w:r w:rsidRPr="008B741F">
        <w:rPr>
          <w:rFonts w:asciiTheme="minorHAnsi" w:hAnsiTheme="minorHAnsi" w:cstheme="minorHAnsi"/>
          <w:sz w:val="22"/>
          <w:szCs w:val="22"/>
        </w:rPr>
        <w:t xml:space="preserve">identify any supplemental materials with </w:t>
      </w:r>
      <w:r w:rsidR="00C862F6" w:rsidRPr="008B741F">
        <w:rPr>
          <w:rFonts w:asciiTheme="minorHAnsi" w:hAnsiTheme="minorHAnsi" w:cstheme="minorHAnsi"/>
          <w:sz w:val="22"/>
          <w:szCs w:val="22"/>
        </w:rPr>
        <w:t xml:space="preserve">the </w:t>
      </w:r>
      <w:r w:rsidR="009229C2" w:rsidRPr="008B741F">
        <w:rPr>
          <w:rFonts w:asciiTheme="minorHAnsi" w:hAnsiTheme="minorHAnsi" w:cstheme="minorHAnsi"/>
          <w:sz w:val="22"/>
          <w:szCs w:val="22"/>
        </w:rPr>
        <w:t>Bidder</w:t>
      </w:r>
      <w:r w:rsidR="00B2239E" w:rsidRPr="008B741F">
        <w:rPr>
          <w:rFonts w:asciiTheme="minorHAnsi" w:hAnsiTheme="minorHAnsi" w:cstheme="minorHAnsi"/>
          <w:sz w:val="22"/>
          <w:szCs w:val="22"/>
        </w:rPr>
        <w:t>’s</w:t>
      </w:r>
      <w:r w:rsidRPr="008B741F">
        <w:rPr>
          <w:rFonts w:asciiTheme="minorHAnsi" w:hAnsiTheme="minorHAnsi" w:cstheme="minorHAnsi"/>
          <w:sz w:val="22"/>
          <w:szCs w:val="22"/>
        </w:rPr>
        <w:t xml:space="preserve"> name.</w:t>
      </w:r>
      <w:r w:rsidR="00DF6671"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00DF6671" w:rsidRPr="008B741F">
        <w:rPr>
          <w:rFonts w:asciiTheme="minorHAnsi" w:hAnsiTheme="minorHAnsi" w:cstheme="minorHAnsi"/>
          <w:sz w:val="22"/>
          <w:szCs w:val="22"/>
        </w:rPr>
        <w:t xml:space="preserve"> must submit required documents as described below:</w:t>
      </w:r>
    </w:p>
    <w:p w14:paraId="3A1D7402" w14:textId="68D9A51D" w:rsidR="009964B7" w:rsidRPr="008B741F" w:rsidRDefault="009964B7" w:rsidP="00FE5EAA">
      <w:pPr>
        <w:pStyle w:val="ColorfulList-Accent11"/>
        <w:numPr>
          <w:ilvl w:val="0"/>
          <w:numId w:val="8"/>
        </w:numPr>
        <w:spacing w:after="0"/>
        <w:ind w:right="720"/>
        <w:rPr>
          <w:rFonts w:asciiTheme="minorHAnsi" w:hAnsiTheme="minorHAnsi" w:cstheme="minorHAnsi"/>
          <w:b w:val="0"/>
          <w:sz w:val="22"/>
          <w:szCs w:val="22"/>
        </w:rPr>
      </w:pPr>
      <w:r w:rsidRPr="008B741F">
        <w:rPr>
          <w:rFonts w:asciiTheme="minorHAnsi" w:hAnsiTheme="minorHAnsi" w:cstheme="minorHAnsi"/>
          <w:smallCaps/>
          <w:sz w:val="22"/>
          <w:szCs w:val="22"/>
        </w:rPr>
        <w:t>Exhibit</w:t>
      </w:r>
      <w:r w:rsidR="00880BE8" w:rsidRPr="008B741F">
        <w:rPr>
          <w:rFonts w:asciiTheme="minorHAnsi" w:hAnsiTheme="minorHAnsi" w:cstheme="minorHAnsi"/>
          <w:smallCaps/>
          <w:sz w:val="22"/>
          <w:szCs w:val="22"/>
        </w:rPr>
        <w:t> </w:t>
      </w:r>
      <w:r w:rsidRPr="008B741F">
        <w:rPr>
          <w:rFonts w:asciiTheme="minorHAnsi" w:hAnsiTheme="minorHAnsi" w:cstheme="minorHAnsi"/>
          <w:smallCaps/>
          <w:sz w:val="22"/>
          <w:szCs w:val="22"/>
        </w:rPr>
        <w:t>A</w:t>
      </w:r>
      <w:r w:rsidR="00880BE8" w:rsidRPr="008B741F">
        <w:rPr>
          <w:rFonts w:asciiTheme="minorHAnsi" w:hAnsiTheme="minorHAnsi" w:cstheme="minorHAnsi"/>
          <w:smallCaps/>
          <w:sz w:val="22"/>
          <w:szCs w:val="22"/>
        </w:rPr>
        <w:t>-1</w:t>
      </w:r>
      <w:r w:rsidRPr="008B741F">
        <w:rPr>
          <w:rFonts w:asciiTheme="minorHAnsi" w:hAnsiTheme="minorHAnsi" w:cstheme="minorHAnsi"/>
          <w:smallCaps/>
          <w:sz w:val="22"/>
          <w:szCs w:val="22"/>
        </w:rPr>
        <w:t xml:space="preserve"> – </w:t>
      </w:r>
      <w:r w:rsidR="009229C2" w:rsidRPr="008B741F">
        <w:rPr>
          <w:rFonts w:asciiTheme="minorHAnsi" w:hAnsiTheme="minorHAnsi" w:cstheme="minorHAnsi"/>
          <w:smallCaps/>
          <w:sz w:val="22"/>
          <w:szCs w:val="22"/>
        </w:rPr>
        <w:t>Bidder</w:t>
      </w:r>
      <w:r w:rsidR="000E2139" w:rsidRPr="008B741F">
        <w:rPr>
          <w:rFonts w:asciiTheme="minorHAnsi" w:hAnsiTheme="minorHAnsi" w:cstheme="minorHAnsi"/>
          <w:smallCaps/>
          <w:sz w:val="22"/>
          <w:szCs w:val="22"/>
        </w:rPr>
        <w:t xml:space="preserve"> </w:t>
      </w:r>
      <w:r w:rsidRPr="008B741F">
        <w:rPr>
          <w:rFonts w:asciiTheme="minorHAnsi" w:hAnsiTheme="minorHAnsi" w:cstheme="minorHAnsi"/>
          <w:smallCaps/>
          <w:sz w:val="22"/>
          <w:szCs w:val="22"/>
        </w:rPr>
        <w:t>Certification</w:t>
      </w:r>
      <w:r w:rsidRPr="008B741F">
        <w:rPr>
          <w:rFonts w:asciiTheme="minorHAnsi" w:hAnsiTheme="minorHAnsi" w:cstheme="minorHAnsi"/>
          <w:b w:val="0"/>
          <w:sz w:val="22"/>
          <w:szCs w:val="22"/>
        </w:rPr>
        <w:br/>
        <w:t xml:space="preserve">This document is the </w:t>
      </w:r>
      <w:r w:rsidR="009229C2" w:rsidRPr="008B741F">
        <w:rPr>
          <w:rFonts w:asciiTheme="minorHAnsi" w:hAnsiTheme="minorHAnsi" w:cstheme="minorHAnsi"/>
          <w:b w:val="0"/>
          <w:sz w:val="22"/>
          <w:szCs w:val="22"/>
        </w:rPr>
        <w:t>Bidder</w:t>
      </w:r>
      <w:r w:rsidRPr="008B741F">
        <w:rPr>
          <w:rFonts w:asciiTheme="minorHAnsi" w:hAnsiTheme="minorHAnsi" w:cstheme="minorHAnsi"/>
          <w:b w:val="0"/>
          <w:sz w:val="22"/>
          <w:szCs w:val="22"/>
        </w:rPr>
        <w:t xml:space="preserve"> Certification.</w:t>
      </w:r>
      <w:r w:rsidR="00FE5EAA" w:rsidRPr="008B741F">
        <w:rPr>
          <w:rFonts w:asciiTheme="minorHAnsi" w:hAnsiTheme="minorHAnsi" w:cstheme="minorHAnsi"/>
          <w:b w:val="0"/>
          <w:sz w:val="22"/>
          <w:szCs w:val="22"/>
        </w:rPr>
        <w:t xml:space="preserve"> </w:t>
      </w:r>
      <w:r w:rsidRPr="008B741F">
        <w:rPr>
          <w:rFonts w:asciiTheme="minorHAnsi" w:hAnsiTheme="minorHAnsi" w:cstheme="minorHAnsi"/>
          <w:b w:val="0"/>
          <w:sz w:val="22"/>
          <w:szCs w:val="22"/>
        </w:rPr>
        <w:t>Complete the certification</w:t>
      </w:r>
      <w:r w:rsidR="00BD7381" w:rsidRPr="008B741F">
        <w:rPr>
          <w:rFonts w:asciiTheme="minorHAnsi" w:hAnsiTheme="minorHAnsi" w:cstheme="minorHAnsi"/>
          <w:b w:val="0"/>
          <w:sz w:val="22"/>
          <w:szCs w:val="22"/>
        </w:rPr>
        <w:t xml:space="preserve"> </w:t>
      </w:r>
      <w:r w:rsidRPr="008B741F">
        <w:rPr>
          <w:rFonts w:asciiTheme="minorHAnsi" w:hAnsiTheme="minorHAnsi" w:cstheme="minorHAnsi"/>
          <w:b w:val="0"/>
          <w:sz w:val="22"/>
          <w:szCs w:val="22"/>
        </w:rPr>
        <w:t xml:space="preserve">and submit </w:t>
      </w:r>
      <w:r w:rsidR="00E41C7E" w:rsidRPr="008B741F">
        <w:rPr>
          <w:rFonts w:asciiTheme="minorHAnsi" w:hAnsiTheme="minorHAnsi" w:cstheme="minorHAnsi"/>
          <w:b w:val="0"/>
          <w:sz w:val="22"/>
          <w:szCs w:val="22"/>
        </w:rPr>
        <w:t xml:space="preserve">it </w:t>
      </w:r>
      <w:r w:rsidR="0089571F" w:rsidRPr="008B741F">
        <w:rPr>
          <w:rFonts w:asciiTheme="minorHAnsi" w:hAnsiTheme="minorHAnsi" w:cstheme="minorHAnsi"/>
          <w:b w:val="0"/>
          <w:sz w:val="22"/>
          <w:szCs w:val="22"/>
        </w:rPr>
        <w:t xml:space="preserve">along with any exceptions or required explanations </w:t>
      </w:r>
      <w:r w:rsidRPr="008B741F">
        <w:rPr>
          <w:rFonts w:asciiTheme="minorHAnsi" w:hAnsiTheme="minorHAnsi" w:cstheme="minorHAnsi"/>
          <w:b w:val="0"/>
          <w:sz w:val="22"/>
          <w:szCs w:val="22"/>
        </w:rPr>
        <w:t>to Enterprise Services.</w:t>
      </w:r>
      <w:r w:rsidR="00846B3B" w:rsidRPr="008B741F">
        <w:rPr>
          <w:rFonts w:asciiTheme="minorHAnsi" w:hAnsiTheme="minorHAnsi" w:cstheme="minorHAnsi"/>
          <w:b w:val="0"/>
          <w:sz w:val="22"/>
          <w:szCs w:val="22"/>
        </w:rPr>
        <w:br/>
      </w:r>
      <w:r w:rsidR="007B59FD" w:rsidRPr="008B741F">
        <w:rPr>
          <w:rFonts w:asciiTheme="minorHAnsi" w:hAnsiTheme="minorHAnsi" w:cstheme="minorHAnsi"/>
          <w:i/>
          <w:sz w:val="22"/>
          <w:szCs w:val="22"/>
        </w:rPr>
        <w:t>Note:</w:t>
      </w:r>
      <w:r w:rsidR="007B59FD" w:rsidRPr="008B741F">
        <w:rPr>
          <w:rFonts w:asciiTheme="minorHAnsi" w:hAnsiTheme="minorHAnsi" w:cstheme="minorHAnsi"/>
          <w:b w:val="0"/>
          <w:sz w:val="22"/>
          <w:szCs w:val="22"/>
        </w:rPr>
        <w:t xml:space="preserve"> </w:t>
      </w:r>
      <w:r w:rsidR="00E41C7E" w:rsidRPr="008B741F">
        <w:rPr>
          <w:rFonts w:asciiTheme="minorHAnsi" w:hAnsiTheme="minorHAnsi" w:cstheme="minorHAnsi"/>
          <w:b w:val="0"/>
          <w:sz w:val="22"/>
          <w:szCs w:val="22"/>
        </w:rPr>
        <w:t xml:space="preserve"> </w:t>
      </w:r>
      <w:r w:rsidR="009F4EE1">
        <w:rPr>
          <w:rFonts w:asciiTheme="minorHAnsi" w:hAnsiTheme="minorHAnsi" w:cstheme="minorHAnsi"/>
          <w:b w:val="0"/>
          <w:sz w:val="22"/>
          <w:szCs w:val="22"/>
        </w:rPr>
        <w:t>T</w:t>
      </w:r>
      <w:r w:rsidR="00E41C7E" w:rsidRPr="008B741F">
        <w:rPr>
          <w:rFonts w:asciiTheme="minorHAnsi" w:hAnsiTheme="minorHAnsi" w:cstheme="minorHAnsi"/>
          <w:b w:val="0"/>
          <w:sz w:val="22"/>
          <w:szCs w:val="22"/>
        </w:rPr>
        <w:t xml:space="preserve">he Certification must be complete.  Where there are choices, </w:t>
      </w:r>
      <w:r w:rsidR="009229C2" w:rsidRPr="008B741F">
        <w:rPr>
          <w:rFonts w:asciiTheme="minorHAnsi" w:hAnsiTheme="minorHAnsi" w:cstheme="minorHAnsi"/>
          <w:b w:val="0"/>
          <w:sz w:val="22"/>
          <w:szCs w:val="22"/>
        </w:rPr>
        <w:t>Bidder</w:t>
      </w:r>
      <w:r w:rsidR="00E41C7E" w:rsidRPr="008B741F">
        <w:rPr>
          <w:rFonts w:asciiTheme="minorHAnsi" w:hAnsiTheme="minorHAnsi" w:cstheme="minorHAnsi"/>
          <w:b w:val="0"/>
          <w:sz w:val="22"/>
          <w:szCs w:val="22"/>
        </w:rPr>
        <w:t xml:space="preserve"> must check a box.  The certification must be </w:t>
      </w:r>
      <w:r w:rsidR="007B59FD" w:rsidRPr="008B741F">
        <w:rPr>
          <w:rFonts w:asciiTheme="minorHAnsi" w:hAnsiTheme="minorHAnsi" w:cstheme="minorHAnsi"/>
          <w:b w:val="0"/>
          <w:sz w:val="22"/>
          <w:szCs w:val="22"/>
        </w:rPr>
        <w:t>signed</w:t>
      </w:r>
      <w:r w:rsidR="00E41C7E" w:rsidRPr="008B741F">
        <w:rPr>
          <w:rFonts w:asciiTheme="minorHAnsi" w:hAnsiTheme="minorHAnsi" w:cstheme="minorHAnsi"/>
          <w:b w:val="0"/>
          <w:sz w:val="22"/>
          <w:szCs w:val="22"/>
        </w:rPr>
        <w:t xml:space="preserve"> and submitted by a duly authorized representative for the </w:t>
      </w:r>
      <w:r w:rsidR="009229C2" w:rsidRPr="008B741F">
        <w:rPr>
          <w:rFonts w:asciiTheme="minorHAnsi" w:hAnsiTheme="minorHAnsi" w:cstheme="minorHAnsi"/>
          <w:b w:val="0"/>
          <w:sz w:val="22"/>
          <w:szCs w:val="22"/>
        </w:rPr>
        <w:t>Bidder</w:t>
      </w:r>
      <w:r w:rsidR="00E41C7E" w:rsidRPr="008B741F">
        <w:rPr>
          <w:rFonts w:asciiTheme="minorHAnsi" w:hAnsiTheme="minorHAnsi" w:cstheme="minorHAnsi"/>
          <w:b w:val="0"/>
          <w:sz w:val="22"/>
          <w:szCs w:val="22"/>
        </w:rPr>
        <w:t>.</w:t>
      </w:r>
    </w:p>
    <w:p w14:paraId="16F83810" w14:textId="5C70B487" w:rsidR="000E2139" w:rsidRPr="008B741F" w:rsidRDefault="000E2139" w:rsidP="001B3AF7">
      <w:pPr>
        <w:pStyle w:val="ColorfulList-Accent11"/>
        <w:numPr>
          <w:ilvl w:val="0"/>
          <w:numId w:val="8"/>
        </w:numPr>
        <w:spacing w:after="0"/>
        <w:ind w:right="720"/>
        <w:rPr>
          <w:rFonts w:asciiTheme="minorHAnsi" w:hAnsiTheme="minorHAnsi" w:cstheme="minorHAnsi"/>
          <w:b w:val="0"/>
          <w:sz w:val="22"/>
          <w:szCs w:val="22"/>
        </w:rPr>
      </w:pPr>
      <w:r w:rsidRPr="008B741F">
        <w:rPr>
          <w:rFonts w:asciiTheme="minorHAnsi" w:hAnsiTheme="minorHAnsi" w:cstheme="minorHAnsi"/>
          <w:smallCaps/>
          <w:sz w:val="22"/>
          <w:szCs w:val="22"/>
        </w:rPr>
        <w:lastRenderedPageBreak/>
        <w:t>Exhibit</w:t>
      </w:r>
      <w:r w:rsidR="00880BE8" w:rsidRPr="008B741F">
        <w:rPr>
          <w:rFonts w:asciiTheme="minorHAnsi" w:hAnsiTheme="minorHAnsi" w:cstheme="minorHAnsi"/>
          <w:smallCaps/>
          <w:sz w:val="22"/>
          <w:szCs w:val="22"/>
        </w:rPr>
        <w:t> </w:t>
      </w:r>
      <w:r w:rsidRPr="008B741F">
        <w:rPr>
          <w:rFonts w:asciiTheme="minorHAnsi" w:hAnsiTheme="minorHAnsi" w:cstheme="minorHAnsi"/>
          <w:smallCaps/>
          <w:sz w:val="22"/>
          <w:szCs w:val="22"/>
        </w:rPr>
        <w:t>A</w:t>
      </w:r>
      <w:r w:rsidR="00880BE8" w:rsidRPr="008B741F">
        <w:rPr>
          <w:rFonts w:asciiTheme="minorHAnsi" w:hAnsiTheme="minorHAnsi" w:cstheme="minorHAnsi"/>
          <w:smallCaps/>
          <w:sz w:val="22"/>
          <w:szCs w:val="22"/>
        </w:rPr>
        <w:t>-</w:t>
      </w:r>
      <w:r w:rsidRPr="008B741F">
        <w:rPr>
          <w:rFonts w:asciiTheme="minorHAnsi" w:hAnsiTheme="minorHAnsi" w:cstheme="minorHAnsi"/>
          <w:smallCaps/>
          <w:sz w:val="22"/>
          <w:szCs w:val="22"/>
        </w:rPr>
        <w:t xml:space="preserve">2 – </w:t>
      </w:r>
      <w:r w:rsidR="009229C2" w:rsidRPr="008B741F">
        <w:rPr>
          <w:rFonts w:asciiTheme="minorHAnsi" w:hAnsiTheme="minorHAnsi" w:cstheme="minorHAnsi"/>
          <w:smallCaps/>
          <w:sz w:val="22"/>
          <w:szCs w:val="22"/>
        </w:rPr>
        <w:t>Bidder</w:t>
      </w:r>
      <w:r w:rsidR="00136678" w:rsidRPr="008B741F">
        <w:rPr>
          <w:rFonts w:asciiTheme="minorHAnsi" w:hAnsiTheme="minorHAnsi" w:cstheme="minorHAnsi"/>
          <w:smallCaps/>
          <w:sz w:val="22"/>
          <w:szCs w:val="22"/>
        </w:rPr>
        <w:t>’s</w:t>
      </w:r>
      <w:r w:rsidRPr="008B741F">
        <w:rPr>
          <w:rFonts w:asciiTheme="minorHAnsi" w:hAnsiTheme="minorHAnsi" w:cstheme="minorHAnsi"/>
          <w:smallCaps/>
          <w:sz w:val="22"/>
          <w:szCs w:val="22"/>
        </w:rPr>
        <w:t xml:space="preserve"> Profile</w:t>
      </w:r>
      <w:r w:rsidRPr="008B741F">
        <w:rPr>
          <w:rFonts w:asciiTheme="minorHAnsi" w:hAnsiTheme="minorHAnsi" w:cstheme="minorHAnsi"/>
          <w:b w:val="0"/>
          <w:sz w:val="22"/>
          <w:szCs w:val="22"/>
        </w:rPr>
        <w:br/>
        <w:t xml:space="preserve">This document is required </w:t>
      </w:r>
      <w:r w:rsidR="009229C2" w:rsidRPr="008B741F">
        <w:rPr>
          <w:rFonts w:asciiTheme="minorHAnsi" w:hAnsiTheme="minorHAnsi" w:cstheme="minorHAnsi"/>
          <w:b w:val="0"/>
          <w:sz w:val="22"/>
          <w:szCs w:val="22"/>
        </w:rPr>
        <w:t>Bidder</w:t>
      </w:r>
      <w:r w:rsidR="00136678" w:rsidRPr="008B741F">
        <w:rPr>
          <w:rFonts w:asciiTheme="minorHAnsi" w:hAnsiTheme="minorHAnsi" w:cstheme="minorHAnsi"/>
          <w:b w:val="0"/>
          <w:sz w:val="22"/>
          <w:szCs w:val="22"/>
        </w:rPr>
        <w:t xml:space="preserve"> </w:t>
      </w:r>
      <w:r w:rsidRPr="008B741F">
        <w:rPr>
          <w:rFonts w:asciiTheme="minorHAnsi" w:hAnsiTheme="minorHAnsi" w:cstheme="minorHAnsi"/>
          <w:b w:val="0"/>
          <w:sz w:val="22"/>
          <w:szCs w:val="22"/>
        </w:rPr>
        <w:t xml:space="preserve">information for </w:t>
      </w:r>
      <w:r w:rsidR="00136678" w:rsidRPr="008B741F">
        <w:rPr>
          <w:rFonts w:asciiTheme="minorHAnsi" w:hAnsiTheme="minorHAnsi" w:cstheme="minorHAnsi"/>
          <w:b w:val="0"/>
          <w:sz w:val="22"/>
          <w:szCs w:val="22"/>
        </w:rPr>
        <w:t xml:space="preserve">Enterprise Services’ </w:t>
      </w:r>
      <w:r w:rsidRPr="008B741F">
        <w:rPr>
          <w:rFonts w:asciiTheme="minorHAnsi" w:hAnsiTheme="minorHAnsi" w:cstheme="minorHAnsi"/>
          <w:b w:val="0"/>
          <w:sz w:val="22"/>
          <w:szCs w:val="22"/>
        </w:rPr>
        <w:t>contract administration purposes.</w:t>
      </w:r>
      <w:r w:rsidR="00FE5EAA" w:rsidRPr="008B741F">
        <w:rPr>
          <w:rFonts w:asciiTheme="minorHAnsi" w:hAnsiTheme="minorHAnsi" w:cstheme="minorHAnsi"/>
          <w:b w:val="0"/>
          <w:sz w:val="22"/>
          <w:szCs w:val="22"/>
        </w:rPr>
        <w:t xml:space="preserve"> </w:t>
      </w:r>
      <w:r w:rsidRPr="008B741F">
        <w:rPr>
          <w:rFonts w:asciiTheme="minorHAnsi" w:hAnsiTheme="minorHAnsi" w:cstheme="minorHAnsi"/>
          <w:b w:val="0"/>
          <w:sz w:val="22"/>
          <w:szCs w:val="22"/>
        </w:rPr>
        <w:t>Complete as instructed and submit with bid to Enterprise Services.</w:t>
      </w:r>
    </w:p>
    <w:p w14:paraId="4B8B6E4A" w14:textId="04F34D89" w:rsidR="00455491" w:rsidRPr="008B741F" w:rsidRDefault="0068400A" w:rsidP="001B3AF7">
      <w:pPr>
        <w:pStyle w:val="ColorfulList-Accent11"/>
        <w:numPr>
          <w:ilvl w:val="0"/>
          <w:numId w:val="8"/>
        </w:numPr>
        <w:spacing w:after="0"/>
        <w:ind w:right="720"/>
        <w:rPr>
          <w:rFonts w:asciiTheme="minorHAnsi" w:hAnsiTheme="minorHAnsi" w:cstheme="minorHAnsi"/>
          <w:b w:val="0"/>
          <w:sz w:val="22"/>
          <w:szCs w:val="22"/>
        </w:rPr>
      </w:pPr>
      <w:r w:rsidRPr="008B741F">
        <w:rPr>
          <w:rFonts w:asciiTheme="minorHAnsi" w:hAnsiTheme="minorHAnsi" w:cstheme="minorHAnsi"/>
          <w:smallCaps/>
          <w:sz w:val="22"/>
          <w:szCs w:val="22"/>
        </w:rPr>
        <w:t>Exhibit</w:t>
      </w:r>
      <w:r w:rsidR="00880BE8" w:rsidRPr="008B741F">
        <w:rPr>
          <w:rFonts w:asciiTheme="minorHAnsi" w:hAnsiTheme="minorHAnsi" w:cstheme="minorHAnsi"/>
          <w:smallCaps/>
          <w:sz w:val="22"/>
          <w:szCs w:val="22"/>
        </w:rPr>
        <w:t> </w:t>
      </w:r>
      <w:r w:rsidRPr="008B741F">
        <w:rPr>
          <w:rFonts w:asciiTheme="minorHAnsi" w:hAnsiTheme="minorHAnsi" w:cstheme="minorHAnsi"/>
          <w:smallCaps/>
          <w:sz w:val="22"/>
          <w:szCs w:val="22"/>
        </w:rPr>
        <w:t>B</w:t>
      </w:r>
      <w:r w:rsidR="000D44EE" w:rsidRPr="008B741F">
        <w:rPr>
          <w:rFonts w:asciiTheme="minorHAnsi" w:hAnsiTheme="minorHAnsi" w:cstheme="minorHAnsi"/>
          <w:smallCaps/>
          <w:sz w:val="22"/>
          <w:szCs w:val="22"/>
        </w:rPr>
        <w:t>-1</w:t>
      </w:r>
      <w:r w:rsidRPr="008B741F">
        <w:rPr>
          <w:rFonts w:asciiTheme="minorHAnsi" w:hAnsiTheme="minorHAnsi" w:cstheme="minorHAnsi"/>
          <w:smallCaps/>
          <w:sz w:val="22"/>
          <w:szCs w:val="22"/>
        </w:rPr>
        <w:t xml:space="preserve"> </w:t>
      </w:r>
      <w:r w:rsidR="00136678" w:rsidRPr="008B741F">
        <w:rPr>
          <w:rFonts w:asciiTheme="minorHAnsi" w:hAnsiTheme="minorHAnsi" w:cstheme="minorHAnsi"/>
          <w:smallCaps/>
          <w:sz w:val="22"/>
          <w:szCs w:val="22"/>
        </w:rPr>
        <w:t>–</w:t>
      </w:r>
      <w:r w:rsidRPr="008B741F">
        <w:rPr>
          <w:rFonts w:asciiTheme="minorHAnsi" w:hAnsiTheme="minorHAnsi" w:cstheme="minorHAnsi"/>
          <w:smallCaps/>
          <w:sz w:val="22"/>
          <w:szCs w:val="22"/>
        </w:rPr>
        <w:t xml:space="preserve"> </w:t>
      </w:r>
      <w:r w:rsidR="00BA6B8C" w:rsidRPr="008B741F">
        <w:rPr>
          <w:rFonts w:asciiTheme="minorHAnsi" w:hAnsiTheme="minorHAnsi" w:cstheme="minorHAnsi"/>
          <w:smallCaps/>
          <w:sz w:val="22"/>
          <w:szCs w:val="22"/>
        </w:rPr>
        <w:t>Mandatory Technical</w:t>
      </w:r>
      <w:r w:rsidR="00B95601" w:rsidRPr="008B741F">
        <w:rPr>
          <w:rFonts w:asciiTheme="minorHAnsi" w:hAnsiTheme="minorHAnsi" w:cstheme="minorHAnsi"/>
          <w:smallCaps/>
          <w:sz w:val="22"/>
          <w:szCs w:val="22"/>
        </w:rPr>
        <w:t xml:space="preserve"> Requirements</w:t>
      </w:r>
      <w:r w:rsidR="00455491" w:rsidRPr="008B741F">
        <w:rPr>
          <w:rFonts w:asciiTheme="minorHAnsi" w:hAnsiTheme="minorHAnsi" w:cstheme="minorHAnsi"/>
          <w:b w:val="0"/>
          <w:sz w:val="22"/>
          <w:szCs w:val="22"/>
        </w:rPr>
        <w:br/>
      </w:r>
      <w:r w:rsidR="009229C2" w:rsidRPr="008B741F">
        <w:rPr>
          <w:rFonts w:asciiTheme="minorHAnsi" w:hAnsiTheme="minorHAnsi" w:cstheme="minorHAnsi"/>
          <w:b w:val="0"/>
          <w:sz w:val="22"/>
          <w:szCs w:val="22"/>
        </w:rPr>
        <w:t>Bidder</w:t>
      </w:r>
      <w:r w:rsidR="00433281" w:rsidRPr="008B741F">
        <w:rPr>
          <w:rFonts w:asciiTheme="minorHAnsi" w:hAnsiTheme="minorHAnsi" w:cstheme="minorHAnsi"/>
          <w:b w:val="0"/>
          <w:sz w:val="22"/>
          <w:szCs w:val="22"/>
        </w:rPr>
        <w:t xml:space="preserve"> </w:t>
      </w:r>
      <w:r w:rsidR="00BE7046">
        <w:rPr>
          <w:rFonts w:asciiTheme="minorHAnsi" w:hAnsiTheme="minorHAnsi" w:cstheme="minorHAnsi"/>
          <w:b w:val="0"/>
          <w:sz w:val="22"/>
          <w:szCs w:val="22"/>
        </w:rPr>
        <w:t>must</w:t>
      </w:r>
      <w:r w:rsidR="00433281" w:rsidRPr="008B741F">
        <w:rPr>
          <w:rFonts w:asciiTheme="minorHAnsi" w:hAnsiTheme="minorHAnsi" w:cstheme="minorHAnsi"/>
          <w:b w:val="0"/>
          <w:sz w:val="22"/>
          <w:szCs w:val="22"/>
        </w:rPr>
        <w:t xml:space="preserve"> confirm that </w:t>
      </w:r>
      <w:r w:rsidR="004139AC" w:rsidRPr="008B741F">
        <w:rPr>
          <w:rFonts w:asciiTheme="minorHAnsi" w:hAnsiTheme="minorHAnsi" w:cstheme="minorHAnsi"/>
          <w:b w:val="0"/>
          <w:sz w:val="22"/>
          <w:szCs w:val="22"/>
        </w:rPr>
        <w:t>the</w:t>
      </w:r>
      <w:r w:rsidR="006A71A6" w:rsidRPr="008B741F">
        <w:rPr>
          <w:rFonts w:asciiTheme="minorHAnsi" w:hAnsiTheme="minorHAnsi" w:cstheme="minorHAnsi"/>
          <w:b w:val="0"/>
          <w:sz w:val="22"/>
          <w:szCs w:val="22"/>
        </w:rPr>
        <w:t xml:space="preserve"> goods </w:t>
      </w:r>
      <w:r w:rsidR="00433281" w:rsidRPr="008B741F">
        <w:rPr>
          <w:rFonts w:asciiTheme="minorHAnsi" w:hAnsiTheme="minorHAnsi" w:cstheme="minorHAnsi"/>
          <w:b w:val="0"/>
          <w:sz w:val="22"/>
          <w:szCs w:val="22"/>
        </w:rPr>
        <w:t>meet or exceed the detailed specifications</w:t>
      </w:r>
      <w:r w:rsidR="00FE5EAA" w:rsidRPr="008B741F">
        <w:rPr>
          <w:rFonts w:asciiTheme="minorHAnsi" w:hAnsiTheme="minorHAnsi" w:cstheme="minorHAnsi"/>
          <w:b w:val="0"/>
          <w:sz w:val="22"/>
          <w:szCs w:val="22"/>
        </w:rPr>
        <w:t xml:space="preserve"> </w:t>
      </w:r>
      <w:r w:rsidR="004139AC" w:rsidRPr="008B741F">
        <w:rPr>
          <w:rFonts w:asciiTheme="minorHAnsi" w:hAnsiTheme="minorHAnsi" w:cstheme="minorHAnsi"/>
          <w:b w:val="0"/>
          <w:sz w:val="22"/>
          <w:szCs w:val="22"/>
        </w:rPr>
        <w:t>set forth</w:t>
      </w:r>
      <w:r w:rsidR="00433281" w:rsidRPr="008B741F">
        <w:rPr>
          <w:rFonts w:asciiTheme="minorHAnsi" w:hAnsiTheme="minorHAnsi" w:cstheme="minorHAnsi"/>
          <w:b w:val="0"/>
          <w:sz w:val="22"/>
          <w:szCs w:val="22"/>
        </w:rPr>
        <w:t xml:space="preserve"> </w:t>
      </w:r>
      <w:r w:rsidR="00764DA3" w:rsidRPr="008B741F">
        <w:rPr>
          <w:rFonts w:asciiTheme="minorHAnsi" w:hAnsiTheme="minorHAnsi" w:cstheme="minorHAnsi"/>
          <w:b w:val="0"/>
          <w:sz w:val="22"/>
          <w:szCs w:val="22"/>
        </w:rPr>
        <w:t xml:space="preserve">in </w:t>
      </w:r>
      <w:r w:rsidR="00455491" w:rsidRPr="008B741F">
        <w:rPr>
          <w:rFonts w:asciiTheme="minorHAnsi" w:hAnsiTheme="minorHAnsi" w:cstheme="minorHAnsi"/>
          <w:b w:val="0"/>
          <w:i/>
          <w:sz w:val="22"/>
          <w:szCs w:val="22"/>
        </w:rPr>
        <w:t>Exhibit</w:t>
      </w:r>
      <w:r w:rsidR="00136678" w:rsidRPr="008B741F">
        <w:rPr>
          <w:rFonts w:asciiTheme="minorHAnsi" w:hAnsiTheme="minorHAnsi" w:cstheme="minorHAnsi"/>
          <w:b w:val="0"/>
          <w:i/>
          <w:sz w:val="22"/>
          <w:szCs w:val="22"/>
        </w:rPr>
        <w:t> </w:t>
      </w:r>
      <w:r w:rsidR="00455491" w:rsidRPr="008B741F">
        <w:rPr>
          <w:rFonts w:asciiTheme="minorHAnsi" w:hAnsiTheme="minorHAnsi" w:cstheme="minorHAnsi"/>
          <w:b w:val="0"/>
          <w:i/>
          <w:sz w:val="22"/>
          <w:szCs w:val="22"/>
        </w:rPr>
        <w:t>B</w:t>
      </w:r>
      <w:r w:rsidR="000D44EE" w:rsidRPr="008B741F">
        <w:rPr>
          <w:rFonts w:asciiTheme="minorHAnsi" w:hAnsiTheme="minorHAnsi" w:cstheme="minorHAnsi"/>
          <w:b w:val="0"/>
          <w:i/>
          <w:sz w:val="22"/>
          <w:szCs w:val="22"/>
        </w:rPr>
        <w:t>-1</w:t>
      </w:r>
      <w:r w:rsidR="00455491" w:rsidRPr="008B741F">
        <w:rPr>
          <w:rFonts w:asciiTheme="minorHAnsi" w:hAnsiTheme="minorHAnsi" w:cstheme="minorHAnsi"/>
          <w:b w:val="0"/>
          <w:sz w:val="22"/>
          <w:szCs w:val="22"/>
        </w:rPr>
        <w:t>.</w:t>
      </w:r>
      <w:r w:rsidR="00FE5EAA" w:rsidRPr="008B741F">
        <w:rPr>
          <w:rFonts w:asciiTheme="minorHAnsi" w:hAnsiTheme="minorHAnsi" w:cstheme="minorHAnsi"/>
          <w:b w:val="0"/>
          <w:sz w:val="22"/>
          <w:szCs w:val="22"/>
        </w:rPr>
        <w:t xml:space="preserve"> Complete as instructed and submit with bid to Enterprise Services.</w:t>
      </w:r>
    </w:p>
    <w:p w14:paraId="3F12FABA" w14:textId="02538521" w:rsidR="000D44EE" w:rsidRPr="008B741F" w:rsidRDefault="000D44EE" w:rsidP="001B3AF7">
      <w:pPr>
        <w:pStyle w:val="ColorfulList-Accent11"/>
        <w:numPr>
          <w:ilvl w:val="0"/>
          <w:numId w:val="8"/>
        </w:numPr>
        <w:spacing w:after="0"/>
        <w:ind w:right="720"/>
        <w:rPr>
          <w:rFonts w:asciiTheme="minorHAnsi" w:hAnsiTheme="minorHAnsi" w:cstheme="minorHAnsi"/>
          <w:b w:val="0"/>
          <w:sz w:val="22"/>
          <w:szCs w:val="22"/>
        </w:rPr>
      </w:pPr>
      <w:r w:rsidRPr="008B741F">
        <w:rPr>
          <w:rFonts w:asciiTheme="minorHAnsi" w:hAnsiTheme="minorHAnsi" w:cstheme="minorHAnsi"/>
          <w:sz w:val="22"/>
          <w:szCs w:val="22"/>
        </w:rPr>
        <w:t xml:space="preserve">Exhibit B-2 </w:t>
      </w:r>
      <w:r w:rsidR="00CF4483" w:rsidRPr="008B741F">
        <w:rPr>
          <w:rFonts w:asciiTheme="minorHAnsi" w:hAnsiTheme="minorHAnsi" w:cstheme="minorHAnsi"/>
          <w:sz w:val="22"/>
          <w:szCs w:val="22"/>
        </w:rPr>
        <w:t xml:space="preserve">System </w:t>
      </w:r>
      <w:r w:rsidRPr="008B741F">
        <w:rPr>
          <w:rFonts w:asciiTheme="minorHAnsi" w:hAnsiTheme="minorHAnsi" w:cstheme="minorHAnsi"/>
          <w:sz w:val="22"/>
          <w:szCs w:val="22"/>
        </w:rPr>
        <w:t>Solution</w:t>
      </w:r>
      <w:r w:rsidR="00CF4483" w:rsidRPr="008B741F">
        <w:rPr>
          <w:rFonts w:asciiTheme="minorHAnsi" w:hAnsiTheme="minorHAnsi" w:cstheme="minorHAnsi"/>
          <w:sz w:val="22"/>
          <w:szCs w:val="22"/>
        </w:rPr>
        <w:t xml:space="preserve"> Narratives</w:t>
      </w:r>
      <w:r w:rsidRPr="008B741F">
        <w:rPr>
          <w:rFonts w:asciiTheme="minorHAnsi" w:hAnsiTheme="minorHAnsi" w:cstheme="minorHAnsi"/>
          <w:sz w:val="22"/>
          <w:szCs w:val="22"/>
        </w:rPr>
        <w:t>.</w:t>
      </w:r>
      <w:r w:rsidRPr="008B741F">
        <w:rPr>
          <w:rFonts w:asciiTheme="minorHAnsi" w:hAnsiTheme="minorHAnsi" w:cstheme="minorHAnsi"/>
          <w:b w:val="0"/>
          <w:sz w:val="22"/>
          <w:szCs w:val="22"/>
        </w:rPr>
        <w:t xml:space="preserve"> </w:t>
      </w:r>
      <w:r w:rsidR="00AF5805">
        <w:rPr>
          <w:rFonts w:asciiTheme="minorHAnsi" w:hAnsiTheme="minorHAnsi" w:cstheme="minorHAnsi"/>
          <w:b w:val="0"/>
          <w:sz w:val="22"/>
          <w:szCs w:val="22"/>
        </w:rPr>
        <w:br/>
      </w:r>
      <w:r w:rsidR="009229C2" w:rsidRPr="008B741F">
        <w:rPr>
          <w:rFonts w:asciiTheme="minorHAnsi" w:hAnsiTheme="minorHAnsi" w:cstheme="minorHAnsi"/>
          <w:b w:val="0"/>
          <w:sz w:val="22"/>
          <w:szCs w:val="22"/>
        </w:rPr>
        <w:t>Bidder</w:t>
      </w:r>
      <w:r w:rsidR="00DA52F7" w:rsidRPr="008B741F">
        <w:rPr>
          <w:rFonts w:asciiTheme="minorHAnsi" w:hAnsiTheme="minorHAnsi" w:cstheme="minorHAnsi"/>
          <w:b w:val="0"/>
          <w:sz w:val="22"/>
          <w:szCs w:val="22"/>
        </w:rPr>
        <w:t xml:space="preserve"> </w:t>
      </w:r>
      <w:r w:rsidR="00150DE2">
        <w:rPr>
          <w:rFonts w:asciiTheme="minorHAnsi" w:hAnsiTheme="minorHAnsi" w:cstheme="minorHAnsi"/>
          <w:b w:val="0"/>
          <w:sz w:val="22"/>
          <w:szCs w:val="22"/>
        </w:rPr>
        <w:t>offering either a Radio Solution or a Power Supply Solutions must</w:t>
      </w:r>
      <w:r w:rsidR="00DA52F7" w:rsidRPr="008B741F">
        <w:rPr>
          <w:rFonts w:asciiTheme="minorHAnsi" w:hAnsiTheme="minorHAnsi" w:cstheme="minorHAnsi"/>
          <w:b w:val="0"/>
          <w:sz w:val="22"/>
          <w:szCs w:val="22"/>
        </w:rPr>
        <w:t xml:space="preserve"> </w:t>
      </w:r>
      <w:r w:rsidRPr="008B741F">
        <w:rPr>
          <w:rFonts w:asciiTheme="minorHAnsi" w:hAnsiTheme="minorHAnsi" w:cstheme="minorHAnsi"/>
          <w:b w:val="0"/>
          <w:sz w:val="22"/>
          <w:szCs w:val="22"/>
        </w:rPr>
        <w:t xml:space="preserve">complete narrative responses </w:t>
      </w:r>
      <w:r w:rsidR="00B5182F" w:rsidRPr="008B741F">
        <w:rPr>
          <w:rFonts w:asciiTheme="minorHAnsi" w:hAnsiTheme="minorHAnsi" w:cstheme="minorHAnsi"/>
          <w:b w:val="0"/>
          <w:sz w:val="22"/>
          <w:szCs w:val="22"/>
        </w:rPr>
        <w:t xml:space="preserve">to the </w:t>
      </w:r>
      <w:r w:rsidR="00CF4483" w:rsidRPr="008B741F">
        <w:rPr>
          <w:rFonts w:asciiTheme="minorHAnsi" w:hAnsiTheme="minorHAnsi" w:cstheme="minorHAnsi"/>
          <w:b w:val="0"/>
          <w:sz w:val="22"/>
          <w:szCs w:val="22"/>
        </w:rPr>
        <w:t>system</w:t>
      </w:r>
      <w:r w:rsidR="00B5182F" w:rsidRPr="008B741F">
        <w:rPr>
          <w:rFonts w:asciiTheme="minorHAnsi" w:hAnsiTheme="minorHAnsi" w:cstheme="minorHAnsi"/>
          <w:b w:val="0"/>
          <w:sz w:val="22"/>
          <w:szCs w:val="22"/>
        </w:rPr>
        <w:t xml:space="preserve"> solutions </w:t>
      </w:r>
      <w:r w:rsidRPr="008B741F">
        <w:rPr>
          <w:rFonts w:asciiTheme="minorHAnsi" w:hAnsiTheme="minorHAnsi" w:cstheme="minorHAnsi"/>
          <w:b w:val="0"/>
          <w:sz w:val="22"/>
          <w:szCs w:val="22"/>
        </w:rPr>
        <w:t xml:space="preserve">as instructed in </w:t>
      </w:r>
      <w:r w:rsidRPr="008B741F">
        <w:rPr>
          <w:rFonts w:asciiTheme="minorHAnsi" w:hAnsiTheme="minorHAnsi" w:cstheme="minorHAnsi"/>
          <w:b w:val="0"/>
          <w:i/>
          <w:sz w:val="22"/>
          <w:szCs w:val="22"/>
        </w:rPr>
        <w:t>Exhibit B-2</w:t>
      </w:r>
      <w:r w:rsidR="00FE5EAA" w:rsidRPr="008B741F">
        <w:rPr>
          <w:rFonts w:asciiTheme="minorHAnsi" w:hAnsiTheme="minorHAnsi" w:cstheme="minorHAnsi"/>
          <w:b w:val="0"/>
          <w:sz w:val="22"/>
          <w:szCs w:val="22"/>
        </w:rPr>
        <w:t xml:space="preserve"> and submit with bid to Enterprise Services</w:t>
      </w:r>
      <w:r w:rsidR="0089571F" w:rsidRPr="008B741F">
        <w:rPr>
          <w:rFonts w:asciiTheme="minorHAnsi" w:hAnsiTheme="minorHAnsi" w:cstheme="minorHAnsi"/>
          <w:b w:val="0"/>
          <w:sz w:val="22"/>
          <w:szCs w:val="22"/>
        </w:rPr>
        <w:t>.</w:t>
      </w:r>
    </w:p>
    <w:p w14:paraId="56299659" w14:textId="206576B8" w:rsidR="000D44EE" w:rsidRPr="008B741F" w:rsidRDefault="000D44EE" w:rsidP="001B3AF7">
      <w:pPr>
        <w:pStyle w:val="ColorfulList-Accent11"/>
        <w:numPr>
          <w:ilvl w:val="0"/>
          <w:numId w:val="8"/>
        </w:numPr>
        <w:spacing w:after="0"/>
        <w:ind w:right="720"/>
        <w:rPr>
          <w:rFonts w:asciiTheme="minorHAnsi" w:hAnsiTheme="minorHAnsi" w:cstheme="minorHAnsi"/>
          <w:b w:val="0"/>
          <w:sz w:val="22"/>
          <w:szCs w:val="22"/>
        </w:rPr>
      </w:pPr>
      <w:r w:rsidRPr="008B741F">
        <w:rPr>
          <w:rFonts w:asciiTheme="minorHAnsi" w:hAnsiTheme="minorHAnsi" w:cstheme="minorHAnsi"/>
          <w:sz w:val="22"/>
          <w:szCs w:val="22"/>
        </w:rPr>
        <w:t>Exhibit B-3 Experience, Qualifications, Certifications</w:t>
      </w:r>
      <w:r w:rsidR="00A834A9">
        <w:rPr>
          <w:rFonts w:asciiTheme="minorHAnsi" w:hAnsiTheme="minorHAnsi" w:cstheme="minorHAnsi"/>
          <w:sz w:val="22"/>
          <w:szCs w:val="22"/>
        </w:rPr>
        <w:t>, and Services</w:t>
      </w:r>
      <w:r w:rsidRPr="008B741F">
        <w:rPr>
          <w:rFonts w:asciiTheme="minorHAnsi" w:hAnsiTheme="minorHAnsi" w:cstheme="minorHAnsi"/>
          <w:sz w:val="22"/>
          <w:szCs w:val="22"/>
        </w:rPr>
        <w:t xml:space="preserve">. </w:t>
      </w:r>
      <w:r w:rsidR="00AF5805">
        <w:rPr>
          <w:rFonts w:asciiTheme="minorHAnsi" w:hAnsiTheme="minorHAnsi" w:cstheme="minorHAnsi"/>
          <w:sz w:val="22"/>
          <w:szCs w:val="22"/>
        </w:rPr>
        <w:br/>
      </w:r>
      <w:r w:rsidR="009229C2" w:rsidRPr="008B741F">
        <w:rPr>
          <w:rFonts w:asciiTheme="minorHAnsi" w:hAnsiTheme="minorHAnsi" w:cstheme="minorHAnsi"/>
          <w:b w:val="0"/>
          <w:sz w:val="22"/>
          <w:szCs w:val="22"/>
        </w:rPr>
        <w:t>Bidder</w:t>
      </w:r>
      <w:r w:rsidRPr="008B741F">
        <w:rPr>
          <w:rFonts w:asciiTheme="minorHAnsi" w:hAnsiTheme="minorHAnsi" w:cstheme="minorHAnsi"/>
          <w:b w:val="0"/>
          <w:sz w:val="22"/>
          <w:szCs w:val="22"/>
        </w:rPr>
        <w:t xml:space="preserve"> </w:t>
      </w:r>
      <w:r w:rsidR="00150DE2">
        <w:rPr>
          <w:rFonts w:asciiTheme="minorHAnsi" w:hAnsiTheme="minorHAnsi" w:cstheme="minorHAnsi"/>
          <w:b w:val="0"/>
          <w:sz w:val="22"/>
          <w:szCs w:val="22"/>
        </w:rPr>
        <w:t>must</w:t>
      </w:r>
      <w:r w:rsidR="00BA6B8C" w:rsidRPr="008B741F">
        <w:rPr>
          <w:rFonts w:asciiTheme="minorHAnsi" w:hAnsiTheme="minorHAnsi" w:cstheme="minorHAnsi"/>
          <w:b w:val="0"/>
          <w:sz w:val="22"/>
          <w:szCs w:val="22"/>
        </w:rPr>
        <w:t xml:space="preserve"> to</w:t>
      </w:r>
      <w:r w:rsidRPr="008B741F">
        <w:rPr>
          <w:rFonts w:asciiTheme="minorHAnsi" w:hAnsiTheme="minorHAnsi" w:cstheme="minorHAnsi"/>
          <w:b w:val="0"/>
          <w:sz w:val="22"/>
          <w:szCs w:val="22"/>
        </w:rPr>
        <w:t xml:space="preserve"> complete the worksheet as instructed in </w:t>
      </w:r>
      <w:r w:rsidRPr="008B741F">
        <w:rPr>
          <w:rFonts w:asciiTheme="minorHAnsi" w:hAnsiTheme="minorHAnsi" w:cstheme="minorHAnsi"/>
          <w:b w:val="0"/>
          <w:i/>
          <w:sz w:val="22"/>
          <w:szCs w:val="22"/>
        </w:rPr>
        <w:t>Exhibit B-3</w:t>
      </w:r>
      <w:r w:rsidR="00FE5EAA" w:rsidRPr="008B741F">
        <w:rPr>
          <w:rFonts w:asciiTheme="minorHAnsi" w:hAnsiTheme="minorHAnsi" w:cstheme="minorHAnsi"/>
          <w:b w:val="0"/>
          <w:sz w:val="22"/>
          <w:szCs w:val="22"/>
        </w:rPr>
        <w:t xml:space="preserve"> and submit</w:t>
      </w:r>
      <w:r w:rsidR="006555D5" w:rsidRPr="008B741F">
        <w:rPr>
          <w:rFonts w:asciiTheme="minorHAnsi" w:hAnsiTheme="minorHAnsi" w:cstheme="minorHAnsi"/>
          <w:b w:val="0"/>
          <w:sz w:val="22"/>
          <w:szCs w:val="22"/>
        </w:rPr>
        <w:t xml:space="preserve"> with bid</w:t>
      </w:r>
      <w:r w:rsidR="00FE5EAA" w:rsidRPr="008B741F">
        <w:rPr>
          <w:rFonts w:asciiTheme="minorHAnsi" w:hAnsiTheme="minorHAnsi" w:cstheme="minorHAnsi"/>
          <w:b w:val="0"/>
          <w:sz w:val="22"/>
          <w:szCs w:val="22"/>
        </w:rPr>
        <w:t xml:space="preserve"> to Enterprise Service</w:t>
      </w:r>
      <w:r w:rsidR="0089571F" w:rsidRPr="008B741F">
        <w:rPr>
          <w:rFonts w:asciiTheme="minorHAnsi" w:hAnsiTheme="minorHAnsi" w:cstheme="minorHAnsi"/>
          <w:b w:val="0"/>
          <w:sz w:val="22"/>
          <w:szCs w:val="22"/>
        </w:rPr>
        <w:t>s</w:t>
      </w:r>
      <w:r w:rsidR="006555D5" w:rsidRPr="008B741F">
        <w:rPr>
          <w:rFonts w:asciiTheme="minorHAnsi" w:hAnsiTheme="minorHAnsi" w:cstheme="minorHAnsi"/>
          <w:b w:val="0"/>
          <w:sz w:val="22"/>
          <w:szCs w:val="22"/>
        </w:rPr>
        <w:t>.</w:t>
      </w:r>
    </w:p>
    <w:p w14:paraId="1479B9F0" w14:textId="5F6CC18E" w:rsidR="00A160FD" w:rsidRPr="008B741F" w:rsidRDefault="00A160FD" w:rsidP="001B3AF7">
      <w:pPr>
        <w:pStyle w:val="ColorfulList-Accent11"/>
        <w:numPr>
          <w:ilvl w:val="0"/>
          <w:numId w:val="8"/>
        </w:numPr>
        <w:spacing w:after="0"/>
        <w:ind w:right="720"/>
        <w:rPr>
          <w:rFonts w:asciiTheme="minorHAnsi" w:hAnsiTheme="minorHAnsi" w:cstheme="minorHAnsi"/>
          <w:b w:val="0"/>
          <w:sz w:val="22"/>
          <w:szCs w:val="22"/>
        </w:rPr>
      </w:pPr>
      <w:r w:rsidRPr="008B741F">
        <w:rPr>
          <w:rFonts w:asciiTheme="minorHAnsi" w:hAnsiTheme="minorHAnsi" w:cstheme="minorHAnsi"/>
          <w:sz w:val="22"/>
          <w:szCs w:val="22"/>
        </w:rPr>
        <w:t>Exhibit B-4</w:t>
      </w:r>
      <w:r w:rsidRPr="008B741F">
        <w:rPr>
          <w:rFonts w:asciiTheme="minorHAnsi" w:hAnsiTheme="minorHAnsi" w:cstheme="minorHAnsi"/>
          <w:b w:val="0"/>
          <w:sz w:val="22"/>
          <w:szCs w:val="22"/>
        </w:rPr>
        <w:t xml:space="preserve"> </w:t>
      </w:r>
      <w:r w:rsidRPr="008B741F">
        <w:rPr>
          <w:rFonts w:asciiTheme="minorHAnsi" w:hAnsiTheme="minorHAnsi" w:cstheme="minorHAnsi"/>
          <w:sz w:val="22"/>
          <w:szCs w:val="22"/>
        </w:rPr>
        <w:t>References</w:t>
      </w:r>
      <w:r w:rsidR="00BA6B8C" w:rsidRPr="008B741F">
        <w:rPr>
          <w:rFonts w:asciiTheme="minorHAnsi" w:hAnsiTheme="minorHAnsi" w:cstheme="minorHAnsi"/>
          <w:b w:val="0"/>
          <w:sz w:val="22"/>
          <w:szCs w:val="22"/>
        </w:rPr>
        <w:t xml:space="preserve">. </w:t>
      </w:r>
      <w:r w:rsidR="00AF5805">
        <w:rPr>
          <w:rFonts w:asciiTheme="minorHAnsi" w:hAnsiTheme="minorHAnsi" w:cstheme="minorHAnsi"/>
          <w:b w:val="0"/>
          <w:sz w:val="22"/>
          <w:szCs w:val="22"/>
        </w:rPr>
        <w:br/>
      </w:r>
      <w:r w:rsidR="009229C2" w:rsidRPr="008B741F">
        <w:rPr>
          <w:rFonts w:asciiTheme="minorHAnsi" w:hAnsiTheme="minorHAnsi" w:cstheme="minorHAnsi"/>
          <w:b w:val="0"/>
          <w:sz w:val="22"/>
          <w:szCs w:val="22"/>
        </w:rPr>
        <w:t>Bidder</w:t>
      </w:r>
      <w:r w:rsidR="00BA6B8C" w:rsidRPr="008B741F">
        <w:rPr>
          <w:rFonts w:asciiTheme="minorHAnsi" w:hAnsiTheme="minorHAnsi" w:cstheme="minorHAnsi"/>
          <w:b w:val="0"/>
          <w:sz w:val="22"/>
          <w:szCs w:val="22"/>
        </w:rPr>
        <w:t xml:space="preserve"> </w:t>
      </w:r>
      <w:r w:rsidR="00150DE2">
        <w:rPr>
          <w:rFonts w:asciiTheme="minorHAnsi" w:hAnsiTheme="minorHAnsi" w:cstheme="minorHAnsi"/>
          <w:b w:val="0"/>
          <w:sz w:val="22"/>
          <w:szCs w:val="22"/>
        </w:rPr>
        <w:t>must</w:t>
      </w:r>
      <w:r w:rsidR="00BA6B8C" w:rsidRPr="008B741F">
        <w:rPr>
          <w:rFonts w:asciiTheme="minorHAnsi" w:hAnsiTheme="minorHAnsi" w:cstheme="minorHAnsi"/>
          <w:b w:val="0"/>
          <w:sz w:val="22"/>
          <w:szCs w:val="22"/>
        </w:rPr>
        <w:t xml:space="preserve"> </w:t>
      </w:r>
      <w:r w:rsidR="00AF5805">
        <w:rPr>
          <w:rFonts w:asciiTheme="minorHAnsi" w:hAnsiTheme="minorHAnsi" w:cstheme="minorHAnsi"/>
          <w:b w:val="0"/>
          <w:sz w:val="22"/>
          <w:szCs w:val="22"/>
        </w:rPr>
        <w:t>complete</w:t>
      </w:r>
      <w:r w:rsidR="00BA6B8C" w:rsidRPr="008B741F">
        <w:rPr>
          <w:rFonts w:asciiTheme="minorHAnsi" w:hAnsiTheme="minorHAnsi" w:cstheme="minorHAnsi"/>
          <w:b w:val="0"/>
          <w:sz w:val="22"/>
          <w:szCs w:val="22"/>
        </w:rPr>
        <w:t xml:space="preserve"> the reference for</w:t>
      </w:r>
      <w:r w:rsidR="00FE5EAA" w:rsidRPr="008B741F">
        <w:rPr>
          <w:rFonts w:asciiTheme="minorHAnsi" w:hAnsiTheme="minorHAnsi" w:cstheme="minorHAnsi"/>
          <w:b w:val="0"/>
          <w:sz w:val="22"/>
          <w:szCs w:val="22"/>
        </w:rPr>
        <w:t>m(s)</w:t>
      </w:r>
      <w:r w:rsidR="00BA6B8C" w:rsidRPr="008B741F">
        <w:rPr>
          <w:rFonts w:asciiTheme="minorHAnsi" w:hAnsiTheme="minorHAnsi" w:cstheme="minorHAnsi"/>
          <w:b w:val="0"/>
          <w:sz w:val="22"/>
          <w:szCs w:val="22"/>
        </w:rPr>
        <w:t xml:space="preserve"> as instructed in </w:t>
      </w:r>
      <w:r w:rsidR="00BA6B8C" w:rsidRPr="008B741F">
        <w:rPr>
          <w:rFonts w:asciiTheme="minorHAnsi" w:hAnsiTheme="minorHAnsi" w:cstheme="minorHAnsi"/>
          <w:b w:val="0"/>
          <w:i/>
          <w:sz w:val="22"/>
          <w:szCs w:val="22"/>
        </w:rPr>
        <w:t>Exhibit B-4</w:t>
      </w:r>
      <w:r w:rsidR="00FE5EAA" w:rsidRPr="008B741F">
        <w:rPr>
          <w:rFonts w:asciiTheme="minorHAnsi" w:hAnsiTheme="minorHAnsi" w:cstheme="minorHAnsi"/>
          <w:b w:val="0"/>
          <w:i/>
          <w:sz w:val="22"/>
          <w:szCs w:val="22"/>
        </w:rPr>
        <w:t xml:space="preserve"> References</w:t>
      </w:r>
      <w:r w:rsidR="00FE5EAA" w:rsidRPr="008B741F">
        <w:rPr>
          <w:rFonts w:asciiTheme="minorHAnsi" w:hAnsiTheme="minorHAnsi" w:cstheme="minorHAnsi"/>
          <w:b w:val="0"/>
          <w:sz w:val="22"/>
          <w:szCs w:val="22"/>
        </w:rPr>
        <w:t xml:space="preserve"> </w:t>
      </w:r>
      <w:r w:rsidR="00AF5805">
        <w:rPr>
          <w:rFonts w:asciiTheme="minorHAnsi" w:hAnsiTheme="minorHAnsi" w:cstheme="minorHAnsi"/>
          <w:b w:val="0"/>
          <w:sz w:val="22"/>
          <w:szCs w:val="22"/>
        </w:rPr>
        <w:t xml:space="preserve">and submit </w:t>
      </w:r>
      <w:r w:rsidR="00FE5EAA" w:rsidRPr="008B741F">
        <w:rPr>
          <w:rFonts w:asciiTheme="minorHAnsi" w:hAnsiTheme="minorHAnsi" w:cstheme="minorHAnsi"/>
          <w:b w:val="0"/>
          <w:sz w:val="22"/>
          <w:szCs w:val="22"/>
        </w:rPr>
        <w:t>with bid to Enterprise Services.</w:t>
      </w:r>
    </w:p>
    <w:p w14:paraId="1CDEEB5B" w14:textId="7F91E8A3" w:rsidR="00455491" w:rsidRPr="008B741F" w:rsidRDefault="00433281" w:rsidP="001B3AF7">
      <w:pPr>
        <w:numPr>
          <w:ilvl w:val="0"/>
          <w:numId w:val="8"/>
        </w:numPr>
        <w:spacing w:before="240"/>
        <w:ind w:right="720"/>
        <w:rPr>
          <w:rFonts w:asciiTheme="minorHAnsi" w:hAnsiTheme="minorHAnsi" w:cstheme="minorHAnsi"/>
          <w:sz w:val="22"/>
          <w:szCs w:val="22"/>
        </w:rPr>
      </w:pPr>
      <w:r w:rsidRPr="008B741F">
        <w:rPr>
          <w:rFonts w:asciiTheme="minorHAnsi" w:hAnsiTheme="minorHAnsi" w:cstheme="minorHAnsi"/>
          <w:b/>
          <w:smallCaps/>
          <w:sz w:val="22"/>
          <w:szCs w:val="22"/>
        </w:rPr>
        <w:t>Exhibit</w:t>
      </w:r>
      <w:r w:rsidR="00136678" w:rsidRPr="008B741F">
        <w:rPr>
          <w:rFonts w:asciiTheme="minorHAnsi" w:hAnsiTheme="minorHAnsi" w:cstheme="minorHAnsi"/>
          <w:b/>
          <w:smallCaps/>
          <w:sz w:val="22"/>
          <w:szCs w:val="22"/>
        </w:rPr>
        <w:t> </w:t>
      </w:r>
      <w:r w:rsidRPr="008B741F">
        <w:rPr>
          <w:rFonts w:asciiTheme="minorHAnsi" w:hAnsiTheme="minorHAnsi" w:cstheme="minorHAnsi"/>
          <w:b/>
          <w:smallCaps/>
          <w:sz w:val="22"/>
          <w:szCs w:val="22"/>
        </w:rPr>
        <w:t xml:space="preserve">C </w:t>
      </w:r>
      <w:r w:rsidR="00136678" w:rsidRPr="008B741F">
        <w:rPr>
          <w:rFonts w:asciiTheme="minorHAnsi" w:hAnsiTheme="minorHAnsi" w:cstheme="minorHAnsi"/>
          <w:b/>
          <w:smallCaps/>
          <w:sz w:val="22"/>
          <w:szCs w:val="22"/>
        </w:rPr>
        <w:t>–</w:t>
      </w:r>
      <w:r w:rsidRPr="008B741F">
        <w:rPr>
          <w:rFonts w:asciiTheme="minorHAnsi" w:hAnsiTheme="minorHAnsi" w:cstheme="minorHAnsi"/>
          <w:b/>
          <w:smallCaps/>
          <w:sz w:val="22"/>
          <w:szCs w:val="22"/>
        </w:rPr>
        <w:t xml:space="preserve"> </w:t>
      </w:r>
      <w:r w:rsidR="00136678" w:rsidRPr="008B741F">
        <w:rPr>
          <w:rFonts w:asciiTheme="minorHAnsi" w:hAnsiTheme="minorHAnsi" w:cstheme="minorHAnsi"/>
          <w:b/>
          <w:smallCaps/>
          <w:sz w:val="22"/>
          <w:szCs w:val="22"/>
        </w:rPr>
        <w:t>Bid Price</w:t>
      </w:r>
      <w:r w:rsidR="00455491" w:rsidRPr="008B741F">
        <w:rPr>
          <w:rFonts w:asciiTheme="minorHAnsi" w:hAnsiTheme="minorHAnsi" w:cstheme="minorHAnsi"/>
          <w:b/>
          <w:sz w:val="22"/>
          <w:szCs w:val="22"/>
        </w:rPr>
        <w:br/>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w:t>
      </w:r>
      <w:r w:rsidR="0089571F" w:rsidRPr="008B741F">
        <w:rPr>
          <w:rFonts w:asciiTheme="minorHAnsi" w:hAnsiTheme="minorHAnsi" w:cstheme="minorHAnsi"/>
          <w:sz w:val="22"/>
          <w:szCs w:val="22"/>
        </w:rPr>
        <w:t>is</w:t>
      </w:r>
      <w:r w:rsidR="00BA6B8C" w:rsidRPr="008B741F">
        <w:rPr>
          <w:rFonts w:asciiTheme="minorHAnsi" w:hAnsiTheme="minorHAnsi" w:cstheme="minorHAnsi"/>
          <w:sz w:val="22"/>
          <w:szCs w:val="22"/>
        </w:rPr>
        <w:t xml:space="preserve"> required</w:t>
      </w:r>
      <w:r w:rsidRPr="008B741F">
        <w:rPr>
          <w:rFonts w:asciiTheme="minorHAnsi" w:hAnsiTheme="minorHAnsi" w:cstheme="minorHAnsi"/>
          <w:sz w:val="22"/>
          <w:szCs w:val="22"/>
        </w:rPr>
        <w:t xml:space="preserve"> to complete the price worksheet </w:t>
      </w:r>
      <w:r w:rsidR="008B23FA" w:rsidRPr="008B741F">
        <w:rPr>
          <w:rFonts w:asciiTheme="minorHAnsi" w:hAnsiTheme="minorHAnsi" w:cstheme="minorHAnsi"/>
          <w:sz w:val="22"/>
          <w:szCs w:val="22"/>
        </w:rPr>
        <w:t>as</w:t>
      </w:r>
      <w:r w:rsidR="00455491" w:rsidRPr="008B741F">
        <w:rPr>
          <w:rFonts w:asciiTheme="minorHAnsi" w:hAnsiTheme="minorHAnsi" w:cstheme="minorHAnsi"/>
          <w:sz w:val="22"/>
          <w:szCs w:val="22"/>
        </w:rPr>
        <w:t xml:space="preserve"> instructed </w:t>
      </w:r>
      <w:r w:rsidRPr="008B741F">
        <w:rPr>
          <w:rFonts w:asciiTheme="minorHAnsi" w:hAnsiTheme="minorHAnsi" w:cstheme="minorHAnsi"/>
          <w:sz w:val="22"/>
          <w:szCs w:val="22"/>
        </w:rPr>
        <w:t>in</w:t>
      </w:r>
      <w:r w:rsidR="00455491" w:rsidRPr="008B741F">
        <w:rPr>
          <w:rFonts w:asciiTheme="minorHAnsi" w:hAnsiTheme="minorHAnsi" w:cstheme="minorHAnsi"/>
          <w:sz w:val="22"/>
          <w:szCs w:val="22"/>
        </w:rPr>
        <w:t xml:space="preserve"> </w:t>
      </w:r>
      <w:r w:rsidR="00136678" w:rsidRPr="008B741F">
        <w:rPr>
          <w:rFonts w:asciiTheme="minorHAnsi" w:hAnsiTheme="minorHAnsi" w:cstheme="minorHAnsi"/>
          <w:i/>
          <w:sz w:val="22"/>
          <w:szCs w:val="22"/>
        </w:rPr>
        <w:t>Exhibit </w:t>
      </w:r>
      <w:r w:rsidR="00455491" w:rsidRPr="008B741F">
        <w:rPr>
          <w:rFonts w:asciiTheme="minorHAnsi" w:hAnsiTheme="minorHAnsi" w:cstheme="minorHAnsi"/>
          <w:i/>
          <w:sz w:val="22"/>
          <w:szCs w:val="22"/>
        </w:rPr>
        <w:t>C – Bid Price</w:t>
      </w:r>
      <w:r w:rsidR="00C54951" w:rsidRPr="008B741F">
        <w:rPr>
          <w:rFonts w:asciiTheme="minorHAnsi" w:hAnsiTheme="minorHAnsi" w:cstheme="minorHAnsi"/>
          <w:sz w:val="22"/>
          <w:szCs w:val="22"/>
        </w:rPr>
        <w:t xml:space="preserve"> and submit with bid to Enterprise Services.</w:t>
      </w:r>
    </w:p>
    <w:p w14:paraId="58E3498D" w14:textId="77777777" w:rsidR="001F03E4" w:rsidRPr="008B741F" w:rsidRDefault="001F03E4" w:rsidP="001B3AF7">
      <w:pPr>
        <w:keepNext/>
        <w:keepLines/>
        <w:numPr>
          <w:ilvl w:val="0"/>
          <w:numId w:val="7"/>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Bid Format</w:t>
      </w:r>
      <w:r w:rsidRPr="008B741F">
        <w:rPr>
          <w:rFonts w:asciiTheme="minorHAnsi" w:hAnsiTheme="minorHAnsi" w:cstheme="minorHAnsi"/>
          <w:sz w:val="22"/>
          <w:szCs w:val="22"/>
        </w:rPr>
        <w:t xml:space="preserve">.  Bids must be complete, legible, signed, and follow all instructions stated in the Competitive Solicitation (including the exhibits).  Unless otherwise specified in writing by Enterprise Services, documents included with an electronic bid must be prepared in MS Word, MS Excel, or </w:t>
      </w:r>
      <w:r w:rsidR="00E213DF" w:rsidRPr="008B741F">
        <w:rPr>
          <w:rFonts w:asciiTheme="minorHAnsi" w:hAnsiTheme="minorHAnsi" w:cstheme="minorHAnsi"/>
          <w:sz w:val="22"/>
          <w:szCs w:val="22"/>
        </w:rPr>
        <w:t xml:space="preserve">machine readable </w:t>
      </w:r>
      <w:r w:rsidRPr="008B741F">
        <w:rPr>
          <w:rFonts w:asciiTheme="minorHAnsi" w:hAnsiTheme="minorHAnsi" w:cstheme="minorHAnsi"/>
          <w:sz w:val="22"/>
          <w:szCs w:val="22"/>
        </w:rPr>
        <w:t>Adobe PDF.</w:t>
      </w:r>
      <w:r w:rsidR="00E213DF" w:rsidRPr="008B741F">
        <w:rPr>
          <w:rFonts w:asciiTheme="minorHAnsi" w:hAnsiTheme="minorHAnsi" w:cstheme="minorHAnsi"/>
          <w:sz w:val="22"/>
          <w:szCs w:val="22"/>
        </w:rPr>
        <w:t xml:space="preserve"> Documents must not be protected using a password to access.</w:t>
      </w:r>
    </w:p>
    <w:p w14:paraId="22898C0D" w14:textId="77777777" w:rsidR="00F07C2F" w:rsidRPr="008B741F" w:rsidRDefault="00363AC7" w:rsidP="001B3AF7">
      <w:pPr>
        <w:keepNext/>
        <w:keepLines/>
        <w:numPr>
          <w:ilvl w:val="0"/>
          <w:numId w:val="7"/>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Submitting Bids</w:t>
      </w:r>
      <w:r w:rsidRPr="008B741F">
        <w:rPr>
          <w:rFonts w:asciiTheme="minorHAnsi" w:hAnsiTheme="minorHAnsi" w:cstheme="minorHAnsi"/>
          <w:sz w:val="22"/>
          <w:szCs w:val="22"/>
        </w:rPr>
        <w:t xml:space="preserve">.  </w:t>
      </w:r>
      <w:r w:rsidR="00645201" w:rsidRPr="008B741F">
        <w:rPr>
          <w:rFonts w:asciiTheme="minorHAnsi" w:hAnsiTheme="minorHAnsi" w:cstheme="minorHAnsi"/>
          <w:sz w:val="22"/>
          <w:szCs w:val="22"/>
        </w:rPr>
        <w:t>You</w:t>
      </w:r>
      <w:r w:rsidR="00F07C2F" w:rsidRPr="008B741F">
        <w:rPr>
          <w:rFonts w:asciiTheme="minorHAnsi" w:hAnsiTheme="minorHAnsi" w:cstheme="minorHAnsi"/>
          <w:sz w:val="22"/>
          <w:szCs w:val="22"/>
        </w:rPr>
        <w:t xml:space="preserve"> </w:t>
      </w:r>
      <w:r w:rsidR="00CF4483" w:rsidRPr="008B741F">
        <w:rPr>
          <w:rFonts w:asciiTheme="minorHAnsi" w:hAnsiTheme="minorHAnsi" w:cstheme="minorHAnsi"/>
          <w:sz w:val="22"/>
          <w:szCs w:val="22"/>
        </w:rPr>
        <w:t xml:space="preserve">must </w:t>
      </w:r>
      <w:r w:rsidR="00060774" w:rsidRPr="008B741F">
        <w:rPr>
          <w:rFonts w:asciiTheme="minorHAnsi" w:hAnsiTheme="minorHAnsi" w:cstheme="minorHAnsi"/>
          <w:sz w:val="22"/>
          <w:szCs w:val="22"/>
        </w:rPr>
        <w:t xml:space="preserve">submit </w:t>
      </w:r>
      <w:r w:rsidR="00F07C2F" w:rsidRPr="008B741F">
        <w:rPr>
          <w:rFonts w:asciiTheme="minorHAnsi" w:hAnsiTheme="minorHAnsi" w:cstheme="minorHAnsi"/>
          <w:sz w:val="22"/>
          <w:szCs w:val="22"/>
        </w:rPr>
        <w:t>one</w:t>
      </w:r>
      <w:r w:rsidR="00645201" w:rsidRPr="008B741F">
        <w:rPr>
          <w:rFonts w:asciiTheme="minorHAnsi" w:hAnsiTheme="minorHAnsi" w:cstheme="minorHAnsi"/>
          <w:sz w:val="22"/>
          <w:szCs w:val="22"/>
        </w:rPr>
        <w:t xml:space="preserve"> </w:t>
      </w:r>
      <w:r w:rsidR="00F07C2F" w:rsidRPr="008B741F">
        <w:rPr>
          <w:rFonts w:asciiTheme="minorHAnsi" w:hAnsiTheme="minorHAnsi" w:cstheme="minorHAnsi"/>
          <w:sz w:val="22"/>
          <w:szCs w:val="22"/>
        </w:rPr>
        <w:t xml:space="preserve">(1) </w:t>
      </w:r>
      <w:r w:rsidR="00645201" w:rsidRPr="008B741F">
        <w:rPr>
          <w:rFonts w:asciiTheme="minorHAnsi" w:hAnsiTheme="minorHAnsi" w:cstheme="minorHAnsi"/>
          <w:sz w:val="22"/>
          <w:szCs w:val="22"/>
        </w:rPr>
        <w:t>electronic bid</w:t>
      </w:r>
      <w:r w:rsidR="00F07C2F" w:rsidRPr="008B741F">
        <w:rPr>
          <w:rFonts w:asciiTheme="minorHAnsi" w:hAnsiTheme="minorHAnsi" w:cstheme="minorHAnsi"/>
          <w:sz w:val="22"/>
          <w:szCs w:val="22"/>
        </w:rPr>
        <w:t>.</w:t>
      </w:r>
    </w:p>
    <w:p w14:paraId="11CEA2CC" w14:textId="77777777" w:rsidR="00394C55" w:rsidRPr="008B741F" w:rsidRDefault="00394C55" w:rsidP="00F07C2F">
      <w:pPr>
        <w:keepNext/>
        <w:keepLines/>
        <w:ind w:left="1440"/>
        <w:jc w:val="both"/>
        <w:rPr>
          <w:rFonts w:asciiTheme="minorHAnsi" w:hAnsiTheme="minorHAnsi" w:cstheme="minorHAnsi"/>
          <w:sz w:val="22"/>
          <w:szCs w:val="22"/>
        </w:rPr>
      </w:pPr>
    </w:p>
    <w:p w14:paraId="3F4817F1" w14:textId="77777777" w:rsidR="001D7750" w:rsidRPr="008B741F" w:rsidRDefault="00F07C2F" w:rsidP="00F07C2F">
      <w:pPr>
        <w:keepNext/>
        <w:keepLines/>
        <w:ind w:left="720"/>
        <w:jc w:val="both"/>
        <w:rPr>
          <w:rFonts w:asciiTheme="minorHAnsi" w:hAnsiTheme="minorHAnsi" w:cstheme="minorHAnsi"/>
          <w:sz w:val="22"/>
          <w:szCs w:val="22"/>
        </w:rPr>
      </w:pPr>
      <w:r w:rsidRPr="008B741F">
        <w:rPr>
          <w:rFonts w:asciiTheme="minorHAnsi" w:hAnsiTheme="minorHAnsi" w:cstheme="minorHAnsi"/>
          <w:sz w:val="22"/>
          <w:szCs w:val="22"/>
        </w:rPr>
        <w:t xml:space="preserve">Electronic bids </w:t>
      </w:r>
      <w:r w:rsidR="00645201" w:rsidRPr="008B741F">
        <w:rPr>
          <w:rFonts w:asciiTheme="minorHAnsi" w:hAnsiTheme="minorHAnsi" w:cstheme="minorHAnsi"/>
          <w:sz w:val="22"/>
          <w:szCs w:val="22"/>
        </w:rPr>
        <w:t>must be emailed to</w:t>
      </w:r>
      <w:r w:rsidRPr="008B741F">
        <w:rPr>
          <w:rFonts w:asciiTheme="minorHAnsi" w:hAnsiTheme="minorHAnsi" w:cstheme="minorHAnsi"/>
          <w:sz w:val="22"/>
          <w:szCs w:val="22"/>
        </w:rPr>
        <w:t xml:space="preserve"> </w:t>
      </w:r>
      <w:hyperlink r:id="rId106" w:history="1">
        <w:r w:rsidR="00E213DF" w:rsidRPr="008B741F">
          <w:rPr>
            <w:rStyle w:val="Hyperlink"/>
            <w:rFonts w:asciiTheme="minorHAnsi" w:hAnsiTheme="minorHAnsi" w:cstheme="minorHAnsi"/>
            <w:sz w:val="22"/>
            <w:szCs w:val="22"/>
          </w:rPr>
          <w:t>DESContractsTeamCypress@des.wa.gov</w:t>
        </w:r>
      </w:hyperlink>
      <w:r w:rsidR="00E213DF" w:rsidRPr="008B741F">
        <w:rPr>
          <w:rFonts w:asciiTheme="minorHAnsi" w:hAnsiTheme="minorHAnsi" w:cstheme="minorHAnsi"/>
          <w:sz w:val="22"/>
          <w:szCs w:val="22"/>
        </w:rPr>
        <w:t xml:space="preserve"> </w:t>
      </w:r>
      <w:hyperlink r:id="rId107" w:history="1"/>
      <w:r w:rsidR="00E213DF" w:rsidRPr="008B741F">
        <w:rPr>
          <w:rFonts w:asciiTheme="minorHAnsi" w:hAnsiTheme="minorHAnsi" w:cstheme="minorHAnsi"/>
          <w:sz w:val="22"/>
          <w:szCs w:val="22"/>
        </w:rPr>
        <w:t>.</w:t>
      </w:r>
      <w:r w:rsidRPr="008B741F">
        <w:rPr>
          <w:rFonts w:asciiTheme="minorHAnsi" w:hAnsiTheme="minorHAnsi" w:cstheme="minorHAnsi"/>
          <w:sz w:val="22"/>
          <w:szCs w:val="22"/>
        </w:rPr>
        <w:t xml:space="preserve"> </w:t>
      </w:r>
      <w:r w:rsidR="00645201" w:rsidRPr="008B741F">
        <w:rPr>
          <w:rFonts w:asciiTheme="minorHAnsi" w:hAnsiTheme="minorHAnsi" w:cstheme="minorHAnsi"/>
          <w:sz w:val="22"/>
          <w:szCs w:val="22"/>
        </w:rPr>
        <w:t>Enterprise Services</w:t>
      </w:r>
      <w:r w:rsidR="00846B3B" w:rsidRPr="008B741F">
        <w:rPr>
          <w:rFonts w:asciiTheme="minorHAnsi" w:hAnsiTheme="minorHAnsi" w:cstheme="minorHAnsi"/>
          <w:sz w:val="22"/>
          <w:szCs w:val="22"/>
        </w:rPr>
        <w:t>’</w:t>
      </w:r>
      <w:r w:rsidR="00645201" w:rsidRPr="008B741F">
        <w:rPr>
          <w:rFonts w:asciiTheme="minorHAnsi" w:hAnsiTheme="minorHAnsi" w:cstheme="minorHAnsi"/>
          <w:sz w:val="22"/>
          <w:szCs w:val="22"/>
        </w:rPr>
        <w:t xml:space="preserve"> email boxes only can accept emails that total less than 30MB in size.  </w:t>
      </w:r>
      <w:r w:rsidR="009229C2" w:rsidRPr="008B741F">
        <w:rPr>
          <w:rFonts w:asciiTheme="minorHAnsi" w:hAnsiTheme="minorHAnsi" w:cstheme="minorHAnsi"/>
          <w:sz w:val="22"/>
          <w:szCs w:val="22"/>
        </w:rPr>
        <w:t>Bidder</w:t>
      </w:r>
      <w:r w:rsidR="00645201" w:rsidRPr="008B741F">
        <w:rPr>
          <w:rFonts w:asciiTheme="minorHAnsi" w:hAnsiTheme="minorHAnsi" w:cstheme="minorHAnsi"/>
          <w:sz w:val="22"/>
          <w:szCs w:val="22"/>
        </w:rPr>
        <w:t xml:space="preserve">s are cautioned to keep email sizes to less than 25MB to ease delivery. </w:t>
      </w:r>
      <w:r w:rsidR="009229C2" w:rsidRPr="008B741F">
        <w:rPr>
          <w:rFonts w:asciiTheme="minorHAnsi" w:hAnsiTheme="minorHAnsi" w:cstheme="minorHAnsi"/>
          <w:sz w:val="22"/>
          <w:szCs w:val="22"/>
        </w:rPr>
        <w:t>Bidder</w:t>
      </w:r>
      <w:r w:rsidR="00A44FA9" w:rsidRPr="008B741F">
        <w:rPr>
          <w:rFonts w:asciiTheme="minorHAnsi" w:hAnsiTheme="minorHAnsi" w:cstheme="minorHAnsi"/>
          <w:sz w:val="22"/>
          <w:szCs w:val="22"/>
        </w:rPr>
        <w:t xml:space="preserve">s may </w:t>
      </w:r>
      <w:r w:rsidR="00AC66E5" w:rsidRPr="008B741F">
        <w:rPr>
          <w:rFonts w:asciiTheme="minorHAnsi" w:hAnsiTheme="minorHAnsi" w:cstheme="minorHAnsi"/>
          <w:sz w:val="22"/>
          <w:szCs w:val="22"/>
        </w:rPr>
        <w:t>submit multiple electronic files to accommodate the email limits. Multiple electronic files must be labeled to easily identify</w:t>
      </w:r>
      <w:r w:rsidR="00645201"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00AC66E5" w:rsidRPr="008B741F">
        <w:rPr>
          <w:rFonts w:asciiTheme="minorHAnsi" w:hAnsiTheme="minorHAnsi" w:cstheme="minorHAnsi"/>
          <w:sz w:val="22"/>
          <w:szCs w:val="22"/>
        </w:rPr>
        <w:t xml:space="preserve"> and submission. For example; “</w:t>
      </w:r>
      <w:r w:rsidR="00AC66E5" w:rsidRPr="008B741F">
        <w:rPr>
          <w:rFonts w:asciiTheme="minorHAnsi" w:hAnsiTheme="minorHAnsi" w:cstheme="minorHAnsi"/>
          <w:i/>
          <w:sz w:val="22"/>
          <w:szCs w:val="22"/>
          <w:highlight w:val="yellow"/>
        </w:rPr>
        <w:t xml:space="preserve">00318 </w:t>
      </w:r>
      <w:r w:rsidR="00E213DF" w:rsidRPr="008B741F">
        <w:rPr>
          <w:rFonts w:asciiTheme="minorHAnsi" w:hAnsiTheme="minorHAnsi" w:cstheme="minorHAnsi"/>
          <w:sz w:val="22"/>
          <w:szCs w:val="22"/>
          <w:highlight w:val="yellow"/>
        </w:rPr>
        <w:t>[</w:t>
      </w:r>
      <w:r w:rsidR="00E213DF" w:rsidRPr="008B741F">
        <w:rPr>
          <w:rFonts w:asciiTheme="minorHAnsi" w:hAnsiTheme="minorHAnsi" w:cstheme="minorHAnsi"/>
          <w:i/>
          <w:sz w:val="22"/>
          <w:szCs w:val="22"/>
          <w:highlight w:val="yellow"/>
        </w:rPr>
        <w:t>foldername-documentname</w:t>
      </w:r>
      <w:r w:rsidR="00AC66E5" w:rsidRPr="008B741F">
        <w:rPr>
          <w:rFonts w:asciiTheme="minorHAnsi" w:hAnsiTheme="minorHAnsi" w:cstheme="minorHAnsi"/>
          <w:i/>
          <w:sz w:val="22"/>
          <w:szCs w:val="22"/>
          <w:highlight w:val="yellow"/>
        </w:rPr>
        <w:t>-</w:t>
      </w:r>
      <w:r w:rsidR="009229C2" w:rsidRPr="008B741F">
        <w:rPr>
          <w:rFonts w:asciiTheme="minorHAnsi" w:hAnsiTheme="minorHAnsi" w:cstheme="minorHAnsi"/>
          <w:i/>
          <w:sz w:val="22"/>
          <w:szCs w:val="22"/>
          <w:highlight w:val="yellow"/>
        </w:rPr>
        <w:t>Bidder</w:t>
      </w:r>
      <w:r w:rsidR="00E213DF" w:rsidRPr="008B741F">
        <w:rPr>
          <w:rFonts w:asciiTheme="minorHAnsi" w:hAnsiTheme="minorHAnsi" w:cstheme="minorHAnsi"/>
          <w:i/>
          <w:sz w:val="22"/>
          <w:szCs w:val="22"/>
          <w:highlight w:val="yellow"/>
        </w:rPr>
        <w:t>n</w:t>
      </w:r>
      <w:r w:rsidR="00AC66E5" w:rsidRPr="008B741F">
        <w:rPr>
          <w:rFonts w:asciiTheme="minorHAnsi" w:hAnsiTheme="minorHAnsi" w:cstheme="minorHAnsi"/>
          <w:i/>
          <w:sz w:val="22"/>
          <w:szCs w:val="22"/>
          <w:highlight w:val="yellow"/>
        </w:rPr>
        <w:t>ame</w:t>
      </w:r>
      <w:r w:rsidR="00E213DF" w:rsidRPr="008B741F">
        <w:rPr>
          <w:rFonts w:asciiTheme="minorHAnsi" w:hAnsiTheme="minorHAnsi" w:cstheme="minorHAnsi"/>
          <w:sz w:val="22"/>
          <w:szCs w:val="22"/>
          <w:highlight w:val="yellow"/>
        </w:rPr>
        <w:t>]</w:t>
      </w:r>
      <w:r w:rsidR="00E213DF" w:rsidRPr="008B741F">
        <w:rPr>
          <w:rFonts w:asciiTheme="minorHAnsi" w:hAnsiTheme="minorHAnsi" w:cstheme="minorHAnsi"/>
          <w:sz w:val="22"/>
          <w:szCs w:val="22"/>
        </w:rPr>
        <w:t xml:space="preserve">”. </w:t>
      </w:r>
      <w:r w:rsidR="00645201" w:rsidRPr="008B741F">
        <w:rPr>
          <w:rFonts w:asciiTheme="minorHAnsi" w:hAnsiTheme="minorHAnsi" w:cstheme="minorHAnsi"/>
          <w:sz w:val="22"/>
          <w:szCs w:val="22"/>
        </w:rPr>
        <w:t>Zipped files cannot be accepted.</w:t>
      </w:r>
    </w:p>
    <w:p w14:paraId="4BCB5C5B" w14:textId="77777777" w:rsidR="00BA6B8C" w:rsidRPr="008B741F" w:rsidRDefault="00BA6B8C" w:rsidP="00BA6B8C">
      <w:pPr>
        <w:ind w:left="720"/>
        <w:jc w:val="both"/>
        <w:rPr>
          <w:rFonts w:asciiTheme="minorHAnsi" w:hAnsiTheme="minorHAnsi" w:cstheme="minorHAnsi"/>
          <w:sz w:val="22"/>
          <w:szCs w:val="22"/>
        </w:rPr>
      </w:pPr>
    </w:p>
    <w:p w14:paraId="53A2E6CC" w14:textId="77777777" w:rsidR="00BA6B8C" w:rsidRPr="008B741F" w:rsidRDefault="00BA6B8C" w:rsidP="00BA6B8C">
      <w:pPr>
        <w:ind w:left="720"/>
        <w:jc w:val="both"/>
        <w:rPr>
          <w:rFonts w:asciiTheme="minorHAnsi" w:hAnsiTheme="minorHAnsi" w:cstheme="minorHAnsi"/>
          <w:sz w:val="22"/>
          <w:szCs w:val="22"/>
        </w:rPr>
      </w:pPr>
      <w:r w:rsidRPr="008B741F">
        <w:rPr>
          <w:rFonts w:asciiTheme="minorHAnsi" w:hAnsiTheme="minorHAnsi" w:cstheme="minorHAnsi"/>
          <w:sz w:val="22"/>
          <w:szCs w:val="22"/>
        </w:rPr>
        <w:t xml:space="preserve">Bid response must be separated into two folders, </w:t>
      </w:r>
      <w:r w:rsidR="00C54951" w:rsidRPr="008B741F">
        <w:rPr>
          <w:rFonts w:asciiTheme="minorHAnsi" w:hAnsiTheme="minorHAnsi" w:cstheme="minorHAnsi"/>
          <w:sz w:val="22"/>
          <w:szCs w:val="22"/>
        </w:rPr>
        <w:t>Technical/Performance and Bid Price</w:t>
      </w:r>
      <w:r w:rsidRPr="008B741F">
        <w:rPr>
          <w:rFonts w:asciiTheme="minorHAnsi" w:hAnsiTheme="minorHAnsi" w:cstheme="minorHAnsi"/>
          <w:sz w:val="22"/>
          <w:szCs w:val="22"/>
        </w:rPr>
        <w:t>.</w:t>
      </w:r>
    </w:p>
    <w:p w14:paraId="2B7D14D9" w14:textId="77777777" w:rsidR="00BA6B8C" w:rsidRPr="008B741F" w:rsidRDefault="00BA6B8C" w:rsidP="00BA6B8C">
      <w:pPr>
        <w:ind w:left="720"/>
        <w:jc w:val="both"/>
        <w:rPr>
          <w:rFonts w:asciiTheme="minorHAnsi" w:hAnsiTheme="minorHAnsi" w:cstheme="minorHAnsi"/>
          <w:sz w:val="22"/>
          <w:szCs w:val="22"/>
        </w:rPr>
      </w:pPr>
    </w:p>
    <w:p w14:paraId="7895A285" w14:textId="0E6D0D76" w:rsidR="00BA6B8C" w:rsidRPr="008B741F" w:rsidRDefault="00C54951" w:rsidP="00BA6B8C">
      <w:pPr>
        <w:ind w:left="720"/>
        <w:jc w:val="both"/>
        <w:rPr>
          <w:rFonts w:asciiTheme="minorHAnsi" w:hAnsiTheme="minorHAnsi" w:cstheme="minorHAnsi"/>
          <w:sz w:val="22"/>
          <w:szCs w:val="22"/>
        </w:rPr>
      </w:pPr>
      <w:r w:rsidRPr="008B741F">
        <w:rPr>
          <w:rFonts w:asciiTheme="minorHAnsi" w:hAnsiTheme="minorHAnsi" w:cstheme="minorHAnsi"/>
          <w:sz w:val="22"/>
          <w:szCs w:val="22"/>
        </w:rPr>
        <w:t>Technical/Performance</w:t>
      </w:r>
      <w:r w:rsidR="00BA6B8C" w:rsidRPr="008B741F">
        <w:rPr>
          <w:rFonts w:asciiTheme="minorHAnsi" w:hAnsiTheme="minorHAnsi" w:cstheme="minorHAnsi"/>
          <w:sz w:val="22"/>
          <w:szCs w:val="22"/>
        </w:rPr>
        <w:t xml:space="preserve"> Folder must include the following documents and labeled, “</w:t>
      </w:r>
      <w:r w:rsidR="00BA6B8C" w:rsidRPr="008B741F">
        <w:rPr>
          <w:rFonts w:asciiTheme="minorHAnsi" w:hAnsiTheme="minorHAnsi" w:cstheme="minorHAnsi"/>
          <w:i/>
          <w:sz w:val="22"/>
          <w:szCs w:val="22"/>
          <w:highlight w:val="yellow"/>
        </w:rPr>
        <w:t>00138</w:t>
      </w:r>
      <w:r w:rsidRPr="008B741F">
        <w:rPr>
          <w:rFonts w:asciiTheme="minorHAnsi" w:hAnsiTheme="minorHAnsi" w:cstheme="minorHAnsi"/>
          <w:i/>
          <w:sz w:val="22"/>
          <w:szCs w:val="22"/>
          <w:highlight w:val="yellow"/>
        </w:rPr>
        <w:t>Tech</w:t>
      </w:r>
      <w:r w:rsidR="003B2E2F" w:rsidRPr="008B741F">
        <w:rPr>
          <w:rFonts w:asciiTheme="minorHAnsi" w:hAnsiTheme="minorHAnsi" w:cstheme="minorHAnsi"/>
          <w:i/>
          <w:sz w:val="22"/>
          <w:szCs w:val="22"/>
          <w:highlight w:val="yellow"/>
        </w:rPr>
        <w:t>nical</w:t>
      </w:r>
      <w:r w:rsidRPr="008B741F">
        <w:rPr>
          <w:rFonts w:asciiTheme="minorHAnsi" w:hAnsiTheme="minorHAnsi" w:cstheme="minorHAnsi"/>
          <w:i/>
          <w:sz w:val="22"/>
          <w:szCs w:val="22"/>
          <w:highlight w:val="yellow"/>
        </w:rPr>
        <w:t>-Perf</w:t>
      </w:r>
      <w:r w:rsidR="00060774" w:rsidRPr="008B741F">
        <w:rPr>
          <w:rFonts w:asciiTheme="minorHAnsi" w:hAnsiTheme="minorHAnsi" w:cstheme="minorHAnsi"/>
          <w:i/>
          <w:sz w:val="22"/>
          <w:szCs w:val="22"/>
          <w:highlight w:val="yellow"/>
        </w:rPr>
        <w:t>orm</w:t>
      </w:r>
      <w:r w:rsidR="003B2E2F" w:rsidRPr="008B741F">
        <w:rPr>
          <w:rFonts w:asciiTheme="minorHAnsi" w:hAnsiTheme="minorHAnsi" w:cstheme="minorHAnsi"/>
          <w:i/>
          <w:sz w:val="22"/>
          <w:szCs w:val="22"/>
          <w:highlight w:val="yellow"/>
        </w:rPr>
        <w:t>ance</w:t>
      </w:r>
      <w:r w:rsidR="00AC66E5" w:rsidRPr="008B741F">
        <w:rPr>
          <w:rFonts w:asciiTheme="minorHAnsi" w:hAnsiTheme="minorHAnsi" w:cstheme="minorHAnsi"/>
          <w:i/>
          <w:sz w:val="22"/>
          <w:szCs w:val="22"/>
          <w:highlight w:val="yellow"/>
        </w:rPr>
        <w:t>-</w:t>
      </w:r>
      <w:r w:rsidR="009229C2" w:rsidRPr="008B741F">
        <w:rPr>
          <w:rFonts w:asciiTheme="minorHAnsi" w:hAnsiTheme="minorHAnsi" w:cstheme="minorHAnsi"/>
          <w:i/>
          <w:sz w:val="22"/>
          <w:szCs w:val="22"/>
          <w:highlight w:val="yellow"/>
        </w:rPr>
        <w:t>Bidder</w:t>
      </w:r>
      <w:r w:rsidR="00AC66E5" w:rsidRPr="008B741F">
        <w:rPr>
          <w:rFonts w:asciiTheme="minorHAnsi" w:hAnsiTheme="minorHAnsi" w:cstheme="minorHAnsi"/>
          <w:i/>
          <w:sz w:val="22"/>
          <w:szCs w:val="22"/>
          <w:highlight w:val="yellow"/>
        </w:rPr>
        <w:t>Name</w:t>
      </w:r>
      <w:r w:rsidR="00BA6B8C" w:rsidRPr="008B741F">
        <w:rPr>
          <w:rFonts w:asciiTheme="minorHAnsi" w:hAnsiTheme="minorHAnsi" w:cstheme="minorHAnsi"/>
          <w:sz w:val="22"/>
          <w:szCs w:val="22"/>
        </w:rPr>
        <w:t>”:</w:t>
      </w:r>
    </w:p>
    <w:p w14:paraId="1F88B26B" w14:textId="77777777" w:rsidR="00BA6B8C" w:rsidRPr="008B741F" w:rsidRDefault="00BA6B8C" w:rsidP="00C54951">
      <w:pPr>
        <w:pStyle w:val="ListParagraph"/>
        <w:numPr>
          <w:ilvl w:val="1"/>
          <w:numId w:val="37"/>
        </w:numPr>
        <w:spacing w:before="240"/>
        <w:jc w:val="both"/>
        <w:rPr>
          <w:rFonts w:asciiTheme="minorHAnsi" w:hAnsiTheme="minorHAnsi" w:cstheme="minorHAnsi"/>
          <w:sz w:val="22"/>
          <w:szCs w:val="22"/>
        </w:rPr>
      </w:pPr>
      <w:r w:rsidRPr="008B741F">
        <w:rPr>
          <w:rFonts w:asciiTheme="minorHAnsi" w:hAnsiTheme="minorHAnsi" w:cstheme="minorHAnsi"/>
          <w:sz w:val="22"/>
          <w:szCs w:val="22"/>
        </w:rPr>
        <w:t xml:space="preserve">Exhibit A-1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Certification</w:t>
      </w:r>
    </w:p>
    <w:p w14:paraId="5A316E23" w14:textId="77777777" w:rsidR="00BA6B8C" w:rsidRPr="008B741F" w:rsidRDefault="00C54951" w:rsidP="00C54951">
      <w:pPr>
        <w:pStyle w:val="ListParagraph"/>
        <w:numPr>
          <w:ilvl w:val="1"/>
          <w:numId w:val="37"/>
        </w:numPr>
        <w:spacing w:before="240"/>
        <w:jc w:val="both"/>
        <w:rPr>
          <w:rFonts w:asciiTheme="minorHAnsi" w:hAnsiTheme="minorHAnsi" w:cstheme="minorHAnsi"/>
          <w:sz w:val="22"/>
          <w:szCs w:val="22"/>
        </w:rPr>
      </w:pPr>
      <w:r w:rsidRPr="008B741F">
        <w:rPr>
          <w:rFonts w:asciiTheme="minorHAnsi" w:hAnsiTheme="minorHAnsi" w:cstheme="minorHAnsi"/>
          <w:sz w:val="22"/>
          <w:szCs w:val="22"/>
        </w:rPr>
        <w:t xml:space="preserve">Exhibit A-2 </w:t>
      </w:r>
      <w:r w:rsidR="009229C2" w:rsidRPr="008B741F">
        <w:rPr>
          <w:rFonts w:asciiTheme="minorHAnsi" w:hAnsiTheme="minorHAnsi" w:cstheme="minorHAnsi"/>
          <w:sz w:val="22"/>
          <w:szCs w:val="22"/>
        </w:rPr>
        <w:t>Bidder</w:t>
      </w:r>
      <w:r w:rsidR="00BA6B8C" w:rsidRPr="008B741F">
        <w:rPr>
          <w:rFonts w:asciiTheme="minorHAnsi" w:hAnsiTheme="minorHAnsi" w:cstheme="minorHAnsi"/>
          <w:sz w:val="22"/>
          <w:szCs w:val="22"/>
        </w:rPr>
        <w:t xml:space="preserve"> Profile</w:t>
      </w:r>
    </w:p>
    <w:p w14:paraId="355B288E" w14:textId="77777777" w:rsidR="00BA6B8C" w:rsidRPr="008B741F" w:rsidRDefault="00BA6B8C" w:rsidP="00C54951">
      <w:pPr>
        <w:pStyle w:val="ListParagraph"/>
        <w:numPr>
          <w:ilvl w:val="1"/>
          <w:numId w:val="37"/>
        </w:numPr>
        <w:spacing w:before="240"/>
        <w:jc w:val="both"/>
        <w:rPr>
          <w:rFonts w:asciiTheme="minorHAnsi" w:hAnsiTheme="minorHAnsi" w:cstheme="minorHAnsi"/>
          <w:sz w:val="22"/>
          <w:szCs w:val="22"/>
        </w:rPr>
      </w:pPr>
      <w:r w:rsidRPr="008B741F">
        <w:rPr>
          <w:rFonts w:asciiTheme="minorHAnsi" w:hAnsiTheme="minorHAnsi" w:cstheme="minorHAnsi"/>
          <w:sz w:val="22"/>
          <w:szCs w:val="22"/>
        </w:rPr>
        <w:lastRenderedPageBreak/>
        <w:t xml:space="preserve">Exhibit B-1 Mandatory Technical Requirements </w:t>
      </w:r>
    </w:p>
    <w:p w14:paraId="052FA263" w14:textId="77777777" w:rsidR="00BA6B8C" w:rsidRPr="008B741F" w:rsidRDefault="00C54951" w:rsidP="00C54951">
      <w:pPr>
        <w:pStyle w:val="ListParagraph"/>
        <w:numPr>
          <w:ilvl w:val="1"/>
          <w:numId w:val="37"/>
        </w:numPr>
        <w:spacing w:before="240"/>
        <w:jc w:val="both"/>
        <w:rPr>
          <w:rFonts w:asciiTheme="minorHAnsi" w:hAnsiTheme="minorHAnsi" w:cstheme="minorHAnsi"/>
          <w:sz w:val="22"/>
          <w:szCs w:val="22"/>
        </w:rPr>
      </w:pPr>
      <w:r w:rsidRPr="008B741F">
        <w:rPr>
          <w:rFonts w:asciiTheme="minorHAnsi" w:hAnsiTheme="minorHAnsi" w:cstheme="minorHAnsi"/>
          <w:sz w:val="22"/>
          <w:szCs w:val="22"/>
        </w:rPr>
        <w:t>Exhibit B-2 System</w:t>
      </w:r>
      <w:r w:rsidR="00BA6B8C" w:rsidRPr="008B741F">
        <w:rPr>
          <w:rFonts w:asciiTheme="minorHAnsi" w:hAnsiTheme="minorHAnsi" w:cstheme="minorHAnsi"/>
          <w:sz w:val="22"/>
          <w:szCs w:val="22"/>
        </w:rPr>
        <w:t xml:space="preserve"> Solution </w:t>
      </w:r>
      <w:r w:rsidRPr="008B741F">
        <w:rPr>
          <w:rFonts w:asciiTheme="minorHAnsi" w:hAnsiTheme="minorHAnsi" w:cstheme="minorHAnsi"/>
          <w:sz w:val="22"/>
          <w:szCs w:val="22"/>
        </w:rPr>
        <w:t>Narratives</w:t>
      </w:r>
    </w:p>
    <w:p w14:paraId="0F75586E" w14:textId="042455CD" w:rsidR="00BA6B8C" w:rsidRPr="008B741F" w:rsidRDefault="00BA6B8C" w:rsidP="00C54951">
      <w:pPr>
        <w:pStyle w:val="ListParagraph"/>
        <w:numPr>
          <w:ilvl w:val="1"/>
          <w:numId w:val="37"/>
        </w:numPr>
        <w:spacing w:before="240"/>
        <w:jc w:val="both"/>
        <w:rPr>
          <w:rFonts w:asciiTheme="minorHAnsi" w:hAnsiTheme="minorHAnsi" w:cstheme="minorHAnsi"/>
          <w:sz w:val="22"/>
          <w:szCs w:val="22"/>
        </w:rPr>
      </w:pPr>
      <w:r w:rsidRPr="008B741F">
        <w:rPr>
          <w:rFonts w:asciiTheme="minorHAnsi" w:hAnsiTheme="minorHAnsi" w:cstheme="minorHAnsi"/>
          <w:sz w:val="22"/>
          <w:szCs w:val="22"/>
        </w:rPr>
        <w:t>Exhibit B-3</w:t>
      </w:r>
      <w:r w:rsidR="00A834A9">
        <w:rPr>
          <w:rFonts w:asciiTheme="minorHAnsi" w:hAnsiTheme="minorHAnsi" w:cstheme="minorHAnsi"/>
          <w:sz w:val="22"/>
          <w:szCs w:val="22"/>
        </w:rPr>
        <w:t xml:space="preserve"> Experience, Qualifications, </w:t>
      </w:r>
      <w:r w:rsidRPr="008B741F">
        <w:rPr>
          <w:rFonts w:asciiTheme="minorHAnsi" w:hAnsiTheme="minorHAnsi" w:cstheme="minorHAnsi"/>
          <w:sz w:val="22"/>
          <w:szCs w:val="22"/>
        </w:rPr>
        <w:t>Certifications</w:t>
      </w:r>
      <w:r w:rsidR="00A834A9">
        <w:rPr>
          <w:rFonts w:asciiTheme="minorHAnsi" w:hAnsiTheme="minorHAnsi" w:cstheme="minorHAnsi"/>
          <w:sz w:val="22"/>
          <w:szCs w:val="22"/>
        </w:rPr>
        <w:t xml:space="preserve"> and Services</w:t>
      </w:r>
    </w:p>
    <w:p w14:paraId="23CE2ABC" w14:textId="538DE134" w:rsidR="00BA6B8C" w:rsidRPr="008B741F" w:rsidRDefault="00BA6B8C" w:rsidP="00C54951">
      <w:pPr>
        <w:pStyle w:val="ListParagraph"/>
        <w:numPr>
          <w:ilvl w:val="1"/>
          <w:numId w:val="37"/>
        </w:numPr>
        <w:spacing w:before="240"/>
        <w:jc w:val="both"/>
        <w:rPr>
          <w:rFonts w:asciiTheme="minorHAnsi" w:hAnsiTheme="minorHAnsi" w:cstheme="minorHAnsi"/>
          <w:sz w:val="22"/>
          <w:szCs w:val="22"/>
        </w:rPr>
      </w:pPr>
      <w:r w:rsidRPr="008B741F">
        <w:rPr>
          <w:rFonts w:asciiTheme="minorHAnsi" w:hAnsiTheme="minorHAnsi" w:cstheme="minorHAnsi"/>
          <w:sz w:val="22"/>
          <w:szCs w:val="22"/>
        </w:rPr>
        <w:t>Exhibit B-4 References</w:t>
      </w:r>
    </w:p>
    <w:p w14:paraId="05057990" w14:textId="40DF07F0" w:rsidR="00BE18A7" w:rsidRPr="008B741F" w:rsidRDefault="00BE18A7" w:rsidP="00C54951">
      <w:pPr>
        <w:pStyle w:val="ListParagraph"/>
        <w:numPr>
          <w:ilvl w:val="1"/>
          <w:numId w:val="37"/>
        </w:numPr>
        <w:spacing w:before="240"/>
        <w:jc w:val="both"/>
        <w:rPr>
          <w:rFonts w:asciiTheme="minorHAnsi" w:hAnsiTheme="minorHAnsi" w:cstheme="minorHAnsi"/>
          <w:sz w:val="22"/>
          <w:szCs w:val="22"/>
        </w:rPr>
      </w:pPr>
      <w:r w:rsidRPr="008B741F">
        <w:rPr>
          <w:rFonts w:asciiTheme="minorHAnsi" w:hAnsiTheme="minorHAnsi" w:cstheme="minorHAnsi"/>
          <w:sz w:val="22"/>
          <w:szCs w:val="22"/>
        </w:rPr>
        <w:t>Exhibit D-1 Cooperative Purchasing Master Agreement Issues List</w:t>
      </w:r>
    </w:p>
    <w:p w14:paraId="36796700" w14:textId="77777777" w:rsidR="00BA6B8C" w:rsidRPr="008B741F" w:rsidRDefault="00BA6B8C" w:rsidP="00BA6B8C">
      <w:pPr>
        <w:pStyle w:val="ListParagraph"/>
        <w:spacing w:before="240"/>
        <w:jc w:val="both"/>
        <w:rPr>
          <w:rFonts w:asciiTheme="minorHAnsi" w:hAnsiTheme="minorHAnsi" w:cstheme="minorHAnsi"/>
          <w:sz w:val="22"/>
          <w:szCs w:val="22"/>
        </w:rPr>
      </w:pPr>
    </w:p>
    <w:p w14:paraId="6A7149B5" w14:textId="77777777" w:rsidR="00BA6B8C" w:rsidRPr="008B741F" w:rsidRDefault="00C54951" w:rsidP="00AC66E5">
      <w:pPr>
        <w:pStyle w:val="ListParagraph"/>
        <w:spacing w:before="240" w:after="240"/>
        <w:jc w:val="both"/>
        <w:rPr>
          <w:rFonts w:asciiTheme="minorHAnsi" w:hAnsiTheme="minorHAnsi" w:cstheme="minorHAnsi"/>
          <w:sz w:val="22"/>
          <w:szCs w:val="22"/>
        </w:rPr>
      </w:pPr>
      <w:r w:rsidRPr="008B741F">
        <w:rPr>
          <w:rFonts w:asciiTheme="minorHAnsi" w:hAnsiTheme="minorHAnsi" w:cstheme="minorHAnsi"/>
          <w:sz w:val="22"/>
          <w:szCs w:val="22"/>
        </w:rPr>
        <w:t>Bid Price</w:t>
      </w:r>
      <w:r w:rsidR="00BA6B8C" w:rsidRPr="008B741F">
        <w:rPr>
          <w:rFonts w:asciiTheme="minorHAnsi" w:hAnsiTheme="minorHAnsi" w:cstheme="minorHAnsi"/>
          <w:sz w:val="22"/>
          <w:szCs w:val="22"/>
        </w:rPr>
        <w:t xml:space="preserve"> Folder must be labeled “</w:t>
      </w:r>
      <w:r w:rsidR="00BA6B8C" w:rsidRPr="008B741F">
        <w:rPr>
          <w:rFonts w:asciiTheme="minorHAnsi" w:hAnsiTheme="minorHAnsi" w:cstheme="minorHAnsi"/>
          <w:i/>
          <w:sz w:val="22"/>
          <w:szCs w:val="22"/>
          <w:highlight w:val="yellow"/>
        </w:rPr>
        <w:t>00318</w:t>
      </w:r>
      <w:r w:rsidRPr="008B741F">
        <w:rPr>
          <w:rFonts w:asciiTheme="minorHAnsi" w:hAnsiTheme="minorHAnsi" w:cstheme="minorHAnsi"/>
          <w:i/>
          <w:sz w:val="22"/>
          <w:szCs w:val="22"/>
          <w:highlight w:val="yellow"/>
        </w:rPr>
        <w:t>BidPrice</w:t>
      </w:r>
      <w:r w:rsidR="00AC66E5" w:rsidRPr="008B741F">
        <w:rPr>
          <w:rFonts w:asciiTheme="minorHAnsi" w:hAnsiTheme="minorHAnsi" w:cstheme="minorHAnsi"/>
          <w:i/>
          <w:sz w:val="22"/>
          <w:szCs w:val="22"/>
          <w:highlight w:val="yellow"/>
        </w:rPr>
        <w:t>-</w:t>
      </w:r>
      <w:r w:rsidR="009229C2" w:rsidRPr="008B741F">
        <w:rPr>
          <w:rFonts w:asciiTheme="minorHAnsi" w:hAnsiTheme="minorHAnsi" w:cstheme="minorHAnsi"/>
          <w:i/>
          <w:sz w:val="22"/>
          <w:szCs w:val="22"/>
          <w:highlight w:val="yellow"/>
        </w:rPr>
        <w:t>Bidder</w:t>
      </w:r>
      <w:r w:rsidR="00AC66E5" w:rsidRPr="008B741F">
        <w:rPr>
          <w:rFonts w:asciiTheme="minorHAnsi" w:hAnsiTheme="minorHAnsi" w:cstheme="minorHAnsi"/>
          <w:i/>
          <w:sz w:val="22"/>
          <w:szCs w:val="22"/>
          <w:highlight w:val="yellow"/>
        </w:rPr>
        <w:t>Name</w:t>
      </w:r>
      <w:r w:rsidR="00BA6B8C" w:rsidRPr="008B741F">
        <w:rPr>
          <w:rFonts w:asciiTheme="minorHAnsi" w:hAnsiTheme="minorHAnsi" w:cstheme="minorHAnsi"/>
          <w:sz w:val="22"/>
          <w:szCs w:val="22"/>
        </w:rPr>
        <w:t>” and include:</w:t>
      </w:r>
    </w:p>
    <w:p w14:paraId="17259560" w14:textId="77777777" w:rsidR="00AC66E5" w:rsidRPr="008B741F" w:rsidRDefault="00AC66E5" w:rsidP="00AC66E5">
      <w:pPr>
        <w:pStyle w:val="ListParagraph"/>
        <w:spacing w:before="240" w:after="240"/>
        <w:jc w:val="both"/>
        <w:rPr>
          <w:rFonts w:asciiTheme="minorHAnsi" w:hAnsiTheme="minorHAnsi" w:cstheme="minorHAnsi"/>
          <w:sz w:val="22"/>
          <w:szCs w:val="22"/>
        </w:rPr>
      </w:pPr>
    </w:p>
    <w:p w14:paraId="17E03794" w14:textId="77777777" w:rsidR="00AC66E5" w:rsidRPr="008B741F" w:rsidRDefault="00AC66E5" w:rsidP="00C54951">
      <w:pPr>
        <w:pStyle w:val="ListParagraph"/>
        <w:numPr>
          <w:ilvl w:val="1"/>
          <w:numId w:val="9"/>
        </w:numPr>
        <w:spacing w:before="240"/>
        <w:jc w:val="both"/>
        <w:rPr>
          <w:rFonts w:asciiTheme="minorHAnsi" w:hAnsiTheme="minorHAnsi" w:cstheme="minorHAnsi"/>
          <w:sz w:val="22"/>
          <w:szCs w:val="22"/>
        </w:rPr>
      </w:pPr>
      <w:r w:rsidRPr="008B741F">
        <w:rPr>
          <w:rFonts w:asciiTheme="minorHAnsi" w:hAnsiTheme="minorHAnsi" w:cstheme="minorHAnsi"/>
          <w:sz w:val="22"/>
          <w:szCs w:val="22"/>
        </w:rPr>
        <w:t>Exhibit C Bid Price</w:t>
      </w:r>
    </w:p>
    <w:p w14:paraId="0FC0E8FC" w14:textId="77777777" w:rsidR="001D7750" w:rsidRPr="008B741F" w:rsidRDefault="001D7750" w:rsidP="00AF34B2">
      <w:pPr>
        <w:jc w:val="both"/>
        <w:rPr>
          <w:rFonts w:asciiTheme="minorHAnsi" w:hAnsiTheme="minorHAnsi" w:cstheme="minorHAnsi"/>
          <w:sz w:val="22"/>
          <w:szCs w:val="22"/>
        </w:rPr>
      </w:pPr>
    </w:p>
    <w:p w14:paraId="76B6B235" w14:textId="77777777" w:rsidR="00D31B80" w:rsidRPr="008B741F" w:rsidRDefault="00D31B80" w:rsidP="00AF34B2">
      <w:pPr>
        <w:jc w:val="both"/>
        <w:rPr>
          <w:rFonts w:asciiTheme="minorHAnsi" w:hAnsiTheme="minorHAnsi" w:cstheme="minorHAnsi"/>
          <w:sz w:val="22"/>
          <w:szCs w:val="22"/>
        </w:rPr>
      </w:pPr>
    </w:p>
    <w:p w14:paraId="59DF90F7" w14:textId="77777777" w:rsidR="007F754A" w:rsidRPr="008B741F" w:rsidRDefault="007F754A" w:rsidP="006F0B52">
      <w:pPr>
        <w:pStyle w:val="Heading1"/>
        <w:rPr>
          <w:rFonts w:asciiTheme="minorHAnsi" w:hAnsiTheme="minorHAnsi" w:cstheme="minorHAnsi"/>
        </w:rPr>
      </w:pPr>
      <w:bookmarkStart w:id="5" w:name="_Section_5_–Complaint,"/>
      <w:bookmarkStart w:id="6" w:name="Section_4"/>
      <w:bookmarkEnd w:id="5"/>
      <w:r w:rsidRPr="008B741F">
        <w:rPr>
          <w:rFonts w:asciiTheme="minorHAnsi" w:hAnsiTheme="minorHAnsi" w:cstheme="minorHAnsi"/>
        </w:rPr>
        <w:t xml:space="preserve">Section </w:t>
      </w:r>
      <w:r w:rsidR="00D31B80" w:rsidRPr="008B741F">
        <w:rPr>
          <w:rFonts w:asciiTheme="minorHAnsi" w:hAnsiTheme="minorHAnsi" w:cstheme="minorHAnsi"/>
          <w:lang w:val="en-US"/>
        </w:rPr>
        <w:t>5</w:t>
      </w:r>
      <w:r w:rsidRPr="008B741F">
        <w:rPr>
          <w:rFonts w:asciiTheme="minorHAnsi" w:hAnsiTheme="minorHAnsi" w:cstheme="minorHAnsi"/>
        </w:rPr>
        <w:t xml:space="preserve"> –</w:t>
      </w:r>
      <w:r w:rsidR="00EC46EA" w:rsidRPr="008B741F">
        <w:rPr>
          <w:rFonts w:asciiTheme="minorHAnsi" w:hAnsiTheme="minorHAnsi" w:cstheme="minorHAnsi"/>
          <w:lang w:val="en-US"/>
        </w:rPr>
        <w:t xml:space="preserve"> </w:t>
      </w:r>
      <w:r w:rsidR="000B74CC" w:rsidRPr="008B741F">
        <w:rPr>
          <w:rFonts w:asciiTheme="minorHAnsi" w:hAnsiTheme="minorHAnsi" w:cstheme="minorHAnsi"/>
        </w:rPr>
        <w:t>Complaint, Debrief, &amp; Protest Requirements</w:t>
      </w:r>
    </w:p>
    <w:bookmarkEnd w:id="6"/>
    <w:p w14:paraId="70C93B5B" w14:textId="77777777" w:rsidR="007F754A" w:rsidRPr="008B741F" w:rsidRDefault="007F754A" w:rsidP="00A923E1">
      <w:pPr>
        <w:keepNext/>
        <w:keepLines/>
        <w:rPr>
          <w:rFonts w:asciiTheme="minorHAnsi" w:hAnsiTheme="minorHAnsi" w:cstheme="minorHAnsi"/>
          <w:sz w:val="22"/>
          <w:szCs w:val="22"/>
        </w:rPr>
      </w:pPr>
    </w:p>
    <w:p w14:paraId="72F6F3EA" w14:textId="77777777" w:rsidR="004D0A8C" w:rsidRPr="008B741F" w:rsidRDefault="007F754A" w:rsidP="00A923E1">
      <w:pPr>
        <w:keepNext/>
        <w:keepLines/>
        <w:jc w:val="both"/>
        <w:rPr>
          <w:rFonts w:asciiTheme="minorHAnsi" w:hAnsiTheme="minorHAnsi" w:cstheme="minorHAnsi"/>
          <w:sz w:val="22"/>
          <w:szCs w:val="22"/>
        </w:rPr>
      </w:pPr>
      <w:r w:rsidRPr="008B741F">
        <w:rPr>
          <w:rFonts w:asciiTheme="minorHAnsi" w:hAnsiTheme="minorHAnsi" w:cstheme="minorHAnsi"/>
          <w:sz w:val="22"/>
          <w:szCs w:val="22"/>
        </w:rPr>
        <w:t xml:space="preserve">This section </w:t>
      </w:r>
      <w:r w:rsidR="000B74CC" w:rsidRPr="008B741F">
        <w:rPr>
          <w:rFonts w:asciiTheme="minorHAnsi" w:hAnsiTheme="minorHAnsi" w:cstheme="minorHAnsi"/>
          <w:sz w:val="22"/>
          <w:szCs w:val="22"/>
        </w:rPr>
        <w:t>details the applicable requirements for complaints, debriefs, and protests</w:t>
      </w:r>
      <w:r w:rsidRPr="008B741F">
        <w:rPr>
          <w:rFonts w:asciiTheme="minorHAnsi" w:hAnsiTheme="minorHAnsi" w:cstheme="minorHAnsi"/>
          <w:sz w:val="22"/>
          <w:szCs w:val="22"/>
        </w:rPr>
        <w:t>.</w:t>
      </w:r>
    </w:p>
    <w:p w14:paraId="06F83A8B" w14:textId="77777777" w:rsidR="002D0F80" w:rsidRPr="008B741F" w:rsidRDefault="000B74CC" w:rsidP="001B3AF7">
      <w:pPr>
        <w:numPr>
          <w:ilvl w:val="0"/>
          <w:numId w:val="12"/>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Complaints</w:t>
      </w:r>
      <w:r w:rsidR="002D0F80"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This Competitive Solicitation offers a complaint period for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wishing to voice objections to this solicitation.  The complaint period ends five (5) business days before the bid due date.  The complaint period is an opportunity to voice objections, raise concerns, or suggest changes that were not addressed during the Question &amp; Answer Period or, if applicable, at the Pre-Bid Conference.  Failure by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to raise a complaint at this stage may waive its right for later consideration.  Enterprise Services will consider all complaints but is not required to adopt a complaint, in part or in full.  If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complaints result in changes to the Competitive Solicitation, written amendments will be issued and posted on WEBS</w:t>
      </w:r>
      <w:r w:rsidR="002D0F80" w:rsidRPr="008B741F">
        <w:rPr>
          <w:rFonts w:asciiTheme="minorHAnsi" w:hAnsiTheme="minorHAnsi" w:cstheme="minorHAnsi"/>
          <w:sz w:val="22"/>
          <w:szCs w:val="22"/>
        </w:rPr>
        <w:t>.</w:t>
      </w:r>
    </w:p>
    <w:p w14:paraId="7BEA9493" w14:textId="77777777"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Criteria for Complaint</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lang w:val="x-none"/>
        </w:rPr>
        <w:t>A formal complaint may be based only on one or more of the following grounds:</w:t>
      </w:r>
      <w:r w:rsidRPr="008B741F">
        <w:rPr>
          <w:rFonts w:asciiTheme="minorHAnsi" w:hAnsiTheme="minorHAnsi" w:cstheme="minorHAnsi"/>
          <w:sz w:val="22"/>
          <w:szCs w:val="22"/>
        </w:rPr>
        <w:t xml:space="preserve"> (a) </w:t>
      </w:r>
      <w:r w:rsidRPr="008B741F">
        <w:rPr>
          <w:rFonts w:asciiTheme="minorHAnsi" w:hAnsiTheme="minorHAnsi" w:cstheme="minorHAnsi"/>
          <w:sz w:val="22"/>
          <w:szCs w:val="22"/>
          <w:lang w:val="x-none"/>
        </w:rPr>
        <w:t>The solicitation unnecessarily restricts competition;</w:t>
      </w:r>
      <w:r w:rsidRPr="008B741F">
        <w:rPr>
          <w:rFonts w:asciiTheme="minorHAnsi" w:hAnsiTheme="minorHAnsi" w:cstheme="minorHAnsi"/>
          <w:sz w:val="22"/>
          <w:szCs w:val="22"/>
        </w:rPr>
        <w:t xml:space="preserve"> (b) </w:t>
      </w:r>
      <w:r w:rsidRPr="008B741F">
        <w:rPr>
          <w:rFonts w:asciiTheme="minorHAnsi" w:hAnsiTheme="minorHAnsi" w:cstheme="minorHAnsi"/>
          <w:sz w:val="22"/>
          <w:szCs w:val="22"/>
          <w:lang w:val="x-none"/>
        </w:rPr>
        <w:t>The solicitation evaluation or scoring process is unfair or flawed; or</w:t>
      </w:r>
      <w:r w:rsidRPr="008B741F">
        <w:rPr>
          <w:rFonts w:asciiTheme="minorHAnsi" w:hAnsiTheme="minorHAnsi" w:cstheme="minorHAnsi"/>
          <w:sz w:val="22"/>
          <w:szCs w:val="22"/>
        </w:rPr>
        <w:t xml:space="preserve"> (c) </w:t>
      </w:r>
      <w:r w:rsidRPr="008B741F">
        <w:rPr>
          <w:rFonts w:asciiTheme="minorHAnsi" w:hAnsiTheme="minorHAnsi" w:cstheme="minorHAnsi"/>
          <w:sz w:val="22"/>
          <w:szCs w:val="22"/>
          <w:lang w:val="x-none"/>
        </w:rPr>
        <w:t>The solicitation requirements are inadequate or insufficient to prepare a response.</w:t>
      </w:r>
    </w:p>
    <w:p w14:paraId="7152C070" w14:textId="77777777"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Initiating A Complaint</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lang w:val="x-none"/>
        </w:rPr>
        <w:t>A complaint must:</w:t>
      </w:r>
      <w:r w:rsidRPr="008B741F">
        <w:rPr>
          <w:rFonts w:asciiTheme="minorHAnsi" w:hAnsiTheme="minorHAnsi" w:cstheme="minorHAnsi"/>
          <w:sz w:val="22"/>
          <w:szCs w:val="22"/>
        </w:rPr>
        <w:t xml:space="preserve"> (a) </w:t>
      </w:r>
      <w:r w:rsidRPr="008B741F">
        <w:rPr>
          <w:rFonts w:asciiTheme="minorHAnsi" w:hAnsiTheme="minorHAnsi" w:cstheme="minorHAnsi"/>
          <w:sz w:val="22"/>
          <w:szCs w:val="22"/>
          <w:lang w:val="x-none"/>
        </w:rPr>
        <w:t>Be submitted to and received by the</w:t>
      </w:r>
      <w:r w:rsidRPr="008B741F">
        <w:rPr>
          <w:rFonts w:asciiTheme="minorHAnsi" w:hAnsiTheme="minorHAnsi" w:cstheme="minorHAnsi"/>
          <w:sz w:val="22"/>
          <w:szCs w:val="22"/>
        </w:rPr>
        <w:t xml:space="preserve"> Procurement Coordinator no less than</w:t>
      </w:r>
      <w:r w:rsidRPr="008B741F">
        <w:rPr>
          <w:rFonts w:asciiTheme="minorHAnsi" w:hAnsiTheme="minorHAnsi" w:cstheme="minorHAnsi"/>
          <w:sz w:val="22"/>
          <w:szCs w:val="22"/>
          <w:lang w:val="x-none"/>
        </w:rPr>
        <w:t xml:space="preserve"> five </w:t>
      </w:r>
      <w:r w:rsidRPr="008B741F">
        <w:rPr>
          <w:rFonts w:asciiTheme="minorHAnsi" w:hAnsiTheme="minorHAnsi" w:cstheme="minorHAnsi"/>
          <w:sz w:val="22"/>
          <w:szCs w:val="22"/>
        </w:rPr>
        <w:t xml:space="preserve">(5) </w:t>
      </w:r>
      <w:r w:rsidRPr="008B741F">
        <w:rPr>
          <w:rFonts w:asciiTheme="minorHAnsi" w:hAnsiTheme="minorHAnsi" w:cstheme="minorHAnsi"/>
          <w:sz w:val="22"/>
          <w:szCs w:val="22"/>
          <w:lang w:val="x-none"/>
        </w:rPr>
        <w:t>business days prior to the deadline for bid submittal; and</w:t>
      </w:r>
      <w:r w:rsidRPr="008B741F">
        <w:rPr>
          <w:rFonts w:asciiTheme="minorHAnsi" w:hAnsiTheme="minorHAnsi" w:cstheme="minorHAnsi"/>
          <w:sz w:val="22"/>
          <w:szCs w:val="22"/>
        </w:rPr>
        <w:t xml:space="preserve"> (b) </w:t>
      </w:r>
      <w:r w:rsidRPr="008B741F">
        <w:rPr>
          <w:rFonts w:asciiTheme="minorHAnsi" w:hAnsiTheme="minorHAnsi" w:cstheme="minorHAnsi"/>
          <w:sz w:val="22"/>
          <w:szCs w:val="22"/>
          <w:lang w:val="x-none"/>
        </w:rPr>
        <w:t>Be in writing (see Form and Substance, and Other below).</w:t>
      </w:r>
      <w:r w:rsidRPr="008B741F">
        <w:rPr>
          <w:rFonts w:asciiTheme="minorHAnsi" w:hAnsiTheme="minorHAnsi" w:cstheme="minorHAnsi"/>
          <w:sz w:val="22"/>
          <w:szCs w:val="22"/>
        </w:rPr>
        <w:t xml:space="preserve">  </w:t>
      </w:r>
      <w:r w:rsidRPr="008B741F">
        <w:rPr>
          <w:rFonts w:asciiTheme="minorHAnsi" w:hAnsiTheme="minorHAnsi" w:cstheme="minorHAnsi"/>
          <w:sz w:val="22"/>
          <w:szCs w:val="22"/>
          <w:lang w:val="x-none"/>
        </w:rPr>
        <w:t xml:space="preserve">A complaint </w:t>
      </w:r>
      <w:r w:rsidRPr="008B741F">
        <w:rPr>
          <w:rFonts w:asciiTheme="minorHAnsi" w:hAnsiTheme="minorHAnsi" w:cstheme="minorHAnsi"/>
          <w:sz w:val="22"/>
          <w:szCs w:val="22"/>
        </w:rPr>
        <w:t xml:space="preserve">should clearly </w:t>
      </w:r>
      <w:r w:rsidRPr="008B741F">
        <w:rPr>
          <w:rFonts w:asciiTheme="minorHAnsi" w:hAnsiTheme="minorHAnsi" w:cstheme="minorHAnsi"/>
          <w:sz w:val="22"/>
          <w:szCs w:val="22"/>
          <w:lang w:val="x-none"/>
        </w:rPr>
        <w:t>articulate the basis of the complaint and</w:t>
      </w:r>
      <w:r w:rsidRPr="008B741F">
        <w:rPr>
          <w:rFonts w:asciiTheme="minorHAnsi" w:hAnsiTheme="minorHAnsi" w:cstheme="minorHAnsi"/>
          <w:sz w:val="22"/>
          <w:szCs w:val="22"/>
        </w:rPr>
        <w:t xml:space="preserve"> include a </w:t>
      </w:r>
      <w:r w:rsidRPr="008B741F">
        <w:rPr>
          <w:rFonts w:asciiTheme="minorHAnsi" w:hAnsiTheme="minorHAnsi" w:cstheme="minorHAnsi"/>
          <w:sz w:val="22"/>
          <w:szCs w:val="22"/>
          <w:lang w:val="x-none"/>
        </w:rPr>
        <w:t>proposed remedy</w:t>
      </w:r>
      <w:r w:rsidRPr="008B741F">
        <w:rPr>
          <w:rFonts w:asciiTheme="minorHAnsi" w:hAnsiTheme="minorHAnsi" w:cstheme="minorHAnsi"/>
          <w:sz w:val="22"/>
          <w:szCs w:val="22"/>
        </w:rPr>
        <w:t>.</w:t>
      </w:r>
    </w:p>
    <w:p w14:paraId="0EAD7E67" w14:textId="77777777"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Response</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lang w:val="x-none"/>
        </w:rPr>
        <w:t xml:space="preserve">When a complaint is received, the </w:t>
      </w:r>
      <w:r w:rsidRPr="008B741F">
        <w:rPr>
          <w:rFonts w:asciiTheme="minorHAnsi" w:hAnsiTheme="minorHAnsi" w:cstheme="minorHAnsi"/>
          <w:sz w:val="22"/>
          <w:szCs w:val="22"/>
        </w:rPr>
        <w:t>Procurement Coordinator (</w:t>
      </w:r>
      <w:r w:rsidRPr="008B741F">
        <w:rPr>
          <w:rFonts w:asciiTheme="minorHAnsi" w:hAnsiTheme="minorHAnsi" w:cstheme="minorHAnsi"/>
          <w:sz w:val="22"/>
          <w:szCs w:val="22"/>
          <w:lang w:val="x-none"/>
        </w:rPr>
        <w:t>or designee</w:t>
      </w:r>
      <w:r w:rsidRPr="008B741F">
        <w:rPr>
          <w:rFonts w:asciiTheme="minorHAnsi" w:hAnsiTheme="minorHAnsi" w:cstheme="minorHAnsi"/>
          <w:sz w:val="22"/>
          <w:szCs w:val="22"/>
        </w:rPr>
        <w:t>)</w:t>
      </w:r>
      <w:r w:rsidRPr="008B741F">
        <w:rPr>
          <w:rFonts w:asciiTheme="minorHAnsi" w:hAnsiTheme="minorHAnsi" w:cstheme="minorHAnsi"/>
          <w:sz w:val="22"/>
          <w:szCs w:val="22"/>
          <w:lang w:val="x-none"/>
        </w:rPr>
        <w:t xml:space="preserve"> will consider all the facts available and respond in writing prior to the deadline for bid submittals, unless more time is needed.</w:t>
      </w:r>
      <w:r w:rsidRPr="008B741F">
        <w:rPr>
          <w:rFonts w:asciiTheme="minorHAnsi" w:hAnsiTheme="minorHAnsi" w:cstheme="minorHAnsi"/>
          <w:sz w:val="22"/>
          <w:szCs w:val="22"/>
        </w:rPr>
        <w:t xml:space="preserve">  Enterprise Services</w:t>
      </w:r>
      <w:r w:rsidRPr="008B741F">
        <w:rPr>
          <w:rFonts w:asciiTheme="minorHAnsi" w:hAnsiTheme="minorHAnsi" w:cstheme="minorHAnsi"/>
          <w:sz w:val="22"/>
          <w:szCs w:val="22"/>
          <w:lang w:val="x-none"/>
        </w:rPr>
        <w:t xml:space="preserve"> is required to promptly post the response to a complaint on WEBS</w:t>
      </w:r>
      <w:r w:rsidR="00B84905" w:rsidRPr="008B741F">
        <w:rPr>
          <w:rFonts w:asciiTheme="minorHAnsi" w:hAnsiTheme="minorHAnsi" w:cstheme="minorHAnsi"/>
          <w:sz w:val="22"/>
          <w:szCs w:val="22"/>
        </w:rPr>
        <w:t>.</w:t>
      </w:r>
    </w:p>
    <w:p w14:paraId="30D6F6AF" w14:textId="77777777"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Response is Final</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lang w:val="x-none"/>
        </w:rPr>
        <w:t xml:space="preserve">The </w:t>
      </w:r>
      <w:r w:rsidRPr="008B741F">
        <w:rPr>
          <w:rFonts w:asciiTheme="minorHAnsi" w:hAnsiTheme="minorHAnsi" w:cstheme="minorHAnsi"/>
          <w:sz w:val="22"/>
          <w:szCs w:val="22"/>
        </w:rPr>
        <w:t xml:space="preserve">Procurement Coordinator’s </w:t>
      </w:r>
      <w:r w:rsidRPr="008B741F">
        <w:rPr>
          <w:rFonts w:asciiTheme="minorHAnsi" w:hAnsiTheme="minorHAnsi" w:cstheme="minorHAnsi"/>
          <w:sz w:val="22"/>
          <w:szCs w:val="22"/>
          <w:lang w:val="x-none"/>
        </w:rPr>
        <w:t>response to the complaint is final and not subject to administrative appeal.  Issues raised in a complaint may not be raised again during the protest period.</w:t>
      </w:r>
      <w:r w:rsidRPr="008B741F">
        <w:rPr>
          <w:rFonts w:asciiTheme="minorHAnsi" w:hAnsiTheme="minorHAnsi" w:cstheme="minorHAnsi"/>
          <w:sz w:val="22"/>
          <w:szCs w:val="22"/>
        </w:rPr>
        <w:t xml:space="preserve">  Furthermore, any issue, exception, addition, or omission not brought to the attention of the Procurement Coordinator prior to bid submittal may be deemed waived for protest purposes.</w:t>
      </w:r>
    </w:p>
    <w:p w14:paraId="41C25311" w14:textId="77777777" w:rsidR="000B74CC" w:rsidRPr="008B741F" w:rsidRDefault="000B74CC" w:rsidP="001B3AF7">
      <w:pPr>
        <w:numPr>
          <w:ilvl w:val="0"/>
          <w:numId w:val="12"/>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Debrief Conferences</w:t>
      </w:r>
      <w:r w:rsidRPr="008B741F">
        <w:rPr>
          <w:rFonts w:asciiTheme="minorHAnsi" w:hAnsiTheme="minorHAnsi" w:cstheme="minorHAnsi"/>
          <w:sz w:val="22"/>
          <w:szCs w:val="22"/>
        </w:rPr>
        <w:t xml:space="preserve">.  </w:t>
      </w:r>
      <w:r w:rsidR="006C33A6" w:rsidRPr="008B741F">
        <w:rPr>
          <w:rFonts w:asciiTheme="minorHAnsi" w:hAnsiTheme="minorHAnsi" w:cstheme="minorHAnsi"/>
          <w:sz w:val="22"/>
          <w:szCs w:val="22"/>
        </w:rPr>
        <w:t>A Debrief Co</w:t>
      </w:r>
      <w:r w:rsidR="00536F73" w:rsidRPr="008B741F">
        <w:rPr>
          <w:rFonts w:asciiTheme="minorHAnsi" w:hAnsiTheme="minorHAnsi" w:cstheme="minorHAnsi"/>
          <w:sz w:val="22"/>
          <w:szCs w:val="22"/>
        </w:rPr>
        <w:t>nference is an opportunity for</w:t>
      </w:r>
      <w:r w:rsidR="006C33A6"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and the Procurement Coordinator to meet and discuss the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’s bid.  A debrief i</w:t>
      </w:r>
      <w:r w:rsidR="00536F73" w:rsidRPr="008B741F">
        <w:rPr>
          <w:rFonts w:asciiTheme="minorHAnsi" w:hAnsiTheme="minorHAnsi" w:cstheme="minorHAnsi"/>
          <w:sz w:val="22"/>
          <w:szCs w:val="22"/>
        </w:rPr>
        <w:t xml:space="preserve">s a required prerequisite for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wishing to file a protest.  Following the evaluation of the bids, Enterprise Services will issue an announcement of the ASB.  That announcement may be made by any means, but Enterprise Services likely will use email to the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’s email address provided in the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’s Profile.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w:t>
      </w:r>
      <w:r w:rsidR="006C33A6" w:rsidRPr="008B741F">
        <w:rPr>
          <w:rFonts w:asciiTheme="minorHAnsi" w:hAnsiTheme="minorHAnsi" w:cstheme="minorHAnsi"/>
          <w:sz w:val="22"/>
          <w:szCs w:val="22"/>
        </w:rPr>
        <w:lastRenderedPageBreak/>
        <w:t xml:space="preserve">will have three (3) business days to request a Debrief Conference.  Once a Debrief Conference is requested, Enterprise Services will offer the requesting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one meeting opportunity and notify the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of the Debrief Conference place, date, and time.  Please note, because the debrief process must occur before making an award, Enterprise Services likely will schedule the Debrief Conference shortly after the announcement of the ASB and the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’s request for a Debrief Conference.  Enterprise Services will not allow the debrief process to delay the award.  Therefore,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should plan for contingencies and alternate representatives;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who are unwilling or unable to attend the Debrief Conference will lose the opportunity to protest.</w:t>
      </w:r>
    </w:p>
    <w:p w14:paraId="56F9958E" w14:textId="77777777"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Timing</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rPr>
        <w:t xml:space="preserve">A Debrief </w:t>
      </w:r>
      <w:r w:rsidR="00536F73" w:rsidRPr="008B741F">
        <w:rPr>
          <w:rFonts w:asciiTheme="minorHAnsi" w:hAnsiTheme="minorHAnsi" w:cstheme="minorHAnsi"/>
          <w:sz w:val="22"/>
          <w:szCs w:val="22"/>
        </w:rPr>
        <w:t>Conference may be requested by</w:t>
      </w:r>
      <w:r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following announcement of the Apparent Successful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w:t>
      </w:r>
    </w:p>
    <w:p w14:paraId="3FEB5562" w14:textId="77777777"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Purpose of Debrief Conference</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rPr>
        <w:t xml:space="preserve">Any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who has submitted a timely bid response may request a Debrief Conference (see Form and Substance, and Other below).  A Debrief Conference provides an opportunity for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to meet with Enterprise Services to discuss its bid and evaluation.</w:t>
      </w:r>
    </w:p>
    <w:p w14:paraId="4237608D" w14:textId="6F39799F"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Requesting a Debrief Conference</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lang w:val="x-none"/>
        </w:rPr>
        <w:t>The request for a</w:t>
      </w:r>
      <w:r w:rsidRPr="008B741F">
        <w:rPr>
          <w:rFonts w:asciiTheme="minorHAnsi" w:hAnsiTheme="minorHAnsi" w:cstheme="minorHAnsi"/>
          <w:sz w:val="22"/>
          <w:szCs w:val="22"/>
        </w:rPr>
        <w:t xml:space="preserve"> Debrief Conference </w:t>
      </w:r>
      <w:r w:rsidRPr="008B741F">
        <w:rPr>
          <w:rFonts w:asciiTheme="minorHAnsi" w:hAnsiTheme="minorHAnsi" w:cstheme="minorHAnsi"/>
          <w:sz w:val="22"/>
          <w:szCs w:val="22"/>
          <w:lang w:val="x-none"/>
        </w:rPr>
        <w:t xml:space="preserve">must be made in writing via email to the </w:t>
      </w:r>
      <w:r w:rsidRPr="008B741F">
        <w:rPr>
          <w:rFonts w:asciiTheme="minorHAnsi" w:hAnsiTheme="minorHAnsi" w:cstheme="minorHAnsi"/>
          <w:sz w:val="22"/>
          <w:szCs w:val="22"/>
        </w:rPr>
        <w:t xml:space="preserve">Procurement Coordinator </w:t>
      </w:r>
      <w:r w:rsidRPr="008B741F">
        <w:rPr>
          <w:rFonts w:asciiTheme="minorHAnsi" w:hAnsiTheme="minorHAnsi" w:cstheme="minorHAnsi"/>
          <w:sz w:val="22"/>
          <w:szCs w:val="22"/>
          <w:lang w:val="x-none"/>
        </w:rPr>
        <w:t xml:space="preserve">and received within three </w:t>
      </w:r>
      <w:r w:rsidRPr="008B741F">
        <w:rPr>
          <w:rFonts w:asciiTheme="minorHAnsi" w:hAnsiTheme="minorHAnsi" w:cstheme="minorHAnsi"/>
          <w:sz w:val="22"/>
          <w:szCs w:val="22"/>
        </w:rPr>
        <w:t xml:space="preserve">(3) </w:t>
      </w:r>
      <w:r w:rsidRPr="008B741F">
        <w:rPr>
          <w:rFonts w:asciiTheme="minorHAnsi" w:hAnsiTheme="minorHAnsi" w:cstheme="minorHAnsi"/>
          <w:sz w:val="22"/>
          <w:szCs w:val="22"/>
          <w:lang w:val="x-none"/>
        </w:rPr>
        <w:t xml:space="preserve">business days after the announcement of the Apparent Successful </w:t>
      </w:r>
      <w:r w:rsidR="009229C2" w:rsidRPr="008B741F">
        <w:rPr>
          <w:rFonts w:asciiTheme="minorHAnsi" w:hAnsiTheme="minorHAnsi" w:cstheme="minorHAnsi"/>
          <w:sz w:val="22"/>
          <w:szCs w:val="22"/>
          <w:lang w:val="x-none"/>
        </w:rPr>
        <w:t>Bidder</w:t>
      </w:r>
      <w:r w:rsidRPr="008B741F">
        <w:rPr>
          <w:rFonts w:asciiTheme="minorHAnsi" w:hAnsiTheme="minorHAnsi" w:cstheme="minorHAnsi"/>
          <w:sz w:val="22"/>
          <w:szCs w:val="22"/>
          <w:lang w:val="x-none"/>
        </w:rPr>
        <w:t>.</w:t>
      </w:r>
      <w:r w:rsidRPr="008B741F">
        <w:rPr>
          <w:rFonts w:asciiTheme="minorHAnsi" w:hAnsiTheme="minorHAnsi" w:cstheme="minorHAnsi"/>
          <w:sz w:val="22"/>
          <w:szCs w:val="22"/>
        </w:rPr>
        <w:t xml:space="preserve">  </w:t>
      </w:r>
      <w:r w:rsidRPr="008B741F">
        <w:rPr>
          <w:rFonts w:asciiTheme="minorHAnsi" w:hAnsiTheme="minorHAnsi" w:cstheme="minorHAnsi"/>
          <w:sz w:val="22"/>
          <w:szCs w:val="22"/>
          <w:lang w:val="x-none"/>
        </w:rPr>
        <w:t xml:space="preserve">Debrief conferences may be conducted either in person at the </w:t>
      </w:r>
      <w:r w:rsidRPr="008B741F">
        <w:rPr>
          <w:rFonts w:asciiTheme="minorHAnsi" w:hAnsiTheme="minorHAnsi" w:cstheme="minorHAnsi"/>
          <w:sz w:val="22"/>
          <w:szCs w:val="22"/>
        </w:rPr>
        <w:t>Enterprise Services offices</w:t>
      </w:r>
      <w:r w:rsidRPr="008B741F">
        <w:rPr>
          <w:rFonts w:asciiTheme="minorHAnsi" w:hAnsiTheme="minorHAnsi" w:cstheme="minorHAnsi"/>
          <w:sz w:val="22"/>
          <w:szCs w:val="22"/>
          <w:lang w:val="x-none"/>
        </w:rPr>
        <w:t xml:space="preserve"> in Olympia, Wash</w:t>
      </w:r>
      <w:r w:rsidRPr="008B741F">
        <w:rPr>
          <w:rFonts w:asciiTheme="minorHAnsi" w:hAnsiTheme="minorHAnsi" w:cstheme="minorHAnsi"/>
          <w:sz w:val="22"/>
          <w:szCs w:val="22"/>
        </w:rPr>
        <w:t>ington</w:t>
      </w:r>
      <w:r w:rsidRPr="008B741F">
        <w:rPr>
          <w:rFonts w:asciiTheme="minorHAnsi" w:hAnsiTheme="minorHAnsi" w:cstheme="minorHAnsi"/>
          <w:sz w:val="22"/>
          <w:szCs w:val="22"/>
          <w:lang w:val="x-none"/>
        </w:rPr>
        <w:t xml:space="preserve">, </w:t>
      </w:r>
      <w:r w:rsidR="004D6D6B">
        <w:rPr>
          <w:rFonts w:asciiTheme="minorHAnsi" w:hAnsiTheme="minorHAnsi" w:cstheme="minorHAnsi"/>
          <w:sz w:val="22"/>
          <w:szCs w:val="22"/>
        </w:rPr>
        <w:t xml:space="preserve">via Zoom (or other approved remote meeting application), </w:t>
      </w:r>
      <w:r w:rsidR="004D6D6B">
        <w:rPr>
          <w:rFonts w:asciiTheme="minorHAnsi" w:hAnsiTheme="minorHAnsi" w:cstheme="minorHAnsi"/>
          <w:sz w:val="22"/>
          <w:szCs w:val="22"/>
          <w:lang w:val="x-none"/>
        </w:rPr>
        <w:t>or via</w:t>
      </w:r>
      <w:r w:rsidRPr="008B741F">
        <w:rPr>
          <w:rFonts w:asciiTheme="minorHAnsi" w:hAnsiTheme="minorHAnsi" w:cstheme="minorHAnsi"/>
          <w:sz w:val="22"/>
          <w:szCs w:val="22"/>
          <w:lang w:val="x-none"/>
        </w:rPr>
        <w:t xml:space="preserve"> telephone, as determined by </w:t>
      </w:r>
      <w:r w:rsidRPr="008B741F">
        <w:rPr>
          <w:rFonts w:asciiTheme="minorHAnsi" w:hAnsiTheme="minorHAnsi" w:cstheme="minorHAnsi"/>
          <w:sz w:val="22"/>
          <w:szCs w:val="22"/>
        </w:rPr>
        <w:t>Enterprise Services</w:t>
      </w:r>
      <w:r w:rsidRPr="008B741F">
        <w:rPr>
          <w:rFonts w:asciiTheme="minorHAnsi" w:hAnsiTheme="minorHAnsi" w:cstheme="minorHAnsi"/>
          <w:sz w:val="22"/>
          <w:szCs w:val="22"/>
          <w:lang w:val="x-none"/>
        </w:rPr>
        <w:t xml:space="preserve">, and may be limited by </w:t>
      </w:r>
      <w:r w:rsidRPr="008B741F">
        <w:rPr>
          <w:rFonts w:asciiTheme="minorHAnsi" w:hAnsiTheme="minorHAnsi" w:cstheme="minorHAnsi"/>
          <w:sz w:val="22"/>
          <w:szCs w:val="22"/>
        </w:rPr>
        <w:t xml:space="preserve">Enterprise Services </w:t>
      </w:r>
      <w:r w:rsidRPr="008B741F">
        <w:rPr>
          <w:rFonts w:asciiTheme="minorHAnsi" w:hAnsiTheme="minorHAnsi" w:cstheme="minorHAnsi"/>
          <w:sz w:val="22"/>
          <w:szCs w:val="22"/>
          <w:lang w:val="x-none"/>
        </w:rPr>
        <w:t>to a specified period of time.</w:t>
      </w:r>
      <w:r w:rsidRPr="008B741F">
        <w:rPr>
          <w:rFonts w:asciiTheme="minorHAnsi" w:hAnsiTheme="minorHAnsi" w:cstheme="minorHAnsi"/>
          <w:sz w:val="22"/>
          <w:szCs w:val="22"/>
        </w:rPr>
        <w:t xml:space="preserve">  </w:t>
      </w:r>
      <w:r w:rsidR="00536F73" w:rsidRPr="008B741F">
        <w:rPr>
          <w:rFonts w:asciiTheme="minorHAnsi" w:hAnsiTheme="minorHAnsi" w:cstheme="minorHAnsi"/>
          <w:sz w:val="22"/>
          <w:szCs w:val="22"/>
          <w:lang w:val="x-none"/>
        </w:rPr>
        <w:t>The failure of</w:t>
      </w:r>
      <w:r w:rsidRPr="008B741F">
        <w:rPr>
          <w:rFonts w:asciiTheme="minorHAnsi" w:hAnsiTheme="minorHAnsi" w:cstheme="minorHAnsi"/>
          <w:sz w:val="22"/>
          <w:szCs w:val="22"/>
          <w:lang w:val="x-none"/>
        </w:rPr>
        <w:t xml:space="preserve"> </w:t>
      </w:r>
      <w:r w:rsidR="009229C2" w:rsidRPr="008B741F">
        <w:rPr>
          <w:rFonts w:asciiTheme="minorHAnsi" w:hAnsiTheme="minorHAnsi" w:cstheme="minorHAnsi"/>
          <w:sz w:val="22"/>
          <w:szCs w:val="22"/>
          <w:lang w:val="x-none"/>
        </w:rPr>
        <w:t>Bidder</w:t>
      </w:r>
      <w:r w:rsidRPr="008B741F">
        <w:rPr>
          <w:rFonts w:asciiTheme="minorHAnsi" w:hAnsiTheme="minorHAnsi" w:cstheme="minorHAnsi"/>
          <w:sz w:val="22"/>
          <w:szCs w:val="22"/>
          <w:lang w:val="x-none"/>
        </w:rPr>
        <w:t xml:space="preserve"> to request a debrief within the specified time and attend a debrief conference constitutes a waiver of the right to submit a protest.</w:t>
      </w:r>
      <w:r w:rsidRPr="008B741F">
        <w:rPr>
          <w:rFonts w:asciiTheme="minorHAnsi" w:hAnsiTheme="minorHAnsi" w:cstheme="minorHAnsi"/>
          <w:sz w:val="22"/>
          <w:szCs w:val="22"/>
        </w:rPr>
        <w:t xml:space="preserve">  Any issue, exception, addition, or omission not brought to the attention of the procurement coordinator before or during the debrief conference may be deemed waived for protest purposes.</w:t>
      </w:r>
    </w:p>
    <w:p w14:paraId="617FD3CB" w14:textId="4625ABE4" w:rsidR="004D4D06" w:rsidRPr="008B741F" w:rsidRDefault="000B74CC" w:rsidP="001B3AF7">
      <w:pPr>
        <w:numPr>
          <w:ilvl w:val="0"/>
          <w:numId w:val="12"/>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Protests</w:t>
      </w:r>
      <w:r w:rsidR="004D4D06" w:rsidRPr="008B741F">
        <w:rPr>
          <w:rFonts w:asciiTheme="minorHAnsi" w:hAnsiTheme="minorHAnsi" w:cstheme="minorHAnsi"/>
          <w:sz w:val="22"/>
          <w:szCs w:val="22"/>
        </w:rPr>
        <w:t xml:space="preserve">.  </w:t>
      </w:r>
      <w:r w:rsidR="006C33A6" w:rsidRPr="008B741F">
        <w:rPr>
          <w:rFonts w:asciiTheme="minorHAnsi" w:hAnsiTheme="minorHAnsi" w:cstheme="minorHAnsi"/>
          <w:sz w:val="22"/>
          <w:szCs w:val="22"/>
        </w:rPr>
        <w:t>F</w:t>
      </w:r>
      <w:r w:rsidR="00536F73" w:rsidRPr="008B741F">
        <w:rPr>
          <w:rFonts w:asciiTheme="minorHAnsi" w:hAnsiTheme="minorHAnsi" w:cstheme="minorHAnsi"/>
          <w:sz w:val="22"/>
          <w:szCs w:val="22"/>
        </w:rPr>
        <w:t>ollowing a Debrief Conference,</w:t>
      </w:r>
      <w:r w:rsidR="006C33A6" w:rsidRPr="008B741F">
        <w:rPr>
          <w:rFonts w:asciiTheme="minorHAnsi" w:hAnsiTheme="minorHAnsi" w:cstheme="minorHAnsi"/>
          <w:sz w:val="22"/>
          <w:szCs w:val="22"/>
        </w:rPr>
        <w:t xml:space="preserve"> </w:t>
      </w:r>
      <w:r w:rsidR="009229C2" w:rsidRPr="008B741F">
        <w:rPr>
          <w:rFonts w:asciiTheme="minorHAnsi" w:hAnsiTheme="minorHAnsi" w:cstheme="minorHAnsi"/>
          <w:sz w:val="22"/>
          <w:szCs w:val="22"/>
        </w:rPr>
        <w:t>Bidder</w:t>
      </w:r>
      <w:r w:rsidR="006C33A6" w:rsidRPr="008B741F">
        <w:rPr>
          <w:rFonts w:asciiTheme="minorHAnsi" w:hAnsiTheme="minorHAnsi" w:cstheme="minorHAnsi"/>
          <w:sz w:val="22"/>
          <w:szCs w:val="22"/>
        </w:rPr>
        <w:t xml:space="preserve"> may protest the award of </w:t>
      </w:r>
      <w:r w:rsidR="0047413C" w:rsidRPr="008B741F">
        <w:rPr>
          <w:rFonts w:asciiTheme="minorHAnsi" w:hAnsiTheme="minorHAnsi" w:cstheme="minorHAnsi"/>
          <w:sz w:val="22"/>
          <w:szCs w:val="22"/>
        </w:rPr>
        <w:t>a</w:t>
      </w:r>
      <w:r w:rsidR="006C33A6" w:rsidRPr="008B741F">
        <w:rPr>
          <w:rFonts w:asciiTheme="minorHAnsi" w:hAnsiTheme="minorHAnsi" w:cstheme="minorHAnsi"/>
          <w:sz w:val="22"/>
          <w:szCs w:val="22"/>
        </w:rPr>
        <w:t xml:space="preserve"> </w:t>
      </w:r>
      <w:r w:rsidR="00E72EEC" w:rsidRPr="008B741F">
        <w:rPr>
          <w:rFonts w:asciiTheme="minorHAnsi" w:hAnsiTheme="minorHAnsi" w:cstheme="minorHAnsi"/>
          <w:sz w:val="22"/>
          <w:szCs w:val="22"/>
        </w:rPr>
        <w:t xml:space="preserve">Cooperative Purchasing </w:t>
      </w:r>
      <w:r w:rsidR="001707D2" w:rsidRPr="008B741F">
        <w:rPr>
          <w:rFonts w:asciiTheme="minorHAnsi" w:hAnsiTheme="minorHAnsi" w:cstheme="minorHAnsi"/>
          <w:sz w:val="22"/>
          <w:szCs w:val="22"/>
        </w:rPr>
        <w:t>Master Agreement</w:t>
      </w:r>
      <w:r w:rsidR="006C33A6" w:rsidRPr="008B741F">
        <w:rPr>
          <w:rFonts w:asciiTheme="minorHAnsi" w:hAnsiTheme="minorHAnsi" w:cstheme="minorHAnsi"/>
          <w:sz w:val="22"/>
          <w:szCs w:val="22"/>
        </w:rPr>
        <w:t>.</w:t>
      </w:r>
    </w:p>
    <w:p w14:paraId="7FECF306" w14:textId="77777777" w:rsidR="006C33A6"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 xml:space="preserve">Criteria for a Protest.  </w:t>
      </w:r>
      <w:r w:rsidRPr="008B741F">
        <w:rPr>
          <w:rFonts w:asciiTheme="minorHAnsi" w:hAnsiTheme="minorHAnsi" w:cstheme="minorHAnsi"/>
          <w:sz w:val="22"/>
          <w:szCs w:val="22"/>
          <w:lang w:val="x-none"/>
        </w:rPr>
        <w:t>A protest may be based only on one or more of the following:</w:t>
      </w:r>
      <w:r w:rsidRPr="008B741F">
        <w:rPr>
          <w:rFonts w:asciiTheme="minorHAnsi" w:hAnsiTheme="minorHAnsi" w:cstheme="minorHAnsi"/>
          <w:sz w:val="22"/>
          <w:szCs w:val="22"/>
        </w:rPr>
        <w:t xml:space="preserve"> </w:t>
      </w:r>
      <w:r w:rsidRPr="008B741F">
        <w:rPr>
          <w:rFonts w:asciiTheme="minorHAnsi" w:hAnsiTheme="minorHAnsi" w:cstheme="minorHAnsi"/>
          <w:sz w:val="22"/>
          <w:szCs w:val="22"/>
          <w:lang w:val="x-none"/>
        </w:rPr>
        <w:t xml:space="preserve"> </w:t>
      </w:r>
      <w:r w:rsidRPr="008B741F">
        <w:rPr>
          <w:rFonts w:asciiTheme="minorHAnsi" w:hAnsiTheme="minorHAnsi" w:cstheme="minorHAnsi"/>
          <w:sz w:val="22"/>
          <w:szCs w:val="22"/>
        </w:rPr>
        <w:t>(a) </w:t>
      </w:r>
      <w:r w:rsidRPr="008B741F">
        <w:rPr>
          <w:rFonts w:asciiTheme="minorHAnsi" w:hAnsiTheme="minorHAnsi" w:cstheme="minorHAnsi"/>
          <w:sz w:val="22"/>
          <w:szCs w:val="22"/>
          <w:lang w:val="x-none"/>
        </w:rPr>
        <w:t>Bias, discrimination</w:t>
      </w:r>
      <w:r w:rsidRPr="008B741F">
        <w:rPr>
          <w:rFonts w:asciiTheme="minorHAnsi" w:hAnsiTheme="minorHAnsi" w:cstheme="minorHAnsi"/>
          <w:sz w:val="22"/>
          <w:szCs w:val="22"/>
        </w:rPr>
        <w:t>,</w:t>
      </w:r>
      <w:r w:rsidRPr="008B741F">
        <w:rPr>
          <w:rFonts w:asciiTheme="minorHAnsi" w:hAnsiTheme="minorHAnsi" w:cstheme="minorHAnsi"/>
          <w:sz w:val="22"/>
          <w:szCs w:val="22"/>
          <w:lang w:val="x-none"/>
        </w:rPr>
        <w:t xml:space="preserve"> or conflict of interest on the part of an evaluator;</w:t>
      </w:r>
      <w:r w:rsidRPr="008B741F">
        <w:rPr>
          <w:rFonts w:asciiTheme="minorHAnsi" w:hAnsiTheme="minorHAnsi" w:cstheme="minorHAnsi"/>
          <w:sz w:val="22"/>
          <w:szCs w:val="22"/>
        </w:rPr>
        <w:t xml:space="preserve"> (b) </w:t>
      </w:r>
      <w:r w:rsidRPr="008B741F">
        <w:rPr>
          <w:rFonts w:asciiTheme="minorHAnsi" w:hAnsiTheme="minorHAnsi" w:cstheme="minorHAnsi"/>
          <w:sz w:val="22"/>
          <w:szCs w:val="22"/>
          <w:lang w:val="x-none"/>
        </w:rPr>
        <w:t>Error in computing evaluation scores; or</w:t>
      </w:r>
      <w:r w:rsidRPr="008B741F">
        <w:rPr>
          <w:rFonts w:asciiTheme="minorHAnsi" w:hAnsiTheme="minorHAnsi" w:cstheme="minorHAnsi"/>
          <w:sz w:val="22"/>
          <w:szCs w:val="22"/>
        </w:rPr>
        <w:t xml:space="preserve"> (c) </w:t>
      </w:r>
      <w:r w:rsidRPr="008B741F">
        <w:rPr>
          <w:rFonts w:asciiTheme="minorHAnsi" w:hAnsiTheme="minorHAnsi" w:cstheme="minorHAnsi"/>
          <w:sz w:val="22"/>
          <w:szCs w:val="22"/>
          <w:lang w:val="x-none"/>
        </w:rPr>
        <w:t xml:space="preserve">Non-compliance with any procedures described in the </w:t>
      </w:r>
      <w:r w:rsidRPr="008B741F">
        <w:rPr>
          <w:rFonts w:asciiTheme="minorHAnsi" w:hAnsiTheme="minorHAnsi" w:cstheme="minorHAnsi"/>
          <w:sz w:val="22"/>
          <w:szCs w:val="22"/>
        </w:rPr>
        <w:t>Competitive Solicitation.</w:t>
      </w:r>
    </w:p>
    <w:p w14:paraId="40343D0B" w14:textId="77777777" w:rsidR="006C33A6"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 xml:space="preserve">Initiating a Protest.  </w:t>
      </w:r>
      <w:r w:rsidRPr="008B741F">
        <w:rPr>
          <w:rFonts w:asciiTheme="minorHAnsi" w:hAnsiTheme="minorHAnsi" w:cstheme="minorHAnsi"/>
          <w:sz w:val="22"/>
          <w:szCs w:val="22"/>
          <w:lang w:val="x-none"/>
        </w:rPr>
        <w:t xml:space="preserve">Any </w:t>
      </w:r>
      <w:r w:rsidR="009229C2" w:rsidRPr="008B741F">
        <w:rPr>
          <w:rFonts w:asciiTheme="minorHAnsi" w:hAnsiTheme="minorHAnsi" w:cstheme="minorHAnsi"/>
          <w:sz w:val="22"/>
          <w:szCs w:val="22"/>
          <w:lang w:val="x-none"/>
        </w:rPr>
        <w:t>Bidder</w:t>
      </w:r>
      <w:r w:rsidRPr="008B741F">
        <w:rPr>
          <w:rFonts w:asciiTheme="minorHAnsi" w:hAnsiTheme="minorHAnsi" w:cstheme="minorHAnsi"/>
          <w:sz w:val="22"/>
          <w:szCs w:val="22"/>
          <w:lang w:val="x-none"/>
        </w:rPr>
        <w:t xml:space="preserve"> may protest an award to the A</w:t>
      </w:r>
      <w:r w:rsidRPr="008B741F">
        <w:rPr>
          <w:rFonts w:asciiTheme="minorHAnsi" w:hAnsiTheme="minorHAnsi" w:cstheme="minorHAnsi"/>
          <w:sz w:val="22"/>
          <w:szCs w:val="22"/>
        </w:rPr>
        <w:t>SB</w:t>
      </w:r>
      <w:r w:rsidRPr="008B741F">
        <w:rPr>
          <w:rFonts w:asciiTheme="minorHAnsi" w:hAnsiTheme="minorHAnsi" w:cstheme="minorHAnsi"/>
          <w:sz w:val="22"/>
          <w:szCs w:val="22"/>
          <w:lang w:val="x-none"/>
        </w:rPr>
        <w:t>.  A protest must:</w:t>
      </w:r>
      <w:r w:rsidRPr="008B741F">
        <w:rPr>
          <w:rFonts w:asciiTheme="minorHAnsi" w:hAnsiTheme="minorHAnsi" w:cstheme="minorHAnsi"/>
          <w:sz w:val="22"/>
          <w:szCs w:val="22"/>
        </w:rPr>
        <w:t xml:space="preserve"> </w:t>
      </w:r>
      <w:r w:rsidR="00996735" w:rsidRPr="008B741F">
        <w:rPr>
          <w:rFonts w:asciiTheme="minorHAnsi" w:hAnsiTheme="minorHAnsi" w:cstheme="minorHAnsi"/>
          <w:sz w:val="22"/>
          <w:szCs w:val="22"/>
        </w:rPr>
        <w:t xml:space="preserve"> </w:t>
      </w:r>
      <w:r w:rsidRPr="008B741F">
        <w:rPr>
          <w:rFonts w:asciiTheme="minorHAnsi" w:hAnsiTheme="minorHAnsi" w:cstheme="minorHAnsi"/>
          <w:sz w:val="22"/>
          <w:szCs w:val="22"/>
        </w:rPr>
        <w:t>(a) </w:t>
      </w:r>
      <w:r w:rsidRPr="008B741F">
        <w:rPr>
          <w:rFonts w:asciiTheme="minorHAnsi" w:hAnsiTheme="minorHAnsi" w:cstheme="minorHAnsi"/>
          <w:sz w:val="22"/>
          <w:szCs w:val="22"/>
          <w:lang w:val="x-none"/>
        </w:rPr>
        <w:t xml:space="preserve">Be submitted to and received by the </w:t>
      </w:r>
      <w:r w:rsidR="00996735" w:rsidRPr="008B741F">
        <w:rPr>
          <w:rFonts w:asciiTheme="minorHAnsi" w:hAnsiTheme="minorHAnsi" w:cstheme="minorHAnsi"/>
          <w:sz w:val="22"/>
          <w:szCs w:val="22"/>
        </w:rPr>
        <w:t>Protest Officer specified below</w:t>
      </w:r>
      <w:r w:rsidRPr="008B741F">
        <w:rPr>
          <w:rFonts w:asciiTheme="minorHAnsi" w:hAnsiTheme="minorHAnsi" w:cstheme="minorHAnsi"/>
          <w:sz w:val="22"/>
          <w:szCs w:val="22"/>
          <w:lang w:val="x-none"/>
        </w:rPr>
        <w:t xml:space="preserve">, </w:t>
      </w:r>
      <w:r w:rsidRPr="008B741F">
        <w:rPr>
          <w:rFonts w:asciiTheme="minorHAnsi" w:hAnsiTheme="minorHAnsi" w:cstheme="minorHAnsi"/>
          <w:sz w:val="22"/>
          <w:szCs w:val="22"/>
        </w:rPr>
        <w:t>within</w:t>
      </w:r>
      <w:r w:rsidRPr="008B741F">
        <w:rPr>
          <w:rFonts w:asciiTheme="minorHAnsi" w:hAnsiTheme="minorHAnsi" w:cstheme="minorHAnsi"/>
          <w:sz w:val="22"/>
          <w:szCs w:val="22"/>
          <w:lang w:val="x-none"/>
        </w:rPr>
        <w:t xml:space="preserve"> five </w:t>
      </w:r>
      <w:r w:rsidRPr="008B741F">
        <w:rPr>
          <w:rFonts w:asciiTheme="minorHAnsi" w:hAnsiTheme="minorHAnsi" w:cstheme="minorHAnsi"/>
          <w:sz w:val="22"/>
          <w:szCs w:val="22"/>
        </w:rPr>
        <w:t xml:space="preserve">(5) </w:t>
      </w:r>
      <w:r w:rsidRPr="008B741F">
        <w:rPr>
          <w:rFonts w:asciiTheme="minorHAnsi" w:hAnsiTheme="minorHAnsi" w:cstheme="minorHAnsi"/>
          <w:sz w:val="22"/>
          <w:szCs w:val="22"/>
          <w:lang w:val="x-none"/>
        </w:rPr>
        <w:t xml:space="preserve">business days after the protesting </w:t>
      </w:r>
      <w:r w:rsidR="009229C2" w:rsidRPr="008B741F">
        <w:rPr>
          <w:rFonts w:asciiTheme="minorHAnsi" w:hAnsiTheme="minorHAnsi" w:cstheme="minorHAnsi"/>
          <w:sz w:val="22"/>
          <w:szCs w:val="22"/>
          <w:lang w:val="x-none"/>
        </w:rPr>
        <w:t>Bidder</w:t>
      </w:r>
      <w:r w:rsidRPr="008B741F">
        <w:rPr>
          <w:rFonts w:asciiTheme="minorHAnsi" w:hAnsiTheme="minorHAnsi" w:cstheme="minorHAnsi"/>
          <w:sz w:val="22"/>
          <w:szCs w:val="22"/>
          <w:lang w:val="x-none"/>
        </w:rPr>
        <w:t>’s</w:t>
      </w:r>
      <w:r w:rsidRPr="008B741F">
        <w:rPr>
          <w:rFonts w:asciiTheme="minorHAnsi" w:hAnsiTheme="minorHAnsi" w:cstheme="minorHAnsi"/>
          <w:sz w:val="22"/>
          <w:szCs w:val="22"/>
        </w:rPr>
        <w:t xml:space="preserve"> Debriefing Conference </w:t>
      </w:r>
      <w:r w:rsidRPr="008B741F">
        <w:rPr>
          <w:rFonts w:asciiTheme="minorHAnsi" w:hAnsiTheme="minorHAnsi" w:cstheme="minorHAnsi"/>
          <w:sz w:val="22"/>
          <w:szCs w:val="22"/>
          <w:lang w:val="x-none"/>
        </w:rPr>
        <w:t>(see Form and Substance, and Other below);</w:t>
      </w:r>
      <w:r w:rsidRPr="008B741F">
        <w:rPr>
          <w:rFonts w:asciiTheme="minorHAnsi" w:hAnsiTheme="minorHAnsi" w:cstheme="minorHAnsi"/>
          <w:sz w:val="22"/>
          <w:szCs w:val="22"/>
        </w:rPr>
        <w:t xml:space="preserve"> (b) </w:t>
      </w:r>
      <w:r w:rsidRPr="008B741F">
        <w:rPr>
          <w:rFonts w:asciiTheme="minorHAnsi" w:hAnsiTheme="minorHAnsi" w:cstheme="minorHAnsi"/>
          <w:sz w:val="22"/>
          <w:szCs w:val="22"/>
          <w:lang w:val="x-none"/>
        </w:rPr>
        <w:t>Be in writing;</w:t>
      </w:r>
      <w:r w:rsidRPr="008B741F">
        <w:rPr>
          <w:rFonts w:asciiTheme="minorHAnsi" w:hAnsiTheme="minorHAnsi" w:cstheme="minorHAnsi"/>
          <w:sz w:val="22"/>
          <w:szCs w:val="22"/>
        </w:rPr>
        <w:t xml:space="preserve"> (c) </w:t>
      </w:r>
      <w:r w:rsidRPr="008B741F">
        <w:rPr>
          <w:rFonts w:asciiTheme="minorHAnsi" w:hAnsiTheme="minorHAnsi" w:cstheme="minorHAnsi"/>
          <w:sz w:val="22"/>
          <w:szCs w:val="22"/>
          <w:lang w:val="x-none"/>
        </w:rPr>
        <w:t>Include a specific and complete statement of facts forming the basis of the protest; and</w:t>
      </w:r>
      <w:r w:rsidRPr="008B741F">
        <w:rPr>
          <w:rFonts w:asciiTheme="minorHAnsi" w:hAnsiTheme="minorHAnsi" w:cstheme="minorHAnsi"/>
          <w:sz w:val="22"/>
          <w:szCs w:val="22"/>
        </w:rPr>
        <w:t xml:space="preserve"> (d) </w:t>
      </w:r>
      <w:r w:rsidRPr="008B741F">
        <w:rPr>
          <w:rFonts w:asciiTheme="minorHAnsi" w:hAnsiTheme="minorHAnsi" w:cstheme="minorHAnsi"/>
          <w:sz w:val="22"/>
          <w:szCs w:val="22"/>
          <w:lang w:val="x-none"/>
        </w:rPr>
        <w:t>Include a description of the relief or corrective action requested.</w:t>
      </w:r>
    </w:p>
    <w:p w14:paraId="2F169F3F" w14:textId="77777777" w:rsidR="006C33A6"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 xml:space="preserve">Protest Response.  </w:t>
      </w:r>
      <w:r w:rsidRPr="008B741F">
        <w:rPr>
          <w:rFonts w:asciiTheme="minorHAnsi" w:hAnsiTheme="minorHAnsi" w:cstheme="minorHAnsi"/>
          <w:sz w:val="22"/>
          <w:szCs w:val="22"/>
          <w:lang w:val="x-none"/>
        </w:rPr>
        <w:t xml:space="preserve">After reviewing the protest and available facts, </w:t>
      </w:r>
      <w:r w:rsidRPr="008B741F">
        <w:rPr>
          <w:rFonts w:asciiTheme="minorHAnsi" w:hAnsiTheme="minorHAnsi" w:cstheme="minorHAnsi"/>
          <w:sz w:val="22"/>
          <w:szCs w:val="22"/>
        </w:rPr>
        <w:t>Enterprise Services</w:t>
      </w:r>
      <w:r w:rsidR="0047413C" w:rsidRPr="008B741F">
        <w:rPr>
          <w:rFonts w:asciiTheme="minorHAnsi" w:hAnsiTheme="minorHAnsi" w:cstheme="minorHAnsi"/>
          <w:sz w:val="22"/>
          <w:szCs w:val="22"/>
        </w:rPr>
        <w:t>’ Protest Officer</w:t>
      </w:r>
      <w:r w:rsidRPr="008B741F">
        <w:rPr>
          <w:rFonts w:asciiTheme="minorHAnsi" w:hAnsiTheme="minorHAnsi" w:cstheme="minorHAnsi"/>
          <w:sz w:val="22"/>
          <w:szCs w:val="22"/>
          <w:lang w:val="x-none"/>
        </w:rPr>
        <w:t xml:space="preserve"> will issue a written response within </w:t>
      </w:r>
      <w:r w:rsidRPr="008B741F">
        <w:rPr>
          <w:rFonts w:asciiTheme="minorHAnsi" w:hAnsiTheme="minorHAnsi" w:cstheme="minorHAnsi"/>
          <w:sz w:val="22"/>
          <w:szCs w:val="22"/>
        </w:rPr>
        <w:t>ten (</w:t>
      </w:r>
      <w:r w:rsidRPr="008B741F">
        <w:rPr>
          <w:rFonts w:asciiTheme="minorHAnsi" w:hAnsiTheme="minorHAnsi" w:cstheme="minorHAnsi"/>
          <w:sz w:val="22"/>
          <w:szCs w:val="22"/>
          <w:lang w:val="x-none"/>
        </w:rPr>
        <w:t>10</w:t>
      </w:r>
      <w:r w:rsidRPr="008B741F">
        <w:rPr>
          <w:rFonts w:asciiTheme="minorHAnsi" w:hAnsiTheme="minorHAnsi" w:cstheme="minorHAnsi"/>
          <w:sz w:val="22"/>
          <w:szCs w:val="22"/>
        </w:rPr>
        <w:t>)</w:t>
      </w:r>
      <w:r w:rsidRPr="008B741F">
        <w:rPr>
          <w:rFonts w:asciiTheme="minorHAnsi" w:hAnsiTheme="minorHAnsi" w:cstheme="minorHAnsi"/>
          <w:sz w:val="22"/>
          <w:szCs w:val="22"/>
          <w:lang w:val="x-none"/>
        </w:rPr>
        <w:t xml:space="preserve"> business days from receipt of the protest, unless additional time is needed</w:t>
      </w:r>
      <w:r w:rsidRPr="008B741F">
        <w:rPr>
          <w:rFonts w:asciiTheme="minorHAnsi" w:hAnsiTheme="minorHAnsi" w:cstheme="minorHAnsi"/>
          <w:sz w:val="22"/>
          <w:szCs w:val="22"/>
        </w:rPr>
        <w:t>.</w:t>
      </w:r>
    </w:p>
    <w:p w14:paraId="11E7FBF9" w14:textId="77777777" w:rsidR="006C33A6"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 xml:space="preserve">Decision is Final.  </w:t>
      </w:r>
      <w:r w:rsidRPr="008B741F">
        <w:rPr>
          <w:rFonts w:asciiTheme="minorHAnsi" w:hAnsiTheme="minorHAnsi" w:cstheme="minorHAnsi"/>
          <w:sz w:val="22"/>
          <w:szCs w:val="22"/>
          <w:lang w:val="x-none"/>
        </w:rPr>
        <w:t xml:space="preserve">The protest decision is final and not subject to administrative appeal.  If the protesting </w:t>
      </w:r>
      <w:r w:rsidR="009229C2" w:rsidRPr="008B741F">
        <w:rPr>
          <w:rFonts w:asciiTheme="minorHAnsi" w:hAnsiTheme="minorHAnsi" w:cstheme="minorHAnsi"/>
          <w:sz w:val="22"/>
          <w:szCs w:val="22"/>
          <w:lang w:val="x-none"/>
        </w:rPr>
        <w:t>Bidder</w:t>
      </w:r>
      <w:r w:rsidRPr="008B741F">
        <w:rPr>
          <w:rFonts w:asciiTheme="minorHAnsi" w:hAnsiTheme="minorHAnsi" w:cstheme="minorHAnsi"/>
          <w:sz w:val="22"/>
          <w:szCs w:val="22"/>
          <w:lang w:val="x-none"/>
        </w:rPr>
        <w:t xml:space="preserve"> does not accept </w:t>
      </w:r>
      <w:r w:rsidRPr="008B741F">
        <w:rPr>
          <w:rFonts w:asciiTheme="minorHAnsi" w:hAnsiTheme="minorHAnsi" w:cstheme="minorHAnsi"/>
          <w:sz w:val="22"/>
          <w:szCs w:val="22"/>
        </w:rPr>
        <w:t>Enterprise Services’</w:t>
      </w:r>
      <w:r w:rsidRPr="008B741F">
        <w:rPr>
          <w:rFonts w:asciiTheme="minorHAnsi" w:hAnsiTheme="minorHAnsi" w:cstheme="minorHAnsi"/>
          <w:sz w:val="22"/>
          <w:szCs w:val="22"/>
          <w:lang w:val="x-none"/>
        </w:rPr>
        <w:t xml:space="preserve"> protest response, the </w:t>
      </w:r>
      <w:r w:rsidR="009229C2" w:rsidRPr="008B741F">
        <w:rPr>
          <w:rFonts w:asciiTheme="minorHAnsi" w:hAnsiTheme="minorHAnsi" w:cstheme="minorHAnsi"/>
          <w:sz w:val="22"/>
          <w:szCs w:val="22"/>
          <w:lang w:val="x-none"/>
        </w:rPr>
        <w:t>Bidder</w:t>
      </w:r>
      <w:r w:rsidRPr="008B741F">
        <w:rPr>
          <w:rFonts w:asciiTheme="minorHAnsi" w:hAnsiTheme="minorHAnsi" w:cstheme="minorHAnsi"/>
          <w:sz w:val="22"/>
          <w:szCs w:val="22"/>
          <w:lang w:val="x-none"/>
        </w:rPr>
        <w:t xml:space="preserve"> may seek relief </w:t>
      </w:r>
      <w:r w:rsidRPr="008B741F">
        <w:rPr>
          <w:rFonts w:asciiTheme="minorHAnsi" w:hAnsiTheme="minorHAnsi" w:cstheme="minorHAnsi"/>
          <w:sz w:val="22"/>
          <w:szCs w:val="22"/>
        </w:rPr>
        <w:t xml:space="preserve">in </w:t>
      </w:r>
      <w:r w:rsidRPr="008B741F">
        <w:rPr>
          <w:rFonts w:asciiTheme="minorHAnsi" w:hAnsiTheme="minorHAnsi" w:cstheme="minorHAnsi"/>
          <w:sz w:val="22"/>
          <w:szCs w:val="22"/>
          <w:lang w:val="x-none"/>
        </w:rPr>
        <w:t>Thurston County</w:t>
      </w:r>
      <w:r w:rsidRPr="008B741F">
        <w:rPr>
          <w:rFonts w:asciiTheme="minorHAnsi" w:hAnsiTheme="minorHAnsi" w:cstheme="minorHAnsi"/>
          <w:sz w:val="22"/>
          <w:szCs w:val="22"/>
        </w:rPr>
        <w:t xml:space="preserve"> Superior Court.</w:t>
      </w:r>
    </w:p>
    <w:p w14:paraId="0BBA28E5" w14:textId="77777777" w:rsidR="000B74CC" w:rsidRPr="008B741F" w:rsidRDefault="000B74CC" w:rsidP="001B3AF7">
      <w:pPr>
        <w:numPr>
          <w:ilvl w:val="0"/>
          <w:numId w:val="12"/>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lastRenderedPageBreak/>
        <w:t>Communication During Complaints, Debriefs, and Protests</w:t>
      </w:r>
      <w:r w:rsidRPr="008B741F">
        <w:rPr>
          <w:rFonts w:asciiTheme="minorHAnsi" w:hAnsiTheme="minorHAnsi" w:cstheme="minorHAnsi"/>
          <w:sz w:val="22"/>
          <w:szCs w:val="22"/>
        </w:rPr>
        <w:t xml:space="preserve">. </w:t>
      </w:r>
      <w:r w:rsidR="00996735" w:rsidRPr="008B741F">
        <w:rPr>
          <w:rFonts w:asciiTheme="minorHAnsi" w:hAnsiTheme="minorHAnsi" w:cstheme="minorHAnsi"/>
          <w:sz w:val="22"/>
          <w:szCs w:val="22"/>
        </w:rPr>
        <w:t xml:space="preserve"> </w:t>
      </w:r>
      <w:r w:rsidR="0047413C" w:rsidRPr="008B741F">
        <w:rPr>
          <w:rFonts w:asciiTheme="minorHAnsi" w:hAnsiTheme="minorHAnsi" w:cstheme="minorHAnsi"/>
          <w:sz w:val="22"/>
          <w:szCs w:val="22"/>
        </w:rPr>
        <w:t>With the exception of protests,</w:t>
      </w:r>
      <w:r w:rsidR="004F67C7" w:rsidRPr="008B741F">
        <w:rPr>
          <w:rFonts w:asciiTheme="minorHAnsi" w:hAnsiTheme="minorHAnsi" w:cstheme="minorHAnsi"/>
          <w:sz w:val="22"/>
          <w:szCs w:val="22"/>
        </w:rPr>
        <w:t xml:space="preserve"> all</w:t>
      </w:r>
      <w:r w:rsidR="006C33A6" w:rsidRPr="008B741F">
        <w:rPr>
          <w:rFonts w:asciiTheme="minorHAnsi" w:hAnsiTheme="minorHAnsi" w:cstheme="minorHAnsi"/>
          <w:sz w:val="22"/>
          <w:szCs w:val="22"/>
          <w:lang w:val="x-none"/>
        </w:rPr>
        <w:t xml:space="preserve"> communications about </w:t>
      </w:r>
      <w:r w:rsidR="006C33A6" w:rsidRPr="008B741F">
        <w:rPr>
          <w:rFonts w:asciiTheme="minorHAnsi" w:hAnsiTheme="minorHAnsi" w:cstheme="minorHAnsi"/>
          <w:sz w:val="22"/>
          <w:szCs w:val="22"/>
        </w:rPr>
        <w:t>this Competitive Solicitation, including complaints</w:t>
      </w:r>
      <w:r w:rsidR="0047413C" w:rsidRPr="008B741F">
        <w:rPr>
          <w:rFonts w:asciiTheme="minorHAnsi" w:hAnsiTheme="minorHAnsi" w:cstheme="minorHAnsi"/>
          <w:sz w:val="22"/>
          <w:szCs w:val="22"/>
        </w:rPr>
        <w:t xml:space="preserve"> and</w:t>
      </w:r>
      <w:r w:rsidR="006C33A6" w:rsidRPr="008B741F">
        <w:rPr>
          <w:rFonts w:asciiTheme="minorHAnsi" w:hAnsiTheme="minorHAnsi" w:cstheme="minorHAnsi"/>
          <w:sz w:val="22"/>
          <w:szCs w:val="22"/>
        </w:rPr>
        <w:t xml:space="preserve"> debriefs,</w:t>
      </w:r>
      <w:r w:rsidR="006C33A6" w:rsidRPr="008B741F">
        <w:rPr>
          <w:rFonts w:asciiTheme="minorHAnsi" w:hAnsiTheme="minorHAnsi" w:cstheme="minorHAnsi"/>
          <w:sz w:val="22"/>
          <w:szCs w:val="22"/>
          <w:lang w:val="x-none"/>
        </w:rPr>
        <w:t xml:space="preserve"> must be addressed to the </w:t>
      </w:r>
      <w:r w:rsidR="006C33A6" w:rsidRPr="008B741F">
        <w:rPr>
          <w:rFonts w:asciiTheme="minorHAnsi" w:hAnsiTheme="minorHAnsi" w:cstheme="minorHAnsi"/>
          <w:sz w:val="22"/>
          <w:szCs w:val="22"/>
        </w:rPr>
        <w:t>Procurement Coordinator unless otherwise directed</w:t>
      </w:r>
      <w:r w:rsidR="006C33A6" w:rsidRPr="008B741F">
        <w:rPr>
          <w:rFonts w:asciiTheme="minorHAnsi" w:hAnsiTheme="minorHAnsi" w:cstheme="minorHAnsi"/>
          <w:sz w:val="22"/>
          <w:szCs w:val="22"/>
          <w:lang w:val="x-none"/>
        </w:rPr>
        <w:t>.</w:t>
      </w:r>
      <w:r w:rsidR="0047413C" w:rsidRPr="008B741F">
        <w:rPr>
          <w:rFonts w:asciiTheme="minorHAnsi" w:hAnsiTheme="minorHAnsi" w:cstheme="minorHAnsi"/>
          <w:sz w:val="22"/>
          <w:szCs w:val="22"/>
        </w:rPr>
        <w:t xml:space="preserve"> </w:t>
      </w:r>
      <w:r w:rsidR="00996735" w:rsidRPr="008B741F">
        <w:rPr>
          <w:rFonts w:asciiTheme="minorHAnsi" w:hAnsiTheme="minorHAnsi" w:cstheme="minorHAnsi"/>
          <w:sz w:val="22"/>
          <w:szCs w:val="22"/>
        </w:rPr>
        <w:t xml:space="preserve"> </w:t>
      </w:r>
      <w:r w:rsidR="0047413C" w:rsidRPr="008B741F">
        <w:rPr>
          <w:rFonts w:asciiTheme="minorHAnsi" w:hAnsiTheme="minorHAnsi" w:cstheme="minorHAnsi"/>
          <w:sz w:val="22"/>
          <w:szCs w:val="22"/>
        </w:rPr>
        <w:t xml:space="preserve">Protests must be addressed to the Protest Officer. </w:t>
      </w:r>
    </w:p>
    <w:p w14:paraId="7FBF9DD2" w14:textId="77777777" w:rsidR="006C33A6"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 xml:space="preserve">Form, Substance, &amp; Other.  </w:t>
      </w:r>
      <w:r w:rsidRPr="008B741F">
        <w:rPr>
          <w:rFonts w:asciiTheme="minorHAnsi" w:hAnsiTheme="minorHAnsi" w:cstheme="minorHAnsi"/>
          <w:sz w:val="22"/>
          <w:szCs w:val="22"/>
        </w:rPr>
        <w:t xml:space="preserve">All complaints, requests for debrief, and protests must (a) Be in writing; (b) Be signed by the complaining or protesting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or an authorized agent, unless sent by email; (c) Be delivered within the time frame(s) outlined herein; (d) Identify the solicitation number; (e) Conspicuously state “Complaint,” “Debrief” or “Protest” in any subject line of any correspondence or email, and (f) Be sent to the address identified below.</w:t>
      </w:r>
    </w:p>
    <w:p w14:paraId="7516902D" w14:textId="77777777" w:rsidR="006C33A6"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 xml:space="preserve">Complaints &amp; Protests.  </w:t>
      </w:r>
      <w:r w:rsidRPr="008B741F">
        <w:rPr>
          <w:rFonts w:asciiTheme="minorHAnsi" w:hAnsiTheme="minorHAnsi" w:cstheme="minorHAnsi"/>
          <w:sz w:val="22"/>
          <w:szCs w:val="22"/>
        </w:rPr>
        <w:t xml:space="preserve">All complaints and protests must (a) State all facts and arguments on which the complaining or protesting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is relying as the basis for its action; and (b) Include any relevant documentation or other supporting evidence.</w:t>
      </w:r>
    </w:p>
    <w:p w14:paraId="7DA5F72B" w14:textId="77777777" w:rsidR="000B74CC" w:rsidRPr="008B741F" w:rsidRDefault="000B74CC" w:rsidP="001B3AF7">
      <w:pPr>
        <w:numPr>
          <w:ilvl w:val="0"/>
          <w:numId w:val="12"/>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How to Contact Enterprise Services</w:t>
      </w:r>
      <w:r w:rsidRPr="008B741F">
        <w:rPr>
          <w:rFonts w:asciiTheme="minorHAnsi" w:hAnsiTheme="minorHAnsi" w:cstheme="minorHAnsi"/>
          <w:sz w:val="22"/>
          <w:szCs w:val="22"/>
        </w:rPr>
        <w:t>.</w:t>
      </w:r>
    </w:p>
    <w:p w14:paraId="63083151" w14:textId="77777777" w:rsidR="000B74CC" w:rsidRPr="008B741F" w:rsidRDefault="006C33A6"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To Submit a Complaint</w:t>
      </w:r>
      <w:r w:rsidR="000B74CC" w:rsidRPr="008B741F">
        <w:rPr>
          <w:rFonts w:asciiTheme="minorHAnsi" w:hAnsiTheme="minorHAnsi" w:cstheme="minorHAnsi"/>
          <w:smallCaps/>
          <w:sz w:val="22"/>
          <w:szCs w:val="22"/>
        </w:rPr>
        <w:t xml:space="preserve">.  </w:t>
      </w:r>
      <w:r w:rsidR="00C46B62" w:rsidRPr="008B741F">
        <w:rPr>
          <w:rFonts w:asciiTheme="minorHAnsi" w:hAnsiTheme="minorHAnsi" w:cstheme="minorHAnsi"/>
          <w:sz w:val="22"/>
          <w:szCs w:val="22"/>
        </w:rPr>
        <w:t>Send an email message to the Procurement Coordinator listed in this Competitive Solicitation.  The email message must include “Complaint” in the subject line of the email message.  Alternatively, mail the complaint to the Procurement Coordinator listed in this Competitive Solicitation at the following address:</w:t>
      </w:r>
    </w:p>
    <w:p w14:paraId="4C58E4A4" w14:textId="77777777" w:rsidR="00C46B62" w:rsidRPr="008B741F" w:rsidRDefault="00C46B62" w:rsidP="00C46B62">
      <w:pPr>
        <w:spacing w:before="120"/>
        <w:ind w:left="2160"/>
        <w:rPr>
          <w:rFonts w:asciiTheme="minorHAnsi" w:hAnsiTheme="minorHAnsi" w:cstheme="minorHAnsi"/>
          <w:sz w:val="22"/>
          <w:szCs w:val="22"/>
        </w:rPr>
      </w:pPr>
      <w:r w:rsidRPr="008B741F">
        <w:rPr>
          <w:rFonts w:asciiTheme="minorHAnsi" w:hAnsiTheme="minorHAnsi" w:cstheme="minorHAnsi"/>
          <w:sz w:val="22"/>
          <w:szCs w:val="22"/>
        </w:rPr>
        <w:t>Attn:  Procurement Coordinator – Complaint</w:t>
      </w:r>
      <w:r w:rsidRPr="008B741F">
        <w:rPr>
          <w:rFonts w:asciiTheme="minorHAnsi" w:hAnsiTheme="minorHAnsi" w:cstheme="minorHAnsi"/>
          <w:sz w:val="22"/>
          <w:szCs w:val="22"/>
        </w:rPr>
        <w:br/>
        <w:t>Contracts &amp; Procurement Division</w:t>
      </w:r>
      <w:r w:rsidRPr="008B741F">
        <w:rPr>
          <w:rFonts w:asciiTheme="minorHAnsi" w:hAnsiTheme="minorHAnsi" w:cstheme="minorHAnsi"/>
          <w:sz w:val="22"/>
          <w:szCs w:val="22"/>
        </w:rPr>
        <w:br/>
        <w:t>Washington State Department of Enterprise Services</w:t>
      </w:r>
      <w:r w:rsidRPr="008B741F">
        <w:rPr>
          <w:rFonts w:asciiTheme="minorHAnsi" w:hAnsiTheme="minorHAnsi" w:cstheme="minorHAnsi"/>
          <w:sz w:val="22"/>
          <w:szCs w:val="22"/>
        </w:rPr>
        <w:br/>
        <w:t>P.O. Box 41411</w:t>
      </w:r>
      <w:r w:rsidRPr="008B741F">
        <w:rPr>
          <w:rFonts w:asciiTheme="minorHAnsi" w:hAnsiTheme="minorHAnsi" w:cstheme="minorHAnsi"/>
          <w:sz w:val="22"/>
          <w:szCs w:val="22"/>
        </w:rPr>
        <w:br/>
        <w:t>Olympia, WA  98504-1411</w:t>
      </w:r>
    </w:p>
    <w:p w14:paraId="094836DB" w14:textId="77777777" w:rsidR="000B74CC" w:rsidRPr="008B741F" w:rsidRDefault="00C46B62"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To Request a Debrief Conference</w:t>
      </w:r>
      <w:r w:rsidR="000B74CC"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rPr>
        <w:t>Send an email message to the Procurement Coordinator listed in this Competitive Solicitation.  The email message must include “Debrief” in the subject line of the email message.</w:t>
      </w:r>
    </w:p>
    <w:p w14:paraId="326D29C7" w14:textId="77777777" w:rsidR="006C33A6" w:rsidRPr="008B741F" w:rsidRDefault="00C46B62" w:rsidP="001B3AF7">
      <w:pPr>
        <w:numPr>
          <w:ilvl w:val="1"/>
          <w:numId w:val="12"/>
        </w:numPr>
        <w:spacing w:before="120"/>
        <w:jc w:val="both"/>
        <w:rPr>
          <w:rFonts w:asciiTheme="minorHAnsi" w:hAnsiTheme="minorHAnsi" w:cstheme="minorHAnsi"/>
          <w:sz w:val="22"/>
          <w:szCs w:val="22"/>
        </w:rPr>
      </w:pPr>
      <w:r w:rsidRPr="008B741F">
        <w:rPr>
          <w:rFonts w:asciiTheme="minorHAnsi" w:hAnsiTheme="minorHAnsi" w:cstheme="minorHAnsi"/>
          <w:smallCaps/>
          <w:sz w:val="22"/>
          <w:szCs w:val="22"/>
        </w:rPr>
        <w:t>To Submit A Protest</w:t>
      </w:r>
      <w:r w:rsidR="006C33A6" w:rsidRPr="008B741F">
        <w:rPr>
          <w:rFonts w:asciiTheme="minorHAnsi" w:hAnsiTheme="minorHAnsi" w:cstheme="minorHAnsi"/>
          <w:smallCaps/>
          <w:sz w:val="22"/>
          <w:szCs w:val="22"/>
        </w:rPr>
        <w:t xml:space="preserve">.  </w:t>
      </w:r>
      <w:r w:rsidRPr="008B741F">
        <w:rPr>
          <w:rFonts w:asciiTheme="minorHAnsi" w:hAnsiTheme="minorHAnsi" w:cstheme="minorHAnsi"/>
          <w:sz w:val="22"/>
          <w:szCs w:val="22"/>
        </w:rPr>
        <w:t xml:space="preserve">Send an email message to the </w:t>
      </w:r>
      <w:r w:rsidR="0047413C" w:rsidRPr="008B741F">
        <w:rPr>
          <w:rFonts w:asciiTheme="minorHAnsi" w:hAnsiTheme="minorHAnsi" w:cstheme="minorHAnsi"/>
          <w:sz w:val="22"/>
          <w:szCs w:val="22"/>
        </w:rPr>
        <w:t>Protest Officer</w:t>
      </w:r>
      <w:r w:rsidR="00996735" w:rsidRPr="008B741F">
        <w:rPr>
          <w:rFonts w:asciiTheme="minorHAnsi" w:hAnsiTheme="minorHAnsi" w:cstheme="minorHAnsi"/>
          <w:sz w:val="22"/>
          <w:szCs w:val="22"/>
        </w:rPr>
        <w:t xml:space="preserve"> at the following email address:  </w:t>
      </w:r>
      <w:hyperlink r:id="rId108" w:history="1">
        <w:r w:rsidR="00996735" w:rsidRPr="008B741F">
          <w:rPr>
            <w:rStyle w:val="Hyperlink"/>
            <w:rFonts w:asciiTheme="minorHAnsi" w:hAnsiTheme="minorHAnsi" w:cstheme="minorHAnsi"/>
            <w:sz w:val="22"/>
            <w:szCs w:val="22"/>
          </w:rPr>
          <w:t>DESDLProcurementProtest@des.wa.gov</w:t>
        </w:r>
      </w:hyperlink>
      <w:r w:rsidRPr="008B741F">
        <w:rPr>
          <w:rFonts w:asciiTheme="minorHAnsi" w:hAnsiTheme="minorHAnsi" w:cstheme="minorHAnsi"/>
          <w:sz w:val="22"/>
          <w:szCs w:val="22"/>
        </w:rPr>
        <w:t xml:space="preserve">.  The email message must include “Protest” in the subject line of the email message.  Alternatively, mail the protest to the </w:t>
      </w:r>
      <w:r w:rsidR="0047413C" w:rsidRPr="008B741F">
        <w:rPr>
          <w:rFonts w:asciiTheme="minorHAnsi" w:hAnsiTheme="minorHAnsi" w:cstheme="minorHAnsi"/>
          <w:sz w:val="22"/>
          <w:szCs w:val="22"/>
        </w:rPr>
        <w:t xml:space="preserve">Protest Officer </w:t>
      </w:r>
      <w:r w:rsidRPr="008B741F">
        <w:rPr>
          <w:rFonts w:asciiTheme="minorHAnsi" w:hAnsiTheme="minorHAnsi" w:cstheme="minorHAnsi"/>
          <w:sz w:val="22"/>
          <w:szCs w:val="22"/>
        </w:rPr>
        <w:t>at the following address</w:t>
      </w:r>
      <w:r w:rsidR="0047413C" w:rsidRPr="008B741F">
        <w:rPr>
          <w:rFonts w:asciiTheme="minorHAnsi" w:hAnsiTheme="minorHAnsi" w:cstheme="minorHAnsi"/>
          <w:sz w:val="22"/>
          <w:szCs w:val="22"/>
        </w:rPr>
        <w:t>:</w:t>
      </w:r>
    </w:p>
    <w:p w14:paraId="20E8964E" w14:textId="77777777" w:rsidR="003A462F" w:rsidRPr="008B741F" w:rsidRDefault="00C46B62" w:rsidP="003A462F">
      <w:pPr>
        <w:spacing w:before="80"/>
        <w:ind w:left="2160"/>
        <w:rPr>
          <w:rFonts w:asciiTheme="minorHAnsi" w:hAnsiTheme="minorHAnsi" w:cstheme="minorHAnsi"/>
          <w:sz w:val="22"/>
          <w:szCs w:val="22"/>
        </w:rPr>
      </w:pPr>
      <w:r w:rsidRPr="008B741F">
        <w:rPr>
          <w:rFonts w:asciiTheme="minorHAnsi" w:hAnsiTheme="minorHAnsi" w:cstheme="minorHAnsi"/>
          <w:sz w:val="22"/>
          <w:szCs w:val="22"/>
        </w:rPr>
        <w:t>Attn:  Protest</w:t>
      </w:r>
      <w:r w:rsidR="003A462F" w:rsidRPr="008B741F">
        <w:rPr>
          <w:rFonts w:asciiTheme="minorHAnsi" w:hAnsiTheme="minorHAnsi" w:cstheme="minorHAnsi"/>
          <w:sz w:val="22"/>
          <w:szCs w:val="22"/>
        </w:rPr>
        <w:t xml:space="preserve"> Officer</w:t>
      </w:r>
      <w:r w:rsidRPr="008B741F">
        <w:rPr>
          <w:rFonts w:asciiTheme="minorHAnsi" w:hAnsiTheme="minorHAnsi" w:cstheme="minorHAnsi"/>
          <w:sz w:val="22"/>
          <w:szCs w:val="22"/>
        </w:rPr>
        <w:br/>
        <w:t>Contracts &amp; Procurement Division</w:t>
      </w:r>
      <w:r w:rsidRPr="008B741F">
        <w:rPr>
          <w:rFonts w:asciiTheme="minorHAnsi" w:hAnsiTheme="minorHAnsi" w:cstheme="minorHAnsi"/>
          <w:sz w:val="22"/>
          <w:szCs w:val="22"/>
        </w:rPr>
        <w:br/>
        <w:t>Washington State Department of Enterprise Services</w:t>
      </w:r>
      <w:r w:rsidRPr="008B741F">
        <w:rPr>
          <w:rFonts w:asciiTheme="minorHAnsi" w:hAnsiTheme="minorHAnsi" w:cstheme="minorHAnsi"/>
          <w:sz w:val="22"/>
          <w:szCs w:val="22"/>
        </w:rPr>
        <w:br/>
        <w:t>P.O. Box 41411</w:t>
      </w:r>
      <w:r w:rsidRPr="008B741F">
        <w:rPr>
          <w:rFonts w:asciiTheme="minorHAnsi" w:hAnsiTheme="minorHAnsi" w:cstheme="minorHAnsi"/>
          <w:sz w:val="22"/>
          <w:szCs w:val="22"/>
        </w:rPr>
        <w:br/>
        <w:t>Olympia, WA  98504-1411</w:t>
      </w:r>
    </w:p>
    <w:p w14:paraId="15DAEE1A" w14:textId="77777777" w:rsidR="000B74CC" w:rsidRPr="008B741F" w:rsidRDefault="000B74CC" w:rsidP="000B74CC">
      <w:pPr>
        <w:jc w:val="both"/>
        <w:rPr>
          <w:rFonts w:asciiTheme="minorHAnsi" w:hAnsiTheme="minorHAnsi" w:cstheme="minorHAnsi"/>
          <w:sz w:val="22"/>
          <w:szCs w:val="22"/>
        </w:rPr>
      </w:pPr>
    </w:p>
    <w:p w14:paraId="0AED2507" w14:textId="77777777" w:rsidR="000B74CC" w:rsidRPr="008B741F" w:rsidRDefault="000B74CC" w:rsidP="000B74CC">
      <w:pPr>
        <w:jc w:val="both"/>
        <w:rPr>
          <w:rFonts w:asciiTheme="minorHAnsi" w:hAnsiTheme="minorHAnsi" w:cstheme="minorHAnsi"/>
          <w:sz w:val="22"/>
          <w:szCs w:val="22"/>
        </w:rPr>
      </w:pPr>
    </w:p>
    <w:p w14:paraId="46B23F41" w14:textId="77777777" w:rsidR="000B74CC" w:rsidRPr="008B741F" w:rsidRDefault="000B74CC" w:rsidP="006F0B52">
      <w:pPr>
        <w:pStyle w:val="Heading1"/>
        <w:rPr>
          <w:rFonts w:asciiTheme="minorHAnsi" w:hAnsiTheme="minorHAnsi" w:cstheme="minorHAnsi"/>
        </w:rPr>
      </w:pPr>
      <w:bookmarkStart w:id="7" w:name="_Section_6_–Doing"/>
      <w:bookmarkEnd w:id="7"/>
      <w:r w:rsidRPr="008B741F">
        <w:rPr>
          <w:rFonts w:asciiTheme="minorHAnsi" w:hAnsiTheme="minorHAnsi" w:cstheme="minorHAnsi"/>
        </w:rPr>
        <w:lastRenderedPageBreak/>
        <w:t>Section 6 –</w:t>
      </w:r>
      <w:r w:rsidR="00EC46EA" w:rsidRPr="008B741F">
        <w:rPr>
          <w:rFonts w:asciiTheme="minorHAnsi" w:hAnsiTheme="minorHAnsi" w:cstheme="minorHAnsi"/>
        </w:rPr>
        <w:t xml:space="preserve"> </w:t>
      </w:r>
      <w:r w:rsidR="00C46B62" w:rsidRPr="008B741F">
        <w:rPr>
          <w:rFonts w:asciiTheme="minorHAnsi" w:hAnsiTheme="minorHAnsi" w:cstheme="minorHAnsi"/>
        </w:rPr>
        <w:t>Doing Business with the State of Washington</w:t>
      </w:r>
    </w:p>
    <w:p w14:paraId="3F3185EB" w14:textId="77777777" w:rsidR="000B74CC" w:rsidRPr="008B741F" w:rsidRDefault="000B74CC" w:rsidP="00F174D6">
      <w:pPr>
        <w:keepNext/>
        <w:keepLines/>
        <w:rPr>
          <w:rFonts w:asciiTheme="minorHAnsi" w:hAnsiTheme="minorHAnsi" w:cstheme="minorHAnsi"/>
          <w:sz w:val="22"/>
          <w:szCs w:val="22"/>
        </w:rPr>
      </w:pPr>
    </w:p>
    <w:p w14:paraId="69EB5206" w14:textId="77777777" w:rsidR="000B74CC" w:rsidRPr="008B741F" w:rsidRDefault="000B74CC" w:rsidP="00F174D6">
      <w:pPr>
        <w:keepNext/>
        <w:keepLines/>
        <w:jc w:val="both"/>
        <w:rPr>
          <w:rFonts w:asciiTheme="minorHAnsi" w:hAnsiTheme="minorHAnsi" w:cstheme="minorHAnsi"/>
          <w:sz w:val="22"/>
          <w:szCs w:val="22"/>
        </w:rPr>
      </w:pPr>
      <w:r w:rsidRPr="008B741F">
        <w:rPr>
          <w:rFonts w:asciiTheme="minorHAnsi" w:hAnsiTheme="minorHAnsi" w:cstheme="minorHAnsi"/>
          <w:sz w:val="22"/>
          <w:szCs w:val="22"/>
        </w:rPr>
        <w:t xml:space="preserve">This section </w:t>
      </w:r>
      <w:r w:rsidR="00C46B62" w:rsidRPr="008B741F">
        <w:rPr>
          <w:rFonts w:asciiTheme="minorHAnsi" w:hAnsiTheme="minorHAnsi" w:cstheme="minorHAnsi"/>
          <w:sz w:val="22"/>
          <w:szCs w:val="22"/>
        </w:rPr>
        <w:t xml:space="preserve">provides </w:t>
      </w:r>
      <w:r w:rsidR="00B84905" w:rsidRPr="008B741F">
        <w:rPr>
          <w:rFonts w:asciiTheme="minorHAnsi" w:hAnsiTheme="minorHAnsi" w:cstheme="minorHAnsi"/>
          <w:sz w:val="22"/>
          <w:szCs w:val="22"/>
        </w:rPr>
        <w:t xml:space="preserve">additional </w:t>
      </w:r>
      <w:r w:rsidR="00C46B62" w:rsidRPr="008B741F">
        <w:rPr>
          <w:rFonts w:asciiTheme="minorHAnsi" w:hAnsiTheme="minorHAnsi" w:cstheme="minorHAnsi"/>
          <w:sz w:val="22"/>
          <w:szCs w:val="22"/>
        </w:rPr>
        <w:t>information regarding do</w:t>
      </w:r>
      <w:r w:rsidR="00B84905" w:rsidRPr="008B741F">
        <w:rPr>
          <w:rFonts w:asciiTheme="minorHAnsi" w:hAnsiTheme="minorHAnsi" w:cstheme="minorHAnsi"/>
          <w:sz w:val="22"/>
          <w:szCs w:val="22"/>
        </w:rPr>
        <w:t>ing</w:t>
      </w:r>
      <w:r w:rsidR="00C46B62" w:rsidRPr="008B741F">
        <w:rPr>
          <w:rFonts w:asciiTheme="minorHAnsi" w:hAnsiTheme="minorHAnsi" w:cstheme="minorHAnsi"/>
          <w:sz w:val="22"/>
          <w:szCs w:val="22"/>
        </w:rPr>
        <w:t xml:space="preserve"> business with the State of Washington</w:t>
      </w:r>
      <w:r w:rsidRPr="008B741F">
        <w:rPr>
          <w:rFonts w:asciiTheme="minorHAnsi" w:hAnsiTheme="minorHAnsi" w:cstheme="minorHAnsi"/>
          <w:sz w:val="22"/>
          <w:szCs w:val="22"/>
        </w:rPr>
        <w:t>.</w:t>
      </w:r>
    </w:p>
    <w:p w14:paraId="03B69F3A" w14:textId="77777777" w:rsidR="000B74CC" w:rsidRPr="008B741F" w:rsidRDefault="00C46B62" w:rsidP="001B3AF7">
      <w:pPr>
        <w:keepNext/>
        <w:keepLines/>
        <w:numPr>
          <w:ilvl w:val="0"/>
          <w:numId w:val="13"/>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Washington’s Public Records Act – Public Records Disclosure Requests</w:t>
      </w:r>
      <w:r w:rsidR="000B74CC" w:rsidRPr="008B741F">
        <w:rPr>
          <w:rFonts w:asciiTheme="minorHAnsi" w:hAnsiTheme="minorHAnsi" w:cstheme="minorHAnsi"/>
          <w:sz w:val="22"/>
          <w:szCs w:val="22"/>
        </w:rPr>
        <w:t xml:space="preserve">.  </w:t>
      </w:r>
    </w:p>
    <w:p w14:paraId="10072EE4" w14:textId="77777777" w:rsidR="001F03E4" w:rsidRPr="008B741F" w:rsidRDefault="001F03E4" w:rsidP="001B3AF7">
      <w:pPr>
        <w:keepNext/>
        <w:keepLines/>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bCs/>
          <w:sz w:val="22"/>
          <w:szCs w:val="22"/>
          <w:lang w:val="x-none"/>
        </w:rPr>
        <w:t xml:space="preserve">All documents </w:t>
      </w:r>
      <w:r w:rsidRPr="008B741F">
        <w:rPr>
          <w:rFonts w:asciiTheme="minorHAnsi" w:hAnsiTheme="minorHAnsi" w:cstheme="minorHAnsi"/>
          <w:bCs/>
          <w:sz w:val="22"/>
          <w:szCs w:val="22"/>
        </w:rPr>
        <w:t xml:space="preserve">(written and electronic) </w:t>
      </w:r>
      <w:r w:rsidRPr="008B741F">
        <w:rPr>
          <w:rFonts w:asciiTheme="minorHAnsi" w:hAnsiTheme="minorHAnsi" w:cstheme="minorHAnsi"/>
          <w:bCs/>
          <w:sz w:val="22"/>
          <w:szCs w:val="22"/>
          <w:lang w:val="x-none"/>
        </w:rPr>
        <w:t xml:space="preserve">submitted to </w:t>
      </w:r>
      <w:r w:rsidRPr="008B741F">
        <w:rPr>
          <w:rFonts w:asciiTheme="minorHAnsi" w:hAnsiTheme="minorHAnsi" w:cstheme="minorHAnsi"/>
          <w:bCs/>
          <w:sz w:val="22"/>
          <w:szCs w:val="22"/>
        </w:rPr>
        <w:t>Enterprise Services</w:t>
      </w:r>
      <w:r w:rsidRPr="008B741F">
        <w:rPr>
          <w:rFonts w:asciiTheme="minorHAnsi" w:hAnsiTheme="minorHAnsi" w:cstheme="minorHAnsi"/>
          <w:bCs/>
          <w:sz w:val="22"/>
          <w:szCs w:val="22"/>
          <w:lang w:val="x-none"/>
        </w:rPr>
        <w:t xml:space="preserve"> as part of this procurement </w:t>
      </w:r>
      <w:r w:rsidRPr="008B741F">
        <w:rPr>
          <w:rFonts w:asciiTheme="minorHAnsi" w:hAnsiTheme="minorHAnsi" w:cstheme="minorHAnsi"/>
          <w:bCs/>
          <w:sz w:val="22"/>
          <w:szCs w:val="22"/>
        </w:rPr>
        <w:t>are</w:t>
      </w:r>
      <w:r w:rsidRPr="008B741F">
        <w:rPr>
          <w:rFonts w:asciiTheme="minorHAnsi" w:hAnsiTheme="minorHAnsi" w:cstheme="minorHAnsi"/>
          <w:bCs/>
          <w:sz w:val="22"/>
          <w:szCs w:val="22"/>
          <w:lang w:val="x-none"/>
        </w:rPr>
        <w:t xml:space="preserve"> public records</w:t>
      </w:r>
      <w:r w:rsidRPr="008B741F">
        <w:rPr>
          <w:rFonts w:asciiTheme="minorHAnsi" w:hAnsiTheme="minorHAnsi" w:cstheme="minorHAnsi"/>
          <w:bCs/>
          <w:sz w:val="22"/>
          <w:szCs w:val="22"/>
        </w:rPr>
        <w:t>.</w:t>
      </w:r>
      <w:r w:rsidRPr="008B741F">
        <w:rPr>
          <w:rFonts w:asciiTheme="minorHAnsi" w:hAnsiTheme="minorHAnsi" w:cstheme="minorHAnsi"/>
          <w:iCs/>
          <w:sz w:val="22"/>
          <w:szCs w:val="22"/>
        </w:rPr>
        <w:t xml:space="preserve">  Unless statutorily exempt from disclosure, such records are subject to disclosure </w:t>
      </w:r>
      <w:r w:rsidRPr="008B741F">
        <w:rPr>
          <w:rFonts w:asciiTheme="minorHAnsi" w:hAnsiTheme="minorHAnsi" w:cstheme="minorHAnsi"/>
          <w:b/>
          <w:i/>
          <w:iCs/>
          <w:sz w:val="22"/>
          <w:szCs w:val="22"/>
        </w:rPr>
        <w:t>if</w:t>
      </w:r>
      <w:r w:rsidRPr="008B741F">
        <w:rPr>
          <w:rFonts w:asciiTheme="minorHAnsi" w:hAnsiTheme="minorHAnsi" w:cstheme="minorHAnsi"/>
          <w:iCs/>
          <w:sz w:val="22"/>
          <w:szCs w:val="22"/>
        </w:rPr>
        <w:t xml:space="preserve"> requested.  </w:t>
      </w:r>
      <w:r w:rsidRPr="008B741F">
        <w:rPr>
          <w:rFonts w:asciiTheme="minorHAnsi" w:hAnsiTheme="minorHAnsi" w:cstheme="minorHAnsi"/>
          <w:i/>
          <w:iCs/>
          <w:sz w:val="22"/>
          <w:szCs w:val="22"/>
        </w:rPr>
        <w:t>See</w:t>
      </w:r>
      <w:r w:rsidRPr="008B741F">
        <w:rPr>
          <w:rFonts w:asciiTheme="minorHAnsi" w:hAnsiTheme="minorHAnsi" w:cstheme="minorHAnsi"/>
          <w:iCs/>
          <w:sz w:val="22"/>
          <w:szCs w:val="22"/>
        </w:rPr>
        <w:t xml:space="preserve"> </w:t>
      </w:r>
      <w:r w:rsidRPr="008B741F">
        <w:rPr>
          <w:rFonts w:asciiTheme="minorHAnsi" w:hAnsiTheme="minorHAnsi" w:cstheme="minorHAnsi"/>
          <w:bCs/>
          <w:sz w:val="22"/>
          <w:szCs w:val="22"/>
        </w:rPr>
        <w:t xml:space="preserve">RCW chapter 42.56, Public Records Act.  Enterprise Services </w:t>
      </w:r>
      <w:r w:rsidRPr="008B741F">
        <w:rPr>
          <w:rFonts w:asciiTheme="minorHAnsi" w:hAnsiTheme="minorHAnsi" w:cstheme="minorHAnsi"/>
          <w:iCs/>
          <w:sz w:val="22"/>
          <w:szCs w:val="22"/>
        </w:rPr>
        <w:t xml:space="preserve">strongly discourages </w:t>
      </w:r>
      <w:r w:rsidR="009229C2" w:rsidRPr="008B741F">
        <w:rPr>
          <w:rFonts w:asciiTheme="minorHAnsi" w:hAnsiTheme="minorHAnsi" w:cstheme="minorHAnsi"/>
          <w:iCs/>
          <w:sz w:val="22"/>
          <w:szCs w:val="22"/>
        </w:rPr>
        <w:t>Bidder</w:t>
      </w:r>
      <w:r w:rsidRPr="008B741F">
        <w:rPr>
          <w:rFonts w:asciiTheme="minorHAnsi" w:hAnsiTheme="minorHAnsi" w:cstheme="minorHAnsi"/>
          <w:iCs/>
          <w:sz w:val="22"/>
          <w:szCs w:val="22"/>
        </w:rPr>
        <w:t xml:space="preserve"> from unnecessarily submitting sensitive information (e.g., information that you might categorize as ‘confidential,’ ‘proprietary,’ ‘sensitive,’ ‘trade secret,’ etc.).</w:t>
      </w:r>
    </w:p>
    <w:p w14:paraId="7E9EAADB" w14:textId="77777777" w:rsidR="001F03E4" w:rsidRPr="008B741F" w:rsidRDefault="001F03E4" w:rsidP="001B3AF7">
      <w:pPr>
        <w:numPr>
          <w:ilvl w:val="2"/>
          <w:numId w:val="13"/>
        </w:numPr>
        <w:spacing w:before="80"/>
        <w:ind w:left="2174" w:hanging="187"/>
        <w:jc w:val="both"/>
        <w:rPr>
          <w:rFonts w:asciiTheme="minorHAnsi" w:hAnsiTheme="minorHAnsi" w:cstheme="minorHAnsi"/>
          <w:sz w:val="22"/>
          <w:szCs w:val="22"/>
        </w:rPr>
      </w:pPr>
      <w:r w:rsidRPr="008B741F">
        <w:rPr>
          <w:rFonts w:asciiTheme="minorHAnsi" w:hAnsiTheme="minorHAnsi" w:cstheme="minorHAnsi"/>
          <w:iCs/>
          <w:sz w:val="22"/>
          <w:szCs w:val="22"/>
        </w:rPr>
        <w:t>If, in your judgment, there is an applicable statutory exemption from disclosure for certain portions of your bid, please mark the precise portion(s) of the relevant page(s) of your bid that you believe are statutorily exempt from disclosure and identify the precise statutory basis for exemption from disclosure.</w:t>
      </w:r>
    </w:p>
    <w:p w14:paraId="280D7F15" w14:textId="77777777" w:rsidR="001F03E4" w:rsidRPr="008B741F" w:rsidRDefault="001F03E4" w:rsidP="001B3AF7">
      <w:pPr>
        <w:numPr>
          <w:ilvl w:val="2"/>
          <w:numId w:val="13"/>
        </w:numPr>
        <w:spacing w:before="80"/>
        <w:ind w:left="2174" w:hanging="187"/>
        <w:jc w:val="both"/>
        <w:rPr>
          <w:rFonts w:asciiTheme="minorHAnsi" w:hAnsiTheme="minorHAnsi" w:cstheme="minorHAnsi"/>
          <w:sz w:val="22"/>
          <w:szCs w:val="22"/>
        </w:rPr>
      </w:pPr>
      <w:r w:rsidRPr="008B741F">
        <w:rPr>
          <w:rFonts w:asciiTheme="minorHAnsi" w:hAnsiTheme="minorHAnsi" w:cstheme="minorHAnsi"/>
          <w:iCs/>
          <w:sz w:val="22"/>
          <w:szCs w:val="22"/>
        </w:rPr>
        <w:t>In addition, if, in your judgment, certain portions of your bid are not statutorily exempt from disclosure but are sensitive because these particular portions of your bid (NOT including pricing) include highly confidential, proprietary, or trade secret information (or the equivalent) that your firm protects through the regular use of confidentiality or similar agreements and routine enforcements through court enforcement actions, please mark the precise portion(s) of the relevant page(s) of your bid that include such sensitive information.</w:t>
      </w:r>
    </w:p>
    <w:p w14:paraId="28D11548" w14:textId="77777777" w:rsidR="001F03E4"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rPr>
        <w:t>In the event that Enterprise Services receives a public records disclosure request pertaining to information that you have submitted and marked either as (a) statutorily exempt from disclosure; or (b) sensitive, Enterprise Services, prior to disclosure, will do the following:</w:t>
      </w:r>
    </w:p>
    <w:p w14:paraId="782A3E06" w14:textId="77777777" w:rsidR="001F03E4" w:rsidRPr="008B741F" w:rsidRDefault="001F03E4" w:rsidP="001B3AF7">
      <w:pPr>
        <w:numPr>
          <w:ilvl w:val="2"/>
          <w:numId w:val="13"/>
        </w:numPr>
        <w:spacing w:before="80"/>
        <w:ind w:left="2174" w:hanging="187"/>
        <w:jc w:val="both"/>
        <w:rPr>
          <w:rFonts w:asciiTheme="minorHAnsi" w:hAnsiTheme="minorHAnsi" w:cstheme="minorHAnsi"/>
          <w:sz w:val="22"/>
          <w:szCs w:val="22"/>
        </w:rPr>
      </w:pPr>
      <w:r w:rsidRPr="008B741F">
        <w:rPr>
          <w:rFonts w:asciiTheme="minorHAnsi" w:hAnsiTheme="minorHAnsi" w:cstheme="minorHAnsi"/>
          <w:sz w:val="22"/>
          <w:szCs w:val="22"/>
        </w:rPr>
        <w:t>Enterprise Services’ Public Records Officer will review any records marked as statutorily exempt from disclosure.  In those situations, where the designation comports with the stated statutory exemption from disclosure, Enterprise Services will redact or withhold the document(s) as appropriate.</w:t>
      </w:r>
    </w:p>
    <w:p w14:paraId="079A6857" w14:textId="77777777" w:rsidR="001F03E4" w:rsidRPr="008B741F" w:rsidRDefault="001F03E4" w:rsidP="001B3AF7">
      <w:pPr>
        <w:numPr>
          <w:ilvl w:val="2"/>
          <w:numId w:val="13"/>
        </w:numPr>
        <w:spacing w:before="80"/>
        <w:ind w:left="2174" w:hanging="187"/>
        <w:jc w:val="both"/>
        <w:rPr>
          <w:rFonts w:asciiTheme="minorHAnsi" w:hAnsiTheme="minorHAnsi" w:cstheme="minorHAnsi"/>
          <w:sz w:val="22"/>
          <w:szCs w:val="22"/>
        </w:rPr>
      </w:pPr>
      <w:r w:rsidRPr="008B741F">
        <w:rPr>
          <w:rFonts w:asciiTheme="minorHAnsi" w:hAnsiTheme="minorHAnsi" w:cstheme="minorHAnsi"/>
          <w:sz w:val="22"/>
          <w:szCs w:val="22"/>
        </w:rPr>
        <w:t xml:space="preserve">For documents marked ‘sensitive’ or for documents where Enterprise Services either determines that no statutory exemption to disclosure applies or is unable to determine whether the stated statutory exemption to disclosure properly applies, Enterprise Services will notify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at the address provided in the bid submittal of the public records disclosure request and identify the date that Enterprise Services intends to release the document(s) (including documents marked ‘sensitive’ or exempt from disclosure) to the requester unless the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at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sole expense, timely obtains a court order enjoining Enterprise Services from such disclosure.  In the event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fails to timely file a motion for a court order enjoining such disclosure, Enterprise Services will release the requested document(s) on the date specified.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’s failure properly to identify exempted or sensitive information or timely respond after notice of request for public disclosure has been given shall be deemed a waiver by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of any claim that such materials are exempt or protected from disclosure.</w:t>
      </w:r>
    </w:p>
    <w:p w14:paraId="49A18455" w14:textId="77777777" w:rsidR="000B74CC" w:rsidRPr="008B741F" w:rsidRDefault="00C46B62" w:rsidP="001B3AF7">
      <w:pPr>
        <w:numPr>
          <w:ilvl w:val="0"/>
          <w:numId w:val="13"/>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lastRenderedPageBreak/>
        <w:t>Economic Goals</w:t>
      </w:r>
      <w:r w:rsidR="000B74CC"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In support of the state’s economic goals,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w:t>
      </w:r>
      <w:r w:rsidR="0073599A" w:rsidRPr="008B741F">
        <w:rPr>
          <w:rFonts w:asciiTheme="minorHAnsi" w:hAnsiTheme="minorHAnsi" w:cstheme="minorHAnsi"/>
          <w:sz w:val="22"/>
          <w:szCs w:val="22"/>
        </w:rPr>
        <w:t>is</w:t>
      </w:r>
      <w:r w:rsidRPr="008B741F">
        <w:rPr>
          <w:rFonts w:asciiTheme="minorHAnsi" w:hAnsiTheme="minorHAnsi" w:cstheme="minorHAnsi"/>
          <w:sz w:val="22"/>
          <w:szCs w:val="22"/>
        </w:rPr>
        <w:t xml:space="preserve"> encouraged to consider the following in responding to this Competitive Solicitation:</w:t>
      </w:r>
    </w:p>
    <w:p w14:paraId="545E8998" w14:textId="77777777" w:rsidR="00C46B62"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rPr>
        <w:t>Support for a diverse supplier pool, including, veteran-owned, minority-owned and women-owned business enterprises.  Results Washington has established the following voluntary numerical goals for this Competitive Solicitation:</w:t>
      </w:r>
    </w:p>
    <w:p w14:paraId="49D16875" w14:textId="77777777" w:rsidR="001F03E4" w:rsidRPr="008B741F" w:rsidRDefault="001F03E4" w:rsidP="001B3AF7">
      <w:pPr>
        <w:numPr>
          <w:ilvl w:val="2"/>
          <w:numId w:val="13"/>
        </w:numPr>
        <w:spacing w:before="80"/>
        <w:ind w:left="2174" w:hanging="187"/>
        <w:jc w:val="both"/>
        <w:rPr>
          <w:rFonts w:asciiTheme="minorHAnsi" w:hAnsiTheme="minorHAnsi" w:cstheme="minorHAnsi"/>
          <w:sz w:val="22"/>
          <w:szCs w:val="22"/>
        </w:rPr>
      </w:pPr>
      <w:r w:rsidRPr="008B741F">
        <w:rPr>
          <w:rFonts w:asciiTheme="minorHAnsi" w:hAnsiTheme="minorHAnsi" w:cstheme="minorHAnsi"/>
          <w:bCs/>
          <w:sz w:val="22"/>
          <w:szCs w:val="22"/>
        </w:rPr>
        <w:t xml:space="preserve">Ten (10) </w:t>
      </w:r>
      <w:r w:rsidRPr="008B741F">
        <w:rPr>
          <w:rFonts w:asciiTheme="minorHAnsi" w:hAnsiTheme="minorHAnsi" w:cstheme="minorHAnsi"/>
          <w:bCs/>
          <w:sz w:val="22"/>
          <w:szCs w:val="22"/>
          <w:lang w:val="x-none"/>
        </w:rPr>
        <w:t>percent minority-owned businesses (MBE);</w:t>
      </w:r>
    </w:p>
    <w:p w14:paraId="01A11AFD" w14:textId="77777777" w:rsidR="001F03E4" w:rsidRPr="008B741F" w:rsidRDefault="001F03E4" w:rsidP="001B3AF7">
      <w:pPr>
        <w:numPr>
          <w:ilvl w:val="2"/>
          <w:numId w:val="13"/>
        </w:numPr>
        <w:spacing w:before="80"/>
        <w:ind w:left="2174" w:hanging="187"/>
        <w:jc w:val="both"/>
        <w:rPr>
          <w:rFonts w:asciiTheme="minorHAnsi" w:hAnsiTheme="minorHAnsi" w:cstheme="minorHAnsi"/>
          <w:sz w:val="22"/>
          <w:szCs w:val="22"/>
        </w:rPr>
      </w:pPr>
      <w:r w:rsidRPr="008B741F">
        <w:rPr>
          <w:rFonts w:asciiTheme="minorHAnsi" w:hAnsiTheme="minorHAnsi" w:cstheme="minorHAnsi"/>
          <w:bCs/>
          <w:sz w:val="22"/>
          <w:szCs w:val="22"/>
        </w:rPr>
        <w:t xml:space="preserve">Six (6) </w:t>
      </w:r>
      <w:r w:rsidRPr="008B741F">
        <w:rPr>
          <w:rFonts w:asciiTheme="minorHAnsi" w:hAnsiTheme="minorHAnsi" w:cstheme="minorHAnsi"/>
          <w:bCs/>
          <w:sz w:val="22"/>
          <w:szCs w:val="22"/>
          <w:lang w:val="x-none"/>
        </w:rPr>
        <w:t>percent</w:t>
      </w:r>
      <w:r w:rsidRPr="008B741F">
        <w:rPr>
          <w:rFonts w:asciiTheme="minorHAnsi" w:hAnsiTheme="minorHAnsi" w:cstheme="minorHAnsi"/>
          <w:bCs/>
          <w:sz w:val="22"/>
          <w:szCs w:val="22"/>
        </w:rPr>
        <w:t xml:space="preserve"> </w:t>
      </w:r>
      <w:r w:rsidRPr="008B741F">
        <w:rPr>
          <w:rFonts w:asciiTheme="minorHAnsi" w:hAnsiTheme="minorHAnsi" w:cstheme="minorHAnsi"/>
          <w:bCs/>
          <w:sz w:val="22"/>
          <w:szCs w:val="22"/>
          <w:lang w:val="x-none"/>
        </w:rPr>
        <w:t>women-owned businesses (WBE);</w:t>
      </w:r>
    </w:p>
    <w:p w14:paraId="1C94FE28" w14:textId="77777777" w:rsidR="001F03E4" w:rsidRPr="008B741F" w:rsidRDefault="001F03E4" w:rsidP="001B3AF7">
      <w:pPr>
        <w:numPr>
          <w:ilvl w:val="2"/>
          <w:numId w:val="13"/>
        </w:numPr>
        <w:spacing w:before="80"/>
        <w:ind w:left="2174" w:hanging="187"/>
        <w:jc w:val="both"/>
        <w:rPr>
          <w:rFonts w:asciiTheme="minorHAnsi" w:hAnsiTheme="minorHAnsi" w:cstheme="minorHAnsi"/>
          <w:sz w:val="22"/>
          <w:szCs w:val="22"/>
        </w:rPr>
      </w:pPr>
      <w:r w:rsidRPr="008B741F">
        <w:rPr>
          <w:rFonts w:asciiTheme="minorHAnsi" w:hAnsiTheme="minorHAnsi" w:cstheme="minorHAnsi"/>
          <w:sz w:val="22"/>
          <w:szCs w:val="22"/>
        </w:rPr>
        <w:t>Five (5) percent veteran-owned businesses (VB).</w:t>
      </w:r>
    </w:p>
    <w:p w14:paraId="1AE6F863" w14:textId="77777777" w:rsidR="001F03E4" w:rsidRPr="008B741F" w:rsidRDefault="001F03E4" w:rsidP="001F03E4">
      <w:pPr>
        <w:spacing w:before="120"/>
        <w:ind w:left="1440"/>
        <w:jc w:val="both"/>
        <w:rPr>
          <w:rFonts w:asciiTheme="minorHAnsi" w:hAnsiTheme="minorHAnsi" w:cstheme="minorHAnsi"/>
          <w:sz w:val="22"/>
          <w:szCs w:val="22"/>
        </w:rPr>
      </w:pPr>
      <w:r w:rsidRPr="008B741F">
        <w:rPr>
          <w:rFonts w:asciiTheme="minorHAnsi" w:hAnsiTheme="minorHAnsi" w:cstheme="minorHAnsi"/>
          <w:sz w:val="22"/>
          <w:szCs w:val="22"/>
        </w:rPr>
        <w:t xml:space="preserve">Achievement of these goals is encouraged whether directly or through subcontractors.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may contact the </w:t>
      </w:r>
      <w:hyperlink r:id="rId109" w:history="1">
        <w:r w:rsidRPr="008B741F">
          <w:rPr>
            <w:rStyle w:val="Hyperlink"/>
            <w:rFonts w:asciiTheme="minorHAnsi" w:hAnsiTheme="minorHAnsi" w:cstheme="minorHAnsi"/>
            <w:sz w:val="22"/>
            <w:szCs w:val="22"/>
          </w:rPr>
          <w:t>Office of Minority and Women’s Business Enterprises</w:t>
        </w:r>
      </w:hyperlink>
      <w:r w:rsidRPr="008B741F">
        <w:rPr>
          <w:rFonts w:asciiTheme="minorHAnsi" w:hAnsiTheme="minorHAnsi" w:cstheme="minorHAnsi"/>
          <w:sz w:val="22"/>
          <w:szCs w:val="22"/>
        </w:rPr>
        <w:t xml:space="preserve"> for information on certified firms</w:t>
      </w:r>
      <w:r w:rsidRPr="008B741F">
        <w:rPr>
          <w:rFonts w:asciiTheme="minorHAnsi" w:hAnsiTheme="minorHAnsi" w:cstheme="minorHAnsi"/>
          <w:i/>
          <w:sz w:val="22"/>
          <w:szCs w:val="22"/>
        </w:rPr>
        <w:t xml:space="preserve"> </w:t>
      </w:r>
      <w:r w:rsidRPr="008B741F">
        <w:rPr>
          <w:rFonts w:asciiTheme="minorHAnsi" w:hAnsiTheme="minorHAnsi" w:cstheme="minorHAnsi"/>
          <w:sz w:val="22"/>
          <w:szCs w:val="22"/>
        </w:rPr>
        <w:t>or to become certified</w:t>
      </w:r>
      <w:r w:rsidR="00B84905" w:rsidRPr="008B741F">
        <w:rPr>
          <w:rFonts w:asciiTheme="minorHAnsi" w:hAnsiTheme="minorHAnsi" w:cstheme="minorHAnsi"/>
          <w:sz w:val="22"/>
          <w:szCs w:val="22"/>
        </w:rPr>
        <w:t>.</w:t>
      </w:r>
    </w:p>
    <w:p w14:paraId="29D3A141" w14:textId="77777777" w:rsidR="001F03E4"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lang w:bidi="en-US"/>
        </w:rPr>
        <w:t xml:space="preserve">Veterans and U.S. active duty, reserve or National Guard service-members are eligible for the registry.  The veteran or service-member must control and own at least fifty-one (51) percent of the business and the </w:t>
      </w:r>
      <w:r w:rsidRPr="008B741F">
        <w:rPr>
          <w:rFonts w:asciiTheme="minorHAnsi" w:hAnsiTheme="minorHAnsi" w:cstheme="minorHAnsi"/>
          <w:bCs/>
          <w:sz w:val="22"/>
          <w:szCs w:val="22"/>
          <w:lang w:bidi="en-US"/>
        </w:rPr>
        <w:t>business must be legally operating in the State of Washington</w:t>
      </w:r>
      <w:r w:rsidRPr="008B741F">
        <w:rPr>
          <w:rFonts w:asciiTheme="minorHAnsi" w:hAnsiTheme="minorHAnsi" w:cstheme="minorHAnsi"/>
          <w:sz w:val="22"/>
          <w:szCs w:val="22"/>
          <w:lang w:bidi="en-US"/>
        </w:rPr>
        <w:t>.  Control means the authority or ability to direct, regulate or influence day-to-day operations.</w:t>
      </w:r>
    </w:p>
    <w:p w14:paraId="36DE0E0C" w14:textId="0103DD79" w:rsidR="00C0517C" w:rsidRPr="008B741F" w:rsidRDefault="00BD0C71" w:rsidP="001B3AF7">
      <w:pPr>
        <w:numPr>
          <w:ilvl w:val="0"/>
          <w:numId w:val="13"/>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 xml:space="preserve">Polychlorinated Biphenyls (PCBs) </w:t>
      </w:r>
      <w:r w:rsidR="00C0517C" w:rsidRPr="008B741F">
        <w:rPr>
          <w:rFonts w:asciiTheme="minorHAnsi" w:hAnsiTheme="minorHAnsi" w:cstheme="minorHAnsi"/>
          <w:b/>
          <w:smallCaps/>
          <w:sz w:val="22"/>
          <w:szCs w:val="22"/>
        </w:rPr>
        <w:t>Notice</w:t>
      </w:r>
      <w:r w:rsidR="00C0517C" w:rsidRPr="008B741F">
        <w:rPr>
          <w:rFonts w:asciiTheme="minorHAnsi" w:hAnsiTheme="minorHAnsi" w:cstheme="minorHAnsi"/>
          <w:sz w:val="22"/>
          <w:szCs w:val="22"/>
        </w:rPr>
        <w:t xml:space="preserve">.  </w:t>
      </w:r>
      <w:r w:rsidR="00EB5EF2" w:rsidRPr="008B741F">
        <w:rPr>
          <w:rFonts w:asciiTheme="minorHAnsi" w:hAnsiTheme="minorHAnsi" w:cstheme="minorHAnsi"/>
          <w:sz w:val="22"/>
          <w:szCs w:val="22"/>
        </w:rPr>
        <w:t xml:space="preserve">Polychlorinated biphenyls, commonly known as PCBs, have adverse effects on human health and the environment.  Accordingly, the State of Washington, through its procurements of goods, is trying to minimize the purchase of PCBS and to incentivize its </w:t>
      </w:r>
      <w:r w:rsidRPr="008B741F">
        <w:rPr>
          <w:rFonts w:asciiTheme="minorHAnsi" w:hAnsiTheme="minorHAnsi" w:cstheme="minorHAnsi"/>
          <w:sz w:val="22"/>
          <w:szCs w:val="22"/>
        </w:rPr>
        <w:t xml:space="preserve">contractual </w:t>
      </w:r>
      <w:r w:rsidR="00EB5EF2" w:rsidRPr="008B741F">
        <w:rPr>
          <w:rFonts w:asciiTheme="minorHAnsi" w:hAnsiTheme="minorHAnsi" w:cstheme="minorHAnsi"/>
          <w:sz w:val="22"/>
          <w:szCs w:val="22"/>
        </w:rPr>
        <w:t>vendors to sell and packag</w:t>
      </w:r>
      <w:r w:rsidR="00DA52F7" w:rsidRPr="008B741F">
        <w:rPr>
          <w:rFonts w:asciiTheme="minorHAnsi" w:hAnsiTheme="minorHAnsi" w:cstheme="minorHAnsi"/>
          <w:sz w:val="22"/>
          <w:szCs w:val="22"/>
        </w:rPr>
        <w:t>e</w:t>
      </w:r>
      <w:r w:rsidR="00EB5EF2" w:rsidRPr="008B741F">
        <w:rPr>
          <w:rFonts w:asciiTheme="minorHAnsi" w:hAnsiTheme="minorHAnsi" w:cstheme="minorHAnsi"/>
          <w:sz w:val="22"/>
          <w:szCs w:val="22"/>
        </w:rPr>
        <w:t xml:space="preserve"> without PCBs.</w:t>
      </w:r>
      <w:r w:rsidR="00DA52F7" w:rsidRPr="008B741F">
        <w:rPr>
          <w:rFonts w:asciiTheme="minorHAnsi" w:hAnsiTheme="minorHAnsi" w:cstheme="minorHAnsi"/>
          <w:sz w:val="22"/>
          <w:szCs w:val="22"/>
        </w:rPr>
        <w:t xml:space="preserve"> Bidders certifying all products and packaging contain no PCBS will </w:t>
      </w:r>
      <w:r w:rsidR="003B2E2F" w:rsidRPr="008B741F">
        <w:rPr>
          <w:rFonts w:asciiTheme="minorHAnsi" w:hAnsiTheme="minorHAnsi" w:cstheme="minorHAnsi"/>
          <w:sz w:val="22"/>
          <w:szCs w:val="22"/>
        </w:rPr>
        <w:t xml:space="preserve">not be evaluated but may </w:t>
      </w:r>
      <w:r w:rsidR="00DA52F7" w:rsidRPr="008B741F">
        <w:rPr>
          <w:rFonts w:asciiTheme="minorHAnsi" w:hAnsiTheme="minorHAnsi" w:cstheme="minorHAnsi"/>
          <w:sz w:val="22"/>
          <w:szCs w:val="22"/>
        </w:rPr>
        <w:t xml:space="preserve">receive additional consideration when doing business with </w:t>
      </w:r>
      <w:r w:rsidR="0071409D" w:rsidRPr="008B741F">
        <w:rPr>
          <w:rFonts w:asciiTheme="minorHAnsi" w:hAnsiTheme="minorHAnsi" w:cstheme="minorHAnsi"/>
          <w:sz w:val="22"/>
          <w:szCs w:val="22"/>
        </w:rPr>
        <w:t xml:space="preserve">the State of </w:t>
      </w:r>
      <w:r w:rsidR="00DA52F7" w:rsidRPr="008B741F">
        <w:rPr>
          <w:rFonts w:asciiTheme="minorHAnsi" w:hAnsiTheme="minorHAnsi" w:cstheme="minorHAnsi"/>
          <w:sz w:val="22"/>
          <w:szCs w:val="22"/>
        </w:rPr>
        <w:t>Washington. Other state</w:t>
      </w:r>
      <w:r w:rsidR="0071409D" w:rsidRPr="008B741F">
        <w:rPr>
          <w:rFonts w:asciiTheme="minorHAnsi" w:hAnsiTheme="minorHAnsi" w:cstheme="minorHAnsi"/>
          <w:sz w:val="22"/>
          <w:szCs w:val="22"/>
        </w:rPr>
        <w:t>s</w:t>
      </w:r>
      <w:r w:rsidR="00DA52F7" w:rsidRPr="008B741F">
        <w:rPr>
          <w:rFonts w:asciiTheme="minorHAnsi" w:hAnsiTheme="minorHAnsi" w:cstheme="minorHAnsi"/>
          <w:sz w:val="22"/>
          <w:szCs w:val="22"/>
        </w:rPr>
        <w:t xml:space="preserve"> having the same or similar requirement</w:t>
      </w:r>
      <w:r w:rsidR="0071409D" w:rsidRPr="008B741F">
        <w:rPr>
          <w:rFonts w:asciiTheme="minorHAnsi" w:hAnsiTheme="minorHAnsi" w:cstheme="minorHAnsi"/>
          <w:sz w:val="22"/>
          <w:szCs w:val="22"/>
        </w:rPr>
        <w:t xml:space="preserve"> and will be further defined </w:t>
      </w:r>
      <w:r w:rsidR="00DA52F7" w:rsidRPr="008B741F">
        <w:rPr>
          <w:rFonts w:asciiTheme="minorHAnsi" w:hAnsiTheme="minorHAnsi" w:cstheme="minorHAnsi"/>
          <w:sz w:val="22"/>
          <w:szCs w:val="22"/>
        </w:rPr>
        <w:t>in Participating Addendum.</w:t>
      </w:r>
    </w:p>
    <w:p w14:paraId="7FCDB2DE" w14:textId="77777777" w:rsidR="000B74CC" w:rsidRPr="008B741F" w:rsidRDefault="00C46B62" w:rsidP="001B3AF7">
      <w:pPr>
        <w:numPr>
          <w:ilvl w:val="0"/>
          <w:numId w:val="13"/>
        </w:numPr>
        <w:spacing w:before="240"/>
        <w:ind w:left="734" w:hanging="547"/>
        <w:jc w:val="both"/>
        <w:rPr>
          <w:rFonts w:asciiTheme="minorHAnsi" w:hAnsiTheme="minorHAnsi" w:cstheme="minorHAnsi"/>
          <w:sz w:val="22"/>
          <w:szCs w:val="22"/>
        </w:rPr>
      </w:pPr>
      <w:r w:rsidRPr="008B741F">
        <w:rPr>
          <w:rFonts w:asciiTheme="minorHAnsi" w:hAnsiTheme="minorHAnsi" w:cstheme="minorHAnsi"/>
          <w:b/>
          <w:smallCaps/>
          <w:sz w:val="22"/>
          <w:szCs w:val="22"/>
        </w:rPr>
        <w:t>Resources</w:t>
      </w:r>
      <w:r w:rsidR="000B74CC" w:rsidRPr="008B741F">
        <w:rPr>
          <w:rFonts w:asciiTheme="minorHAnsi" w:hAnsiTheme="minorHAnsi" w:cstheme="minorHAnsi"/>
          <w:sz w:val="22"/>
          <w:szCs w:val="22"/>
        </w:rPr>
        <w:t>.</w:t>
      </w:r>
    </w:p>
    <w:p w14:paraId="1153E257" w14:textId="77777777" w:rsidR="001F03E4"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rPr>
        <w:t>Register</w:t>
      </w:r>
      <w:r w:rsidRPr="008B741F">
        <w:rPr>
          <w:rFonts w:asciiTheme="minorHAnsi" w:hAnsiTheme="minorHAnsi" w:cstheme="minorHAnsi"/>
          <w:sz w:val="22"/>
          <w:szCs w:val="22"/>
          <w:lang w:bidi="en-US"/>
        </w:rPr>
        <w:t xml:space="preserve"> for </w:t>
      </w:r>
      <w:r w:rsidRPr="008B741F">
        <w:rPr>
          <w:rFonts w:asciiTheme="minorHAnsi" w:hAnsiTheme="minorHAnsi" w:cstheme="minorHAnsi"/>
          <w:sz w:val="22"/>
          <w:szCs w:val="22"/>
        </w:rPr>
        <w:t>competitive</w:t>
      </w:r>
      <w:r w:rsidRPr="008B741F">
        <w:rPr>
          <w:rFonts w:asciiTheme="minorHAnsi" w:hAnsiTheme="minorHAnsi" w:cstheme="minorHAnsi"/>
          <w:sz w:val="22"/>
          <w:szCs w:val="22"/>
          <w:lang w:bidi="en-US"/>
        </w:rPr>
        <w:t xml:space="preserve"> solicitation notices at the Washington Electronic Business Solution (WEBS) </w:t>
      </w:r>
      <w:hyperlink r:id="rId110" w:history="1">
        <w:r w:rsidRPr="008B741F">
          <w:rPr>
            <w:rStyle w:val="Hyperlink"/>
            <w:rFonts w:asciiTheme="minorHAnsi" w:hAnsiTheme="minorHAnsi" w:cstheme="minorHAnsi"/>
            <w:sz w:val="22"/>
            <w:szCs w:val="22"/>
            <w:lang w:bidi="en-US"/>
          </w:rPr>
          <w:t>WEBS Registration</w:t>
        </w:r>
      </w:hyperlink>
      <w:r w:rsidRPr="008B741F">
        <w:rPr>
          <w:rFonts w:asciiTheme="minorHAnsi" w:hAnsiTheme="minorHAnsi" w:cstheme="minorHAnsi"/>
          <w:sz w:val="22"/>
          <w:szCs w:val="22"/>
        </w:rPr>
        <w:t>.</w:t>
      </w:r>
      <w:r w:rsidRPr="008B741F">
        <w:rPr>
          <w:rFonts w:asciiTheme="minorHAnsi" w:hAnsiTheme="minorHAnsi" w:cstheme="minorHAnsi"/>
          <w:sz w:val="22"/>
          <w:szCs w:val="22"/>
          <w:lang w:bidi="en-US"/>
        </w:rPr>
        <w:t xml:space="preserve"> Note:  There is no cost to register on WEBS.</w:t>
      </w:r>
    </w:p>
    <w:p w14:paraId="5A1EE877" w14:textId="77777777" w:rsidR="001F03E4"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lang w:bidi="en-US"/>
        </w:rPr>
        <w:t xml:space="preserve">If you </w:t>
      </w:r>
      <w:r w:rsidRPr="008B741F">
        <w:rPr>
          <w:rFonts w:asciiTheme="minorHAnsi" w:hAnsiTheme="minorHAnsi" w:cstheme="minorHAnsi"/>
          <w:sz w:val="22"/>
          <w:szCs w:val="22"/>
        </w:rPr>
        <w:t>qualify</w:t>
      </w:r>
      <w:r w:rsidRPr="008B741F">
        <w:rPr>
          <w:rFonts w:asciiTheme="minorHAnsi" w:hAnsiTheme="minorHAnsi" w:cstheme="minorHAnsi"/>
          <w:sz w:val="22"/>
          <w:szCs w:val="22"/>
          <w:lang w:bidi="en-US"/>
        </w:rPr>
        <w:t xml:space="preserve"> as a Washington small business, identify yourself in WEBS.  Call WEBS Customer Service at 360-902-7400.</w:t>
      </w:r>
    </w:p>
    <w:p w14:paraId="6EC8F44B" w14:textId="77777777" w:rsidR="001F03E4"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lang w:bidi="en-US"/>
        </w:rPr>
        <w:t xml:space="preserve">Contact the Washington State Office of Minority and Women’s Business Enterprises about state and federal certification programs at Phone 866-208-1064 or </w:t>
      </w:r>
      <w:hyperlink r:id="rId111" w:history="1">
        <w:r w:rsidRPr="008B741F">
          <w:rPr>
            <w:rStyle w:val="Hyperlink"/>
            <w:rFonts w:asciiTheme="minorHAnsi" w:hAnsiTheme="minorHAnsi" w:cstheme="minorHAnsi"/>
            <w:sz w:val="22"/>
            <w:szCs w:val="22"/>
            <w:lang w:bidi="en-US"/>
          </w:rPr>
          <w:t>OMWBE</w:t>
        </w:r>
      </w:hyperlink>
      <w:r w:rsidRPr="008B741F">
        <w:rPr>
          <w:rFonts w:asciiTheme="minorHAnsi" w:hAnsiTheme="minorHAnsi" w:cstheme="minorHAnsi"/>
          <w:sz w:val="22"/>
          <w:szCs w:val="22"/>
        </w:rPr>
        <w:t>.</w:t>
      </w:r>
    </w:p>
    <w:p w14:paraId="2E50E3FF" w14:textId="77777777" w:rsidR="001F03E4"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rPr>
        <w:t>Contact</w:t>
      </w:r>
      <w:r w:rsidRPr="008B741F">
        <w:rPr>
          <w:rFonts w:asciiTheme="minorHAnsi" w:hAnsiTheme="minorHAnsi" w:cstheme="minorHAnsi"/>
          <w:sz w:val="22"/>
          <w:szCs w:val="22"/>
          <w:lang w:bidi="en-US"/>
        </w:rPr>
        <w:t xml:space="preserve"> the Washington State Department of Veterans’ Affairs about veteran-owned businesses certification at (360) 725-2169 or </w:t>
      </w:r>
      <w:hyperlink r:id="rId112" w:history="1">
        <w:r w:rsidRPr="008B741F">
          <w:rPr>
            <w:rStyle w:val="Hyperlink"/>
            <w:rFonts w:asciiTheme="minorHAnsi" w:hAnsiTheme="minorHAnsi" w:cstheme="minorHAnsi"/>
            <w:sz w:val="22"/>
            <w:szCs w:val="22"/>
            <w:lang w:bidi="en-US"/>
          </w:rPr>
          <w:t>DVA</w:t>
        </w:r>
      </w:hyperlink>
      <w:r w:rsidRPr="008B741F">
        <w:rPr>
          <w:rFonts w:asciiTheme="minorHAnsi" w:hAnsiTheme="minorHAnsi" w:cstheme="minorHAnsi"/>
          <w:sz w:val="22"/>
          <w:szCs w:val="22"/>
          <w:lang w:bidi="en-US"/>
        </w:rPr>
        <w:t>.</w:t>
      </w:r>
    </w:p>
    <w:p w14:paraId="70478620" w14:textId="77777777" w:rsidR="001F03E4" w:rsidRPr="008B741F" w:rsidRDefault="001F03E4" w:rsidP="001B3AF7">
      <w:pPr>
        <w:numPr>
          <w:ilvl w:val="1"/>
          <w:numId w:val="13"/>
        </w:numPr>
        <w:spacing w:before="120"/>
        <w:jc w:val="both"/>
        <w:rPr>
          <w:rFonts w:asciiTheme="minorHAnsi" w:hAnsiTheme="minorHAnsi" w:cstheme="minorHAnsi"/>
          <w:sz w:val="22"/>
          <w:szCs w:val="22"/>
        </w:rPr>
      </w:pPr>
      <w:r w:rsidRPr="008B741F">
        <w:rPr>
          <w:rFonts w:asciiTheme="minorHAnsi" w:hAnsiTheme="minorHAnsi" w:cstheme="minorHAnsi"/>
          <w:sz w:val="22"/>
          <w:szCs w:val="22"/>
        </w:rPr>
        <w:t>Contact Enterprise Services about small and diverse business inclusion.</w:t>
      </w:r>
    </w:p>
    <w:p w14:paraId="02F16753" w14:textId="77777777" w:rsidR="00C46B62" w:rsidRPr="008B741F" w:rsidRDefault="00C46B62" w:rsidP="00C46B62">
      <w:pPr>
        <w:jc w:val="both"/>
        <w:rPr>
          <w:rFonts w:asciiTheme="minorHAnsi" w:hAnsiTheme="minorHAnsi" w:cstheme="minorHAnsi"/>
          <w:sz w:val="22"/>
          <w:szCs w:val="22"/>
        </w:rPr>
      </w:pPr>
    </w:p>
    <w:p w14:paraId="02158BA3" w14:textId="77777777" w:rsidR="00C46B62" w:rsidRPr="008B741F" w:rsidRDefault="00C46B62" w:rsidP="00C46B62">
      <w:pPr>
        <w:jc w:val="both"/>
        <w:rPr>
          <w:rFonts w:asciiTheme="minorHAnsi" w:hAnsiTheme="minorHAnsi" w:cstheme="minorHAnsi"/>
          <w:sz w:val="22"/>
          <w:szCs w:val="22"/>
        </w:rPr>
      </w:pPr>
    </w:p>
    <w:p w14:paraId="0F9A8D57" w14:textId="77777777" w:rsidR="00EB54D9" w:rsidRPr="008B741F" w:rsidRDefault="00EB54D9">
      <w:pPr>
        <w:overflowPunct/>
        <w:autoSpaceDE/>
        <w:autoSpaceDN/>
        <w:adjustRightInd/>
        <w:textAlignment w:val="auto"/>
        <w:rPr>
          <w:rFonts w:asciiTheme="minorHAnsi" w:hAnsiTheme="minorHAnsi" w:cstheme="minorHAnsi"/>
          <w:sz w:val="22"/>
          <w:szCs w:val="22"/>
        </w:rPr>
      </w:pPr>
      <w:r w:rsidRPr="008B741F">
        <w:rPr>
          <w:rFonts w:asciiTheme="minorHAnsi" w:hAnsiTheme="minorHAnsi" w:cstheme="minorHAnsi"/>
          <w:sz w:val="22"/>
          <w:szCs w:val="22"/>
        </w:rPr>
        <w:br w:type="page"/>
      </w:r>
    </w:p>
    <w:p w14:paraId="372CF1A8" w14:textId="2CAC049E" w:rsidR="00127FED" w:rsidRPr="008B741F" w:rsidRDefault="00F95D05" w:rsidP="006F0B52">
      <w:pPr>
        <w:pStyle w:val="Heading1"/>
        <w:rPr>
          <w:rFonts w:asciiTheme="minorHAnsi" w:hAnsiTheme="minorHAnsi" w:cstheme="minorHAnsi"/>
        </w:rPr>
      </w:pPr>
      <w:bookmarkStart w:id="8" w:name="_Exhibit_A-1_–"/>
      <w:bookmarkEnd w:id="8"/>
      <w:r w:rsidRPr="008B741F">
        <w:rPr>
          <w:rFonts w:asciiTheme="minorHAnsi" w:hAnsiTheme="minorHAnsi" w:cstheme="minorHAnsi"/>
        </w:rPr>
        <w:lastRenderedPageBreak/>
        <w:t>Exhibit </w:t>
      </w:r>
      <w:r w:rsidR="003B2E2F" w:rsidRPr="008B741F">
        <w:rPr>
          <w:rFonts w:asciiTheme="minorHAnsi" w:hAnsiTheme="minorHAnsi" w:cstheme="minorHAnsi"/>
        </w:rPr>
        <w:t xml:space="preserve">A-1 </w:t>
      </w:r>
      <w:r w:rsidR="00127FED" w:rsidRPr="008B741F">
        <w:rPr>
          <w:rFonts w:asciiTheme="minorHAnsi" w:hAnsiTheme="minorHAnsi" w:cstheme="minorHAnsi"/>
        </w:rPr>
        <w:t xml:space="preserve"> </w:t>
      </w:r>
      <w:r w:rsidR="009229C2" w:rsidRPr="008B741F">
        <w:rPr>
          <w:rFonts w:asciiTheme="minorHAnsi" w:hAnsiTheme="minorHAnsi" w:cstheme="minorHAnsi"/>
          <w:lang w:val="en-US"/>
        </w:rPr>
        <w:t>Bidder</w:t>
      </w:r>
      <w:r w:rsidR="00127FED" w:rsidRPr="008B741F">
        <w:rPr>
          <w:rFonts w:asciiTheme="minorHAnsi" w:hAnsiTheme="minorHAnsi" w:cstheme="minorHAnsi"/>
        </w:rPr>
        <w:t xml:space="preserve"> Certification</w:t>
      </w:r>
    </w:p>
    <w:p w14:paraId="523F8EF1" w14:textId="77777777" w:rsidR="00127FED" w:rsidRPr="008B741F" w:rsidRDefault="00127FED" w:rsidP="002E6A4D">
      <w:pPr>
        <w:rPr>
          <w:rFonts w:asciiTheme="minorHAnsi" w:hAnsiTheme="minorHAnsi" w:cstheme="minorHAnsi"/>
          <w:sz w:val="22"/>
          <w:szCs w:val="22"/>
        </w:rPr>
      </w:pPr>
    </w:p>
    <w:p w14:paraId="6B5BA42A" w14:textId="77777777" w:rsidR="002E6A4D" w:rsidRPr="008B741F" w:rsidRDefault="002E6A4D" w:rsidP="002E6A4D">
      <w:pPr>
        <w:rPr>
          <w:rFonts w:asciiTheme="minorHAnsi" w:hAnsiTheme="minorHAnsi" w:cstheme="minorHAnsi"/>
          <w:sz w:val="22"/>
          <w:szCs w:val="22"/>
        </w:rPr>
      </w:pPr>
    </w:p>
    <w:p w14:paraId="35B5DFB0" w14:textId="40B62D4E" w:rsidR="001C2B86" w:rsidRPr="008B741F" w:rsidRDefault="001C2B86" w:rsidP="002E6A4D">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w:t>
      </w:r>
      <w:r w:rsidR="00F174D6" w:rsidRPr="008B741F">
        <w:rPr>
          <w:rFonts w:asciiTheme="minorHAnsi" w:hAnsiTheme="minorHAnsi" w:cstheme="minorHAnsi"/>
          <w:sz w:val="22"/>
          <w:szCs w:val="22"/>
        </w:rPr>
        <w:t xml:space="preserve">attached </w:t>
      </w:r>
      <w:r w:rsidRPr="008B741F">
        <w:rPr>
          <w:rFonts w:asciiTheme="minorHAnsi" w:hAnsiTheme="minorHAnsi" w:cstheme="minorHAnsi"/>
          <w:i/>
          <w:sz w:val="22"/>
          <w:szCs w:val="22"/>
        </w:rPr>
        <w:t>Exhibit A</w:t>
      </w:r>
      <w:r w:rsidR="003B2E2F" w:rsidRPr="008B741F">
        <w:rPr>
          <w:rFonts w:asciiTheme="minorHAnsi" w:hAnsiTheme="minorHAnsi" w:cstheme="minorHAnsi"/>
          <w:i/>
          <w:sz w:val="22"/>
          <w:szCs w:val="22"/>
        </w:rPr>
        <w:t xml:space="preserve">-1 </w:t>
      </w:r>
      <w:r w:rsidR="009229C2" w:rsidRPr="008B741F">
        <w:rPr>
          <w:rFonts w:asciiTheme="minorHAnsi" w:hAnsiTheme="minorHAnsi" w:cstheme="minorHAnsi"/>
          <w:i/>
          <w:sz w:val="22"/>
          <w:szCs w:val="22"/>
        </w:rPr>
        <w:t>Bidder</w:t>
      </w:r>
      <w:r w:rsidRPr="008B741F">
        <w:rPr>
          <w:rFonts w:asciiTheme="minorHAnsi" w:hAnsiTheme="minorHAnsi" w:cstheme="minorHAnsi"/>
          <w:i/>
          <w:sz w:val="22"/>
          <w:szCs w:val="22"/>
        </w:rPr>
        <w:t xml:space="preserve"> Certificat</w:t>
      </w:r>
      <w:r w:rsidR="004F34A8" w:rsidRPr="008B741F">
        <w:rPr>
          <w:rFonts w:asciiTheme="minorHAnsi" w:hAnsiTheme="minorHAnsi" w:cstheme="minorHAnsi"/>
          <w:i/>
          <w:sz w:val="22"/>
          <w:szCs w:val="22"/>
        </w:rPr>
        <w:t>ion</w:t>
      </w:r>
      <w:r w:rsidRPr="008B741F">
        <w:rPr>
          <w:rFonts w:asciiTheme="minorHAnsi" w:hAnsiTheme="minorHAnsi" w:cstheme="minorHAnsi"/>
          <w:sz w:val="22"/>
          <w:szCs w:val="22"/>
        </w:rPr>
        <w:t>.</w:t>
      </w:r>
    </w:p>
    <w:p w14:paraId="1D53234E" w14:textId="77777777" w:rsidR="001C2B86" w:rsidRPr="008B741F" w:rsidRDefault="001C2B86" w:rsidP="002E6A4D">
      <w:pPr>
        <w:rPr>
          <w:rFonts w:asciiTheme="minorHAnsi" w:hAnsiTheme="minorHAnsi" w:cstheme="minorHAnsi"/>
          <w:sz w:val="22"/>
          <w:szCs w:val="22"/>
        </w:rPr>
      </w:pPr>
    </w:p>
    <w:p w14:paraId="197E1BF0" w14:textId="1823D395" w:rsidR="001C2B86" w:rsidRPr="008B741F" w:rsidRDefault="001C2B86" w:rsidP="002E6A4D">
      <w:pPr>
        <w:rPr>
          <w:rFonts w:asciiTheme="minorHAnsi" w:hAnsiTheme="minorHAnsi" w:cstheme="minorHAnsi"/>
          <w:sz w:val="22"/>
          <w:szCs w:val="22"/>
        </w:rPr>
      </w:pPr>
      <w:r w:rsidRPr="008B741F">
        <w:rPr>
          <w:rFonts w:asciiTheme="minorHAnsi" w:hAnsiTheme="minorHAnsi" w:cstheme="minorHAnsi"/>
          <w:sz w:val="22"/>
          <w:szCs w:val="22"/>
        </w:rPr>
        <w:t xml:space="preserve">Note:  As set forth above, </w:t>
      </w:r>
      <w:r w:rsidR="009229C2" w:rsidRPr="008B741F">
        <w:rPr>
          <w:rFonts w:asciiTheme="minorHAnsi" w:hAnsiTheme="minorHAnsi" w:cstheme="minorHAnsi"/>
          <w:sz w:val="22"/>
          <w:szCs w:val="22"/>
        </w:rPr>
        <w:t>Bidder</w:t>
      </w:r>
      <w:r w:rsidR="007B7FEC" w:rsidRPr="008B741F">
        <w:rPr>
          <w:rFonts w:asciiTheme="minorHAnsi" w:hAnsiTheme="minorHAnsi" w:cstheme="minorHAnsi"/>
          <w:sz w:val="22"/>
          <w:szCs w:val="22"/>
        </w:rPr>
        <w:t xml:space="preserve"> </w:t>
      </w:r>
      <w:r w:rsidRPr="008B741F">
        <w:rPr>
          <w:rFonts w:asciiTheme="minorHAnsi" w:hAnsiTheme="minorHAnsi" w:cstheme="minorHAnsi"/>
          <w:sz w:val="22"/>
          <w:szCs w:val="22"/>
        </w:rPr>
        <w:t xml:space="preserve">must complete, sign, and return the </w:t>
      </w:r>
      <w:r w:rsidR="003B2E2F" w:rsidRPr="008B741F">
        <w:rPr>
          <w:rFonts w:asciiTheme="minorHAnsi" w:hAnsiTheme="minorHAnsi" w:cstheme="minorHAnsi"/>
          <w:sz w:val="22"/>
          <w:szCs w:val="22"/>
        </w:rPr>
        <w:t xml:space="preserve">Exhibit A-1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Certificat</w:t>
      </w:r>
      <w:r w:rsidR="004F34A8" w:rsidRPr="008B741F">
        <w:rPr>
          <w:rFonts w:asciiTheme="minorHAnsi" w:hAnsiTheme="minorHAnsi" w:cstheme="minorHAnsi"/>
          <w:sz w:val="22"/>
          <w:szCs w:val="22"/>
        </w:rPr>
        <w:t>ion</w:t>
      </w:r>
      <w:r w:rsidRPr="008B741F">
        <w:rPr>
          <w:rFonts w:asciiTheme="minorHAnsi" w:hAnsiTheme="minorHAnsi" w:cstheme="minorHAnsi"/>
          <w:sz w:val="22"/>
          <w:szCs w:val="22"/>
        </w:rPr>
        <w:t xml:space="preserve"> to Enterprise Services.</w:t>
      </w:r>
    </w:p>
    <w:p w14:paraId="16028D4C" w14:textId="77777777" w:rsidR="002E6A4D" w:rsidRPr="008B741F" w:rsidRDefault="002E6A4D" w:rsidP="002E6A4D">
      <w:pPr>
        <w:rPr>
          <w:rFonts w:asciiTheme="minorHAnsi" w:hAnsiTheme="minorHAnsi" w:cstheme="minorHAnsi"/>
          <w:sz w:val="22"/>
          <w:szCs w:val="22"/>
        </w:rPr>
      </w:pPr>
    </w:p>
    <w:p w14:paraId="7AF35E8B" w14:textId="77777777" w:rsidR="002E6A4D" w:rsidRPr="008B741F" w:rsidRDefault="002E6A4D" w:rsidP="002E6A4D">
      <w:pPr>
        <w:rPr>
          <w:rFonts w:asciiTheme="minorHAnsi" w:hAnsiTheme="minorHAnsi" w:cstheme="minorHAnsi"/>
          <w:sz w:val="22"/>
          <w:szCs w:val="22"/>
        </w:rPr>
      </w:pPr>
      <w:r w:rsidRPr="008B741F">
        <w:rPr>
          <w:rFonts w:asciiTheme="minorHAnsi" w:hAnsiTheme="minorHAnsi" w:cstheme="minorHAnsi"/>
          <w:sz w:val="22"/>
          <w:szCs w:val="22"/>
        </w:rPr>
        <w:br w:type="page"/>
      </w:r>
    </w:p>
    <w:p w14:paraId="657EF4B4" w14:textId="7CE3BE13" w:rsidR="002E6A4D" w:rsidRPr="008B741F" w:rsidRDefault="00433281" w:rsidP="006F0B52">
      <w:pPr>
        <w:pStyle w:val="Heading1"/>
        <w:rPr>
          <w:rFonts w:asciiTheme="minorHAnsi" w:hAnsiTheme="minorHAnsi" w:cstheme="minorHAnsi"/>
        </w:rPr>
      </w:pPr>
      <w:bookmarkStart w:id="9" w:name="_Exhibit_A2_–"/>
      <w:bookmarkEnd w:id="9"/>
      <w:r w:rsidRPr="008B741F">
        <w:rPr>
          <w:rFonts w:asciiTheme="minorHAnsi" w:hAnsiTheme="minorHAnsi" w:cstheme="minorHAnsi"/>
        </w:rPr>
        <w:lastRenderedPageBreak/>
        <w:t>Exhibit</w:t>
      </w:r>
      <w:r w:rsidR="00F95D05" w:rsidRPr="008B741F">
        <w:rPr>
          <w:rFonts w:asciiTheme="minorHAnsi" w:hAnsiTheme="minorHAnsi" w:cstheme="minorHAnsi"/>
        </w:rPr>
        <w:t> </w:t>
      </w:r>
      <w:r w:rsidRPr="008B741F">
        <w:rPr>
          <w:rFonts w:asciiTheme="minorHAnsi" w:hAnsiTheme="minorHAnsi" w:cstheme="minorHAnsi"/>
        </w:rPr>
        <w:t>A</w:t>
      </w:r>
      <w:r w:rsidR="003B2E2F" w:rsidRPr="008B741F">
        <w:rPr>
          <w:rFonts w:asciiTheme="minorHAnsi" w:hAnsiTheme="minorHAnsi" w:cstheme="minorHAnsi"/>
          <w:lang w:val="en-US"/>
        </w:rPr>
        <w:t>-</w:t>
      </w:r>
      <w:r w:rsidR="003B2E2F" w:rsidRPr="008B741F">
        <w:rPr>
          <w:rFonts w:asciiTheme="minorHAnsi" w:hAnsiTheme="minorHAnsi" w:cstheme="minorHAnsi"/>
        </w:rPr>
        <w:t xml:space="preserve">2 </w:t>
      </w:r>
      <w:r w:rsidRPr="008B741F">
        <w:rPr>
          <w:rFonts w:asciiTheme="minorHAnsi" w:hAnsiTheme="minorHAnsi" w:cstheme="minorHAnsi"/>
        </w:rPr>
        <w:t xml:space="preserve"> </w:t>
      </w:r>
      <w:r w:rsidR="009229C2" w:rsidRPr="008B741F">
        <w:rPr>
          <w:rFonts w:asciiTheme="minorHAnsi" w:hAnsiTheme="minorHAnsi" w:cstheme="minorHAnsi"/>
          <w:lang w:val="en-US"/>
        </w:rPr>
        <w:t>Bidder</w:t>
      </w:r>
      <w:r w:rsidRPr="008B741F">
        <w:rPr>
          <w:rFonts w:asciiTheme="minorHAnsi" w:hAnsiTheme="minorHAnsi" w:cstheme="minorHAnsi"/>
        </w:rPr>
        <w:t xml:space="preserve"> </w:t>
      </w:r>
      <w:r w:rsidR="002E6A4D" w:rsidRPr="008B741F">
        <w:rPr>
          <w:rFonts w:asciiTheme="minorHAnsi" w:hAnsiTheme="minorHAnsi" w:cstheme="minorHAnsi"/>
        </w:rPr>
        <w:t>Profile</w:t>
      </w:r>
    </w:p>
    <w:p w14:paraId="527E811F" w14:textId="77777777" w:rsidR="002E6A4D" w:rsidRPr="008B741F" w:rsidRDefault="002E6A4D" w:rsidP="002E6A4D">
      <w:pPr>
        <w:rPr>
          <w:rFonts w:asciiTheme="minorHAnsi" w:hAnsiTheme="minorHAnsi" w:cstheme="minorHAnsi"/>
          <w:sz w:val="22"/>
          <w:szCs w:val="22"/>
        </w:rPr>
      </w:pPr>
    </w:p>
    <w:p w14:paraId="5A2C5308" w14:textId="77777777" w:rsidR="00F174D6" w:rsidRPr="008B741F" w:rsidRDefault="00F174D6" w:rsidP="00F174D6">
      <w:pPr>
        <w:rPr>
          <w:rFonts w:asciiTheme="minorHAnsi" w:hAnsiTheme="minorHAnsi" w:cstheme="minorHAnsi"/>
          <w:sz w:val="22"/>
          <w:szCs w:val="22"/>
        </w:rPr>
      </w:pPr>
    </w:p>
    <w:p w14:paraId="717A52C3" w14:textId="7E18A08C" w:rsidR="004F34A8" w:rsidRPr="008B741F" w:rsidRDefault="00F174D6" w:rsidP="004F34A8">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A-</w:t>
      </w:r>
      <w:r w:rsidR="003B2E2F" w:rsidRPr="008B741F">
        <w:rPr>
          <w:rFonts w:asciiTheme="minorHAnsi" w:hAnsiTheme="minorHAnsi" w:cstheme="minorHAnsi"/>
          <w:i/>
          <w:sz w:val="22"/>
          <w:szCs w:val="22"/>
        </w:rPr>
        <w:t>2</w:t>
      </w:r>
      <w:r w:rsidR="004F34A8" w:rsidRPr="008B741F">
        <w:rPr>
          <w:rFonts w:asciiTheme="minorHAnsi" w:hAnsiTheme="minorHAnsi" w:cstheme="minorHAnsi"/>
          <w:i/>
          <w:sz w:val="22"/>
          <w:szCs w:val="22"/>
        </w:rPr>
        <w:t xml:space="preserve"> </w:t>
      </w:r>
      <w:r w:rsidR="009229C2" w:rsidRPr="008B741F">
        <w:rPr>
          <w:rFonts w:asciiTheme="minorHAnsi" w:hAnsiTheme="minorHAnsi" w:cstheme="minorHAnsi"/>
          <w:i/>
          <w:sz w:val="22"/>
          <w:szCs w:val="22"/>
        </w:rPr>
        <w:t>Bidder</w:t>
      </w:r>
      <w:r w:rsidR="004F34A8" w:rsidRPr="008B741F">
        <w:rPr>
          <w:rFonts w:asciiTheme="minorHAnsi" w:hAnsiTheme="minorHAnsi" w:cstheme="minorHAnsi"/>
          <w:i/>
          <w:sz w:val="22"/>
          <w:szCs w:val="22"/>
        </w:rPr>
        <w:t xml:space="preserve"> Profile</w:t>
      </w:r>
      <w:r w:rsidR="004F34A8" w:rsidRPr="008B741F">
        <w:rPr>
          <w:rFonts w:asciiTheme="minorHAnsi" w:hAnsiTheme="minorHAnsi" w:cstheme="minorHAnsi"/>
          <w:sz w:val="22"/>
          <w:szCs w:val="22"/>
        </w:rPr>
        <w:t>.</w:t>
      </w:r>
    </w:p>
    <w:p w14:paraId="7CC60284" w14:textId="77777777" w:rsidR="001C2B86" w:rsidRPr="008B741F" w:rsidRDefault="001C2B86" w:rsidP="002E6A4D">
      <w:pPr>
        <w:rPr>
          <w:rFonts w:asciiTheme="minorHAnsi" w:hAnsiTheme="minorHAnsi" w:cstheme="minorHAnsi"/>
          <w:sz w:val="22"/>
          <w:szCs w:val="22"/>
        </w:rPr>
      </w:pPr>
    </w:p>
    <w:p w14:paraId="535B6F93" w14:textId="41FCA82F" w:rsidR="001C2B86" w:rsidRPr="008B741F" w:rsidRDefault="001C2B86" w:rsidP="002E6A4D">
      <w:pPr>
        <w:rPr>
          <w:rFonts w:asciiTheme="minorHAnsi" w:hAnsiTheme="minorHAnsi" w:cstheme="minorHAnsi"/>
          <w:sz w:val="22"/>
          <w:szCs w:val="22"/>
        </w:rPr>
      </w:pPr>
      <w:r w:rsidRPr="008B741F">
        <w:rPr>
          <w:rFonts w:asciiTheme="minorHAnsi" w:hAnsiTheme="minorHAnsi" w:cstheme="minorHAnsi"/>
          <w:sz w:val="22"/>
          <w:szCs w:val="22"/>
        </w:rPr>
        <w:t xml:space="preserve">Note:  As set forth above,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must complete and return the </w:t>
      </w:r>
      <w:r w:rsidR="003B2E2F" w:rsidRPr="008B741F">
        <w:rPr>
          <w:rFonts w:asciiTheme="minorHAnsi" w:hAnsiTheme="minorHAnsi" w:cstheme="minorHAnsi"/>
          <w:sz w:val="22"/>
          <w:szCs w:val="22"/>
        </w:rPr>
        <w:t xml:space="preserve">Exhibit B-2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Profile to Enterprise Services.</w:t>
      </w:r>
    </w:p>
    <w:p w14:paraId="75D42A59" w14:textId="77777777" w:rsidR="006F369B" w:rsidRPr="008B741F" w:rsidRDefault="006F369B" w:rsidP="00C70A7F">
      <w:pPr>
        <w:rPr>
          <w:rFonts w:asciiTheme="minorHAnsi" w:hAnsiTheme="minorHAnsi" w:cstheme="minorHAnsi"/>
          <w:sz w:val="22"/>
          <w:szCs w:val="22"/>
        </w:rPr>
      </w:pPr>
    </w:p>
    <w:p w14:paraId="67699144" w14:textId="77777777" w:rsidR="000B5FAE" w:rsidRPr="008B741F" w:rsidRDefault="000B5FAE" w:rsidP="000B5FAE">
      <w:pPr>
        <w:rPr>
          <w:rFonts w:asciiTheme="minorHAnsi" w:hAnsiTheme="minorHAnsi" w:cstheme="minorHAnsi"/>
          <w:sz w:val="22"/>
          <w:szCs w:val="22"/>
        </w:rPr>
      </w:pPr>
      <w:r w:rsidRPr="008B741F">
        <w:rPr>
          <w:rFonts w:asciiTheme="minorHAnsi" w:hAnsiTheme="minorHAnsi" w:cstheme="minorHAnsi"/>
          <w:sz w:val="22"/>
          <w:szCs w:val="22"/>
        </w:rPr>
        <w:br w:type="page"/>
      </w:r>
    </w:p>
    <w:p w14:paraId="57F6BE22" w14:textId="1EBAABF7" w:rsidR="00F95D05" w:rsidRPr="008B741F" w:rsidRDefault="00F95D05" w:rsidP="006F0B52">
      <w:pPr>
        <w:pStyle w:val="Heading1"/>
        <w:rPr>
          <w:rFonts w:asciiTheme="minorHAnsi" w:hAnsiTheme="minorHAnsi" w:cstheme="minorHAnsi"/>
        </w:rPr>
      </w:pPr>
      <w:bookmarkStart w:id="10" w:name="_Exhibit_B_-1–"/>
      <w:bookmarkEnd w:id="10"/>
      <w:r w:rsidRPr="008B741F">
        <w:rPr>
          <w:rFonts w:asciiTheme="minorHAnsi" w:hAnsiTheme="minorHAnsi" w:cstheme="minorHAnsi"/>
        </w:rPr>
        <w:lastRenderedPageBreak/>
        <w:t xml:space="preserve">Exhibit B </w:t>
      </w:r>
      <w:r w:rsidR="00F07C2F" w:rsidRPr="008B741F">
        <w:rPr>
          <w:rFonts w:asciiTheme="minorHAnsi" w:hAnsiTheme="minorHAnsi" w:cstheme="minorHAnsi"/>
        </w:rPr>
        <w:t>-1</w:t>
      </w:r>
      <w:r w:rsidR="003B2E2F" w:rsidRPr="008B741F">
        <w:rPr>
          <w:rFonts w:asciiTheme="minorHAnsi" w:hAnsiTheme="minorHAnsi" w:cstheme="minorHAnsi"/>
        </w:rPr>
        <w:t xml:space="preserve"> </w:t>
      </w:r>
      <w:r w:rsidR="00114D32" w:rsidRPr="008B741F">
        <w:rPr>
          <w:rFonts w:asciiTheme="minorHAnsi" w:hAnsiTheme="minorHAnsi" w:cstheme="minorHAnsi"/>
        </w:rPr>
        <w:t>Mandatory Technical</w:t>
      </w:r>
      <w:r w:rsidR="00F75782" w:rsidRPr="008B741F">
        <w:rPr>
          <w:rFonts w:asciiTheme="minorHAnsi" w:hAnsiTheme="minorHAnsi" w:cstheme="minorHAnsi"/>
        </w:rPr>
        <w:t xml:space="preserve"> Requirements</w:t>
      </w:r>
    </w:p>
    <w:p w14:paraId="2FE915CA" w14:textId="77777777" w:rsidR="00394C55" w:rsidRPr="008B741F" w:rsidRDefault="00394C55" w:rsidP="00F174D6">
      <w:pPr>
        <w:rPr>
          <w:rFonts w:asciiTheme="minorHAnsi" w:hAnsiTheme="minorHAnsi" w:cstheme="minorHAnsi"/>
          <w:sz w:val="22"/>
          <w:szCs w:val="22"/>
        </w:rPr>
      </w:pPr>
    </w:p>
    <w:p w14:paraId="1BF5AE64" w14:textId="77777777" w:rsidR="00794BF1" w:rsidRPr="008B741F" w:rsidRDefault="00794BF1" w:rsidP="00F174D6">
      <w:pPr>
        <w:rPr>
          <w:rFonts w:asciiTheme="minorHAnsi" w:hAnsiTheme="minorHAnsi" w:cstheme="minorHAnsi"/>
          <w:sz w:val="22"/>
          <w:szCs w:val="22"/>
        </w:rPr>
      </w:pPr>
    </w:p>
    <w:p w14:paraId="3B2FFB29" w14:textId="145E1BDF" w:rsidR="00394C55" w:rsidRPr="008B741F" w:rsidRDefault="00394C55" w:rsidP="00394C55">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003B2E2F" w:rsidRPr="008B741F">
        <w:rPr>
          <w:rFonts w:asciiTheme="minorHAnsi" w:hAnsiTheme="minorHAnsi" w:cstheme="minorHAnsi"/>
          <w:i/>
          <w:sz w:val="22"/>
          <w:szCs w:val="22"/>
        </w:rPr>
        <w:t>Exhibit B-1</w:t>
      </w:r>
      <w:r w:rsidR="00114D32" w:rsidRPr="008B741F">
        <w:rPr>
          <w:rFonts w:asciiTheme="minorHAnsi" w:hAnsiTheme="minorHAnsi" w:cstheme="minorHAnsi"/>
          <w:i/>
          <w:sz w:val="22"/>
          <w:szCs w:val="22"/>
        </w:rPr>
        <w:t xml:space="preserve"> Mandatory Technical </w:t>
      </w:r>
      <w:r w:rsidRPr="008B741F">
        <w:rPr>
          <w:rFonts w:asciiTheme="minorHAnsi" w:hAnsiTheme="minorHAnsi" w:cstheme="minorHAnsi"/>
          <w:i/>
          <w:sz w:val="22"/>
          <w:szCs w:val="22"/>
        </w:rPr>
        <w:t>Requirements</w:t>
      </w:r>
      <w:r w:rsidRPr="008B741F">
        <w:rPr>
          <w:rFonts w:asciiTheme="minorHAnsi" w:hAnsiTheme="minorHAnsi" w:cstheme="minorHAnsi"/>
          <w:sz w:val="22"/>
          <w:szCs w:val="22"/>
        </w:rPr>
        <w:t>.</w:t>
      </w:r>
    </w:p>
    <w:p w14:paraId="3AC31CA7" w14:textId="77777777" w:rsidR="00394C55" w:rsidRPr="008B741F" w:rsidRDefault="00394C55" w:rsidP="00394C55">
      <w:pPr>
        <w:rPr>
          <w:rFonts w:asciiTheme="minorHAnsi" w:hAnsiTheme="minorHAnsi" w:cstheme="minorHAnsi"/>
          <w:sz w:val="22"/>
          <w:szCs w:val="22"/>
        </w:rPr>
      </w:pPr>
    </w:p>
    <w:p w14:paraId="6A2EF474" w14:textId="72A0F50A" w:rsidR="00394C55" w:rsidRPr="008B741F" w:rsidRDefault="00394C55" w:rsidP="00F95D05">
      <w:pPr>
        <w:rPr>
          <w:rFonts w:asciiTheme="minorHAnsi" w:hAnsiTheme="minorHAnsi" w:cstheme="minorHAnsi"/>
          <w:sz w:val="22"/>
          <w:szCs w:val="22"/>
        </w:rPr>
      </w:pPr>
      <w:r w:rsidRPr="008B741F">
        <w:rPr>
          <w:rFonts w:asciiTheme="minorHAnsi" w:hAnsiTheme="minorHAnsi" w:cstheme="minorHAnsi"/>
          <w:sz w:val="22"/>
          <w:szCs w:val="22"/>
        </w:rPr>
        <w:t xml:space="preserve">Note:  As set forth above, </w:t>
      </w:r>
      <w:r w:rsidR="009229C2" w:rsidRPr="008B741F">
        <w:rPr>
          <w:rFonts w:asciiTheme="minorHAnsi" w:hAnsiTheme="minorHAnsi" w:cstheme="minorHAnsi"/>
          <w:sz w:val="22"/>
          <w:szCs w:val="22"/>
        </w:rPr>
        <w:t>Bidder</w:t>
      </w:r>
      <w:r w:rsidR="00B5182F" w:rsidRPr="008B741F">
        <w:rPr>
          <w:rFonts w:asciiTheme="minorHAnsi" w:hAnsiTheme="minorHAnsi" w:cstheme="minorHAnsi"/>
          <w:sz w:val="22"/>
          <w:szCs w:val="22"/>
        </w:rPr>
        <w:t xml:space="preserve"> must complete and return Exhibit B-1</w:t>
      </w:r>
      <w:r w:rsidR="00114D32" w:rsidRPr="008B741F">
        <w:rPr>
          <w:rFonts w:asciiTheme="minorHAnsi" w:hAnsiTheme="minorHAnsi" w:cstheme="minorHAnsi"/>
          <w:sz w:val="22"/>
          <w:szCs w:val="22"/>
        </w:rPr>
        <w:t xml:space="preserve"> Mandatory</w:t>
      </w:r>
      <w:r w:rsidRPr="008B741F">
        <w:rPr>
          <w:rFonts w:asciiTheme="minorHAnsi" w:hAnsiTheme="minorHAnsi" w:cstheme="minorHAnsi"/>
          <w:sz w:val="22"/>
          <w:szCs w:val="22"/>
        </w:rPr>
        <w:t xml:space="preserve"> </w:t>
      </w:r>
      <w:r w:rsidR="003B2E2F" w:rsidRPr="008B741F">
        <w:rPr>
          <w:rFonts w:asciiTheme="minorHAnsi" w:hAnsiTheme="minorHAnsi" w:cstheme="minorHAnsi"/>
          <w:sz w:val="22"/>
          <w:szCs w:val="22"/>
        </w:rPr>
        <w:t xml:space="preserve">Technical </w:t>
      </w:r>
      <w:r w:rsidRPr="008B741F">
        <w:rPr>
          <w:rFonts w:asciiTheme="minorHAnsi" w:hAnsiTheme="minorHAnsi" w:cstheme="minorHAnsi"/>
          <w:sz w:val="22"/>
          <w:szCs w:val="22"/>
        </w:rPr>
        <w:t>Requirements to Enterprise Services.</w:t>
      </w:r>
    </w:p>
    <w:p w14:paraId="2664F26A" w14:textId="77777777" w:rsidR="00F174D6" w:rsidRPr="008B741F" w:rsidRDefault="00F174D6" w:rsidP="00F174D6">
      <w:pPr>
        <w:rPr>
          <w:rFonts w:asciiTheme="minorHAnsi" w:hAnsiTheme="minorHAnsi" w:cstheme="minorHAnsi"/>
          <w:sz w:val="22"/>
          <w:szCs w:val="22"/>
        </w:rPr>
      </w:pPr>
    </w:p>
    <w:p w14:paraId="09B4920B" w14:textId="77777777" w:rsidR="000B5FAE" w:rsidRPr="008B741F" w:rsidRDefault="000B5FAE" w:rsidP="001D6383">
      <w:pPr>
        <w:rPr>
          <w:rFonts w:asciiTheme="minorHAnsi" w:hAnsiTheme="minorHAnsi" w:cstheme="minorHAnsi"/>
          <w:sz w:val="22"/>
          <w:szCs w:val="22"/>
        </w:rPr>
      </w:pPr>
      <w:bookmarkStart w:id="11" w:name="_Toc325538106"/>
      <w:bookmarkStart w:id="12" w:name="_Toc325538662"/>
      <w:bookmarkStart w:id="13" w:name="_Toc325461279"/>
      <w:bookmarkStart w:id="14" w:name="_Toc325462220"/>
      <w:bookmarkStart w:id="15" w:name="_Toc325462364"/>
      <w:bookmarkStart w:id="16" w:name="_Toc325462503"/>
      <w:bookmarkStart w:id="17" w:name="_Toc325462643"/>
      <w:bookmarkStart w:id="18" w:name="_Toc325462783"/>
      <w:bookmarkStart w:id="19" w:name="_Toc325462927"/>
      <w:bookmarkStart w:id="20" w:name="_Toc325463400"/>
      <w:bookmarkStart w:id="21" w:name="_Toc325535493"/>
      <w:bookmarkStart w:id="22" w:name="_Toc325617991"/>
      <w:bookmarkStart w:id="23" w:name="_Toc325699449"/>
      <w:bookmarkStart w:id="24" w:name="_Toc325715660"/>
      <w:bookmarkStart w:id="25" w:name="_Toc326064117"/>
      <w:bookmarkStart w:id="26" w:name="_Toc326064274"/>
      <w:bookmarkStart w:id="27" w:name="_Toc326064430"/>
      <w:bookmarkStart w:id="28" w:name="_Toc326064586"/>
      <w:bookmarkStart w:id="29" w:name="_Toc326064741"/>
      <w:bookmarkStart w:id="30" w:name="_Toc326562897"/>
      <w:bookmarkStart w:id="31" w:name="_Toc326563052"/>
      <w:bookmarkStart w:id="32" w:name="_Toc326757760"/>
      <w:bookmarkStart w:id="33" w:name="_Toc325617992"/>
      <w:bookmarkStart w:id="34" w:name="_Toc325699450"/>
      <w:bookmarkStart w:id="35" w:name="_Toc325715661"/>
      <w:bookmarkStart w:id="36" w:name="_Toc326064118"/>
      <w:bookmarkStart w:id="37" w:name="_Toc326064275"/>
      <w:bookmarkStart w:id="38" w:name="_Toc326064431"/>
      <w:bookmarkStart w:id="39" w:name="_Toc326064587"/>
      <w:bookmarkStart w:id="40" w:name="_Toc326064742"/>
      <w:bookmarkStart w:id="41" w:name="_Toc326562898"/>
      <w:bookmarkStart w:id="42" w:name="_Toc326563053"/>
      <w:bookmarkStart w:id="43" w:name="_Toc326757761"/>
      <w:bookmarkStart w:id="44" w:name="_Toc325617993"/>
      <w:bookmarkStart w:id="45" w:name="_Toc325699451"/>
      <w:bookmarkStart w:id="46" w:name="_Toc325715662"/>
      <w:bookmarkStart w:id="47" w:name="_Toc326064119"/>
      <w:bookmarkStart w:id="48" w:name="_Toc326064276"/>
      <w:bookmarkStart w:id="49" w:name="_Toc326064432"/>
      <w:bookmarkStart w:id="50" w:name="_Toc326064588"/>
      <w:bookmarkStart w:id="51" w:name="_Toc326064743"/>
      <w:bookmarkStart w:id="52" w:name="_Toc326562899"/>
      <w:bookmarkStart w:id="53" w:name="_Toc326563054"/>
      <w:bookmarkStart w:id="54" w:name="_Toc326757762"/>
      <w:bookmarkStart w:id="55" w:name="_Toc325617994"/>
      <w:bookmarkStart w:id="56" w:name="_Toc325699452"/>
      <w:bookmarkStart w:id="57" w:name="_Toc325715663"/>
      <w:bookmarkStart w:id="58" w:name="_Toc326064120"/>
      <w:bookmarkStart w:id="59" w:name="_Toc326064277"/>
      <w:bookmarkStart w:id="60" w:name="_Toc326064433"/>
      <w:bookmarkStart w:id="61" w:name="_Toc326064589"/>
      <w:bookmarkStart w:id="62" w:name="_Toc326064744"/>
      <w:bookmarkStart w:id="63" w:name="_Toc326562900"/>
      <w:bookmarkStart w:id="64" w:name="_Toc326563055"/>
      <w:bookmarkStart w:id="65" w:name="_Toc326757763"/>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r w:rsidRPr="008B741F">
        <w:rPr>
          <w:rFonts w:asciiTheme="minorHAnsi" w:hAnsiTheme="minorHAnsi" w:cstheme="minorHAnsi"/>
          <w:sz w:val="22"/>
          <w:szCs w:val="22"/>
        </w:rPr>
        <w:br w:type="page"/>
      </w:r>
    </w:p>
    <w:p w14:paraId="6F53790C" w14:textId="77777777" w:rsidR="00B5182F" w:rsidRPr="008B741F" w:rsidRDefault="00C54951" w:rsidP="006F0B52">
      <w:pPr>
        <w:pStyle w:val="Heading1"/>
        <w:rPr>
          <w:rFonts w:asciiTheme="minorHAnsi" w:hAnsiTheme="minorHAnsi" w:cstheme="minorHAnsi"/>
          <w:lang w:val="en-US"/>
        </w:rPr>
      </w:pPr>
      <w:bookmarkStart w:id="66" w:name="_Exhibit_B-2_System"/>
      <w:bookmarkStart w:id="67" w:name="Exhibit_C"/>
      <w:bookmarkEnd w:id="66"/>
      <w:r w:rsidRPr="008B741F">
        <w:rPr>
          <w:rFonts w:asciiTheme="minorHAnsi" w:hAnsiTheme="minorHAnsi" w:cstheme="minorHAnsi"/>
        </w:rPr>
        <w:lastRenderedPageBreak/>
        <w:t>Exhibit B-2 System Solution</w:t>
      </w:r>
      <w:r w:rsidR="00B5182F" w:rsidRPr="008B741F">
        <w:rPr>
          <w:rFonts w:asciiTheme="minorHAnsi" w:hAnsiTheme="minorHAnsi" w:cstheme="minorHAnsi"/>
        </w:rPr>
        <w:t xml:space="preserve"> </w:t>
      </w:r>
      <w:r w:rsidRPr="008B741F">
        <w:rPr>
          <w:rFonts w:asciiTheme="minorHAnsi" w:hAnsiTheme="minorHAnsi" w:cstheme="minorHAnsi"/>
          <w:lang w:val="en-US"/>
        </w:rPr>
        <w:t>Narratives</w:t>
      </w:r>
    </w:p>
    <w:p w14:paraId="7057C561" w14:textId="77777777" w:rsidR="00B5182F" w:rsidRPr="008B741F" w:rsidRDefault="00B5182F">
      <w:pPr>
        <w:overflowPunct/>
        <w:autoSpaceDE/>
        <w:autoSpaceDN/>
        <w:adjustRightInd/>
        <w:textAlignment w:val="auto"/>
        <w:rPr>
          <w:rFonts w:asciiTheme="minorHAnsi" w:hAnsiTheme="minorHAnsi" w:cstheme="minorHAnsi"/>
          <w:b/>
          <w:smallCaps/>
          <w:sz w:val="22"/>
          <w:szCs w:val="22"/>
        </w:rPr>
      </w:pPr>
    </w:p>
    <w:p w14:paraId="723C1C89" w14:textId="77777777" w:rsidR="00794BF1" w:rsidRPr="008B741F" w:rsidRDefault="00794BF1">
      <w:pPr>
        <w:overflowPunct/>
        <w:autoSpaceDE/>
        <w:autoSpaceDN/>
        <w:adjustRightInd/>
        <w:textAlignment w:val="auto"/>
        <w:rPr>
          <w:rFonts w:asciiTheme="minorHAnsi" w:hAnsiTheme="minorHAnsi" w:cstheme="minorHAnsi"/>
          <w:b/>
          <w:smallCaps/>
          <w:sz w:val="22"/>
          <w:szCs w:val="22"/>
        </w:rPr>
      </w:pPr>
    </w:p>
    <w:p w14:paraId="071FAF2E" w14:textId="59D115BD" w:rsidR="00E758A3" w:rsidRPr="008B741F" w:rsidRDefault="00E758A3">
      <w:pPr>
        <w:overflowPunct/>
        <w:autoSpaceDE/>
        <w:autoSpaceDN/>
        <w:adjustRightInd/>
        <w:textAlignment w:val="auto"/>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003B2E2F" w:rsidRPr="008B741F">
        <w:rPr>
          <w:rFonts w:asciiTheme="minorHAnsi" w:hAnsiTheme="minorHAnsi" w:cstheme="minorHAnsi"/>
          <w:i/>
          <w:sz w:val="22"/>
          <w:szCs w:val="22"/>
        </w:rPr>
        <w:t>Exhibit B-2</w:t>
      </w:r>
      <w:r w:rsidRPr="008B741F">
        <w:rPr>
          <w:rFonts w:asciiTheme="minorHAnsi" w:hAnsiTheme="minorHAnsi" w:cstheme="minorHAnsi"/>
          <w:i/>
          <w:sz w:val="22"/>
          <w:szCs w:val="22"/>
        </w:rPr>
        <w:t xml:space="preserve"> </w:t>
      </w:r>
      <w:r w:rsidR="00C54951" w:rsidRPr="008B741F">
        <w:rPr>
          <w:rFonts w:asciiTheme="minorHAnsi" w:hAnsiTheme="minorHAnsi" w:cstheme="minorHAnsi"/>
          <w:i/>
          <w:sz w:val="22"/>
          <w:szCs w:val="22"/>
        </w:rPr>
        <w:t>System Solution Narratives</w:t>
      </w:r>
      <w:r w:rsidRPr="008B741F">
        <w:rPr>
          <w:rFonts w:asciiTheme="minorHAnsi" w:hAnsiTheme="minorHAnsi" w:cstheme="minorHAnsi"/>
          <w:sz w:val="22"/>
          <w:szCs w:val="22"/>
        </w:rPr>
        <w:t>.</w:t>
      </w:r>
    </w:p>
    <w:p w14:paraId="6590317B" w14:textId="77777777" w:rsidR="00E758A3" w:rsidRPr="008B741F" w:rsidRDefault="00E758A3">
      <w:pPr>
        <w:overflowPunct/>
        <w:autoSpaceDE/>
        <w:autoSpaceDN/>
        <w:adjustRightInd/>
        <w:textAlignment w:val="auto"/>
        <w:rPr>
          <w:rFonts w:asciiTheme="minorHAnsi" w:hAnsiTheme="minorHAnsi" w:cstheme="minorHAnsi"/>
          <w:b/>
          <w:smallCaps/>
          <w:sz w:val="22"/>
          <w:szCs w:val="22"/>
        </w:rPr>
      </w:pPr>
    </w:p>
    <w:p w14:paraId="67C7173E" w14:textId="1D7540CC" w:rsidR="00B5182F" w:rsidRPr="008B741F" w:rsidRDefault="00B5182F">
      <w:pPr>
        <w:overflowPunct/>
        <w:autoSpaceDE/>
        <w:autoSpaceDN/>
        <w:adjustRightInd/>
        <w:textAlignment w:val="auto"/>
        <w:rPr>
          <w:rFonts w:asciiTheme="minorHAnsi" w:hAnsiTheme="minorHAnsi" w:cstheme="minorHAnsi"/>
          <w:sz w:val="22"/>
          <w:szCs w:val="22"/>
        </w:rPr>
      </w:pPr>
      <w:r w:rsidRPr="008B741F">
        <w:rPr>
          <w:rFonts w:asciiTheme="minorHAnsi" w:hAnsiTheme="minorHAnsi" w:cstheme="minorHAnsi"/>
          <w:sz w:val="22"/>
          <w:szCs w:val="22"/>
        </w:rPr>
        <w:t xml:space="preserve">As set forth above,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must complete, and return the Exhibit B-2 </w:t>
      </w:r>
      <w:r w:rsidR="00BE18A7" w:rsidRPr="008B741F">
        <w:rPr>
          <w:rFonts w:asciiTheme="minorHAnsi" w:hAnsiTheme="minorHAnsi" w:cstheme="minorHAnsi"/>
          <w:sz w:val="22"/>
          <w:szCs w:val="22"/>
        </w:rPr>
        <w:t>System</w:t>
      </w:r>
      <w:r w:rsidRPr="008B741F">
        <w:rPr>
          <w:rFonts w:asciiTheme="minorHAnsi" w:hAnsiTheme="minorHAnsi" w:cstheme="minorHAnsi"/>
          <w:sz w:val="22"/>
          <w:szCs w:val="22"/>
        </w:rPr>
        <w:t xml:space="preserve"> Solution</w:t>
      </w:r>
      <w:r w:rsidR="00BE18A7" w:rsidRPr="008B741F">
        <w:rPr>
          <w:rFonts w:asciiTheme="minorHAnsi" w:hAnsiTheme="minorHAnsi" w:cstheme="minorHAnsi"/>
          <w:sz w:val="22"/>
          <w:szCs w:val="22"/>
        </w:rPr>
        <w:t xml:space="preserve"> Narratives</w:t>
      </w:r>
      <w:r w:rsidRPr="008B741F">
        <w:rPr>
          <w:rFonts w:asciiTheme="minorHAnsi" w:hAnsiTheme="minorHAnsi" w:cstheme="minorHAnsi"/>
          <w:sz w:val="22"/>
          <w:szCs w:val="22"/>
        </w:rPr>
        <w:t xml:space="preserve"> to Enterprise Services</w:t>
      </w:r>
      <w:r w:rsidR="00BE18A7" w:rsidRPr="008B741F">
        <w:rPr>
          <w:rFonts w:asciiTheme="minorHAnsi" w:hAnsiTheme="minorHAnsi" w:cstheme="minorHAnsi"/>
          <w:sz w:val="22"/>
          <w:szCs w:val="22"/>
        </w:rPr>
        <w:t xml:space="preserve"> as instructed</w:t>
      </w:r>
      <w:r w:rsidRPr="008B741F">
        <w:rPr>
          <w:rFonts w:asciiTheme="minorHAnsi" w:hAnsiTheme="minorHAnsi" w:cstheme="minorHAnsi"/>
          <w:sz w:val="22"/>
          <w:szCs w:val="22"/>
        </w:rPr>
        <w:t>.</w:t>
      </w:r>
    </w:p>
    <w:p w14:paraId="5BD3A460" w14:textId="77777777" w:rsidR="00E758A3" w:rsidRPr="008B741F" w:rsidRDefault="00E758A3">
      <w:pPr>
        <w:overflowPunct/>
        <w:autoSpaceDE/>
        <w:autoSpaceDN/>
        <w:adjustRightInd/>
        <w:textAlignment w:val="auto"/>
        <w:rPr>
          <w:rFonts w:asciiTheme="minorHAnsi" w:hAnsiTheme="minorHAnsi" w:cstheme="minorHAnsi"/>
          <w:b/>
          <w:smallCaps/>
          <w:sz w:val="22"/>
          <w:szCs w:val="22"/>
        </w:rPr>
      </w:pPr>
    </w:p>
    <w:p w14:paraId="6155E491" w14:textId="77777777" w:rsidR="00B5182F" w:rsidRPr="008B741F" w:rsidRDefault="00B5182F">
      <w:pPr>
        <w:overflowPunct/>
        <w:autoSpaceDE/>
        <w:autoSpaceDN/>
        <w:adjustRightInd/>
        <w:textAlignment w:val="auto"/>
        <w:rPr>
          <w:rFonts w:asciiTheme="minorHAnsi" w:hAnsiTheme="minorHAnsi" w:cstheme="minorHAnsi"/>
          <w:b/>
          <w:smallCaps/>
          <w:sz w:val="22"/>
          <w:szCs w:val="22"/>
        </w:rPr>
      </w:pPr>
      <w:r w:rsidRPr="008B741F">
        <w:rPr>
          <w:rFonts w:asciiTheme="minorHAnsi" w:hAnsiTheme="minorHAnsi" w:cstheme="minorHAnsi"/>
          <w:b/>
          <w:smallCaps/>
          <w:sz w:val="22"/>
          <w:szCs w:val="22"/>
        </w:rPr>
        <w:br w:type="page"/>
      </w:r>
    </w:p>
    <w:p w14:paraId="372E8BE2" w14:textId="7D5852DA" w:rsidR="00F07C2F" w:rsidRPr="00A834A9" w:rsidRDefault="00B5182F" w:rsidP="006F0B52">
      <w:pPr>
        <w:pStyle w:val="Heading1"/>
        <w:rPr>
          <w:rFonts w:asciiTheme="minorHAnsi" w:hAnsiTheme="minorHAnsi" w:cstheme="minorHAnsi"/>
          <w:lang w:val="en-US"/>
        </w:rPr>
      </w:pPr>
      <w:bookmarkStart w:id="68" w:name="_Exhibit_B-3_Experience,"/>
      <w:bookmarkEnd w:id="68"/>
      <w:r w:rsidRPr="008B741F">
        <w:rPr>
          <w:rFonts w:asciiTheme="minorHAnsi" w:hAnsiTheme="minorHAnsi" w:cstheme="minorHAnsi"/>
        </w:rPr>
        <w:lastRenderedPageBreak/>
        <w:t>Exhibit B-3</w:t>
      </w:r>
      <w:r w:rsidR="00F07C2F" w:rsidRPr="008B741F">
        <w:rPr>
          <w:rFonts w:asciiTheme="minorHAnsi" w:hAnsiTheme="minorHAnsi" w:cstheme="minorHAnsi"/>
        </w:rPr>
        <w:t xml:space="preserve"> Experience, Qualificat</w:t>
      </w:r>
      <w:r w:rsidR="00A834A9">
        <w:rPr>
          <w:rFonts w:asciiTheme="minorHAnsi" w:hAnsiTheme="minorHAnsi" w:cstheme="minorHAnsi"/>
        </w:rPr>
        <w:t xml:space="preserve">ions, </w:t>
      </w:r>
      <w:r w:rsidR="00114D32" w:rsidRPr="008B741F">
        <w:rPr>
          <w:rFonts w:asciiTheme="minorHAnsi" w:hAnsiTheme="minorHAnsi" w:cstheme="minorHAnsi"/>
        </w:rPr>
        <w:t>Certifications</w:t>
      </w:r>
      <w:r w:rsidR="00A834A9">
        <w:rPr>
          <w:rFonts w:asciiTheme="minorHAnsi" w:hAnsiTheme="minorHAnsi" w:cstheme="minorHAnsi"/>
          <w:lang w:val="en-US"/>
        </w:rPr>
        <w:t xml:space="preserve"> and Services</w:t>
      </w:r>
    </w:p>
    <w:p w14:paraId="0FB92496" w14:textId="77777777" w:rsidR="00F07C2F" w:rsidRPr="008B741F" w:rsidRDefault="00F07C2F">
      <w:pPr>
        <w:overflowPunct/>
        <w:autoSpaceDE/>
        <w:autoSpaceDN/>
        <w:adjustRightInd/>
        <w:textAlignment w:val="auto"/>
        <w:rPr>
          <w:rFonts w:asciiTheme="minorHAnsi" w:hAnsiTheme="minorHAnsi" w:cstheme="minorHAnsi"/>
          <w:b/>
          <w:smallCaps/>
          <w:sz w:val="22"/>
          <w:szCs w:val="22"/>
        </w:rPr>
      </w:pPr>
    </w:p>
    <w:p w14:paraId="4CBD4CE8" w14:textId="77777777" w:rsidR="00794BF1" w:rsidRPr="008B741F" w:rsidRDefault="00794BF1">
      <w:pPr>
        <w:overflowPunct/>
        <w:autoSpaceDE/>
        <w:autoSpaceDN/>
        <w:adjustRightInd/>
        <w:textAlignment w:val="auto"/>
        <w:rPr>
          <w:rFonts w:asciiTheme="minorHAnsi" w:hAnsiTheme="minorHAnsi" w:cstheme="minorHAnsi"/>
          <w:b/>
          <w:smallCaps/>
          <w:sz w:val="22"/>
          <w:szCs w:val="22"/>
        </w:rPr>
      </w:pPr>
    </w:p>
    <w:p w14:paraId="153C45E3" w14:textId="27F25384" w:rsidR="00394C55" w:rsidRPr="008B741F" w:rsidRDefault="00394C55" w:rsidP="00394C55">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B-</w:t>
      </w:r>
      <w:r w:rsidR="00B5182F" w:rsidRPr="008B741F">
        <w:rPr>
          <w:rFonts w:asciiTheme="minorHAnsi" w:hAnsiTheme="minorHAnsi" w:cstheme="minorHAnsi"/>
          <w:i/>
          <w:sz w:val="22"/>
          <w:szCs w:val="22"/>
        </w:rPr>
        <w:t>3</w:t>
      </w:r>
      <w:r w:rsidRPr="008B741F">
        <w:rPr>
          <w:rFonts w:asciiTheme="minorHAnsi" w:hAnsiTheme="minorHAnsi" w:cstheme="minorHAnsi"/>
          <w:i/>
          <w:sz w:val="22"/>
          <w:szCs w:val="22"/>
        </w:rPr>
        <w:t xml:space="preserve"> Experience, Qualificat</w:t>
      </w:r>
      <w:r w:rsidR="00A834A9">
        <w:rPr>
          <w:rFonts w:asciiTheme="minorHAnsi" w:hAnsiTheme="minorHAnsi" w:cstheme="minorHAnsi"/>
          <w:i/>
          <w:sz w:val="22"/>
          <w:szCs w:val="22"/>
        </w:rPr>
        <w:t xml:space="preserve">ions, </w:t>
      </w:r>
      <w:r w:rsidR="00114D32" w:rsidRPr="008B741F">
        <w:rPr>
          <w:rFonts w:asciiTheme="minorHAnsi" w:hAnsiTheme="minorHAnsi" w:cstheme="minorHAnsi"/>
          <w:i/>
          <w:sz w:val="22"/>
          <w:szCs w:val="22"/>
        </w:rPr>
        <w:t>Certifications</w:t>
      </w:r>
      <w:r w:rsidR="00A834A9">
        <w:rPr>
          <w:rFonts w:asciiTheme="minorHAnsi" w:hAnsiTheme="minorHAnsi" w:cstheme="minorHAnsi"/>
          <w:i/>
          <w:sz w:val="22"/>
          <w:szCs w:val="22"/>
        </w:rPr>
        <w:t xml:space="preserve"> and Services</w:t>
      </w:r>
      <w:r w:rsidR="00114D32" w:rsidRPr="008B741F">
        <w:rPr>
          <w:rFonts w:asciiTheme="minorHAnsi" w:hAnsiTheme="minorHAnsi" w:cstheme="minorHAnsi"/>
          <w:i/>
          <w:sz w:val="22"/>
          <w:szCs w:val="22"/>
        </w:rPr>
        <w:t>.</w:t>
      </w:r>
    </w:p>
    <w:p w14:paraId="4451D4A1" w14:textId="77777777" w:rsidR="00394C55" w:rsidRPr="008B741F" w:rsidRDefault="00394C55" w:rsidP="00394C55">
      <w:pPr>
        <w:rPr>
          <w:rFonts w:asciiTheme="minorHAnsi" w:hAnsiTheme="minorHAnsi" w:cstheme="minorHAnsi"/>
          <w:sz w:val="22"/>
          <w:szCs w:val="22"/>
        </w:rPr>
      </w:pPr>
    </w:p>
    <w:p w14:paraId="1257030D" w14:textId="2A5C0C15" w:rsidR="00394C55" w:rsidRPr="008B741F" w:rsidRDefault="00394C55" w:rsidP="00394C55">
      <w:pPr>
        <w:rPr>
          <w:rFonts w:asciiTheme="minorHAnsi" w:hAnsiTheme="minorHAnsi" w:cstheme="minorHAnsi"/>
          <w:sz w:val="22"/>
          <w:szCs w:val="22"/>
        </w:rPr>
      </w:pPr>
      <w:r w:rsidRPr="008B741F">
        <w:rPr>
          <w:rFonts w:asciiTheme="minorHAnsi" w:hAnsiTheme="minorHAnsi" w:cstheme="minorHAnsi"/>
          <w:sz w:val="22"/>
          <w:szCs w:val="22"/>
        </w:rPr>
        <w:t xml:space="preserve">Note:  As set forth above, </w:t>
      </w:r>
      <w:r w:rsidR="009229C2" w:rsidRPr="008B741F">
        <w:rPr>
          <w:rFonts w:asciiTheme="minorHAnsi" w:hAnsiTheme="minorHAnsi" w:cstheme="minorHAnsi"/>
          <w:sz w:val="22"/>
          <w:szCs w:val="22"/>
        </w:rPr>
        <w:t>Bidder</w:t>
      </w:r>
      <w:r w:rsidR="00B5182F" w:rsidRPr="008B741F">
        <w:rPr>
          <w:rFonts w:asciiTheme="minorHAnsi" w:hAnsiTheme="minorHAnsi" w:cstheme="minorHAnsi"/>
          <w:sz w:val="22"/>
          <w:szCs w:val="22"/>
        </w:rPr>
        <w:t xml:space="preserve"> must complete and return Exhibit B-3 </w:t>
      </w:r>
      <w:r w:rsidR="00E758A3" w:rsidRPr="008B741F">
        <w:rPr>
          <w:rFonts w:asciiTheme="minorHAnsi" w:hAnsiTheme="minorHAnsi" w:cstheme="minorHAnsi"/>
          <w:sz w:val="22"/>
          <w:szCs w:val="22"/>
        </w:rPr>
        <w:t>Experience, Qualificat</w:t>
      </w:r>
      <w:r w:rsidR="00A834A9">
        <w:rPr>
          <w:rFonts w:asciiTheme="minorHAnsi" w:hAnsiTheme="minorHAnsi" w:cstheme="minorHAnsi"/>
          <w:sz w:val="22"/>
          <w:szCs w:val="22"/>
        </w:rPr>
        <w:t xml:space="preserve">ions, </w:t>
      </w:r>
      <w:r w:rsidR="00114D32" w:rsidRPr="008B741F">
        <w:rPr>
          <w:rFonts w:asciiTheme="minorHAnsi" w:hAnsiTheme="minorHAnsi" w:cstheme="minorHAnsi"/>
          <w:sz w:val="22"/>
          <w:szCs w:val="22"/>
        </w:rPr>
        <w:t>Certifications</w:t>
      </w:r>
      <w:r w:rsidR="00E758A3" w:rsidRPr="008B741F">
        <w:rPr>
          <w:rFonts w:asciiTheme="minorHAnsi" w:hAnsiTheme="minorHAnsi" w:cstheme="minorHAnsi"/>
          <w:sz w:val="22"/>
          <w:szCs w:val="22"/>
        </w:rPr>
        <w:t xml:space="preserve"> </w:t>
      </w:r>
      <w:r w:rsidR="00A834A9">
        <w:rPr>
          <w:rFonts w:asciiTheme="minorHAnsi" w:hAnsiTheme="minorHAnsi" w:cstheme="minorHAnsi"/>
          <w:sz w:val="22"/>
          <w:szCs w:val="22"/>
        </w:rPr>
        <w:t xml:space="preserve">and Services </w:t>
      </w:r>
      <w:r w:rsidRPr="008B741F">
        <w:rPr>
          <w:rFonts w:asciiTheme="minorHAnsi" w:hAnsiTheme="minorHAnsi" w:cstheme="minorHAnsi"/>
          <w:sz w:val="22"/>
          <w:szCs w:val="22"/>
        </w:rPr>
        <w:t>to Enterprise Services</w:t>
      </w:r>
      <w:r w:rsidR="00B5182F" w:rsidRPr="008B741F">
        <w:rPr>
          <w:rFonts w:asciiTheme="minorHAnsi" w:hAnsiTheme="minorHAnsi" w:cstheme="minorHAnsi"/>
          <w:sz w:val="22"/>
          <w:szCs w:val="22"/>
        </w:rPr>
        <w:t xml:space="preserve"> as instructed</w:t>
      </w:r>
      <w:r w:rsidRPr="008B741F">
        <w:rPr>
          <w:rFonts w:asciiTheme="minorHAnsi" w:hAnsiTheme="minorHAnsi" w:cstheme="minorHAnsi"/>
          <w:sz w:val="22"/>
          <w:szCs w:val="22"/>
        </w:rPr>
        <w:t>.</w:t>
      </w:r>
    </w:p>
    <w:p w14:paraId="2F1CC60B" w14:textId="77777777" w:rsidR="00F07C2F" w:rsidRPr="008B741F" w:rsidRDefault="00F07C2F" w:rsidP="00F07C2F">
      <w:pPr>
        <w:rPr>
          <w:rFonts w:asciiTheme="minorHAnsi" w:hAnsiTheme="minorHAnsi" w:cstheme="minorHAnsi"/>
          <w:sz w:val="22"/>
          <w:szCs w:val="22"/>
        </w:rPr>
      </w:pPr>
    </w:p>
    <w:p w14:paraId="7DE64FEF" w14:textId="77777777" w:rsidR="00F07C2F" w:rsidRPr="008B741F" w:rsidRDefault="00F07C2F">
      <w:pPr>
        <w:overflowPunct/>
        <w:autoSpaceDE/>
        <w:autoSpaceDN/>
        <w:adjustRightInd/>
        <w:textAlignment w:val="auto"/>
        <w:rPr>
          <w:rFonts w:asciiTheme="minorHAnsi" w:hAnsiTheme="minorHAnsi" w:cstheme="minorHAnsi"/>
          <w:b/>
          <w:smallCaps/>
          <w:sz w:val="22"/>
          <w:szCs w:val="22"/>
        </w:rPr>
      </w:pPr>
      <w:r w:rsidRPr="008B741F">
        <w:rPr>
          <w:rFonts w:asciiTheme="minorHAnsi" w:hAnsiTheme="minorHAnsi" w:cstheme="minorHAnsi"/>
          <w:b/>
          <w:smallCaps/>
          <w:sz w:val="22"/>
          <w:szCs w:val="22"/>
        </w:rPr>
        <w:br w:type="page"/>
      </w:r>
    </w:p>
    <w:p w14:paraId="07959005" w14:textId="77777777" w:rsidR="00114D32" w:rsidRPr="008B741F" w:rsidRDefault="00114D32" w:rsidP="006F0B52">
      <w:pPr>
        <w:pStyle w:val="Heading1"/>
        <w:rPr>
          <w:rFonts w:asciiTheme="minorHAnsi" w:hAnsiTheme="minorHAnsi" w:cstheme="minorHAnsi"/>
        </w:rPr>
      </w:pPr>
      <w:bookmarkStart w:id="69" w:name="_Exhibit_B-4_References"/>
      <w:bookmarkEnd w:id="69"/>
      <w:r w:rsidRPr="008B741F">
        <w:rPr>
          <w:rFonts w:asciiTheme="minorHAnsi" w:hAnsiTheme="minorHAnsi" w:cstheme="minorHAnsi"/>
        </w:rPr>
        <w:lastRenderedPageBreak/>
        <w:t>Exhibit B-4 References</w:t>
      </w:r>
    </w:p>
    <w:p w14:paraId="0FC2BD9A" w14:textId="77777777" w:rsidR="00114D32" w:rsidRPr="008B741F" w:rsidRDefault="00114D32">
      <w:pPr>
        <w:overflowPunct/>
        <w:autoSpaceDE/>
        <w:autoSpaceDN/>
        <w:adjustRightInd/>
        <w:textAlignment w:val="auto"/>
        <w:rPr>
          <w:rFonts w:asciiTheme="minorHAnsi" w:hAnsiTheme="minorHAnsi" w:cstheme="minorHAnsi"/>
          <w:b/>
          <w:smallCaps/>
          <w:sz w:val="22"/>
          <w:szCs w:val="22"/>
        </w:rPr>
      </w:pPr>
    </w:p>
    <w:p w14:paraId="3CF06FBF" w14:textId="77777777" w:rsidR="00794BF1" w:rsidRPr="008B741F" w:rsidRDefault="00794BF1">
      <w:pPr>
        <w:overflowPunct/>
        <w:autoSpaceDE/>
        <w:autoSpaceDN/>
        <w:adjustRightInd/>
        <w:textAlignment w:val="auto"/>
        <w:rPr>
          <w:rFonts w:asciiTheme="minorHAnsi" w:hAnsiTheme="minorHAnsi" w:cstheme="minorHAnsi"/>
          <w:b/>
          <w:smallCaps/>
          <w:sz w:val="22"/>
          <w:szCs w:val="22"/>
        </w:rPr>
      </w:pPr>
    </w:p>
    <w:p w14:paraId="6EFBD211" w14:textId="71FCBFA9" w:rsidR="00114D32" w:rsidRPr="008B741F" w:rsidRDefault="00114D32" w:rsidP="00114D32">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003B2E2F" w:rsidRPr="008B741F">
        <w:rPr>
          <w:rFonts w:asciiTheme="minorHAnsi" w:hAnsiTheme="minorHAnsi" w:cstheme="minorHAnsi"/>
          <w:i/>
          <w:sz w:val="22"/>
          <w:szCs w:val="22"/>
        </w:rPr>
        <w:t>Exhibit B-4</w:t>
      </w:r>
      <w:r w:rsidRPr="008B741F">
        <w:rPr>
          <w:rFonts w:asciiTheme="minorHAnsi" w:hAnsiTheme="minorHAnsi" w:cstheme="minorHAnsi"/>
          <w:i/>
          <w:sz w:val="22"/>
          <w:szCs w:val="22"/>
        </w:rPr>
        <w:t xml:space="preserve"> References.</w:t>
      </w:r>
    </w:p>
    <w:p w14:paraId="4DB6D4A7" w14:textId="77777777" w:rsidR="00114D32" w:rsidRPr="008B741F" w:rsidRDefault="00114D32" w:rsidP="00114D32">
      <w:pPr>
        <w:rPr>
          <w:rFonts w:asciiTheme="minorHAnsi" w:hAnsiTheme="minorHAnsi" w:cstheme="minorHAnsi"/>
          <w:sz w:val="22"/>
          <w:szCs w:val="22"/>
        </w:rPr>
      </w:pPr>
    </w:p>
    <w:p w14:paraId="7A08FBE2" w14:textId="77777777" w:rsidR="00114D32" w:rsidRPr="008B741F" w:rsidRDefault="00114D32" w:rsidP="00114D32">
      <w:pPr>
        <w:rPr>
          <w:rFonts w:asciiTheme="minorHAnsi" w:hAnsiTheme="minorHAnsi" w:cstheme="minorHAnsi"/>
          <w:sz w:val="22"/>
          <w:szCs w:val="22"/>
        </w:rPr>
      </w:pPr>
      <w:r w:rsidRPr="008B741F">
        <w:rPr>
          <w:rFonts w:asciiTheme="minorHAnsi" w:hAnsiTheme="minorHAnsi" w:cstheme="minorHAnsi"/>
          <w:sz w:val="22"/>
          <w:szCs w:val="22"/>
        </w:rPr>
        <w:t xml:space="preserve">Note:  As set forth above,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must complete and return Exhibit B-4 References to Enterprise Services as instructed.</w:t>
      </w:r>
    </w:p>
    <w:p w14:paraId="45B3F88C" w14:textId="77777777" w:rsidR="00114D32" w:rsidRPr="008B741F" w:rsidRDefault="00114D32">
      <w:pPr>
        <w:overflowPunct/>
        <w:autoSpaceDE/>
        <w:autoSpaceDN/>
        <w:adjustRightInd/>
        <w:textAlignment w:val="auto"/>
        <w:rPr>
          <w:rFonts w:asciiTheme="minorHAnsi" w:hAnsiTheme="minorHAnsi" w:cstheme="minorHAnsi"/>
          <w:b/>
          <w:smallCaps/>
          <w:sz w:val="22"/>
          <w:szCs w:val="22"/>
        </w:rPr>
      </w:pPr>
    </w:p>
    <w:p w14:paraId="2452FEFC" w14:textId="77777777" w:rsidR="00114D32" w:rsidRPr="008B741F" w:rsidRDefault="00114D32">
      <w:pPr>
        <w:overflowPunct/>
        <w:autoSpaceDE/>
        <w:autoSpaceDN/>
        <w:adjustRightInd/>
        <w:textAlignment w:val="auto"/>
        <w:rPr>
          <w:rFonts w:asciiTheme="minorHAnsi" w:hAnsiTheme="minorHAnsi" w:cstheme="minorHAnsi"/>
          <w:b/>
          <w:smallCaps/>
          <w:sz w:val="22"/>
          <w:szCs w:val="22"/>
        </w:rPr>
      </w:pPr>
      <w:r w:rsidRPr="008B741F">
        <w:rPr>
          <w:rFonts w:asciiTheme="minorHAnsi" w:hAnsiTheme="minorHAnsi" w:cstheme="minorHAnsi"/>
          <w:b/>
          <w:smallCaps/>
          <w:sz w:val="22"/>
          <w:szCs w:val="22"/>
        </w:rPr>
        <w:br w:type="page"/>
      </w:r>
    </w:p>
    <w:p w14:paraId="1F0CC125" w14:textId="77777777" w:rsidR="001D6383" w:rsidRPr="008B741F" w:rsidRDefault="001D6383" w:rsidP="006F0B52">
      <w:pPr>
        <w:pStyle w:val="Heading1"/>
        <w:rPr>
          <w:rFonts w:asciiTheme="minorHAnsi" w:hAnsiTheme="minorHAnsi" w:cstheme="minorHAnsi"/>
        </w:rPr>
      </w:pPr>
      <w:bookmarkStart w:id="70" w:name="_Exhibit_C_–"/>
      <w:bookmarkEnd w:id="70"/>
      <w:r w:rsidRPr="008B741F">
        <w:rPr>
          <w:rFonts w:asciiTheme="minorHAnsi" w:hAnsiTheme="minorHAnsi" w:cstheme="minorHAnsi"/>
        </w:rPr>
        <w:lastRenderedPageBreak/>
        <w:t>Exhibit</w:t>
      </w:r>
      <w:r w:rsidR="000B5FAE" w:rsidRPr="008B741F">
        <w:rPr>
          <w:rFonts w:asciiTheme="minorHAnsi" w:hAnsiTheme="minorHAnsi" w:cstheme="minorHAnsi"/>
        </w:rPr>
        <w:t> </w:t>
      </w:r>
      <w:r w:rsidR="00B61582" w:rsidRPr="008B741F">
        <w:rPr>
          <w:rFonts w:asciiTheme="minorHAnsi" w:hAnsiTheme="minorHAnsi" w:cstheme="minorHAnsi"/>
        </w:rPr>
        <w:t>C</w:t>
      </w:r>
      <w:r w:rsidRPr="008B741F">
        <w:rPr>
          <w:rFonts w:asciiTheme="minorHAnsi" w:hAnsiTheme="minorHAnsi" w:cstheme="minorHAnsi"/>
        </w:rPr>
        <w:t xml:space="preserve"> – </w:t>
      </w:r>
      <w:r w:rsidR="00904508" w:rsidRPr="008B741F">
        <w:rPr>
          <w:rFonts w:asciiTheme="minorHAnsi" w:hAnsiTheme="minorHAnsi" w:cstheme="minorHAnsi"/>
        </w:rPr>
        <w:t xml:space="preserve">Bid </w:t>
      </w:r>
      <w:r w:rsidRPr="008B741F">
        <w:rPr>
          <w:rFonts w:asciiTheme="minorHAnsi" w:hAnsiTheme="minorHAnsi" w:cstheme="minorHAnsi"/>
        </w:rPr>
        <w:t>Price</w:t>
      </w:r>
    </w:p>
    <w:bookmarkEnd w:id="67"/>
    <w:p w14:paraId="475A79BD" w14:textId="77777777" w:rsidR="001D6383" w:rsidRPr="008B741F" w:rsidRDefault="001D6383" w:rsidP="001D6383">
      <w:pPr>
        <w:rPr>
          <w:rFonts w:asciiTheme="minorHAnsi" w:hAnsiTheme="minorHAnsi" w:cstheme="minorHAnsi"/>
          <w:sz w:val="22"/>
          <w:szCs w:val="22"/>
        </w:rPr>
      </w:pPr>
    </w:p>
    <w:p w14:paraId="74FD2491" w14:textId="77777777" w:rsidR="00F174D6" w:rsidRPr="008B741F" w:rsidRDefault="00F174D6" w:rsidP="00F174D6">
      <w:pPr>
        <w:rPr>
          <w:rFonts w:asciiTheme="minorHAnsi" w:hAnsiTheme="minorHAnsi" w:cstheme="minorHAnsi"/>
          <w:sz w:val="22"/>
          <w:szCs w:val="22"/>
        </w:rPr>
      </w:pPr>
    </w:p>
    <w:p w14:paraId="2E70D7DF" w14:textId="77777777" w:rsidR="002D17E1" w:rsidRPr="008B741F" w:rsidRDefault="00F174D6" w:rsidP="002D17E1">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w:t>
      </w:r>
      <w:r w:rsidR="002D17E1" w:rsidRPr="008B741F">
        <w:rPr>
          <w:rFonts w:asciiTheme="minorHAnsi" w:hAnsiTheme="minorHAnsi" w:cstheme="minorHAnsi"/>
          <w:i/>
          <w:sz w:val="22"/>
          <w:szCs w:val="22"/>
        </w:rPr>
        <w:t>C – Bid Price</w:t>
      </w:r>
      <w:r w:rsidR="002D17E1" w:rsidRPr="008B741F">
        <w:rPr>
          <w:rFonts w:asciiTheme="minorHAnsi" w:hAnsiTheme="minorHAnsi" w:cstheme="minorHAnsi"/>
          <w:sz w:val="22"/>
          <w:szCs w:val="22"/>
        </w:rPr>
        <w:t>.</w:t>
      </w:r>
    </w:p>
    <w:p w14:paraId="3A164FF7" w14:textId="77777777" w:rsidR="002D17E1" w:rsidRPr="008B741F" w:rsidRDefault="002D17E1" w:rsidP="002D17E1">
      <w:pPr>
        <w:rPr>
          <w:rFonts w:asciiTheme="minorHAnsi" w:hAnsiTheme="minorHAnsi" w:cstheme="minorHAnsi"/>
          <w:sz w:val="22"/>
          <w:szCs w:val="22"/>
        </w:rPr>
      </w:pPr>
    </w:p>
    <w:p w14:paraId="05069B4A" w14:textId="35DE8B8E" w:rsidR="002D17E1" w:rsidRPr="008B741F" w:rsidRDefault="002D17E1" w:rsidP="002D17E1">
      <w:pPr>
        <w:rPr>
          <w:rFonts w:asciiTheme="minorHAnsi" w:hAnsiTheme="minorHAnsi" w:cstheme="minorHAnsi"/>
          <w:sz w:val="22"/>
          <w:szCs w:val="22"/>
        </w:rPr>
      </w:pPr>
      <w:r w:rsidRPr="008B741F">
        <w:rPr>
          <w:rFonts w:asciiTheme="minorHAnsi" w:hAnsiTheme="minorHAnsi" w:cstheme="minorHAnsi"/>
          <w:sz w:val="22"/>
          <w:szCs w:val="22"/>
        </w:rPr>
        <w:t xml:space="preserve">Note:  As set forth above,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must complete and return Exhibit C – Bid Price</w:t>
      </w:r>
      <w:r w:rsidR="003B2E2F" w:rsidRPr="008B741F">
        <w:rPr>
          <w:rFonts w:asciiTheme="minorHAnsi" w:hAnsiTheme="minorHAnsi" w:cstheme="minorHAnsi"/>
          <w:sz w:val="22"/>
          <w:szCs w:val="22"/>
        </w:rPr>
        <w:t xml:space="preserve"> to Enterprise Services as instructed.</w:t>
      </w:r>
    </w:p>
    <w:p w14:paraId="69801037" w14:textId="77777777" w:rsidR="002D17E1" w:rsidRPr="008B741F" w:rsidRDefault="002D17E1" w:rsidP="002D17E1">
      <w:pPr>
        <w:rPr>
          <w:rFonts w:asciiTheme="minorHAnsi" w:hAnsiTheme="minorHAnsi" w:cstheme="minorHAnsi"/>
          <w:sz w:val="22"/>
          <w:szCs w:val="22"/>
        </w:rPr>
      </w:pPr>
    </w:p>
    <w:p w14:paraId="70FAFFDE" w14:textId="77777777" w:rsidR="000B5FAE" w:rsidRPr="008B741F" w:rsidRDefault="000B5FAE">
      <w:pPr>
        <w:overflowPunct/>
        <w:autoSpaceDE/>
        <w:autoSpaceDN/>
        <w:adjustRightInd/>
        <w:textAlignment w:val="auto"/>
        <w:rPr>
          <w:rFonts w:asciiTheme="minorHAnsi" w:hAnsiTheme="minorHAnsi" w:cstheme="minorHAnsi"/>
          <w:sz w:val="22"/>
          <w:szCs w:val="22"/>
        </w:rPr>
      </w:pPr>
      <w:r w:rsidRPr="008B741F">
        <w:rPr>
          <w:rFonts w:asciiTheme="minorHAnsi" w:hAnsiTheme="minorHAnsi" w:cstheme="minorHAnsi"/>
          <w:sz w:val="22"/>
          <w:szCs w:val="22"/>
        </w:rPr>
        <w:br w:type="page"/>
      </w:r>
    </w:p>
    <w:p w14:paraId="6836EB72" w14:textId="5FE841F9" w:rsidR="001D6383" w:rsidRPr="008B741F" w:rsidRDefault="001D6383" w:rsidP="006F0B52">
      <w:pPr>
        <w:pStyle w:val="Heading1"/>
        <w:rPr>
          <w:rFonts w:asciiTheme="minorHAnsi" w:hAnsiTheme="minorHAnsi" w:cstheme="minorHAnsi"/>
        </w:rPr>
      </w:pPr>
      <w:bookmarkStart w:id="71" w:name="_Exhibit_D_–"/>
      <w:bookmarkStart w:id="72" w:name="Exhibit_D"/>
      <w:bookmarkEnd w:id="71"/>
      <w:r w:rsidRPr="008B741F">
        <w:rPr>
          <w:rFonts w:asciiTheme="minorHAnsi" w:hAnsiTheme="minorHAnsi" w:cstheme="minorHAnsi"/>
        </w:rPr>
        <w:lastRenderedPageBreak/>
        <w:t>Exhibit</w:t>
      </w:r>
      <w:r w:rsidR="000B5FAE" w:rsidRPr="008B741F">
        <w:rPr>
          <w:rFonts w:asciiTheme="minorHAnsi" w:hAnsiTheme="minorHAnsi" w:cstheme="minorHAnsi"/>
        </w:rPr>
        <w:t> </w:t>
      </w:r>
      <w:r w:rsidR="00B61582" w:rsidRPr="008B741F">
        <w:rPr>
          <w:rFonts w:asciiTheme="minorHAnsi" w:hAnsiTheme="minorHAnsi" w:cstheme="minorHAnsi"/>
        </w:rPr>
        <w:t>D</w:t>
      </w:r>
      <w:r w:rsidRPr="008B741F">
        <w:rPr>
          <w:rFonts w:asciiTheme="minorHAnsi" w:hAnsiTheme="minorHAnsi" w:cstheme="minorHAnsi"/>
        </w:rPr>
        <w:t xml:space="preserve"> </w:t>
      </w:r>
      <w:bookmarkEnd w:id="72"/>
      <w:r w:rsidR="00E72EEC" w:rsidRPr="008B741F">
        <w:rPr>
          <w:rFonts w:asciiTheme="minorHAnsi" w:hAnsiTheme="minorHAnsi" w:cstheme="minorHAnsi"/>
          <w:lang w:val="en-US"/>
        </w:rPr>
        <w:t xml:space="preserve">Cooperative Purchasing </w:t>
      </w:r>
      <w:r w:rsidR="001707D2" w:rsidRPr="008B741F">
        <w:rPr>
          <w:rFonts w:asciiTheme="minorHAnsi" w:hAnsiTheme="minorHAnsi" w:cstheme="minorHAnsi"/>
        </w:rPr>
        <w:t>Master Agreement</w:t>
      </w:r>
    </w:p>
    <w:p w14:paraId="1DF361BD" w14:textId="77777777" w:rsidR="00794BF1" w:rsidRPr="008B741F" w:rsidRDefault="00794BF1" w:rsidP="00C93C75">
      <w:pPr>
        <w:jc w:val="both"/>
        <w:rPr>
          <w:rFonts w:asciiTheme="minorHAnsi" w:hAnsiTheme="minorHAnsi" w:cstheme="minorHAnsi"/>
          <w:sz w:val="22"/>
          <w:szCs w:val="22"/>
        </w:rPr>
      </w:pPr>
    </w:p>
    <w:p w14:paraId="1CF943AA" w14:textId="77777777" w:rsidR="006F0B52" w:rsidRPr="008B741F" w:rsidRDefault="006F0B52" w:rsidP="00C93C75">
      <w:pPr>
        <w:jc w:val="both"/>
        <w:rPr>
          <w:rFonts w:asciiTheme="minorHAnsi" w:hAnsiTheme="minorHAnsi" w:cstheme="minorHAnsi"/>
          <w:sz w:val="22"/>
          <w:szCs w:val="22"/>
        </w:rPr>
      </w:pPr>
    </w:p>
    <w:p w14:paraId="21A5867C" w14:textId="3D4790C1" w:rsidR="00CA5090" w:rsidRPr="008B741F" w:rsidRDefault="00C93C75" w:rsidP="00C93C75">
      <w:pPr>
        <w:jc w:val="both"/>
        <w:rPr>
          <w:rFonts w:asciiTheme="minorHAnsi" w:hAnsiTheme="minorHAnsi" w:cstheme="minorHAnsi"/>
          <w:sz w:val="22"/>
          <w:szCs w:val="22"/>
        </w:rPr>
      </w:pPr>
      <w:r w:rsidRPr="008B741F">
        <w:rPr>
          <w:rFonts w:asciiTheme="minorHAnsi" w:hAnsiTheme="minorHAnsi" w:cstheme="minorHAnsi"/>
          <w:i/>
          <w:sz w:val="22"/>
          <w:szCs w:val="22"/>
        </w:rPr>
        <w:t>Se</w:t>
      </w:r>
      <w:r w:rsidR="00CA5090" w:rsidRPr="008B741F">
        <w:rPr>
          <w:rFonts w:asciiTheme="minorHAnsi" w:hAnsiTheme="minorHAnsi" w:cstheme="minorHAnsi"/>
          <w:i/>
          <w:sz w:val="22"/>
          <w:szCs w:val="22"/>
        </w:rPr>
        <w:t>e</w:t>
      </w:r>
      <w:r w:rsidR="00CA5090" w:rsidRPr="008B741F">
        <w:rPr>
          <w:rFonts w:asciiTheme="minorHAnsi" w:hAnsiTheme="minorHAnsi" w:cstheme="minorHAnsi"/>
          <w:sz w:val="22"/>
          <w:szCs w:val="22"/>
        </w:rPr>
        <w:t xml:space="preserve"> attached </w:t>
      </w:r>
      <w:r w:rsidR="00F174D6" w:rsidRPr="008B741F">
        <w:rPr>
          <w:rFonts w:asciiTheme="minorHAnsi" w:hAnsiTheme="minorHAnsi" w:cstheme="minorHAnsi"/>
          <w:i/>
          <w:sz w:val="22"/>
          <w:szCs w:val="22"/>
        </w:rPr>
        <w:t xml:space="preserve">Exhibit D – </w:t>
      </w:r>
      <w:r w:rsidR="00E72EEC" w:rsidRPr="008B741F">
        <w:rPr>
          <w:rFonts w:asciiTheme="minorHAnsi" w:hAnsiTheme="minorHAnsi" w:cstheme="minorHAnsi"/>
          <w:i/>
          <w:sz w:val="22"/>
          <w:szCs w:val="22"/>
        </w:rPr>
        <w:t xml:space="preserve">Cooperative Purchasing </w:t>
      </w:r>
      <w:r w:rsidR="001707D2" w:rsidRPr="008B741F">
        <w:rPr>
          <w:rFonts w:asciiTheme="minorHAnsi" w:hAnsiTheme="minorHAnsi" w:cstheme="minorHAnsi"/>
          <w:i/>
          <w:sz w:val="22"/>
          <w:szCs w:val="22"/>
        </w:rPr>
        <w:t>Master Agreement</w:t>
      </w:r>
      <w:r w:rsidR="00CA5090" w:rsidRPr="008B741F">
        <w:rPr>
          <w:rFonts w:asciiTheme="minorHAnsi" w:hAnsiTheme="minorHAnsi" w:cstheme="minorHAnsi"/>
          <w:sz w:val="22"/>
          <w:szCs w:val="22"/>
        </w:rPr>
        <w:t xml:space="preserve"> for </w:t>
      </w:r>
      <w:r w:rsidR="00A44BC4" w:rsidRPr="008B741F">
        <w:rPr>
          <w:rFonts w:asciiTheme="minorHAnsi" w:hAnsiTheme="minorHAnsi" w:cstheme="minorHAnsi"/>
          <w:sz w:val="22"/>
          <w:szCs w:val="22"/>
        </w:rPr>
        <w:t>Competitive</w:t>
      </w:r>
      <w:r w:rsidR="00150FA5" w:rsidRPr="008B741F">
        <w:rPr>
          <w:rFonts w:asciiTheme="minorHAnsi" w:hAnsiTheme="minorHAnsi" w:cstheme="minorHAnsi"/>
          <w:sz w:val="22"/>
          <w:szCs w:val="22"/>
        </w:rPr>
        <w:t xml:space="preserve"> Solicitation</w:t>
      </w:r>
      <w:r w:rsidR="001C2B86" w:rsidRPr="008B741F">
        <w:rPr>
          <w:rFonts w:asciiTheme="minorHAnsi" w:hAnsiTheme="minorHAnsi" w:cstheme="minorHAnsi"/>
          <w:sz w:val="22"/>
          <w:szCs w:val="22"/>
        </w:rPr>
        <w:t xml:space="preserve"> No. </w:t>
      </w:r>
      <w:r w:rsidR="00615D76" w:rsidRPr="008B741F">
        <w:rPr>
          <w:rFonts w:asciiTheme="minorHAnsi" w:hAnsiTheme="minorHAnsi" w:cstheme="minorHAnsi"/>
          <w:sz w:val="22"/>
          <w:szCs w:val="22"/>
        </w:rPr>
        <w:t>00318</w:t>
      </w:r>
      <w:r w:rsidR="001C2B86" w:rsidRPr="008B741F">
        <w:rPr>
          <w:rFonts w:asciiTheme="minorHAnsi" w:hAnsiTheme="minorHAnsi" w:cstheme="minorHAnsi"/>
          <w:sz w:val="22"/>
          <w:szCs w:val="22"/>
        </w:rPr>
        <w:t xml:space="preserve"> –</w:t>
      </w:r>
      <w:r w:rsidR="00CA5090" w:rsidRPr="008B741F">
        <w:rPr>
          <w:rFonts w:asciiTheme="minorHAnsi" w:hAnsiTheme="minorHAnsi" w:cstheme="minorHAnsi"/>
          <w:sz w:val="22"/>
          <w:szCs w:val="22"/>
        </w:rPr>
        <w:t xml:space="preserve"> </w:t>
      </w:r>
      <w:r w:rsidR="00615D76" w:rsidRPr="008B741F">
        <w:rPr>
          <w:rFonts w:asciiTheme="minorHAnsi" w:hAnsiTheme="minorHAnsi" w:cstheme="minorHAnsi"/>
          <w:sz w:val="22"/>
          <w:szCs w:val="22"/>
        </w:rPr>
        <w:t>Public Safe</w:t>
      </w:r>
      <w:r w:rsidR="008A7195" w:rsidRPr="008B741F">
        <w:rPr>
          <w:rFonts w:asciiTheme="minorHAnsi" w:hAnsiTheme="minorHAnsi" w:cstheme="minorHAnsi"/>
          <w:sz w:val="22"/>
          <w:szCs w:val="22"/>
        </w:rPr>
        <w:t xml:space="preserve">ty Communications </w:t>
      </w:r>
      <w:r w:rsidR="006B0225" w:rsidRPr="008B741F">
        <w:rPr>
          <w:rFonts w:asciiTheme="minorHAnsi" w:hAnsiTheme="minorHAnsi" w:cstheme="minorHAnsi"/>
          <w:sz w:val="22"/>
          <w:szCs w:val="22"/>
        </w:rPr>
        <w:t>Products</w:t>
      </w:r>
      <w:r w:rsidR="004812FA" w:rsidRPr="008B741F">
        <w:rPr>
          <w:rFonts w:asciiTheme="minorHAnsi" w:hAnsiTheme="minorHAnsi" w:cstheme="minorHAnsi"/>
          <w:sz w:val="22"/>
          <w:szCs w:val="22"/>
        </w:rPr>
        <w:t>,</w:t>
      </w:r>
      <w:r w:rsidR="008A7195" w:rsidRPr="008B741F">
        <w:rPr>
          <w:rFonts w:asciiTheme="minorHAnsi" w:hAnsiTheme="minorHAnsi" w:cstheme="minorHAnsi"/>
          <w:sz w:val="22"/>
          <w:szCs w:val="22"/>
        </w:rPr>
        <w:t xml:space="preserve"> </w:t>
      </w:r>
      <w:r w:rsidR="00615D76" w:rsidRPr="008B741F">
        <w:rPr>
          <w:rFonts w:asciiTheme="minorHAnsi" w:hAnsiTheme="minorHAnsi" w:cstheme="minorHAnsi"/>
          <w:sz w:val="22"/>
          <w:szCs w:val="22"/>
        </w:rPr>
        <w:t>Services</w:t>
      </w:r>
      <w:r w:rsidR="008A7195" w:rsidRPr="008B741F">
        <w:rPr>
          <w:rFonts w:asciiTheme="minorHAnsi" w:hAnsiTheme="minorHAnsi" w:cstheme="minorHAnsi"/>
          <w:sz w:val="22"/>
          <w:szCs w:val="22"/>
        </w:rPr>
        <w:t xml:space="preserve"> and Solutions</w:t>
      </w:r>
      <w:r w:rsidR="00394C55" w:rsidRPr="008B741F">
        <w:rPr>
          <w:rFonts w:asciiTheme="minorHAnsi" w:hAnsiTheme="minorHAnsi" w:cstheme="minorHAnsi"/>
          <w:sz w:val="22"/>
          <w:szCs w:val="22"/>
        </w:rPr>
        <w:t>.</w:t>
      </w:r>
    </w:p>
    <w:p w14:paraId="6624FF96" w14:textId="77777777" w:rsidR="00083453" w:rsidRPr="008B741F" w:rsidRDefault="00083453" w:rsidP="00C93C75">
      <w:pPr>
        <w:jc w:val="both"/>
        <w:rPr>
          <w:rFonts w:asciiTheme="minorHAnsi" w:hAnsiTheme="minorHAnsi" w:cstheme="minorHAnsi"/>
          <w:sz w:val="22"/>
          <w:szCs w:val="22"/>
        </w:rPr>
      </w:pPr>
    </w:p>
    <w:p w14:paraId="346E14B4" w14:textId="77777777" w:rsidR="001D6383" w:rsidRPr="008B741F" w:rsidRDefault="001D6383" w:rsidP="00C93C75">
      <w:pPr>
        <w:jc w:val="both"/>
        <w:rPr>
          <w:rFonts w:asciiTheme="minorHAnsi" w:hAnsiTheme="minorHAnsi" w:cstheme="minorHAnsi"/>
          <w:sz w:val="22"/>
          <w:szCs w:val="22"/>
        </w:rPr>
      </w:pPr>
    </w:p>
    <w:p w14:paraId="7E1D16DA" w14:textId="77777777" w:rsidR="00E758A3" w:rsidRPr="008B741F" w:rsidRDefault="00E758A3" w:rsidP="00C93C75">
      <w:pPr>
        <w:jc w:val="both"/>
        <w:rPr>
          <w:rFonts w:asciiTheme="minorHAnsi" w:hAnsiTheme="minorHAnsi" w:cstheme="minorHAnsi"/>
          <w:sz w:val="22"/>
          <w:szCs w:val="22"/>
        </w:rPr>
      </w:pPr>
    </w:p>
    <w:p w14:paraId="3D02A4C1" w14:textId="77777777" w:rsidR="00615D76" w:rsidRPr="008B741F" w:rsidRDefault="00615D76">
      <w:pPr>
        <w:overflowPunct/>
        <w:autoSpaceDE/>
        <w:autoSpaceDN/>
        <w:adjustRightInd/>
        <w:textAlignment w:val="auto"/>
        <w:rPr>
          <w:rFonts w:asciiTheme="minorHAnsi" w:hAnsiTheme="minorHAnsi" w:cstheme="minorHAnsi"/>
          <w:sz w:val="22"/>
          <w:szCs w:val="22"/>
        </w:rPr>
      </w:pPr>
      <w:r w:rsidRPr="008B741F">
        <w:rPr>
          <w:rFonts w:asciiTheme="minorHAnsi" w:hAnsiTheme="minorHAnsi" w:cstheme="minorHAnsi"/>
          <w:sz w:val="22"/>
          <w:szCs w:val="22"/>
        </w:rPr>
        <w:br w:type="page"/>
      </w:r>
    </w:p>
    <w:p w14:paraId="297747D2" w14:textId="42B31738" w:rsidR="00615D76" w:rsidRPr="008B741F" w:rsidRDefault="0004775A" w:rsidP="006F0B52">
      <w:pPr>
        <w:pStyle w:val="Heading1"/>
        <w:rPr>
          <w:rFonts w:asciiTheme="minorHAnsi" w:hAnsiTheme="minorHAnsi" w:cstheme="minorHAnsi"/>
        </w:rPr>
      </w:pPr>
      <w:bookmarkStart w:id="73" w:name="_Exhibit_D-1_Master"/>
      <w:bookmarkEnd w:id="73"/>
      <w:r w:rsidRPr="008B741F">
        <w:rPr>
          <w:rFonts w:asciiTheme="minorHAnsi" w:hAnsiTheme="minorHAnsi" w:cstheme="minorHAnsi"/>
        </w:rPr>
        <w:lastRenderedPageBreak/>
        <w:t xml:space="preserve">Exhibit D-1 </w:t>
      </w:r>
      <w:r w:rsidR="00E72EEC" w:rsidRPr="008B741F">
        <w:rPr>
          <w:rFonts w:asciiTheme="minorHAnsi" w:hAnsiTheme="minorHAnsi" w:cstheme="minorHAnsi"/>
          <w:lang w:val="en-US"/>
        </w:rPr>
        <w:t xml:space="preserve">Cooperative Purchasing </w:t>
      </w:r>
      <w:r w:rsidRPr="008B741F">
        <w:rPr>
          <w:rFonts w:asciiTheme="minorHAnsi" w:hAnsiTheme="minorHAnsi" w:cstheme="minorHAnsi"/>
        </w:rPr>
        <w:t>Master Agreement</w:t>
      </w:r>
      <w:r w:rsidR="00615D76" w:rsidRPr="008B741F">
        <w:rPr>
          <w:rFonts w:asciiTheme="minorHAnsi" w:hAnsiTheme="minorHAnsi" w:cstheme="minorHAnsi"/>
        </w:rPr>
        <w:t xml:space="preserve"> Issues List</w:t>
      </w:r>
    </w:p>
    <w:p w14:paraId="600B169C" w14:textId="77777777" w:rsidR="00E758A3" w:rsidRPr="008B741F" w:rsidRDefault="00E758A3" w:rsidP="00E758A3">
      <w:pPr>
        <w:rPr>
          <w:rFonts w:asciiTheme="minorHAnsi" w:hAnsiTheme="minorHAnsi" w:cstheme="minorHAnsi"/>
          <w:i/>
          <w:sz w:val="22"/>
          <w:szCs w:val="22"/>
        </w:rPr>
      </w:pPr>
    </w:p>
    <w:p w14:paraId="246F37EA" w14:textId="77777777" w:rsidR="006F0B52" w:rsidRPr="008B741F" w:rsidRDefault="006F0B52" w:rsidP="00E758A3">
      <w:pPr>
        <w:rPr>
          <w:rFonts w:asciiTheme="minorHAnsi" w:hAnsiTheme="minorHAnsi" w:cstheme="minorHAnsi"/>
          <w:i/>
          <w:sz w:val="22"/>
          <w:szCs w:val="22"/>
        </w:rPr>
      </w:pPr>
    </w:p>
    <w:p w14:paraId="59C0CC4C" w14:textId="3F59DA4E" w:rsidR="00E758A3" w:rsidRPr="008B741F" w:rsidRDefault="00E758A3" w:rsidP="00E758A3">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 xml:space="preserve">Exhibit D-1 – </w:t>
      </w:r>
      <w:r w:rsidR="00E72EEC" w:rsidRPr="008B741F">
        <w:rPr>
          <w:rFonts w:asciiTheme="minorHAnsi" w:hAnsiTheme="minorHAnsi" w:cstheme="minorHAnsi"/>
          <w:i/>
          <w:sz w:val="22"/>
          <w:szCs w:val="22"/>
        </w:rPr>
        <w:t xml:space="preserve">Cooperative Purchasing </w:t>
      </w:r>
      <w:r w:rsidRPr="008B741F">
        <w:rPr>
          <w:rFonts w:asciiTheme="minorHAnsi" w:hAnsiTheme="minorHAnsi" w:cstheme="minorHAnsi"/>
          <w:i/>
          <w:sz w:val="22"/>
          <w:szCs w:val="22"/>
        </w:rPr>
        <w:t>Master Agreement Issues List</w:t>
      </w:r>
      <w:r w:rsidRPr="008B741F">
        <w:rPr>
          <w:rFonts w:asciiTheme="minorHAnsi" w:hAnsiTheme="minorHAnsi" w:cstheme="minorHAnsi"/>
          <w:sz w:val="22"/>
          <w:szCs w:val="22"/>
        </w:rPr>
        <w:t>.</w:t>
      </w:r>
    </w:p>
    <w:p w14:paraId="546A539A" w14:textId="77777777" w:rsidR="00E758A3" w:rsidRPr="008B741F" w:rsidRDefault="00E758A3" w:rsidP="00E758A3">
      <w:pPr>
        <w:rPr>
          <w:rFonts w:asciiTheme="minorHAnsi" w:hAnsiTheme="minorHAnsi" w:cstheme="minorHAnsi"/>
          <w:sz w:val="22"/>
          <w:szCs w:val="22"/>
        </w:rPr>
      </w:pPr>
    </w:p>
    <w:p w14:paraId="0E162C8A" w14:textId="79BA3361" w:rsidR="00E758A3" w:rsidRPr="008B741F" w:rsidRDefault="00E758A3" w:rsidP="00E758A3">
      <w:pPr>
        <w:rPr>
          <w:rFonts w:asciiTheme="minorHAnsi" w:hAnsiTheme="minorHAnsi" w:cstheme="minorHAnsi"/>
          <w:sz w:val="22"/>
          <w:szCs w:val="22"/>
        </w:rPr>
      </w:pPr>
      <w:r w:rsidRPr="008B741F">
        <w:rPr>
          <w:rFonts w:asciiTheme="minorHAnsi" w:hAnsiTheme="minorHAnsi" w:cstheme="minorHAnsi"/>
          <w:sz w:val="22"/>
          <w:szCs w:val="22"/>
        </w:rPr>
        <w:t xml:space="preserve">Note:  As set forth above, </w:t>
      </w:r>
      <w:r w:rsidR="009229C2" w:rsidRPr="008B741F">
        <w:rPr>
          <w:rFonts w:asciiTheme="minorHAnsi" w:hAnsiTheme="minorHAnsi" w:cstheme="minorHAnsi"/>
          <w:sz w:val="22"/>
          <w:szCs w:val="22"/>
        </w:rPr>
        <w:t>Bidder</w:t>
      </w:r>
      <w:r w:rsidRPr="008B741F">
        <w:rPr>
          <w:rFonts w:asciiTheme="minorHAnsi" w:hAnsiTheme="minorHAnsi" w:cstheme="minorHAnsi"/>
          <w:sz w:val="22"/>
          <w:szCs w:val="22"/>
        </w:rPr>
        <w:t xml:space="preserve"> may complete and return Exhibit D-1 – </w:t>
      </w:r>
      <w:r w:rsidR="00E72EEC" w:rsidRPr="008B741F">
        <w:rPr>
          <w:rFonts w:asciiTheme="minorHAnsi" w:hAnsiTheme="minorHAnsi" w:cstheme="minorHAnsi"/>
          <w:sz w:val="22"/>
          <w:szCs w:val="22"/>
        </w:rPr>
        <w:t xml:space="preserve">Cooperative Purchasing </w:t>
      </w:r>
      <w:r w:rsidRPr="008B741F">
        <w:rPr>
          <w:rFonts w:asciiTheme="minorHAnsi" w:hAnsiTheme="minorHAnsi" w:cstheme="minorHAnsi"/>
          <w:sz w:val="22"/>
          <w:szCs w:val="22"/>
        </w:rPr>
        <w:t>Master Agreement Issues Lis</w:t>
      </w:r>
      <w:r w:rsidRPr="008B741F">
        <w:rPr>
          <w:rFonts w:asciiTheme="minorHAnsi" w:hAnsiTheme="minorHAnsi" w:cstheme="minorHAnsi"/>
          <w:i/>
          <w:sz w:val="22"/>
          <w:szCs w:val="22"/>
        </w:rPr>
        <w:t>t</w:t>
      </w:r>
      <w:r w:rsidRPr="008B741F">
        <w:rPr>
          <w:rFonts w:asciiTheme="minorHAnsi" w:hAnsiTheme="minorHAnsi" w:cstheme="minorHAnsi"/>
          <w:sz w:val="22"/>
          <w:szCs w:val="22"/>
        </w:rPr>
        <w:t xml:space="preserve"> to Enterprise Services.</w:t>
      </w:r>
    </w:p>
    <w:p w14:paraId="03B76BB3" w14:textId="77777777" w:rsidR="00615D76" w:rsidRPr="008B741F" w:rsidRDefault="00615D76">
      <w:pPr>
        <w:overflowPunct/>
        <w:autoSpaceDE/>
        <w:autoSpaceDN/>
        <w:adjustRightInd/>
        <w:textAlignment w:val="auto"/>
        <w:rPr>
          <w:rFonts w:asciiTheme="minorHAnsi" w:hAnsiTheme="minorHAnsi" w:cstheme="minorHAnsi"/>
          <w:b/>
          <w:smallCaps/>
          <w:sz w:val="22"/>
          <w:szCs w:val="22"/>
        </w:rPr>
      </w:pPr>
    </w:p>
    <w:p w14:paraId="2EAB6308" w14:textId="77777777" w:rsidR="00615D76" w:rsidRPr="008B741F" w:rsidRDefault="00615D76">
      <w:pPr>
        <w:overflowPunct/>
        <w:autoSpaceDE/>
        <w:autoSpaceDN/>
        <w:adjustRightInd/>
        <w:textAlignment w:val="auto"/>
        <w:rPr>
          <w:rFonts w:asciiTheme="minorHAnsi" w:hAnsiTheme="minorHAnsi" w:cstheme="minorHAnsi"/>
          <w:b/>
          <w:smallCaps/>
          <w:sz w:val="22"/>
          <w:szCs w:val="22"/>
        </w:rPr>
      </w:pPr>
      <w:r w:rsidRPr="008B741F">
        <w:rPr>
          <w:rFonts w:asciiTheme="minorHAnsi" w:hAnsiTheme="minorHAnsi" w:cstheme="minorHAnsi"/>
          <w:b/>
          <w:smallCaps/>
          <w:sz w:val="22"/>
          <w:szCs w:val="22"/>
        </w:rPr>
        <w:br w:type="page"/>
      </w:r>
    </w:p>
    <w:p w14:paraId="0002FBCF" w14:textId="5D4FB9BA" w:rsidR="000B5FAE" w:rsidRPr="008B741F" w:rsidRDefault="00615D76" w:rsidP="006F0B52">
      <w:pPr>
        <w:pStyle w:val="Heading1"/>
        <w:rPr>
          <w:rFonts w:asciiTheme="minorHAnsi" w:hAnsiTheme="minorHAnsi" w:cstheme="minorHAnsi"/>
        </w:rPr>
      </w:pPr>
      <w:bookmarkStart w:id="74" w:name="_Exhibit_E_–"/>
      <w:bookmarkEnd w:id="74"/>
      <w:r w:rsidRPr="008B741F">
        <w:rPr>
          <w:rFonts w:asciiTheme="minorHAnsi" w:hAnsiTheme="minorHAnsi" w:cstheme="minorHAnsi"/>
        </w:rPr>
        <w:lastRenderedPageBreak/>
        <w:t xml:space="preserve">Exhibit E – </w:t>
      </w:r>
      <w:r w:rsidR="00BE18A7" w:rsidRPr="008B741F">
        <w:rPr>
          <w:rFonts w:asciiTheme="minorHAnsi" w:hAnsiTheme="minorHAnsi" w:cstheme="minorHAnsi"/>
          <w:lang w:val="en-US"/>
        </w:rPr>
        <w:t>Historical Sales</w:t>
      </w:r>
      <w:r w:rsidR="00EC169A">
        <w:rPr>
          <w:rFonts w:asciiTheme="minorHAnsi" w:hAnsiTheme="minorHAnsi" w:cstheme="minorHAnsi"/>
          <w:lang w:val="en-US"/>
        </w:rPr>
        <w:t xml:space="preserve"> and Other State Information</w:t>
      </w:r>
    </w:p>
    <w:p w14:paraId="0D82D5C5" w14:textId="77777777" w:rsidR="00615D76" w:rsidRPr="008B741F" w:rsidRDefault="00615D76">
      <w:pPr>
        <w:overflowPunct/>
        <w:autoSpaceDE/>
        <w:autoSpaceDN/>
        <w:adjustRightInd/>
        <w:textAlignment w:val="auto"/>
        <w:rPr>
          <w:rFonts w:asciiTheme="minorHAnsi" w:hAnsiTheme="minorHAnsi" w:cstheme="minorHAnsi"/>
          <w:sz w:val="22"/>
          <w:szCs w:val="22"/>
        </w:rPr>
      </w:pPr>
    </w:p>
    <w:p w14:paraId="6F4FA86D" w14:textId="77777777" w:rsidR="006F0B52" w:rsidRPr="008B741F" w:rsidRDefault="006F0B52">
      <w:pPr>
        <w:overflowPunct/>
        <w:autoSpaceDE/>
        <w:autoSpaceDN/>
        <w:adjustRightInd/>
        <w:textAlignment w:val="auto"/>
        <w:rPr>
          <w:rFonts w:asciiTheme="minorHAnsi" w:hAnsiTheme="minorHAnsi" w:cstheme="minorHAnsi"/>
          <w:sz w:val="22"/>
          <w:szCs w:val="22"/>
        </w:rPr>
      </w:pPr>
    </w:p>
    <w:p w14:paraId="5DFD5EA9" w14:textId="30CFE146" w:rsidR="00E758A3" w:rsidRPr="008B741F" w:rsidRDefault="00E758A3" w:rsidP="00E758A3">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w:t>
      </w:r>
      <w:r w:rsidR="003B2E2F" w:rsidRPr="008B741F">
        <w:rPr>
          <w:rFonts w:asciiTheme="minorHAnsi" w:hAnsiTheme="minorHAnsi" w:cstheme="minorHAnsi"/>
          <w:i/>
          <w:sz w:val="22"/>
          <w:szCs w:val="22"/>
        </w:rPr>
        <w:t>t E</w:t>
      </w:r>
      <w:r w:rsidRPr="008B741F">
        <w:rPr>
          <w:rFonts w:asciiTheme="minorHAnsi" w:hAnsiTheme="minorHAnsi" w:cstheme="minorHAnsi"/>
          <w:i/>
          <w:sz w:val="22"/>
          <w:szCs w:val="22"/>
        </w:rPr>
        <w:t xml:space="preserve"> </w:t>
      </w:r>
      <w:r w:rsidR="00BE18A7" w:rsidRPr="008B741F">
        <w:rPr>
          <w:rFonts w:asciiTheme="minorHAnsi" w:hAnsiTheme="minorHAnsi" w:cstheme="minorHAnsi"/>
          <w:i/>
          <w:sz w:val="22"/>
          <w:szCs w:val="22"/>
        </w:rPr>
        <w:t>Historical Sales</w:t>
      </w:r>
      <w:r w:rsidRPr="008B741F">
        <w:rPr>
          <w:rFonts w:asciiTheme="minorHAnsi" w:hAnsiTheme="minorHAnsi" w:cstheme="minorHAnsi"/>
          <w:sz w:val="22"/>
          <w:szCs w:val="22"/>
        </w:rPr>
        <w:t>.</w:t>
      </w:r>
    </w:p>
    <w:p w14:paraId="5C2561C5" w14:textId="77777777" w:rsidR="00E758A3" w:rsidRPr="008B741F" w:rsidRDefault="00E758A3" w:rsidP="00E758A3">
      <w:pPr>
        <w:rPr>
          <w:rFonts w:asciiTheme="minorHAnsi" w:hAnsiTheme="minorHAnsi" w:cstheme="minorHAnsi"/>
          <w:sz w:val="22"/>
          <w:szCs w:val="22"/>
        </w:rPr>
      </w:pPr>
    </w:p>
    <w:p w14:paraId="21249D62" w14:textId="6ACACE71" w:rsidR="00E758A3" w:rsidRPr="008B741F" w:rsidRDefault="00E758A3" w:rsidP="00E758A3">
      <w:pPr>
        <w:rPr>
          <w:rFonts w:asciiTheme="minorHAnsi" w:hAnsiTheme="minorHAnsi" w:cstheme="minorHAnsi"/>
          <w:sz w:val="22"/>
          <w:szCs w:val="22"/>
        </w:rPr>
      </w:pPr>
      <w:r w:rsidRPr="008B741F">
        <w:rPr>
          <w:rFonts w:asciiTheme="minorHAnsi" w:hAnsiTheme="minorHAnsi" w:cstheme="minorHAnsi"/>
          <w:sz w:val="22"/>
          <w:szCs w:val="22"/>
        </w:rPr>
        <w:t xml:space="preserve">Note:  As a courtesy, Exhibit E – </w:t>
      </w:r>
      <w:r w:rsidR="00BE18A7" w:rsidRPr="008B741F">
        <w:rPr>
          <w:rFonts w:asciiTheme="minorHAnsi" w:hAnsiTheme="minorHAnsi" w:cstheme="minorHAnsi"/>
          <w:sz w:val="22"/>
          <w:szCs w:val="22"/>
        </w:rPr>
        <w:t xml:space="preserve">Historical Sales </w:t>
      </w:r>
      <w:r w:rsidR="009842B0" w:rsidRPr="008B741F">
        <w:rPr>
          <w:rFonts w:asciiTheme="minorHAnsi" w:hAnsiTheme="minorHAnsi" w:cstheme="minorHAnsi"/>
          <w:sz w:val="22"/>
          <w:szCs w:val="22"/>
        </w:rPr>
        <w:t xml:space="preserve">provides </w:t>
      </w:r>
      <w:r w:rsidR="0073599A" w:rsidRPr="008B741F">
        <w:rPr>
          <w:rFonts w:asciiTheme="minorHAnsi" w:hAnsiTheme="minorHAnsi" w:cstheme="minorHAnsi"/>
          <w:sz w:val="22"/>
          <w:szCs w:val="22"/>
        </w:rPr>
        <w:t xml:space="preserve">historical sales </w:t>
      </w:r>
      <w:r w:rsidR="003B2E2F" w:rsidRPr="008B741F">
        <w:rPr>
          <w:rFonts w:asciiTheme="minorHAnsi" w:hAnsiTheme="minorHAnsi" w:cstheme="minorHAnsi"/>
          <w:sz w:val="22"/>
          <w:szCs w:val="22"/>
        </w:rPr>
        <w:t>by state and vendor.</w:t>
      </w:r>
    </w:p>
    <w:p w14:paraId="14B671C6" w14:textId="77777777" w:rsidR="006F0B52" w:rsidRPr="008B741F" w:rsidRDefault="006F0B52">
      <w:pPr>
        <w:overflowPunct/>
        <w:autoSpaceDE/>
        <w:autoSpaceDN/>
        <w:adjustRightInd/>
        <w:textAlignment w:val="auto"/>
        <w:rPr>
          <w:rFonts w:asciiTheme="minorHAnsi" w:hAnsiTheme="minorHAnsi" w:cstheme="minorHAnsi"/>
          <w:sz w:val="22"/>
          <w:szCs w:val="22"/>
        </w:rPr>
      </w:pPr>
      <w:r w:rsidRPr="008B741F">
        <w:rPr>
          <w:rFonts w:asciiTheme="minorHAnsi" w:hAnsiTheme="minorHAnsi" w:cstheme="minorHAnsi"/>
          <w:sz w:val="22"/>
          <w:szCs w:val="22"/>
        </w:rPr>
        <w:br w:type="page"/>
      </w:r>
    </w:p>
    <w:p w14:paraId="26AE7D13" w14:textId="70ADCC50" w:rsidR="00BE18A7" w:rsidRPr="008B741F" w:rsidRDefault="00BE18A7" w:rsidP="00BE18A7">
      <w:pPr>
        <w:pStyle w:val="Heading1"/>
        <w:rPr>
          <w:rFonts w:asciiTheme="minorHAnsi" w:hAnsiTheme="minorHAnsi" w:cstheme="minorHAnsi"/>
        </w:rPr>
      </w:pPr>
      <w:bookmarkStart w:id="75" w:name="_Exhibit_F_Definitions"/>
      <w:bookmarkStart w:id="76" w:name="_Exhibit_E-1_–"/>
      <w:bookmarkStart w:id="77" w:name="_Exhibit_E-1_State"/>
      <w:bookmarkEnd w:id="75"/>
      <w:bookmarkEnd w:id="76"/>
      <w:bookmarkEnd w:id="77"/>
      <w:r w:rsidRPr="008B741F">
        <w:rPr>
          <w:rFonts w:asciiTheme="minorHAnsi" w:hAnsiTheme="minorHAnsi" w:cstheme="minorHAnsi"/>
        </w:rPr>
        <w:lastRenderedPageBreak/>
        <w:t>Exhibit E</w:t>
      </w:r>
      <w:r w:rsidRPr="008B741F">
        <w:rPr>
          <w:rFonts w:asciiTheme="minorHAnsi" w:hAnsiTheme="minorHAnsi" w:cstheme="minorHAnsi"/>
          <w:lang w:val="en-US"/>
        </w:rPr>
        <w:t>-1</w:t>
      </w:r>
      <w:r w:rsidRPr="008B741F">
        <w:rPr>
          <w:rFonts w:asciiTheme="minorHAnsi" w:hAnsiTheme="minorHAnsi" w:cstheme="minorHAnsi"/>
        </w:rPr>
        <w:t xml:space="preserve"> </w:t>
      </w:r>
      <w:r w:rsidRPr="008B741F">
        <w:rPr>
          <w:rFonts w:asciiTheme="minorHAnsi" w:hAnsiTheme="minorHAnsi" w:cstheme="minorHAnsi"/>
          <w:lang w:val="en-US"/>
        </w:rPr>
        <w:t>Participating Addendum</w:t>
      </w:r>
      <w:r w:rsidR="001121C4">
        <w:rPr>
          <w:rFonts w:asciiTheme="minorHAnsi" w:hAnsiTheme="minorHAnsi" w:cstheme="minorHAnsi"/>
          <w:lang w:val="en-US"/>
        </w:rPr>
        <w:t xml:space="preserve"> - </w:t>
      </w:r>
      <w:r w:rsidR="001121C4" w:rsidRPr="008B741F">
        <w:rPr>
          <w:rFonts w:asciiTheme="minorHAnsi" w:hAnsiTheme="minorHAnsi" w:cstheme="minorHAnsi"/>
          <w:lang w:val="en-US"/>
        </w:rPr>
        <w:t>State of Washington</w:t>
      </w:r>
    </w:p>
    <w:p w14:paraId="0F00F648" w14:textId="77777777" w:rsidR="00BE18A7" w:rsidRPr="008B741F" w:rsidRDefault="00BE18A7" w:rsidP="00BE18A7">
      <w:pPr>
        <w:overflowPunct/>
        <w:autoSpaceDE/>
        <w:autoSpaceDN/>
        <w:adjustRightInd/>
        <w:textAlignment w:val="auto"/>
        <w:rPr>
          <w:rFonts w:asciiTheme="minorHAnsi" w:hAnsiTheme="minorHAnsi" w:cstheme="minorHAnsi"/>
          <w:sz w:val="22"/>
          <w:szCs w:val="22"/>
        </w:rPr>
      </w:pPr>
    </w:p>
    <w:p w14:paraId="32F4DA5C" w14:textId="77777777" w:rsidR="00BE18A7" w:rsidRPr="008B741F" w:rsidRDefault="00BE18A7" w:rsidP="00BE18A7">
      <w:pPr>
        <w:overflowPunct/>
        <w:autoSpaceDE/>
        <w:autoSpaceDN/>
        <w:adjustRightInd/>
        <w:textAlignment w:val="auto"/>
        <w:rPr>
          <w:rFonts w:asciiTheme="minorHAnsi" w:hAnsiTheme="minorHAnsi" w:cstheme="minorHAnsi"/>
          <w:sz w:val="22"/>
          <w:szCs w:val="22"/>
        </w:rPr>
      </w:pPr>
    </w:p>
    <w:p w14:paraId="7669C9B8" w14:textId="35B5BA78" w:rsidR="00BE18A7" w:rsidRPr="008B741F" w:rsidRDefault="00BE18A7" w:rsidP="00BE18A7">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003B2E2F" w:rsidRPr="008B741F">
        <w:rPr>
          <w:rFonts w:asciiTheme="minorHAnsi" w:hAnsiTheme="minorHAnsi" w:cstheme="minorHAnsi"/>
          <w:i/>
          <w:sz w:val="22"/>
          <w:szCs w:val="22"/>
        </w:rPr>
        <w:t>Exhibit E-1</w:t>
      </w:r>
      <w:r w:rsidRPr="008B741F">
        <w:rPr>
          <w:rFonts w:asciiTheme="minorHAnsi" w:hAnsiTheme="minorHAnsi" w:cstheme="minorHAnsi"/>
          <w:i/>
          <w:sz w:val="22"/>
          <w:szCs w:val="22"/>
        </w:rPr>
        <w:t xml:space="preserve"> </w:t>
      </w:r>
      <w:r w:rsidR="001121C4" w:rsidRPr="008B741F">
        <w:rPr>
          <w:rFonts w:asciiTheme="minorHAnsi" w:hAnsiTheme="minorHAnsi" w:cstheme="minorHAnsi"/>
          <w:i/>
          <w:sz w:val="22"/>
          <w:szCs w:val="22"/>
        </w:rPr>
        <w:t xml:space="preserve">Participating Addendum </w:t>
      </w:r>
      <w:r w:rsidR="001121C4">
        <w:rPr>
          <w:rFonts w:asciiTheme="minorHAnsi" w:hAnsiTheme="minorHAnsi" w:cstheme="minorHAnsi"/>
          <w:i/>
          <w:sz w:val="22"/>
          <w:szCs w:val="22"/>
        </w:rPr>
        <w:t xml:space="preserve">- </w:t>
      </w:r>
      <w:r w:rsidRPr="008B741F">
        <w:rPr>
          <w:rFonts w:asciiTheme="minorHAnsi" w:hAnsiTheme="minorHAnsi" w:cstheme="minorHAnsi"/>
          <w:i/>
          <w:sz w:val="22"/>
          <w:szCs w:val="22"/>
        </w:rPr>
        <w:t>State of Washington</w:t>
      </w:r>
      <w:r w:rsidRPr="008B741F">
        <w:rPr>
          <w:rFonts w:asciiTheme="minorHAnsi" w:hAnsiTheme="minorHAnsi" w:cstheme="minorHAnsi"/>
          <w:sz w:val="22"/>
          <w:szCs w:val="22"/>
        </w:rPr>
        <w:t>.</w:t>
      </w:r>
    </w:p>
    <w:p w14:paraId="536C90ED" w14:textId="77777777" w:rsidR="00BE18A7" w:rsidRPr="008B741F" w:rsidRDefault="00BE18A7" w:rsidP="00BE18A7">
      <w:pPr>
        <w:rPr>
          <w:rFonts w:asciiTheme="minorHAnsi" w:hAnsiTheme="minorHAnsi" w:cstheme="minorHAnsi"/>
          <w:sz w:val="22"/>
          <w:szCs w:val="22"/>
        </w:rPr>
      </w:pPr>
    </w:p>
    <w:p w14:paraId="0A00E1F1" w14:textId="5018723A" w:rsidR="00241AF4" w:rsidRDefault="00BE18A7" w:rsidP="00BE18A7">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sidR="003B2E2F" w:rsidRPr="008B741F">
        <w:rPr>
          <w:rFonts w:asciiTheme="minorHAnsi" w:hAnsiTheme="minorHAnsi" w:cstheme="minorHAnsi"/>
          <w:sz w:val="22"/>
          <w:szCs w:val="22"/>
        </w:rPr>
        <w:t>Exhibit E-1</w:t>
      </w:r>
      <w:r w:rsidRPr="008B741F">
        <w:rPr>
          <w:rFonts w:asciiTheme="minorHAnsi" w:hAnsiTheme="minorHAnsi" w:cstheme="minorHAnsi"/>
          <w:sz w:val="22"/>
          <w:szCs w:val="22"/>
        </w:rPr>
        <w:t xml:space="preserve"> </w:t>
      </w:r>
      <w:r w:rsidR="001121C4" w:rsidRPr="008B741F">
        <w:rPr>
          <w:rFonts w:asciiTheme="minorHAnsi" w:hAnsiTheme="minorHAnsi" w:cstheme="minorHAnsi"/>
          <w:sz w:val="22"/>
          <w:szCs w:val="22"/>
        </w:rPr>
        <w:t xml:space="preserve">Participating Addendum </w:t>
      </w:r>
      <w:r w:rsidR="001121C4">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Washington provides </w:t>
      </w:r>
      <w:r w:rsidR="00501188" w:rsidRPr="008B741F">
        <w:rPr>
          <w:rFonts w:asciiTheme="minorHAnsi" w:hAnsiTheme="minorHAnsi" w:cstheme="minorHAnsi"/>
          <w:sz w:val="22"/>
          <w:szCs w:val="22"/>
        </w:rPr>
        <w:t xml:space="preserve">a copy of </w:t>
      </w:r>
      <w:r w:rsidR="0050536D">
        <w:rPr>
          <w:rFonts w:asciiTheme="minorHAnsi" w:hAnsiTheme="minorHAnsi" w:cstheme="minorHAnsi"/>
          <w:sz w:val="22"/>
          <w:szCs w:val="22"/>
        </w:rPr>
        <w:t>the</w:t>
      </w:r>
      <w:r w:rsidR="00501188" w:rsidRPr="008B741F">
        <w:rPr>
          <w:rFonts w:asciiTheme="minorHAnsi" w:hAnsiTheme="minorHAnsi" w:cstheme="minorHAnsi"/>
          <w:sz w:val="22"/>
          <w:szCs w:val="22"/>
        </w:rPr>
        <w:t xml:space="preserve"> Participating Addendum awarded Contactors may be required to sign to do business in the State of Washington.</w:t>
      </w:r>
    </w:p>
    <w:p w14:paraId="1D6FD395" w14:textId="77777777" w:rsidR="00241AF4" w:rsidRDefault="00241AF4">
      <w:pPr>
        <w:overflowPunct/>
        <w:autoSpaceDE/>
        <w:autoSpaceDN/>
        <w:adjustRightInd/>
        <w:textAlignment w:val="auto"/>
        <w:rPr>
          <w:rFonts w:asciiTheme="minorHAnsi" w:hAnsiTheme="minorHAnsi" w:cstheme="minorHAnsi"/>
          <w:sz w:val="22"/>
          <w:szCs w:val="22"/>
        </w:rPr>
      </w:pPr>
      <w:r>
        <w:rPr>
          <w:rFonts w:asciiTheme="minorHAnsi" w:hAnsiTheme="minorHAnsi" w:cstheme="minorHAnsi"/>
          <w:sz w:val="22"/>
          <w:szCs w:val="22"/>
        </w:rPr>
        <w:br w:type="page"/>
      </w:r>
    </w:p>
    <w:p w14:paraId="795955B7" w14:textId="57CB7B8A" w:rsidR="006F0B52" w:rsidRPr="001C0AC0" w:rsidRDefault="00241AF4" w:rsidP="00241AF4">
      <w:pPr>
        <w:pStyle w:val="Heading1"/>
        <w:rPr>
          <w:rFonts w:asciiTheme="minorHAnsi" w:hAnsiTheme="minorHAnsi" w:cstheme="minorHAnsi"/>
          <w:lang w:val="en-US"/>
        </w:rPr>
      </w:pPr>
      <w:bookmarkStart w:id="78" w:name="_Exhibit_E-2_State"/>
      <w:bookmarkEnd w:id="78"/>
      <w:r>
        <w:rPr>
          <w:rFonts w:asciiTheme="minorHAnsi" w:hAnsiTheme="minorHAnsi" w:cstheme="minorHAnsi"/>
        </w:rPr>
        <w:lastRenderedPageBreak/>
        <w:t>Exhibit E-2 Participating Addendum</w:t>
      </w:r>
      <w:r w:rsidR="001C0AC0">
        <w:rPr>
          <w:rFonts w:asciiTheme="minorHAnsi" w:hAnsiTheme="minorHAnsi" w:cstheme="minorHAnsi"/>
          <w:lang w:val="en-US"/>
        </w:rPr>
        <w:t xml:space="preserve"> - </w:t>
      </w:r>
      <w:r w:rsidR="001C0AC0">
        <w:rPr>
          <w:rFonts w:asciiTheme="minorHAnsi" w:hAnsiTheme="minorHAnsi" w:cstheme="minorHAnsi"/>
        </w:rPr>
        <w:t>State of Oregon</w:t>
      </w:r>
    </w:p>
    <w:p w14:paraId="65102C9C" w14:textId="1875EB57" w:rsidR="00241AF4" w:rsidRDefault="00241AF4" w:rsidP="00BE18A7">
      <w:pPr>
        <w:rPr>
          <w:rFonts w:asciiTheme="minorHAnsi" w:hAnsiTheme="minorHAnsi" w:cstheme="minorHAnsi"/>
          <w:lang w:eastAsia="x-none"/>
        </w:rPr>
      </w:pPr>
    </w:p>
    <w:p w14:paraId="1E0541C1" w14:textId="49EB6F1D" w:rsidR="00241AF4" w:rsidRPr="008B741F" w:rsidRDefault="00241AF4" w:rsidP="00241AF4">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Pr>
          <w:rFonts w:asciiTheme="minorHAnsi" w:hAnsiTheme="minorHAnsi" w:cstheme="minorHAnsi"/>
          <w:i/>
          <w:sz w:val="22"/>
          <w:szCs w:val="22"/>
        </w:rPr>
        <w:t>Exhibit E-2</w:t>
      </w:r>
      <w:r w:rsidRPr="008B741F">
        <w:rPr>
          <w:rFonts w:asciiTheme="minorHAnsi" w:hAnsiTheme="minorHAnsi" w:cstheme="minorHAnsi"/>
          <w:i/>
          <w:sz w:val="22"/>
          <w:szCs w:val="22"/>
        </w:rPr>
        <w:t xml:space="preserve"> Participating Addendum</w:t>
      </w:r>
      <w:r w:rsidR="001121C4">
        <w:rPr>
          <w:rFonts w:asciiTheme="minorHAnsi" w:hAnsiTheme="minorHAnsi" w:cstheme="minorHAnsi"/>
          <w:sz w:val="22"/>
          <w:szCs w:val="22"/>
        </w:rPr>
        <w:t xml:space="preserve"> - </w:t>
      </w:r>
      <w:r w:rsidR="001121C4" w:rsidRPr="008B741F">
        <w:rPr>
          <w:rFonts w:asciiTheme="minorHAnsi" w:hAnsiTheme="minorHAnsi" w:cstheme="minorHAnsi"/>
          <w:i/>
          <w:sz w:val="22"/>
          <w:szCs w:val="22"/>
        </w:rPr>
        <w:t xml:space="preserve">State of </w:t>
      </w:r>
      <w:r w:rsidR="001121C4">
        <w:rPr>
          <w:rFonts w:asciiTheme="minorHAnsi" w:hAnsiTheme="minorHAnsi" w:cstheme="minorHAnsi"/>
          <w:i/>
          <w:sz w:val="22"/>
          <w:szCs w:val="22"/>
        </w:rPr>
        <w:t>Oregon.</w:t>
      </w:r>
    </w:p>
    <w:p w14:paraId="4AB857F0" w14:textId="77777777" w:rsidR="00241AF4" w:rsidRPr="008B741F" w:rsidRDefault="00241AF4" w:rsidP="00241AF4">
      <w:pPr>
        <w:rPr>
          <w:rFonts w:asciiTheme="minorHAnsi" w:hAnsiTheme="minorHAnsi" w:cstheme="minorHAnsi"/>
          <w:sz w:val="22"/>
          <w:szCs w:val="22"/>
        </w:rPr>
      </w:pPr>
    </w:p>
    <w:p w14:paraId="1D126F53" w14:textId="1D56C55F" w:rsidR="00241AF4" w:rsidRDefault="00241AF4" w:rsidP="00241AF4">
      <w:pPr>
        <w:rPr>
          <w:rFonts w:asciiTheme="minorHAnsi" w:hAnsiTheme="minorHAnsi" w:cstheme="minorHAnsi"/>
          <w:sz w:val="22"/>
          <w:szCs w:val="22"/>
        </w:rPr>
      </w:pPr>
      <w:r w:rsidRPr="008B741F">
        <w:rPr>
          <w:rFonts w:asciiTheme="minorHAnsi" w:hAnsiTheme="minorHAnsi" w:cstheme="minorHAnsi"/>
          <w:sz w:val="22"/>
          <w:szCs w:val="22"/>
        </w:rPr>
        <w:t>N</w:t>
      </w:r>
      <w:r w:rsidR="001121C4">
        <w:rPr>
          <w:rFonts w:asciiTheme="minorHAnsi" w:hAnsiTheme="minorHAnsi" w:cstheme="minorHAnsi"/>
          <w:sz w:val="22"/>
          <w:szCs w:val="22"/>
        </w:rPr>
        <w:t>ote:  As a courtesy, Exhibit E-2</w:t>
      </w:r>
      <w:r w:rsidRPr="008B741F">
        <w:rPr>
          <w:rFonts w:asciiTheme="minorHAnsi" w:hAnsiTheme="minorHAnsi" w:cstheme="minorHAnsi"/>
          <w:sz w:val="22"/>
          <w:szCs w:val="22"/>
        </w:rPr>
        <w:t xml:space="preserve"> </w:t>
      </w:r>
      <w:r w:rsidR="001121C4" w:rsidRPr="008B741F">
        <w:rPr>
          <w:rFonts w:asciiTheme="minorHAnsi" w:hAnsiTheme="minorHAnsi" w:cstheme="minorHAnsi"/>
          <w:sz w:val="22"/>
          <w:szCs w:val="22"/>
        </w:rPr>
        <w:t xml:space="preserve">Participating Addendum </w:t>
      </w:r>
      <w:r w:rsidR="001121C4">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Oregon</w:t>
      </w:r>
      <w:r w:rsidRPr="008B741F">
        <w:rPr>
          <w:rFonts w:asciiTheme="minorHAnsi" w:hAnsiTheme="minorHAnsi" w:cstheme="minorHAnsi"/>
          <w:sz w:val="22"/>
          <w:szCs w:val="22"/>
        </w:rPr>
        <w:t xml:space="preserve"> provides a copy of </w:t>
      </w:r>
      <w:r w:rsidR="0050536D">
        <w:rPr>
          <w:rFonts w:asciiTheme="minorHAnsi" w:hAnsiTheme="minorHAnsi" w:cstheme="minorHAnsi"/>
          <w:sz w:val="22"/>
          <w:szCs w:val="22"/>
        </w:rPr>
        <w:t xml:space="preserve">the </w:t>
      </w:r>
      <w:r w:rsidRPr="008B741F">
        <w:rPr>
          <w:rFonts w:asciiTheme="minorHAnsi" w:hAnsiTheme="minorHAnsi" w:cstheme="minorHAnsi"/>
          <w:sz w:val="22"/>
          <w:szCs w:val="22"/>
        </w:rPr>
        <w:t xml:space="preserve">Participating Addendum awarded Contactors may be required to sign to do business in the State of </w:t>
      </w:r>
      <w:r w:rsidR="001121C4">
        <w:rPr>
          <w:rFonts w:asciiTheme="minorHAnsi" w:hAnsiTheme="minorHAnsi" w:cstheme="minorHAnsi"/>
          <w:sz w:val="22"/>
          <w:szCs w:val="22"/>
        </w:rPr>
        <w:t>Oregon</w:t>
      </w:r>
      <w:r w:rsidRPr="008B741F">
        <w:rPr>
          <w:rFonts w:asciiTheme="minorHAnsi" w:hAnsiTheme="minorHAnsi" w:cstheme="minorHAnsi"/>
          <w:sz w:val="22"/>
          <w:szCs w:val="22"/>
        </w:rPr>
        <w:t>.</w:t>
      </w:r>
    </w:p>
    <w:p w14:paraId="7ED215C9" w14:textId="2B902A1E" w:rsidR="00241AF4" w:rsidRDefault="00241AF4">
      <w:pPr>
        <w:overflowPunct/>
        <w:autoSpaceDE/>
        <w:autoSpaceDN/>
        <w:adjustRightInd/>
        <w:textAlignment w:val="auto"/>
        <w:rPr>
          <w:rFonts w:asciiTheme="minorHAnsi" w:hAnsiTheme="minorHAnsi" w:cstheme="minorHAnsi"/>
          <w:lang w:eastAsia="x-none"/>
        </w:rPr>
      </w:pPr>
      <w:r>
        <w:rPr>
          <w:rFonts w:asciiTheme="minorHAnsi" w:hAnsiTheme="minorHAnsi" w:cstheme="minorHAnsi"/>
          <w:lang w:eastAsia="x-none"/>
        </w:rPr>
        <w:br w:type="page"/>
      </w:r>
    </w:p>
    <w:p w14:paraId="54AC8DA0" w14:textId="4B71747A" w:rsidR="00241AF4" w:rsidRDefault="00241AF4" w:rsidP="00241AF4">
      <w:pPr>
        <w:pStyle w:val="Heading1"/>
        <w:rPr>
          <w:rFonts w:asciiTheme="minorHAnsi" w:hAnsiTheme="minorHAnsi" w:cstheme="minorHAnsi"/>
        </w:rPr>
      </w:pPr>
      <w:bookmarkStart w:id="79" w:name="_Exhibit_E-3_Terms"/>
      <w:bookmarkEnd w:id="79"/>
      <w:r>
        <w:rPr>
          <w:rFonts w:asciiTheme="minorHAnsi" w:hAnsiTheme="minorHAnsi" w:cstheme="minorHAnsi"/>
        </w:rPr>
        <w:lastRenderedPageBreak/>
        <w:t>Exhibit E-3 Terms and Conditions – State of Vermont</w:t>
      </w:r>
    </w:p>
    <w:p w14:paraId="5A8E5A50" w14:textId="63D6BDA1" w:rsidR="00241AF4" w:rsidRDefault="00241AF4" w:rsidP="00BE18A7">
      <w:pPr>
        <w:rPr>
          <w:rFonts w:asciiTheme="minorHAnsi" w:hAnsiTheme="minorHAnsi" w:cstheme="minorHAnsi"/>
          <w:lang w:eastAsia="x-none"/>
        </w:rPr>
      </w:pPr>
    </w:p>
    <w:p w14:paraId="6C3842BD" w14:textId="4A695D85" w:rsidR="00241AF4" w:rsidRPr="008B741F" w:rsidRDefault="00241AF4" w:rsidP="00241AF4">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E-</w:t>
      </w:r>
      <w:r>
        <w:rPr>
          <w:rFonts w:asciiTheme="minorHAnsi" w:hAnsiTheme="minorHAnsi" w:cstheme="minorHAnsi"/>
          <w:i/>
          <w:sz w:val="22"/>
          <w:szCs w:val="22"/>
        </w:rPr>
        <w:t>3</w:t>
      </w:r>
      <w:r w:rsidRPr="008B741F">
        <w:rPr>
          <w:rFonts w:asciiTheme="minorHAnsi" w:hAnsiTheme="minorHAnsi" w:cstheme="minorHAnsi"/>
          <w:i/>
          <w:sz w:val="22"/>
          <w:szCs w:val="22"/>
        </w:rPr>
        <w:t xml:space="preserve"> </w:t>
      </w:r>
      <w:r w:rsidR="001121C4">
        <w:rPr>
          <w:rFonts w:asciiTheme="minorHAnsi" w:hAnsiTheme="minorHAnsi" w:cstheme="minorHAnsi"/>
          <w:i/>
          <w:sz w:val="22"/>
          <w:szCs w:val="22"/>
        </w:rPr>
        <w:t>Terms and Conditions</w:t>
      </w:r>
      <w:r w:rsidR="001121C4" w:rsidRPr="008B741F">
        <w:rPr>
          <w:rFonts w:asciiTheme="minorHAnsi" w:hAnsiTheme="minorHAnsi" w:cstheme="minorHAnsi"/>
          <w:i/>
          <w:sz w:val="22"/>
          <w:szCs w:val="22"/>
        </w:rPr>
        <w:t xml:space="preserve"> </w:t>
      </w:r>
      <w:r w:rsidR="001121C4">
        <w:rPr>
          <w:rFonts w:asciiTheme="minorHAnsi" w:hAnsiTheme="minorHAnsi" w:cstheme="minorHAnsi"/>
          <w:i/>
          <w:sz w:val="22"/>
          <w:szCs w:val="22"/>
        </w:rPr>
        <w:t xml:space="preserve">- </w:t>
      </w:r>
      <w:r w:rsidRPr="008B741F">
        <w:rPr>
          <w:rFonts w:asciiTheme="minorHAnsi" w:hAnsiTheme="minorHAnsi" w:cstheme="minorHAnsi"/>
          <w:i/>
          <w:sz w:val="22"/>
          <w:szCs w:val="22"/>
        </w:rPr>
        <w:t xml:space="preserve">State of </w:t>
      </w:r>
      <w:r>
        <w:rPr>
          <w:rFonts w:asciiTheme="minorHAnsi" w:hAnsiTheme="minorHAnsi" w:cstheme="minorHAnsi"/>
          <w:i/>
          <w:sz w:val="22"/>
          <w:szCs w:val="22"/>
        </w:rPr>
        <w:t xml:space="preserve">Vermont </w:t>
      </w:r>
    </w:p>
    <w:p w14:paraId="456531AA" w14:textId="77777777" w:rsidR="00241AF4" w:rsidRPr="008B741F" w:rsidRDefault="00241AF4" w:rsidP="00241AF4">
      <w:pPr>
        <w:rPr>
          <w:rFonts w:asciiTheme="minorHAnsi" w:hAnsiTheme="minorHAnsi" w:cstheme="minorHAnsi"/>
          <w:sz w:val="22"/>
          <w:szCs w:val="22"/>
        </w:rPr>
      </w:pPr>
    </w:p>
    <w:p w14:paraId="562F1AE7" w14:textId="1A60F219" w:rsidR="00241AF4" w:rsidRDefault="00241AF4" w:rsidP="00241AF4">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Pr>
          <w:rFonts w:asciiTheme="minorHAnsi" w:hAnsiTheme="minorHAnsi" w:cstheme="minorHAnsi"/>
          <w:sz w:val="22"/>
          <w:szCs w:val="22"/>
        </w:rPr>
        <w:t>Exhibit E-3</w:t>
      </w:r>
      <w:r w:rsidRPr="008B741F">
        <w:rPr>
          <w:rFonts w:asciiTheme="minorHAnsi" w:hAnsiTheme="minorHAnsi" w:cstheme="minorHAnsi"/>
          <w:sz w:val="22"/>
          <w:szCs w:val="22"/>
        </w:rPr>
        <w:t xml:space="preserve"> </w:t>
      </w:r>
      <w:r w:rsidR="001121C4">
        <w:rPr>
          <w:rFonts w:asciiTheme="minorHAnsi" w:hAnsiTheme="minorHAnsi" w:cstheme="minorHAnsi"/>
          <w:sz w:val="22"/>
          <w:szCs w:val="22"/>
        </w:rPr>
        <w:t>Terms and Conditions</w:t>
      </w:r>
      <w:r w:rsidR="001121C4" w:rsidRPr="008B741F">
        <w:rPr>
          <w:rFonts w:asciiTheme="minorHAnsi" w:hAnsiTheme="minorHAnsi" w:cstheme="minorHAnsi"/>
          <w:sz w:val="22"/>
          <w:szCs w:val="22"/>
        </w:rPr>
        <w:t xml:space="preserve"> </w:t>
      </w:r>
      <w:r w:rsidR="001121C4">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Vermont</w:t>
      </w:r>
      <w:r w:rsidRPr="008B741F">
        <w:rPr>
          <w:rFonts w:asciiTheme="minorHAnsi" w:hAnsiTheme="minorHAnsi" w:cstheme="minorHAnsi"/>
          <w:sz w:val="22"/>
          <w:szCs w:val="22"/>
        </w:rPr>
        <w:t xml:space="preserve"> provides a copy of </w:t>
      </w:r>
      <w:r w:rsidR="0050536D">
        <w:rPr>
          <w:rFonts w:asciiTheme="minorHAnsi" w:hAnsiTheme="minorHAnsi" w:cstheme="minorHAnsi"/>
          <w:sz w:val="22"/>
          <w:szCs w:val="22"/>
        </w:rPr>
        <w:t xml:space="preserve">the </w:t>
      </w:r>
      <w:r w:rsidR="002C74C2">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sidR="001121C4">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of </w:t>
      </w:r>
      <w:r w:rsidR="001121C4">
        <w:rPr>
          <w:rFonts w:asciiTheme="minorHAnsi" w:hAnsiTheme="minorHAnsi" w:cstheme="minorHAnsi"/>
          <w:sz w:val="22"/>
          <w:szCs w:val="22"/>
        </w:rPr>
        <w:t>Vermont</w:t>
      </w:r>
      <w:r w:rsidRPr="008B741F">
        <w:rPr>
          <w:rFonts w:asciiTheme="minorHAnsi" w:hAnsiTheme="minorHAnsi" w:cstheme="minorHAnsi"/>
          <w:sz w:val="22"/>
          <w:szCs w:val="22"/>
        </w:rPr>
        <w:t>.</w:t>
      </w:r>
    </w:p>
    <w:p w14:paraId="4035A44D" w14:textId="79AB58D5" w:rsidR="001121C4" w:rsidRDefault="001121C4">
      <w:pPr>
        <w:overflowPunct/>
        <w:autoSpaceDE/>
        <w:autoSpaceDN/>
        <w:adjustRightInd/>
        <w:textAlignment w:val="auto"/>
        <w:rPr>
          <w:rFonts w:asciiTheme="minorHAnsi" w:hAnsiTheme="minorHAnsi" w:cstheme="minorHAnsi"/>
          <w:lang w:eastAsia="x-none"/>
        </w:rPr>
      </w:pPr>
      <w:r>
        <w:rPr>
          <w:rFonts w:asciiTheme="minorHAnsi" w:hAnsiTheme="minorHAnsi" w:cstheme="minorHAnsi"/>
          <w:lang w:eastAsia="x-none"/>
        </w:rPr>
        <w:br w:type="page"/>
      </w:r>
    </w:p>
    <w:p w14:paraId="3D7BE082" w14:textId="6AFFA93A" w:rsidR="00241AF4" w:rsidRDefault="001121C4" w:rsidP="001121C4">
      <w:pPr>
        <w:pStyle w:val="Heading1"/>
        <w:rPr>
          <w:rFonts w:asciiTheme="minorHAnsi" w:hAnsiTheme="minorHAnsi" w:cstheme="minorHAnsi"/>
        </w:rPr>
      </w:pPr>
      <w:r>
        <w:rPr>
          <w:rFonts w:asciiTheme="minorHAnsi" w:hAnsiTheme="minorHAnsi" w:cstheme="minorHAnsi"/>
        </w:rPr>
        <w:lastRenderedPageBreak/>
        <w:t>Exhibit E-4 Terms and Conditions – State of New Mexico</w:t>
      </w:r>
    </w:p>
    <w:p w14:paraId="6D0C09C2" w14:textId="5590D528" w:rsidR="001121C4" w:rsidRDefault="001121C4" w:rsidP="001121C4">
      <w:pPr>
        <w:rPr>
          <w:lang w:val="x-none" w:eastAsia="x-none"/>
        </w:rPr>
      </w:pPr>
    </w:p>
    <w:p w14:paraId="6F4EBA54" w14:textId="3A5E77C2" w:rsidR="001121C4" w:rsidRPr="008B741F" w:rsidRDefault="001121C4" w:rsidP="001121C4">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E-</w:t>
      </w:r>
      <w:r>
        <w:rPr>
          <w:rFonts w:asciiTheme="minorHAnsi" w:hAnsiTheme="minorHAnsi" w:cstheme="minorHAnsi"/>
          <w:i/>
          <w:sz w:val="22"/>
          <w:szCs w:val="22"/>
        </w:rPr>
        <w:t>4</w:t>
      </w:r>
      <w:r w:rsidRPr="008B741F">
        <w:rPr>
          <w:rFonts w:asciiTheme="minorHAnsi" w:hAnsiTheme="minorHAnsi" w:cstheme="minorHAnsi"/>
          <w:i/>
          <w:sz w:val="22"/>
          <w:szCs w:val="22"/>
        </w:rPr>
        <w:t xml:space="preserve"> </w:t>
      </w:r>
      <w:r>
        <w:rPr>
          <w:rFonts w:asciiTheme="minorHAnsi" w:hAnsiTheme="minorHAnsi" w:cstheme="minorHAnsi"/>
          <w:i/>
          <w:sz w:val="22"/>
          <w:szCs w:val="22"/>
        </w:rPr>
        <w:t xml:space="preserve">Terms and Conditions - </w:t>
      </w:r>
      <w:r w:rsidRPr="008B741F">
        <w:rPr>
          <w:rFonts w:asciiTheme="minorHAnsi" w:hAnsiTheme="minorHAnsi" w:cstheme="minorHAnsi"/>
          <w:i/>
          <w:sz w:val="22"/>
          <w:szCs w:val="22"/>
        </w:rPr>
        <w:t xml:space="preserve">State of </w:t>
      </w:r>
      <w:r>
        <w:rPr>
          <w:rFonts w:asciiTheme="minorHAnsi" w:hAnsiTheme="minorHAnsi" w:cstheme="minorHAnsi"/>
          <w:i/>
          <w:sz w:val="22"/>
          <w:szCs w:val="22"/>
        </w:rPr>
        <w:t>New Mexico</w:t>
      </w:r>
    </w:p>
    <w:p w14:paraId="3A4F0C52" w14:textId="77777777" w:rsidR="001121C4" w:rsidRPr="008B741F" w:rsidRDefault="001121C4" w:rsidP="001121C4">
      <w:pPr>
        <w:rPr>
          <w:rFonts w:asciiTheme="minorHAnsi" w:hAnsiTheme="minorHAnsi" w:cstheme="minorHAnsi"/>
          <w:sz w:val="22"/>
          <w:szCs w:val="22"/>
        </w:rPr>
      </w:pPr>
    </w:p>
    <w:p w14:paraId="05987D89" w14:textId="3E2883E7" w:rsidR="001121C4" w:rsidRDefault="001121C4" w:rsidP="001121C4">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Pr>
          <w:rFonts w:asciiTheme="minorHAnsi" w:hAnsiTheme="minorHAnsi" w:cstheme="minorHAnsi"/>
          <w:sz w:val="22"/>
          <w:szCs w:val="22"/>
        </w:rPr>
        <w:t>Exhibit E-4</w:t>
      </w:r>
      <w:r w:rsidRPr="008B741F">
        <w:rPr>
          <w:rFonts w:asciiTheme="minorHAnsi" w:hAnsiTheme="minorHAnsi" w:cstheme="minorHAnsi"/>
          <w:sz w:val="22"/>
          <w:szCs w:val="22"/>
        </w:rPr>
        <w:t xml:space="preserve"> </w:t>
      </w:r>
      <w:r>
        <w:rPr>
          <w:rFonts w:asciiTheme="minorHAnsi" w:hAnsiTheme="minorHAnsi" w:cstheme="minorHAnsi"/>
          <w:sz w:val="22"/>
          <w:szCs w:val="22"/>
        </w:rPr>
        <w:t>Terms and Conditions</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New Mexico</w:t>
      </w:r>
      <w:r w:rsidRPr="008B741F">
        <w:rPr>
          <w:rFonts w:asciiTheme="minorHAnsi" w:hAnsiTheme="minorHAnsi" w:cstheme="minorHAnsi"/>
          <w:sz w:val="22"/>
          <w:szCs w:val="22"/>
        </w:rPr>
        <w:t xml:space="preserve"> provides a copy of </w:t>
      </w:r>
      <w:r w:rsidR="0050536D">
        <w:rPr>
          <w:rFonts w:asciiTheme="minorHAnsi" w:hAnsiTheme="minorHAnsi" w:cstheme="minorHAnsi"/>
          <w:sz w:val="22"/>
          <w:szCs w:val="22"/>
        </w:rPr>
        <w:t>the</w:t>
      </w:r>
      <w:r w:rsidRPr="008B741F">
        <w:rPr>
          <w:rFonts w:asciiTheme="minorHAnsi" w:hAnsiTheme="minorHAnsi" w:cstheme="minorHAnsi"/>
          <w:sz w:val="22"/>
          <w:szCs w:val="22"/>
        </w:rPr>
        <w:t xml:space="preserve"> </w:t>
      </w:r>
      <w:r w:rsidR="002C74C2">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of </w:t>
      </w:r>
      <w:r>
        <w:rPr>
          <w:rFonts w:asciiTheme="minorHAnsi" w:hAnsiTheme="minorHAnsi" w:cstheme="minorHAnsi"/>
          <w:sz w:val="22"/>
          <w:szCs w:val="22"/>
        </w:rPr>
        <w:t>New Mexico</w:t>
      </w:r>
      <w:r w:rsidRPr="008B741F">
        <w:rPr>
          <w:rFonts w:asciiTheme="minorHAnsi" w:hAnsiTheme="minorHAnsi" w:cstheme="minorHAnsi"/>
          <w:sz w:val="22"/>
          <w:szCs w:val="22"/>
        </w:rPr>
        <w:t>.</w:t>
      </w:r>
    </w:p>
    <w:p w14:paraId="304E51A6" w14:textId="7446C950" w:rsidR="00CC7840" w:rsidRDefault="00CC7840">
      <w:pPr>
        <w:overflowPunct/>
        <w:autoSpaceDE/>
        <w:autoSpaceDN/>
        <w:adjustRightInd/>
        <w:textAlignment w:val="auto"/>
        <w:rPr>
          <w:lang w:val="x-none" w:eastAsia="x-none"/>
        </w:rPr>
      </w:pPr>
      <w:r>
        <w:rPr>
          <w:lang w:val="x-none" w:eastAsia="x-none"/>
        </w:rPr>
        <w:br w:type="page"/>
      </w:r>
    </w:p>
    <w:p w14:paraId="181E287C" w14:textId="0DA6A4D1" w:rsidR="00CC7840" w:rsidRPr="00CC7840" w:rsidRDefault="00CC7840" w:rsidP="00CC7840">
      <w:pPr>
        <w:pStyle w:val="Heading1"/>
        <w:rPr>
          <w:rFonts w:asciiTheme="minorHAnsi" w:hAnsiTheme="minorHAnsi" w:cstheme="minorHAnsi"/>
          <w:lang w:val="en-US"/>
        </w:rPr>
      </w:pPr>
      <w:bookmarkStart w:id="80" w:name="_Exhibit_E-5_Terms"/>
      <w:bookmarkEnd w:id="80"/>
      <w:r>
        <w:rPr>
          <w:rFonts w:asciiTheme="minorHAnsi" w:hAnsiTheme="minorHAnsi" w:cstheme="minorHAnsi"/>
        </w:rPr>
        <w:lastRenderedPageBreak/>
        <w:t xml:space="preserve">Exhibit E-5 Terms and Conditions – State of </w:t>
      </w:r>
      <w:r>
        <w:rPr>
          <w:rFonts w:asciiTheme="minorHAnsi" w:hAnsiTheme="minorHAnsi" w:cstheme="minorHAnsi"/>
          <w:lang w:val="en-US"/>
        </w:rPr>
        <w:t>Montana</w:t>
      </w:r>
    </w:p>
    <w:p w14:paraId="5803D099" w14:textId="77777777" w:rsidR="00CC7840" w:rsidRDefault="00CC7840" w:rsidP="00CC7840">
      <w:pPr>
        <w:rPr>
          <w:lang w:val="x-none" w:eastAsia="x-none"/>
        </w:rPr>
      </w:pPr>
    </w:p>
    <w:p w14:paraId="25665639" w14:textId="0601D0F0" w:rsidR="00CC7840" w:rsidRPr="008B741F" w:rsidRDefault="00CC7840" w:rsidP="00CC7840">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E-</w:t>
      </w:r>
      <w:r>
        <w:rPr>
          <w:rFonts w:asciiTheme="minorHAnsi" w:hAnsiTheme="minorHAnsi" w:cstheme="minorHAnsi"/>
          <w:i/>
          <w:sz w:val="22"/>
          <w:szCs w:val="22"/>
        </w:rPr>
        <w:t>5</w:t>
      </w:r>
      <w:r w:rsidRPr="008B741F">
        <w:rPr>
          <w:rFonts w:asciiTheme="minorHAnsi" w:hAnsiTheme="minorHAnsi" w:cstheme="minorHAnsi"/>
          <w:i/>
          <w:sz w:val="22"/>
          <w:szCs w:val="22"/>
        </w:rPr>
        <w:t xml:space="preserve"> </w:t>
      </w:r>
      <w:r>
        <w:rPr>
          <w:rFonts w:asciiTheme="minorHAnsi" w:hAnsiTheme="minorHAnsi" w:cstheme="minorHAnsi"/>
          <w:i/>
          <w:sz w:val="22"/>
          <w:szCs w:val="22"/>
        </w:rPr>
        <w:t xml:space="preserve">Terms and Conditions - </w:t>
      </w:r>
      <w:r w:rsidRPr="008B741F">
        <w:rPr>
          <w:rFonts w:asciiTheme="minorHAnsi" w:hAnsiTheme="minorHAnsi" w:cstheme="minorHAnsi"/>
          <w:i/>
          <w:sz w:val="22"/>
          <w:szCs w:val="22"/>
        </w:rPr>
        <w:t xml:space="preserve">State of </w:t>
      </w:r>
      <w:r>
        <w:rPr>
          <w:rFonts w:asciiTheme="minorHAnsi" w:hAnsiTheme="minorHAnsi" w:cstheme="minorHAnsi"/>
          <w:i/>
          <w:sz w:val="22"/>
          <w:szCs w:val="22"/>
        </w:rPr>
        <w:t>Montana</w:t>
      </w:r>
    </w:p>
    <w:p w14:paraId="62069DF9" w14:textId="77777777" w:rsidR="00CC7840" w:rsidRPr="008B741F" w:rsidRDefault="00CC7840" w:rsidP="00CC7840">
      <w:pPr>
        <w:rPr>
          <w:rFonts w:asciiTheme="minorHAnsi" w:hAnsiTheme="minorHAnsi" w:cstheme="minorHAnsi"/>
          <w:sz w:val="22"/>
          <w:szCs w:val="22"/>
        </w:rPr>
      </w:pPr>
    </w:p>
    <w:p w14:paraId="32E74E6C" w14:textId="1ABDE00D" w:rsidR="00CC7840" w:rsidRDefault="00CC7840" w:rsidP="00CC7840">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Pr>
          <w:rFonts w:asciiTheme="minorHAnsi" w:hAnsiTheme="minorHAnsi" w:cstheme="minorHAnsi"/>
          <w:sz w:val="22"/>
          <w:szCs w:val="22"/>
        </w:rPr>
        <w:t>Exhibit E-5</w:t>
      </w:r>
      <w:r w:rsidRPr="008B741F">
        <w:rPr>
          <w:rFonts w:asciiTheme="minorHAnsi" w:hAnsiTheme="minorHAnsi" w:cstheme="minorHAnsi"/>
          <w:sz w:val="22"/>
          <w:szCs w:val="22"/>
        </w:rPr>
        <w:t xml:space="preserve"> </w:t>
      </w:r>
      <w:r>
        <w:rPr>
          <w:rFonts w:asciiTheme="minorHAnsi" w:hAnsiTheme="minorHAnsi" w:cstheme="minorHAnsi"/>
          <w:sz w:val="22"/>
          <w:szCs w:val="22"/>
        </w:rPr>
        <w:t>Terms and Conditions</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Montana</w:t>
      </w:r>
      <w:r w:rsidRPr="008B741F">
        <w:rPr>
          <w:rFonts w:asciiTheme="minorHAnsi" w:hAnsiTheme="minorHAnsi" w:cstheme="minorHAnsi"/>
          <w:sz w:val="22"/>
          <w:szCs w:val="22"/>
        </w:rPr>
        <w:t xml:space="preserve"> provides a copy of </w:t>
      </w:r>
      <w:r w:rsidR="0050536D">
        <w:rPr>
          <w:rFonts w:asciiTheme="minorHAnsi" w:hAnsiTheme="minorHAnsi" w:cstheme="minorHAnsi"/>
          <w:sz w:val="22"/>
          <w:szCs w:val="22"/>
        </w:rPr>
        <w:t>the</w:t>
      </w:r>
      <w:r w:rsidRPr="008B741F">
        <w:rPr>
          <w:rFonts w:asciiTheme="minorHAnsi" w:hAnsiTheme="minorHAnsi" w:cstheme="minorHAnsi"/>
          <w:sz w:val="22"/>
          <w:szCs w:val="22"/>
        </w:rPr>
        <w:t xml:space="preserve"> </w:t>
      </w:r>
      <w:r w:rsidR="002C74C2">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w:t>
      </w:r>
      <w:r w:rsidR="0050536D">
        <w:rPr>
          <w:rFonts w:asciiTheme="minorHAnsi" w:hAnsiTheme="minorHAnsi" w:cstheme="minorHAnsi"/>
          <w:sz w:val="22"/>
          <w:szCs w:val="22"/>
        </w:rPr>
        <w:t xml:space="preserve">of </w:t>
      </w:r>
      <w:r>
        <w:rPr>
          <w:rFonts w:asciiTheme="minorHAnsi" w:hAnsiTheme="minorHAnsi" w:cstheme="minorHAnsi"/>
          <w:sz w:val="22"/>
          <w:szCs w:val="22"/>
        </w:rPr>
        <w:t>Montana</w:t>
      </w:r>
      <w:r w:rsidRPr="008B741F">
        <w:rPr>
          <w:rFonts w:asciiTheme="minorHAnsi" w:hAnsiTheme="minorHAnsi" w:cstheme="minorHAnsi"/>
          <w:sz w:val="22"/>
          <w:szCs w:val="22"/>
        </w:rPr>
        <w:t>.</w:t>
      </w:r>
    </w:p>
    <w:p w14:paraId="595D087B" w14:textId="77777777" w:rsidR="00F92DB3" w:rsidRDefault="00F92DB3">
      <w:pPr>
        <w:overflowPunct/>
        <w:autoSpaceDE/>
        <w:autoSpaceDN/>
        <w:adjustRightInd/>
        <w:textAlignment w:val="auto"/>
        <w:rPr>
          <w:lang w:val="x-none" w:eastAsia="x-none"/>
        </w:rPr>
      </w:pPr>
      <w:r>
        <w:rPr>
          <w:lang w:val="x-none" w:eastAsia="x-none"/>
        </w:rPr>
        <w:br w:type="page"/>
      </w:r>
    </w:p>
    <w:p w14:paraId="0399C1A2" w14:textId="56838EF2" w:rsidR="00F92DB3" w:rsidRPr="00CC7840" w:rsidRDefault="00F92DB3" w:rsidP="00F92DB3">
      <w:pPr>
        <w:pStyle w:val="Heading1"/>
        <w:rPr>
          <w:rFonts w:asciiTheme="minorHAnsi" w:hAnsiTheme="minorHAnsi" w:cstheme="minorHAnsi"/>
          <w:lang w:val="en-US"/>
        </w:rPr>
      </w:pPr>
      <w:bookmarkStart w:id="81" w:name="_Exhibit_E-6_Terms"/>
      <w:bookmarkEnd w:id="81"/>
      <w:r>
        <w:rPr>
          <w:rFonts w:asciiTheme="minorHAnsi" w:hAnsiTheme="minorHAnsi" w:cstheme="minorHAnsi"/>
        </w:rPr>
        <w:lastRenderedPageBreak/>
        <w:t xml:space="preserve">Exhibit E-6 Terms and Conditions – State of </w:t>
      </w:r>
      <w:r>
        <w:rPr>
          <w:rFonts w:asciiTheme="minorHAnsi" w:hAnsiTheme="minorHAnsi" w:cstheme="minorHAnsi"/>
          <w:lang w:val="en-US"/>
        </w:rPr>
        <w:t>Hawaii</w:t>
      </w:r>
    </w:p>
    <w:p w14:paraId="3CA61707" w14:textId="77777777" w:rsidR="00F92DB3" w:rsidRDefault="00F92DB3" w:rsidP="00F92DB3">
      <w:pPr>
        <w:rPr>
          <w:lang w:val="x-none" w:eastAsia="x-none"/>
        </w:rPr>
      </w:pPr>
    </w:p>
    <w:p w14:paraId="4ACE43B4" w14:textId="4E08F6B0" w:rsidR="00F92DB3" w:rsidRPr="008B741F" w:rsidRDefault="00F92DB3" w:rsidP="00F92DB3">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E-</w:t>
      </w:r>
      <w:r>
        <w:rPr>
          <w:rFonts w:asciiTheme="minorHAnsi" w:hAnsiTheme="minorHAnsi" w:cstheme="minorHAnsi"/>
          <w:i/>
          <w:sz w:val="22"/>
          <w:szCs w:val="22"/>
        </w:rPr>
        <w:t>6</w:t>
      </w:r>
      <w:r w:rsidRPr="008B741F">
        <w:rPr>
          <w:rFonts w:asciiTheme="minorHAnsi" w:hAnsiTheme="minorHAnsi" w:cstheme="minorHAnsi"/>
          <w:i/>
          <w:sz w:val="22"/>
          <w:szCs w:val="22"/>
        </w:rPr>
        <w:t xml:space="preserve"> </w:t>
      </w:r>
      <w:r>
        <w:rPr>
          <w:rFonts w:asciiTheme="minorHAnsi" w:hAnsiTheme="minorHAnsi" w:cstheme="minorHAnsi"/>
          <w:i/>
          <w:sz w:val="22"/>
          <w:szCs w:val="22"/>
        </w:rPr>
        <w:t xml:space="preserve">Terms and Conditions - </w:t>
      </w:r>
      <w:r w:rsidRPr="008B741F">
        <w:rPr>
          <w:rFonts w:asciiTheme="minorHAnsi" w:hAnsiTheme="minorHAnsi" w:cstheme="minorHAnsi"/>
          <w:i/>
          <w:sz w:val="22"/>
          <w:szCs w:val="22"/>
        </w:rPr>
        <w:t xml:space="preserve">State of </w:t>
      </w:r>
      <w:r>
        <w:rPr>
          <w:rFonts w:asciiTheme="minorHAnsi" w:hAnsiTheme="minorHAnsi" w:cstheme="minorHAnsi"/>
          <w:i/>
          <w:sz w:val="22"/>
          <w:szCs w:val="22"/>
        </w:rPr>
        <w:t>Hawaii</w:t>
      </w:r>
    </w:p>
    <w:p w14:paraId="66083A43" w14:textId="77777777" w:rsidR="00F92DB3" w:rsidRPr="008B741F" w:rsidRDefault="00F92DB3" w:rsidP="00F92DB3">
      <w:pPr>
        <w:rPr>
          <w:rFonts w:asciiTheme="minorHAnsi" w:hAnsiTheme="minorHAnsi" w:cstheme="minorHAnsi"/>
          <w:sz w:val="22"/>
          <w:szCs w:val="22"/>
        </w:rPr>
      </w:pPr>
    </w:p>
    <w:p w14:paraId="64B00F6E" w14:textId="59A83849" w:rsidR="00F92DB3" w:rsidRDefault="00F92DB3" w:rsidP="00F92DB3">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Pr>
          <w:rFonts w:asciiTheme="minorHAnsi" w:hAnsiTheme="minorHAnsi" w:cstheme="minorHAnsi"/>
          <w:sz w:val="22"/>
          <w:szCs w:val="22"/>
        </w:rPr>
        <w:t>Exhibit E-6</w:t>
      </w:r>
      <w:r w:rsidRPr="008B741F">
        <w:rPr>
          <w:rFonts w:asciiTheme="minorHAnsi" w:hAnsiTheme="minorHAnsi" w:cstheme="minorHAnsi"/>
          <w:sz w:val="22"/>
          <w:szCs w:val="22"/>
        </w:rPr>
        <w:t xml:space="preserve"> </w:t>
      </w:r>
      <w:r>
        <w:rPr>
          <w:rFonts w:asciiTheme="minorHAnsi" w:hAnsiTheme="minorHAnsi" w:cstheme="minorHAnsi"/>
          <w:sz w:val="22"/>
          <w:szCs w:val="22"/>
        </w:rPr>
        <w:t>Terms and Conditions</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Hawaii</w:t>
      </w:r>
      <w:r w:rsidRPr="008B741F">
        <w:rPr>
          <w:rFonts w:asciiTheme="minorHAnsi" w:hAnsiTheme="minorHAnsi" w:cstheme="minorHAnsi"/>
          <w:sz w:val="22"/>
          <w:szCs w:val="22"/>
        </w:rPr>
        <w:t xml:space="preserve"> provides a copy of </w:t>
      </w:r>
      <w:r w:rsidR="0050536D">
        <w:rPr>
          <w:rFonts w:asciiTheme="minorHAnsi" w:hAnsiTheme="minorHAnsi" w:cstheme="minorHAnsi"/>
          <w:sz w:val="22"/>
          <w:szCs w:val="22"/>
        </w:rPr>
        <w:t xml:space="preserve">the </w:t>
      </w:r>
      <w:r w:rsidR="002C74C2">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w:t>
      </w:r>
      <w:r w:rsidR="0050536D">
        <w:rPr>
          <w:rFonts w:asciiTheme="minorHAnsi" w:hAnsiTheme="minorHAnsi" w:cstheme="minorHAnsi"/>
          <w:sz w:val="22"/>
          <w:szCs w:val="22"/>
        </w:rPr>
        <w:t xml:space="preserve">of </w:t>
      </w:r>
      <w:r>
        <w:rPr>
          <w:rFonts w:asciiTheme="minorHAnsi" w:hAnsiTheme="minorHAnsi" w:cstheme="minorHAnsi"/>
          <w:sz w:val="22"/>
          <w:szCs w:val="22"/>
        </w:rPr>
        <w:t>Hawaii</w:t>
      </w:r>
      <w:r w:rsidRPr="008B741F">
        <w:rPr>
          <w:rFonts w:asciiTheme="minorHAnsi" w:hAnsiTheme="minorHAnsi" w:cstheme="minorHAnsi"/>
          <w:sz w:val="22"/>
          <w:szCs w:val="22"/>
        </w:rPr>
        <w:t>.</w:t>
      </w:r>
    </w:p>
    <w:p w14:paraId="240E6A6D" w14:textId="3B08A73D" w:rsidR="00F92DB3" w:rsidRDefault="00F92DB3">
      <w:pPr>
        <w:overflowPunct/>
        <w:autoSpaceDE/>
        <w:autoSpaceDN/>
        <w:adjustRightInd/>
        <w:textAlignment w:val="auto"/>
        <w:rPr>
          <w:rFonts w:asciiTheme="minorHAnsi" w:hAnsiTheme="minorHAnsi" w:cstheme="minorHAnsi"/>
          <w:sz w:val="22"/>
          <w:szCs w:val="22"/>
        </w:rPr>
      </w:pPr>
      <w:r>
        <w:rPr>
          <w:rFonts w:asciiTheme="minorHAnsi" w:hAnsiTheme="minorHAnsi" w:cstheme="minorHAnsi"/>
          <w:sz w:val="22"/>
          <w:szCs w:val="22"/>
        </w:rPr>
        <w:br w:type="page"/>
      </w:r>
    </w:p>
    <w:p w14:paraId="7D1A8FBD" w14:textId="1A49A0A2" w:rsidR="00F92DB3" w:rsidRPr="00CC7840" w:rsidRDefault="00F92DB3" w:rsidP="00F92DB3">
      <w:pPr>
        <w:pStyle w:val="Heading1"/>
        <w:rPr>
          <w:rFonts w:asciiTheme="minorHAnsi" w:hAnsiTheme="minorHAnsi" w:cstheme="minorHAnsi"/>
          <w:lang w:val="en-US"/>
        </w:rPr>
      </w:pPr>
      <w:bookmarkStart w:id="82" w:name="_Exhibit_E-7_Terms"/>
      <w:bookmarkEnd w:id="82"/>
      <w:r>
        <w:rPr>
          <w:rFonts w:asciiTheme="minorHAnsi" w:hAnsiTheme="minorHAnsi" w:cstheme="minorHAnsi"/>
        </w:rPr>
        <w:lastRenderedPageBreak/>
        <w:t xml:space="preserve">Exhibit E-7 Terms and Conditions – State of </w:t>
      </w:r>
      <w:r>
        <w:rPr>
          <w:rFonts w:asciiTheme="minorHAnsi" w:hAnsiTheme="minorHAnsi" w:cstheme="minorHAnsi"/>
          <w:lang w:val="en-US"/>
        </w:rPr>
        <w:t>Utah</w:t>
      </w:r>
    </w:p>
    <w:p w14:paraId="7F093274" w14:textId="77777777" w:rsidR="00F92DB3" w:rsidRDefault="00F92DB3" w:rsidP="00F92DB3">
      <w:pPr>
        <w:rPr>
          <w:lang w:val="x-none" w:eastAsia="x-none"/>
        </w:rPr>
      </w:pPr>
    </w:p>
    <w:p w14:paraId="1EE18274" w14:textId="75C41109" w:rsidR="00F92DB3" w:rsidRPr="008B741F" w:rsidRDefault="00F92DB3" w:rsidP="00F92DB3">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E-</w:t>
      </w:r>
      <w:r>
        <w:rPr>
          <w:rFonts w:asciiTheme="minorHAnsi" w:hAnsiTheme="minorHAnsi" w:cstheme="minorHAnsi"/>
          <w:i/>
          <w:sz w:val="22"/>
          <w:szCs w:val="22"/>
        </w:rPr>
        <w:t>7</w:t>
      </w:r>
      <w:r w:rsidRPr="008B741F">
        <w:rPr>
          <w:rFonts w:asciiTheme="minorHAnsi" w:hAnsiTheme="minorHAnsi" w:cstheme="minorHAnsi"/>
          <w:i/>
          <w:sz w:val="22"/>
          <w:szCs w:val="22"/>
        </w:rPr>
        <w:t xml:space="preserve"> </w:t>
      </w:r>
      <w:r>
        <w:rPr>
          <w:rFonts w:asciiTheme="minorHAnsi" w:hAnsiTheme="minorHAnsi" w:cstheme="minorHAnsi"/>
          <w:i/>
          <w:sz w:val="22"/>
          <w:szCs w:val="22"/>
        </w:rPr>
        <w:t xml:space="preserve">Terms and Conditions - </w:t>
      </w:r>
      <w:r w:rsidRPr="008B741F">
        <w:rPr>
          <w:rFonts w:asciiTheme="minorHAnsi" w:hAnsiTheme="minorHAnsi" w:cstheme="minorHAnsi"/>
          <w:i/>
          <w:sz w:val="22"/>
          <w:szCs w:val="22"/>
        </w:rPr>
        <w:t>State of</w:t>
      </w:r>
      <w:r>
        <w:rPr>
          <w:rFonts w:asciiTheme="minorHAnsi" w:hAnsiTheme="minorHAnsi" w:cstheme="minorHAnsi"/>
          <w:i/>
          <w:sz w:val="22"/>
          <w:szCs w:val="22"/>
        </w:rPr>
        <w:t xml:space="preserve"> Utah</w:t>
      </w:r>
    </w:p>
    <w:p w14:paraId="4C566EC9" w14:textId="77777777" w:rsidR="00F92DB3" w:rsidRPr="008B741F" w:rsidRDefault="00F92DB3" w:rsidP="00F92DB3">
      <w:pPr>
        <w:rPr>
          <w:rFonts w:asciiTheme="minorHAnsi" w:hAnsiTheme="minorHAnsi" w:cstheme="minorHAnsi"/>
          <w:sz w:val="22"/>
          <w:szCs w:val="22"/>
        </w:rPr>
      </w:pPr>
    </w:p>
    <w:p w14:paraId="2AE4FC46" w14:textId="77CD2CC6" w:rsidR="00F92DB3" w:rsidRDefault="00F92DB3" w:rsidP="00F92DB3">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Pr>
          <w:rFonts w:asciiTheme="minorHAnsi" w:hAnsiTheme="minorHAnsi" w:cstheme="minorHAnsi"/>
          <w:sz w:val="22"/>
          <w:szCs w:val="22"/>
        </w:rPr>
        <w:t>Exhibit E-7</w:t>
      </w:r>
      <w:r w:rsidRPr="008B741F">
        <w:rPr>
          <w:rFonts w:asciiTheme="minorHAnsi" w:hAnsiTheme="minorHAnsi" w:cstheme="minorHAnsi"/>
          <w:sz w:val="22"/>
          <w:szCs w:val="22"/>
        </w:rPr>
        <w:t xml:space="preserve"> </w:t>
      </w:r>
      <w:r>
        <w:rPr>
          <w:rFonts w:asciiTheme="minorHAnsi" w:hAnsiTheme="minorHAnsi" w:cstheme="minorHAnsi"/>
          <w:sz w:val="22"/>
          <w:szCs w:val="22"/>
        </w:rPr>
        <w:t>Terms and Conditions</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Utah</w:t>
      </w:r>
      <w:r w:rsidRPr="008B741F">
        <w:rPr>
          <w:rFonts w:asciiTheme="minorHAnsi" w:hAnsiTheme="minorHAnsi" w:cstheme="minorHAnsi"/>
          <w:sz w:val="22"/>
          <w:szCs w:val="22"/>
        </w:rPr>
        <w:t xml:space="preserve"> provides a copy </w:t>
      </w:r>
      <w:r w:rsidR="0050536D">
        <w:rPr>
          <w:rFonts w:asciiTheme="minorHAnsi" w:hAnsiTheme="minorHAnsi" w:cstheme="minorHAnsi"/>
          <w:sz w:val="22"/>
          <w:szCs w:val="22"/>
        </w:rPr>
        <w:t>the</w:t>
      </w:r>
      <w:r w:rsidRPr="008B741F">
        <w:rPr>
          <w:rFonts w:asciiTheme="minorHAnsi" w:hAnsiTheme="minorHAnsi" w:cstheme="minorHAnsi"/>
          <w:sz w:val="22"/>
          <w:szCs w:val="22"/>
        </w:rPr>
        <w:t xml:space="preserve"> </w:t>
      </w:r>
      <w:r w:rsidR="002C74C2">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w:t>
      </w:r>
      <w:r w:rsidR="0050536D">
        <w:rPr>
          <w:rFonts w:asciiTheme="minorHAnsi" w:hAnsiTheme="minorHAnsi" w:cstheme="minorHAnsi"/>
          <w:sz w:val="22"/>
          <w:szCs w:val="22"/>
        </w:rPr>
        <w:t xml:space="preserve"> of</w:t>
      </w:r>
      <w:r w:rsidRPr="008B741F">
        <w:rPr>
          <w:rFonts w:asciiTheme="minorHAnsi" w:hAnsiTheme="minorHAnsi" w:cstheme="minorHAnsi"/>
          <w:sz w:val="22"/>
          <w:szCs w:val="22"/>
        </w:rPr>
        <w:t xml:space="preserve"> </w:t>
      </w:r>
      <w:r>
        <w:rPr>
          <w:rFonts w:asciiTheme="minorHAnsi" w:hAnsiTheme="minorHAnsi" w:cstheme="minorHAnsi"/>
          <w:sz w:val="22"/>
          <w:szCs w:val="22"/>
        </w:rPr>
        <w:t>Utah</w:t>
      </w:r>
      <w:r w:rsidRPr="008B741F">
        <w:rPr>
          <w:rFonts w:asciiTheme="minorHAnsi" w:hAnsiTheme="minorHAnsi" w:cstheme="minorHAnsi"/>
          <w:sz w:val="22"/>
          <w:szCs w:val="22"/>
        </w:rPr>
        <w:t>.</w:t>
      </w:r>
    </w:p>
    <w:p w14:paraId="5604A6D3" w14:textId="77777777" w:rsidR="00F92DB3" w:rsidRDefault="00F92DB3" w:rsidP="00F92DB3">
      <w:pPr>
        <w:rPr>
          <w:rFonts w:asciiTheme="minorHAnsi" w:hAnsiTheme="minorHAnsi" w:cstheme="minorHAnsi"/>
          <w:sz w:val="22"/>
          <w:szCs w:val="22"/>
        </w:rPr>
      </w:pPr>
    </w:p>
    <w:p w14:paraId="6EB84D76" w14:textId="4B4962B8" w:rsidR="00F92DB3" w:rsidRDefault="00F92DB3">
      <w:pPr>
        <w:overflowPunct/>
        <w:autoSpaceDE/>
        <w:autoSpaceDN/>
        <w:adjustRightInd/>
        <w:textAlignment w:val="auto"/>
        <w:rPr>
          <w:lang w:val="x-none" w:eastAsia="x-none"/>
        </w:rPr>
      </w:pPr>
      <w:r>
        <w:rPr>
          <w:lang w:val="x-none" w:eastAsia="x-none"/>
        </w:rPr>
        <w:br w:type="page"/>
      </w:r>
    </w:p>
    <w:p w14:paraId="0E779F6F" w14:textId="49ED0E9D" w:rsidR="002C74C2" w:rsidRPr="00CC7840" w:rsidRDefault="002C74C2" w:rsidP="002C74C2">
      <w:pPr>
        <w:pStyle w:val="Heading1"/>
        <w:rPr>
          <w:rFonts w:asciiTheme="minorHAnsi" w:hAnsiTheme="minorHAnsi" w:cstheme="minorHAnsi"/>
          <w:lang w:val="en-US"/>
        </w:rPr>
      </w:pPr>
      <w:bookmarkStart w:id="83" w:name="_Exhibit_E-8_Terms"/>
      <w:bookmarkEnd w:id="83"/>
      <w:r>
        <w:rPr>
          <w:rFonts w:asciiTheme="minorHAnsi" w:hAnsiTheme="minorHAnsi" w:cstheme="minorHAnsi"/>
        </w:rPr>
        <w:lastRenderedPageBreak/>
        <w:t xml:space="preserve">Exhibit E-8 Terms and Conditions – State of </w:t>
      </w:r>
      <w:r>
        <w:rPr>
          <w:rFonts w:asciiTheme="minorHAnsi" w:hAnsiTheme="minorHAnsi" w:cstheme="minorHAnsi"/>
          <w:lang w:val="en-US"/>
        </w:rPr>
        <w:t>California</w:t>
      </w:r>
    </w:p>
    <w:p w14:paraId="1E2C13DB" w14:textId="77777777" w:rsidR="002C74C2" w:rsidRDefault="002C74C2" w:rsidP="002C74C2">
      <w:pPr>
        <w:rPr>
          <w:lang w:val="x-none" w:eastAsia="x-none"/>
        </w:rPr>
      </w:pPr>
    </w:p>
    <w:p w14:paraId="1C028AAF" w14:textId="58D70AD3" w:rsidR="002C74C2" w:rsidRPr="008B741F" w:rsidRDefault="002C74C2" w:rsidP="002C74C2">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E-</w:t>
      </w:r>
      <w:r w:rsidR="0050536D">
        <w:rPr>
          <w:rFonts w:asciiTheme="minorHAnsi" w:hAnsiTheme="minorHAnsi" w:cstheme="minorHAnsi"/>
          <w:i/>
          <w:sz w:val="22"/>
          <w:szCs w:val="22"/>
        </w:rPr>
        <w:t>8</w:t>
      </w:r>
      <w:r w:rsidRPr="008B741F">
        <w:rPr>
          <w:rFonts w:asciiTheme="minorHAnsi" w:hAnsiTheme="minorHAnsi" w:cstheme="minorHAnsi"/>
          <w:i/>
          <w:sz w:val="22"/>
          <w:szCs w:val="22"/>
        </w:rPr>
        <w:t xml:space="preserve"> </w:t>
      </w:r>
      <w:r>
        <w:rPr>
          <w:rFonts w:asciiTheme="minorHAnsi" w:hAnsiTheme="minorHAnsi" w:cstheme="minorHAnsi"/>
          <w:i/>
          <w:sz w:val="22"/>
          <w:szCs w:val="22"/>
        </w:rPr>
        <w:t xml:space="preserve">Terms and Conditions - </w:t>
      </w:r>
      <w:r w:rsidRPr="008B741F">
        <w:rPr>
          <w:rFonts w:asciiTheme="minorHAnsi" w:hAnsiTheme="minorHAnsi" w:cstheme="minorHAnsi"/>
          <w:i/>
          <w:sz w:val="22"/>
          <w:szCs w:val="22"/>
        </w:rPr>
        <w:t>State of</w:t>
      </w:r>
      <w:r>
        <w:rPr>
          <w:rFonts w:asciiTheme="minorHAnsi" w:hAnsiTheme="minorHAnsi" w:cstheme="minorHAnsi"/>
          <w:i/>
          <w:sz w:val="22"/>
          <w:szCs w:val="22"/>
        </w:rPr>
        <w:t xml:space="preserve"> California</w:t>
      </w:r>
    </w:p>
    <w:p w14:paraId="288F120D" w14:textId="77777777" w:rsidR="002C74C2" w:rsidRPr="008B741F" w:rsidRDefault="002C74C2" w:rsidP="002C74C2">
      <w:pPr>
        <w:rPr>
          <w:rFonts w:asciiTheme="minorHAnsi" w:hAnsiTheme="minorHAnsi" w:cstheme="minorHAnsi"/>
          <w:sz w:val="22"/>
          <w:szCs w:val="22"/>
        </w:rPr>
      </w:pPr>
    </w:p>
    <w:p w14:paraId="13B43239" w14:textId="3A8D88B5" w:rsidR="002C74C2" w:rsidRDefault="002C74C2" w:rsidP="002C74C2">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sidR="0050536D">
        <w:rPr>
          <w:rFonts w:asciiTheme="minorHAnsi" w:hAnsiTheme="minorHAnsi" w:cstheme="minorHAnsi"/>
          <w:sz w:val="22"/>
          <w:szCs w:val="22"/>
        </w:rPr>
        <w:t>Exhibit E-8</w:t>
      </w:r>
      <w:r w:rsidRPr="008B741F">
        <w:rPr>
          <w:rFonts w:asciiTheme="minorHAnsi" w:hAnsiTheme="minorHAnsi" w:cstheme="minorHAnsi"/>
          <w:sz w:val="22"/>
          <w:szCs w:val="22"/>
        </w:rPr>
        <w:t xml:space="preserve"> </w:t>
      </w:r>
      <w:r>
        <w:rPr>
          <w:rFonts w:asciiTheme="minorHAnsi" w:hAnsiTheme="minorHAnsi" w:cstheme="minorHAnsi"/>
          <w:sz w:val="22"/>
          <w:szCs w:val="22"/>
        </w:rPr>
        <w:t>Terms and Conditions</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California</w:t>
      </w:r>
      <w:r w:rsidRPr="008B741F">
        <w:rPr>
          <w:rFonts w:asciiTheme="minorHAnsi" w:hAnsiTheme="minorHAnsi" w:cstheme="minorHAnsi"/>
          <w:sz w:val="22"/>
          <w:szCs w:val="22"/>
        </w:rPr>
        <w:t xml:space="preserve"> provides a copy </w:t>
      </w:r>
      <w:r w:rsidR="0050536D">
        <w:rPr>
          <w:rFonts w:asciiTheme="minorHAnsi" w:hAnsiTheme="minorHAnsi" w:cstheme="minorHAnsi"/>
          <w:sz w:val="22"/>
          <w:szCs w:val="22"/>
        </w:rPr>
        <w:t>the</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w:t>
      </w:r>
      <w:r w:rsidR="0050536D">
        <w:rPr>
          <w:rFonts w:asciiTheme="minorHAnsi" w:hAnsiTheme="minorHAnsi" w:cstheme="minorHAnsi"/>
          <w:sz w:val="22"/>
          <w:szCs w:val="22"/>
        </w:rPr>
        <w:t xml:space="preserve">of </w:t>
      </w:r>
      <w:r>
        <w:rPr>
          <w:rFonts w:asciiTheme="minorHAnsi" w:hAnsiTheme="minorHAnsi" w:cstheme="minorHAnsi"/>
          <w:sz w:val="22"/>
          <w:szCs w:val="22"/>
        </w:rPr>
        <w:t>California</w:t>
      </w:r>
      <w:r w:rsidRPr="008B741F">
        <w:rPr>
          <w:rFonts w:asciiTheme="minorHAnsi" w:hAnsiTheme="minorHAnsi" w:cstheme="minorHAnsi"/>
          <w:sz w:val="22"/>
          <w:szCs w:val="22"/>
        </w:rPr>
        <w:t>.</w:t>
      </w:r>
    </w:p>
    <w:p w14:paraId="2D6F3EBB" w14:textId="23C04293" w:rsidR="0050536D" w:rsidRDefault="0050536D">
      <w:pPr>
        <w:overflowPunct/>
        <w:autoSpaceDE/>
        <w:autoSpaceDN/>
        <w:adjustRightInd/>
        <w:textAlignment w:val="auto"/>
        <w:rPr>
          <w:lang w:val="x-none" w:eastAsia="x-none"/>
        </w:rPr>
      </w:pPr>
      <w:r>
        <w:rPr>
          <w:lang w:val="x-none" w:eastAsia="x-none"/>
        </w:rPr>
        <w:br w:type="page"/>
      </w:r>
    </w:p>
    <w:p w14:paraId="42E72B5A" w14:textId="0A23DF80" w:rsidR="0050536D" w:rsidRPr="00CC7840" w:rsidRDefault="0050536D" w:rsidP="0050536D">
      <w:pPr>
        <w:pStyle w:val="Heading1"/>
        <w:rPr>
          <w:rFonts w:asciiTheme="minorHAnsi" w:hAnsiTheme="minorHAnsi" w:cstheme="minorHAnsi"/>
          <w:lang w:val="en-US"/>
        </w:rPr>
      </w:pPr>
      <w:bookmarkStart w:id="84" w:name="_Exhibit_E-9_Terms"/>
      <w:bookmarkEnd w:id="84"/>
      <w:r>
        <w:rPr>
          <w:rFonts w:asciiTheme="minorHAnsi" w:hAnsiTheme="minorHAnsi" w:cstheme="minorHAnsi"/>
        </w:rPr>
        <w:lastRenderedPageBreak/>
        <w:t xml:space="preserve">Exhibit E-9 Terms and Conditions – State of </w:t>
      </w:r>
      <w:r>
        <w:rPr>
          <w:rFonts w:asciiTheme="minorHAnsi" w:hAnsiTheme="minorHAnsi" w:cstheme="minorHAnsi"/>
          <w:lang w:val="en-US"/>
        </w:rPr>
        <w:t>Illinois</w:t>
      </w:r>
    </w:p>
    <w:p w14:paraId="3976FE4D" w14:textId="77777777" w:rsidR="0050536D" w:rsidRDefault="0050536D" w:rsidP="0050536D">
      <w:pPr>
        <w:rPr>
          <w:lang w:val="x-none" w:eastAsia="x-none"/>
        </w:rPr>
      </w:pPr>
    </w:p>
    <w:p w14:paraId="2506AB50" w14:textId="249AD8DD" w:rsidR="0050536D" w:rsidRPr="008B741F" w:rsidRDefault="0050536D" w:rsidP="0050536D">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sidRPr="008B741F">
        <w:rPr>
          <w:rFonts w:asciiTheme="minorHAnsi" w:hAnsiTheme="minorHAnsi" w:cstheme="minorHAnsi"/>
          <w:i/>
          <w:sz w:val="22"/>
          <w:szCs w:val="22"/>
        </w:rPr>
        <w:t>Exhibit E-</w:t>
      </w:r>
      <w:r>
        <w:rPr>
          <w:rFonts w:asciiTheme="minorHAnsi" w:hAnsiTheme="minorHAnsi" w:cstheme="minorHAnsi"/>
          <w:i/>
          <w:sz w:val="22"/>
          <w:szCs w:val="22"/>
        </w:rPr>
        <w:t>9</w:t>
      </w:r>
      <w:r w:rsidRPr="008B741F">
        <w:rPr>
          <w:rFonts w:asciiTheme="minorHAnsi" w:hAnsiTheme="minorHAnsi" w:cstheme="minorHAnsi"/>
          <w:i/>
          <w:sz w:val="22"/>
          <w:szCs w:val="22"/>
        </w:rPr>
        <w:t xml:space="preserve"> </w:t>
      </w:r>
      <w:r>
        <w:rPr>
          <w:rFonts w:asciiTheme="minorHAnsi" w:hAnsiTheme="minorHAnsi" w:cstheme="minorHAnsi"/>
          <w:i/>
          <w:sz w:val="22"/>
          <w:szCs w:val="22"/>
        </w:rPr>
        <w:t xml:space="preserve">Terms and Conditions - </w:t>
      </w:r>
      <w:r w:rsidRPr="008B741F">
        <w:rPr>
          <w:rFonts w:asciiTheme="minorHAnsi" w:hAnsiTheme="minorHAnsi" w:cstheme="minorHAnsi"/>
          <w:i/>
          <w:sz w:val="22"/>
          <w:szCs w:val="22"/>
        </w:rPr>
        <w:t>State of</w:t>
      </w:r>
      <w:r>
        <w:rPr>
          <w:rFonts w:asciiTheme="minorHAnsi" w:hAnsiTheme="minorHAnsi" w:cstheme="minorHAnsi"/>
          <w:i/>
          <w:sz w:val="22"/>
          <w:szCs w:val="22"/>
        </w:rPr>
        <w:t xml:space="preserve"> Illinois</w:t>
      </w:r>
    </w:p>
    <w:p w14:paraId="0BE6DFA7" w14:textId="77777777" w:rsidR="0050536D" w:rsidRPr="008B741F" w:rsidRDefault="0050536D" w:rsidP="0050536D">
      <w:pPr>
        <w:rPr>
          <w:rFonts w:asciiTheme="minorHAnsi" w:hAnsiTheme="minorHAnsi" w:cstheme="minorHAnsi"/>
          <w:sz w:val="22"/>
          <w:szCs w:val="22"/>
        </w:rPr>
      </w:pPr>
    </w:p>
    <w:p w14:paraId="331EB700" w14:textId="2F78D385" w:rsidR="0050536D" w:rsidRDefault="0050536D" w:rsidP="0050536D">
      <w:pPr>
        <w:rPr>
          <w:rFonts w:asciiTheme="minorHAnsi" w:hAnsiTheme="minorHAnsi" w:cstheme="minorHAnsi"/>
          <w:sz w:val="22"/>
          <w:szCs w:val="22"/>
        </w:rPr>
      </w:pPr>
      <w:r w:rsidRPr="008B741F">
        <w:rPr>
          <w:rFonts w:asciiTheme="minorHAnsi" w:hAnsiTheme="minorHAnsi" w:cstheme="minorHAnsi"/>
          <w:sz w:val="22"/>
          <w:szCs w:val="22"/>
        </w:rPr>
        <w:t xml:space="preserve">Note:  As a courtesy, </w:t>
      </w:r>
      <w:r>
        <w:rPr>
          <w:rFonts w:asciiTheme="minorHAnsi" w:hAnsiTheme="minorHAnsi" w:cstheme="minorHAnsi"/>
          <w:sz w:val="22"/>
          <w:szCs w:val="22"/>
        </w:rPr>
        <w:t>Exhibit E-9</w:t>
      </w:r>
      <w:r w:rsidRPr="008B741F">
        <w:rPr>
          <w:rFonts w:asciiTheme="minorHAnsi" w:hAnsiTheme="minorHAnsi" w:cstheme="minorHAnsi"/>
          <w:sz w:val="22"/>
          <w:szCs w:val="22"/>
        </w:rPr>
        <w:t xml:space="preserve"> </w:t>
      </w:r>
      <w:r>
        <w:rPr>
          <w:rFonts w:asciiTheme="minorHAnsi" w:hAnsiTheme="minorHAnsi" w:cstheme="minorHAnsi"/>
          <w:sz w:val="22"/>
          <w:szCs w:val="22"/>
        </w:rPr>
        <w:t>Terms and Conditions</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Illinois</w:t>
      </w:r>
      <w:r w:rsidRPr="008B741F">
        <w:rPr>
          <w:rFonts w:asciiTheme="minorHAnsi" w:hAnsiTheme="minorHAnsi" w:cstheme="minorHAnsi"/>
          <w:sz w:val="22"/>
          <w:szCs w:val="22"/>
        </w:rPr>
        <w:t xml:space="preserve"> provides a copy of </w:t>
      </w:r>
      <w:r>
        <w:rPr>
          <w:rFonts w:asciiTheme="minorHAnsi" w:hAnsiTheme="minorHAnsi" w:cstheme="minorHAnsi"/>
          <w:sz w:val="22"/>
          <w:szCs w:val="22"/>
        </w:rPr>
        <w:t>the</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w:t>
      </w:r>
      <w:r>
        <w:rPr>
          <w:rFonts w:asciiTheme="minorHAnsi" w:hAnsiTheme="minorHAnsi" w:cstheme="minorHAnsi"/>
          <w:sz w:val="22"/>
          <w:szCs w:val="22"/>
        </w:rPr>
        <w:t>of Illinois</w:t>
      </w:r>
      <w:r w:rsidRPr="008B741F">
        <w:rPr>
          <w:rFonts w:asciiTheme="minorHAnsi" w:hAnsiTheme="minorHAnsi" w:cstheme="minorHAnsi"/>
          <w:sz w:val="22"/>
          <w:szCs w:val="22"/>
        </w:rPr>
        <w:t>.</w:t>
      </w:r>
    </w:p>
    <w:p w14:paraId="21C6D074" w14:textId="3DA1040E" w:rsidR="001C0AC0" w:rsidRDefault="001C0AC0">
      <w:pPr>
        <w:overflowPunct/>
        <w:autoSpaceDE/>
        <w:autoSpaceDN/>
        <w:adjustRightInd/>
        <w:textAlignment w:val="auto"/>
        <w:rPr>
          <w:lang w:val="x-none" w:eastAsia="x-none"/>
        </w:rPr>
      </w:pPr>
      <w:r>
        <w:rPr>
          <w:lang w:val="x-none" w:eastAsia="x-none"/>
        </w:rPr>
        <w:br w:type="page"/>
      </w:r>
    </w:p>
    <w:p w14:paraId="21A1FE7B" w14:textId="0F298568" w:rsidR="001C0AC0" w:rsidRPr="001C0AC0" w:rsidRDefault="001C0AC0" w:rsidP="001C0AC0">
      <w:pPr>
        <w:pStyle w:val="Heading1"/>
        <w:rPr>
          <w:rFonts w:asciiTheme="minorHAnsi" w:hAnsiTheme="minorHAnsi" w:cstheme="minorHAnsi"/>
          <w:lang w:val="en-US"/>
        </w:rPr>
      </w:pPr>
      <w:bookmarkStart w:id="85" w:name="_Exhibit_E-10_Participating"/>
      <w:bookmarkEnd w:id="85"/>
      <w:r>
        <w:rPr>
          <w:rFonts w:asciiTheme="minorHAnsi" w:hAnsiTheme="minorHAnsi" w:cstheme="minorHAnsi"/>
        </w:rPr>
        <w:lastRenderedPageBreak/>
        <w:t>Exhibit E-10 Participating Addendum</w:t>
      </w:r>
      <w:r>
        <w:rPr>
          <w:rFonts w:asciiTheme="minorHAnsi" w:hAnsiTheme="minorHAnsi" w:cstheme="minorHAnsi"/>
          <w:lang w:val="en-US"/>
        </w:rPr>
        <w:t xml:space="preserve"> – State of Wisconsin</w:t>
      </w:r>
    </w:p>
    <w:p w14:paraId="5EAC7A71" w14:textId="77777777" w:rsidR="001C0AC0" w:rsidRDefault="001C0AC0" w:rsidP="001C0AC0">
      <w:pPr>
        <w:rPr>
          <w:rFonts w:asciiTheme="minorHAnsi" w:hAnsiTheme="minorHAnsi" w:cstheme="minorHAnsi"/>
          <w:lang w:eastAsia="x-none"/>
        </w:rPr>
      </w:pPr>
    </w:p>
    <w:p w14:paraId="19E21F03" w14:textId="491758EB" w:rsidR="001C0AC0" w:rsidRPr="008B741F" w:rsidRDefault="001C0AC0" w:rsidP="001C0AC0">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Pr>
          <w:rFonts w:asciiTheme="minorHAnsi" w:hAnsiTheme="minorHAnsi" w:cstheme="minorHAnsi"/>
          <w:i/>
          <w:sz w:val="22"/>
          <w:szCs w:val="22"/>
        </w:rPr>
        <w:t>Exhibit E-</w:t>
      </w:r>
      <w:r w:rsidR="00B8066D">
        <w:rPr>
          <w:rFonts w:asciiTheme="minorHAnsi" w:hAnsiTheme="minorHAnsi" w:cstheme="minorHAnsi"/>
          <w:i/>
          <w:sz w:val="22"/>
          <w:szCs w:val="22"/>
        </w:rPr>
        <w:t>1-</w:t>
      </w:r>
      <w:r w:rsidRPr="008B741F">
        <w:rPr>
          <w:rFonts w:asciiTheme="minorHAnsi" w:hAnsiTheme="minorHAnsi" w:cstheme="minorHAnsi"/>
          <w:i/>
          <w:sz w:val="22"/>
          <w:szCs w:val="22"/>
        </w:rPr>
        <w:t xml:space="preserve"> Participating Addendum</w:t>
      </w:r>
      <w:r>
        <w:rPr>
          <w:rFonts w:asciiTheme="minorHAnsi" w:hAnsiTheme="minorHAnsi" w:cstheme="minorHAnsi"/>
          <w:sz w:val="22"/>
          <w:szCs w:val="22"/>
        </w:rPr>
        <w:t xml:space="preserve"> - </w:t>
      </w:r>
      <w:r w:rsidRPr="008B741F">
        <w:rPr>
          <w:rFonts w:asciiTheme="minorHAnsi" w:hAnsiTheme="minorHAnsi" w:cstheme="minorHAnsi"/>
          <w:i/>
          <w:sz w:val="22"/>
          <w:szCs w:val="22"/>
        </w:rPr>
        <w:t xml:space="preserve">State of </w:t>
      </w:r>
      <w:r>
        <w:rPr>
          <w:rFonts w:asciiTheme="minorHAnsi" w:hAnsiTheme="minorHAnsi" w:cstheme="minorHAnsi"/>
          <w:i/>
          <w:sz w:val="22"/>
          <w:szCs w:val="22"/>
        </w:rPr>
        <w:t>Wisconsin.</w:t>
      </w:r>
    </w:p>
    <w:p w14:paraId="12CC8764" w14:textId="77777777" w:rsidR="001C0AC0" w:rsidRPr="008B741F" w:rsidRDefault="001C0AC0" w:rsidP="001C0AC0">
      <w:pPr>
        <w:rPr>
          <w:rFonts w:asciiTheme="minorHAnsi" w:hAnsiTheme="minorHAnsi" w:cstheme="minorHAnsi"/>
          <w:sz w:val="22"/>
          <w:szCs w:val="22"/>
        </w:rPr>
      </w:pPr>
    </w:p>
    <w:p w14:paraId="4B72BDE0" w14:textId="6A194612" w:rsidR="001C0AC0" w:rsidRDefault="001C0AC0" w:rsidP="001C0AC0">
      <w:pPr>
        <w:rPr>
          <w:rFonts w:asciiTheme="minorHAnsi" w:hAnsiTheme="minorHAnsi" w:cstheme="minorHAnsi"/>
          <w:sz w:val="22"/>
          <w:szCs w:val="22"/>
        </w:rPr>
      </w:pPr>
      <w:r w:rsidRPr="008B741F">
        <w:rPr>
          <w:rFonts w:asciiTheme="minorHAnsi" w:hAnsiTheme="minorHAnsi" w:cstheme="minorHAnsi"/>
          <w:sz w:val="22"/>
          <w:szCs w:val="22"/>
        </w:rPr>
        <w:t>N</w:t>
      </w:r>
      <w:r w:rsidR="00B8066D">
        <w:rPr>
          <w:rFonts w:asciiTheme="minorHAnsi" w:hAnsiTheme="minorHAnsi" w:cstheme="minorHAnsi"/>
          <w:sz w:val="22"/>
          <w:szCs w:val="22"/>
        </w:rPr>
        <w:t>ote:  As a courtesy, Exhibit E-10</w:t>
      </w:r>
      <w:r w:rsidRPr="008B741F">
        <w:rPr>
          <w:rFonts w:asciiTheme="minorHAnsi" w:hAnsiTheme="minorHAnsi" w:cstheme="minorHAnsi"/>
          <w:sz w:val="22"/>
          <w:szCs w:val="22"/>
        </w:rPr>
        <w:t xml:space="preserve"> Participating Addendum </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State of </w:t>
      </w:r>
      <w:r>
        <w:rPr>
          <w:rFonts w:asciiTheme="minorHAnsi" w:hAnsiTheme="minorHAnsi" w:cstheme="minorHAnsi"/>
          <w:sz w:val="22"/>
          <w:szCs w:val="22"/>
        </w:rPr>
        <w:t>Wisconsin</w:t>
      </w:r>
      <w:r w:rsidRPr="008B741F">
        <w:rPr>
          <w:rFonts w:asciiTheme="minorHAnsi" w:hAnsiTheme="minorHAnsi" w:cstheme="minorHAnsi"/>
          <w:sz w:val="22"/>
          <w:szCs w:val="22"/>
        </w:rPr>
        <w:t xml:space="preserve"> provides a copy of </w:t>
      </w:r>
      <w:r>
        <w:rPr>
          <w:rFonts w:asciiTheme="minorHAnsi" w:hAnsiTheme="minorHAnsi" w:cstheme="minorHAnsi"/>
          <w:sz w:val="22"/>
          <w:szCs w:val="22"/>
        </w:rPr>
        <w:t xml:space="preserve">the </w:t>
      </w:r>
      <w:r w:rsidRPr="008B741F">
        <w:rPr>
          <w:rFonts w:asciiTheme="minorHAnsi" w:hAnsiTheme="minorHAnsi" w:cstheme="minorHAnsi"/>
          <w:sz w:val="22"/>
          <w:szCs w:val="22"/>
        </w:rPr>
        <w:t xml:space="preserve">Participating Addendum awarded Contactors may be required to sign to do business in the State of </w:t>
      </w:r>
      <w:r>
        <w:rPr>
          <w:rFonts w:asciiTheme="minorHAnsi" w:hAnsiTheme="minorHAnsi" w:cstheme="minorHAnsi"/>
          <w:sz w:val="22"/>
          <w:szCs w:val="22"/>
        </w:rPr>
        <w:t>Wisconsin</w:t>
      </w:r>
      <w:r w:rsidRPr="008B741F">
        <w:rPr>
          <w:rFonts w:asciiTheme="minorHAnsi" w:hAnsiTheme="minorHAnsi" w:cstheme="minorHAnsi"/>
          <w:sz w:val="22"/>
          <w:szCs w:val="22"/>
        </w:rPr>
        <w:t>.</w:t>
      </w:r>
    </w:p>
    <w:p w14:paraId="65256546" w14:textId="4B7324BA" w:rsidR="00B8066D" w:rsidRDefault="00B8066D">
      <w:pPr>
        <w:overflowPunct/>
        <w:autoSpaceDE/>
        <w:autoSpaceDN/>
        <w:adjustRightInd/>
        <w:textAlignment w:val="auto"/>
        <w:rPr>
          <w:lang w:val="x-none" w:eastAsia="x-none"/>
        </w:rPr>
      </w:pPr>
      <w:r>
        <w:rPr>
          <w:lang w:val="x-none" w:eastAsia="x-none"/>
        </w:rPr>
        <w:br w:type="page"/>
      </w:r>
    </w:p>
    <w:p w14:paraId="7542C67D" w14:textId="047A1C02" w:rsidR="00B8066D" w:rsidRPr="001C0AC0" w:rsidRDefault="00B8066D" w:rsidP="00B8066D">
      <w:pPr>
        <w:pStyle w:val="Heading1"/>
        <w:rPr>
          <w:rFonts w:asciiTheme="minorHAnsi" w:hAnsiTheme="minorHAnsi" w:cstheme="minorHAnsi"/>
          <w:lang w:val="en-US"/>
        </w:rPr>
      </w:pPr>
      <w:bookmarkStart w:id="86" w:name="_Exhibit_E-11_Terms"/>
      <w:bookmarkEnd w:id="86"/>
      <w:r>
        <w:rPr>
          <w:rFonts w:asciiTheme="minorHAnsi" w:hAnsiTheme="minorHAnsi" w:cstheme="minorHAnsi"/>
        </w:rPr>
        <w:lastRenderedPageBreak/>
        <w:t xml:space="preserve">Exhibit E-11 </w:t>
      </w:r>
      <w:r>
        <w:rPr>
          <w:rFonts w:asciiTheme="minorHAnsi" w:hAnsiTheme="minorHAnsi" w:cstheme="minorHAnsi"/>
          <w:lang w:val="en-US"/>
        </w:rPr>
        <w:t>Terms and Conditions – State of Maryland</w:t>
      </w:r>
    </w:p>
    <w:p w14:paraId="1DC5ABA3" w14:textId="77777777" w:rsidR="00B8066D" w:rsidRDefault="00B8066D" w:rsidP="00B8066D">
      <w:pPr>
        <w:rPr>
          <w:rFonts w:asciiTheme="minorHAnsi" w:hAnsiTheme="minorHAnsi" w:cstheme="minorHAnsi"/>
          <w:lang w:eastAsia="x-none"/>
        </w:rPr>
      </w:pPr>
    </w:p>
    <w:p w14:paraId="43565A5D" w14:textId="193FA429" w:rsidR="00B8066D" w:rsidRPr="008B741F" w:rsidRDefault="00B8066D" w:rsidP="00B8066D">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Pr>
          <w:rFonts w:asciiTheme="minorHAnsi" w:hAnsiTheme="minorHAnsi" w:cstheme="minorHAnsi"/>
          <w:i/>
          <w:sz w:val="22"/>
          <w:szCs w:val="22"/>
        </w:rPr>
        <w:t>Exhibit E-11</w:t>
      </w:r>
      <w:r w:rsidRPr="008B741F">
        <w:rPr>
          <w:rFonts w:asciiTheme="minorHAnsi" w:hAnsiTheme="minorHAnsi" w:cstheme="minorHAnsi"/>
          <w:i/>
          <w:sz w:val="22"/>
          <w:szCs w:val="22"/>
        </w:rPr>
        <w:t xml:space="preserve"> </w:t>
      </w:r>
      <w:r>
        <w:rPr>
          <w:rFonts w:asciiTheme="minorHAnsi" w:hAnsiTheme="minorHAnsi" w:cstheme="minorHAnsi"/>
          <w:i/>
          <w:sz w:val="22"/>
          <w:szCs w:val="22"/>
        </w:rPr>
        <w:t>Terms and Conditions – State of Maryland</w:t>
      </w:r>
    </w:p>
    <w:p w14:paraId="62D58CEE" w14:textId="77777777" w:rsidR="00B8066D" w:rsidRPr="008B741F" w:rsidRDefault="00B8066D" w:rsidP="00B8066D">
      <w:pPr>
        <w:rPr>
          <w:rFonts w:asciiTheme="minorHAnsi" w:hAnsiTheme="minorHAnsi" w:cstheme="minorHAnsi"/>
          <w:sz w:val="22"/>
          <w:szCs w:val="22"/>
        </w:rPr>
      </w:pPr>
    </w:p>
    <w:p w14:paraId="1B54D521" w14:textId="078A60B4" w:rsidR="00CC7840" w:rsidRDefault="00B8066D" w:rsidP="00B8066D">
      <w:pPr>
        <w:rPr>
          <w:rFonts w:asciiTheme="minorHAnsi" w:hAnsiTheme="minorHAnsi" w:cstheme="minorHAnsi"/>
          <w:sz w:val="22"/>
          <w:szCs w:val="22"/>
        </w:rPr>
      </w:pPr>
      <w:r w:rsidRPr="008B741F">
        <w:rPr>
          <w:rFonts w:asciiTheme="minorHAnsi" w:hAnsiTheme="minorHAnsi" w:cstheme="minorHAnsi"/>
          <w:sz w:val="22"/>
          <w:szCs w:val="22"/>
        </w:rPr>
        <w:t>N</w:t>
      </w:r>
      <w:r>
        <w:rPr>
          <w:rFonts w:asciiTheme="minorHAnsi" w:hAnsiTheme="minorHAnsi" w:cstheme="minorHAnsi"/>
          <w:sz w:val="22"/>
          <w:szCs w:val="22"/>
        </w:rPr>
        <w:t xml:space="preserve">ote:  As a courtesy, Exhibit E-11 </w:t>
      </w:r>
      <w:r w:rsidRPr="00B8066D">
        <w:rPr>
          <w:rFonts w:asciiTheme="minorHAnsi" w:hAnsiTheme="minorHAnsi" w:cstheme="minorHAnsi"/>
          <w:sz w:val="22"/>
          <w:szCs w:val="22"/>
        </w:rPr>
        <w:t>Terms and Conditions – State of Maryland</w:t>
      </w:r>
      <w:r>
        <w:rPr>
          <w:rFonts w:asciiTheme="minorHAnsi" w:hAnsiTheme="minorHAnsi" w:cstheme="minorHAnsi"/>
          <w:sz w:val="22"/>
          <w:szCs w:val="22"/>
        </w:rPr>
        <w:t xml:space="preserve"> </w:t>
      </w:r>
      <w:r w:rsidRPr="008B741F">
        <w:rPr>
          <w:rFonts w:asciiTheme="minorHAnsi" w:hAnsiTheme="minorHAnsi" w:cstheme="minorHAnsi"/>
          <w:sz w:val="22"/>
          <w:szCs w:val="22"/>
        </w:rPr>
        <w:t xml:space="preserve">provides a copy of </w:t>
      </w:r>
      <w:r>
        <w:rPr>
          <w:rFonts w:asciiTheme="minorHAnsi" w:hAnsiTheme="minorHAnsi" w:cstheme="minorHAnsi"/>
          <w:sz w:val="22"/>
          <w:szCs w:val="22"/>
        </w:rPr>
        <w:t>the</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w:t>
      </w:r>
      <w:r>
        <w:rPr>
          <w:rFonts w:asciiTheme="minorHAnsi" w:hAnsiTheme="minorHAnsi" w:cstheme="minorHAnsi"/>
          <w:sz w:val="22"/>
          <w:szCs w:val="22"/>
        </w:rPr>
        <w:t>of Maryland.</w:t>
      </w:r>
    </w:p>
    <w:p w14:paraId="62ACA0CC" w14:textId="6E36DAB8" w:rsidR="00B8066D" w:rsidRDefault="00B8066D">
      <w:pPr>
        <w:overflowPunct/>
        <w:autoSpaceDE/>
        <w:autoSpaceDN/>
        <w:adjustRightInd/>
        <w:textAlignment w:val="auto"/>
        <w:rPr>
          <w:rFonts w:asciiTheme="minorHAnsi" w:hAnsiTheme="minorHAnsi" w:cstheme="minorHAnsi"/>
          <w:sz w:val="22"/>
          <w:szCs w:val="22"/>
        </w:rPr>
      </w:pPr>
      <w:r>
        <w:rPr>
          <w:rFonts w:asciiTheme="minorHAnsi" w:hAnsiTheme="minorHAnsi" w:cstheme="minorHAnsi"/>
          <w:sz w:val="22"/>
          <w:szCs w:val="22"/>
        </w:rPr>
        <w:br w:type="page"/>
      </w:r>
    </w:p>
    <w:p w14:paraId="61127808" w14:textId="7CD5EF89" w:rsidR="00B8066D" w:rsidRPr="001C0AC0" w:rsidRDefault="00B8066D" w:rsidP="00B8066D">
      <w:pPr>
        <w:pStyle w:val="Heading1"/>
        <w:rPr>
          <w:rFonts w:asciiTheme="minorHAnsi" w:hAnsiTheme="minorHAnsi" w:cstheme="minorHAnsi"/>
          <w:lang w:val="en-US"/>
        </w:rPr>
      </w:pPr>
      <w:bookmarkStart w:id="87" w:name="_Exhibit_E-12_Terms"/>
      <w:bookmarkEnd w:id="87"/>
      <w:r>
        <w:rPr>
          <w:rFonts w:asciiTheme="minorHAnsi" w:hAnsiTheme="minorHAnsi" w:cstheme="minorHAnsi"/>
        </w:rPr>
        <w:lastRenderedPageBreak/>
        <w:t xml:space="preserve">Exhibit E-12 </w:t>
      </w:r>
      <w:r>
        <w:rPr>
          <w:rFonts w:asciiTheme="minorHAnsi" w:hAnsiTheme="minorHAnsi" w:cstheme="minorHAnsi"/>
          <w:lang w:val="en-US"/>
        </w:rPr>
        <w:t>Terms and Conditions – State of Alaska</w:t>
      </w:r>
    </w:p>
    <w:p w14:paraId="1C93AFD6" w14:textId="77777777" w:rsidR="00B8066D" w:rsidRDefault="00B8066D" w:rsidP="00B8066D">
      <w:pPr>
        <w:rPr>
          <w:rFonts w:asciiTheme="minorHAnsi" w:hAnsiTheme="minorHAnsi" w:cstheme="minorHAnsi"/>
          <w:lang w:eastAsia="x-none"/>
        </w:rPr>
      </w:pPr>
    </w:p>
    <w:p w14:paraId="68CD71EB" w14:textId="2D33F265" w:rsidR="00B8066D" w:rsidRPr="008B741F" w:rsidRDefault="00B8066D" w:rsidP="00B8066D">
      <w:pPr>
        <w:rPr>
          <w:rFonts w:asciiTheme="minorHAnsi" w:hAnsiTheme="minorHAnsi" w:cstheme="minorHAnsi"/>
          <w:sz w:val="22"/>
          <w:szCs w:val="22"/>
        </w:rPr>
      </w:pPr>
      <w:r w:rsidRPr="008B741F">
        <w:rPr>
          <w:rFonts w:asciiTheme="minorHAnsi" w:hAnsiTheme="minorHAnsi" w:cstheme="minorHAnsi"/>
          <w:i/>
          <w:sz w:val="22"/>
          <w:szCs w:val="22"/>
        </w:rPr>
        <w:t>See</w:t>
      </w:r>
      <w:r w:rsidRPr="008B741F">
        <w:rPr>
          <w:rFonts w:asciiTheme="minorHAnsi" w:hAnsiTheme="minorHAnsi" w:cstheme="minorHAnsi"/>
          <w:sz w:val="22"/>
          <w:szCs w:val="22"/>
        </w:rPr>
        <w:t xml:space="preserve"> attached </w:t>
      </w:r>
      <w:r>
        <w:rPr>
          <w:rFonts w:asciiTheme="minorHAnsi" w:hAnsiTheme="minorHAnsi" w:cstheme="minorHAnsi"/>
          <w:i/>
          <w:sz w:val="22"/>
          <w:szCs w:val="22"/>
        </w:rPr>
        <w:t>Exhibit E-12</w:t>
      </w:r>
      <w:r w:rsidRPr="008B741F">
        <w:rPr>
          <w:rFonts w:asciiTheme="minorHAnsi" w:hAnsiTheme="minorHAnsi" w:cstheme="minorHAnsi"/>
          <w:i/>
          <w:sz w:val="22"/>
          <w:szCs w:val="22"/>
        </w:rPr>
        <w:t xml:space="preserve"> </w:t>
      </w:r>
      <w:r>
        <w:rPr>
          <w:rFonts w:asciiTheme="minorHAnsi" w:hAnsiTheme="minorHAnsi" w:cstheme="minorHAnsi"/>
          <w:i/>
          <w:sz w:val="22"/>
          <w:szCs w:val="22"/>
        </w:rPr>
        <w:t>Terms and Conditions – State of Alaska</w:t>
      </w:r>
    </w:p>
    <w:p w14:paraId="2C9821A9" w14:textId="77777777" w:rsidR="00B8066D" w:rsidRPr="008B741F" w:rsidRDefault="00B8066D" w:rsidP="00B8066D">
      <w:pPr>
        <w:rPr>
          <w:rFonts w:asciiTheme="minorHAnsi" w:hAnsiTheme="minorHAnsi" w:cstheme="minorHAnsi"/>
          <w:sz w:val="22"/>
          <w:szCs w:val="22"/>
        </w:rPr>
      </w:pPr>
    </w:p>
    <w:p w14:paraId="63500957" w14:textId="4C2B9951" w:rsidR="00B8066D" w:rsidRDefault="00B8066D" w:rsidP="00B8066D">
      <w:pPr>
        <w:rPr>
          <w:rFonts w:asciiTheme="minorHAnsi" w:hAnsiTheme="minorHAnsi" w:cstheme="minorHAnsi"/>
          <w:sz w:val="22"/>
          <w:szCs w:val="22"/>
        </w:rPr>
      </w:pPr>
      <w:r w:rsidRPr="008B741F">
        <w:rPr>
          <w:rFonts w:asciiTheme="minorHAnsi" w:hAnsiTheme="minorHAnsi" w:cstheme="minorHAnsi"/>
          <w:sz w:val="22"/>
          <w:szCs w:val="22"/>
        </w:rPr>
        <w:t>N</w:t>
      </w:r>
      <w:r>
        <w:rPr>
          <w:rFonts w:asciiTheme="minorHAnsi" w:hAnsiTheme="minorHAnsi" w:cstheme="minorHAnsi"/>
          <w:sz w:val="22"/>
          <w:szCs w:val="22"/>
        </w:rPr>
        <w:t xml:space="preserve">ote:  As a courtesy, Exhibit E-12 </w:t>
      </w:r>
      <w:r w:rsidRPr="00B8066D">
        <w:rPr>
          <w:rFonts w:asciiTheme="minorHAnsi" w:hAnsiTheme="minorHAnsi" w:cstheme="minorHAnsi"/>
          <w:sz w:val="22"/>
          <w:szCs w:val="22"/>
        </w:rPr>
        <w:t xml:space="preserve">Terms and Conditions – State </w:t>
      </w:r>
      <w:r>
        <w:rPr>
          <w:rFonts w:asciiTheme="minorHAnsi" w:hAnsiTheme="minorHAnsi" w:cstheme="minorHAnsi"/>
          <w:sz w:val="22"/>
          <w:szCs w:val="22"/>
        </w:rPr>
        <w:t xml:space="preserve">of Alaska </w:t>
      </w:r>
      <w:r w:rsidRPr="008B741F">
        <w:rPr>
          <w:rFonts w:asciiTheme="minorHAnsi" w:hAnsiTheme="minorHAnsi" w:cstheme="minorHAnsi"/>
          <w:sz w:val="22"/>
          <w:szCs w:val="22"/>
        </w:rPr>
        <w:t xml:space="preserve">provides a copy of </w:t>
      </w:r>
      <w:r>
        <w:rPr>
          <w:rFonts w:asciiTheme="minorHAnsi" w:hAnsiTheme="minorHAnsi" w:cstheme="minorHAnsi"/>
          <w:sz w:val="22"/>
          <w:szCs w:val="22"/>
        </w:rPr>
        <w:t>the</w:t>
      </w:r>
      <w:r w:rsidRPr="008B741F">
        <w:rPr>
          <w:rFonts w:asciiTheme="minorHAnsi" w:hAnsiTheme="minorHAnsi" w:cstheme="minorHAnsi"/>
          <w:sz w:val="22"/>
          <w:szCs w:val="22"/>
        </w:rPr>
        <w:t xml:space="preserve"> </w:t>
      </w:r>
      <w:r>
        <w:rPr>
          <w:rFonts w:asciiTheme="minorHAnsi" w:hAnsiTheme="minorHAnsi" w:cstheme="minorHAnsi"/>
          <w:sz w:val="22"/>
          <w:szCs w:val="22"/>
        </w:rPr>
        <w:t xml:space="preserve">terms and conditions </w:t>
      </w:r>
      <w:r w:rsidRPr="008B741F">
        <w:rPr>
          <w:rFonts w:asciiTheme="minorHAnsi" w:hAnsiTheme="minorHAnsi" w:cstheme="minorHAnsi"/>
          <w:sz w:val="22"/>
          <w:szCs w:val="22"/>
        </w:rPr>
        <w:t xml:space="preserve">awarded Contactors may be required to </w:t>
      </w:r>
      <w:r>
        <w:rPr>
          <w:rFonts w:asciiTheme="minorHAnsi" w:hAnsiTheme="minorHAnsi" w:cstheme="minorHAnsi"/>
          <w:sz w:val="22"/>
          <w:szCs w:val="22"/>
        </w:rPr>
        <w:t>agree</w:t>
      </w:r>
      <w:r w:rsidRPr="008B741F">
        <w:rPr>
          <w:rFonts w:asciiTheme="minorHAnsi" w:hAnsiTheme="minorHAnsi" w:cstheme="minorHAnsi"/>
          <w:sz w:val="22"/>
          <w:szCs w:val="22"/>
        </w:rPr>
        <w:t xml:space="preserve"> to do business in the State </w:t>
      </w:r>
      <w:r>
        <w:rPr>
          <w:rFonts w:asciiTheme="minorHAnsi" w:hAnsiTheme="minorHAnsi" w:cstheme="minorHAnsi"/>
          <w:sz w:val="22"/>
          <w:szCs w:val="22"/>
        </w:rPr>
        <w:t>of Alaska.</w:t>
      </w:r>
    </w:p>
    <w:p w14:paraId="4971A953" w14:textId="12AF1744" w:rsidR="00B8066D" w:rsidRDefault="00B8066D" w:rsidP="00B8066D">
      <w:pPr>
        <w:rPr>
          <w:lang w:val="x-none" w:eastAsia="x-none"/>
        </w:rPr>
      </w:pPr>
    </w:p>
    <w:sectPr w:rsidR="00B8066D" w:rsidSect="00921575">
      <w:headerReference w:type="even" r:id="rId113"/>
      <w:headerReference w:type="default" r:id="rId114"/>
      <w:footerReference w:type="even" r:id="rId115"/>
      <w:footerReference w:type="default" r:id="rId116"/>
      <w:headerReference w:type="first" r:id="rId117"/>
      <w:footerReference w:type="first" r:id="rId118"/>
      <w:pgSz w:w="12240" w:h="15840"/>
      <w:pgMar w:top="1440" w:right="1440" w:bottom="1440" w:left="1440" w:header="504"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4F185D3F" w14:textId="77777777" w:rsidR="00350E2E" w:rsidRPr="00192D6D" w:rsidRDefault="00350E2E" w:rsidP="00192D6D">
      <w:r>
        <w:separator/>
      </w:r>
    </w:p>
  </w:endnote>
  <w:endnote w:type="continuationSeparator" w:id="0">
    <w:p w14:paraId="3C328ACB" w14:textId="77777777" w:rsidR="00350E2E" w:rsidRPr="00192D6D" w:rsidRDefault="00350E2E" w:rsidP="00192D6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G Times">
    <w:altName w:val="Times New Roman"/>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A035073" w14:textId="77777777" w:rsidR="00350E2E" w:rsidRDefault="00350E2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57D16C2" w14:textId="001A0828" w:rsidR="00350E2E" w:rsidRPr="007F754A" w:rsidRDefault="00350E2E" w:rsidP="007F754A">
    <w:pPr>
      <w:pStyle w:val="Footer"/>
      <w:pBdr>
        <w:top w:val="single" w:sz="4" w:space="1" w:color="auto"/>
      </w:pBdr>
      <w:tabs>
        <w:tab w:val="clear" w:pos="4320"/>
        <w:tab w:val="clear" w:pos="8640"/>
        <w:tab w:val="right" w:pos="9360"/>
      </w:tabs>
      <w:rPr>
        <w:rFonts w:ascii="Calibri" w:hAnsi="Calibri"/>
        <w:smallCaps/>
        <w:sz w:val="20"/>
        <w:szCs w:val="20"/>
      </w:rPr>
    </w:pPr>
    <w:r>
      <w:rPr>
        <w:rFonts w:ascii="Calibri" w:hAnsi="Calibri"/>
        <w:smallCaps/>
        <w:sz w:val="20"/>
        <w:szCs w:val="20"/>
        <w:lang w:val="en-US"/>
      </w:rPr>
      <w:t>Competitive Solicitation - N</w:t>
    </w:r>
    <w:r w:rsidRPr="00EE5FB1">
      <w:rPr>
        <w:rFonts w:ascii="Calibri" w:hAnsi="Calibri"/>
        <w:smallCaps/>
        <w:sz w:val="20"/>
        <w:szCs w:val="20"/>
        <w:lang w:val="en-US"/>
      </w:rPr>
      <w:t>o. 00318 – Public Safety Communications</w:t>
    </w:r>
    <w:r>
      <w:rPr>
        <w:rFonts w:ascii="Calibri" w:hAnsi="Calibri"/>
        <w:smallCaps/>
        <w:sz w:val="20"/>
        <w:szCs w:val="20"/>
        <w:lang w:val="en-US"/>
      </w:rPr>
      <w:t xml:space="preserve"> Products,</w:t>
    </w:r>
    <w:r w:rsidRPr="00EE5FB1">
      <w:rPr>
        <w:rFonts w:ascii="Calibri" w:hAnsi="Calibri"/>
        <w:smallCaps/>
        <w:sz w:val="20"/>
        <w:szCs w:val="20"/>
        <w:lang w:val="en-US"/>
      </w:rPr>
      <w:t xml:space="preserve"> Services and Solutions</w:t>
    </w:r>
    <w:r w:rsidRPr="007F754A">
      <w:rPr>
        <w:rFonts w:ascii="Calibri" w:hAnsi="Calibri"/>
        <w:smallCaps/>
        <w:sz w:val="20"/>
        <w:szCs w:val="20"/>
      </w:rPr>
      <w:tab/>
    </w:r>
    <w:r w:rsidRPr="00921575">
      <w:rPr>
        <w:rFonts w:ascii="Calibri" w:hAnsi="Calibri"/>
        <w:smallCaps/>
        <w:sz w:val="20"/>
        <w:szCs w:val="20"/>
      </w:rPr>
      <w:fldChar w:fldCharType="begin"/>
    </w:r>
    <w:r w:rsidRPr="00921575">
      <w:rPr>
        <w:rFonts w:ascii="Calibri" w:hAnsi="Calibri"/>
        <w:smallCaps/>
        <w:sz w:val="20"/>
        <w:szCs w:val="20"/>
      </w:rPr>
      <w:instrText xml:space="preserve"> PAGE   \* MERGEFORMAT </w:instrText>
    </w:r>
    <w:r w:rsidRPr="00921575">
      <w:rPr>
        <w:rFonts w:ascii="Calibri" w:hAnsi="Calibri"/>
        <w:smallCaps/>
        <w:sz w:val="20"/>
        <w:szCs w:val="20"/>
      </w:rPr>
      <w:fldChar w:fldCharType="separate"/>
    </w:r>
    <w:r w:rsidR="00EE26E2">
      <w:rPr>
        <w:rFonts w:ascii="Calibri" w:hAnsi="Calibri"/>
        <w:smallCaps/>
        <w:noProof/>
        <w:sz w:val="20"/>
        <w:szCs w:val="20"/>
      </w:rPr>
      <w:t>1</w:t>
    </w:r>
    <w:r w:rsidRPr="00921575">
      <w:rPr>
        <w:rFonts w:ascii="Calibri" w:hAnsi="Calibri"/>
        <w:smallCaps/>
        <w:noProof/>
        <w:sz w:val="20"/>
        <w:szCs w:val="20"/>
      </w:rPr>
      <w:fldChar w:fldCharType="end"/>
    </w:r>
  </w:p>
  <w:p w14:paraId="7ADECF0A" w14:textId="77777777" w:rsidR="00350E2E" w:rsidRPr="007F754A" w:rsidRDefault="00350E2E">
    <w:pPr>
      <w:pStyle w:val="Footer"/>
      <w:rPr>
        <w:rFonts w:ascii="Calibri" w:hAnsi="Calibri"/>
        <w:sz w:val="16"/>
        <w:szCs w:val="16"/>
        <w:lang w:val="en-US"/>
      </w:rPr>
    </w:pPr>
    <w:r w:rsidRPr="007F754A">
      <w:rPr>
        <w:rFonts w:ascii="Calibri" w:hAnsi="Calibri"/>
        <w:sz w:val="16"/>
        <w:szCs w:val="16"/>
        <w:lang w:val="en-US"/>
      </w:rPr>
      <w:t xml:space="preserve">(Rev </w:t>
    </w:r>
    <w:r>
      <w:rPr>
        <w:rFonts w:ascii="Calibri" w:hAnsi="Calibri"/>
        <w:sz w:val="16"/>
        <w:szCs w:val="16"/>
        <w:lang w:val="en-US"/>
      </w:rPr>
      <w:t>2020-02-24</w:t>
    </w:r>
    <w:r w:rsidRPr="007F754A">
      <w:rPr>
        <w:rFonts w:ascii="Calibri" w:hAnsi="Calibri"/>
        <w:sz w:val="16"/>
        <w:szCs w:val="16"/>
        <w:lang w:val="en-US"/>
      </w:rPr>
      <w:t>)</w:t>
    </w: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C276112" w14:textId="77777777" w:rsidR="00350E2E" w:rsidRDefault="00350E2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30D77420" w14:textId="77777777" w:rsidR="00350E2E" w:rsidRPr="00192D6D" w:rsidRDefault="00350E2E" w:rsidP="00192D6D">
      <w:r>
        <w:separator/>
      </w:r>
    </w:p>
  </w:footnote>
  <w:footnote w:type="continuationSeparator" w:id="0">
    <w:p w14:paraId="04832F87" w14:textId="77777777" w:rsidR="00350E2E" w:rsidRPr="00192D6D" w:rsidRDefault="00350E2E" w:rsidP="00192D6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11DD3A6" w14:textId="5576400C" w:rsidR="00350E2E" w:rsidRDefault="00350E2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D6D60FC" w14:textId="3483F6AF" w:rsidR="00350E2E" w:rsidRDefault="00350E2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D28C36B" w14:textId="756C43E9" w:rsidR="00350E2E" w:rsidRPr="00EA05BA" w:rsidRDefault="00350E2E" w:rsidP="00EA05BA">
    <w:pPr>
      <w:spacing w:after="120"/>
      <w:rPr>
        <w:rFonts w:ascii="Calibri" w:hAnsi="Calibri"/>
        <w:sz w:val="22"/>
        <w:szCs w:val="22"/>
      </w:rPr>
    </w:pPr>
    <w:r>
      <w:rPr>
        <w:noProof/>
      </w:rPr>
      <w:drawing>
        <wp:inline distT="0" distB="0" distL="0" distR="0" wp14:anchorId="4B7506E1" wp14:editId="6395B71C">
          <wp:extent cx="6059805" cy="798195"/>
          <wp:effectExtent l="0" t="0" r="0" b="1905"/>
          <wp:docPr id="5" name="Picture 1" descr="banne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anner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059805" cy="798195"/>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1F4260B"/>
    <w:multiLevelType w:val="hybridMultilevel"/>
    <w:tmpl w:val="3F620AB0"/>
    <w:lvl w:ilvl="0" w:tplc="04090005">
      <w:start w:val="1"/>
      <w:numFmt w:val="bullet"/>
      <w:lvlText w:val=""/>
      <w:lvlJc w:val="left"/>
      <w:pPr>
        <w:ind w:left="1080" w:hanging="360"/>
      </w:pPr>
      <w:rPr>
        <w:rFonts w:ascii="Wingdings" w:hAnsi="Wingdings" w:hint="default"/>
      </w:rPr>
    </w:lvl>
    <w:lvl w:ilvl="1" w:tplc="04090005">
      <w:start w:val="1"/>
      <w:numFmt w:val="bullet"/>
      <w:lvlText w:val=""/>
      <w:lvlJc w:val="left"/>
      <w:pPr>
        <w:ind w:left="1800" w:hanging="360"/>
      </w:pPr>
      <w:rPr>
        <w:rFonts w:ascii="Wingdings" w:hAnsi="Wingding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 w15:restartNumberingAfterBreak="0">
    <w:nsid w:val="03771B56"/>
    <w:multiLevelType w:val="hybridMultilevel"/>
    <w:tmpl w:val="C2222F1E"/>
    <w:lvl w:ilvl="0" w:tplc="B2FACE62">
      <w:start w:val="1"/>
      <w:numFmt w:val="decimal"/>
      <w:lvlText w:val="2.%1."/>
      <w:lvlJc w:val="left"/>
      <w:pPr>
        <w:ind w:left="720" w:hanging="360"/>
      </w:pPr>
      <w:rPr>
        <w:rFonts w:hint="default"/>
      </w:rPr>
    </w:lvl>
    <w:lvl w:ilvl="1" w:tplc="04090005">
      <w:start w:val="1"/>
      <w:numFmt w:val="bullet"/>
      <w:lvlText w:val=""/>
      <w:lvlJc w:val="left"/>
      <w:pPr>
        <w:ind w:left="1440" w:hanging="360"/>
      </w:pPr>
      <w:rPr>
        <w:rFonts w:ascii="Wingdings" w:hAnsi="Wingdings" w:hint="default"/>
      </w:rPr>
    </w:lvl>
    <w:lvl w:ilvl="2" w:tplc="04090005">
      <w:start w:val="1"/>
      <w:numFmt w:val="bullet"/>
      <w:lvlText w:val=""/>
      <w:lvlJc w:val="left"/>
      <w:pPr>
        <w:ind w:left="2160" w:hanging="180"/>
      </w:pPr>
      <w:rPr>
        <w:rFonts w:ascii="Wingdings" w:hAnsi="Wingdings" w:hint="default"/>
      </w:r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EF62E58"/>
    <w:multiLevelType w:val="hybridMultilevel"/>
    <w:tmpl w:val="8DB0027C"/>
    <w:lvl w:ilvl="0" w:tplc="9B325C04">
      <w:start w:val="1"/>
      <w:numFmt w:val="bullet"/>
      <w:lvlText w:val="­"/>
      <w:lvlJc w:val="left"/>
      <w:pPr>
        <w:ind w:left="70" w:hanging="360"/>
      </w:pPr>
      <w:rPr>
        <w:rFonts w:ascii="Courier New" w:hAnsi="Courier New" w:hint="default"/>
      </w:rPr>
    </w:lvl>
    <w:lvl w:ilvl="1" w:tplc="04090005">
      <w:start w:val="1"/>
      <w:numFmt w:val="bullet"/>
      <w:lvlText w:val=""/>
      <w:lvlJc w:val="left"/>
      <w:pPr>
        <w:ind w:left="790" w:hanging="360"/>
      </w:pPr>
      <w:rPr>
        <w:rFonts w:ascii="Wingdings" w:hAnsi="Wingdings" w:hint="default"/>
      </w:rPr>
    </w:lvl>
    <w:lvl w:ilvl="2" w:tplc="0409001B" w:tentative="1">
      <w:start w:val="1"/>
      <w:numFmt w:val="lowerRoman"/>
      <w:lvlText w:val="%3."/>
      <w:lvlJc w:val="right"/>
      <w:pPr>
        <w:ind w:left="1510" w:hanging="180"/>
      </w:pPr>
    </w:lvl>
    <w:lvl w:ilvl="3" w:tplc="0409000F" w:tentative="1">
      <w:start w:val="1"/>
      <w:numFmt w:val="decimal"/>
      <w:lvlText w:val="%4."/>
      <w:lvlJc w:val="left"/>
      <w:pPr>
        <w:ind w:left="2230" w:hanging="360"/>
      </w:pPr>
    </w:lvl>
    <w:lvl w:ilvl="4" w:tplc="04090019" w:tentative="1">
      <w:start w:val="1"/>
      <w:numFmt w:val="lowerLetter"/>
      <w:lvlText w:val="%5."/>
      <w:lvlJc w:val="left"/>
      <w:pPr>
        <w:ind w:left="2950" w:hanging="360"/>
      </w:pPr>
    </w:lvl>
    <w:lvl w:ilvl="5" w:tplc="0409001B" w:tentative="1">
      <w:start w:val="1"/>
      <w:numFmt w:val="lowerRoman"/>
      <w:lvlText w:val="%6."/>
      <w:lvlJc w:val="right"/>
      <w:pPr>
        <w:ind w:left="3670" w:hanging="180"/>
      </w:pPr>
    </w:lvl>
    <w:lvl w:ilvl="6" w:tplc="0409000F" w:tentative="1">
      <w:start w:val="1"/>
      <w:numFmt w:val="decimal"/>
      <w:lvlText w:val="%7."/>
      <w:lvlJc w:val="left"/>
      <w:pPr>
        <w:ind w:left="4390" w:hanging="360"/>
      </w:pPr>
    </w:lvl>
    <w:lvl w:ilvl="7" w:tplc="04090019" w:tentative="1">
      <w:start w:val="1"/>
      <w:numFmt w:val="lowerLetter"/>
      <w:lvlText w:val="%8."/>
      <w:lvlJc w:val="left"/>
      <w:pPr>
        <w:ind w:left="5110" w:hanging="360"/>
      </w:pPr>
    </w:lvl>
    <w:lvl w:ilvl="8" w:tplc="0409001B" w:tentative="1">
      <w:start w:val="1"/>
      <w:numFmt w:val="lowerRoman"/>
      <w:lvlText w:val="%9."/>
      <w:lvlJc w:val="right"/>
      <w:pPr>
        <w:ind w:left="5830" w:hanging="180"/>
      </w:pPr>
    </w:lvl>
  </w:abstractNum>
  <w:abstractNum w:abstractNumId="3" w15:restartNumberingAfterBreak="0">
    <w:nsid w:val="101930CB"/>
    <w:multiLevelType w:val="hybridMultilevel"/>
    <w:tmpl w:val="091605F8"/>
    <w:lvl w:ilvl="0" w:tplc="9B325C04">
      <w:start w:val="1"/>
      <w:numFmt w:val="bullet"/>
      <w:lvlText w:val="­"/>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06229C2"/>
    <w:multiLevelType w:val="hybridMultilevel"/>
    <w:tmpl w:val="AB8816E6"/>
    <w:lvl w:ilvl="0" w:tplc="B2FACE62">
      <w:start w:val="1"/>
      <w:numFmt w:val="decimal"/>
      <w:lvlText w:val="2.%1."/>
      <w:lvlJc w:val="left"/>
      <w:pPr>
        <w:ind w:left="720" w:hanging="360"/>
      </w:pPr>
      <w:rPr>
        <w:rFonts w:hint="default"/>
      </w:rPr>
    </w:lvl>
    <w:lvl w:ilvl="1" w:tplc="89FE6A04">
      <w:start w:val="1"/>
      <w:numFmt w:val="decimal"/>
      <w:lvlText w:val="%2."/>
      <w:lvlJc w:val="left"/>
      <w:pPr>
        <w:ind w:left="1440" w:hanging="360"/>
      </w:pPr>
      <w:rPr>
        <w:rFonts w:hint="default"/>
      </w:rPr>
    </w:lvl>
    <w:lvl w:ilvl="2" w:tplc="04090005">
      <w:start w:val="1"/>
      <w:numFmt w:val="bullet"/>
      <w:lvlText w:val=""/>
      <w:lvlJc w:val="left"/>
      <w:pPr>
        <w:ind w:left="2160" w:hanging="180"/>
      </w:pPr>
      <w:rPr>
        <w:rFonts w:ascii="Wingdings" w:hAnsi="Wingdings" w:hint="default"/>
      </w:rPr>
    </w:lvl>
    <w:lvl w:ilvl="3" w:tplc="04090005">
      <w:start w:val="1"/>
      <w:numFmt w:val="bullet"/>
      <w:lvlText w:val=""/>
      <w:lvlJc w:val="left"/>
      <w:pPr>
        <w:ind w:left="2880" w:hanging="360"/>
      </w:pPr>
      <w:rPr>
        <w:rFonts w:ascii="Wingdings" w:hAnsi="Wingdings" w:hint="default"/>
      </w:rPr>
    </w:lvl>
    <w:lvl w:ilvl="4" w:tplc="543037EC">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0762B6F"/>
    <w:multiLevelType w:val="multilevel"/>
    <w:tmpl w:val="B0040DB4"/>
    <w:lvl w:ilvl="0">
      <w:start w:val="3"/>
      <w:numFmt w:val="decimal"/>
      <w:lvlText w:val="%1"/>
      <w:lvlJc w:val="left"/>
      <w:pPr>
        <w:ind w:left="360" w:hanging="360"/>
      </w:pPr>
      <w:rPr>
        <w:rFonts w:hint="default"/>
      </w:rPr>
    </w:lvl>
    <w:lvl w:ilvl="1">
      <w:start w:val="9"/>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 w15:restartNumberingAfterBreak="0">
    <w:nsid w:val="1405334B"/>
    <w:multiLevelType w:val="hybridMultilevel"/>
    <w:tmpl w:val="0060CB1C"/>
    <w:lvl w:ilvl="0" w:tplc="8340B68A">
      <w:start w:val="1"/>
      <w:numFmt w:val="bullet"/>
      <w:lvlText w:val=""/>
      <w:lvlJc w:val="left"/>
      <w:pPr>
        <w:ind w:left="1296" w:hanging="360"/>
      </w:pPr>
      <w:rPr>
        <w:rFonts w:ascii="Wingdings 2" w:hAnsi="Wingdings 2" w:hint="default"/>
        <w:b w:val="0"/>
        <w:sz w:val="24"/>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4EA0263"/>
    <w:multiLevelType w:val="hybridMultilevel"/>
    <w:tmpl w:val="7CF0856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8" w15:restartNumberingAfterBreak="0">
    <w:nsid w:val="14EA0E48"/>
    <w:multiLevelType w:val="hybridMultilevel"/>
    <w:tmpl w:val="42261C0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16131605"/>
    <w:multiLevelType w:val="hybridMultilevel"/>
    <w:tmpl w:val="EC9E2978"/>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9836E01"/>
    <w:multiLevelType w:val="hybridMultilevel"/>
    <w:tmpl w:val="E31C5F62"/>
    <w:lvl w:ilvl="0" w:tplc="9B325C04">
      <w:start w:val="1"/>
      <w:numFmt w:val="bullet"/>
      <w:lvlText w:val="­"/>
      <w:lvlJc w:val="left"/>
      <w:pPr>
        <w:ind w:left="1454" w:hanging="360"/>
      </w:pPr>
      <w:rPr>
        <w:rFonts w:ascii="Courier New" w:hAnsi="Courier New" w:hint="default"/>
      </w:rPr>
    </w:lvl>
    <w:lvl w:ilvl="1" w:tplc="04090005">
      <w:start w:val="1"/>
      <w:numFmt w:val="bullet"/>
      <w:lvlText w:val=""/>
      <w:lvlJc w:val="left"/>
      <w:pPr>
        <w:ind w:left="2174" w:hanging="360"/>
      </w:pPr>
      <w:rPr>
        <w:rFonts w:ascii="Wingdings" w:hAnsi="Wingdings" w:hint="default"/>
      </w:rPr>
    </w:lvl>
    <w:lvl w:ilvl="2" w:tplc="0409001B" w:tentative="1">
      <w:start w:val="1"/>
      <w:numFmt w:val="lowerRoman"/>
      <w:lvlText w:val="%3."/>
      <w:lvlJc w:val="right"/>
      <w:pPr>
        <w:ind w:left="2894" w:hanging="180"/>
      </w:pPr>
    </w:lvl>
    <w:lvl w:ilvl="3" w:tplc="0409000F" w:tentative="1">
      <w:start w:val="1"/>
      <w:numFmt w:val="decimal"/>
      <w:lvlText w:val="%4."/>
      <w:lvlJc w:val="left"/>
      <w:pPr>
        <w:ind w:left="3614" w:hanging="360"/>
      </w:pPr>
    </w:lvl>
    <w:lvl w:ilvl="4" w:tplc="04090019" w:tentative="1">
      <w:start w:val="1"/>
      <w:numFmt w:val="lowerLetter"/>
      <w:lvlText w:val="%5."/>
      <w:lvlJc w:val="left"/>
      <w:pPr>
        <w:ind w:left="4334" w:hanging="360"/>
      </w:pPr>
    </w:lvl>
    <w:lvl w:ilvl="5" w:tplc="0409001B" w:tentative="1">
      <w:start w:val="1"/>
      <w:numFmt w:val="lowerRoman"/>
      <w:lvlText w:val="%6."/>
      <w:lvlJc w:val="right"/>
      <w:pPr>
        <w:ind w:left="5054" w:hanging="180"/>
      </w:pPr>
    </w:lvl>
    <w:lvl w:ilvl="6" w:tplc="0409000F" w:tentative="1">
      <w:start w:val="1"/>
      <w:numFmt w:val="decimal"/>
      <w:lvlText w:val="%7."/>
      <w:lvlJc w:val="left"/>
      <w:pPr>
        <w:ind w:left="5774" w:hanging="360"/>
      </w:pPr>
    </w:lvl>
    <w:lvl w:ilvl="7" w:tplc="04090019" w:tentative="1">
      <w:start w:val="1"/>
      <w:numFmt w:val="lowerLetter"/>
      <w:lvlText w:val="%8."/>
      <w:lvlJc w:val="left"/>
      <w:pPr>
        <w:ind w:left="6494" w:hanging="360"/>
      </w:pPr>
    </w:lvl>
    <w:lvl w:ilvl="8" w:tplc="0409001B" w:tentative="1">
      <w:start w:val="1"/>
      <w:numFmt w:val="lowerRoman"/>
      <w:lvlText w:val="%9."/>
      <w:lvlJc w:val="right"/>
      <w:pPr>
        <w:ind w:left="7214" w:hanging="180"/>
      </w:pPr>
    </w:lvl>
  </w:abstractNum>
  <w:abstractNum w:abstractNumId="11" w15:restartNumberingAfterBreak="0">
    <w:nsid w:val="20187656"/>
    <w:multiLevelType w:val="hybridMultilevel"/>
    <w:tmpl w:val="35DA45C4"/>
    <w:lvl w:ilvl="0" w:tplc="39D2AE90">
      <w:start w:val="1"/>
      <w:numFmt w:val="decimal"/>
      <w:lvlText w:val="5.%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426796E"/>
    <w:multiLevelType w:val="hybridMultilevel"/>
    <w:tmpl w:val="C4E89A3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275F24BB"/>
    <w:multiLevelType w:val="hybridMultilevel"/>
    <w:tmpl w:val="C8E0AE84"/>
    <w:lvl w:ilvl="0" w:tplc="04090005">
      <w:start w:val="1"/>
      <w:numFmt w:val="bullet"/>
      <w:lvlText w:val=""/>
      <w:lvlJc w:val="left"/>
      <w:pPr>
        <w:ind w:left="1080" w:hanging="360"/>
      </w:pPr>
      <w:rPr>
        <w:rFonts w:ascii="Wingdings" w:hAnsi="Wingdings" w:hint="default"/>
      </w:rPr>
    </w:lvl>
    <w:lvl w:ilvl="1" w:tplc="5EF69D80">
      <w:start w:val="1"/>
      <w:numFmt w:val="lowerLetter"/>
      <w:lvlText w:val="%2)"/>
      <w:lvlJc w:val="left"/>
      <w:pPr>
        <w:ind w:left="1800" w:hanging="360"/>
      </w:pPr>
      <w:rPr>
        <w:rFont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4" w15:restartNumberingAfterBreak="0">
    <w:nsid w:val="27CD28FE"/>
    <w:multiLevelType w:val="hybridMultilevel"/>
    <w:tmpl w:val="C0F4EB42"/>
    <w:lvl w:ilvl="0" w:tplc="B2FACE62">
      <w:start w:val="1"/>
      <w:numFmt w:val="decimal"/>
      <w:lvlText w:val="2.%1."/>
      <w:lvlJc w:val="left"/>
      <w:pPr>
        <w:ind w:left="720" w:hanging="360"/>
      </w:pPr>
      <w:rPr>
        <w:rFonts w:hint="default"/>
      </w:rPr>
    </w:lvl>
    <w:lvl w:ilvl="1" w:tplc="0409000F">
      <w:start w:val="1"/>
      <w:numFmt w:val="decimal"/>
      <w:lvlText w:val="%2."/>
      <w:lvlJc w:val="left"/>
      <w:pPr>
        <w:ind w:left="1440" w:hanging="360"/>
      </w:pPr>
      <w:rPr>
        <w:rFonts w:hint="default"/>
      </w:rPr>
    </w:lvl>
    <w:lvl w:ilvl="2" w:tplc="04090005">
      <w:start w:val="1"/>
      <w:numFmt w:val="bullet"/>
      <w:lvlText w:val=""/>
      <w:lvlJc w:val="left"/>
      <w:pPr>
        <w:ind w:left="2160" w:hanging="180"/>
      </w:pPr>
      <w:rPr>
        <w:rFonts w:ascii="Wingdings" w:hAnsi="Wingdings" w:hint="default"/>
      </w:rPr>
    </w:lvl>
    <w:lvl w:ilvl="3" w:tplc="04090003">
      <w:start w:val="1"/>
      <w:numFmt w:val="bullet"/>
      <w:lvlText w:val="o"/>
      <w:lvlJc w:val="left"/>
      <w:pPr>
        <w:ind w:left="2880" w:hanging="360"/>
      </w:pPr>
      <w:rPr>
        <w:rFonts w:ascii="Courier New" w:hAnsi="Courier New" w:cs="Courier New" w:hint="default"/>
      </w:rPr>
    </w:lvl>
    <w:lvl w:ilvl="4" w:tplc="543037EC">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91B3D20"/>
    <w:multiLevelType w:val="hybridMultilevel"/>
    <w:tmpl w:val="8BCA5B2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D6A7BEC"/>
    <w:multiLevelType w:val="hybridMultilevel"/>
    <w:tmpl w:val="54141836"/>
    <w:lvl w:ilvl="0" w:tplc="17CA272E">
      <w:start w:val="1"/>
      <w:numFmt w:val="decimal"/>
      <w:lvlText w:val="4.%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2FE40B50"/>
    <w:multiLevelType w:val="hybridMultilevel"/>
    <w:tmpl w:val="D2EC48D0"/>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46F4F20"/>
    <w:multiLevelType w:val="hybridMultilevel"/>
    <w:tmpl w:val="6A60450A"/>
    <w:lvl w:ilvl="0" w:tplc="7CB46BD6">
      <w:start w:val="1"/>
      <w:numFmt w:val="decimal"/>
      <w:lvlText w:val="6.%1."/>
      <w:lvlJc w:val="left"/>
      <w:pPr>
        <w:ind w:left="720" w:hanging="360"/>
      </w:pPr>
      <w:rPr>
        <w:rFonts w:hint="default"/>
      </w:rPr>
    </w:lvl>
    <w:lvl w:ilvl="1" w:tplc="04090005">
      <w:start w:val="1"/>
      <w:numFmt w:val="bullet"/>
      <w:lvlText w:val=""/>
      <w:lvlJc w:val="left"/>
      <w:pPr>
        <w:ind w:left="1440" w:hanging="360"/>
      </w:pPr>
      <w:rPr>
        <w:rFonts w:ascii="Wingdings" w:hAnsi="Wingdings" w:hint="default"/>
      </w:rPr>
    </w:lvl>
    <w:lvl w:ilvl="2" w:tplc="04090005">
      <w:start w:val="1"/>
      <w:numFmt w:val="bullet"/>
      <w:lvlText w:val=""/>
      <w:lvlJc w:val="left"/>
      <w:pPr>
        <w:ind w:left="2160" w:hanging="180"/>
      </w:pPr>
      <w:rPr>
        <w:rFonts w:ascii="Wingdings" w:hAnsi="Wingding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5094E30"/>
    <w:multiLevelType w:val="hybridMultilevel"/>
    <w:tmpl w:val="8AAC6A0E"/>
    <w:lvl w:ilvl="0" w:tplc="771874E0">
      <w:start w:val="1"/>
      <w:numFmt w:val="decimal"/>
      <w:lvlText w:val="%1."/>
      <w:lvlJc w:val="left"/>
      <w:pPr>
        <w:ind w:left="1080" w:hanging="360"/>
      </w:pPr>
      <w:rPr>
        <w:rFonts w:ascii="Calibri" w:eastAsia="Calibri" w:hAnsi="Calibri" w:cs="Times New Roman"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 w15:restartNumberingAfterBreak="0">
    <w:nsid w:val="3A80722E"/>
    <w:multiLevelType w:val="hybridMultilevel"/>
    <w:tmpl w:val="1D2C9B60"/>
    <w:lvl w:ilvl="0" w:tplc="04090001">
      <w:start w:val="1"/>
      <w:numFmt w:val="bullet"/>
      <w:lvlText w:val=""/>
      <w:lvlJc w:val="left"/>
      <w:pPr>
        <w:ind w:left="1066" w:hanging="360"/>
      </w:pPr>
      <w:rPr>
        <w:rFonts w:ascii="Symbol" w:hAnsi="Symbol" w:hint="default"/>
      </w:rPr>
    </w:lvl>
    <w:lvl w:ilvl="1" w:tplc="04090003" w:tentative="1">
      <w:start w:val="1"/>
      <w:numFmt w:val="bullet"/>
      <w:lvlText w:val="o"/>
      <w:lvlJc w:val="left"/>
      <w:pPr>
        <w:ind w:left="1786" w:hanging="360"/>
      </w:pPr>
      <w:rPr>
        <w:rFonts w:ascii="Courier New" w:hAnsi="Courier New" w:cs="Courier New" w:hint="default"/>
      </w:rPr>
    </w:lvl>
    <w:lvl w:ilvl="2" w:tplc="04090005" w:tentative="1">
      <w:start w:val="1"/>
      <w:numFmt w:val="bullet"/>
      <w:lvlText w:val=""/>
      <w:lvlJc w:val="left"/>
      <w:pPr>
        <w:ind w:left="2506" w:hanging="360"/>
      </w:pPr>
      <w:rPr>
        <w:rFonts w:ascii="Wingdings" w:hAnsi="Wingdings" w:hint="default"/>
      </w:rPr>
    </w:lvl>
    <w:lvl w:ilvl="3" w:tplc="04090001" w:tentative="1">
      <w:start w:val="1"/>
      <w:numFmt w:val="bullet"/>
      <w:lvlText w:val=""/>
      <w:lvlJc w:val="left"/>
      <w:pPr>
        <w:ind w:left="3226" w:hanging="360"/>
      </w:pPr>
      <w:rPr>
        <w:rFonts w:ascii="Symbol" w:hAnsi="Symbol" w:hint="default"/>
      </w:rPr>
    </w:lvl>
    <w:lvl w:ilvl="4" w:tplc="04090003" w:tentative="1">
      <w:start w:val="1"/>
      <w:numFmt w:val="bullet"/>
      <w:lvlText w:val="o"/>
      <w:lvlJc w:val="left"/>
      <w:pPr>
        <w:ind w:left="3946" w:hanging="360"/>
      </w:pPr>
      <w:rPr>
        <w:rFonts w:ascii="Courier New" w:hAnsi="Courier New" w:cs="Courier New" w:hint="default"/>
      </w:rPr>
    </w:lvl>
    <w:lvl w:ilvl="5" w:tplc="04090005" w:tentative="1">
      <w:start w:val="1"/>
      <w:numFmt w:val="bullet"/>
      <w:lvlText w:val=""/>
      <w:lvlJc w:val="left"/>
      <w:pPr>
        <w:ind w:left="4666" w:hanging="360"/>
      </w:pPr>
      <w:rPr>
        <w:rFonts w:ascii="Wingdings" w:hAnsi="Wingdings" w:hint="default"/>
      </w:rPr>
    </w:lvl>
    <w:lvl w:ilvl="6" w:tplc="04090001" w:tentative="1">
      <w:start w:val="1"/>
      <w:numFmt w:val="bullet"/>
      <w:lvlText w:val=""/>
      <w:lvlJc w:val="left"/>
      <w:pPr>
        <w:ind w:left="5386" w:hanging="360"/>
      </w:pPr>
      <w:rPr>
        <w:rFonts w:ascii="Symbol" w:hAnsi="Symbol" w:hint="default"/>
      </w:rPr>
    </w:lvl>
    <w:lvl w:ilvl="7" w:tplc="04090003" w:tentative="1">
      <w:start w:val="1"/>
      <w:numFmt w:val="bullet"/>
      <w:lvlText w:val="o"/>
      <w:lvlJc w:val="left"/>
      <w:pPr>
        <w:ind w:left="6106" w:hanging="360"/>
      </w:pPr>
      <w:rPr>
        <w:rFonts w:ascii="Courier New" w:hAnsi="Courier New" w:cs="Courier New" w:hint="default"/>
      </w:rPr>
    </w:lvl>
    <w:lvl w:ilvl="8" w:tplc="04090005" w:tentative="1">
      <w:start w:val="1"/>
      <w:numFmt w:val="bullet"/>
      <w:lvlText w:val=""/>
      <w:lvlJc w:val="left"/>
      <w:pPr>
        <w:ind w:left="6826" w:hanging="360"/>
      </w:pPr>
      <w:rPr>
        <w:rFonts w:ascii="Wingdings" w:hAnsi="Wingdings" w:hint="default"/>
      </w:rPr>
    </w:lvl>
  </w:abstractNum>
  <w:abstractNum w:abstractNumId="21" w15:restartNumberingAfterBreak="0">
    <w:nsid w:val="47E735C7"/>
    <w:multiLevelType w:val="hybridMultilevel"/>
    <w:tmpl w:val="A72E3A7A"/>
    <w:lvl w:ilvl="0" w:tplc="9B325C04">
      <w:start w:val="1"/>
      <w:numFmt w:val="bullet"/>
      <w:lvlText w:val="­"/>
      <w:lvlJc w:val="left"/>
      <w:pPr>
        <w:ind w:left="864" w:hanging="360"/>
      </w:pPr>
      <w:rPr>
        <w:rFonts w:ascii="Courier New" w:hAnsi="Courier New" w:hint="default"/>
      </w:rPr>
    </w:lvl>
    <w:lvl w:ilvl="1" w:tplc="04090003" w:tentative="1">
      <w:start w:val="1"/>
      <w:numFmt w:val="bullet"/>
      <w:lvlText w:val="o"/>
      <w:lvlJc w:val="left"/>
      <w:pPr>
        <w:ind w:left="1584" w:hanging="360"/>
      </w:pPr>
      <w:rPr>
        <w:rFonts w:ascii="Courier New" w:hAnsi="Courier New" w:cs="Courier New" w:hint="default"/>
      </w:rPr>
    </w:lvl>
    <w:lvl w:ilvl="2" w:tplc="04090005" w:tentative="1">
      <w:start w:val="1"/>
      <w:numFmt w:val="bullet"/>
      <w:lvlText w:val=""/>
      <w:lvlJc w:val="left"/>
      <w:pPr>
        <w:ind w:left="2304" w:hanging="360"/>
      </w:pPr>
      <w:rPr>
        <w:rFonts w:ascii="Wingdings" w:hAnsi="Wingdings" w:hint="default"/>
      </w:rPr>
    </w:lvl>
    <w:lvl w:ilvl="3" w:tplc="04090001" w:tentative="1">
      <w:start w:val="1"/>
      <w:numFmt w:val="bullet"/>
      <w:lvlText w:val=""/>
      <w:lvlJc w:val="left"/>
      <w:pPr>
        <w:ind w:left="3024" w:hanging="360"/>
      </w:pPr>
      <w:rPr>
        <w:rFonts w:ascii="Symbol" w:hAnsi="Symbol" w:hint="default"/>
      </w:rPr>
    </w:lvl>
    <w:lvl w:ilvl="4" w:tplc="04090003" w:tentative="1">
      <w:start w:val="1"/>
      <w:numFmt w:val="bullet"/>
      <w:lvlText w:val="o"/>
      <w:lvlJc w:val="left"/>
      <w:pPr>
        <w:ind w:left="3744" w:hanging="360"/>
      </w:pPr>
      <w:rPr>
        <w:rFonts w:ascii="Courier New" w:hAnsi="Courier New" w:cs="Courier New" w:hint="default"/>
      </w:rPr>
    </w:lvl>
    <w:lvl w:ilvl="5" w:tplc="04090005" w:tentative="1">
      <w:start w:val="1"/>
      <w:numFmt w:val="bullet"/>
      <w:lvlText w:val=""/>
      <w:lvlJc w:val="left"/>
      <w:pPr>
        <w:ind w:left="4464" w:hanging="360"/>
      </w:pPr>
      <w:rPr>
        <w:rFonts w:ascii="Wingdings" w:hAnsi="Wingdings" w:hint="default"/>
      </w:rPr>
    </w:lvl>
    <w:lvl w:ilvl="6" w:tplc="04090001" w:tentative="1">
      <w:start w:val="1"/>
      <w:numFmt w:val="bullet"/>
      <w:lvlText w:val=""/>
      <w:lvlJc w:val="left"/>
      <w:pPr>
        <w:ind w:left="5184" w:hanging="360"/>
      </w:pPr>
      <w:rPr>
        <w:rFonts w:ascii="Symbol" w:hAnsi="Symbol" w:hint="default"/>
      </w:rPr>
    </w:lvl>
    <w:lvl w:ilvl="7" w:tplc="04090003" w:tentative="1">
      <w:start w:val="1"/>
      <w:numFmt w:val="bullet"/>
      <w:lvlText w:val="o"/>
      <w:lvlJc w:val="left"/>
      <w:pPr>
        <w:ind w:left="5904" w:hanging="360"/>
      </w:pPr>
      <w:rPr>
        <w:rFonts w:ascii="Courier New" w:hAnsi="Courier New" w:cs="Courier New" w:hint="default"/>
      </w:rPr>
    </w:lvl>
    <w:lvl w:ilvl="8" w:tplc="04090005" w:tentative="1">
      <w:start w:val="1"/>
      <w:numFmt w:val="bullet"/>
      <w:lvlText w:val=""/>
      <w:lvlJc w:val="left"/>
      <w:pPr>
        <w:ind w:left="6624" w:hanging="360"/>
      </w:pPr>
      <w:rPr>
        <w:rFonts w:ascii="Wingdings" w:hAnsi="Wingdings" w:hint="default"/>
      </w:rPr>
    </w:lvl>
  </w:abstractNum>
  <w:abstractNum w:abstractNumId="22" w15:restartNumberingAfterBreak="0">
    <w:nsid w:val="486A5350"/>
    <w:multiLevelType w:val="hybridMultilevel"/>
    <w:tmpl w:val="BB9CE77E"/>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EC80AD1"/>
    <w:multiLevelType w:val="hybridMultilevel"/>
    <w:tmpl w:val="E168F82C"/>
    <w:lvl w:ilvl="0" w:tplc="0409000F">
      <w:start w:val="1"/>
      <w:numFmt w:val="upperLetter"/>
      <w:pStyle w:val="APPENDIX"/>
      <w:lvlText w:val="APPENDIX %1"/>
      <w:lvlJc w:val="left"/>
      <w:pPr>
        <w:ind w:left="990" w:hanging="360"/>
      </w:pPr>
      <w:rPr>
        <w:rFonts w:hint="default"/>
      </w:rPr>
    </w:lvl>
    <w:lvl w:ilvl="1" w:tplc="04090019" w:tentative="1">
      <w:start w:val="1"/>
      <w:numFmt w:val="lowerLetter"/>
      <w:lvlText w:val="%2."/>
      <w:lvlJc w:val="left"/>
      <w:pPr>
        <w:ind w:left="2070" w:hanging="360"/>
      </w:pPr>
    </w:lvl>
    <w:lvl w:ilvl="2" w:tplc="0409001B" w:tentative="1">
      <w:start w:val="1"/>
      <w:numFmt w:val="lowerRoman"/>
      <w:lvlText w:val="%3."/>
      <w:lvlJc w:val="right"/>
      <w:pPr>
        <w:ind w:left="2790" w:hanging="180"/>
      </w:pPr>
    </w:lvl>
    <w:lvl w:ilvl="3" w:tplc="0409000F" w:tentative="1">
      <w:start w:val="1"/>
      <w:numFmt w:val="decimal"/>
      <w:lvlText w:val="%4."/>
      <w:lvlJc w:val="left"/>
      <w:pPr>
        <w:ind w:left="3510" w:hanging="360"/>
      </w:pPr>
    </w:lvl>
    <w:lvl w:ilvl="4" w:tplc="04090019" w:tentative="1">
      <w:start w:val="1"/>
      <w:numFmt w:val="lowerLetter"/>
      <w:lvlText w:val="%5."/>
      <w:lvlJc w:val="left"/>
      <w:pPr>
        <w:ind w:left="4230" w:hanging="360"/>
      </w:pPr>
    </w:lvl>
    <w:lvl w:ilvl="5" w:tplc="0409001B" w:tentative="1">
      <w:start w:val="1"/>
      <w:numFmt w:val="lowerRoman"/>
      <w:lvlText w:val="%6."/>
      <w:lvlJc w:val="right"/>
      <w:pPr>
        <w:ind w:left="4950" w:hanging="180"/>
      </w:pPr>
    </w:lvl>
    <w:lvl w:ilvl="6" w:tplc="0409000F" w:tentative="1">
      <w:start w:val="1"/>
      <w:numFmt w:val="decimal"/>
      <w:lvlText w:val="%7."/>
      <w:lvlJc w:val="left"/>
      <w:pPr>
        <w:ind w:left="5670" w:hanging="360"/>
      </w:pPr>
    </w:lvl>
    <w:lvl w:ilvl="7" w:tplc="04090019" w:tentative="1">
      <w:start w:val="1"/>
      <w:numFmt w:val="lowerLetter"/>
      <w:lvlText w:val="%8."/>
      <w:lvlJc w:val="left"/>
      <w:pPr>
        <w:ind w:left="6390" w:hanging="360"/>
      </w:pPr>
    </w:lvl>
    <w:lvl w:ilvl="8" w:tplc="0409001B" w:tentative="1">
      <w:start w:val="1"/>
      <w:numFmt w:val="lowerRoman"/>
      <w:lvlText w:val="%9."/>
      <w:lvlJc w:val="right"/>
      <w:pPr>
        <w:ind w:left="7110" w:hanging="180"/>
      </w:pPr>
    </w:lvl>
  </w:abstractNum>
  <w:abstractNum w:abstractNumId="24" w15:restartNumberingAfterBreak="0">
    <w:nsid w:val="5274785D"/>
    <w:multiLevelType w:val="multilevel"/>
    <w:tmpl w:val="AF109B4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5C642C26"/>
    <w:multiLevelType w:val="hybridMultilevel"/>
    <w:tmpl w:val="A5E84158"/>
    <w:lvl w:ilvl="0" w:tplc="B2FACE62">
      <w:start w:val="1"/>
      <w:numFmt w:val="decimal"/>
      <w:lvlText w:val="2.%1."/>
      <w:lvlJc w:val="left"/>
      <w:pPr>
        <w:ind w:left="720" w:hanging="360"/>
      </w:pPr>
      <w:rPr>
        <w:rFonts w:hint="default"/>
      </w:rPr>
    </w:lvl>
    <w:lvl w:ilvl="1" w:tplc="0409000F">
      <w:start w:val="1"/>
      <w:numFmt w:val="decimal"/>
      <w:lvlText w:val="%2."/>
      <w:lvlJc w:val="left"/>
      <w:pPr>
        <w:ind w:left="1440" w:hanging="360"/>
      </w:pPr>
      <w:rPr>
        <w:rFonts w:hint="default"/>
      </w:rPr>
    </w:lvl>
    <w:lvl w:ilvl="2" w:tplc="04090005">
      <w:start w:val="1"/>
      <w:numFmt w:val="bullet"/>
      <w:lvlText w:val=""/>
      <w:lvlJc w:val="left"/>
      <w:pPr>
        <w:ind w:left="2160" w:hanging="180"/>
      </w:pPr>
      <w:rPr>
        <w:rFonts w:ascii="Wingdings" w:hAnsi="Wingdings" w:hint="default"/>
      </w:rPr>
    </w:lvl>
    <w:lvl w:ilvl="3" w:tplc="04090005">
      <w:start w:val="1"/>
      <w:numFmt w:val="bullet"/>
      <w:lvlText w:val=""/>
      <w:lvlJc w:val="left"/>
      <w:pPr>
        <w:ind w:left="2880" w:hanging="360"/>
      </w:pPr>
      <w:rPr>
        <w:rFonts w:ascii="Wingdings" w:hAnsi="Wingdings" w:hint="default"/>
      </w:rPr>
    </w:lvl>
    <w:lvl w:ilvl="4" w:tplc="543037EC">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5D5E2BAE"/>
    <w:multiLevelType w:val="hybridMultilevel"/>
    <w:tmpl w:val="E2F6913E"/>
    <w:lvl w:ilvl="0" w:tplc="B2FACE62">
      <w:start w:val="1"/>
      <w:numFmt w:val="decimal"/>
      <w:lvlText w:val="2.%1."/>
      <w:lvlJc w:val="left"/>
      <w:pPr>
        <w:ind w:left="720" w:hanging="360"/>
      </w:pPr>
      <w:rPr>
        <w:rFonts w:hint="default"/>
      </w:rPr>
    </w:lvl>
    <w:lvl w:ilvl="1" w:tplc="04090005">
      <w:start w:val="1"/>
      <w:numFmt w:val="bullet"/>
      <w:lvlText w:val=""/>
      <w:lvlJc w:val="left"/>
      <w:pPr>
        <w:ind w:left="1440" w:hanging="360"/>
      </w:pPr>
      <w:rPr>
        <w:rFonts w:ascii="Wingdings" w:hAnsi="Wingdings" w:hint="default"/>
      </w:rPr>
    </w:lvl>
    <w:lvl w:ilvl="2" w:tplc="9B325C04">
      <w:start w:val="1"/>
      <w:numFmt w:val="bullet"/>
      <w:lvlText w:val="­"/>
      <w:lvlJc w:val="left"/>
      <w:pPr>
        <w:ind w:left="2160" w:hanging="180"/>
      </w:pPr>
      <w:rPr>
        <w:rFonts w:ascii="Courier New" w:hAnsi="Courier New" w:hint="default"/>
      </w:r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DD86F1D"/>
    <w:multiLevelType w:val="multilevel"/>
    <w:tmpl w:val="E3CEDE82"/>
    <w:lvl w:ilvl="0">
      <w:start w:val="3"/>
      <w:numFmt w:val="decimal"/>
      <w:lvlText w:val="%1"/>
      <w:lvlJc w:val="left"/>
      <w:pPr>
        <w:ind w:left="394" w:hanging="394"/>
      </w:pPr>
      <w:rPr>
        <w:rFonts w:hint="default"/>
        <w:b/>
      </w:rPr>
    </w:lvl>
    <w:lvl w:ilvl="1">
      <w:start w:val="10"/>
      <w:numFmt w:val="decimal"/>
      <w:lvlText w:val="%1.%2"/>
      <w:lvlJc w:val="left"/>
      <w:pPr>
        <w:ind w:left="394" w:hanging="394"/>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28" w15:restartNumberingAfterBreak="0">
    <w:nsid w:val="5E3C774E"/>
    <w:multiLevelType w:val="multilevel"/>
    <w:tmpl w:val="128623CE"/>
    <w:lvl w:ilvl="0">
      <w:start w:val="1"/>
      <w:numFmt w:val="decimal"/>
      <w:lvlText w:val="%1"/>
      <w:lvlJc w:val="left"/>
      <w:pPr>
        <w:ind w:left="432" w:hanging="432"/>
      </w:pPr>
      <w:rPr>
        <w:rFonts w:ascii="Arial" w:eastAsia="Times New Roman" w:hAnsi="Arial" w:cs="Times New Roman"/>
        <w:sz w:val="22"/>
        <w:szCs w:val="22"/>
      </w:rPr>
    </w:lvl>
    <w:lvl w:ilvl="1">
      <w:start w:val="1"/>
      <w:numFmt w:val="decimal"/>
      <w:pStyle w:val="Heading2"/>
      <w:lvlText w:val="%1.%2"/>
      <w:lvlJc w:val="left"/>
      <w:pPr>
        <w:ind w:left="576" w:hanging="576"/>
      </w:pPr>
      <w:rPr>
        <w:rFonts w:ascii="Calibri" w:hAnsi="Calibri" w:hint="default"/>
        <w:b/>
        <w:sz w:val="22"/>
        <w:szCs w:val="22"/>
      </w:rPr>
    </w:lvl>
    <w:lvl w:ilvl="2">
      <w:start w:val="1"/>
      <w:numFmt w:val="decimal"/>
      <w:lvlText w:val="%1.%2.%3"/>
      <w:lvlJc w:val="left"/>
      <w:pPr>
        <w:ind w:left="990" w:hanging="720"/>
      </w:pPr>
      <w:rPr>
        <w:b/>
        <w:sz w:val="20"/>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9" w15:restartNumberingAfterBreak="0">
    <w:nsid w:val="5F3E21A5"/>
    <w:multiLevelType w:val="hybridMultilevel"/>
    <w:tmpl w:val="B6DA70E2"/>
    <w:lvl w:ilvl="0" w:tplc="B73AB888">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 w15:restartNumberingAfterBreak="0">
    <w:nsid w:val="60B95763"/>
    <w:multiLevelType w:val="hybridMultilevel"/>
    <w:tmpl w:val="B4EC6B64"/>
    <w:lvl w:ilvl="0" w:tplc="9B325C04">
      <w:start w:val="1"/>
      <w:numFmt w:val="bullet"/>
      <w:lvlText w:val="­"/>
      <w:lvlJc w:val="left"/>
      <w:pPr>
        <w:ind w:left="1080" w:hanging="360"/>
      </w:pPr>
      <w:rPr>
        <w:rFonts w:ascii="Courier New" w:hAnsi="Courier New" w:hint="default"/>
      </w:rPr>
    </w:lvl>
    <w:lvl w:ilvl="1" w:tplc="5EF69D80">
      <w:start w:val="1"/>
      <w:numFmt w:val="lowerLetter"/>
      <w:lvlText w:val="%2)"/>
      <w:lvlJc w:val="left"/>
      <w:pPr>
        <w:ind w:left="1800" w:hanging="360"/>
      </w:pPr>
      <w:rPr>
        <w:rFont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1" w15:restartNumberingAfterBreak="0">
    <w:nsid w:val="61C75CDB"/>
    <w:multiLevelType w:val="hybridMultilevel"/>
    <w:tmpl w:val="E8546034"/>
    <w:lvl w:ilvl="0" w:tplc="04090005">
      <w:start w:val="1"/>
      <w:numFmt w:val="bullet"/>
      <w:lvlText w:val=""/>
      <w:lvlJc w:val="left"/>
      <w:pPr>
        <w:ind w:left="2520" w:hanging="360"/>
      </w:pPr>
      <w:rPr>
        <w:rFonts w:ascii="Wingdings" w:hAnsi="Wingdings" w:hint="default"/>
      </w:rPr>
    </w:lvl>
    <w:lvl w:ilvl="1" w:tplc="04090003" w:tentative="1">
      <w:start w:val="1"/>
      <w:numFmt w:val="bullet"/>
      <w:lvlText w:val="o"/>
      <w:lvlJc w:val="left"/>
      <w:pPr>
        <w:ind w:left="3240" w:hanging="360"/>
      </w:pPr>
      <w:rPr>
        <w:rFonts w:ascii="Courier New" w:hAnsi="Courier New" w:cs="Courier New" w:hint="default"/>
      </w:rPr>
    </w:lvl>
    <w:lvl w:ilvl="2" w:tplc="04090005" w:tentative="1">
      <w:start w:val="1"/>
      <w:numFmt w:val="bullet"/>
      <w:lvlText w:val=""/>
      <w:lvlJc w:val="left"/>
      <w:pPr>
        <w:ind w:left="3960" w:hanging="360"/>
      </w:pPr>
      <w:rPr>
        <w:rFonts w:ascii="Wingdings" w:hAnsi="Wingdings" w:hint="default"/>
      </w:rPr>
    </w:lvl>
    <w:lvl w:ilvl="3" w:tplc="04090001" w:tentative="1">
      <w:start w:val="1"/>
      <w:numFmt w:val="bullet"/>
      <w:lvlText w:val=""/>
      <w:lvlJc w:val="left"/>
      <w:pPr>
        <w:ind w:left="4680" w:hanging="360"/>
      </w:pPr>
      <w:rPr>
        <w:rFonts w:ascii="Symbol" w:hAnsi="Symbol" w:hint="default"/>
      </w:rPr>
    </w:lvl>
    <w:lvl w:ilvl="4" w:tplc="04090003" w:tentative="1">
      <w:start w:val="1"/>
      <w:numFmt w:val="bullet"/>
      <w:lvlText w:val="o"/>
      <w:lvlJc w:val="left"/>
      <w:pPr>
        <w:ind w:left="5400" w:hanging="360"/>
      </w:pPr>
      <w:rPr>
        <w:rFonts w:ascii="Courier New" w:hAnsi="Courier New" w:cs="Courier New" w:hint="default"/>
      </w:rPr>
    </w:lvl>
    <w:lvl w:ilvl="5" w:tplc="04090005" w:tentative="1">
      <w:start w:val="1"/>
      <w:numFmt w:val="bullet"/>
      <w:lvlText w:val=""/>
      <w:lvlJc w:val="left"/>
      <w:pPr>
        <w:ind w:left="6120" w:hanging="360"/>
      </w:pPr>
      <w:rPr>
        <w:rFonts w:ascii="Wingdings" w:hAnsi="Wingdings" w:hint="default"/>
      </w:rPr>
    </w:lvl>
    <w:lvl w:ilvl="6" w:tplc="04090001" w:tentative="1">
      <w:start w:val="1"/>
      <w:numFmt w:val="bullet"/>
      <w:lvlText w:val=""/>
      <w:lvlJc w:val="left"/>
      <w:pPr>
        <w:ind w:left="6840" w:hanging="360"/>
      </w:pPr>
      <w:rPr>
        <w:rFonts w:ascii="Symbol" w:hAnsi="Symbol" w:hint="default"/>
      </w:rPr>
    </w:lvl>
    <w:lvl w:ilvl="7" w:tplc="04090003" w:tentative="1">
      <w:start w:val="1"/>
      <w:numFmt w:val="bullet"/>
      <w:lvlText w:val="o"/>
      <w:lvlJc w:val="left"/>
      <w:pPr>
        <w:ind w:left="7560" w:hanging="360"/>
      </w:pPr>
      <w:rPr>
        <w:rFonts w:ascii="Courier New" w:hAnsi="Courier New" w:cs="Courier New" w:hint="default"/>
      </w:rPr>
    </w:lvl>
    <w:lvl w:ilvl="8" w:tplc="04090005" w:tentative="1">
      <w:start w:val="1"/>
      <w:numFmt w:val="bullet"/>
      <w:lvlText w:val=""/>
      <w:lvlJc w:val="left"/>
      <w:pPr>
        <w:ind w:left="8280" w:hanging="360"/>
      </w:pPr>
      <w:rPr>
        <w:rFonts w:ascii="Wingdings" w:hAnsi="Wingdings" w:hint="default"/>
      </w:rPr>
    </w:lvl>
  </w:abstractNum>
  <w:abstractNum w:abstractNumId="32" w15:restartNumberingAfterBreak="0">
    <w:nsid w:val="648625EE"/>
    <w:multiLevelType w:val="multilevel"/>
    <w:tmpl w:val="CD3048EA"/>
    <w:lvl w:ilvl="0">
      <w:start w:val="3"/>
      <w:numFmt w:val="decimal"/>
      <w:lvlText w:val="%1"/>
      <w:lvlJc w:val="left"/>
      <w:pPr>
        <w:ind w:left="360" w:hanging="360"/>
      </w:pPr>
      <w:rPr>
        <w:rFonts w:hint="default"/>
        <w:b/>
      </w:rPr>
    </w:lvl>
    <w:lvl w:ilvl="1">
      <w:start w:val="9"/>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3" w15:restartNumberingAfterBreak="0">
    <w:nsid w:val="72B3166D"/>
    <w:multiLevelType w:val="hybridMultilevel"/>
    <w:tmpl w:val="1BCA6F84"/>
    <w:lvl w:ilvl="0" w:tplc="B2FACE62">
      <w:start w:val="1"/>
      <w:numFmt w:val="decimal"/>
      <w:lvlText w:val="2.%1."/>
      <w:lvlJc w:val="left"/>
      <w:pPr>
        <w:ind w:left="720" w:hanging="360"/>
      </w:pPr>
      <w:rPr>
        <w:rFonts w:hint="default"/>
      </w:rPr>
    </w:lvl>
    <w:lvl w:ilvl="1" w:tplc="04090005">
      <w:start w:val="1"/>
      <w:numFmt w:val="bullet"/>
      <w:lvlText w:val=""/>
      <w:lvlJc w:val="left"/>
      <w:pPr>
        <w:ind w:left="1440" w:hanging="360"/>
      </w:pPr>
      <w:rPr>
        <w:rFonts w:ascii="Wingdings" w:hAnsi="Wingdings" w:hint="default"/>
      </w:rPr>
    </w:lvl>
    <w:lvl w:ilvl="2" w:tplc="04090005">
      <w:start w:val="1"/>
      <w:numFmt w:val="bullet"/>
      <w:lvlText w:val=""/>
      <w:lvlJc w:val="left"/>
      <w:pPr>
        <w:ind w:left="2160" w:hanging="180"/>
      </w:pPr>
      <w:rPr>
        <w:rFonts w:ascii="Wingdings" w:hAnsi="Wingdings" w:hint="default"/>
      </w:r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4B16B08"/>
    <w:multiLevelType w:val="hybridMultilevel"/>
    <w:tmpl w:val="77CA13D0"/>
    <w:lvl w:ilvl="0" w:tplc="35B4AD0A">
      <w:start w:val="1"/>
      <w:numFmt w:val="decimal"/>
      <w:pStyle w:val="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35" w15:restartNumberingAfterBreak="0">
    <w:nsid w:val="74EA7814"/>
    <w:multiLevelType w:val="hybridMultilevel"/>
    <w:tmpl w:val="DDC8D320"/>
    <w:lvl w:ilvl="0" w:tplc="B2FACE62">
      <w:start w:val="1"/>
      <w:numFmt w:val="decimal"/>
      <w:lvlText w:val="2.%1."/>
      <w:lvlJc w:val="left"/>
      <w:pPr>
        <w:ind w:left="720" w:hanging="360"/>
      </w:pPr>
      <w:rPr>
        <w:rFonts w:hint="default"/>
      </w:rPr>
    </w:lvl>
    <w:lvl w:ilvl="1" w:tplc="0409000F">
      <w:start w:val="1"/>
      <w:numFmt w:val="decimal"/>
      <w:lvlText w:val="%2."/>
      <w:lvlJc w:val="left"/>
      <w:pPr>
        <w:ind w:left="1440" w:hanging="360"/>
      </w:pPr>
      <w:rPr>
        <w:rFonts w:hint="default"/>
      </w:rPr>
    </w:lvl>
    <w:lvl w:ilvl="2" w:tplc="04090005">
      <w:start w:val="1"/>
      <w:numFmt w:val="bullet"/>
      <w:lvlText w:val=""/>
      <w:lvlJc w:val="left"/>
      <w:pPr>
        <w:ind w:left="2160" w:hanging="180"/>
      </w:pPr>
      <w:rPr>
        <w:rFonts w:ascii="Wingdings" w:hAnsi="Wingdings" w:hint="default"/>
      </w:rPr>
    </w:lvl>
    <w:lvl w:ilvl="3" w:tplc="04090003">
      <w:start w:val="1"/>
      <w:numFmt w:val="bullet"/>
      <w:lvlText w:val="o"/>
      <w:lvlJc w:val="left"/>
      <w:pPr>
        <w:ind w:left="2880" w:hanging="360"/>
      </w:pPr>
      <w:rPr>
        <w:rFonts w:ascii="Courier New" w:hAnsi="Courier New" w:cs="Courier New" w:hint="default"/>
      </w:rPr>
    </w:lvl>
    <w:lvl w:ilvl="4" w:tplc="543037EC">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7D2B2846"/>
    <w:multiLevelType w:val="multilevel"/>
    <w:tmpl w:val="FA841C52"/>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b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7" w15:restartNumberingAfterBreak="0">
    <w:nsid w:val="7EFD0EAD"/>
    <w:multiLevelType w:val="hybridMultilevel"/>
    <w:tmpl w:val="4A84122A"/>
    <w:lvl w:ilvl="0" w:tplc="B2FACE62">
      <w:start w:val="1"/>
      <w:numFmt w:val="decimal"/>
      <w:lvlText w:val="2.%1."/>
      <w:lvlJc w:val="left"/>
      <w:pPr>
        <w:ind w:left="720" w:hanging="360"/>
      </w:pPr>
      <w:rPr>
        <w:rFonts w:hint="default"/>
      </w:rPr>
    </w:lvl>
    <w:lvl w:ilvl="1" w:tplc="0409000F">
      <w:start w:val="1"/>
      <w:numFmt w:val="decimal"/>
      <w:lvlText w:val="%2."/>
      <w:lvlJc w:val="left"/>
      <w:pPr>
        <w:ind w:left="1440" w:hanging="360"/>
      </w:pPr>
      <w:rPr>
        <w:rFonts w:hint="default"/>
      </w:rPr>
    </w:lvl>
    <w:lvl w:ilvl="2" w:tplc="04090005">
      <w:start w:val="1"/>
      <w:numFmt w:val="bullet"/>
      <w:lvlText w:val=""/>
      <w:lvlJc w:val="left"/>
      <w:pPr>
        <w:ind w:left="2160" w:hanging="180"/>
      </w:pPr>
      <w:rPr>
        <w:rFonts w:ascii="Wingdings" w:hAnsi="Wingdings" w:hint="default"/>
      </w:rPr>
    </w:lvl>
    <w:lvl w:ilvl="3" w:tplc="04090003">
      <w:start w:val="1"/>
      <w:numFmt w:val="bullet"/>
      <w:lvlText w:val="o"/>
      <w:lvlJc w:val="left"/>
      <w:pPr>
        <w:ind w:left="2880" w:hanging="360"/>
      </w:pPr>
      <w:rPr>
        <w:rFonts w:ascii="Courier New" w:hAnsi="Courier New" w:cs="Courier New" w:hint="default"/>
      </w:rPr>
    </w:lvl>
    <w:lvl w:ilvl="4" w:tplc="543037EC">
      <w:start w:val="1"/>
      <w:numFmt w:val="decimal"/>
      <w:lvlText w:val="%5)"/>
      <w:lvlJc w:val="left"/>
      <w:pPr>
        <w:ind w:left="3600" w:hanging="360"/>
      </w:pPr>
      <w:rPr>
        <w:rFonts w:hint="default"/>
      </w:r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4"/>
  </w:num>
  <w:num w:numId="2">
    <w:abstractNumId w:val="23"/>
  </w:num>
  <w:num w:numId="3">
    <w:abstractNumId w:val="28"/>
  </w:num>
  <w:num w:numId="4">
    <w:abstractNumId w:val="15"/>
  </w:num>
  <w:num w:numId="5">
    <w:abstractNumId w:val="30"/>
  </w:num>
  <w:num w:numId="6">
    <w:abstractNumId w:val="17"/>
  </w:num>
  <w:num w:numId="7">
    <w:abstractNumId w:val="16"/>
  </w:num>
  <w:num w:numId="8">
    <w:abstractNumId w:val="6"/>
  </w:num>
  <w:num w:numId="9">
    <w:abstractNumId w:val="33"/>
  </w:num>
  <w:num w:numId="10">
    <w:abstractNumId w:val="0"/>
  </w:num>
  <w:num w:numId="11">
    <w:abstractNumId w:val="25"/>
  </w:num>
  <w:num w:numId="12">
    <w:abstractNumId w:val="11"/>
  </w:num>
  <w:num w:numId="13">
    <w:abstractNumId w:val="18"/>
  </w:num>
  <w:num w:numId="14">
    <w:abstractNumId w:val="2"/>
  </w:num>
  <w:num w:numId="15">
    <w:abstractNumId w:val="10"/>
  </w:num>
  <w:num w:numId="16">
    <w:abstractNumId w:val="21"/>
  </w:num>
  <w:num w:numId="17">
    <w:abstractNumId w:val="31"/>
  </w:num>
  <w:num w:numId="18">
    <w:abstractNumId w:val="36"/>
  </w:num>
  <w:num w:numId="19">
    <w:abstractNumId w:val="32"/>
  </w:num>
  <w:num w:numId="20">
    <w:abstractNumId w:val="8"/>
  </w:num>
  <w:num w:numId="21">
    <w:abstractNumId w:val="7"/>
  </w:num>
  <w:num w:numId="22">
    <w:abstractNumId w:val="5"/>
  </w:num>
  <w:num w:numId="23">
    <w:abstractNumId w:val="24"/>
  </w:num>
  <w:num w:numId="24">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19"/>
  </w:num>
  <w:num w:numId="36">
    <w:abstractNumId w:val="12"/>
  </w:num>
  <w:num w:numId="37">
    <w:abstractNumId w:val="4"/>
  </w:num>
  <w:num w:numId="38">
    <w:abstractNumId w:val="20"/>
  </w:num>
  <w:num w:numId="39">
    <w:abstractNumId w:val="22"/>
  </w:num>
  <w:num w:numId="40">
    <w:abstractNumId w:val="27"/>
  </w:num>
  <w:num w:numId="41">
    <w:abstractNumId w:val="26"/>
  </w:num>
  <w:num w:numId="42">
    <w:abstractNumId w:val="14"/>
  </w:num>
  <w:num w:numId="43">
    <w:abstractNumId w:val="1"/>
  </w:num>
  <w:num w:numId="44">
    <w:abstractNumId w:val="37"/>
  </w:num>
  <w:num w:numId="45">
    <w:abstractNumId w:val="35"/>
  </w:num>
  <w:num w:numId="46">
    <w:abstractNumId w:val="3"/>
  </w:num>
  <w:num w:numId="47">
    <w:abstractNumId w:val="13"/>
  </w:num>
  <w:num w:numId="48">
    <w:abstractNumId w:val="9"/>
  </w:num>
  <w:num w:numId="49">
    <w:abstractNumId w:val="29"/>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efaultTabStop w:val="720"/>
  <w:drawingGridHorizontalSpacing w:val="120"/>
  <w:displayHorizontalDrawingGridEvery w:val="2"/>
  <w:characterSpacingControl w:val="doNotCompress"/>
  <w:hdrShapeDefaults>
    <o:shapedefaults v:ext="edit" spidmax="819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16695E"/>
    <w:rsid w:val="00001349"/>
    <w:rsid w:val="000015C4"/>
    <w:rsid w:val="000040E7"/>
    <w:rsid w:val="000047EE"/>
    <w:rsid w:val="000055F8"/>
    <w:rsid w:val="00005CEB"/>
    <w:rsid w:val="00006479"/>
    <w:rsid w:val="00007A27"/>
    <w:rsid w:val="00010370"/>
    <w:rsid w:val="000107BF"/>
    <w:rsid w:val="00010AA4"/>
    <w:rsid w:val="00010E80"/>
    <w:rsid w:val="00011486"/>
    <w:rsid w:val="0001165E"/>
    <w:rsid w:val="00011D3F"/>
    <w:rsid w:val="00012883"/>
    <w:rsid w:val="000132D6"/>
    <w:rsid w:val="00013717"/>
    <w:rsid w:val="00014028"/>
    <w:rsid w:val="000148AE"/>
    <w:rsid w:val="00014EC4"/>
    <w:rsid w:val="000162FA"/>
    <w:rsid w:val="000164F1"/>
    <w:rsid w:val="000169C6"/>
    <w:rsid w:val="00016DB1"/>
    <w:rsid w:val="00016FCA"/>
    <w:rsid w:val="00017F15"/>
    <w:rsid w:val="00020176"/>
    <w:rsid w:val="0002027F"/>
    <w:rsid w:val="0002054D"/>
    <w:rsid w:val="00020A3D"/>
    <w:rsid w:val="00023240"/>
    <w:rsid w:val="000254D3"/>
    <w:rsid w:val="00026B14"/>
    <w:rsid w:val="00026C05"/>
    <w:rsid w:val="00027AEF"/>
    <w:rsid w:val="000305AE"/>
    <w:rsid w:val="00030905"/>
    <w:rsid w:val="00030A00"/>
    <w:rsid w:val="000322B6"/>
    <w:rsid w:val="00032E6D"/>
    <w:rsid w:val="00032FDC"/>
    <w:rsid w:val="000336EB"/>
    <w:rsid w:val="000348A6"/>
    <w:rsid w:val="00034937"/>
    <w:rsid w:val="00034DA4"/>
    <w:rsid w:val="00035C0E"/>
    <w:rsid w:val="00035DBC"/>
    <w:rsid w:val="00035EB7"/>
    <w:rsid w:val="000364C7"/>
    <w:rsid w:val="00036561"/>
    <w:rsid w:val="00036FF6"/>
    <w:rsid w:val="00037B79"/>
    <w:rsid w:val="00037BC9"/>
    <w:rsid w:val="000416C3"/>
    <w:rsid w:val="00042F4A"/>
    <w:rsid w:val="00043A6A"/>
    <w:rsid w:val="00044914"/>
    <w:rsid w:val="00045011"/>
    <w:rsid w:val="000465F6"/>
    <w:rsid w:val="00046994"/>
    <w:rsid w:val="0004775A"/>
    <w:rsid w:val="00047EB9"/>
    <w:rsid w:val="00050042"/>
    <w:rsid w:val="00050DF1"/>
    <w:rsid w:val="00051271"/>
    <w:rsid w:val="00051AEF"/>
    <w:rsid w:val="00052D96"/>
    <w:rsid w:val="00053929"/>
    <w:rsid w:val="00055A3A"/>
    <w:rsid w:val="00060656"/>
    <w:rsid w:val="00060774"/>
    <w:rsid w:val="000616B8"/>
    <w:rsid w:val="0006253B"/>
    <w:rsid w:val="00062801"/>
    <w:rsid w:val="0006299D"/>
    <w:rsid w:val="00063116"/>
    <w:rsid w:val="000634EF"/>
    <w:rsid w:val="00063584"/>
    <w:rsid w:val="000637BC"/>
    <w:rsid w:val="000648FA"/>
    <w:rsid w:val="00066DE7"/>
    <w:rsid w:val="00067DD6"/>
    <w:rsid w:val="00070D94"/>
    <w:rsid w:val="00070DC0"/>
    <w:rsid w:val="00071D65"/>
    <w:rsid w:val="00071ED6"/>
    <w:rsid w:val="000723CA"/>
    <w:rsid w:val="00073032"/>
    <w:rsid w:val="000755D3"/>
    <w:rsid w:val="00076D3A"/>
    <w:rsid w:val="00077351"/>
    <w:rsid w:val="00077BA5"/>
    <w:rsid w:val="00081190"/>
    <w:rsid w:val="00082251"/>
    <w:rsid w:val="000822E4"/>
    <w:rsid w:val="000824B5"/>
    <w:rsid w:val="00083186"/>
    <w:rsid w:val="00083453"/>
    <w:rsid w:val="000835AD"/>
    <w:rsid w:val="0008395D"/>
    <w:rsid w:val="00083E43"/>
    <w:rsid w:val="000858F3"/>
    <w:rsid w:val="000862AD"/>
    <w:rsid w:val="00087DE9"/>
    <w:rsid w:val="00091640"/>
    <w:rsid w:val="00092811"/>
    <w:rsid w:val="00093CB1"/>
    <w:rsid w:val="00095B22"/>
    <w:rsid w:val="00096140"/>
    <w:rsid w:val="0009799F"/>
    <w:rsid w:val="00097CDD"/>
    <w:rsid w:val="000A02C2"/>
    <w:rsid w:val="000A3DFA"/>
    <w:rsid w:val="000A4C06"/>
    <w:rsid w:val="000A54DB"/>
    <w:rsid w:val="000A58F1"/>
    <w:rsid w:val="000A5AFC"/>
    <w:rsid w:val="000A5C2A"/>
    <w:rsid w:val="000B0C34"/>
    <w:rsid w:val="000B19AB"/>
    <w:rsid w:val="000B2DB0"/>
    <w:rsid w:val="000B330F"/>
    <w:rsid w:val="000B373B"/>
    <w:rsid w:val="000B423C"/>
    <w:rsid w:val="000B50FD"/>
    <w:rsid w:val="000B5FAE"/>
    <w:rsid w:val="000B6A11"/>
    <w:rsid w:val="000B74CC"/>
    <w:rsid w:val="000B752B"/>
    <w:rsid w:val="000C02EC"/>
    <w:rsid w:val="000C1ADF"/>
    <w:rsid w:val="000C2590"/>
    <w:rsid w:val="000C32D2"/>
    <w:rsid w:val="000C43EF"/>
    <w:rsid w:val="000C45F9"/>
    <w:rsid w:val="000C46BA"/>
    <w:rsid w:val="000C482D"/>
    <w:rsid w:val="000C76B9"/>
    <w:rsid w:val="000C7792"/>
    <w:rsid w:val="000C7A4B"/>
    <w:rsid w:val="000C7E20"/>
    <w:rsid w:val="000D1240"/>
    <w:rsid w:val="000D1D8F"/>
    <w:rsid w:val="000D44EE"/>
    <w:rsid w:val="000D4BDB"/>
    <w:rsid w:val="000D5674"/>
    <w:rsid w:val="000D70C0"/>
    <w:rsid w:val="000E0617"/>
    <w:rsid w:val="000E100A"/>
    <w:rsid w:val="000E2139"/>
    <w:rsid w:val="000E36D7"/>
    <w:rsid w:val="000E5B4E"/>
    <w:rsid w:val="000E64A7"/>
    <w:rsid w:val="000E772F"/>
    <w:rsid w:val="000E79D0"/>
    <w:rsid w:val="000F0927"/>
    <w:rsid w:val="000F4093"/>
    <w:rsid w:val="000F41BB"/>
    <w:rsid w:val="000F4E5D"/>
    <w:rsid w:val="000F5D56"/>
    <w:rsid w:val="000F6B78"/>
    <w:rsid w:val="00100305"/>
    <w:rsid w:val="00100772"/>
    <w:rsid w:val="00101248"/>
    <w:rsid w:val="00105A8C"/>
    <w:rsid w:val="00106B28"/>
    <w:rsid w:val="00107F87"/>
    <w:rsid w:val="001108E8"/>
    <w:rsid w:val="00111CDE"/>
    <w:rsid w:val="00111D78"/>
    <w:rsid w:val="001121C4"/>
    <w:rsid w:val="0011289E"/>
    <w:rsid w:val="00114097"/>
    <w:rsid w:val="00114AAB"/>
    <w:rsid w:val="00114D32"/>
    <w:rsid w:val="00117C60"/>
    <w:rsid w:val="00120434"/>
    <w:rsid w:val="00120A25"/>
    <w:rsid w:val="00120E5F"/>
    <w:rsid w:val="00121645"/>
    <w:rsid w:val="00121BFC"/>
    <w:rsid w:val="001239B8"/>
    <w:rsid w:val="001243D6"/>
    <w:rsid w:val="00124C92"/>
    <w:rsid w:val="00125B5A"/>
    <w:rsid w:val="00125DF9"/>
    <w:rsid w:val="00127032"/>
    <w:rsid w:val="00127FED"/>
    <w:rsid w:val="00127FF4"/>
    <w:rsid w:val="00130D6D"/>
    <w:rsid w:val="00130E62"/>
    <w:rsid w:val="00130F8B"/>
    <w:rsid w:val="00131ED6"/>
    <w:rsid w:val="00132D30"/>
    <w:rsid w:val="00133BA4"/>
    <w:rsid w:val="00136678"/>
    <w:rsid w:val="001366AF"/>
    <w:rsid w:val="00140C09"/>
    <w:rsid w:val="0014492E"/>
    <w:rsid w:val="00146759"/>
    <w:rsid w:val="00147BE9"/>
    <w:rsid w:val="00150DE2"/>
    <w:rsid w:val="00150FA5"/>
    <w:rsid w:val="001515BF"/>
    <w:rsid w:val="00152101"/>
    <w:rsid w:val="0015280E"/>
    <w:rsid w:val="00153D40"/>
    <w:rsid w:val="00154273"/>
    <w:rsid w:val="00154D97"/>
    <w:rsid w:val="0015594C"/>
    <w:rsid w:val="0015625A"/>
    <w:rsid w:val="001572B1"/>
    <w:rsid w:val="00157BE2"/>
    <w:rsid w:val="001607E0"/>
    <w:rsid w:val="00161AF8"/>
    <w:rsid w:val="0016269B"/>
    <w:rsid w:val="001636F4"/>
    <w:rsid w:val="001637E0"/>
    <w:rsid w:val="001638A2"/>
    <w:rsid w:val="00164F9F"/>
    <w:rsid w:val="00165058"/>
    <w:rsid w:val="001652A1"/>
    <w:rsid w:val="00165403"/>
    <w:rsid w:val="00166122"/>
    <w:rsid w:val="0016695E"/>
    <w:rsid w:val="00167384"/>
    <w:rsid w:val="00167390"/>
    <w:rsid w:val="00167947"/>
    <w:rsid w:val="00167E62"/>
    <w:rsid w:val="001707D2"/>
    <w:rsid w:val="00170E97"/>
    <w:rsid w:val="00171F57"/>
    <w:rsid w:val="00172308"/>
    <w:rsid w:val="001724DA"/>
    <w:rsid w:val="00172866"/>
    <w:rsid w:val="00172D8A"/>
    <w:rsid w:val="00172FA8"/>
    <w:rsid w:val="00174B2B"/>
    <w:rsid w:val="00175C31"/>
    <w:rsid w:val="00176DFE"/>
    <w:rsid w:val="0017797B"/>
    <w:rsid w:val="00180A1B"/>
    <w:rsid w:val="00180F27"/>
    <w:rsid w:val="00181EE6"/>
    <w:rsid w:val="00182FD9"/>
    <w:rsid w:val="00186D08"/>
    <w:rsid w:val="00190118"/>
    <w:rsid w:val="0019048E"/>
    <w:rsid w:val="00190EDF"/>
    <w:rsid w:val="00191034"/>
    <w:rsid w:val="0019111E"/>
    <w:rsid w:val="0019145E"/>
    <w:rsid w:val="00192B79"/>
    <w:rsid w:val="00192D6D"/>
    <w:rsid w:val="001931CD"/>
    <w:rsid w:val="001951BF"/>
    <w:rsid w:val="00195962"/>
    <w:rsid w:val="0019691F"/>
    <w:rsid w:val="00197275"/>
    <w:rsid w:val="0019730A"/>
    <w:rsid w:val="001A17E7"/>
    <w:rsid w:val="001A1BE1"/>
    <w:rsid w:val="001A2581"/>
    <w:rsid w:val="001A29C9"/>
    <w:rsid w:val="001A2B86"/>
    <w:rsid w:val="001A3DF0"/>
    <w:rsid w:val="001B097D"/>
    <w:rsid w:val="001B1353"/>
    <w:rsid w:val="001B1426"/>
    <w:rsid w:val="001B165E"/>
    <w:rsid w:val="001B1694"/>
    <w:rsid w:val="001B2703"/>
    <w:rsid w:val="001B278D"/>
    <w:rsid w:val="001B3AF7"/>
    <w:rsid w:val="001B4FF8"/>
    <w:rsid w:val="001B53A0"/>
    <w:rsid w:val="001B56BD"/>
    <w:rsid w:val="001B711D"/>
    <w:rsid w:val="001B7D39"/>
    <w:rsid w:val="001C01EF"/>
    <w:rsid w:val="001C0AC0"/>
    <w:rsid w:val="001C0C56"/>
    <w:rsid w:val="001C0F58"/>
    <w:rsid w:val="001C2B86"/>
    <w:rsid w:val="001C2EB7"/>
    <w:rsid w:val="001C5130"/>
    <w:rsid w:val="001C67FD"/>
    <w:rsid w:val="001C70FB"/>
    <w:rsid w:val="001D2436"/>
    <w:rsid w:val="001D2DD7"/>
    <w:rsid w:val="001D354F"/>
    <w:rsid w:val="001D507F"/>
    <w:rsid w:val="001D61DC"/>
    <w:rsid w:val="001D6383"/>
    <w:rsid w:val="001D7284"/>
    <w:rsid w:val="001D7750"/>
    <w:rsid w:val="001E0C74"/>
    <w:rsid w:val="001E2878"/>
    <w:rsid w:val="001E2928"/>
    <w:rsid w:val="001E30B1"/>
    <w:rsid w:val="001E5541"/>
    <w:rsid w:val="001E7256"/>
    <w:rsid w:val="001E72C7"/>
    <w:rsid w:val="001E79A6"/>
    <w:rsid w:val="001F03E4"/>
    <w:rsid w:val="001F2544"/>
    <w:rsid w:val="001F3025"/>
    <w:rsid w:val="001F3C42"/>
    <w:rsid w:val="001F3EEA"/>
    <w:rsid w:val="001F439D"/>
    <w:rsid w:val="001F50FC"/>
    <w:rsid w:val="001F58D0"/>
    <w:rsid w:val="001F6F8C"/>
    <w:rsid w:val="00200BB0"/>
    <w:rsid w:val="00204F29"/>
    <w:rsid w:val="00204FD8"/>
    <w:rsid w:val="00205427"/>
    <w:rsid w:val="00206EE3"/>
    <w:rsid w:val="002073F3"/>
    <w:rsid w:val="0020797C"/>
    <w:rsid w:val="00210D07"/>
    <w:rsid w:val="002119E1"/>
    <w:rsid w:val="00213988"/>
    <w:rsid w:val="00214BDB"/>
    <w:rsid w:val="00214DF8"/>
    <w:rsid w:val="00215088"/>
    <w:rsid w:val="00215B4D"/>
    <w:rsid w:val="002163A3"/>
    <w:rsid w:val="00217263"/>
    <w:rsid w:val="00217716"/>
    <w:rsid w:val="00220572"/>
    <w:rsid w:val="00220C41"/>
    <w:rsid w:val="00220DD1"/>
    <w:rsid w:val="00222AFE"/>
    <w:rsid w:val="00223D22"/>
    <w:rsid w:val="002263C9"/>
    <w:rsid w:val="002276E5"/>
    <w:rsid w:val="00230702"/>
    <w:rsid w:val="00231309"/>
    <w:rsid w:val="0023381A"/>
    <w:rsid w:val="00233BEC"/>
    <w:rsid w:val="002340AF"/>
    <w:rsid w:val="002343E6"/>
    <w:rsid w:val="00235AE8"/>
    <w:rsid w:val="00235F31"/>
    <w:rsid w:val="00236E65"/>
    <w:rsid w:val="00241632"/>
    <w:rsid w:val="00241AF4"/>
    <w:rsid w:val="00242265"/>
    <w:rsid w:val="002426BA"/>
    <w:rsid w:val="0024283D"/>
    <w:rsid w:val="00243B77"/>
    <w:rsid w:val="00244793"/>
    <w:rsid w:val="00246DCE"/>
    <w:rsid w:val="002478D8"/>
    <w:rsid w:val="002510DC"/>
    <w:rsid w:val="0025138B"/>
    <w:rsid w:val="002529C9"/>
    <w:rsid w:val="00252F09"/>
    <w:rsid w:val="00253F58"/>
    <w:rsid w:val="002572C7"/>
    <w:rsid w:val="00257334"/>
    <w:rsid w:val="00257C80"/>
    <w:rsid w:val="00261982"/>
    <w:rsid w:val="00263667"/>
    <w:rsid w:val="00264445"/>
    <w:rsid w:val="00266FCB"/>
    <w:rsid w:val="0027075E"/>
    <w:rsid w:val="00270A07"/>
    <w:rsid w:val="00270C2C"/>
    <w:rsid w:val="0027197B"/>
    <w:rsid w:val="00271DD8"/>
    <w:rsid w:val="00272CF7"/>
    <w:rsid w:val="0027402C"/>
    <w:rsid w:val="00274936"/>
    <w:rsid w:val="00275278"/>
    <w:rsid w:val="00275886"/>
    <w:rsid w:val="002762B4"/>
    <w:rsid w:val="002773F3"/>
    <w:rsid w:val="0028136B"/>
    <w:rsid w:val="00282018"/>
    <w:rsid w:val="00283BA3"/>
    <w:rsid w:val="002851CB"/>
    <w:rsid w:val="0028793C"/>
    <w:rsid w:val="0029237C"/>
    <w:rsid w:val="00292832"/>
    <w:rsid w:val="0029333F"/>
    <w:rsid w:val="002936EF"/>
    <w:rsid w:val="00294823"/>
    <w:rsid w:val="00294CC2"/>
    <w:rsid w:val="002A0A58"/>
    <w:rsid w:val="002A1691"/>
    <w:rsid w:val="002A1F3E"/>
    <w:rsid w:val="002A2471"/>
    <w:rsid w:val="002A28E1"/>
    <w:rsid w:val="002A2F60"/>
    <w:rsid w:val="002A48F2"/>
    <w:rsid w:val="002A605E"/>
    <w:rsid w:val="002A78A9"/>
    <w:rsid w:val="002B04C4"/>
    <w:rsid w:val="002B166D"/>
    <w:rsid w:val="002B1C62"/>
    <w:rsid w:val="002B2B01"/>
    <w:rsid w:val="002B51EC"/>
    <w:rsid w:val="002B5F6D"/>
    <w:rsid w:val="002B6A3C"/>
    <w:rsid w:val="002B745B"/>
    <w:rsid w:val="002C1ADB"/>
    <w:rsid w:val="002C1D57"/>
    <w:rsid w:val="002C4F9A"/>
    <w:rsid w:val="002C58E2"/>
    <w:rsid w:val="002C651A"/>
    <w:rsid w:val="002C6826"/>
    <w:rsid w:val="002C6D02"/>
    <w:rsid w:val="002C70F9"/>
    <w:rsid w:val="002C74C2"/>
    <w:rsid w:val="002C7BEF"/>
    <w:rsid w:val="002D0229"/>
    <w:rsid w:val="002D0F80"/>
    <w:rsid w:val="002D12A2"/>
    <w:rsid w:val="002D17E1"/>
    <w:rsid w:val="002D20CB"/>
    <w:rsid w:val="002D266C"/>
    <w:rsid w:val="002D3C31"/>
    <w:rsid w:val="002D4C0E"/>
    <w:rsid w:val="002D514D"/>
    <w:rsid w:val="002D655D"/>
    <w:rsid w:val="002D70A4"/>
    <w:rsid w:val="002D7311"/>
    <w:rsid w:val="002E1085"/>
    <w:rsid w:val="002E235A"/>
    <w:rsid w:val="002E50FD"/>
    <w:rsid w:val="002E5288"/>
    <w:rsid w:val="002E6995"/>
    <w:rsid w:val="002E6A2A"/>
    <w:rsid w:val="002E6A4D"/>
    <w:rsid w:val="002E7F57"/>
    <w:rsid w:val="002F062E"/>
    <w:rsid w:val="002F1881"/>
    <w:rsid w:val="002F28FD"/>
    <w:rsid w:val="002F3391"/>
    <w:rsid w:val="002F42DA"/>
    <w:rsid w:val="002F4A97"/>
    <w:rsid w:val="002F5095"/>
    <w:rsid w:val="002F691B"/>
    <w:rsid w:val="002F6EA6"/>
    <w:rsid w:val="002F74F0"/>
    <w:rsid w:val="0030107F"/>
    <w:rsid w:val="00301965"/>
    <w:rsid w:val="003028C9"/>
    <w:rsid w:val="003028DE"/>
    <w:rsid w:val="00304B6E"/>
    <w:rsid w:val="00305E3E"/>
    <w:rsid w:val="003074AF"/>
    <w:rsid w:val="0031143D"/>
    <w:rsid w:val="00312055"/>
    <w:rsid w:val="003124CC"/>
    <w:rsid w:val="00312D07"/>
    <w:rsid w:val="00312D53"/>
    <w:rsid w:val="00313522"/>
    <w:rsid w:val="003155FD"/>
    <w:rsid w:val="003156FC"/>
    <w:rsid w:val="00316F3D"/>
    <w:rsid w:val="003171EE"/>
    <w:rsid w:val="00320474"/>
    <w:rsid w:val="0032059C"/>
    <w:rsid w:val="003206F0"/>
    <w:rsid w:val="00321A3A"/>
    <w:rsid w:val="00325758"/>
    <w:rsid w:val="00325AE7"/>
    <w:rsid w:val="00325BEC"/>
    <w:rsid w:val="00327567"/>
    <w:rsid w:val="00331377"/>
    <w:rsid w:val="00332612"/>
    <w:rsid w:val="00333153"/>
    <w:rsid w:val="00333AA5"/>
    <w:rsid w:val="003356ED"/>
    <w:rsid w:val="00335A4A"/>
    <w:rsid w:val="00337027"/>
    <w:rsid w:val="00337183"/>
    <w:rsid w:val="00341053"/>
    <w:rsid w:val="00341368"/>
    <w:rsid w:val="00342294"/>
    <w:rsid w:val="00342A5A"/>
    <w:rsid w:val="00343958"/>
    <w:rsid w:val="00344374"/>
    <w:rsid w:val="003448C6"/>
    <w:rsid w:val="003449F9"/>
    <w:rsid w:val="0034777B"/>
    <w:rsid w:val="00350097"/>
    <w:rsid w:val="00350E2E"/>
    <w:rsid w:val="00350F33"/>
    <w:rsid w:val="00351691"/>
    <w:rsid w:val="003522E0"/>
    <w:rsid w:val="00353031"/>
    <w:rsid w:val="0035348B"/>
    <w:rsid w:val="00353B42"/>
    <w:rsid w:val="00356384"/>
    <w:rsid w:val="00356921"/>
    <w:rsid w:val="00357161"/>
    <w:rsid w:val="003578D6"/>
    <w:rsid w:val="00361386"/>
    <w:rsid w:val="0036326B"/>
    <w:rsid w:val="0036383B"/>
    <w:rsid w:val="00363AC7"/>
    <w:rsid w:val="00363FF0"/>
    <w:rsid w:val="00365817"/>
    <w:rsid w:val="00366DAA"/>
    <w:rsid w:val="00367619"/>
    <w:rsid w:val="00371729"/>
    <w:rsid w:val="00372DF0"/>
    <w:rsid w:val="00372E55"/>
    <w:rsid w:val="00373A4C"/>
    <w:rsid w:val="00373B85"/>
    <w:rsid w:val="00374166"/>
    <w:rsid w:val="003744E0"/>
    <w:rsid w:val="003748E8"/>
    <w:rsid w:val="003758FF"/>
    <w:rsid w:val="0038456A"/>
    <w:rsid w:val="00384595"/>
    <w:rsid w:val="00385E1C"/>
    <w:rsid w:val="00385EDC"/>
    <w:rsid w:val="00385FB6"/>
    <w:rsid w:val="00391B62"/>
    <w:rsid w:val="00392BA3"/>
    <w:rsid w:val="00394C55"/>
    <w:rsid w:val="00394FFA"/>
    <w:rsid w:val="003952B8"/>
    <w:rsid w:val="003955E5"/>
    <w:rsid w:val="00395ED0"/>
    <w:rsid w:val="00396D45"/>
    <w:rsid w:val="00396E05"/>
    <w:rsid w:val="00397A9E"/>
    <w:rsid w:val="00397CF9"/>
    <w:rsid w:val="003A0210"/>
    <w:rsid w:val="003A0FB5"/>
    <w:rsid w:val="003A1E51"/>
    <w:rsid w:val="003A2316"/>
    <w:rsid w:val="003A30ED"/>
    <w:rsid w:val="003A42C4"/>
    <w:rsid w:val="003A462F"/>
    <w:rsid w:val="003A5332"/>
    <w:rsid w:val="003A550D"/>
    <w:rsid w:val="003A5D5F"/>
    <w:rsid w:val="003A63AA"/>
    <w:rsid w:val="003B038A"/>
    <w:rsid w:val="003B1CF6"/>
    <w:rsid w:val="003B2E2F"/>
    <w:rsid w:val="003B315E"/>
    <w:rsid w:val="003B4910"/>
    <w:rsid w:val="003B4F15"/>
    <w:rsid w:val="003B5625"/>
    <w:rsid w:val="003B6F6E"/>
    <w:rsid w:val="003B7C93"/>
    <w:rsid w:val="003C0673"/>
    <w:rsid w:val="003C0F51"/>
    <w:rsid w:val="003C23A0"/>
    <w:rsid w:val="003C3112"/>
    <w:rsid w:val="003C3154"/>
    <w:rsid w:val="003C3325"/>
    <w:rsid w:val="003C39C5"/>
    <w:rsid w:val="003C4E86"/>
    <w:rsid w:val="003C5E93"/>
    <w:rsid w:val="003C7872"/>
    <w:rsid w:val="003C79BB"/>
    <w:rsid w:val="003C7EF0"/>
    <w:rsid w:val="003D0104"/>
    <w:rsid w:val="003D05F4"/>
    <w:rsid w:val="003D0747"/>
    <w:rsid w:val="003D1ABE"/>
    <w:rsid w:val="003D26DD"/>
    <w:rsid w:val="003D361C"/>
    <w:rsid w:val="003D4D8C"/>
    <w:rsid w:val="003D54F3"/>
    <w:rsid w:val="003D7437"/>
    <w:rsid w:val="003E00B6"/>
    <w:rsid w:val="003E21CD"/>
    <w:rsid w:val="003E25F1"/>
    <w:rsid w:val="003E2CA2"/>
    <w:rsid w:val="003E3941"/>
    <w:rsid w:val="003E3B49"/>
    <w:rsid w:val="003E45F8"/>
    <w:rsid w:val="003E4604"/>
    <w:rsid w:val="003E4E0F"/>
    <w:rsid w:val="003E5BBB"/>
    <w:rsid w:val="003E6BC4"/>
    <w:rsid w:val="003E732A"/>
    <w:rsid w:val="003F00D2"/>
    <w:rsid w:val="003F1073"/>
    <w:rsid w:val="003F10F9"/>
    <w:rsid w:val="003F3CC7"/>
    <w:rsid w:val="003F401C"/>
    <w:rsid w:val="003F49C7"/>
    <w:rsid w:val="003F4D38"/>
    <w:rsid w:val="003F6202"/>
    <w:rsid w:val="003F6329"/>
    <w:rsid w:val="003F7BF1"/>
    <w:rsid w:val="00401297"/>
    <w:rsid w:val="004012EE"/>
    <w:rsid w:val="004014A6"/>
    <w:rsid w:val="00401C8B"/>
    <w:rsid w:val="00403952"/>
    <w:rsid w:val="00403DD2"/>
    <w:rsid w:val="00404064"/>
    <w:rsid w:val="00405315"/>
    <w:rsid w:val="00405C6E"/>
    <w:rsid w:val="004069C8"/>
    <w:rsid w:val="00407471"/>
    <w:rsid w:val="0041066F"/>
    <w:rsid w:val="00410AC6"/>
    <w:rsid w:val="004116EA"/>
    <w:rsid w:val="00411AE3"/>
    <w:rsid w:val="00411B7B"/>
    <w:rsid w:val="004139AC"/>
    <w:rsid w:val="00415455"/>
    <w:rsid w:val="00420656"/>
    <w:rsid w:val="00422CE4"/>
    <w:rsid w:val="00424430"/>
    <w:rsid w:val="00424586"/>
    <w:rsid w:val="0042595B"/>
    <w:rsid w:val="00425EB9"/>
    <w:rsid w:val="00425F79"/>
    <w:rsid w:val="0042698C"/>
    <w:rsid w:val="00427655"/>
    <w:rsid w:val="00430535"/>
    <w:rsid w:val="00431A17"/>
    <w:rsid w:val="00432D11"/>
    <w:rsid w:val="00433017"/>
    <w:rsid w:val="00433281"/>
    <w:rsid w:val="00433660"/>
    <w:rsid w:val="00434443"/>
    <w:rsid w:val="004345A2"/>
    <w:rsid w:val="004357C2"/>
    <w:rsid w:val="00435D38"/>
    <w:rsid w:val="00440A75"/>
    <w:rsid w:val="00442327"/>
    <w:rsid w:val="00442917"/>
    <w:rsid w:val="00442CAC"/>
    <w:rsid w:val="004436E2"/>
    <w:rsid w:val="00445813"/>
    <w:rsid w:val="00451782"/>
    <w:rsid w:val="00454625"/>
    <w:rsid w:val="00455420"/>
    <w:rsid w:val="00455491"/>
    <w:rsid w:val="00455EBA"/>
    <w:rsid w:val="00455F1E"/>
    <w:rsid w:val="00455F66"/>
    <w:rsid w:val="00457A32"/>
    <w:rsid w:val="00461369"/>
    <w:rsid w:val="004633D5"/>
    <w:rsid w:val="004645EC"/>
    <w:rsid w:val="00465374"/>
    <w:rsid w:val="0046715D"/>
    <w:rsid w:val="00470CD4"/>
    <w:rsid w:val="0047177B"/>
    <w:rsid w:val="004719BF"/>
    <w:rsid w:val="0047413C"/>
    <w:rsid w:val="00474E65"/>
    <w:rsid w:val="004752CE"/>
    <w:rsid w:val="004809FA"/>
    <w:rsid w:val="00480C08"/>
    <w:rsid w:val="004812FA"/>
    <w:rsid w:val="00481E99"/>
    <w:rsid w:val="00482AB4"/>
    <w:rsid w:val="00484240"/>
    <w:rsid w:val="00484BE6"/>
    <w:rsid w:val="00484DFF"/>
    <w:rsid w:val="00484E5B"/>
    <w:rsid w:val="0048561F"/>
    <w:rsid w:val="00490670"/>
    <w:rsid w:val="0049085D"/>
    <w:rsid w:val="00491551"/>
    <w:rsid w:val="0049420B"/>
    <w:rsid w:val="00494736"/>
    <w:rsid w:val="0049491F"/>
    <w:rsid w:val="0049725A"/>
    <w:rsid w:val="004A092D"/>
    <w:rsid w:val="004A0D54"/>
    <w:rsid w:val="004A0D8D"/>
    <w:rsid w:val="004A2556"/>
    <w:rsid w:val="004A5763"/>
    <w:rsid w:val="004B04C1"/>
    <w:rsid w:val="004B108C"/>
    <w:rsid w:val="004B1EA4"/>
    <w:rsid w:val="004B2A1F"/>
    <w:rsid w:val="004B3B66"/>
    <w:rsid w:val="004B5175"/>
    <w:rsid w:val="004B7C19"/>
    <w:rsid w:val="004C165D"/>
    <w:rsid w:val="004C2B29"/>
    <w:rsid w:val="004C3C2E"/>
    <w:rsid w:val="004C40DA"/>
    <w:rsid w:val="004C5023"/>
    <w:rsid w:val="004C5459"/>
    <w:rsid w:val="004C5D57"/>
    <w:rsid w:val="004C6769"/>
    <w:rsid w:val="004C6C6D"/>
    <w:rsid w:val="004C72C6"/>
    <w:rsid w:val="004C781E"/>
    <w:rsid w:val="004C79A7"/>
    <w:rsid w:val="004D03FD"/>
    <w:rsid w:val="004D08A5"/>
    <w:rsid w:val="004D0A8C"/>
    <w:rsid w:val="004D1469"/>
    <w:rsid w:val="004D4017"/>
    <w:rsid w:val="004D4D06"/>
    <w:rsid w:val="004D64C1"/>
    <w:rsid w:val="004D6D6B"/>
    <w:rsid w:val="004D7B2E"/>
    <w:rsid w:val="004E0959"/>
    <w:rsid w:val="004E0D9E"/>
    <w:rsid w:val="004E1356"/>
    <w:rsid w:val="004E135C"/>
    <w:rsid w:val="004E2B0E"/>
    <w:rsid w:val="004E3AC5"/>
    <w:rsid w:val="004E3BA3"/>
    <w:rsid w:val="004E4141"/>
    <w:rsid w:val="004E4524"/>
    <w:rsid w:val="004E4586"/>
    <w:rsid w:val="004E60D4"/>
    <w:rsid w:val="004E63ED"/>
    <w:rsid w:val="004E6B47"/>
    <w:rsid w:val="004F0DA1"/>
    <w:rsid w:val="004F1E97"/>
    <w:rsid w:val="004F2366"/>
    <w:rsid w:val="004F237B"/>
    <w:rsid w:val="004F34A8"/>
    <w:rsid w:val="004F4807"/>
    <w:rsid w:val="004F67C7"/>
    <w:rsid w:val="00500446"/>
    <w:rsid w:val="00500E11"/>
    <w:rsid w:val="00501188"/>
    <w:rsid w:val="00501400"/>
    <w:rsid w:val="0050185F"/>
    <w:rsid w:val="005024F7"/>
    <w:rsid w:val="00502EE7"/>
    <w:rsid w:val="0050326F"/>
    <w:rsid w:val="0050536D"/>
    <w:rsid w:val="00505D15"/>
    <w:rsid w:val="00505E57"/>
    <w:rsid w:val="00506508"/>
    <w:rsid w:val="0050791E"/>
    <w:rsid w:val="0051015E"/>
    <w:rsid w:val="00510481"/>
    <w:rsid w:val="00511405"/>
    <w:rsid w:val="00512764"/>
    <w:rsid w:val="00513CBD"/>
    <w:rsid w:val="005141CC"/>
    <w:rsid w:val="0051456D"/>
    <w:rsid w:val="00514819"/>
    <w:rsid w:val="0051531F"/>
    <w:rsid w:val="00515F88"/>
    <w:rsid w:val="005160AF"/>
    <w:rsid w:val="00516CDD"/>
    <w:rsid w:val="00520DC9"/>
    <w:rsid w:val="005226F6"/>
    <w:rsid w:val="005248EC"/>
    <w:rsid w:val="00525ACE"/>
    <w:rsid w:val="00525FD5"/>
    <w:rsid w:val="0053022C"/>
    <w:rsid w:val="00530B8A"/>
    <w:rsid w:val="00530C5C"/>
    <w:rsid w:val="00530E51"/>
    <w:rsid w:val="0053187E"/>
    <w:rsid w:val="0053198C"/>
    <w:rsid w:val="00531D7F"/>
    <w:rsid w:val="005335B7"/>
    <w:rsid w:val="0053383A"/>
    <w:rsid w:val="005349B3"/>
    <w:rsid w:val="005367A5"/>
    <w:rsid w:val="00536F73"/>
    <w:rsid w:val="00537239"/>
    <w:rsid w:val="005372E7"/>
    <w:rsid w:val="00537D8A"/>
    <w:rsid w:val="00537E3C"/>
    <w:rsid w:val="005413D2"/>
    <w:rsid w:val="005416FA"/>
    <w:rsid w:val="005419DF"/>
    <w:rsid w:val="00541D60"/>
    <w:rsid w:val="00541E0F"/>
    <w:rsid w:val="00542E68"/>
    <w:rsid w:val="00542F63"/>
    <w:rsid w:val="005434BF"/>
    <w:rsid w:val="0054513A"/>
    <w:rsid w:val="005453DC"/>
    <w:rsid w:val="0054544C"/>
    <w:rsid w:val="00546F18"/>
    <w:rsid w:val="005472F8"/>
    <w:rsid w:val="0054740C"/>
    <w:rsid w:val="00551D86"/>
    <w:rsid w:val="00552754"/>
    <w:rsid w:val="00552B5C"/>
    <w:rsid w:val="00552F23"/>
    <w:rsid w:val="005538C8"/>
    <w:rsid w:val="00553C5D"/>
    <w:rsid w:val="00555295"/>
    <w:rsid w:val="005553E4"/>
    <w:rsid w:val="00556084"/>
    <w:rsid w:val="00557DA6"/>
    <w:rsid w:val="00557E5D"/>
    <w:rsid w:val="00560293"/>
    <w:rsid w:val="00560BF1"/>
    <w:rsid w:val="00560D6C"/>
    <w:rsid w:val="005621E8"/>
    <w:rsid w:val="005633E6"/>
    <w:rsid w:val="005647F8"/>
    <w:rsid w:val="00564A12"/>
    <w:rsid w:val="005662C7"/>
    <w:rsid w:val="00566CD6"/>
    <w:rsid w:val="005678AF"/>
    <w:rsid w:val="00567FBD"/>
    <w:rsid w:val="0057161C"/>
    <w:rsid w:val="00571791"/>
    <w:rsid w:val="00571D51"/>
    <w:rsid w:val="005737F0"/>
    <w:rsid w:val="00573FE5"/>
    <w:rsid w:val="00576C70"/>
    <w:rsid w:val="0057701B"/>
    <w:rsid w:val="00577281"/>
    <w:rsid w:val="00577A9B"/>
    <w:rsid w:val="0058184F"/>
    <w:rsid w:val="00584321"/>
    <w:rsid w:val="00584836"/>
    <w:rsid w:val="00584949"/>
    <w:rsid w:val="0058666F"/>
    <w:rsid w:val="005872C4"/>
    <w:rsid w:val="00590897"/>
    <w:rsid w:val="00592F4F"/>
    <w:rsid w:val="005936CC"/>
    <w:rsid w:val="0059465B"/>
    <w:rsid w:val="00596255"/>
    <w:rsid w:val="00596DAF"/>
    <w:rsid w:val="005976D0"/>
    <w:rsid w:val="005A0CC6"/>
    <w:rsid w:val="005A134F"/>
    <w:rsid w:val="005A25AA"/>
    <w:rsid w:val="005A311E"/>
    <w:rsid w:val="005A3BEC"/>
    <w:rsid w:val="005A49DA"/>
    <w:rsid w:val="005A4F65"/>
    <w:rsid w:val="005A7127"/>
    <w:rsid w:val="005A71F9"/>
    <w:rsid w:val="005B1822"/>
    <w:rsid w:val="005B1B83"/>
    <w:rsid w:val="005B498E"/>
    <w:rsid w:val="005B50A1"/>
    <w:rsid w:val="005B6AE4"/>
    <w:rsid w:val="005B748B"/>
    <w:rsid w:val="005B7DFC"/>
    <w:rsid w:val="005C00DF"/>
    <w:rsid w:val="005C0311"/>
    <w:rsid w:val="005C2201"/>
    <w:rsid w:val="005C5D31"/>
    <w:rsid w:val="005C6620"/>
    <w:rsid w:val="005C692A"/>
    <w:rsid w:val="005C6930"/>
    <w:rsid w:val="005C6A10"/>
    <w:rsid w:val="005C6CE2"/>
    <w:rsid w:val="005D1E03"/>
    <w:rsid w:val="005D1EE7"/>
    <w:rsid w:val="005D2380"/>
    <w:rsid w:val="005D352C"/>
    <w:rsid w:val="005D4FBA"/>
    <w:rsid w:val="005D5A97"/>
    <w:rsid w:val="005D65E7"/>
    <w:rsid w:val="005D68EB"/>
    <w:rsid w:val="005D7323"/>
    <w:rsid w:val="005E056B"/>
    <w:rsid w:val="005E1041"/>
    <w:rsid w:val="005E3DDF"/>
    <w:rsid w:val="005E4CF4"/>
    <w:rsid w:val="005E50F4"/>
    <w:rsid w:val="005E536B"/>
    <w:rsid w:val="005E656E"/>
    <w:rsid w:val="005E6F6D"/>
    <w:rsid w:val="005E76F7"/>
    <w:rsid w:val="005F1488"/>
    <w:rsid w:val="005F194F"/>
    <w:rsid w:val="005F1B5B"/>
    <w:rsid w:val="005F21C5"/>
    <w:rsid w:val="005F3686"/>
    <w:rsid w:val="005F39F1"/>
    <w:rsid w:val="005F465D"/>
    <w:rsid w:val="005F5702"/>
    <w:rsid w:val="005F5EFE"/>
    <w:rsid w:val="005F74F7"/>
    <w:rsid w:val="006006BB"/>
    <w:rsid w:val="00601BFD"/>
    <w:rsid w:val="00602A79"/>
    <w:rsid w:val="00603E5A"/>
    <w:rsid w:val="006056C4"/>
    <w:rsid w:val="00605867"/>
    <w:rsid w:val="00605D56"/>
    <w:rsid w:val="0060628C"/>
    <w:rsid w:val="00606460"/>
    <w:rsid w:val="00610183"/>
    <w:rsid w:val="006103C8"/>
    <w:rsid w:val="006119A9"/>
    <w:rsid w:val="006122DB"/>
    <w:rsid w:val="00612319"/>
    <w:rsid w:val="006124DF"/>
    <w:rsid w:val="0061404B"/>
    <w:rsid w:val="006159C5"/>
    <w:rsid w:val="00615D76"/>
    <w:rsid w:val="006223A7"/>
    <w:rsid w:val="00622A85"/>
    <w:rsid w:val="006232C1"/>
    <w:rsid w:val="00623AA3"/>
    <w:rsid w:val="00623ED0"/>
    <w:rsid w:val="00624322"/>
    <w:rsid w:val="00626FC4"/>
    <w:rsid w:val="00627601"/>
    <w:rsid w:val="00627A13"/>
    <w:rsid w:val="00627C15"/>
    <w:rsid w:val="0063094A"/>
    <w:rsid w:val="0063116C"/>
    <w:rsid w:val="00632996"/>
    <w:rsid w:val="00634B62"/>
    <w:rsid w:val="00636958"/>
    <w:rsid w:val="00636CA0"/>
    <w:rsid w:val="00636CA7"/>
    <w:rsid w:val="006416B6"/>
    <w:rsid w:val="00643E9A"/>
    <w:rsid w:val="00645201"/>
    <w:rsid w:val="00646640"/>
    <w:rsid w:val="00646ADA"/>
    <w:rsid w:val="006501A1"/>
    <w:rsid w:val="00652235"/>
    <w:rsid w:val="00652BDE"/>
    <w:rsid w:val="00652E1E"/>
    <w:rsid w:val="006540EA"/>
    <w:rsid w:val="00654475"/>
    <w:rsid w:val="006555D5"/>
    <w:rsid w:val="00655BF0"/>
    <w:rsid w:val="00655D51"/>
    <w:rsid w:val="00656933"/>
    <w:rsid w:val="00660BAB"/>
    <w:rsid w:val="006610C1"/>
    <w:rsid w:val="006618F5"/>
    <w:rsid w:val="00661F86"/>
    <w:rsid w:val="006641DB"/>
    <w:rsid w:val="0066487C"/>
    <w:rsid w:val="00664EDB"/>
    <w:rsid w:val="00665779"/>
    <w:rsid w:val="00665D8F"/>
    <w:rsid w:val="00666951"/>
    <w:rsid w:val="006715A4"/>
    <w:rsid w:val="00672767"/>
    <w:rsid w:val="00672B66"/>
    <w:rsid w:val="00673C4B"/>
    <w:rsid w:val="006751AB"/>
    <w:rsid w:val="00676226"/>
    <w:rsid w:val="00676957"/>
    <w:rsid w:val="0067725B"/>
    <w:rsid w:val="0067760F"/>
    <w:rsid w:val="00677F0D"/>
    <w:rsid w:val="00681309"/>
    <w:rsid w:val="00681AA2"/>
    <w:rsid w:val="006826E5"/>
    <w:rsid w:val="00682C71"/>
    <w:rsid w:val="00683CED"/>
    <w:rsid w:val="0068400A"/>
    <w:rsid w:val="0068428A"/>
    <w:rsid w:val="006862E7"/>
    <w:rsid w:val="006869C5"/>
    <w:rsid w:val="00686CE1"/>
    <w:rsid w:val="0068763B"/>
    <w:rsid w:val="00687A51"/>
    <w:rsid w:val="006902A7"/>
    <w:rsid w:val="00691713"/>
    <w:rsid w:val="006921E7"/>
    <w:rsid w:val="006926D8"/>
    <w:rsid w:val="00692E8C"/>
    <w:rsid w:val="00693122"/>
    <w:rsid w:val="006955B8"/>
    <w:rsid w:val="00696940"/>
    <w:rsid w:val="00696E4D"/>
    <w:rsid w:val="00697064"/>
    <w:rsid w:val="00697091"/>
    <w:rsid w:val="00697A1D"/>
    <w:rsid w:val="006A13E4"/>
    <w:rsid w:val="006A2D0B"/>
    <w:rsid w:val="006A2FA2"/>
    <w:rsid w:val="006A33BE"/>
    <w:rsid w:val="006A47AA"/>
    <w:rsid w:val="006A6B7F"/>
    <w:rsid w:val="006A71A6"/>
    <w:rsid w:val="006A774D"/>
    <w:rsid w:val="006A7E97"/>
    <w:rsid w:val="006B0225"/>
    <w:rsid w:val="006B03B8"/>
    <w:rsid w:val="006B04AE"/>
    <w:rsid w:val="006B05B8"/>
    <w:rsid w:val="006B3AC8"/>
    <w:rsid w:val="006B5E45"/>
    <w:rsid w:val="006B61EC"/>
    <w:rsid w:val="006B62DA"/>
    <w:rsid w:val="006B650F"/>
    <w:rsid w:val="006B7D21"/>
    <w:rsid w:val="006C00CB"/>
    <w:rsid w:val="006C0EBA"/>
    <w:rsid w:val="006C1C30"/>
    <w:rsid w:val="006C33A6"/>
    <w:rsid w:val="006C3C86"/>
    <w:rsid w:val="006C664E"/>
    <w:rsid w:val="006D156A"/>
    <w:rsid w:val="006D1B1D"/>
    <w:rsid w:val="006D1F68"/>
    <w:rsid w:val="006D26A1"/>
    <w:rsid w:val="006D34D2"/>
    <w:rsid w:val="006D3BD0"/>
    <w:rsid w:val="006D5488"/>
    <w:rsid w:val="006D631C"/>
    <w:rsid w:val="006D7510"/>
    <w:rsid w:val="006D75AB"/>
    <w:rsid w:val="006D774D"/>
    <w:rsid w:val="006D77B5"/>
    <w:rsid w:val="006D7892"/>
    <w:rsid w:val="006D7D17"/>
    <w:rsid w:val="006D7EA0"/>
    <w:rsid w:val="006E07C4"/>
    <w:rsid w:val="006E0923"/>
    <w:rsid w:val="006E2418"/>
    <w:rsid w:val="006E3BF6"/>
    <w:rsid w:val="006E4196"/>
    <w:rsid w:val="006E6478"/>
    <w:rsid w:val="006E671C"/>
    <w:rsid w:val="006F0B52"/>
    <w:rsid w:val="006F0E53"/>
    <w:rsid w:val="006F0F9B"/>
    <w:rsid w:val="006F1DA6"/>
    <w:rsid w:val="006F22C8"/>
    <w:rsid w:val="006F32FB"/>
    <w:rsid w:val="006F339B"/>
    <w:rsid w:val="006F369B"/>
    <w:rsid w:val="006F3CA4"/>
    <w:rsid w:val="006F3FDE"/>
    <w:rsid w:val="006F4DFB"/>
    <w:rsid w:val="006F6F43"/>
    <w:rsid w:val="00701F70"/>
    <w:rsid w:val="0070446E"/>
    <w:rsid w:val="00704516"/>
    <w:rsid w:val="0070525D"/>
    <w:rsid w:val="00705C4B"/>
    <w:rsid w:val="0070748B"/>
    <w:rsid w:val="00707544"/>
    <w:rsid w:val="007076B7"/>
    <w:rsid w:val="0071037E"/>
    <w:rsid w:val="007112A5"/>
    <w:rsid w:val="00711FAA"/>
    <w:rsid w:val="007123A0"/>
    <w:rsid w:val="00712784"/>
    <w:rsid w:val="00712AE0"/>
    <w:rsid w:val="00712D54"/>
    <w:rsid w:val="00712EE6"/>
    <w:rsid w:val="00713F54"/>
    <w:rsid w:val="0071409D"/>
    <w:rsid w:val="007178CB"/>
    <w:rsid w:val="00717D3C"/>
    <w:rsid w:val="00717EFA"/>
    <w:rsid w:val="007203EF"/>
    <w:rsid w:val="00721211"/>
    <w:rsid w:val="00721365"/>
    <w:rsid w:val="00721A33"/>
    <w:rsid w:val="00721B64"/>
    <w:rsid w:val="007231FF"/>
    <w:rsid w:val="00723304"/>
    <w:rsid w:val="00725AD1"/>
    <w:rsid w:val="0072694F"/>
    <w:rsid w:val="00726DE8"/>
    <w:rsid w:val="00726F60"/>
    <w:rsid w:val="00727480"/>
    <w:rsid w:val="007303E1"/>
    <w:rsid w:val="00730838"/>
    <w:rsid w:val="0073151E"/>
    <w:rsid w:val="00731533"/>
    <w:rsid w:val="007318F6"/>
    <w:rsid w:val="007320EA"/>
    <w:rsid w:val="00732128"/>
    <w:rsid w:val="0073386F"/>
    <w:rsid w:val="007339C7"/>
    <w:rsid w:val="00735434"/>
    <w:rsid w:val="0073599A"/>
    <w:rsid w:val="00736EB9"/>
    <w:rsid w:val="007406CF"/>
    <w:rsid w:val="0074170C"/>
    <w:rsid w:val="0074176C"/>
    <w:rsid w:val="00741E10"/>
    <w:rsid w:val="00741F54"/>
    <w:rsid w:val="00743010"/>
    <w:rsid w:val="00744187"/>
    <w:rsid w:val="007445CA"/>
    <w:rsid w:val="00744DC6"/>
    <w:rsid w:val="00745355"/>
    <w:rsid w:val="00746057"/>
    <w:rsid w:val="0074610B"/>
    <w:rsid w:val="00746D37"/>
    <w:rsid w:val="007504BA"/>
    <w:rsid w:val="00752A89"/>
    <w:rsid w:val="00752B95"/>
    <w:rsid w:val="00753503"/>
    <w:rsid w:val="00753EDC"/>
    <w:rsid w:val="00756326"/>
    <w:rsid w:val="0075642B"/>
    <w:rsid w:val="00757CDF"/>
    <w:rsid w:val="00760AE5"/>
    <w:rsid w:val="00760CCD"/>
    <w:rsid w:val="0076259E"/>
    <w:rsid w:val="007628B4"/>
    <w:rsid w:val="00763E9D"/>
    <w:rsid w:val="00764498"/>
    <w:rsid w:val="00764DA3"/>
    <w:rsid w:val="00765447"/>
    <w:rsid w:val="00767BF3"/>
    <w:rsid w:val="007707C3"/>
    <w:rsid w:val="00771FF5"/>
    <w:rsid w:val="00772C0B"/>
    <w:rsid w:val="007733C2"/>
    <w:rsid w:val="00773671"/>
    <w:rsid w:val="00774B79"/>
    <w:rsid w:val="00774F38"/>
    <w:rsid w:val="007763B2"/>
    <w:rsid w:val="0077718D"/>
    <w:rsid w:val="0078277F"/>
    <w:rsid w:val="00782B1A"/>
    <w:rsid w:val="00783E1F"/>
    <w:rsid w:val="007847E4"/>
    <w:rsid w:val="00784BAF"/>
    <w:rsid w:val="00784D79"/>
    <w:rsid w:val="00785894"/>
    <w:rsid w:val="00786761"/>
    <w:rsid w:val="00786C01"/>
    <w:rsid w:val="00787F59"/>
    <w:rsid w:val="00790592"/>
    <w:rsid w:val="0079116F"/>
    <w:rsid w:val="00791A87"/>
    <w:rsid w:val="0079448F"/>
    <w:rsid w:val="00794BF1"/>
    <w:rsid w:val="007977D3"/>
    <w:rsid w:val="007A0169"/>
    <w:rsid w:val="007A09C2"/>
    <w:rsid w:val="007A1EB4"/>
    <w:rsid w:val="007A3C8D"/>
    <w:rsid w:val="007A427B"/>
    <w:rsid w:val="007A5D79"/>
    <w:rsid w:val="007A6746"/>
    <w:rsid w:val="007A687B"/>
    <w:rsid w:val="007A7A94"/>
    <w:rsid w:val="007A7F7B"/>
    <w:rsid w:val="007B0430"/>
    <w:rsid w:val="007B0701"/>
    <w:rsid w:val="007B1D76"/>
    <w:rsid w:val="007B30DE"/>
    <w:rsid w:val="007B4030"/>
    <w:rsid w:val="007B4EF5"/>
    <w:rsid w:val="007B575F"/>
    <w:rsid w:val="007B5936"/>
    <w:rsid w:val="007B59FD"/>
    <w:rsid w:val="007B5D76"/>
    <w:rsid w:val="007B6DC6"/>
    <w:rsid w:val="007B7349"/>
    <w:rsid w:val="007B7FEC"/>
    <w:rsid w:val="007C0D72"/>
    <w:rsid w:val="007C0FB5"/>
    <w:rsid w:val="007C1205"/>
    <w:rsid w:val="007C184B"/>
    <w:rsid w:val="007C1A69"/>
    <w:rsid w:val="007C25D2"/>
    <w:rsid w:val="007C27EC"/>
    <w:rsid w:val="007C3FF6"/>
    <w:rsid w:val="007C47F7"/>
    <w:rsid w:val="007C4C2C"/>
    <w:rsid w:val="007C541F"/>
    <w:rsid w:val="007C722D"/>
    <w:rsid w:val="007C7A56"/>
    <w:rsid w:val="007D02D9"/>
    <w:rsid w:val="007D09A7"/>
    <w:rsid w:val="007D580A"/>
    <w:rsid w:val="007D60CA"/>
    <w:rsid w:val="007D7B91"/>
    <w:rsid w:val="007E03CF"/>
    <w:rsid w:val="007E5450"/>
    <w:rsid w:val="007E555D"/>
    <w:rsid w:val="007E6408"/>
    <w:rsid w:val="007E7323"/>
    <w:rsid w:val="007F0D9D"/>
    <w:rsid w:val="007F1100"/>
    <w:rsid w:val="007F2C7C"/>
    <w:rsid w:val="007F3ADB"/>
    <w:rsid w:val="007F49FD"/>
    <w:rsid w:val="007F53FF"/>
    <w:rsid w:val="007F550E"/>
    <w:rsid w:val="007F754A"/>
    <w:rsid w:val="007F75C7"/>
    <w:rsid w:val="007F767D"/>
    <w:rsid w:val="0080017A"/>
    <w:rsid w:val="00800451"/>
    <w:rsid w:val="00800530"/>
    <w:rsid w:val="008007B6"/>
    <w:rsid w:val="008007DF"/>
    <w:rsid w:val="00800A78"/>
    <w:rsid w:val="00800D9C"/>
    <w:rsid w:val="00801D7D"/>
    <w:rsid w:val="00801DC2"/>
    <w:rsid w:val="008023E3"/>
    <w:rsid w:val="008024E7"/>
    <w:rsid w:val="0080250F"/>
    <w:rsid w:val="00803BB2"/>
    <w:rsid w:val="008042F9"/>
    <w:rsid w:val="00804E9E"/>
    <w:rsid w:val="00806E9F"/>
    <w:rsid w:val="008108C0"/>
    <w:rsid w:val="00810C85"/>
    <w:rsid w:val="008110D8"/>
    <w:rsid w:val="008116EC"/>
    <w:rsid w:val="00811CD9"/>
    <w:rsid w:val="00811E7C"/>
    <w:rsid w:val="0081529A"/>
    <w:rsid w:val="00817444"/>
    <w:rsid w:val="00817958"/>
    <w:rsid w:val="0082119F"/>
    <w:rsid w:val="00821243"/>
    <w:rsid w:val="008226D1"/>
    <w:rsid w:val="00822972"/>
    <w:rsid w:val="00822B22"/>
    <w:rsid w:val="008240EA"/>
    <w:rsid w:val="00824299"/>
    <w:rsid w:val="00826019"/>
    <w:rsid w:val="00826354"/>
    <w:rsid w:val="00826654"/>
    <w:rsid w:val="00830247"/>
    <w:rsid w:val="00830574"/>
    <w:rsid w:val="00831306"/>
    <w:rsid w:val="0083345C"/>
    <w:rsid w:val="00833477"/>
    <w:rsid w:val="00833C8E"/>
    <w:rsid w:val="00833D5D"/>
    <w:rsid w:val="00835383"/>
    <w:rsid w:val="0083580A"/>
    <w:rsid w:val="00836499"/>
    <w:rsid w:val="0083707D"/>
    <w:rsid w:val="00837BBB"/>
    <w:rsid w:val="008419F7"/>
    <w:rsid w:val="00844A55"/>
    <w:rsid w:val="00845ABA"/>
    <w:rsid w:val="008460AF"/>
    <w:rsid w:val="008461EC"/>
    <w:rsid w:val="00846B3B"/>
    <w:rsid w:val="00846B8D"/>
    <w:rsid w:val="00846F14"/>
    <w:rsid w:val="0085051F"/>
    <w:rsid w:val="00851862"/>
    <w:rsid w:val="008527FF"/>
    <w:rsid w:val="00854C58"/>
    <w:rsid w:val="00854CBA"/>
    <w:rsid w:val="0085536E"/>
    <w:rsid w:val="008556FB"/>
    <w:rsid w:val="00857A43"/>
    <w:rsid w:val="00857BF1"/>
    <w:rsid w:val="00860C84"/>
    <w:rsid w:val="00861299"/>
    <w:rsid w:val="00861E4D"/>
    <w:rsid w:val="00862E4B"/>
    <w:rsid w:val="00866B46"/>
    <w:rsid w:val="00867ADA"/>
    <w:rsid w:val="0087063D"/>
    <w:rsid w:val="00870823"/>
    <w:rsid w:val="0087086B"/>
    <w:rsid w:val="00871130"/>
    <w:rsid w:val="008716E5"/>
    <w:rsid w:val="00871AFA"/>
    <w:rsid w:val="00872211"/>
    <w:rsid w:val="008722E5"/>
    <w:rsid w:val="00873646"/>
    <w:rsid w:val="00873EA8"/>
    <w:rsid w:val="008745D9"/>
    <w:rsid w:val="00874F32"/>
    <w:rsid w:val="00880082"/>
    <w:rsid w:val="008802A1"/>
    <w:rsid w:val="008803AE"/>
    <w:rsid w:val="00880404"/>
    <w:rsid w:val="008805CA"/>
    <w:rsid w:val="00880604"/>
    <w:rsid w:val="00880BE8"/>
    <w:rsid w:val="00882224"/>
    <w:rsid w:val="00885E84"/>
    <w:rsid w:val="008866FD"/>
    <w:rsid w:val="00886C36"/>
    <w:rsid w:val="00886EC1"/>
    <w:rsid w:val="00887725"/>
    <w:rsid w:val="00887889"/>
    <w:rsid w:val="00887FCD"/>
    <w:rsid w:val="00891281"/>
    <w:rsid w:val="00891B5D"/>
    <w:rsid w:val="0089571F"/>
    <w:rsid w:val="008976AD"/>
    <w:rsid w:val="008A0A4B"/>
    <w:rsid w:val="008A1DE2"/>
    <w:rsid w:val="008A2F9C"/>
    <w:rsid w:val="008A3412"/>
    <w:rsid w:val="008A3CE6"/>
    <w:rsid w:val="008A3FBE"/>
    <w:rsid w:val="008A402B"/>
    <w:rsid w:val="008A4C54"/>
    <w:rsid w:val="008A4D30"/>
    <w:rsid w:val="008A6B3D"/>
    <w:rsid w:val="008A7195"/>
    <w:rsid w:val="008A7448"/>
    <w:rsid w:val="008B139B"/>
    <w:rsid w:val="008B21D4"/>
    <w:rsid w:val="008B23FA"/>
    <w:rsid w:val="008B3597"/>
    <w:rsid w:val="008B426E"/>
    <w:rsid w:val="008B4BC6"/>
    <w:rsid w:val="008B5E61"/>
    <w:rsid w:val="008B6366"/>
    <w:rsid w:val="008B741F"/>
    <w:rsid w:val="008C04E6"/>
    <w:rsid w:val="008C0549"/>
    <w:rsid w:val="008C0AF6"/>
    <w:rsid w:val="008C2D3F"/>
    <w:rsid w:val="008C3784"/>
    <w:rsid w:val="008C4A14"/>
    <w:rsid w:val="008C54D4"/>
    <w:rsid w:val="008C5D59"/>
    <w:rsid w:val="008C6122"/>
    <w:rsid w:val="008C717C"/>
    <w:rsid w:val="008C72BC"/>
    <w:rsid w:val="008D03CF"/>
    <w:rsid w:val="008D0D40"/>
    <w:rsid w:val="008D150E"/>
    <w:rsid w:val="008D1C26"/>
    <w:rsid w:val="008D5630"/>
    <w:rsid w:val="008D62FE"/>
    <w:rsid w:val="008D6C8B"/>
    <w:rsid w:val="008E271A"/>
    <w:rsid w:val="008E3643"/>
    <w:rsid w:val="008E393B"/>
    <w:rsid w:val="008E406E"/>
    <w:rsid w:val="008E680C"/>
    <w:rsid w:val="008E6E4B"/>
    <w:rsid w:val="008E7AFC"/>
    <w:rsid w:val="008E7D95"/>
    <w:rsid w:val="008F108E"/>
    <w:rsid w:val="008F1E40"/>
    <w:rsid w:val="008F21E1"/>
    <w:rsid w:val="008F290A"/>
    <w:rsid w:val="008F2F34"/>
    <w:rsid w:val="008F3CF5"/>
    <w:rsid w:val="008F4725"/>
    <w:rsid w:val="008F4E2D"/>
    <w:rsid w:val="008F4F1C"/>
    <w:rsid w:val="008F5FAD"/>
    <w:rsid w:val="008F7145"/>
    <w:rsid w:val="008F7423"/>
    <w:rsid w:val="008F7ECD"/>
    <w:rsid w:val="009001CD"/>
    <w:rsid w:val="009010E7"/>
    <w:rsid w:val="009026B9"/>
    <w:rsid w:val="0090309C"/>
    <w:rsid w:val="009033A6"/>
    <w:rsid w:val="00903ACC"/>
    <w:rsid w:val="0090423C"/>
    <w:rsid w:val="00904508"/>
    <w:rsid w:val="00906749"/>
    <w:rsid w:val="0091018F"/>
    <w:rsid w:val="009117FB"/>
    <w:rsid w:val="009120F6"/>
    <w:rsid w:val="009124E4"/>
    <w:rsid w:val="00912C00"/>
    <w:rsid w:val="009134EB"/>
    <w:rsid w:val="00916B24"/>
    <w:rsid w:val="00920C3B"/>
    <w:rsid w:val="00921575"/>
    <w:rsid w:val="009229C2"/>
    <w:rsid w:val="00922E98"/>
    <w:rsid w:val="00923677"/>
    <w:rsid w:val="0092449C"/>
    <w:rsid w:val="00924876"/>
    <w:rsid w:val="0092646E"/>
    <w:rsid w:val="00926EBD"/>
    <w:rsid w:val="009314FB"/>
    <w:rsid w:val="00932408"/>
    <w:rsid w:val="00934FE4"/>
    <w:rsid w:val="0093776B"/>
    <w:rsid w:val="00942169"/>
    <w:rsid w:val="00942764"/>
    <w:rsid w:val="0094279B"/>
    <w:rsid w:val="00942B87"/>
    <w:rsid w:val="0094309D"/>
    <w:rsid w:val="009447C5"/>
    <w:rsid w:val="00945BA6"/>
    <w:rsid w:val="00945E4E"/>
    <w:rsid w:val="0095197A"/>
    <w:rsid w:val="009529C8"/>
    <w:rsid w:val="009532F8"/>
    <w:rsid w:val="00953719"/>
    <w:rsid w:val="0095394A"/>
    <w:rsid w:val="00955339"/>
    <w:rsid w:val="00955C52"/>
    <w:rsid w:val="00955DEA"/>
    <w:rsid w:val="009565E5"/>
    <w:rsid w:val="009566BF"/>
    <w:rsid w:val="00956A8C"/>
    <w:rsid w:val="00957F8E"/>
    <w:rsid w:val="00960605"/>
    <w:rsid w:val="00960C48"/>
    <w:rsid w:val="00960F19"/>
    <w:rsid w:val="00961779"/>
    <w:rsid w:val="00961A28"/>
    <w:rsid w:val="00961C05"/>
    <w:rsid w:val="00963DCD"/>
    <w:rsid w:val="00966225"/>
    <w:rsid w:val="00967E3B"/>
    <w:rsid w:val="00971405"/>
    <w:rsid w:val="009725E2"/>
    <w:rsid w:val="00973A98"/>
    <w:rsid w:val="00973CC4"/>
    <w:rsid w:val="00976097"/>
    <w:rsid w:val="009774EA"/>
    <w:rsid w:val="00977536"/>
    <w:rsid w:val="00982943"/>
    <w:rsid w:val="00982EE9"/>
    <w:rsid w:val="00983616"/>
    <w:rsid w:val="00984253"/>
    <w:rsid w:val="009842B0"/>
    <w:rsid w:val="00986A9E"/>
    <w:rsid w:val="009902C4"/>
    <w:rsid w:val="00990358"/>
    <w:rsid w:val="00990385"/>
    <w:rsid w:val="009918D5"/>
    <w:rsid w:val="00992897"/>
    <w:rsid w:val="00992B8A"/>
    <w:rsid w:val="009930C1"/>
    <w:rsid w:val="0099542A"/>
    <w:rsid w:val="00995C3E"/>
    <w:rsid w:val="00996016"/>
    <w:rsid w:val="00996480"/>
    <w:rsid w:val="009964B7"/>
    <w:rsid w:val="00996735"/>
    <w:rsid w:val="00997226"/>
    <w:rsid w:val="00997711"/>
    <w:rsid w:val="009A07B4"/>
    <w:rsid w:val="009A1422"/>
    <w:rsid w:val="009A1C21"/>
    <w:rsid w:val="009A42C4"/>
    <w:rsid w:val="009A554C"/>
    <w:rsid w:val="009A5A57"/>
    <w:rsid w:val="009A6917"/>
    <w:rsid w:val="009A6DAF"/>
    <w:rsid w:val="009A7BDD"/>
    <w:rsid w:val="009A7C4B"/>
    <w:rsid w:val="009B17E2"/>
    <w:rsid w:val="009B34BC"/>
    <w:rsid w:val="009B3900"/>
    <w:rsid w:val="009B443B"/>
    <w:rsid w:val="009B5489"/>
    <w:rsid w:val="009B68C2"/>
    <w:rsid w:val="009B6D16"/>
    <w:rsid w:val="009C0A23"/>
    <w:rsid w:val="009C0ADC"/>
    <w:rsid w:val="009C155A"/>
    <w:rsid w:val="009C1FB0"/>
    <w:rsid w:val="009C21EF"/>
    <w:rsid w:val="009C39E6"/>
    <w:rsid w:val="009C3AEE"/>
    <w:rsid w:val="009C4498"/>
    <w:rsid w:val="009C495F"/>
    <w:rsid w:val="009C5695"/>
    <w:rsid w:val="009C5E0E"/>
    <w:rsid w:val="009C6446"/>
    <w:rsid w:val="009C666F"/>
    <w:rsid w:val="009C6CF4"/>
    <w:rsid w:val="009C78E5"/>
    <w:rsid w:val="009D0A7E"/>
    <w:rsid w:val="009D1EDA"/>
    <w:rsid w:val="009D2DFC"/>
    <w:rsid w:val="009D3A41"/>
    <w:rsid w:val="009D3D30"/>
    <w:rsid w:val="009D3D32"/>
    <w:rsid w:val="009D42E2"/>
    <w:rsid w:val="009D7445"/>
    <w:rsid w:val="009D747F"/>
    <w:rsid w:val="009D7EA5"/>
    <w:rsid w:val="009E043E"/>
    <w:rsid w:val="009E0B5D"/>
    <w:rsid w:val="009E22EE"/>
    <w:rsid w:val="009E320E"/>
    <w:rsid w:val="009E5DD4"/>
    <w:rsid w:val="009E6D01"/>
    <w:rsid w:val="009E6ED7"/>
    <w:rsid w:val="009F0BD3"/>
    <w:rsid w:val="009F0CD5"/>
    <w:rsid w:val="009F104D"/>
    <w:rsid w:val="009F1F9D"/>
    <w:rsid w:val="009F2155"/>
    <w:rsid w:val="009F311C"/>
    <w:rsid w:val="009F4EE1"/>
    <w:rsid w:val="009F4EFA"/>
    <w:rsid w:val="009F4F9E"/>
    <w:rsid w:val="009F53C2"/>
    <w:rsid w:val="009F712E"/>
    <w:rsid w:val="00A02AFC"/>
    <w:rsid w:val="00A02B6D"/>
    <w:rsid w:val="00A037B7"/>
    <w:rsid w:val="00A03ACC"/>
    <w:rsid w:val="00A03ADD"/>
    <w:rsid w:val="00A03EEA"/>
    <w:rsid w:val="00A03F09"/>
    <w:rsid w:val="00A057B8"/>
    <w:rsid w:val="00A0594B"/>
    <w:rsid w:val="00A06AD8"/>
    <w:rsid w:val="00A06D1C"/>
    <w:rsid w:val="00A07A5E"/>
    <w:rsid w:val="00A102D7"/>
    <w:rsid w:val="00A10388"/>
    <w:rsid w:val="00A11C46"/>
    <w:rsid w:val="00A11D88"/>
    <w:rsid w:val="00A134E4"/>
    <w:rsid w:val="00A1392C"/>
    <w:rsid w:val="00A1433B"/>
    <w:rsid w:val="00A15D50"/>
    <w:rsid w:val="00A160FD"/>
    <w:rsid w:val="00A16C2B"/>
    <w:rsid w:val="00A204E6"/>
    <w:rsid w:val="00A2232C"/>
    <w:rsid w:val="00A22346"/>
    <w:rsid w:val="00A22D5B"/>
    <w:rsid w:val="00A26591"/>
    <w:rsid w:val="00A2759B"/>
    <w:rsid w:val="00A27ECF"/>
    <w:rsid w:val="00A30CA8"/>
    <w:rsid w:val="00A30E0C"/>
    <w:rsid w:val="00A31A9A"/>
    <w:rsid w:val="00A32EFD"/>
    <w:rsid w:val="00A338A4"/>
    <w:rsid w:val="00A35E52"/>
    <w:rsid w:val="00A36019"/>
    <w:rsid w:val="00A36A06"/>
    <w:rsid w:val="00A36DF7"/>
    <w:rsid w:val="00A37197"/>
    <w:rsid w:val="00A4093A"/>
    <w:rsid w:val="00A40C63"/>
    <w:rsid w:val="00A41609"/>
    <w:rsid w:val="00A4261A"/>
    <w:rsid w:val="00A42805"/>
    <w:rsid w:val="00A42FCD"/>
    <w:rsid w:val="00A44343"/>
    <w:rsid w:val="00A44BC4"/>
    <w:rsid w:val="00A44E35"/>
    <w:rsid w:val="00A44FA9"/>
    <w:rsid w:val="00A456C4"/>
    <w:rsid w:val="00A461AB"/>
    <w:rsid w:val="00A469F1"/>
    <w:rsid w:val="00A504BA"/>
    <w:rsid w:val="00A50F8B"/>
    <w:rsid w:val="00A53B77"/>
    <w:rsid w:val="00A543E3"/>
    <w:rsid w:val="00A54822"/>
    <w:rsid w:val="00A549C0"/>
    <w:rsid w:val="00A55EEF"/>
    <w:rsid w:val="00A602DB"/>
    <w:rsid w:val="00A60E2D"/>
    <w:rsid w:val="00A612D5"/>
    <w:rsid w:val="00A613FF"/>
    <w:rsid w:val="00A61821"/>
    <w:rsid w:val="00A63116"/>
    <w:rsid w:val="00A63580"/>
    <w:rsid w:val="00A641BF"/>
    <w:rsid w:val="00A65F7A"/>
    <w:rsid w:val="00A6640F"/>
    <w:rsid w:val="00A67A7D"/>
    <w:rsid w:val="00A7007D"/>
    <w:rsid w:val="00A70C1C"/>
    <w:rsid w:val="00A71CFA"/>
    <w:rsid w:val="00A72128"/>
    <w:rsid w:val="00A72BC6"/>
    <w:rsid w:val="00A74654"/>
    <w:rsid w:val="00A74CD6"/>
    <w:rsid w:val="00A7524E"/>
    <w:rsid w:val="00A75483"/>
    <w:rsid w:val="00A77B0D"/>
    <w:rsid w:val="00A77FBC"/>
    <w:rsid w:val="00A80577"/>
    <w:rsid w:val="00A8072E"/>
    <w:rsid w:val="00A82DD7"/>
    <w:rsid w:val="00A83343"/>
    <w:rsid w:val="00A834A9"/>
    <w:rsid w:val="00A83DB0"/>
    <w:rsid w:val="00A83E57"/>
    <w:rsid w:val="00A85862"/>
    <w:rsid w:val="00A861FB"/>
    <w:rsid w:val="00A86A8A"/>
    <w:rsid w:val="00A871FB"/>
    <w:rsid w:val="00A87411"/>
    <w:rsid w:val="00A915DA"/>
    <w:rsid w:val="00A921F5"/>
    <w:rsid w:val="00A923E1"/>
    <w:rsid w:val="00A9424A"/>
    <w:rsid w:val="00A961EC"/>
    <w:rsid w:val="00A962E8"/>
    <w:rsid w:val="00A96BC2"/>
    <w:rsid w:val="00A97BD9"/>
    <w:rsid w:val="00A97DAF"/>
    <w:rsid w:val="00AA0585"/>
    <w:rsid w:val="00AA0673"/>
    <w:rsid w:val="00AA1259"/>
    <w:rsid w:val="00AA197E"/>
    <w:rsid w:val="00AA1CFC"/>
    <w:rsid w:val="00AA365B"/>
    <w:rsid w:val="00AA5A1E"/>
    <w:rsid w:val="00AA72C3"/>
    <w:rsid w:val="00AB0BAB"/>
    <w:rsid w:val="00AB1029"/>
    <w:rsid w:val="00AB2954"/>
    <w:rsid w:val="00AB2B09"/>
    <w:rsid w:val="00AB371F"/>
    <w:rsid w:val="00AB410F"/>
    <w:rsid w:val="00AB4B61"/>
    <w:rsid w:val="00AB4C50"/>
    <w:rsid w:val="00AB5B97"/>
    <w:rsid w:val="00AB613D"/>
    <w:rsid w:val="00AB70D8"/>
    <w:rsid w:val="00AC075F"/>
    <w:rsid w:val="00AC3DA4"/>
    <w:rsid w:val="00AC4C22"/>
    <w:rsid w:val="00AC4F49"/>
    <w:rsid w:val="00AC66E5"/>
    <w:rsid w:val="00AC6BDD"/>
    <w:rsid w:val="00AC727B"/>
    <w:rsid w:val="00AC751A"/>
    <w:rsid w:val="00AC7BE4"/>
    <w:rsid w:val="00AD0CC2"/>
    <w:rsid w:val="00AD2449"/>
    <w:rsid w:val="00AD2B58"/>
    <w:rsid w:val="00AD38D5"/>
    <w:rsid w:val="00AD4EEA"/>
    <w:rsid w:val="00AD5BB1"/>
    <w:rsid w:val="00AD65A6"/>
    <w:rsid w:val="00AD7272"/>
    <w:rsid w:val="00AD74DE"/>
    <w:rsid w:val="00AE2141"/>
    <w:rsid w:val="00AE35DA"/>
    <w:rsid w:val="00AE43C8"/>
    <w:rsid w:val="00AE48E7"/>
    <w:rsid w:val="00AE52D5"/>
    <w:rsid w:val="00AE6EF5"/>
    <w:rsid w:val="00AE6F4A"/>
    <w:rsid w:val="00AE701F"/>
    <w:rsid w:val="00AE7060"/>
    <w:rsid w:val="00AE748C"/>
    <w:rsid w:val="00AF21B8"/>
    <w:rsid w:val="00AF34B2"/>
    <w:rsid w:val="00AF41F1"/>
    <w:rsid w:val="00AF4B51"/>
    <w:rsid w:val="00AF4C0E"/>
    <w:rsid w:val="00AF512C"/>
    <w:rsid w:val="00AF5247"/>
    <w:rsid w:val="00AF5805"/>
    <w:rsid w:val="00AF64F6"/>
    <w:rsid w:val="00AF7AFC"/>
    <w:rsid w:val="00AF7CAE"/>
    <w:rsid w:val="00B019A1"/>
    <w:rsid w:val="00B027CE"/>
    <w:rsid w:val="00B038F8"/>
    <w:rsid w:val="00B03F07"/>
    <w:rsid w:val="00B041A9"/>
    <w:rsid w:val="00B05C51"/>
    <w:rsid w:val="00B05DD1"/>
    <w:rsid w:val="00B10F22"/>
    <w:rsid w:val="00B119BE"/>
    <w:rsid w:val="00B123D6"/>
    <w:rsid w:val="00B124CD"/>
    <w:rsid w:val="00B125F5"/>
    <w:rsid w:val="00B130F0"/>
    <w:rsid w:val="00B13137"/>
    <w:rsid w:val="00B138F3"/>
    <w:rsid w:val="00B13B55"/>
    <w:rsid w:val="00B157FF"/>
    <w:rsid w:val="00B17806"/>
    <w:rsid w:val="00B178D1"/>
    <w:rsid w:val="00B21364"/>
    <w:rsid w:val="00B2239E"/>
    <w:rsid w:val="00B234EF"/>
    <w:rsid w:val="00B239CE"/>
    <w:rsid w:val="00B239D7"/>
    <w:rsid w:val="00B23AD7"/>
    <w:rsid w:val="00B24E49"/>
    <w:rsid w:val="00B26026"/>
    <w:rsid w:val="00B276BF"/>
    <w:rsid w:val="00B27B08"/>
    <w:rsid w:val="00B27B2E"/>
    <w:rsid w:val="00B33538"/>
    <w:rsid w:val="00B33BEC"/>
    <w:rsid w:val="00B33F6A"/>
    <w:rsid w:val="00B36033"/>
    <w:rsid w:val="00B36B22"/>
    <w:rsid w:val="00B3736B"/>
    <w:rsid w:val="00B41E89"/>
    <w:rsid w:val="00B4234A"/>
    <w:rsid w:val="00B432A6"/>
    <w:rsid w:val="00B43A0E"/>
    <w:rsid w:val="00B43A89"/>
    <w:rsid w:val="00B43B48"/>
    <w:rsid w:val="00B44D27"/>
    <w:rsid w:val="00B46A71"/>
    <w:rsid w:val="00B46F09"/>
    <w:rsid w:val="00B4709F"/>
    <w:rsid w:val="00B47253"/>
    <w:rsid w:val="00B50A02"/>
    <w:rsid w:val="00B5145C"/>
    <w:rsid w:val="00B5182F"/>
    <w:rsid w:val="00B52763"/>
    <w:rsid w:val="00B53AAD"/>
    <w:rsid w:val="00B53E3E"/>
    <w:rsid w:val="00B5425E"/>
    <w:rsid w:val="00B5596B"/>
    <w:rsid w:val="00B55EE6"/>
    <w:rsid w:val="00B57FE6"/>
    <w:rsid w:val="00B6100D"/>
    <w:rsid w:val="00B61582"/>
    <w:rsid w:val="00B624F8"/>
    <w:rsid w:val="00B63687"/>
    <w:rsid w:val="00B64608"/>
    <w:rsid w:val="00B666DD"/>
    <w:rsid w:val="00B66D0D"/>
    <w:rsid w:val="00B67BB5"/>
    <w:rsid w:val="00B700AB"/>
    <w:rsid w:val="00B707D5"/>
    <w:rsid w:val="00B71523"/>
    <w:rsid w:val="00B72226"/>
    <w:rsid w:val="00B72D62"/>
    <w:rsid w:val="00B731FD"/>
    <w:rsid w:val="00B740F7"/>
    <w:rsid w:val="00B7463A"/>
    <w:rsid w:val="00B75156"/>
    <w:rsid w:val="00B76A8E"/>
    <w:rsid w:val="00B801C4"/>
    <w:rsid w:val="00B8066D"/>
    <w:rsid w:val="00B81FEA"/>
    <w:rsid w:val="00B83885"/>
    <w:rsid w:val="00B84905"/>
    <w:rsid w:val="00B8572F"/>
    <w:rsid w:val="00B85A41"/>
    <w:rsid w:val="00B85BF4"/>
    <w:rsid w:val="00B8737D"/>
    <w:rsid w:val="00B87891"/>
    <w:rsid w:val="00B91CBF"/>
    <w:rsid w:val="00B92748"/>
    <w:rsid w:val="00B93702"/>
    <w:rsid w:val="00B939DD"/>
    <w:rsid w:val="00B943C3"/>
    <w:rsid w:val="00B9451A"/>
    <w:rsid w:val="00B95601"/>
    <w:rsid w:val="00B96522"/>
    <w:rsid w:val="00B96673"/>
    <w:rsid w:val="00B9742F"/>
    <w:rsid w:val="00BA0E5C"/>
    <w:rsid w:val="00BA2694"/>
    <w:rsid w:val="00BA2D53"/>
    <w:rsid w:val="00BA42FB"/>
    <w:rsid w:val="00BA549B"/>
    <w:rsid w:val="00BA626B"/>
    <w:rsid w:val="00BA6981"/>
    <w:rsid w:val="00BA6B8C"/>
    <w:rsid w:val="00BB12AF"/>
    <w:rsid w:val="00BB1A11"/>
    <w:rsid w:val="00BB1A84"/>
    <w:rsid w:val="00BB2342"/>
    <w:rsid w:val="00BB3CE4"/>
    <w:rsid w:val="00BB40DD"/>
    <w:rsid w:val="00BB4DD0"/>
    <w:rsid w:val="00BB789F"/>
    <w:rsid w:val="00BB7C93"/>
    <w:rsid w:val="00BC0213"/>
    <w:rsid w:val="00BC0DC5"/>
    <w:rsid w:val="00BC20F6"/>
    <w:rsid w:val="00BC3353"/>
    <w:rsid w:val="00BC3950"/>
    <w:rsid w:val="00BC3C55"/>
    <w:rsid w:val="00BC5638"/>
    <w:rsid w:val="00BC5A30"/>
    <w:rsid w:val="00BC6078"/>
    <w:rsid w:val="00BC62B9"/>
    <w:rsid w:val="00BD0C71"/>
    <w:rsid w:val="00BD2A0C"/>
    <w:rsid w:val="00BD5536"/>
    <w:rsid w:val="00BD599D"/>
    <w:rsid w:val="00BD5CF0"/>
    <w:rsid w:val="00BD5FD1"/>
    <w:rsid w:val="00BD614D"/>
    <w:rsid w:val="00BD700A"/>
    <w:rsid w:val="00BD7381"/>
    <w:rsid w:val="00BE0112"/>
    <w:rsid w:val="00BE01AD"/>
    <w:rsid w:val="00BE107B"/>
    <w:rsid w:val="00BE18A7"/>
    <w:rsid w:val="00BE2FC5"/>
    <w:rsid w:val="00BE3BD9"/>
    <w:rsid w:val="00BE551F"/>
    <w:rsid w:val="00BE6374"/>
    <w:rsid w:val="00BE7046"/>
    <w:rsid w:val="00BF03A8"/>
    <w:rsid w:val="00BF0504"/>
    <w:rsid w:val="00BF492B"/>
    <w:rsid w:val="00BF5FA5"/>
    <w:rsid w:val="00BF627E"/>
    <w:rsid w:val="00C00BDA"/>
    <w:rsid w:val="00C02830"/>
    <w:rsid w:val="00C02C22"/>
    <w:rsid w:val="00C03AE2"/>
    <w:rsid w:val="00C0433C"/>
    <w:rsid w:val="00C0492D"/>
    <w:rsid w:val="00C04BA9"/>
    <w:rsid w:val="00C0517C"/>
    <w:rsid w:val="00C053CD"/>
    <w:rsid w:val="00C05920"/>
    <w:rsid w:val="00C06E37"/>
    <w:rsid w:val="00C06F1F"/>
    <w:rsid w:val="00C07585"/>
    <w:rsid w:val="00C10BAD"/>
    <w:rsid w:val="00C11F90"/>
    <w:rsid w:val="00C12AE6"/>
    <w:rsid w:val="00C1309F"/>
    <w:rsid w:val="00C1381F"/>
    <w:rsid w:val="00C13DEB"/>
    <w:rsid w:val="00C22AAD"/>
    <w:rsid w:val="00C23B55"/>
    <w:rsid w:val="00C3002A"/>
    <w:rsid w:val="00C31604"/>
    <w:rsid w:val="00C3342D"/>
    <w:rsid w:val="00C341B4"/>
    <w:rsid w:val="00C3447E"/>
    <w:rsid w:val="00C346EA"/>
    <w:rsid w:val="00C35E6D"/>
    <w:rsid w:val="00C35F77"/>
    <w:rsid w:val="00C377EC"/>
    <w:rsid w:val="00C40DED"/>
    <w:rsid w:val="00C46B62"/>
    <w:rsid w:val="00C4715C"/>
    <w:rsid w:val="00C47287"/>
    <w:rsid w:val="00C4742A"/>
    <w:rsid w:val="00C50B63"/>
    <w:rsid w:val="00C5105F"/>
    <w:rsid w:val="00C523D4"/>
    <w:rsid w:val="00C528FD"/>
    <w:rsid w:val="00C529A6"/>
    <w:rsid w:val="00C53771"/>
    <w:rsid w:val="00C54790"/>
    <w:rsid w:val="00C54951"/>
    <w:rsid w:val="00C55F88"/>
    <w:rsid w:val="00C56507"/>
    <w:rsid w:val="00C56CB7"/>
    <w:rsid w:val="00C56D81"/>
    <w:rsid w:val="00C57378"/>
    <w:rsid w:val="00C57D4A"/>
    <w:rsid w:val="00C6013A"/>
    <w:rsid w:val="00C6137A"/>
    <w:rsid w:val="00C617E2"/>
    <w:rsid w:val="00C620C1"/>
    <w:rsid w:val="00C62AB2"/>
    <w:rsid w:val="00C62C35"/>
    <w:rsid w:val="00C6394E"/>
    <w:rsid w:val="00C6395A"/>
    <w:rsid w:val="00C64CE5"/>
    <w:rsid w:val="00C66BD6"/>
    <w:rsid w:val="00C709D5"/>
    <w:rsid w:val="00C70A4E"/>
    <w:rsid w:val="00C70A7F"/>
    <w:rsid w:val="00C732CC"/>
    <w:rsid w:val="00C7552B"/>
    <w:rsid w:val="00C76881"/>
    <w:rsid w:val="00C77635"/>
    <w:rsid w:val="00C80E1C"/>
    <w:rsid w:val="00C83DC6"/>
    <w:rsid w:val="00C849A9"/>
    <w:rsid w:val="00C862F6"/>
    <w:rsid w:val="00C86B14"/>
    <w:rsid w:val="00C8794A"/>
    <w:rsid w:val="00C911A7"/>
    <w:rsid w:val="00C912BD"/>
    <w:rsid w:val="00C91CF9"/>
    <w:rsid w:val="00C91D69"/>
    <w:rsid w:val="00C91FB9"/>
    <w:rsid w:val="00C9382E"/>
    <w:rsid w:val="00C93C75"/>
    <w:rsid w:val="00C941BE"/>
    <w:rsid w:val="00C955B9"/>
    <w:rsid w:val="00C95897"/>
    <w:rsid w:val="00C95BF9"/>
    <w:rsid w:val="00C95E3A"/>
    <w:rsid w:val="00CA02BA"/>
    <w:rsid w:val="00CA1165"/>
    <w:rsid w:val="00CA357D"/>
    <w:rsid w:val="00CA3BF6"/>
    <w:rsid w:val="00CA3F55"/>
    <w:rsid w:val="00CA438B"/>
    <w:rsid w:val="00CA4C39"/>
    <w:rsid w:val="00CA4E82"/>
    <w:rsid w:val="00CA5090"/>
    <w:rsid w:val="00CA5289"/>
    <w:rsid w:val="00CA5B59"/>
    <w:rsid w:val="00CB0601"/>
    <w:rsid w:val="00CB336E"/>
    <w:rsid w:val="00CB3707"/>
    <w:rsid w:val="00CB37D0"/>
    <w:rsid w:val="00CB5D16"/>
    <w:rsid w:val="00CB7888"/>
    <w:rsid w:val="00CC160E"/>
    <w:rsid w:val="00CC1B5C"/>
    <w:rsid w:val="00CC2127"/>
    <w:rsid w:val="00CC3C4F"/>
    <w:rsid w:val="00CC7840"/>
    <w:rsid w:val="00CC7844"/>
    <w:rsid w:val="00CD1A8D"/>
    <w:rsid w:val="00CD27AD"/>
    <w:rsid w:val="00CD4907"/>
    <w:rsid w:val="00CD4B13"/>
    <w:rsid w:val="00CD5A04"/>
    <w:rsid w:val="00CD63AD"/>
    <w:rsid w:val="00CD7B45"/>
    <w:rsid w:val="00CD7FBC"/>
    <w:rsid w:val="00CE1806"/>
    <w:rsid w:val="00CE2653"/>
    <w:rsid w:val="00CE34C2"/>
    <w:rsid w:val="00CE4254"/>
    <w:rsid w:val="00CE4DFB"/>
    <w:rsid w:val="00CE4E64"/>
    <w:rsid w:val="00CE538D"/>
    <w:rsid w:val="00CE76D1"/>
    <w:rsid w:val="00CF2581"/>
    <w:rsid w:val="00CF317D"/>
    <w:rsid w:val="00CF3B9B"/>
    <w:rsid w:val="00CF4483"/>
    <w:rsid w:val="00CF71CB"/>
    <w:rsid w:val="00D00635"/>
    <w:rsid w:val="00D0067F"/>
    <w:rsid w:val="00D01A9B"/>
    <w:rsid w:val="00D01F9D"/>
    <w:rsid w:val="00D05EFB"/>
    <w:rsid w:val="00D1111D"/>
    <w:rsid w:val="00D124DE"/>
    <w:rsid w:val="00D1255B"/>
    <w:rsid w:val="00D13427"/>
    <w:rsid w:val="00D1344D"/>
    <w:rsid w:val="00D134C9"/>
    <w:rsid w:val="00D13F26"/>
    <w:rsid w:val="00D16028"/>
    <w:rsid w:val="00D16263"/>
    <w:rsid w:val="00D22259"/>
    <w:rsid w:val="00D22D3F"/>
    <w:rsid w:val="00D23E09"/>
    <w:rsid w:val="00D247D4"/>
    <w:rsid w:val="00D24F86"/>
    <w:rsid w:val="00D26073"/>
    <w:rsid w:val="00D271D8"/>
    <w:rsid w:val="00D302A1"/>
    <w:rsid w:val="00D3153A"/>
    <w:rsid w:val="00D31547"/>
    <w:rsid w:val="00D31B80"/>
    <w:rsid w:val="00D31EDC"/>
    <w:rsid w:val="00D320F9"/>
    <w:rsid w:val="00D3340F"/>
    <w:rsid w:val="00D33F57"/>
    <w:rsid w:val="00D3517C"/>
    <w:rsid w:val="00D35724"/>
    <w:rsid w:val="00D359FC"/>
    <w:rsid w:val="00D35A51"/>
    <w:rsid w:val="00D3674F"/>
    <w:rsid w:val="00D370D1"/>
    <w:rsid w:val="00D40098"/>
    <w:rsid w:val="00D41C05"/>
    <w:rsid w:val="00D435AE"/>
    <w:rsid w:val="00D43CBA"/>
    <w:rsid w:val="00D455E8"/>
    <w:rsid w:val="00D45DC6"/>
    <w:rsid w:val="00D4733D"/>
    <w:rsid w:val="00D475B5"/>
    <w:rsid w:val="00D51488"/>
    <w:rsid w:val="00D51E11"/>
    <w:rsid w:val="00D520B0"/>
    <w:rsid w:val="00D546D8"/>
    <w:rsid w:val="00D55593"/>
    <w:rsid w:val="00D559C6"/>
    <w:rsid w:val="00D56483"/>
    <w:rsid w:val="00D6053A"/>
    <w:rsid w:val="00D60A0B"/>
    <w:rsid w:val="00D61BDB"/>
    <w:rsid w:val="00D6329C"/>
    <w:rsid w:val="00D63981"/>
    <w:rsid w:val="00D6563F"/>
    <w:rsid w:val="00D65C62"/>
    <w:rsid w:val="00D674D3"/>
    <w:rsid w:val="00D67E17"/>
    <w:rsid w:val="00D715B2"/>
    <w:rsid w:val="00D716BF"/>
    <w:rsid w:val="00D71D5B"/>
    <w:rsid w:val="00D71FD5"/>
    <w:rsid w:val="00D727A4"/>
    <w:rsid w:val="00D72E9F"/>
    <w:rsid w:val="00D73D3B"/>
    <w:rsid w:val="00D73E99"/>
    <w:rsid w:val="00D7491A"/>
    <w:rsid w:val="00D74A85"/>
    <w:rsid w:val="00D75050"/>
    <w:rsid w:val="00D75B50"/>
    <w:rsid w:val="00D77440"/>
    <w:rsid w:val="00D774DE"/>
    <w:rsid w:val="00D77C33"/>
    <w:rsid w:val="00D80493"/>
    <w:rsid w:val="00D84CA8"/>
    <w:rsid w:val="00D8530E"/>
    <w:rsid w:val="00D8587C"/>
    <w:rsid w:val="00D859B0"/>
    <w:rsid w:val="00D866D2"/>
    <w:rsid w:val="00D86AD9"/>
    <w:rsid w:val="00D86F81"/>
    <w:rsid w:val="00D878AE"/>
    <w:rsid w:val="00D87AF3"/>
    <w:rsid w:val="00D90A31"/>
    <w:rsid w:val="00D90D7E"/>
    <w:rsid w:val="00D928D2"/>
    <w:rsid w:val="00D948A5"/>
    <w:rsid w:val="00D94C5C"/>
    <w:rsid w:val="00D94DDB"/>
    <w:rsid w:val="00D9695C"/>
    <w:rsid w:val="00D97141"/>
    <w:rsid w:val="00D977CF"/>
    <w:rsid w:val="00D97B79"/>
    <w:rsid w:val="00DA1CA5"/>
    <w:rsid w:val="00DA1E26"/>
    <w:rsid w:val="00DA2477"/>
    <w:rsid w:val="00DA2732"/>
    <w:rsid w:val="00DA2826"/>
    <w:rsid w:val="00DA333B"/>
    <w:rsid w:val="00DA3870"/>
    <w:rsid w:val="00DA3A52"/>
    <w:rsid w:val="00DA464E"/>
    <w:rsid w:val="00DA51BE"/>
    <w:rsid w:val="00DA52F7"/>
    <w:rsid w:val="00DA5532"/>
    <w:rsid w:val="00DA5D2D"/>
    <w:rsid w:val="00DB0248"/>
    <w:rsid w:val="00DB058C"/>
    <w:rsid w:val="00DB2E4F"/>
    <w:rsid w:val="00DB346B"/>
    <w:rsid w:val="00DB4796"/>
    <w:rsid w:val="00DB5B43"/>
    <w:rsid w:val="00DB7620"/>
    <w:rsid w:val="00DB7DE5"/>
    <w:rsid w:val="00DC0525"/>
    <w:rsid w:val="00DC0A06"/>
    <w:rsid w:val="00DC1F35"/>
    <w:rsid w:val="00DC357B"/>
    <w:rsid w:val="00DC3BF0"/>
    <w:rsid w:val="00DC4F8B"/>
    <w:rsid w:val="00DC7349"/>
    <w:rsid w:val="00DD04C4"/>
    <w:rsid w:val="00DD066D"/>
    <w:rsid w:val="00DD174B"/>
    <w:rsid w:val="00DD217A"/>
    <w:rsid w:val="00DD2B21"/>
    <w:rsid w:val="00DD2E7D"/>
    <w:rsid w:val="00DD3A67"/>
    <w:rsid w:val="00DD4502"/>
    <w:rsid w:val="00DD49B3"/>
    <w:rsid w:val="00DD4DE3"/>
    <w:rsid w:val="00DD622C"/>
    <w:rsid w:val="00DD69E5"/>
    <w:rsid w:val="00DD6FFD"/>
    <w:rsid w:val="00DD70AD"/>
    <w:rsid w:val="00DE0B24"/>
    <w:rsid w:val="00DE0DBF"/>
    <w:rsid w:val="00DE2E94"/>
    <w:rsid w:val="00DE431A"/>
    <w:rsid w:val="00DE4396"/>
    <w:rsid w:val="00DE4517"/>
    <w:rsid w:val="00DE47C5"/>
    <w:rsid w:val="00DE618B"/>
    <w:rsid w:val="00DE6D83"/>
    <w:rsid w:val="00DE6F36"/>
    <w:rsid w:val="00DE779E"/>
    <w:rsid w:val="00DE7899"/>
    <w:rsid w:val="00DE78CC"/>
    <w:rsid w:val="00DF04A0"/>
    <w:rsid w:val="00DF0F1F"/>
    <w:rsid w:val="00DF1200"/>
    <w:rsid w:val="00DF4292"/>
    <w:rsid w:val="00DF4BAA"/>
    <w:rsid w:val="00DF6671"/>
    <w:rsid w:val="00DF66F9"/>
    <w:rsid w:val="00DF72F6"/>
    <w:rsid w:val="00DF7E0E"/>
    <w:rsid w:val="00DF7F77"/>
    <w:rsid w:val="00E0041E"/>
    <w:rsid w:val="00E01739"/>
    <w:rsid w:val="00E03F40"/>
    <w:rsid w:val="00E03FB7"/>
    <w:rsid w:val="00E05765"/>
    <w:rsid w:val="00E05E88"/>
    <w:rsid w:val="00E062B0"/>
    <w:rsid w:val="00E06550"/>
    <w:rsid w:val="00E07CBF"/>
    <w:rsid w:val="00E10B50"/>
    <w:rsid w:val="00E10B9C"/>
    <w:rsid w:val="00E10C41"/>
    <w:rsid w:val="00E12592"/>
    <w:rsid w:val="00E13667"/>
    <w:rsid w:val="00E14319"/>
    <w:rsid w:val="00E148FD"/>
    <w:rsid w:val="00E15DC7"/>
    <w:rsid w:val="00E15F7A"/>
    <w:rsid w:val="00E16845"/>
    <w:rsid w:val="00E16A54"/>
    <w:rsid w:val="00E209BC"/>
    <w:rsid w:val="00E20CA3"/>
    <w:rsid w:val="00E210A4"/>
    <w:rsid w:val="00E213DF"/>
    <w:rsid w:val="00E224CB"/>
    <w:rsid w:val="00E225EA"/>
    <w:rsid w:val="00E225FE"/>
    <w:rsid w:val="00E25DFF"/>
    <w:rsid w:val="00E25EBB"/>
    <w:rsid w:val="00E26BF5"/>
    <w:rsid w:val="00E26D36"/>
    <w:rsid w:val="00E27E8E"/>
    <w:rsid w:val="00E30B42"/>
    <w:rsid w:val="00E30EB3"/>
    <w:rsid w:val="00E31E8E"/>
    <w:rsid w:val="00E320AF"/>
    <w:rsid w:val="00E350D3"/>
    <w:rsid w:val="00E35101"/>
    <w:rsid w:val="00E353C4"/>
    <w:rsid w:val="00E40334"/>
    <w:rsid w:val="00E41C7E"/>
    <w:rsid w:val="00E4214C"/>
    <w:rsid w:val="00E422EB"/>
    <w:rsid w:val="00E42621"/>
    <w:rsid w:val="00E43B0F"/>
    <w:rsid w:val="00E43F63"/>
    <w:rsid w:val="00E44341"/>
    <w:rsid w:val="00E4527D"/>
    <w:rsid w:val="00E45456"/>
    <w:rsid w:val="00E51E68"/>
    <w:rsid w:val="00E51F6B"/>
    <w:rsid w:val="00E544F8"/>
    <w:rsid w:val="00E57D4D"/>
    <w:rsid w:val="00E57ED0"/>
    <w:rsid w:val="00E57ED9"/>
    <w:rsid w:val="00E605E8"/>
    <w:rsid w:val="00E60CA7"/>
    <w:rsid w:val="00E610D6"/>
    <w:rsid w:val="00E61525"/>
    <w:rsid w:val="00E6257D"/>
    <w:rsid w:val="00E63174"/>
    <w:rsid w:val="00E660A2"/>
    <w:rsid w:val="00E663B4"/>
    <w:rsid w:val="00E67603"/>
    <w:rsid w:val="00E71E70"/>
    <w:rsid w:val="00E721BD"/>
    <w:rsid w:val="00E72EEC"/>
    <w:rsid w:val="00E74C08"/>
    <w:rsid w:val="00E758A3"/>
    <w:rsid w:val="00E815E0"/>
    <w:rsid w:val="00E820FC"/>
    <w:rsid w:val="00E823CD"/>
    <w:rsid w:val="00E83A3A"/>
    <w:rsid w:val="00E8557A"/>
    <w:rsid w:val="00E86E6D"/>
    <w:rsid w:val="00E87F21"/>
    <w:rsid w:val="00E90821"/>
    <w:rsid w:val="00E9085C"/>
    <w:rsid w:val="00E91652"/>
    <w:rsid w:val="00E91821"/>
    <w:rsid w:val="00E9225D"/>
    <w:rsid w:val="00E93C1E"/>
    <w:rsid w:val="00E96412"/>
    <w:rsid w:val="00E974E4"/>
    <w:rsid w:val="00E9786C"/>
    <w:rsid w:val="00EA05BA"/>
    <w:rsid w:val="00EA112C"/>
    <w:rsid w:val="00EA13A5"/>
    <w:rsid w:val="00EA338E"/>
    <w:rsid w:val="00EA4467"/>
    <w:rsid w:val="00EA49FF"/>
    <w:rsid w:val="00EA583B"/>
    <w:rsid w:val="00EA5858"/>
    <w:rsid w:val="00EA5A13"/>
    <w:rsid w:val="00EA6438"/>
    <w:rsid w:val="00EA64A4"/>
    <w:rsid w:val="00EA7291"/>
    <w:rsid w:val="00EB0162"/>
    <w:rsid w:val="00EB203E"/>
    <w:rsid w:val="00EB2D44"/>
    <w:rsid w:val="00EB2EA9"/>
    <w:rsid w:val="00EB431D"/>
    <w:rsid w:val="00EB442B"/>
    <w:rsid w:val="00EB4AAF"/>
    <w:rsid w:val="00EB4D25"/>
    <w:rsid w:val="00EB54D9"/>
    <w:rsid w:val="00EB57D0"/>
    <w:rsid w:val="00EB5EF2"/>
    <w:rsid w:val="00EB7C31"/>
    <w:rsid w:val="00EC169A"/>
    <w:rsid w:val="00EC1E80"/>
    <w:rsid w:val="00EC26E0"/>
    <w:rsid w:val="00EC46EA"/>
    <w:rsid w:val="00EC52A5"/>
    <w:rsid w:val="00EC5371"/>
    <w:rsid w:val="00EC5DF2"/>
    <w:rsid w:val="00EC6BFA"/>
    <w:rsid w:val="00EC7E3A"/>
    <w:rsid w:val="00ED0450"/>
    <w:rsid w:val="00ED368D"/>
    <w:rsid w:val="00ED370F"/>
    <w:rsid w:val="00ED3920"/>
    <w:rsid w:val="00ED40B2"/>
    <w:rsid w:val="00ED57D0"/>
    <w:rsid w:val="00ED5CBC"/>
    <w:rsid w:val="00ED6792"/>
    <w:rsid w:val="00ED77D4"/>
    <w:rsid w:val="00EE0D9D"/>
    <w:rsid w:val="00EE2143"/>
    <w:rsid w:val="00EE2590"/>
    <w:rsid w:val="00EE26E2"/>
    <w:rsid w:val="00EE271E"/>
    <w:rsid w:val="00EE3DF3"/>
    <w:rsid w:val="00EE3FE0"/>
    <w:rsid w:val="00EE47C3"/>
    <w:rsid w:val="00EE5C9A"/>
    <w:rsid w:val="00EE5FB1"/>
    <w:rsid w:val="00EE6901"/>
    <w:rsid w:val="00EE6B95"/>
    <w:rsid w:val="00EE7949"/>
    <w:rsid w:val="00EF0565"/>
    <w:rsid w:val="00EF142B"/>
    <w:rsid w:val="00EF3073"/>
    <w:rsid w:val="00EF3C89"/>
    <w:rsid w:val="00EF3FA8"/>
    <w:rsid w:val="00EF4E6A"/>
    <w:rsid w:val="00EF547E"/>
    <w:rsid w:val="00EF5BCC"/>
    <w:rsid w:val="00EF5C64"/>
    <w:rsid w:val="00EF5CB9"/>
    <w:rsid w:val="00EF71EF"/>
    <w:rsid w:val="00EF76BC"/>
    <w:rsid w:val="00F00981"/>
    <w:rsid w:val="00F02C58"/>
    <w:rsid w:val="00F02EE7"/>
    <w:rsid w:val="00F05083"/>
    <w:rsid w:val="00F05A1A"/>
    <w:rsid w:val="00F07C2F"/>
    <w:rsid w:val="00F11E38"/>
    <w:rsid w:val="00F11FE0"/>
    <w:rsid w:val="00F12D08"/>
    <w:rsid w:val="00F13D57"/>
    <w:rsid w:val="00F14A6D"/>
    <w:rsid w:val="00F16103"/>
    <w:rsid w:val="00F16563"/>
    <w:rsid w:val="00F1697B"/>
    <w:rsid w:val="00F174D6"/>
    <w:rsid w:val="00F203F8"/>
    <w:rsid w:val="00F21638"/>
    <w:rsid w:val="00F2271B"/>
    <w:rsid w:val="00F24C94"/>
    <w:rsid w:val="00F24EC0"/>
    <w:rsid w:val="00F25F69"/>
    <w:rsid w:val="00F264B5"/>
    <w:rsid w:val="00F27DB9"/>
    <w:rsid w:val="00F30F8E"/>
    <w:rsid w:val="00F338CB"/>
    <w:rsid w:val="00F3430B"/>
    <w:rsid w:val="00F3618F"/>
    <w:rsid w:val="00F361BF"/>
    <w:rsid w:val="00F36C5F"/>
    <w:rsid w:val="00F443AE"/>
    <w:rsid w:val="00F446C9"/>
    <w:rsid w:val="00F46108"/>
    <w:rsid w:val="00F54652"/>
    <w:rsid w:val="00F54D17"/>
    <w:rsid w:val="00F553D3"/>
    <w:rsid w:val="00F555C7"/>
    <w:rsid w:val="00F55713"/>
    <w:rsid w:val="00F56D9C"/>
    <w:rsid w:val="00F5702E"/>
    <w:rsid w:val="00F577A8"/>
    <w:rsid w:val="00F60646"/>
    <w:rsid w:val="00F6092F"/>
    <w:rsid w:val="00F60EC4"/>
    <w:rsid w:val="00F6342F"/>
    <w:rsid w:val="00F637C4"/>
    <w:rsid w:val="00F64256"/>
    <w:rsid w:val="00F64A62"/>
    <w:rsid w:val="00F64BB5"/>
    <w:rsid w:val="00F6546F"/>
    <w:rsid w:val="00F65824"/>
    <w:rsid w:val="00F65A19"/>
    <w:rsid w:val="00F661EE"/>
    <w:rsid w:val="00F66D73"/>
    <w:rsid w:val="00F674FC"/>
    <w:rsid w:val="00F72348"/>
    <w:rsid w:val="00F73DD1"/>
    <w:rsid w:val="00F75782"/>
    <w:rsid w:val="00F76209"/>
    <w:rsid w:val="00F7746B"/>
    <w:rsid w:val="00F80BE4"/>
    <w:rsid w:val="00F81151"/>
    <w:rsid w:val="00F818A0"/>
    <w:rsid w:val="00F81A3F"/>
    <w:rsid w:val="00F81C67"/>
    <w:rsid w:val="00F8587B"/>
    <w:rsid w:val="00F85962"/>
    <w:rsid w:val="00F864A8"/>
    <w:rsid w:val="00F87010"/>
    <w:rsid w:val="00F87513"/>
    <w:rsid w:val="00F87FAB"/>
    <w:rsid w:val="00F902AC"/>
    <w:rsid w:val="00F904FA"/>
    <w:rsid w:val="00F90B81"/>
    <w:rsid w:val="00F90BC5"/>
    <w:rsid w:val="00F912F2"/>
    <w:rsid w:val="00F92D17"/>
    <w:rsid w:val="00F92DB3"/>
    <w:rsid w:val="00F94974"/>
    <w:rsid w:val="00F95D05"/>
    <w:rsid w:val="00F9663F"/>
    <w:rsid w:val="00F96F5B"/>
    <w:rsid w:val="00F973B8"/>
    <w:rsid w:val="00F9793B"/>
    <w:rsid w:val="00FA06ED"/>
    <w:rsid w:val="00FA07AC"/>
    <w:rsid w:val="00FA124A"/>
    <w:rsid w:val="00FA208C"/>
    <w:rsid w:val="00FA2219"/>
    <w:rsid w:val="00FA3F7F"/>
    <w:rsid w:val="00FA53DA"/>
    <w:rsid w:val="00FA5903"/>
    <w:rsid w:val="00FA5CF6"/>
    <w:rsid w:val="00FB1BE8"/>
    <w:rsid w:val="00FB21DD"/>
    <w:rsid w:val="00FB3B09"/>
    <w:rsid w:val="00FB4E61"/>
    <w:rsid w:val="00FB53CA"/>
    <w:rsid w:val="00FB591D"/>
    <w:rsid w:val="00FB61AF"/>
    <w:rsid w:val="00FB64D8"/>
    <w:rsid w:val="00FB6B07"/>
    <w:rsid w:val="00FC1111"/>
    <w:rsid w:val="00FC16DD"/>
    <w:rsid w:val="00FC3380"/>
    <w:rsid w:val="00FC3E3F"/>
    <w:rsid w:val="00FC4539"/>
    <w:rsid w:val="00FC457B"/>
    <w:rsid w:val="00FC46E4"/>
    <w:rsid w:val="00FC49F6"/>
    <w:rsid w:val="00FC58A6"/>
    <w:rsid w:val="00FD0815"/>
    <w:rsid w:val="00FD093B"/>
    <w:rsid w:val="00FD1004"/>
    <w:rsid w:val="00FD3C18"/>
    <w:rsid w:val="00FD432F"/>
    <w:rsid w:val="00FD47A9"/>
    <w:rsid w:val="00FD5791"/>
    <w:rsid w:val="00FD59D2"/>
    <w:rsid w:val="00FD737F"/>
    <w:rsid w:val="00FD7D52"/>
    <w:rsid w:val="00FE1013"/>
    <w:rsid w:val="00FE1713"/>
    <w:rsid w:val="00FE2304"/>
    <w:rsid w:val="00FE3E0B"/>
    <w:rsid w:val="00FE4763"/>
    <w:rsid w:val="00FE53A3"/>
    <w:rsid w:val="00FE55F4"/>
    <w:rsid w:val="00FE5CF6"/>
    <w:rsid w:val="00FE5EAA"/>
    <w:rsid w:val="00FF2931"/>
    <w:rsid w:val="00FF2B74"/>
    <w:rsid w:val="00FF2CB5"/>
    <w:rsid w:val="00FF4486"/>
    <w:rsid w:val="00FF59B5"/>
    <w:rsid w:val="00FF6B0C"/>
    <w:rsid w:val="00FF7C0D"/>
    <w:rsid w:val="00FF7CE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5D2B3D4B"/>
  <w15:docId w15:val="{B7300305-8370-417B-8A03-FEA8E5E3E07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1">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uiPriority="0"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iPriority="0"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6D7510"/>
    <w:pPr>
      <w:overflowPunct w:val="0"/>
      <w:autoSpaceDE w:val="0"/>
      <w:autoSpaceDN w:val="0"/>
      <w:adjustRightInd w:val="0"/>
      <w:textAlignment w:val="baseline"/>
    </w:pPr>
    <w:rPr>
      <w:rFonts w:ascii="Times New Roman" w:eastAsia="Times New Roman" w:hAnsi="Times New Roman"/>
      <w:sz w:val="24"/>
      <w:szCs w:val="24"/>
    </w:rPr>
  </w:style>
  <w:style w:type="paragraph" w:styleId="Heading1">
    <w:name w:val="heading 1"/>
    <w:basedOn w:val="Normal"/>
    <w:next w:val="Normal"/>
    <w:link w:val="Heading1Char"/>
    <w:autoRedefine/>
    <w:qFormat/>
    <w:rsid w:val="006F0B52"/>
    <w:pPr>
      <w:keepNext/>
      <w:pBdr>
        <w:bottom w:val="single" w:sz="4" w:space="1" w:color="auto"/>
      </w:pBdr>
      <w:spacing w:line="276" w:lineRule="auto"/>
      <w:jc w:val="center"/>
      <w:outlineLvl w:val="0"/>
    </w:pPr>
    <w:rPr>
      <w:rFonts w:ascii="Calibri" w:hAnsi="Calibri"/>
      <w:b/>
      <w:bCs/>
      <w:smallCaps/>
      <w:kern w:val="28"/>
      <w:szCs w:val="22"/>
      <w:lang w:val="x-none" w:eastAsia="x-none"/>
    </w:rPr>
  </w:style>
  <w:style w:type="paragraph" w:styleId="Heading2">
    <w:name w:val="heading 2"/>
    <w:aliases w:val="Heading 2 Char1 Char,Heading 2 Char Char Char,Heading 2 Char1 Char Char Char,Heading 2 Char Char Char Char Char,Heading 2 Char1 Char Char Char Char Char,Heading 2 Char Char Char Char Char Char Char"/>
    <w:basedOn w:val="Normal"/>
    <w:next w:val="Normal"/>
    <w:link w:val="Heading2Char1"/>
    <w:uiPriority w:val="9"/>
    <w:qFormat/>
    <w:rsid w:val="0016695E"/>
    <w:pPr>
      <w:keepNext/>
      <w:numPr>
        <w:ilvl w:val="1"/>
        <w:numId w:val="3"/>
      </w:numPr>
      <w:spacing w:before="240" w:after="60"/>
      <w:outlineLvl w:val="1"/>
    </w:pPr>
    <w:rPr>
      <w:b/>
      <w:bCs/>
      <w:caps/>
      <w:lang w:val="x-none" w:eastAsia="x-none"/>
    </w:rPr>
  </w:style>
  <w:style w:type="paragraph" w:styleId="Heading3">
    <w:name w:val="heading 3"/>
    <w:basedOn w:val="Normal"/>
    <w:next w:val="Normal"/>
    <w:link w:val="Heading3Char"/>
    <w:autoRedefine/>
    <w:uiPriority w:val="9"/>
    <w:qFormat/>
    <w:rsid w:val="0001165E"/>
    <w:pPr>
      <w:spacing w:before="120" w:after="120" w:line="276" w:lineRule="auto"/>
      <w:ind w:left="630"/>
      <w:outlineLvl w:val="2"/>
    </w:pPr>
    <w:rPr>
      <w:rFonts w:ascii="Arial" w:hAnsi="Arial" w:cs="Arial"/>
      <w:bCs/>
      <w:sz w:val="20"/>
      <w:szCs w:val="22"/>
      <w:lang w:val="x-none" w:eastAsia="x-none" w:bidi="en-US"/>
    </w:rPr>
  </w:style>
  <w:style w:type="paragraph" w:styleId="Heading4">
    <w:name w:val="heading 4"/>
    <w:basedOn w:val="Normal"/>
    <w:next w:val="Normal"/>
    <w:link w:val="Heading4Char"/>
    <w:uiPriority w:val="9"/>
    <w:qFormat/>
    <w:rsid w:val="0016695E"/>
    <w:pPr>
      <w:keepNext/>
      <w:numPr>
        <w:ilvl w:val="3"/>
        <w:numId w:val="3"/>
      </w:numPr>
      <w:tabs>
        <w:tab w:val="left" w:pos="0"/>
      </w:tabs>
      <w:spacing w:before="240" w:after="60"/>
      <w:outlineLvl w:val="3"/>
    </w:pPr>
    <w:rPr>
      <w:b/>
      <w:bCs/>
      <w:i/>
      <w:iCs/>
      <w:lang w:val="x-none" w:eastAsia="x-none"/>
    </w:rPr>
  </w:style>
  <w:style w:type="paragraph" w:styleId="Heading5">
    <w:name w:val="heading 5"/>
    <w:basedOn w:val="Normal"/>
    <w:next w:val="Normal"/>
    <w:link w:val="Heading5Char"/>
    <w:autoRedefine/>
    <w:uiPriority w:val="9"/>
    <w:qFormat/>
    <w:rsid w:val="0016695E"/>
    <w:pPr>
      <w:numPr>
        <w:ilvl w:val="4"/>
        <w:numId w:val="3"/>
      </w:numPr>
      <w:tabs>
        <w:tab w:val="left" w:pos="0"/>
      </w:tabs>
      <w:spacing w:before="240" w:after="60"/>
      <w:outlineLvl w:val="4"/>
    </w:pPr>
    <w:rPr>
      <w:lang w:val="x-none" w:eastAsia="x-none"/>
    </w:rPr>
  </w:style>
  <w:style w:type="paragraph" w:styleId="Heading6">
    <w:name w:val="heading 6"/>
    <w:basedOn w:val="Normal"/>
    <w:next w:val="Normal"/>
    <w:link w:val="Heading6Char"/>
    <w:uiPriority w:val="9"/>
    <w:qFormat/>
    <w:rsid w:val="0016695E"/>
    <w:pPr>
      <w:numPr>
        <w:ilvl w:val="5"/>
        <w:numId w:val="3"/>
      </w:numPr>
      <w:tabs>
        <w:tab w:val="left" w:pos="0"/>
      </w:tabs>
      <w:spacing w:before="240" w:after="60"/>
      <w:outlineLvl w:val="5"/>
    </w:pPr>
    <w:rPr>
      <w:i/>
      <w:iCs/>
      <w:lang w:val="x-none" w:eastAsia="x-none"/>
    </w:rPr>
  </w:style>
  <w:style w:type="paragraph" w:styleId="Heading7">
    <w:name w:val="heading 7"/>
    <w:basedOn w:val="Normal"/>
    <w:next w:val="Normal"/>
    <w:link w:val="Heading7Char"/>
    <w:uiPriority w:val="9"/>
    <w:qFormat/>
    <w:rsid w:val="0016695E"/>
    <w:pPr>
      <w:numPr>
        <w:ilvl w:val="6"/>
        <w:numId w:val="3"/>
      </w:numPr>
      <w:tabs>
        <w:tab w:val="left" w:pos="0"/>
      </w:tabs>
      <w:spacing w:before="240" w:after="60" w:line="360" w:lineRule="auto"/>
      <w:outlineLvl w:val="6"/>
    </w:pPr>
    <w:rPr>
      <w:b/>
      <w:sz w:val="28"/>
      <w:szCs w:val="20"/>
      <w:lang w:val="x-none" w:eastAsia="x-none"/>
    </w:rPr>
  </w:style>
  <w:style w:type="paragraph" w:styleId="Heading8">
    <w:name w:val="heading 8"/>
    <w:basedOn w:val="Normal"/>
    <w:next w:val="Normal"/>
    <w:link w:val="Heading8Char"/>
    <w:uiPriority w:val="9"/>
    <w:qFormat/>
    <w:rsid w:val="0016695E"/>
    <w:pPr>
      <w:numPr>
        <w:ilvl w:val="7"/>
        <w:numId w:val="3"/>
      </w:numPr>
      <w:tabs>
        <w:tab w:val="left" w:pos="0"/>
      </w:tabs>
      <w:spacing w:before="240" w:after="60"/>
      <w:outlineLvl w:val="7"/>
    </w:pPr>
    <w:rPr>
      <w:i/>
      <w:iCs/>
      <w:sz w:val="20"/>
      <w:szCs w:val="20"/>
      <w:lang w:val="x-none" w:eastAsia="x-none"/>
    </w:rPr>
  </w:style>
  <w:style w:type="paragraph" w:styleId="Heading9">
    <w:name w:val="heading 9"/>
    <w:basedOn w:val="Normal"/>
    <w:next w:val="Normal"/>
    <w:link w:val="Heading9Char"/>
    <w:autoRedefine/>
    <w:uiPriority w:val="9"/>
    <w:qFormat/>
    <w:rsid w:val="0016695E"/>
    <w:pPr>
      <w:numPr>
        <w:ilvl w:val="8"/>
        <w:numId w:val="3"/>
      </w:numPr>
      <w:tabs>
        <w:tab w:val="left" w:pos="0"/>
      </w:tabs>
      <w:spacing w:before="240" w:after="60"/>
      <w:outlineLvl w:val="8"/>
    </w:pPr>
    <w:rPr>
      <w:i/>
      <w:iCs/>
      <w:sz w:val="18"/>
      <w:szCs w:val="18"/>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6F0B52"/>
    <w:rPr>
      <w:rFonts w:eastAsia="Times New Roman"/>
      <w:b/>
      <w:bCs/>
      <w:smallCaps/>
      <w:kern w:val="28"/>
      <w:sz w:val="24"/>
      <w:szCs w:val="22"/>
      <w:lang w:val="x-none" w:eastAsia="x-none"/>
    </w:rPr>
  </w:style>
  <w:style w:type="character" w:customStyle="1" w:styleId="Heading2Char">
    <w:name w:val="Heading 2 Char"/>
    <w:uiPriority w:val="9"/>
    <w:semiHidden/>
    <w:rsid w:val="0016695E"/>
    <w:rPr>
      <w:rFonts w:ascii="Cambria" w:eastAsia="Times New Roman" w:hAnsi="Cambria" w:cs="Times New Roman"/>
      <w:b/>
      <w:bCs/>
      <w:color w:val="4F81BD"/>
      <w:sz w:val="26"/>
      <w:szCs w:val="26"/>
    </w:rPr>
  </w:style>
  <w:style w:type="character" w:customStyle="1" w:styleId="Heading3Char">
    <w:name w:val="Heading 3 Char"/>
    <w:link w:val="Heading3"/>
    <w:uiPriority w:val="9"/>
    <w:rsid w:val="0001165E"/>
    <w:rPr>
      <w:rFonts w:ascii="Arial" w:eastAsia="Times New Roman" w:hAnsi="Arial" w:cs="Arial"/>
      <w:bCs/>
      <w:szCs w:val="22"/>
      <w:lang w:val="x-none" w:eastAsia="x-none" w:bidi="en-US"/>
    </w:rPr>
  </w:style>
  <w:style w:type="character" w:customStyle="1" w:styleId="Heading4Char">
    <w:name w:val="Heading 4 Char"/>
    <w:link w:val="Heading4"/>
    <w:uiPriority w:val="9"/>
    <w:rsid w:val="0016695E"/>
    <w:rPr>
      <w:rFonts w:ascii="Times New Roman" w:eastAsia="Times New Roman" w:hAnsi="Times New Roman"/>
      <w:b/>
      <w:bCs/>
      <w:i/>
      <w:iCs/>
      <w:sz w:val="24"/>
      <w:szCs w:val="24"/>
      <w:lang w:val="x-none" w:eastAsia="x-none"/>
    </w:rPr>
  </w:style>
  <w:style w:type="character" w:customStyle="1" w:styleId="Heading5Char">
    <w:name w:val="Heading 5 Char"/>
    <w:link w:val="Heading5"/>
    <w:uiPriority w:val="9"/>
    <w:rsid w:val="0016695E"/>
    <w:rPr>
      <w:rFonts w:ascii="Times New Roman" w:eastAsia="Times New Roman" w:hAnsi="Times New Roman"/>
      <w:sz w:val="24"/>
      <w:szCs w:val="24"/>
      <w:lang w:val="x-none" w:eastAsia="x-none"/>
    </w:rPr>
  </w:style>
  <w:style w:type="character" w:customStyle="1" w:styleId="Heading6Char">
    <w:name w:val="Heading 6 Char"/>
    <w:link w:val="Heading6"/>
    <w:uiPriority w:val="9"/>
    <w:rsid w:val="0016695E"/>
    <w:rPr>
      <w:rFonts w:ascii="Times New Roman" w:eastAsia="Times New Roman" w:hAnsi="Times New Roman"/>
      <w:i/>
      <w:iCs/>
      <w:sz w:val="24"/>
      <w:szCs w:val="24"/>
      <w:lang w:val="x-none" w:eastAsia="x-none"/>
    </w:rPr>
  </w:style>
  <w:style w:type="character" w:customStyle="1" w:styleId="Heading7Char">
    <w:name w:val="Heading 7 Char"/>
    <w:link w:val="Heading7"/>
    <w:uiPriority w:val="9"/>
    <w:rsid w:val="0016695E"/>
    <w:rPr>
      <w:rFonts w:ascii="Times New Roman" w:eastAsia="Times New Roman" w:hAnsi="Times New Roman"/>
      <w:b/>
      <w:sz w:val="28"/>
      <w:lang w:val="x-none" w:eastAsia="x-none"/>
    </w:rPr>
  </w:style>
  <w:style w:type="character" w:customStyle="1" w:styleId="Heading8Char">
    <w:name w:val="Heading 8 Char"/>
    <w:link w:val="Heading8"/>
    <w:uiPriority w:val="9"/>
    <w:rsid w:val="0016695E"/>
    <w:rPr>
      <w:rFonts w:ascii="Times New Roman" w:eastAsia="Times New Roman" w:hAnsi="Times New Roman"/>
      <w:i/>
      <w:iCs/>
      <w:lang w:val="x-none" w:eastAsia="x-none"/>
    </w:rPr>
  </w:style>
  <w:style w:type="character" w:customStyle="1" w:styleId="Heading9Char">
    <w:name w:val="Heading 9 Char"/>
    <w:link w:val="Heading9"/>
    <w:uiPriority w:val="9"/>
    <w:rsid w:val="0016695E"/>
    <w:rPr>
      <w:rFonts w:ascii="Times New Roman" w:eastAsia="Times New Roman" w:hAnsi="Times New Roman"/>
      <w:i/>
      <w:iCs/>
      <w:sz w:val="18"/>
      <w:szCs w:val="18"/>
      <w:lang w:val="x-none" w:eastAsia="x-none"/>
    </w:rPr>
  </w:style>
  <w:style w:type="character" w:customStyle="1" w:styleId="Heading2Char1">
    <w:name w:val="Heading 2 Char1"/>
    <w:aliases w:val="Heading 2 Char1 Char Char,Heading 2 Char Char Char Char,Heading 2 Char1 Char Char Char Char,Heading 2 Char Char Char Char Char Char,Heading 2 Char1 Char Char Char Char Char Char,Heading 2 Char Char Char Char Char Char Char Char"/>
    <w:link w:val="Heading2"/>
    <w:uiPriority w:val="9"/>
    <w:rsid w:val="0016695E"/>
    <w:rPr>
      <w:rFonts w:ascii="Times New Roman" w:eastAsia="Times New Roman" w:hAnsi="Times New Roman"/>
      <w:b/>
      <w:bCs/>
      <w:caps/>
      <w:sz w:val="24"/>
      <w:szCs w:val="24"/>
      <w:lang w:val="x-none" w:eastAsia="x-none"/>
    </w:rPr>
  </w:style>
  <w:style w:type="paragraph" w:styleId="Header">
    <w:name w:val="header"/>
    <w:basedOn w:val="Normal"/>
    <w:link w:val="HeaderChar"/>
    <w:uiPriority w:val="99"/>
    <w:rsid w:val="0016695E"/>
    <w:pPr>
      <w:tabs>
        <w:tab w:val="center" w:pos="4320"/>
        <w:tab w:val="right" w:pos="8640"/>
      </w:tabs>
    </w:pPr>
    <w:rPr>
      <w:lang w:val="x-none" w:eastAsia="x-none"/>
    </w:rPr>
  </w:style>
  <w:style w:type="character" w:customStyle="1" w:styleId="HeaderChar">
    <w:name w:val="Header Char"/>
    <w:link w:val="Header"/>
    <w:uiPriority w:val="99"/>
    <w:rsid w:val="0016695E"/>
    <w:rPr>
      <w:rFonts w:ascii="Times New Roman" w:eastAsia="Times New Roman" w:hAnsi="Times New Roman" w:cs="Times New Roman"/>
      <w:sz w:val="24"/>
      <w:szCs w:val="24"/>
    </w:rPr>
  </w:style>
  <w:style w:type="paragraph" w:styleId="Footer">
    <w:name w:val="footer"/>
    <w:basedOn w:val="Normal"/>
    <w:link w:val="FooterChar"/>
    <w:uiPriority w:val="99"/>
    <w:rsid w:val="0016695E"/>
    <w:pPr>
      <w:tabs>
        <w:tab w:val="center" w:pos="4320"/>
        <w:tab w:val="right" w:pos="8640"/>
      </w:tabs>
    </w:pPr>
    <w:rPr>
      <w:lang w:val="x-none" w:eastAsia="x-none"/>
    </w:rPr>
  </w:style>
  <w:style w:type="character" w:customStyle="1" w:styleId="FooterChar">
    <w:name w:val="Footer Char"/>
    <w:link w:val="Footer"/>
    <w:uiPriority w:val="99"/>
    <w:rsid w:val="0016695E"/>
    <w:rPr>
      <w:rFonts w:ascii="Times New Roman" w:eastAsia="Times New Roman" w:hAnsi="Times New Roman" w:cs="Times New Roman"/>
      <w:sz w:val="24"/>
      <w:szCs w:val="24"/>
    </w:rPr>
  </w:style>
  <w:style w:type="character" w:styleId="Hyperlink">
    <w:name w:val="Hyperlink"/>
    <w:uiPriority w:val="99"/>
    <w:rsid w:val="0016695E"/>
    <w:rPr>
      <w:color w:val="0000FF"/>
      <w:u w:val="single"/>
    </w:rPr>
  </w:style>
  <w:style w:type="paragraph" w:styleId="TOC1">
    <w:name w:val="toc 1"/>
    <w:basedOn w:val="Normal"/>
    <w:next w:val="Normal"/>
    <w:autoRedefine/>
    <w:uiPriority w:val="39"/>
    <w:rsid w:val="00121BFC"/>
    <w:pPr>
      <w:tabs>
        <w:tab w:val="left" w:pos="480"/>
        <w:tab w:val="right" w:leader="dot" w:pos="9350"/>
      </w:tabs>
      <w:spacing w:before="120" w:after="120"/>
    </w:pPr>
    <w:rPr>
      <w:rFonts w:ascii="Arial" w:hAnsi="Arial" w:cs="Arial"/>
      <w:b/>
      <w:bCs/>
      <w:noProof/>
      <w:sz w:val="20"/>
      <w:szCs w:val="28"/>
    </w:rPr>
  </w:style>
  <w:style w:type="paragraph" w:styleId="TOC2">
    <w:name w:val="toc 2"/>
    <w:basedOn w:val="Normal"/>
    <w:next w:val="Normal"/>
    <w:autoRedefine/>
    <w:uiPriority w:val="39"/>
    <w:rsid w:val="00121BFC"/>
    <w:pPr>
      <w:ind w:left="240"/>
    </w:pPr>
    <w:rPr>
      <w:rFonts w:ascii="Arial" w:hAnsi="Arial"/>
      <w:sz w:val="20"/>
      <w:szCs w:val="20"/>
    </w:rPr>
  </w:style>
  <w:style w:type="paragraph" w:styleId="BalloonText">
    <w:name w:val="Balloon Text"/>
    <w:basedOn w:val="Normal"/>
    <w:link w:val="BalloonTextChar"/>
    <w:semiHidden/>
    <w:rsid w:val="0016695E"/>
    <w:rPr>
      <w:rFonts w:ascii="Tahoma" w:hAnsi="Tahoma"/>
      <w:sz w:val="16"/>
      <w:szCs w:val="16"/>
      <w:lang w:val="x-none" w:eastAsia="x-none"/>
    </w:rPr>
  </w:style>
  <w:style w:type="character" w:customStyle="1" w:styleId="BalloonTextChar">
    <w:name w:val="Balloon Text Char"/>
    <w:link w:val="BalloonText"/>
    <w:semiHidden/>
    <w:rsid w:val="0016695E"/>
    <w:rPr>
      <w:rFonts w:ascii="Tahoma" w:eastAsia="Times New Roman" w:hAnsi="Tahoma" w:cs="Tahoma"/>
      <w:sz w:val="16"/>
      <w:szCs w:val="16"/>
    </w:rPr>
  </w:style>
  <w:style w:type="character" w:styleId="CommentReference">
    <w:name w:val="annotation reference"/>
    <w:uiPriority w:val="99"/>
    <w:semiHidden/>
    <w:rsid w:val="0016695E"/>
    <w:rPr>
      <w:sz w:val="16"/>
      <w:szCs w:val="16"/>
    </w:rPr>
  </w:style>
  <w:style w:type="paragraph" w:styleId="CommentText">
    <w:name w:val="annotation text"/>
    <w:basedOn w:val="Normal"/>
    <w:link w:val="CommentTextChar"/>
    <w:rsid w:val="0016695E"/>
    <w:rPr>
      <w:sz w:val="20"/>
      <w:szCs w:val="20"/>
      <w:lang w:val="x-none" w:eastAsia="x-none"/>
    </w:rPr>
  </w:style>
  <w:style w:type="character" w:customStyle="1" w:styleId="CommentTextChar">
    <w:name w:val="Comment Text Char"/>
    <w:link w:val="CommentText"/>
    <w:rsid w:val="0016695E"/>
    <w:rPr>
      <w:rFonts w:ascii="Times New Roman" w:eastAsia="Times New Roman" w:hAnsi="Times New Roman" w:cs="Times New Roman"/>
      <w:sz w:val="20"/>
      <w:szCs w:val="20"/>
    </w:rPr>
  </w:style>
  <w:style w:type="character" w:styleId="FollowedHyperlink">
    <w:name w:val="FollowedHyperlink"/>
    <w:rsid w:val="0016695E"/>
    <w:rPr>
      <w:color w:val="800080"/>
      <w:u w:val="single"/>
    </w:rPr>
  </w:style>
  <w:style w:type="table" w:styleId="TableGrid">
    <w:name w:val="Table Grid"/>
    <w:basedOn w:val="TableNormal"/>
    <w:uiPriority w:val="39"/>
    <w:rsid w:val="0016695E"/>
    <w:pPr>
      <w:overflowPunct w:val="0"/>
      <w:autoSpaceDE w:val="0"/>
      <w:autoSpaceDN w:val="0"/>
      <w:adjustRightInd w:val="0"/>
      <w:textAlignment w:val="baseline"/>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Indent">
    <w:name w:val="Normal Indent"/>
    <w:basedOn w:val="Normal"/>
    <w:rsid w:val="0016695E"/>
    <w:pPr>
      <w:overflowPunct/>
      <w:autoSpaceDE/>
      <w:autoSpaceDN/>
      <w:adjustRightInd/>
      <w:spacing w:after="120"/>
      <w:ind w:left="102"/>
      <w:jc w:val="both"/>
      <w:textAlignment w:val="auto"/>
    </w:pPr>
  </w:style>
  <w:style w:type="paragraph" w:styleId="BodyText">
    <w:name w:val="Body Text"/>
    <w:basedOn w:val="Normal"/>
    <w:link w:val="BodyTextChar"/>
    <w:rsid w:val="0016695E"/>
    <w:pPr>
      <w:jc w:val="both"/>
    </w:pPr>
    <w:rPr>
      <w:i/>
      <w:iCs/>
      <w:vanish/>
      <w:color w:val="0000FF"/>
      <w:lang w:val="x-none" w:eastAsia="x-none"/>
    </w:rPr>
  </w:style>
  <w:style w:type="character" w:customStyle="1" w:styleId="BodyTextChar">
    <w:name w:val="Body Text Char"/>
    <w:link w:val="BodyText"/>
    <w:rsid w:val="0016695E"/>
    <w:rPr>
      <w:rFonts w:ascii="Times New Roman" w:eastAsia="Times New Roman" w:hAnsi="Times New Roman" w:cs="Times New Roman"/>
      <w:i/>
      <w:iCs/>
      <w:vanish/>
      <w:color w:val="0000FF"/>
      <w:sz w:val="24"/>
      <w:szCs w:val="24"/>
    </w:rPr>
  </w:style>
  <w:style w:type="paragraph" w:customStyle="1" w:styleId="SectionIIHeading2">
    <w:name w:val="Section II Heading 2"/>
    <w:basedOn w:val="Heading2"/>
    <w:link w:val="SectionIIHeading2Char"/>
    <w:rsid w:val="0016695E"/>
    <w:pPr>
      <w:keepNext w:val="0"/>
      <w:widowControl w:val="0"/>
      <w:overflowPunct/>
      <w:autoSpaceDE/>
      <w:autoSpaceDN/>
      <w:adjustRightInd/>
      <w:spacing w:line="480" w:lineRule="auto"/>
      <w:contextualSpacing/>
      <w:textAlignment w:val="auto"/>
    </w:pPr>
    <w:rPr>
      <w:bCs w:val="0"/>
      <w:sz w:val="32"/>
    </w:rPr>
  </w:style>
  <w:style w:type="character" w:customStyle="1" w:styleId="SectionIIHeading2Char">
    <w:name w:val="Section II Heading 2 Char"/>
    <w:link w:val="SectionIIHeading2"/>
    <w:rsid w:val="0016695E"/>
    <w:rPr>
      <w:rFonts w:ascii="Times New Roman" w:eastAsia="Times New Roman" w:hAnsi="Times New Roman"/>
      <w:b/>
      <w:caps/>
      <w:sz w:val="32"/>
      <w:szCs w:val="24"/>
      <w:lang w:val="x-none" w:eastAsia="x-none"/>
    </w:rPr>
  </w:style>
  <w:style w:type="paragraph" w:styleId="BodyTextIndent">
    <w:name w:val="Body Text Indent"/>
    <w:basedOn w:val="Normal"/>
    <w:link w:val="BodyTextIndentChar"/>
    <w:rsid w:val="0016695E"/>
    <w:pPr>
      <w:spacing w:after="120"/>
      <w:ind w:left="360"/>
    </w:pPr>
    <w:rPr>
      <w:lang w:val="x-none" w:eastAsia="x-none"/>
    </w:rPr>
  </w:style>
  <w:style w:type="character" w:customStyle="1" w:styleId="BodyTextIndentChar">
    <w:name w:val="Body Text Indent Char"/>
    <w:link w:val="BodyTextIndent"/>
    <w:rsid w:val="0016695E"/>
    <w:rPr>
      <w:rFonts w:ascii="Times New Roman" w:eastAsia="Times New Roman" w:hAnsi="Times New Roman" w:cs="Times New Roman"/>
      <w:sz w:val="24"/>
      <w:szCs w:val="24"/>
    </w:rPr>
  </w:style>
  <w:style w:type="paragraph" w:styleId="DocumentMap">
    <w:name w:val="Document Map"/>
    <w:basedOn w:val="Normal"/>
    <w:link w:val="DocumentMapChar"/>
    <w:semiHidden/>
    <w:rsid w:val="0016695E"/>
    <w:pPr>
      <w:shd w:val="clear" w:color="auto" w:fill="000080"/>
    </w:pPr>
    <w:rPr>
      <w:rFonts w:ascii="Tahoma" w:hAnsi="Tahoma"/>
      <w:lang w:val="x-none" w:eastAsia="x-none"/>
    </w:rPr>
  </w:style>
  <w:style w:type="character" w:customStyle="1" w:styleId="DocumentMapChar">
    <w:name w:val="Document Map Char"/>
    <w:link w:val="DocumentMap"/>
    <w:semiHidden/>
    <w:rsid w:val="0016695E"/>
    <w:rPr>
      <w:rFonts w:ascii="Tahoma" w:eastAsia="Times New Roman" w:hAnsi="Tahoma" w:cs="Tahoma"/>
      <w:sz w:val="24"/>
      <w:szCs w:val="24"/>
      <w:shd w:val="clear" w:color="auto" w:fill="000080"/>
    </w:rPr>
  </w:style>
  <w:style w:type="paragraph" w:styleId="CommentSubject">
    <w:name w:val="annotation subject"/>
    <w:basedOn w:val="CommentText"/>
    <w:next w:val="CommentText"/>
    <w:link w:val="CommentSubjectChar"/>
    <w:semiHidden/>
    <w:rsid w:val="0016695E"/>
    <w:rPr>
      <w:b/>
      <w:bCs/>
    </w:rPr>
  </w:style>
  <w:style w:type="character" w:customStyle="1" w:styleId="CommentSubjectChar">
    <w:name w:val="Comment Subject Char"/>
    <w:link w:val="CommentSubject"/>
    <w:semiHidden/>
    <w:rsid w:val="0016695E"/>
    <w:rPr>
      <w:rFonts w:ascii="Times New Roman" w:eastAsia="Times New Roman" w:hAnsi="Times New Roman" w:cs="Times New Roman"/>
      <w:b/>
      <w:bCs/>
      <w:sz w:val="20"/>
      <w:szCs w:val="20"/>
    </w:rPr>
  </w:style>
  <w:style w:type="paragraph" w:styleId="TOC3">
    <w:name w:val="toc 3"/>
    <w:basedOn w:val="Normal"/>
    <w:next w:val="Normal"/>
    <w:autoRedefine/>
    <w:uiPriority w:val="39"/>
    <w:rsid w:val="00AD2449"/>
    <w:pPr>
      <w:ind w:left="480"/>
    </w:pPr>
    <w:rPr>
      <w:rFonts w:ascii="Calibri" w:hAnsi="Calibri"/>
      <w:i/>
      <w:iCs/>
      <w:sz w:val="20"/>
      <w:szCs w:val="20"/>
    </w:rPr>
  </w:style>
  <w:style w:type="paragraph" w:styleId="TOC4">
    <w:name w:val="toc 4"/>
    <w:basedOn w:val="Normal"/>
    <w:next w:val="Normal"/>
    <w:autoRedefine/>
    <w:uiPriority w:val="39"/>
    <w:rsid w:val="0016695E"/>
    <w:pPr>
      <w:ind w:left="720"/>
    </w:pPr>
    <w:rPr>
      <w:rFonts w:ascii="Calibri" w:hAnsi="Calibri"/>
      <w:sz w:val="18"/>
      <w:szCs w:val="18"/>
    </w:rPr>
  </w:style>
  <w:style w:type="paragraph" w:styleId="TOC5">
    <w:name w:val="toc 5"/>
    <w:basedOn w:val="Normal"/>
    <w:next w:val="Normal"/>
    <w:autoRedefine/>
    <w:uiPriority w:val="39"/>
    <w:rsid w:val="0016695E"/>
    <w:pPr>
      <w:ind w:left="960"/>
    </w:pPr>
    <w:rPr>
      <w:rFonts w:ascii="Calibri" w:hAnsi="Calibri"/>
      <w:sz w:val="18"/>
      <w:szCs w:val="18"/>
    </w:rPr>
  </w:style>
  <w:style w:type="paragraph" w:styleId="TOC6">
    <w:name w:val="toc 6"/>
    <w:basedOn w:val="Normal"/>
    <w:next w:val="Normal"/>
    <w:autoRedefine/>
    <w:uiPriority w:val="39"/>
    <w:rsid w:val="0016695E"/>
    <w:pPr>
      <w:ind w:left="1200"/>
    </w:pPr>
    <w:rPr>
      <w:rFonts w:ascii="Calibri" w:hAnsi="Calibri"/>
      <w:sz w:val="18"/>
      <w:szCs w:val="18"/>
    </w:rPr>
  </w:style>
  <w:style w:type="paragraph" w:styleId="TOC7">
    <w:name w:val="toc 7"/>
    <w:basedOn w:val="Normal"/>
    <w:next w:val="Normal"/>
    <w:autoRedefine/>
    <w:uiPriority w:val="39"/>
    <w:rsid w:val="0016695E"/>
    <w:pPr>
      <w:ind w:left="1440"/>
    </w:pPr>
    <w:rPr>
      <w:rFonts w:ascii="Calibri" w:hAnsi="Calibri"/>
      <w:sz w:val="18"/>
      <w:szCs w:val="18"/>
    </w:rPr>
  </w:style>
  <w:style w:type="paragraph" w:styleId="TOC8">
    <w:name w:val="toc 8"/>
    <w:basedOn w:val="Normal"/>
    <w:next w:val="Normal"/>
    <w:autoRedefine/>
    <w:uiPriority w:val="39"/>
    <w:rsid w:val="0016695E"/>
    <w:pPr>
      <w:ind w:left="1680"/>
    </w:pPr>
    <w:rPr>
      <w:rFonts w:ascii="Calibri" w:hAnsi="Calibri"/>
      <w:sz w:val="18"/>
      <w:szCs w:val="18"/>
    </w:rPr>
  </w:style>
  <w:style w:type="paragraph" w:styleId="TOC9">
    <w:name w:val="toc 9"/>
    <w:basedOn w:val="Normal"/>
    <w:next w:val="Normal"/>
    <w:autoRedefine/>
    <w:uiPriority w:val="39"/>
    <w:rsid w:val="0016695E"/>
    <w:pPr>
      <w:ind w:left="1920"/>
    </w:pPr>
    <w:rPr>
      <w:rFonts w:ascii="Calibri" w:hAnsi="Calibri"/>
      <w:sz w:val="18"/>
      <w:szCs w:val="18"/>
    </w:rPr>
  </w:style>
  <w:style w:type="paragraph" w:customStyle="1" w:styleId="Explanation">
    <w:name w:val="Explanation"/>
    <w:basedOn w:val="Normal"/>
    <w:rsid w:val="0016695E"/>
    <w:pPr>
      <w:pBdr>
        <w:top w:val="single" w:sz="4" w:space="1" w:color="auto"/>
        <w:left w:val="single" w:sz="4" w:space="4" w:color="auto"/>
        <w:bottom w:val="single" w:sz="4" w:space="1" w:color="auto"/>
        <w:right w:val="single" w:sz="4" w:space="4" w:color="auto"/>
      </w:pBdr>
      <w:shd w:val="pct20" w:color="auto" w:fill="FFFFFF"/>
      <w:overflowPunct/>
      <w:autoSpaceDE/>
      <w:autoSpaceDN/>
      <w:adjustRightInd/>
      <w:spacing w:before="120" w:after="120"/>
      <w:ind w:left="720" w:right="720"/>
      <w:textAlignment w:val="auto"/>
    </w:pPr>
    <w:rPr>
      <w:b/>
      <w:color w:val="008080"/>
      <w:sz w:val="22"/>
      <w:szCs w:val="20"/>
    </w:rPr>
  </w:style>
  <w:style w:type="paragraph" w:styleId="Caption">
    <w:name w:val="caption"/>
    <w:basedOn w:val="Normal"/>
    <w:next w:val="Normal"/>
    <w:qFormat/>
    <w:rsid w:val="0016695E"/>
    <w:pPr>
      <w:overflowPunct/>
      <w:autoSpaceDE/>
      <w:autoSpaceDN/>
      <w:adjustRightInd/>
      <w:spacing w:before="120" w:after="120"/>
      <w:ind w:left="720"/>
      <w:textAlignment w:val="auto"/>
    </w:pPr>
    <w:rPr>
      <w:b/>
      <w:bCs/>
      <w:sz w:val="22"/>
    </w:rPr>
  </w:style>
  <w:style w:type="paragraph" w:styleId="List0">
    <w:name w:val="List"/>
    <w:basedOn w:val="Normal"/>
    <w:autoRedefine/>
    <w:rsid w:val="0016695E"/>
    <w:pPr>
      <w:tabs>
        <w:tab w:val="left" w:pos="2520"/>
      </w:tabs>
      <w:spacing w:before="120" w:after="120"/>
      <w:ind w:left="1080"/>
    </w:pPr>
    <w:rPr>
      <w:bCs/>
      <w:sz w:val="22"/>
      <w:szCs w:val="20"/>
    </w:rPr>
  </w:style>
  <w:style w:type="paragraph" w:customStyle="1" w:styleId="Body2">
    <w:name w:val="Body 2"/>
    <w:basedOn w:val="Normal"/>
    <w:rsid w:val="0016695E"/>
    <w:pPr>
      <w:keepLines/>
      <w:overflowPunct/>
      <w:autoSpaceDE/>
      <w:autoSpaceDN/>
      <w:adjustRightInd/>
      <w:spacing w:before="120" w:after="60"/>
      <w:ind w:left="1080"/>
      <w:textAlignment w:val="auto"/>
    </w:pPr>
    <w:rPr>
      <w:kern w:val="28"/>
      <w:sz w:val="22"/>
      <w:szCs w:val="20"/>
    </w:rPr>
  </w:style>
  <w:style w:type="paragraph" w:styleId="BodyTextIndent2">
    <w:name w:val="Body Text Indent 2"/>
    <w:basedOn w:val="Normal"/>
    <w:link w:val="BodyTextIndent2Char"/>
    <w:rsid w:val="0016695E"/>
    <w:pPr>
      <w:spacing w:after="120" w:line="480" w:lineRule="auto"/>
      <w:ind w:left="360"/>
    </w:pPr>
    <w:rPr>
      <w:lang w:val="x-none" w:eastAsia="x-none"/>
    </w:rPr>
  </w:style>
  <w:style w:type="character" w:customStyle="1" w:styleId="BodyTextIndent2Char">
    <w:name w:val="Body Text Indent 2 Char"/>
    <w:link w:val="BodyTextIndent2"/>
    <w:rsid w:val="0016695E"/>
    <w:rPr>
      <w:rFonts w:ascii="Times New Roman" w:eastAsia="Times New Roman" w:hAnsi="Times New Roman" w:cs="Times New Roman"/>
      <w:sz w:val="24"/>
      <w:szCs w:val="24"/>
    </w:rPr>
  </w:style>
  <w:style w:type="paragraph" w:styleId="BodyText2">
    <w:name w:val="Body Text 2"/>
    <w:basedOn w:val="Normal"/>
    <w:link w:val="BodyText2Char"/>
    <w:rsid w:val="0016695E"/>
    <w:pPr>
      <w:spacing w:after="120" w:line="480" w:lineRule="auto"/>
    </w:pPr>
    <w:rPr>
      <w:lang w:val="x-none" w:eastAsia="x-none"/>
    </w:rPr>
  </w:style>
  <w:style w:type="character" w:customStyle="1" w:styleId="BodyText2Char">
    <w:name w:val="Body Text 2 Char"/>
    <w:link w:val="BodyText2"/>
    <w:rsid w:val="0016695E"/>
    <w:rPr>
      <w:rFonts w:ascii="Times New Roman" w:eastAsia="Times New Roman" w:hAnsi="Times New Roman" w:cs="Times New Roman"/>
      <w:sz w:val="24"/>
      <w:szCs w:val="24"/>
    </w:rPr>
  </w:style>
  <w:style w:type="paragraph" w:customStyle="1" w:styleId="Body3">
    <w:name w:val="Body 3"/>
    <w:basedOn w:val="Body2"/>
    <w:rsid w:val="0016695E"/>
    <w:pPr>
      <w:keepNext/>
      <w:keepLines w:val="0"/>
      <w:spacing w:before="240"/>
      <w:ind w:left="1710"/>
    </w:pPr>
    <w:rPr>
      <w:noProof/>
      <w:sz w:val="24"/>
    </w:rPr>
  </w:style>
  <w:style w:type="paragraph" w:customStyle="1" w:styleId="Definitions">
    <w:name w:val="Definitions"/>
    <w:basedOn w:val="Normal"/>
    <w:rsid w:val="0016695E"/>
    <w:pPr>
      <w:overflowPunct/>
      <w:autoSpaceDE/>
      <w:autoSpaceDN/>
      <w:adjustRightInd/>
      <w:spacing w:after="180"/>
      <w:ind w:left="720"/>
      <w:textAlignment w:val="auto"/>
    </w:pPr>
    <w:rPr>
      <w:sz w:val="22"/>
      <w:szCs w:val="20"/>
    </w:rPr>
  </w:style>
  <w:style w:type="paragraph" w:customStyle="1" w:styleId="Table">
    <w:name w:val="Table"/>
    <w:basedOn w:val="Normal"/>
    <w:rsid w:val="0016695E"/>
    <w:pPr>
      <w:keepLines/>
      <w:tabs>
        <w:tab w:val="left" w:leader="dot" w:pos="6120"/>
      </w:tabs>
      <w:overflowPunct/>
      <w:autoSpaceDE/>
      <w:autoSpaceDN/>
      <w:adjustRightInd/>
      <w:textAlignment w:val="auto"/>
    </w:pPr>
    <w:rPr>
      <w:kern w:val="28"/>
      <w:sz w:val="22"/>
      <w:szCs w:val="20"/>
    </w:rPr>
  </w:style>
  <w:style w:type="paragraph" w:customStyle="1" w:styleId="CrossRef">
    <w:name w:val="Cross Ref"/>
    <w:basedOn w:val="Normal"/>
    <w:link w:val="CrossRefChar"/>
    <w:rsid w:val="0016695E"/>
    <w:pPr>
      <w:overflowPunct/>
      <w:autoSpaceDE/>
      <w:autoSpaceDN/>
      <w:adjustRightInd/>
      <w:spacing w:after="120"/>
      <w:ind w:left="720"/>
      <w:textAlignment w:val="auto"/>
    </w:pPr>
    <w:rPr>
      <w:color w:val="0000FF"/>
      <w:u w:val="single" w:color="0000FF"/>
      <w:lang w:val="x-none" w:eastAsia="x-none"/>
    </w:rPr>
  </w:style>
  <w:style w:type="character" w:customStyle="1" w:styleId="CrossRefChar">
    <w:name w:val="Cross Ref Char"/>
    <w:link w:val="CrossRef"/>
    <w:rsid w:val="0016695E"/>
    <w:rPr>
      <w:rFonts w:ascii="Times New Roman" w:eastAsia="Times New Roman" w:hAnsi="Times New Roman" w:cs="Times New Roman"/>
      <w:color w:val="0000FF"/>
      <w:sz w:val="24"/>
      <w:szCs w:val="24"/>
      <w:u w:val="single" w:color="0000FF"/>
    </w:rPr>
  </w:style>
  <w:style w:type="paragraph" w:customStyle="1" w:styleId="Instructions">
    <w:name w:val="Instructions"/>
    <w:basedOn w:val="Normal"/>
    <w:rsid w:val="0016695E"/>
    <w:pPr>
      <w:overflowPunct/>
      <w:autoSpaceDE/>
      <w:autoSpaceDN/>
      <w:adjustRightInd/>
      <w:spacing w:before="120" w:after="120"/>
      <w:ind w:left="720"/>
      <w:textAlignment w:val="auto"/>
    </w:pPr>
    <w:rPr>
      <w:i/>
      <w:color w:val="FF0000"/>
      <w:sz w:val="22"/>
      <w:szCs w:val="20"/>
    </w:rPr>
  </w:style>
  <w:style w:type="paragraph" w:styleId="NormalWeb">
    <w:name w:val="Normal (Web)"/>
    <w:basedOn w:val="Normal"/>
    <w:rsid w:val="0016695E"/>
    <w:pPr>
      <w:overflowPunct/>
      <w:autoSpaceDE/>
      <w:autoSpaceDN/>
      <w:adjustRightInd/>
      <w:spacing w:before="100" w:beforeAutospacing="1" w:after="100" w:afterAutospacing="1"/>
      <w:textAlignment w:val="auto"/>
    </w:pPr>
  </w:style>
  <w:style w:type="paragraph" w:customStyle="1" w:styleId="Normal-Left">
    <w:name w:val="Normal-Left"/>
    <w:basedOn w:val="Normal"/>
    <w:link w:val="Normal-LeftChar"/>
    <w:rsid w:val="0016695E"/>
    <w:pPr>
      <w:overflowPunct/>
      <w:autoSpaceDE/>
      <w:autoSpaceDN/>
      <w:adjustRightInd/>
      <w:spacing w:after="120"/>
      <w:ind w:left="576"/>
      <w:textAlignment w:val="auto"/>
    </w:pPr>
    <w:rPr>
      <w:szCs w:val="20"/>
      <w:lang w:val="x-none" w:eastAsia="x-none"/>
    </w:rPr>
  </w:style>
  <w:style w:type="paragraph" w:customStyle="1" w:styleId="Recitals">
    <w:name w:val="Recitals"/>
    <w:basedOn w:val="Normal-Left"/>
    <w:rsid w:val="0016695E"/>
    <w:pPr>
      <w:spacing w:before="80"/>
    </w:pPr>
  </w:style>
  <w:style w:type="paragraph" w:styleId="Title">
    <w:name w:val="Title"/>
    <w:basedOn w:val="Normal"/>
    <w:link w:val="TitleChar"/>
    <w:qFormat/>
    <w:rsid w:val="0016695E"/>
    <w:pPr>
      <w:overflowPunct/>
      <w:autoSpaceDE/>
      <w:autoSpaceDN/>
      <w:adjustRightInd/>
      <w:spacing w:before="240" w:after="60"/>
      <w:ind w:left="720"/>
      <w:jc w:val="center"/>
      <w:textAlignment w:val="auto"/>
    </w:pPr>
    <w:rPr>
      <w:b/>
      <w:kern w:val="28"/>
      <w:sz w:val="32"/>
      <w:szCs w:val="20"/>
      <w:lang w:val="x-none" w:eastAsia="x-none"/>
    </w:rPr>
  </w:style>
  <w:style w:type="character" w:customStyle="1" w:styleId="TitleChar">
    <w:name w:val="Title Char"/>
    <w:link w:val="Title"/>
    <w:rsid w:val="0016695E"/>
    <w:rPr>
      <w:rFonts w:ascii="Times New Roman" w:eastAsia="Times New Roman" w:hAnsi="Times New Roman" w:cs="Times New Roman"/>
      <w:b/>
      <w:kern w:val="28"/>
      <w:sz w:val="32"/>
      <w:szCs w:val="20"/>
    </w:rPr>
  </w:style>
  <w:style w:type="paragraph" w:styleId="BodyTextIndent3">
    <w:name w:val="Body Text Indent 3"/>
    <w:basedOn w:val="Normal"/>
    <w:link w:val="BodyTextIndent3Char"/>
    <w:rsid w:val="0016695E"/>
    <w:pPr>
      <w:overflowPunct/>
      <w:autoSpaceDE/>
      <w:autoSpaceDN/>
      <w:adjustRightInd/>
      <w:ind w:left="360"/>
      <w:textAlignment w:val="auto"/>
    </w:pPr>
    <w:rPr>
      <w:i/>
      <w:color w:val="FF0000"/>
      <w:szCs w:val="20"/>
      <w:lang w:val="x-none" w:eastAsia="x-none"/>
    </w:rPr>
  </w:style>
  <w:style w:type="character" w:customStyle="1" w:styleId="BodyTextIndent3Char">
    <w:name w:val="Body Text Indent 3 Char"/>
    <w:link w:val="BodyTextIndent3"/>
    <w:rsid w:val="0016695E"/>
    <w:rPr>
      <w:rFonts w:ascii="Times New Roman" w:eastAsia="Times New Roman" w:hAnsi="Times New Roman" w:cs="Times New Roman"/>
      <w:i/>
      <w:color w:val="FF0000"/>
      <w:sz w:val="24"/>
      <w:szCs w:val="20"/>
    </w:rPr>
  </w:style>
  <w:style w:type="character" w:styleId="PageNumber">
    <w:name w:val="page number"/>
    <w:basedOn w:val="DefaultParagraphFont"/>
    <w:rsid w:val="0016695E"/>
  </w:style>
  <w:style w:type="paragraph" w:customStyle="1" w:styleId="Appendix0">
    <w:name w:val="Appendix"/>
    <w:basedOn w:val="Normal"/>
    <w:link w:val="AppendixChar"/>
    <w:qFormat/>
    <w:rsid w:val="0016695E"/>
    <w:pPr>
      <w:tabs>
        <w:tab w:val="left" w:pos="12780"/>
      </w:tabs>
      <w:jc w:val="center"/>
      <w:outlineLvl w:val="0"/>
    </w:pPr>
    <w:rPr>
      <w:b/>
      <w:sz w:val="28"/>
      <w:szCs w:val="28"/>
      <w:lang w:val="x-none" w:eastAsia="x-none"/>
    </w:rPr>
  </w:style>
  <w:style w:type="paragraph" w:customStyle="1" w:styleId="OSPH2">
    <w:name w:val="OSP H2"/>
    <w:basedOn w:val="Heading2"/>
    <w:link w:val="OSPH2CharChar"/>
    <w:rsid w:val="0016695E"/>
    <w:pPr>
      <w:tabs>
        <w:tab w:val="num" w:pos="360"/>
      </w:tabs>
      <w:ind w:left="360"/>
    </w:pPr>
  </w:style>
  <w:style w:type="character" w:customStyle="1" w:styleId="OSPH2CharChar">
    <w:name w:val="OSP H2 Char Char"/>
    <w:basedOn w:val="Heading2Char1"/>
    <w:link w:val="OSPH2"/>
    <w:rsid w:val="0016695E"/>
    <w:rPr>
      <w:rFonts w:ascii="Times New Roman" w:eastAsia="Times New Roman" w:hAnsi="Times New Roman"/>
      <w:b/>
      <w:bCs/>
      <w:caps/>
      <w:sz w:val="24"/>
      <w:szCs w:val="24"/>
      <w:lang w:val="x-none" w:eastAsia="x-none"/>
    </w:rPr>
  </w:style>
  <w:style w:type="character" w:customStyle="1" w:styleId="Normal-LeftChar">
    <w:name w:val="Normal-Left Char"/>
    <w:link w:val="Normal-Left"/>
    <w:rsid w:val="0016695E"/>
    <w:rPr>
      <w:rFonts w:ascii="Times New Roman" w:eastAsia="Times New Roman" w:hAnsi="Times New Roman" w:cs="Times New Roman"/>
      <w:sz w:val="24"/>
      <w:szCs w:val="20"/>
    </w:rPr>
  </w:style>
  <w:style w:type="character" w:customStyle="1" w:styleId="AppendixChar">
    <w:name w:val="Appendix Char"/>
    <w:link w:val="Appendix0"/>
    <w:rsid w:val="0016695E"/>
    <w:rPr>
      <w:rFonts w:ascii="Times New Roman" w:eastAsia="Times New Roman" w:hAnsi="Times New Roman" w:cs="Times New Roman"/>
      <w:b/>
      <w:sz w:val="28"/>
      <w:szCs w:val="28"/>
    </w:rPr>
  </w:style>
  <w:style w:type="paragraph" w:customStyle="1" w:styleId="Part">
    <w:name w:val="Part"/>
    <w:basedOn w:val="Normal"/>
    <w:link w:val="PartChar"/>
    <w:qFormat/>
    <w:rsid w:val="0016695E"/>
    <w:pPr>
      <w:tabs>
        <w:tab w:val="left" w:pos="12780"/>
      </w:tabs>
      <w:outlineLvl w:val="0"/>
    </w:pPr>
    <w:rPr>
      <w:b/>
      <w:sz w:val="36"/>
      <w:szCs w:val="36"/>
      <w:lang w:val="x-none" w:eastAsia="x-none"/>
    </w:rPr>
  </w:style>
  <w:style w:type="character" w:customStyle="1" w:styleId="PartChar">
    <w:name w:val="Part Char"/>
    <w:link w:val="Part"/>
    <w:rsid w:val="0016695E"/>
    <w:rPr>
      <w:rFonts w:ascii="Times New Roman" w:eastAsia="Times New Roman" w:hAnsi="Times New Roman" w:cs="Times New Roman"/>
      <w:b/>
      <w:sz w:val="36"/>
      <w:szCs w:val="36"/>
    </w:rPr>
  </w:style>
  <w:style w:type="paragraph" w:customStyle="1" w:styleId="TableofContents">
    <w:name w:val="Table of Contents"/>
    <w:basedOn w:val="TOC1"/>
    <w:link w:val="TableofContentsChar"/>
    <w:qFormat/>
    <w:rsid w:val="0016695E"/>
    <w:rPr>
      <w:rFonts w:ascii="Times New Roman" w:hAnsi="Times New Roman" w:cs="Times New Roman"/>
      <w:b w:val="0"/>
      <w:caps/>
      <w:szCs w:val="20"/>
      <w:lang w:val="x-none" w:eastAsia="x-none"/>
    </w:rPr>
  </w:style>
  <w:style w:type="character" w:customStyle="1" w:styleId="TableofContentsChar">
    <w:name w:val="Table of Contents Char"/>
    <w:link w:val="TableofContents"/>
    <w:rsid w:val="0016695E"/>
    <w:rPr>
      <w:rFonts w:ascii="Times New Roman" w:eastAsia="Times New Roman" w:hAnsi="Times New Roman" w:cs="Times New Roman"/>
      <w:bCs/>
      <w:caps/>
      <w:noProof/>
      <w:sz w:val="20"/>
      <w:szCs w:val="20"/>
    </w:rPr>
  </w:style>
  <w:style w:type="paragraph" w:customStyle="1" w:styleId="Out-Dent">
    <w:name w:val="Out-Dent"/>
    <w:basedOn w:val="Heading2"/>
    <w:link w:val="Out-DentChar"/>
    <w:qFormat/>
    <w:rsid w:val="0016695E"/>
  </w:style>
  <w:style w:type="character" w:customStyle="1" w:styleId="Out-DentChar">
    <w:name w:val="Out-Dent Char"/>
    <w:basedOn w:val="Heading2Char1"/>
    <w:link w:val="Out-Dent"/>
    <w:rsid w:val="0016695E"/>
    <w:rPr>
      <w:rFonts w:ascii="Times New Roman" w:eastAsia="Times New Roman" w:hAnsi="Times New Roman"/>
      <w:b/>
      <w:bCs/>
      <w:caps/>
      <w:sz w:val="24"/>
      <w:szCs w:val="24"/>
      <w:lang w:val="x-none" w:eastAsia="x-none"/>
    </w:rPr>
  </w:style>
  <w:style w:type="paragraph" w:customStyle="1" w:styleId="IFBBody">
    <w:name w:val="IFB Body"/>
    <w:basedOn w:val="Normal-Left"/>
    <w:link w:val="IFBBodyChar"/>
    <w:qFormat/>
    <w:rsid w:val="0016695E"/>
  </w:style>
  <w:style w:type="character" w:customStyle="1" w:styleId="IFBBodyChar">
    <w:name w:val="IFB Body Char"/>
    <w:link w:val="IFBBody"/>
    <w:rsid w:val="0016695E"/>
    <w:rPr>
      <w:rFonts w:ascii="Times New Roman" w:eastAsia="Times New Roman" w:hAnsi="Times New Roman" w:cs="Times New Roman"/>
      <w:sz w:val="24"/>
      <w:szCs w:val="20"/>
    </w:rPr>
  </w:style>
  <w:style w:type="paragraph" w:customStyle="1" w:styleId="APPENDIX">
    <w:name w:val="APPENDIX"/>
    <w:basedOn w:val="Heading1"/>
    <w:link w:val="APPENDIXChar0"/>
    <w:qFormat/>
    <w:rsid w:val="0016695E"/>
    <w:pPr>
      <w:numPr>
        <w:numId w:val="2"/>
      </w:numPr>
    </w:pPr>
  </w:style>
  <w:style w:type="paragraph" w:customStyle="1" w:styleId="PART0">
    <w:name w:val="PART"/>
    <w:basedOn w:val="APPENDIX"/>
    <w:link w:val="PARTChar0"/>
    <w:qFormat/>
    <w:rsid w:val="0016695E"/>
    <w:pPr>
      <w:numPr>
        <w:numId w:val="0"/>
      </w:numPr>
    </w:pPr>
  </w:style>
  <w:style w:type="character" w:customStyle="1" w:styleId="APPENDIXChar0">
    <w:name w:val="APPENDIX Char"/>
    <w:basedOn w:val="Heading1Char"/>
    <w:link w:val="APPENDIX"/>
    <w:rsid w:val="0016695E"/>
    <w:rPr>
      <w:rFonts w:eastAsia="Times New Roman"/>
      <w:b/>
      <w:bCs/>
      <w:smallCaps/>
      <w:kern w:val="28"/>
      <w:sz w:val="24"/>
      <w:szCs w:val="22"/>
      <w:lang w:val="x-none" w:eastAsia="x-none"/>
    </w:rPr>
  </w:style>
  <w:style w:type="paragraph" w:customStyle="1" w:styleId="IFBHeading3">
    <w:name w:val="IFB Heading 3"/>
    <w:basedOn w:val="Heading3"/>
    <w:link w:val="IFBHeading3Char"/>
    <w:rsid w:val="0016695E"/>
    <w:pPr>
      <w:tabs>
        <w:tab w:val="num" w:pos="576"/>
      </w:tabs>
    </w:pPr>
  </w:style>
  <w:style w:type="character" w:customStyle="1" w:styleId="PARTChar0">
    <w:name w:val="PART Char"/>
    <w:link w:val="PART0"/>
    <w:rsid w:val="0016695E"/>
    <w:rPr>
      <w:rFonts w:ascii="Arial" w:eastAsia="Times New Roman" w:hAnsi="Arial"/>
      <w:b/>
      <w:bCs w:val="0"/>
      <w:kern w:val="28"/>
      <w:sz w:val="28"/>
      <w:szCs w:val="28"/>
      <w:lang w:val="x-none" w:eastAsia="x-none"/>
    </w:rPr>
  </w:style>
  <w:style w:type="paragraph" w:customStyle="1" w:styleId="IFBHeading2">
    <w:name w:val="IFB Heading 2"/>
    <w:basedOn w:val="Heading2"/>
    <w:link w:val="IFBHeading2Char"/>
    <w:rsid w:val="0016695E"/>
  </w:style>
  <w:style w:type="character" w:customStyle="1" w:styleId="IFBHeading3Char">
    <w:name w:val="IFB Heading 3 Char"/>
    <w:link w:val="IFBHeading3"/>
    <w:rsid w:val="0016695E"/>
    <w:rPr>
      <w:rFonts w:eastAsia="Times New Roman"/>
      <w:b w:val="0"/>
      <w:bCs w:val="0"/>
      <w:sz w:val="22"/>
      <w:szCs w:val="22"/>
      <w:lang w:val="x-none" w:eastAsia="x-none" w:bidi="en-US"/>
    </w:rPr>
  </w:style>
  <w:style w:type="paragraph" w:customStyle="1" w:styleId="IFBHeading1">
    <w:name w:val="IFB Heading 1"/>
    <w:basedOn w:val="Heading1"/>
    <w:link w:val="IFBHeading1Char"/>
    <w:rsid w:val="0016695E"/>
  </w:style>
  <w:style w:type="character" w:customStyle="1" w:styleId="IFBHeading2Char">
    <w:name w:val="IFB Heading 2 Char"/>
    <w:basedOn w:val="Heading2Char1"/>
    <w:link w:val="IFBHeading2"/>
    <w:rsid w:val="0016695E"/>
    <w:rPr>
      <w:rFonts w:ascii="Times New Roman" w:eastAsia="Times New Roman" w:hAnsi="Times New Roman"/>
      <w:b/>
      <w:bCs/>
      <w:caps/>
      <w:sz w:val="24"/>
      <w:szCs w:val="24"/>
      <w:lang w:val="x-none" w:eastAsia="x-none"/>
    </w:rPr>
  </w:style>
  <w:style w:type="paragraph" w:customStyle="1" w:styleId="ColorfulGrid-Accent11">
    <w:name w:val="Colorful Grid - Accent 11"/>
    <w:basedOn w:val="Normal"/>
    <w:next w:val="Normal"/>
    <w:link w:val="ColorfulGrid-Accent1Char"/>
    <w:uiPriority w:val="29"/>
    <w:qFormat/>
    <w:rsid w:val="0016695E"/>
    <w:rPr>
      <w:i/>
      <w:iCs/>
      <w:color w:val="000000"/>
      <w:lang w:val="x-none" w:eastAsia="x-none"/>
    </w:rPr>
  </w:style>
  <w:style w:type="character" w:customStyle="1" w:styleId="ColorfulGrid-Accent1Char">
    <w:name w:val="Colorful Grid - Accent 1 Char"/>
    <w:link w:val="ColorfulGrid-Accent11"/>
    <w:uiPriority w:val="29"/>
    <w:rsid w:val="0016695E"/>
    <w:rPr>
      <w:rFonts w:ascii="Times New Roman" w:eastAsia="Times New Roman" w:hAnsi="Times New Roman" w:cs="Times New Roman"/>
      <w:i/>
      <w:iCs/>
      <w:color w:val="000000"/>
      <w:sz w:val="24"/>
      <w:szCs w:val="24"/>
    </w:rPr>
  </w:style>
  <w:style w:type="character" w:customStyle="1" w:styleId="IFBHeading1Char">
    <w:name w:val="IFB Heading 1 Char"/>
    <w:basedOn w:val="Heading1Char"/>
    <w:link w:val="IFBHeading1"/>
    <w:rsid w:val="0016695E"/>
    <w:rPr>
      <w:rFonts w:ascii="Arial" w:eastAsia="Times New Roman" w:hAnsi="Arial"/>
      <w:b/>
      <w:bCs/>
      <w:smallCaps/>
      <w:kern w:val="28"/>
      <w:sz w:val="22"/>
      <w:szCs w:val="22"/>
      <w:lang w:val="x-none" w:eastAsia="x-none"/>
    </w:rPr>
  </w:style>
  <w:style w:type="paragraph" w:customStyle="1" w:styleId="IFBCrossRef">
    <w:name w:val="IFB Cross Ref"/>
    <w:basedOn w:val="ColorfulGrid-Accent11"/>
    <w:link w:val="IFBCrossRefChar"/>
    <w:qFormat/>
    <w:rsid w:val="0016695E"/>
    <w:pPr>
      <w:ind w:left="576"/>
    </w:pPr>
  </w:style>
  <w:style w:type="paragraph" w:customStyle="1" w:styleId="ColorfulList-Accent11">
    <w:name w:val="Colorful List - Accent 11"/>
    <w:basedOn w:val="Normal"/>
    <w:uiPriority w:val="34"/>
    <w:qFormat/>
    <w:rsid w:val="0016695E"/>
    <w:pPr>
      <w:spacing w:before="240" w:after="60"/>
    </w:pPr>
    <w:rPr>
      <w:b/>
    </w:rPr>
  </w:style>
  <w:style w:type="character" w:customStyle="1" w:styleId="IFBCrossRefChar">
    <w:name w:val="IFB Cross Ref Char"/>
    <w:link w:val="IFBCrossRef"/>
    <w:rsid w:val="0016695E"/>
    <w:rPr>
      <w:rFonts w:ascii="Times New Roman" w:eastAsia="Times New Roman" w:hAnsi="Times New Roman" w:cs="Times New Roman"/>
      <w:i w:val="0"/>
      <w:iCs w:val="0"/>
      <w:color w:val="000000"/>
      <w:sz w:val="24"/>
      <w:szCs w:val="24"/>
    </w:rPr>
  </w:style>
  <w:style w:type="paragraph" w:customStyle="1" w:styleId="List">
    <w:name w:val="# List"/>
    <w:basedOn w:val="Normal"/>
    <w:link w:val="ListChar"/>
    <w:rsid w:val="0016695E"/>
    <w:pPr>
      <w:numPr>
        <w:numId w:val="1"/>
      </w:numPr>
      <w:overflowPunct/>
      <w:autoSpaceDE/>
      <w:autoSpaceDN/>
      <w:adjustRightInd/>
      <w:spacing w:before="120" w:after="120"/>
      <w:ind w:left="1800"/>
      <w:textAlignment w:val="auto"/>
    </w:pPr>
    <w:rPr>
      <w:szCs w:val="22"/>
      <w:lang w:val="x-none" w:eastAsia="x-none"/>
    </w:rPr>
  </w:style>
  <w:style w:type="paragraph" w:customStyle="1" w:styleId="IFBList">
    <w:name w:val="IFB # List"/>
    <w:basedOn w:val="Normal-Left"/>
    <w:link w:val="IFBListChar"/>
    <w:qFormat/>
    <w:rsid w:val="0016695E"/>
    <w:pPr>
      <w:spacing w:before="120"/>
      <w:ind w:left="0"/>
      <w:contextualSpacing/>
    </w:pPr>
  </w:style>
  <w:style w:type="character" w:customStyle="1" w:styleId="ListChar">
    <w:name w:val="# List Char"/>
    <w:link w:val="List"/>
    <w:rsid w:val="0016695E"/>
    <w:rPr>
      <w:rFonts w:ascii="Times New Roman" w:eastAsia="Times New Roman" w:hAnsi="Times New Roman"/>
      <w:sz w:val="24"/>
      <w:szCs w:val="22"/>
      <w:lang w:val="x-none" w:eastAsia="x-none"/>
    </w:rPr>
  </w:style>
  <w:style w:type="paragraph" w:customStyle="1" w:styleId="IFBaList">
    <w:name w:val="IFB a. List"/>
    <w:basedOn w:val="IFBList"/>
    <w:link w:val="IFBaListChar"/>
    <w:qFormat/>
    <w:rsid w:val="0016695E"/>
  </w:style>
  <w:style w:type="character" w:customStyle="1" w:styleId="IFBListChar">
    <w:name w:val="IFB # List Char"/>
    <w:link w:val="IFBList"/>
    <w:rsid w:val="0016695E"/>
    <w:rPr>
      <w:rFonts w:ascii="Times New Roman" w:eastAsia="Times New Roman" w:hAnsi="Times New Roman" w:cs="Times New Roman"/>
      <w:sz w:val="24"/>
      <w:szCs w:val="20"/>
    </w:rPr>
  </w:style>
  <w:style w:type="paragraph" w:customStyle="1" w:styleId="Body">
    <w:name w:val="Body"/>
    <w:basedOn w:val="IFBBody"/>
    <w:link w:val="BodyChar"/>
    <w:qFormat/>
    <w:rsid w:val="0002054D"/>
    <w:rPr>
      <w:rFonts w:ascii="Arial" w:hAnsi="Arial"/>
      <w:sz w:val="20"/>
    </w:rPr>
  </w:style>
  <w:style w:type="character" w:customStyle="1" w:styleId="IFBaListChar">
    <w:name w:val="IFB a. List Char"/>
    <w:link w:val="IFBaList"/>
    <w:rsid w:val="0016695E"/>
    <w:rPr>
      <w:rFonts w:ascii="Times New Roman" w:eastAsia="Times New Roman" w:hAnsi="Times New Roman" w:cs="Times New Roman"/>
      <w:sz w:val="24"/>
      <w:szCs w:val="20"/>
    </w:rPr>
  </w:style>
  <w:style w:type="character" w:customStyle="1" w:styleId="BodyChar">
    <w:name w:val="Body Char"/>
    <w:link w:val="Body"/>
    <w:rsid w:val="0002054D"/>
    <w:rPr>
      <w:rFonts w:ascii="Arial" w:eastAsia="Times New Roman" w:hAnsi="Arial" w:cs="Times New Roman"/>
      <w:sz w:val="24"/>
      <w:szCs w:val="20"/>
    </w:rPr>
  </w:style>
  <w:style w:type="paragraph" w:customStyle="1" w:styleId="TOCHeading1">
    <w:name w:val="TOC Heading1"/>
    <w:basedOn w:val="Heading1"/>
    <w:next w:val="Normal"/>
    <w:uiPriority w:val="39"/>
    <w:semiHidden/>
    <w:unhideWhenUsed/>
    <w:qFormat/>
    <w:rsid w:val="0016695E"/>
    <w:pPr>
      <w:outlineLvl w:val="9"/>
    </w:pPr>
    <w:rPr>
      <w:rFonts w:ascii="Cambria" w:hAnsi="Cambria"/>
      <w:kern w:val="32"/>
      <w:szCs w:val="32"/>
    </w:rPr>
  </w:style>
  <w:style w:type="table" w:styleId="Table3Deffects1">
    <w:name w:val="Table 3D effects 1"/>
    <w:basedOn w:val="TableNormal"/>
    <w:rsid w:val="0016695E"/>
    <w:pPr>
      <w:overflowPunct w:val="0"/>
      <w:autoSpaceDE w:val="0"/>
      <w:autoSpaceDN w:val="0"/>
      <w:adjustRightInd w:val="0"/>
      <w:textAlignment w:val="baseline"/>
    </w:pPr>
    <w:rPr>
      <w:rFonts w:ascii="Times New Roman" w:eastAsia="Times New Roman" w:hAnsi="Times New Roman"/>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paragraph" w:customStyle="1" w:styleId="ColorfulShading-Accent11">
    <w:name w:val="Colorful Shading - Accent 11"/>
    <w:hidden/>
    <w:uiPriority w:val="99"/>
    <w:semiHidden/>
    <w:rsid w:val="00B33538"/>
    <w:rPr>
      <w:rFonts w:ascii="Times New Roman" w:eastAsia="Times New Roman" w:hAnsi="Times New Roman"/>
      <w:sz w:val="24"/>
      <w:szCs w:val="24"/>
    </w:rPr>
  </w:style>
  <w:style w:type="paragraph" w:styleId="BlockText">
    <w:name w:val="Block Text"/>
    <w:basedOn w:val="Normal"/>
    <w:uiPriority w:val="99"/>
    <w:unhideWhenUsed/>
    <w:rsid w:val="00774B79"/>
    <w:pPr>
      <w:overflowPunct/>
      <w:autoSpaceDE/>
      <w:autoSpaceDN/>
      <w:adjustRightInd/>
      <w:ind w:left="1800" w:right="720"/>
      <w:jc w:val="both"/>
      <w:textAlignment w:val="auto"/>
    </w:pPr>
    <w:rPr>
      <w:rFonts w:ascii="CG Times" w:eastAsia="Calibri" w:hAnsi="CG Times"/>
      <w:sz w:val="20"/>
      <w:szCs w:val="20"/>
    </w:rPr>
  </w:style>
  <w:style w:type="character" w:customStyle="1" w:styleId="st1">
    <w:name w:val="st1"/>
    <w:basedOn w:val="DefaultParagraphFont"/>
    <w:rsid w:val="00774B79"/>
  </w:style>
  <w:style w:type="paragraph" w:styleId="ListParagraph">
    <w:name w:val="List Paragraph"/>
    <w:basedOn w:val="Normal"/>
    <w:uiPriority w:val="34"/>
    <w:qFormat/>
    <w:rsid w:val="00C862F6"/>
    <w:pPr>
      <w:ind w:left="720"/>
      <w:contextualSpacing/>
    </w:pPr>
  </w:style>
  <w:style w:type="table" w:customStyle="1" w:styleId="TableGrid1">
    <w:name w:val="Table Grid1"/>
    <w:basedOn w:val="TableNormal"/>
    <w:next w:val="TableGrid"/>
    <w:uiPriority w:val="59"/>
    <w:rsid w:val="00EB54D9"/>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638A2"/>
    <w:pPr>
      <w:overflowPunct w:val="0"/>
      <w:autoSpaceDE w:val="0"/>
      <w:autoSpaceDN w:val="0"/>
      <w:adjustRightInd w:val="0"/>
      <w:textAlignment w:val="baseline"/>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30CA8"/>
    <w:rPr>
      <w:rFonts w:ascii="Times New Roman" w:eastAsia="Times New Roman" w:hAnsi="Times New Roman"/>
      <w:sz w:val="24"/>
      <w:szCs w:val="24"/>
    </w:rPr>
  </w:style>
  <w:style w:type="table" w:styleId="GridTable1Light">
    <w:name w:val="Grid Table 1 Light"/>
    <w:basedOn w:val="TableNormal"/>
    <w:uiPriority w:val="46"/>
    <w:rsid w:val="00DB2E4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01726294">
      <w:bodyDiv w:val="1"/>
      <w:marLeft w:val="0"/>
      <w:marRight w:val="0"/>
      <w:marTop w:val="0"/>
      <w:marBottom w:val="0"/>
      <w:divBdr>
        <w:top w:val="none" w:sz="0" w:space="0" w:color="auto"/>
        <w:left w:val="none" w:sz="0" w:space="0" w:color="auto"/>
        <w:bottom w:val="none" w:sz="0" w:space="0" w:color="auto"/>
        <w:right w:val="none" w:sz="0" w:space="0" w:color="auto"/>
      </w:divBdr>
    </w:div>
    <w:div w:id="361979544">
      <w:bodyDiv w:val="1"/>
      <w:marLeft w:val="0"/>
      <w:marRight w:val="0"/>
      <w:marTop w:val="0"/>
      <w:marBottom w:val="0"/>
      <w:divBdr>
        <w:top w:val="none" w:sz="0" w:space="0" w:color="auto"/>
        <w:left w:val="none" w:sz="0" w:space="0" w:color="auto"/>
        <w:bottom w:val="none" w:sz="0" w:space="0" w:color="auto"/>
        <w:right w:val="none" w:sz="0" w:space="0" w:color="auto"/>
      </w:divBdr>
    </w:div>
    <w:div w:id="426777364">
      <w:bodyDiv w:val="1"/>
      <w:marLeft w:val="0"/>
      <w:marRight w:val="0"/>
      <w:marTop w:val="0"/>
      <w:marBottom w:val="0"/>
      <w:divBdr>
        <w:top w:val="none" w:sz="0" w:space="0" w:color="auto"/>
        <w:left w:val="none" w:sz="0" w:space="0" w:color="auto"/>
        <w:bottom w:val="none" w:sz="0" w:space="0" w:color="auto"/>
        <w:right w:val="none" w:sz="0" w:space="0" w:color="auto"/>
      </w:divBdr>
    </w:div>
    <w:div w:id="567889210">
      <w:bodyDiv w:val="1"/>
      <w:marLeft w:val="0"/>
      <w:marRight w:val="0"/>
      <w:marTop w:val="0"/>
      <w:marBottom w:val="0"/>
      <w:divBdr>
        <w:top w:val="none" w:sz="0" w:space="0" w:color="auto"/>
        <w:left w:val="none" w:sz="0" w:space="0" w:color="auto"/>
        <w:bottom w:val="none" w:sz="0" w:space="0" w:color="auto"/>
        <w:right w:val="none" w:sz="0" w:space="0" w:color="auto"/>
      </w:divBdr>
    </w:div>
    <w:div w:id="811749492">
      <w:bodyDiv w:val="1"/>
      <w:marLeft w:val="0"/>
      <w:marRight w:val="0"/>
      <w:marTop w:val="0"/>
      <w:marBottom w:val="0"/>
      <w:divBdr>
        <w:top w:val="none" w:sz="0" w:space="0" w:color="auto"/>
        <w:left w:val="none" w:sz="0" w:space="0" w:color="auto"/>
        <w:bottom w:val="none" w:sz="0" w:space="0" w:color="auto"/>
        <w:right w:val="none" w:sz="0" w:space="0" w:color="auto"/>
      </w:divBdr>
    </w:div>
    <w:div w:id="881476427">
      <w:bodyDiv w:val="1"/>
      <w:marLeft w:val="0"/>
      <w:marRight w:val="0"/>
      <w:marTop w:val="0"/>
      <w:marBottom w:val="0"/>
      <w:divBdr>
        <w:top w:val="none" w:sz="0" w:space="0" w:color="auto"/>
        <w:left w:val="none" w:sz="0" w:space="0" w:color="auto"/>
        <w:bottom w:val="none" w:sz="0" w:space="0" w:color="auto"/>
        <w:right w:val="none" w:sz="0" w:space="0" w:color="auto"/>
      </w:divBdr>
    </w:div>
    <w:div w:id="1112942144">
      <w:bodyDiv w:val="1"/>
      <w:marLeft w:val="0"/>
      <w:marRight w:val="0"/>
      <w:marTop w:val="0"/>
      <w:marBottom w:val="0"/>
      <w:divBdr>
        <w:top w:val="none" w:sz="0" w:space="0" w:color="auto"/>
        <w:left w:val="none" w:sz="0" w:space="0" w:color="auto"/>
        <w:bottom w:val="none" w:sz="0" w:space="0" w:color="auto"/>
        <w:right w:val="none" w:sz="0" w:space="0" w:color="auto"/>
      </w:divBdr>
    </w:div>
    <w:div w:id="1221163688">
      <w:bodyDiv w:val="1"/>
      <w:marLeft w:val="0"/>
      <w:marRight w:val="0"/>
      <w:marTop w:val="0"/>
      <w:marBottom w:val="0"/>
      <w:divBdr>
        <w:top w:val="none" w:sz="0" w:space="0" w:color="auto"/>
        <w:left w:val="none" w:sz="0" w:space="0" w:color="auto"/>
        <w:bottom w:val="none" w:sz="0" w:space="0" w:color="auto"/>
        <w:right w:val="none" w:sz="0" w:space="0" w:color="auto"/>
      </w:divBdr>
    </w:div>
    <w:div w:id="1450007981">
      <w:bodyDiv w:val="1"/>
      <w:marLeft w:val="0"/>
      <w:marRight w:val="0"/>
      <w:marTop w:val="0"/>
      <w:marBottom w:val="0"/>
      <w:divBdr>
        <w:top w:val="none" w:sz="0" w:space="0" w:color="auto"/>
        <w:left w:val="none" w:sz="0" w:space="0" w:color="auto"/>
        <w:bottom w:val="none" w:sz="0" w:space="0" w:color="auto"/>
        <w:right w:val="none" w:sz="0" w:space="0" w:color="auto"/>
      </w:divBdr>
    </w:div>
    <w:div w:id="1664431924">
      <w:bodyDiv w:val="1"/>
      <w:marLeft w:val="0"/>
      <w:marRight w:val="0"/>
      <w:marTop w:val="0"/>
      <w:marBottom w:val="0"/>
      <w:divBdr>
        <w:top w:val="none" w:sz="0" w:space="0" w:color="auto"/>
        <w:left w:val="none" w:sz="0" w:space="0" w:color="auto"/>
        <w:bottom w:val="none" w:sz="0" w:space="0" w:color="auto"/>
        <w:right w:val="none" w:sz="0" w:space="0" w:color="auto"/>
      </w:divBdr>
    </w:div>
    <w:div w:id="1977101817">
      <w:bodyDiv w:val="1"/>
      <w:marLeft w:val="0"/>
      <w:marRight w:val="0"/>
      <w:marTop w:val="0"/>
      <w:marBottom w:val="0"/>
      <w:divBdr>
        <w:top w:val="none" w:sz="0" w:space="0" w:color="auto"/>
        <w:left w:val="none" w:sz="0" w:space="0" w:color="auto"/>
        <w:bottom w:val="none" w:sz="0" w:space="0" w:color="auto"/>
        <w:right w:val="none" w:sz="0" w:space="0" w:color="auto"/>
      </w:divBdr>
    </w:div>
    <w:div w:id="20051594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header" Target="header3.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hyperlink" Target="http://www.dva.wa.gov/" TargetMode="External"/><Relationship Id="rId16" Type="http://schemas.openxmlformats.org/officeDocument/2006/relationships/customXml" Target="../customXml/item16.xml"/><Relationship Id="rId107" Type="http://schemas.openxmlformats.org/officeDocument/2006/relationships/hyperlink" Target="mailto:" TargetMode="Externa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hyperlink" Target="https://www.eventbrite.com/e/public-safety-communications-pre-bid-conferences-tickets-127043742253" TargetMode="Externa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settings" Target="settings.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header" Target="header1.xml"/><Relationship Id="rId118" Type="http://schemas.openxmlformats.org/officeDocument/2006/relationships/footer" Target="footer3.xml"/><Relationship Id="rId80" Type="http://schemas.openxmlformats.org/officeDocument/2006/relationships/customXml" Target="../customXml/item80.xml"/><Relationship Id="rId85" Type="http://schemas.openxmlformats.org/officeDocument/2006/relationships/customXml" Target="../customXml/item85.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hyperlink" Target="mailto:DESContractsTeamCypress@des.wa.gov" TargetMode="External"/><Relationship Id="rId108" Type="http://schemas.openxmlformats.org/officeDocument/2006/relationships/hyperlink" Target="mailto:DESDLProcurementProtest@des.wa.gov" TargetMode="External"/><Relationship Id="rId54" Type="http://schemas.openxmlformats.org/officeDocument/2006/relationships/customXml" Target="../customXml/item54.xml"/><Relationship Id="rId70" Type="http://schemas.openxmlformats.org/officeDocument/2006/relationships/customXml" Target="../customXml/item70.xml"/><Relationship Id="rId75" Type="http://schemas.openxmlformats.org/officeDocument/2006/relationships/customXml" Target="../customXml/item75.xml"/><Relationship Id="rId91" Type="http://schemas.openxmlformats.org/officeDocument/2006/relationships/customXml" Target="../customXml/item91.xml"/><Relationship Id="rId96" Type="http://schemas.openxmlformats.org/officeDocument/2006/relationships/webSettings" Target="webSettings.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customXml" Target="../customXml/item23.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header" Target="header2.xml"/><Relationship Id="rId119" Type="http://schemas.openxmlformats.org/officeDocument/2006/relationships/fontTable" Target="fontTable.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styles" Target="styles.xml"/><Relationship Id="rId99" Type="http://schemas.openxmlformats.org/officeDocument/2006/relationships/image" Target="media/image1.jpeg"/><Relationship Id="rId101" Type="http://schemas.openxmlformats.org/officeDocument/2006/relationships/hyperlink" Target="http://www.naspo.org" TargetMode="Externa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hyperlink" Target="http://www.omwbe.wa.gov/" TargetMode="Externa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footnotes" Target="footnotes.xml"/><Relationship Id="rId104" Type="http://schemas.openxmlformats.org/officeDocument/2006/relationships/hyperlink" Target="https://fortress.wa.gov/ga/webs" TargetMode="External"/><Relationship Id="rId120"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hyperlink" Target="http://www.des.wa.gov/services/ContractingPurchasing/Business/Pages/WEBSRegistration.aspx" TargetMode="External"/><Relationship Id="rId115" Type="http://schemas.openxmlformats.org/officeDocument/2006/relationships/footer" Target="footer1.xm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hyperlink" Target="http://www.naspovaluepoint.org" TargetMode="External"/><Relationship Id="rId105" Type="http://schemas.openxmlformats.org/officeDocument/2006/relationships/hyperlink" Target="https://www.governor.wa.gov/sites/default/files/exe_order/18-03%20-%20Workers%20Rights%20%28tmp%29.pdf?=32717" TargetMode="Externa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numbering" Target="numbering.xml"/><Relationship Id="rId98" Type="http://schemas.openxmlformats.org/officeDocument/2006/relationships/endnotes" Target="endnotes.xml"/><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116" Type="http://schemas.openxmlformats.org/officeDocument/2006/relationships/footer" Target="footer2.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 Id="rId111" Type="http://schemas.openxmlformats.org/officeDocument/2006/relationships/hyperlink" Target="http://www.omwbe.wa.gov/" TargetMode="Externa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106" Type="http://schemas.openxmlformats.org/officeDocument/2006/relationships/hyperlink" Target="mailto:DESContractsTeamCypress@des.wa.gov"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ct:contentTypeSchema xmlns:ct="http://schemas.microsoft.com/office/2006/metadata/contentType" xmlns:ma="http://schemas.microsoft.com/office/2006/metadata/properties/metaAttributes" ct:_="" ma:_="" ma:contentTypeName="Document" ma:contentTypeID="0x01010058B848503616A74292EA15D8ED0BAC5C" ma:contentTypeVersion="2" ma:contentTypeDescription="Create a new document." ma:contentTypeScope="" ma:versionID="74e93e715af496f365e52b1734e326f8">
  <xsd:schema xmlns:xsd="http://www.w3.org/2001/XMLSchema" xmlns:xs="http://www.w3.org/2001/XMLSchema" xmlns:p="http://schemas.microsoft.com/office/2006/metadata/properties" xmlns:ns1="http://schemas.microsoft.com/sharepoint/v3" xmlns:ns2="4f5804d5-49c0-4153-b9d4-3ac3acf566d3" targetNamespace="http://schemas.microsoft.com/office/2006/metadata/properties" ma:root="true" ma:fieldsID="a3e8e9eb7caebc7715859487e3817114" ns1:_="" ns2:_="">
    <xsd:import namespace="http://schemas.microsoft.com/sharepoint/v3"/>
    <xsd:import namespace="4f5804d5-49c0-4153-b9d4-3ac3acf566d3"/>
    <xsd:element name="properties">
      <xsd:complexType>
        <xsd:sequence>
          <xsd:element name="documentManagement">
            <xsd:complexType>
              <xsd:all>
                <xsd:element ref="ns1:PublishingStartDate" minOccurs="0"/>
                <xsd:element ref="ns1:PublishingExpirationDate" minOccurs="0"/>
                <xsd:element ref="ns2: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internalName="PublishingStartDate">
      <xsd:simpleType>
        <xsd:restriction base="dms:Unknown"/>
      </xsd:simpleType>
    </xsd:element>
    <xsd:element name="PublishingExpirationDate" ma:index="9"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f5804d5-49c0-4153-b9d4-3ac3acf566d3" elementFormDefault="qualified">
    <xsd:import namespace="http://schemas.microsoft.com/office/2006/documentManagement/types"/>
    <xsd:import namespace="http://schemas.microsoft.com/office/infopath/2007/PartnerControls"/>
    <xsd:element name="Category" ma:index="10" nillable="true" ma:displayName="Category" ma:format="Dropdown" ma:internalName="Category">
      <xsd:simpleType>
        <xsd:restriction base="dms:Choice">
          <xsd:enumeration value="Event Fliers"/>
          <xsd:enumeration value="Fact Sheets"/>
          <xsd:enumeration value="Form"/>
          <xsd:enumeration value="Policy"/>
          <xsd:enumeration value="Presentations"/>
          <xsd:enumeration value="Procedure"/>
          <xsd:enumeration value="Publication"/>
          <xsd:enumeration value="Template"/>
          <xsd:enumeration value="Get Help"/>
          <xsd:enumeration value="Other"/>
          <xsd:enumeration value="News"/>
          <xsd:enumeration value="Newsletters"/>
          <xsd:enumeration value="Tenant Bulletins"/>
          <xsd:enumeration value="CFD"/>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mso-contentType ?>
<FormTemplates xmlns="http://schemas.microsoft.com/sharepoint/v3/contenttype/forms">
  <Display>DocumentLibraryForm</Display>
  <Edit>DocumentLibraryForm</Edit>
  <New>DocumentLibraryForm</New>
</FormTemplates>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LongProperties xmlns="http://schemas.microsoft.com/office/2006/metadata/longProperties"/>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Category xmlns="4f5804d5-49c0-4153-b9d4-3ac3acf566d3">Template</Category>
  </documentManagement>
</p:properties>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B84FCC2-468F-418E-B071-DABE02C877C6}">
  <ds:schemaRefs>
    <ds:schemaRef ds:uri="http://schemas.openxmlformats.org/officeDocument/2006/bibliography"/>
  </ds:schemaRefs>
</ds:datastoreItem>
</file>

<file path=customXml/itemProps2.xml><?xml version="1.0" encoding="utf-8"?>
<ds:datastoreItem xmlns:ds="http://schemas.openxmlformats.org/officeDocument/2006/customXml" ds:itemID="{57E3DC7F-26E6-4098-826A-05680E2CEDF5}">
  <ds:schemaRefs>
    <ds:schemaRef ds:uri="http://schemas.openxmlformats.org/officeDocument/2006/bibliography"/>
  </ds:schemaRefs>
</ds:datastoreItem>
</file>

<file path=customXml/itemProps3.xml><?xml version="1.0" encoding="utf-8"?>
<ds:datastoreItem xmlns:ds="http://schemas.openxmlformats.org/officeDocument/2006/customXml" ds:itemID="{5DE4EBCA-18A8-41BC-BE68-E043187FA312}">
  <ds:schemaRefs>
    <ds:schemaRef ds:uri="http://schemas.openxmlformats.org/officeDocument/2006/bibliography"/>
  </ds:schemaRefs>
</ds:datastoreItem>
</file>

<file path=customXml/itemProps4.xml><?xml version="1.0" encoding="utf-8"?>
<ds:datastoreItem xmlns:ds="http://schemas.openxmlformats.org/officeDocument/2006/customXml" ds:itemID="{FDE89AFE-F90F-46F1-8A08-26B9A268EB66}">
  <ds:schemaRefs>
    <ds:schemaRef ds:uri="http://schemas.openxmlformats.org/officeDocument/2006/bibliography"/>
  </ds:schemaRefs>
</ds:datastoreItem>
</file>

<file path=customXml/itemProps5.xml><?xml version="1.0" encoding="utf-8"?>
<ds:datastoreItem xmlns:ds="http://schemas.openxmlformats.org/officeDocument/2006/customXml" ds:itemID="{BAB36457-B6AA-4350-BC31-074150168714}">
  <ds:schemaRefs>
    <ds:schemaRef ds:uri="http://schemas.openxmlformats.org/officeDocument/2006/bibliography"/>
  </ds:schemaRefs>
</ds:datastoreItem>
</file>

<file path=customXml/itemProps6.xml><?xml version="1.0" encoding="utf-8"?>
<ds:datastoreItem xmlns:ds="http://schemas.openxmlformats.org/officeDocument/2006/customXml" ds:itemID="{5FBEF524-1266-498D-BB85-268CF72762B0}">
  <ds:schemaRefs>
    <ds:schemaRef ds:uri="http://schemas.openxmlformats.org/officeDocument/2006/bibliography"/>
  </ds:schemaRefs>
</ds:datastoreItem>
</file>

<file path=customXml/itemProps7.xml><?xml version="1.0" encoding="utf-8"?>
<ds:datastoreItem xmlns:ds="http://schemas.openxmlformats.org/officeDocument/2006/customXml" ds:itemID="{DBCA47B7-F20D-4FEE-BBA4-5D6D3B0960FF}">
  <ds:schemaRefs>
    <ds:schemaRef ds:uri="http://schemas.openxmlformats.org/officeDocument/2006/bibliography"/>
  </ds:schemaRefs>
</ds:datastoreItem>
</file>

<file path=customXml/itemProps8.xml><?xml version="1.0" encoding="utf-8"?>
<ds:datastoreItem xmlns:ds="http://schemas.openxmlformats.org/officeDocument/2006/customXml" ds:itemID="{65AC5DF9-812E-460C-8DEC-866F2CE5AE3F}">
  <ds:schemaRefs>
    <ds:schemaRef ds:uri="http://schemas.openxmlformats.org/officeDocument/2006/bibliography"/>
  </ds:schemaRefs>
</ds:datastoreItem>
</file>

<file path=customXml/itemProps9.xml><?xml version="1.0" encoding="utf-8"?>
<ds:datastoreItem xmlns:ds="http://schemas.openxmlformats.org/officeDocument/2006/customXml" ds:itemID="{8B722E51-6072-48AC-91EA-CBE3C227279B}">
  <ds:schemaRefs>
    <ds:schemaRef ds:uri="http://schemas.openxmlformats.org/officeDocument/2006/bibliography"/>
  </ds:schemaRefs>
</ds:datastoreItem>
</file>

<file path=customXml/itemProps10.xml><?xml version="1.0" encoding="utf-8"?>
<ds:datastoreItem xmlns:ds="http://schemas.openxmlformats.org/officeDocument/2006/customXml" ds:itemID="{60E722A0-D488-4378-BFF9-D367D54493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5804d5-49c0-4153-b9d4-3ac3acf566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1.xml><?xml version="1.0" encoding="utf-8"?>
<ds:datastoreItem xmlns:ds="http://schemas.openxmlformats.org/officeDocument/2006/customXml" ds:itemID="{A0E4D7EF-B233-4B68-A168-6A01BB8D16D7}">
  <ds:schemaRefs>
    <ds:schemaRef ds:uri="http://schemas.openxmlformats.org/officeDocument/2006/bibliography"/>
  </ds:schemaRefs>
</ds:datastoreItem>
</file>

<file path=customXml/itemProps12.xml><?xml version="1.0" encoding="utf-8"?>
<ds:datastoreItem xmlns:ds="http://schemas.openxmlformats.org/officeDocument/2006/customXml" ds:itemID="{D30493DE-2419-47D0-AEB2-8AF210B593D5}">
  <ds:schemaRefs>
    <ds:schemaRef ds:uri="http://schemas.openxmlformats.org/officeDocument/2006/bibliography"/>
  </ds:schemaRefs>
</ds:datastoreItem>
</file>

<file path=customXml/itemProps13.xml><?xml version="1.0" encoding="utf-8"?>
<ds:datastoreItem xmlns:ds="http://schemas.openxmlformats.org/officeDocument/2006/customXml" ds:itemID="{3CABB3AC-6F57-44B9-B3CF-057346ADE862}">
  <ds:schemaRefs>
    <ds:schemaRef ds:uri="http://schemas.openxmlformats.org/officeDocument/2006/bibliography"/>
  </ds:schemaRefs>
</ds:datastoreItem>
</file>

<file path=customXml/itemProps14.xml><?xml version="1.0" encoding="utf-8"?>
<ds:datastoreItem xmlns:ds="http://schemas.openxmlformats.org/officeDocument/2006/customXml" ds:itemID="{E6CC53AF-9144-416E-A886-64A7A2CF0AEA}">
  <ds:schemaRefs>
    <ds:schemaRef ds:uri="http://schemas.openxmlformats.org/officeDocument/2006/bibliography"/>
  </ds:schemaRefs>
</ds:datastoreItem>
</file>

<file path=customXml/itemProps15.xml><?xml version="1.0" encoding="utf-8"?>
<ds:datastoreItem xmlns:ds="http://schemas.openxmlformats.org/officeDocument/2006/customXml" ds:itemID="{A12CDB64-5B69-487D-94BF-D0E5F54D9C3F}">
  <ds:schemaRefs>
    <ds:schemaRef ds:uri="http://schemas.openxmlformats.org/officeDocument/2006/bibliography"/>
  </ds:schemaRefs>
</ds:datastoreItem>
</file>

<file path=customXml/itemProps16.xml><?xml version="1.0" encoding="utf-8"?>
<ds:datastoreItem xmlns:ds="http://schemas.openxmlformats.org/officeDocument/2006/customXml" ds:itemID="{3C1F76CB-7AB6-4F5C-94DD-2C47006D1832}">
  <ds:schemaRefs>
    <ds:schemaRef ds:uri="http://schemas.openxmlformats.org/officeDocument/2006/bibliography"/>
  </ds:schemaRefs>
</ds:datastoreItem>
</file>

<file path=customXml/itemProps17.xml><?xml version="1.0" encoding="utf-8"?>
<ds:datastoreItem xmlns:ds="http://schemas.openxmlformats.org/officeDocument/2006/customXml" ds:itemID="{BBBA6B6A-8753-42CC-8192-14955E07E5E9}">
  <ds:schemaRefs>
    <ds:schemaRef ds:uri="http://schemas.openxmlformats.org/officeDocument/2006/bibliography"/>
  </ds:schemaRefs>
</ds:datastoreItem>
</file>

<file path=customXml/itemProps18.xml><?xml version="1.0" encoding="utf-8"?>
<ds:datastoreItem xmlns:ds="http://schemas.openxmlformats.org/officeDocument/2006/customXml" ds:itemID="{F8849EB3-5B2B-41DF-A74B-FAFE620C4F78}">
  <ds:schemaRefs>
    <ds:schemaRef ds:uri="http://schemas.openxmlformats.org/officeDocument/2006/bibliography"/>
  </ds:schemaRefs>
</ds:datastoreItem>
</file>

<file path=customXml/itemProps19.xml><?xml version="1.0" encoding="utf-8"?>
<ds:datastoreItem xmlns:ds="http://schemas.openxmlformats.org/officeDocument/2006/customXml" ds:itemID="{A99C12FE-D2A2-4D69-B71E-DBD4C90A706B}">
  <ds:schemaRefs>
    <ds:schemaRef ds:uri="http://schemas.openxmlformats.org/officeDocument/2006/bibliography"/>
  </ds:schemaRefs>
</ds:datastoreItem>
</file>

<file path=customXml/itemProps20.xml><?xml version="1.0" encoding="utf-8"?>
<ds:datastoreItem xmlns:ds="http://schemas.openxmlformats.org/officeDocument/2006/customXml" ds:itemID="{57FEA9A5-7F9F-451F-AD92-EC1025293513}">
  <ds:schemaRefs>
    <ds:schemaRef ds:uri="http://schemas.openxmlformats.org/officeDocument/2006/bibliography"/>
  </ds:schemaRefs>
</ds:datastoreItem>
</file>

<file path=customXml/itemProps21.xml><?xml version="1.0" encoding="utf-8"?>
<ds:datastoreItem xmlns:ds="http://schemas.openxmlformats.org/officeDocument/2006/customXml" ds:itemID="{123EC42F-C0E4-4C50-9385-64A132286BFA}">
  <ds:schemaRefs>
    <ds:schemaRef ds:uri="http://schemas.openxmlformats.org/officeDocument/2006/bibliography"/>
  </ds:schemaRefs>
</ds:datastoreItem>
</file>

<file path=customXml/itemProps22.xml><?xml version="1.0" encoding="utf-8"?>
<ds:datastoreItem xmlns:ds="http://schemas.openxmlformats.org/officeDocument/2006/customXml" ds:itemID="{7DD68EC4-5C41-4B5F-9988-39BC2B413CF9}">
  <ds:schemaRefs>
    <ds:schemaRef ds:uri="http://schemas.openxmlformats.org/officeDocument/2006/bibliography"/>
  </ds:schemaRefs>
</ds:datastoreItem>
</file>

<file path=customXml/itemProps23.xml><?xml version="1.0" encoding="utf-8"?>
<ds:datastoreItem xmlns:ds="http://schemas.openxmlformats.org/officeDocument/2006/customXml" ds:itemID="{87312B1F-66F0-4253-8D7A-F25D41B96B31}">
  <ds:schemaRefs>
    <ds:schemaRef ds:uri="http://schemas.openxmlformats.org/officeDocument/2006/bibliography"/>
  </ds:schemaRefs>
</ds:datastoreItem>
</file>

<file path=customXml/itemProps24.xml><?xml version="1.0" encoding="utf-8"?>
<ds:datastoreItem xmlns:ds="http://schemas.openxmlformats.org/officeDocument/2006/customXml" ds:itemID="{B703D9B0-83BA-4DE1-AAA0-6FFD97B0D021}">
  <ds:schemaRefs>
    <ds:schemaRef ds:uri="http://schemas.openxmlformats.org/officeDocument/2006/bibliography"/>
  </ds:schemaRefs>
</ds:datastoreItem>
</file>

<file path=customXml/itemProps25.xml><?xml version="1.0" encoding="utf-8"?>
<ds:datastoreItem xmlns:ds="http://schemas.openxmlformats.org/officeDocument/2006/customXml" ds:itemID="{D020FEFD-9B91-4ADD-9314-E5A28F595145}">
  <ds:schemaRefs>
    <ds:schemaRef ds:uri="http://schemas.openxmlformats.org/officeDocument/2006/bibliography"/>
  </ds:schemaRefs>
</ds:datastoreItem>
</file>

<file path=customXml/itemProps26.xml><?xml version="1.0" encoding="utf-8"?>
<ds:datastoreItem xmlns:ds="http://schemas.openxmlformats.org/officeDocument/2006/customXml" ds:itemID="{EC2FD4E7-197B-479C-BD44-0EF77A01DC8A}">
  <ds:schemaRefs>
    <ds:schemaRef ds:uri="http://schemas.openxmlformats.org/officeDocument/2006/bibliography"/>
  </ds:schemaRefs>
</ds:datastoreItem>
</file>

<file path=customXml/itemProps27.xml><?xml version="1.0" encoding="utf-8"?>
<ds:datastoreItem xmlns:ds="http://schemas.openxmlformats.org/officeDocument/2006/customXml" ds:itemID="{18563BAD-38B7-4800-B9D2-69195CFE2A32}">
  <ds:schemaRefs>
    <ds:schemaRef ds:uri="http://schemas.openxmlformats.org/officeDocument/2006/bibliography"/>
  </ds:schemaRefs>
</ds:datastoreItem>
</file>

<file path=customXml/itemProps28.xml><?xml version="1.0" encoding="utf-8"?>
<ds:datastoreItem xmlns:ds="http://schemas.openxmlformats.org/officeDocument/2006/customXml" ds:itemID="{D5A31DB1-91BC-4211-A769-666289E33F56}">
  <ds:schemaRefs>
    <ds:schemaRef ds:uri="http://schemas.openxmlformats.org/officeDocument/2006/bibliography"/>
  </ds:schemaRefs>
</ds:datastoreItem>
</file>

<file path=customXml/itemProps29.xml><?xml version="1.0" encoding="utf-8"?>
<ds:datastoreItem xmlns:ds="http://schemas.openxmlformats.org/officeDocument/2006/customXml" ds:itemID="{E4C75B27-A888-45EB-AAD2-44FCD0FC2F3B}">
  <ds:schemaRefs>
    <ds:schemaRef ds:uri="http://schemas.openxmlformats.org/officeDocument/2006/bibliography"/>
  </ds:schemaRefs>
</ds:datastoreItem>
</file>

<file path=customXml/itemProps30.xml><?xml version="1.0" encoding="utf-8"?>
<ds:datastoreItem xmlns:ds="http://schemas.openxmlformats.org/officeDocument/2006/customXml" ds:itemID="{1313C632-10CE-4976-A3F4-A559CB1BFBDD}">
  <ds:schemaRefs>
    <ds:schemaRef ds:uri="http://schemas.openxmlformats.org/officeDocument/2006/bibliography"/>
  </ds:schemaRefs>
</ds:datastoreItem>
</file>

<file path=customXml/itemProps31.xml><?xml version="1.0" encoding="utf-8"?>
<ds:datastoreItem xmlns:ds="http://schemas.openxmlformats.org/officeDocument/2006/customXml" ds:itemID="{30CE2530-0919-40F1-93AF-A77E248A5C98}">
  <ds:schemaRefs>
    <ds:schemaRef ds:uri="http://schemas.microsoft.com/sharepoint/v3/contenttype/forms"/>
  </ds:schemaRefs>
</ds:datastoreItem>
</file>

<file path=customXml/itemProps32.xml><?xml version="1.0" encoding="utf-8"?>
<ds:datastoreItem xmlns:ds="http://schemas.openxmlformats.org/officeDocument/2006/customXml" ds:itemID="{BAAB0EFD-4BAF-4F18-98A0-F0FEF408C0CC}">
  <ds:schemaRefs>
    <ds:schemaRef ds:uri="http://schemas.openxmlformats.org/officeDocument/2006/bibliography"/>
  </ds:schemaRefs>
</ds:datastoreItem>
</file>

<file path=customXml/itemProps33.xml><?xml version="1.0" encoding="utf-8"?>
<ds:datastoreItem xmlns:ds="http://schemas.openxmlformats.org/officeDocument/2006/customXml" ds:itemID="{C3AEAA5F-950E-4AB2-ADE3-ADDDD3D67596}">
  <ds:schemaRefs>
    <ds:schemaRef ds:uri="http://schemas.openxmlformats.org/officeDocument/2006/bibliography"/>
  </ds:schemaRefs>
</ds:datastoreItem>
</file>

<file path=customXml/itemProps34.xml><?xml version="1.0" encoding="utf-8"?>
<ds:datastoreItem xmlns:ds="http://schemas.openxmlformats.org/officeDocument/2006/customXml" ds:itemID="{F870F884-6C20-4EEF-85B5-CBD11A4985D9}">
  <ds:schemaRefs>
    <ds:schemaRef ds:uri="http://schemas.openxmlformats.org/officeDocument/2006/bibliography"/>
  </ds:schemaRefs>
</ds:datastoreItem>
</file>

<file path=customXml/itemProps35.xml><?xml version="1.0" encoding="utf-8"?>
<ds:datastoreItem xmlns:ds="http://schemas.openxmlformats.org/officeDocument/2006/customXml" ds:itemID="{CAD9EE92-7EFC-4276-A241-76D91C2C0CDE}">
  <ds:schemaRefs>
    <ds:schemaRef ds:uri="http://schemas.openxmlformats.org/officeDocument/2006/bibliography"/>
  </ds:schemaRefs>
</ds:datastoreItem>
</file>

<file path=customXml/itemProps36.xml><?xml version="1.0" encoding="utf-8"?>
<ds:datastoreItem xmlns:ds="http://schemas.openxmlformats.org/officeDocument/2006/customXml" ds:itemID="{FFDC8641-5374-469A-ACB3-7574158D0644}">
  <ds:schemaRefs>
    <ds:schemaRef ds:uri="http://schemas.openxmlformats.org/officeDocument/2006/bibliography"/>
  </ds:schemaRefs>
</ds:datastoreItem>
</file>

<file path=customXml/itemProps37.xml><?xml version="1.0" encoding="utf-8"?>
<ds:datastoreItem xmlns:ds="http://schemas.openxmlformats.org/officeDocument/2006/customXml" ds:itemID="{97517964-30F8-4B53-A66F-65C8AA839233}">
  <ds:schemaRefs>
    <ds:schemaRef ds:uri="http://schemas.openxmlformats.org/officeDocument/2006/bibliography"/>
  </ds:schemaRefs>
</ds:datastoreItem>
</file>

<file path=customXml/itemProps38.xml><?xml version="1.0" encoding="utf-8"?>
<ds:datastoreItem xmlns:ds="http://schemas.openxmlformats.org/officeDocument/2006/customXml" ds:itemID="{92C8A7FC-7C02-4FC8-B003-829089A955B2}">
  <ds:schemaRefs>
    <ds:schemaRef ds:uri="http://schemas.openxmlformats.org/officeDocument/2006/bibliography"/>
  </ds:schemaRefs>
</ds:datastoreItem>
</file>

<file path=customXml/itemProps39.xml><?xml version="1.0" encoding="utf-8"?>
<ds:datastoreItem xmlns:ds="http://schemas.openxmlformats.org/officeDocument/2006/customXml" ds:itemID="{49BE05CC-03B0-4D3F-B3D4-809F5E70C2C4}">
  <ds:schemaRefs>
    <ds:schemaRef ds:uri="http://schemas.openxmlformats.org/officeDocument/2006/bibliography"/>
  </ds:schemaRefs>
</ds:datastoreItem>
</file>

<file path=customXml/itemProps40.xml><?xml version="1.0" encoding="utf-8"?>
<ds:datastoreItem xmlns:ds="http://schemas.openxmlformats.org/officeDocument/2006/customXml" ds:itemID="{CA452457-DCB0-4AAE-AD38-6B1DEA219BF8}">
  <ds:schemaRefs>
    <ds:schemaRef ds:uri="http://schemas.openxmlformats.org/officeDocument/2006/bibliography"/>
  </ds:schemaRefs>
</ds:datastoreItem>
</file>

<file path=customXml/itemProps41.xml><?xml version="1.0" encoding="utf-8"?>
<ds:datastoreItem xmlns:ds="http://schemas.openxmlformats.org/officeDocument/2006/customXml" ds:itemID="{1A0C3CD5-98CF-477D-BE51-8F31B41F9182}">
  <ds:schemaRefs>
    <ds:schemaRef ds:uri="http://schemas.openxmlformats.org/officeDocument/2006/bibliography"/>
  </ds:schemaRefs>
</ds:datastoreItem>
</file>

<file path=customXml/itemProps42.xml><?xml version="1.0" encoding="utf-8"?>
<ds:datastoreItem xmlns:ds="http://schemas.openxmlformats.org/officeDocument/2006/customXml" ds:itemID="{437B1D11-3F70-49D1-8C7D-924F6EA6A704}">
  <ds:schemaRefs>
    <ds:schemaRef ds:uri="http://schemas.openxmlformats.org/officeDocument/2006/bibliography"/>
  </ds:schemaRefs>
</ds:datastoreItem>
</file>

<file path=customXml/itemProps43.xml><?xml version="1.0" encoding="utf-8"?>
<ds:datastoreItem xmlns:ds="http://schemas.openxmlformats.org/officeDocument/2006/customXml" ds:itemID="{41A49520-9A30-4466-B4A8-37EBCCDDCDF2}">
  <ds:schemaRefs>
    <ds:schemaRef ds:uri="http://schemas.openxmlformats.org/officeDocument/2006/bibliography"/>
  </ds:schemaRefs>
</ds:datastoreItem>
</file>

<file path=customXml/itemProps44.xml><?xml version="1.0" encoding="utf-8"?>
<ds:datastoreItem xmlns:ds="http://schemas.openxmlformats.org/officeDocument/2006/customXml" ds:itemID="{7EB9EF25-4497-48A7-BD8F-4E1C60A6C02D}">
  <ds:schemaRefs>
    <ds:schemaRef ds:uri="http://schemas.openxmlformats.org/officeDocument/2006/bibliography"/>
  </ds:schemaRefs>
</ds:datastoreItem>
</file>

<file path=customXml/itemProps45.xml><?xml version="1.0" encoding="utf-8"?>
<ds:datastoreItem xmlns:ds="http://schemas.openxmlformats.org/officeDocument/2006/customXml" ds:itemID="{9EFCB3CF-B8D4-4B7C-8B4C-A5AAE399B8AC}">
  <ds:schemaRefs>
    <ds:schemaRef ds:uri="http://schemas.openxmlformats.org/officeDocument/2006/bibliography"/>
  </ds:schemaRefs>
</ds:datastoreItem>
</file>

<file path=customXml/itemProps46.xml><?xml version="1.0" encoding="utf-8"?>
<ds:datastoreItem xmlns:ds="http://schemas.openxmlformats.org/officeDocument/2006/customXml" ds:itemID="{BD944A99-2EC4-473B-8A85-E15C45B09557}">
  <ds:schemaRefs>
    <ds:schemaRef ds:uri="http://schemas.openxmlformats.org/officeDocument/2006/bibliography"/>
  </ds:schemaRefs>
</ds:datastoreItem>
</file>

<file path=customXml/itemProps47.xml><?xml version="1.0" encoding="utf-8"?>
<ds:datastoreItem xmlns:ds="http://schemas.openxmlformats.org/officeDocument/2006/customXml" ds:itemID="{E04B1194-15EC-4F33-84A8-3855A7423F31}">
  <ds:schemaRefs>
    <ds:schemaRef ds:uri="http://schemas.openxmlformats.org/officeDocument/2006/bibliography"/>
  </ds:schemaRefs>
</ds:datastoreItem>
</file>

<file path=customXml/itemProps48.xml><?xml version="1.0" encoding="utf-8"?>
<ds:datastoreItem xmlns:ds="http://schemas.openxmlformats.org/officeDocument/2006/customXml" ds:itemID="{AA4E54C8-3FA6-4FF2-AB51-DF11AC077DB9}">
  <ds:schemaRefs>
    <ds:schemaRef ds:uri="http://schemas.openxmlformats.org/officeDocument/2006/bibliography"/>
  </ds:schemaRefs>
</ds:datastoreItem>
</file>

<file path=customXml/itemProps49.xml><?xml version="1.0" encoding="utf-8"?>
<ds:datastoreItem xmlns:ds="http://schemas.openxmlformats.org/officeDocument/2006/customXml" ds:itemID="{3BC6C1F6-8CD8-436B-AB9F-0B9926477249}">
  <ds:schemaRefs>
    <ds:schemaRef ds:uri="http://schemas.openxmlformats.org/officeDocument/2006/bibliography"/>
  </ds:schemaRefs>
</ds:datastoreItem>
</file>

<file path=customXml/itemProps50.xml><?xml version="1.0" encoding="utf-8"?>
<ds:datastoreItem xmlns:ds="http://schemas.openxmlformats.org/officeDocument/2006/customXml" ds:itemID="{70053229-3CAB-4B54-8FE0-5DD40CFE9F33}">
  <ds:schemaRefs>
    <ds:schemaRef ds:uri="http://schemas.openxmlformats.org/officeDocument/2006/bibliography"/>
  </ds:schemaRefs>
</ds:datastoreItem>
</file>

<file path=customXml/itemProps51.xml><?xml version="1.0" encoding="utf-8"?>
<ds:datastoreItem xmlns:ds="http://schemas.openxmlformats.org/officeDocument/2006/customXml" ds:itemID="{1DE5D03E-5F97-4E69-9856-9F1A46A0C8DC}">
  <ds:schemaRefs>
    <ds:schemaRef ds:uri="http://schemas.openxmlformats.org/officeDocument/2006/bibliography"/>
  </ds:schemaRefs>
</ds:datastoreItem>
</file>

<file path=customXml/itemProps52.xml><?xml version="1.0" encoding="utf-8"?>
<ds:datastoreItem xmlns:ds="http://schemas.openxmlformats.org/officeDocument/2006/customXml" ds:itemID="{049E508D-03F0-4520-AECD-51057196716C}">
  <ds:schemaRefs>
    <ds:schemaRef ds:uri="http://schemas.microsoft.com/office/2006/metadata/longProperties"/>
  </ds:schemaRefs>
</ds:datastoreItem>
</file>

<file path=customXml/itemProps53.xml><?xml version="1.0" encoding="utf-8"?>
<ds:datastoreItem xmlns:ds="http://schemas.openxmlformats.org/officeDocument/2006/customXml" ds:itemID="{FD64E3DA-E5EF-4D9D-9F4E-555F6F1F43DF}">
  <ds:schemaRefs>
    <ds:schemaRef ds:uri="http://schemas.openxmlformats.org/officeDocument/2006/bibliography"/>
  </ds:schemaRefs>
</ds:datastoreItem>
</file>

<file path=customXml/itemProps54.xml><?xml version="1.0" encoding="utf-8"?>
<ds:datastoreItem xmlns:ds="http://schemas.openxmlformats.org/officeDocument/2006/customXml" ds:itemID="{F95665BE-5798-4201-9B72-ACC6DB1866E5}">
  <ds:schemaRefs>
    <ds:schemaRef ds:uri="http://schemas.openxmlformats.org/officeDocument/2006/bibliography"/>
  </ds:schemaRefs>
</ds:datastoreItem>
</file>

<file path=customXml/itemProps55.xml><?xml version="1.0" encoding="utf-8"?>
<ds:datastoreItem xmlns:ds="http://schemas.openxmlformats.org/officeDocument/2006/customXml" ds:itemID="{1FABF2D0-3EE5-41E4-AF34-D6C7ECC8FACF}">
  <ds:schemaRefs>
    <ds:schemaRef ds:uri="http://schemas.openxmlformats.org/officeDocument/2006/bibliography"/>
  </ds:schemaRefs>
</ds:datastoreItem>
</file>

<file path=customXml/itemProps56.xml><?xml version="1.0" encoding="utf-8"?>
<ds:datastoreItem xmlns:ds="http://schemas.openxmlformats.org/officeDocument/2006/customXml" ds:itemID="{B5CD9EA7-EF07-421F-B5D0-C41003D99E89}">
  <ds:schemaRefs>
    <ds:schemaRef ds:uri="http://schemas.openxmlformats.org/officeDocument/2006/bibliography"/>
  </ds:schemaRefs>
</ds:datastoreItem>
</file>

<file path=customXml/itemProps57.xml><?xml version="1.0" encoding="utf-8"?>
<ds:datastoreItem xmlns:ds="http://schemas.openxmlformats.org/officeDocument/2006/customXml" ds:itemID="{F13FDD16-7EF4-49B2-B12C-0E806786AE4D}">
  <ds:schemaRefs>
    <ds:schemaRef ds:uri="http://schemas.openxmlformats.org/officeDocument/2006/bibliography"/>
  </ds:schemaRefs>
</ds:datastoreItem>
</file>

<file path=customXml/itemProps58.xml><?xml version="1.0" encoding="utf-8"?>
<ds:datastoreItem xmlns:ds="http://schemas.openxmlformats.org/officeDocument/2006/customXml" ds:itemID="{3BD0FFDA-73CA-4B0F-A65C-23805286EFDD}">
  <ds:schemaRefs>
    <ds:schemaRef ds:uri="http://schemas.openxmlformats.org/officeDocument/2006/bibliography"/>
  </ds:schemaRefs>
</ds:datastoreItem>
</file>

<file path=customXml/itemProps59.xml><?xml version="1.0" encoding="utf-8"?>
<ds:datastoreItem xmlns:ds="http://schemas.openxmlformats.org/officeDocument/2006/customXml" ds:itemID="{6F9B9905-DCF0-4F2C-8393-59CEFED14E4E}">
  <ds:schemaRefs>
    <ds:schemaRef ds:uri="http://schemas.openxmlformats.org/officeDocument/2006/bibliography"/>
  </ds:schemaRefs>
</ds:datastoreItem>
</file>

<file path=customXml/itemProps60.xml><?xml version="1.0" encoding="utf-8"?>
<ds:datastoreItem xmlns:ds="http://schemas.openxmlformats.org/officeDocument/2006/customXml" ds:itemID="{F7B325B2-CFE5-4F68-9EC4-93A07506305A}">
  <ds:schemaRefs>
    <ds:schemaRef ds:uri="http://schemas.openxmlformats.org/officeDocument/2006/bibliography"/>
  </ds:schemaRefs>
</ds:datastoreItem>
</file>

<file path=customXml/itemProps61.xml><?xml version="1.0" encoding="utf-8"?>
<ds:datastoreItem xmlns:ds="http://schemas.openxmlformats.org/officeDocument/2006/customXml" ds:itemID="{F8AA3227-0A37-411B-93C0-B287017BDFFE}">
  <ds:schemaRefs>
    <ds:schemaRef ds:uri="http://schemas.openxmlformats.org/officeDocument/2006/bibliography"/>
  </ds:schemaRefs>
</ds:datastoreItem>
</file>

<file path=customXml/itemProps62.xml><?xml version="1.0" encoding="utf-8"?>
<ds:datastoreItem xmlns:ds="http://schemas.openxmlformats.org/officeDocument/2006/customXml" ds:itemID="{C2E7CD28-D151-4E61-9DA1-C2D05359020B}">
  <ds:schemaRefs>
    <ds:schemaRef ds:uri="http://schemas.openxmlformats.org/officeDocument/2006/bibliography"/>
  </ds:schemaRefs>
</ds:datastoreItem>
</file>

<file path=customXml/itemProps63.xml><?xml version="1.0" encoding="utf-8"?>
<ds:datastoreItem xmlns:ds="http://schemas.openxmlformats.org/officeDocument/2006/customXml" ds:itemID="{F3469CDB-84E6-49E4-B922-B8FD6EC731DA}">
  <ds:schemaRefs>
    <ds:schemaRef ds:uri="http://schemas.openxmlformats.org/officeDocument/2006/bibliography"/>
  </ds:schemaRefs>
</ds:datastoreItem>
</file>

<file path=customXml/itemProps64.xml><?xml version="1.0" encoding="utf-8"?>
<ds:datastoreItem xmlns:ds="http://schemas.openxmlformats.org/officeDocument/2006/customXml" ds:itemID="{0C0A6024-DA81-4C50-ABFB-D96FC4C66D08}">
  <ds:schemaRefs>
    <ds:schemaRef ds:uri="http://schemas.openxmlformats.org/officeDocument/2006/bibliography"/>
  </ds:schemaRefs>
</ds:datastoreItem>
</file>

<file path=customXml/itemProps65.xml><?xml version="1.0" encoding="utf-8"?>
<ds:datastoreItem xmlns:ds="http://schemas.openxmlformats.org/officeDocument/2006/customXml" ds:itemID="{40CEE83A-16A8-4B13-9B84-5AD2591635A5}">
  <ds:schemaRefs>
    <ds:schemaRef ds:uri="http://schemas.openxmlformats.org/officeDocument/2006/bibliography"/>
  </ds:schemaRefs>
</ds:datastoreItem>
</file>

<file path=customXml/itemProps66.xml><?xml version="1.0" encoding="utf-8"?>
<ds:datastoreItem xmlns:ds="http://schemas.openxmlformats.org/officeDocument/2006/customXml" ds:itemID="{A788332D-69FC-4340-BE4C-E6F2A8B0013C}">
  <ds:schemaRefs>
    <ds:schemaRef ds:uri="http://schemas.openxmlformats.org/officeDocument/2006/bibliography"/>
  </ds:schemaRefs>
</ds:datastoreItem>
</file>

<file path=customXml/itemProps67.xml><?xml version="1.0" encoding="utf-8"?>
<ds:datastoreItem xmlns:ds="http://schemas.openxmlformats.org/officeDocument/2006/customXml" ds:itemID="{D5CD2569-C03F-427C-9E33-EB2D64549E68}">
  <ds:schemaRefs>
    <ds:schemaRef ds:uri="http://purl.org/dc/elements/1.1/"/>
    <ds:schemaRef ds:uri="http://purl.org/dc/dcmitype/"/>
    <ds:schemaRef ds:uri="http://schemas.openxmlformats.org/package/2006/metadata/core-properties"/>
    <ds:schemaRef ds:uri="4f5804d5-49c0-4153-b9d4-3ac3acf566d3"/>
    <ds:schemaRef ds:uri="http://schemas.microsoft.com/office/2006/documentManagement/types"/>
    <ds:schemaRef ds:uri="http://purl.org/dc/terms/"/>
    <ds:schemaRef ds:uri="http://schemas.microsoft.com/office/2006/metadata/properties"/>
    <ds:schemaRef ds:uri="http://schemas.microsoft.com/office/infopath/2007/PartnerControls"/>
    <ds:schemaRef ds:uri="http://schemas.microsoft.com/sharepoint/v3"/>
    <ds:schemaRef ds:uri="http://www.w3.org/XML/1998/namespace"/>
  </ds:schemaRefs>
</ds:datastoreItem>
</file>

<file path=customXml/itemProps68.xml><?xml version="1.0" encoding="utf-8"?>
<ds:datastoreItem xmlns:ds="http://schemas.openxmlformats.org/officeDocument/2006/customXml" ds:itemID="{FA62A696-E442-467B-AF00-89CC27DEC4C5}">
  <ds:schemaRefs>
    <ds:schemaRef ds:uri="http://schemas.openxmlformats.org/officeDocument/2006/bibliography"/>
  </ds:schemaRefs>
</ds:datastoreItem>
</file>

<file path=customXml/itemProps69.xml><?xml version="1.0" encoding="utf-8"?>
<ds:datastoreItem xmlns:ds="http://schemas.openxmlformats.org/officeDocument/2006/customXml" ds:itemID="{0C6E4140-5ACC-496D-B9FB-138C2185AF34}">
  <ds:schemaRefs>
    <ds:schemaRef ds:uri="http://schemas.openxmlformats.org/officeDocument/2006/bibliography"/>
  </ds:schemaRefs>
</ds:datastoreItem>
</file>

<file path=customXml/itemProps70.xml><?xml version="1.0" encoding="utf-8"?>
<ds:datastoreItem xmlns:ds="http://schemas.openxmlformats.org/officeDocument/2006/customXml" ds:itemID="{704EC4C5-E948-47B5-B071-D424DF885054}">
  <ds:schemaRefs>
    <ds:schemaRef ds:uri="http://schemas.openxmlformats.org/officeDocument/2006/bibliography"/>
  </ds:schemaRefs>
</ds:datastoreItem>
</file>

<file path=customXml/itemProps71.xml><?xml version="1.0" encoding="utf-8"?>
<ds:datastoreItem xmlns:ds="http://schemas.openxmlformats.org/officeDocument/2006/customXml" ds:itemID="{5AC0C4A8-07E3-4C16-A9AD-6E7BB3275E3C}">
  <ds:schemaRefs>
    <ds:schemaRef ds:uri="http://schemas.openxmlformats.org/officeDocument/2006/bibliography"/>
  </ds:schemaRefs>
</ds:datastoreItem>
</file>

<file path=customXml/itemProps72.xml><?xml version="1.0" encoding="utf-8"?>
<ds:datastoreItem xmlns:ds="http://schemas.openxmlformats.org/officeDocument/2006/customXml" ds:itemID="{A0D00640-09A6-46F8-85AB-2FC529D54BC9}">
  <ds:schemaRefs>
    <ds:schemaRef ds:uri="http://schemas.openxmlformats.org/officeDocument/2006/bibliography"/>
  </ds:schemaRefs>
</ds:datastoreItem>
</file>

<file path=customXml/itemProps73.xml><?xml version="1.0" encoding="utf-8"?>
<ds:datastoreItem xmlns:ds="http://schemas.openxmlformats.org/officeDocument/2006/customXml" ds:itemID="{6CE201B1-8F47-4E80-9A01-635D94892F57}">
  <ds:schemaRefs>
    <ds:schemaRef ds:uri="http://schemas.openxmlformats.org/officeDocument/2006/bibliography"/>
  </ds:schemaRefs>
</ds:datastoreItem>
</file>

<file path=customXml/itemProps74.xml><?xml version="1.0" encoding="utf-8"?>
<ds:datastoreItem xmlns:ds="http://schemas.openxmlformats.org/officeDocument/2006/customXml" ds:itemID="{07E7C645-075E-46C5-BB87-20E0CAE8D89C}">
  <ds:schemaRefs>
    <ds:schemaRef ds:uri="http://schemas.openxmlformats.org/officeDocument/2006/bibliography"/>
  </ds:schemaRefs>
</ds:datastoreItem>
</file>

<file path=customXml/itemProps75.xml><?xml version="1.0" encoding="utf-8"?>
<ds:datastoreItem xmlns:ds="http://schemas.openxmlformats.org/officeDocument/2006/customXml" ds:itemID="{C2A6D0C4-C9D2-48A8-87E1-5F5439408562}">
  <ds:schemaRefs>
    <ds:schemaRef ds:uri="http://schemas.openxmlformats.org/officeDocument/2006/bibliography"/>
  </ds:schemaRefs>
</ds:datastoreItem>
</file>

<file path=customXml/itemProps76.xml><?xml version="1.0" encoding="utf-8"?>
<ds:datastoreItem xmlns:ds="http://schemas.openxmlformats.org/officeDocument/2006/customXml" ds:itemID="{34BD5BDD-9B3B-4115-946B-CBD6094A255E}">
  <ds:schemaRefs>
    <ds:schemaRef ds:uri="http://schemas.openxmlformats.org/officeDocument/2006/bibliography"/>
  </ds:schemaRefs>
</ds:datastoreItem>
</file>

<file path=customXml/itemProps77.xml><?xml version="1.0" encoding="utf-8"?>
<ds:datastoreItem xmlns:ds="http://schemas.openxmlformats.org/officeDocument/2006/customXml" ds:itemID="{5D6B6DED-6CD0-45F5-A23F-80A7FD612BC5}">
  <ds:schemaRefs>
    <ds:schemaRef ds:uri="http://schemas.openxmlformats.org/officeDocument/2006/bibliography"/>
  </ds:schemaRefs>
</ds:datastoreItem>
</file>

<file path=customXml/itemProps78.xml><?xml version="1.0" encoding="utf-8"?>
<ds:datastoreItem xmlns:ds="http://schemas.openxmlformats.org/officeDocument/2006/customXml" ds:itemID="{D244E1FB-A5CA-4B06-AFDD-BC124BC73503}">
  <ds:schemaRefs>
    <ds:schemaRef ds:uri="http://schemas.openxmlformats.org/officeDocument/2006/bibliography"/>
  </ds:schemaRefs>
</ds:datastoreItem>
</file>

<file path=customXml/itemProps79.xml><?xml version="1.0" encoding="utf-8"?>
<ds:datastoreItem xmlns:ds="http://schemas.openxmlformats.org/officeDocument/2006/customXml" ds:itemID="{69047488-D654-45A7-8E5C-0BCE31D99FD1}">
  <ds:schemaRefs>
    <ds:schemaRef ds:uri="http://schemas.openxmlformats.org/officeDocument/2006/bibliography"/>
  </ds:schemaRefs>
</ds:datastoreItem>
</file>

<file path=customXml/itemProps80.xml><?xml version="1.0" encoding="utf-8"?>
<ds:datastoreItem xmlns:ds="http://schemas.openxmlformats.org/officeDocument/2006/customXml" ds:itemID="{46D5BB06-68D1-4F1F-88AF-4C9F0B3611DF}">
  <ds:schemaRefs>
    <ds:schemaRef ds:uri="http://schemas.openxmlformats.org/officeDocument/2006/bibliography"/>
  </ds:schemaRefs>
</ds:datastoreItem>
</file>

<file path=customXml/itemProps81.xml><?xml version="1.0" encoding="utf-8"?>
<ds:datastoreItem xmlns:ds="http://schemas.openxmlformats.org/officeDocument/2006/customXml" ds:itemID="{E5D08211-907B-4CE8-9BFD-9A401A484FA0}">
  <ds:schemaRefs>
    <ds:schemaRef ds:uri="http://schemas.openxmlformats.org/officeDocument/2006/bibliography"/>
  </ds:schemaRefs>
</ds:datastoreItem>
</file>

<file path=customXml/itemProps82.xml><?xml version="1.0" encoding="utf-8"?>
<ds:datastoreItem xmlns:ds="http://schemas.openxmlformats.org/officeDocument/2006/customXml" ds:itemID="{15A15CF5-800A-4668-99BE-D1AEE3F70E65}">
  <ds:schemaRefs>
    <ds:schemaRef ds:uri="http://schemas.openxmlformats.org/officeDocument/2006/bibliography"/>
  </ds:schemaRefs>
</ds:datastoreItem>
</file>

<file path=customXml/itemProps83.xml><?xml version="1.0" encoding="utf-8"?>
<ds:datastoreItem xmlns:ds="http://schemas.openxmlformats.org/officeDocument/2006/customXml" ds:itemID="{CE4E73BD-183D-4274-854F-3312995D2F58}">
  <ds:schemaRefs>
    <ds:schemaRef ds:uri="http://schemas.openxmlformats.org/officeDocument/2006/bibliography"/>
  </ds:schemaRefs>
</ds:datastoreItem>
</file>

<file path=customXml/itemProps84.xml><?xml version="1.0" encoding="utf-8"?>
<ds:datastoreItem xmlns:ds="http://schemas.openxmlformats.org/officeDocument/2006/customXml" ds:itemID="{3E5C380E-3942-4AEB-B26C-F1DDBDBA9D5E}">
  <ds:schemaRefs>
    <ds:schemaRef ds:uri="http://schemas.openxmlformats.org/officeDocument/2006/bibliography"/>
  </ds:schemaRefs>
</ds:datastoreItem>
</file>

<file path=customXml/itemProps85.xml><?xml version="1.0" encoding="utf-8"?>
<ds:datastoreItem xmlns:ds="http://schemas.openxmlformats.org/officeDocument/2006/customXml" ds:itemID="{21F95215-48CA-47C5-9133-BFA85DB8A3C7}">
  <ds:schemaRefs>
    <ds:schemaRef ds:uri="http://schemas.openxmlformats.org/officeDocument/2006/bibliography"/>
  </ds:schemaRefs>
</ds:datastoreItem>
</file>

<file path=customXml/itemProps86.xml><?xml version="1.0" encoding="utf-8"?>
<ds:datastoreItem xmlns:ds="http://schemas.openxmlformats.org/officeDocument/2006/customXml" ds:itemID="{EA4D5327-1275-48CC-9C9D-BC6864A31982}">
  <ds:schemaRefs>
    <ds:schemaRef ds:uri="http://schemas.openxmlformats.org/officeDocument/2006/bibliography"/>
  </ds:schemaRefs>
</ds:datastoreItem>
</file>

<file path=customXml/itemProps87.xml><?xml version="1.0" encoding="utf-8"?>
<ds:datastoreItem xmlns:ds="http://schemas.openxmlformats.org/officeDocument/2006/customXml" ds:itemID="{D7788804-FB9D-45ED-9CD9-7A8CB0475255}">
  <ds:schemaRefs>
    <ds:schemaRef ds:uri="http://schemas.openxmlformats.org/officeDocument/2006/bibliography"/>
  </ds:schemaRefs>
</ds:datastoreItem>
</file>

<file path=customXml/itemProps88.xml><?xml version="1.0" encoding="utf-8"?>
<ds:datastoreItem xmlns:ds="http://schemas.openxmlformats.org/officeDocument/2006/customXml" ds:itemID="{1D34837E-F6EC-4291-9E0F-D4082A837B97}">
  <ds:schemaRefs>
    <ds:schemaRef ds:uri="http://schemas.openxmlformats.org/officeDocument/2006/bibliography"/>
  </ds:schemaRefs>
</ds:datastoreItem>
</file>

<file path=customXml/itemProps89.xml><?xml version="1.0" encoding="utf-8"?>
<ds:datastoreItem xmlns:ds="http://schemas.openxmlformats.org/officeDocument/2006/customXml" ds:itemID="{340EC096-711C-4914-A018-C618F53A2EFB}">
  <ds:schemaRefs>
    <ds:schemaRef ds:uri="http://schemas.openxmlformats.org/officeDocument/2006/bibliography"/>
  </ds:schemaRefs>
</ds:datastoreItem>
</file>

<file path=customXml/itemProps90.xml><?xml version="1.0" encoding="utf-8"?>
<ds:datastoreItem xmlns:ds="http://schemas.openxmlformats.org/officeDocument/2006/customXml" ds:itemID="{02A6D11F-7462-41CA-B675-F8D94672E41C}">
  <ds:schemaRefs>
    <ds:schemaRef ds:uri="http://schemas.openxmlformats.org/officeDocument/2006/bibliography"/>
  </ds:schemaRefs>
</ds:datastoreItem>
</file>

<file path=customXml/itemProps91.xml><?xml version="1.0" encoding="utf-8"?>
<ds:datastoreItem xmlns:ds="http://schemas.openxmlformats.org/officeDocument/2006/customXml" ds:itemID="{98216814-9091-4EF2-8842-0696D964C588}">
  <ds:schemaRefs>
    <ds:schemaRef ds:uri="http://schemas.openxmlformats.org/officeDocument/2006/bibliography"/>
  </ds:schemaRefs>
</ds:datastoreItem>
</file>

<file path=customXml/itemProps92.xml><?xml version="1.0" encoding="utf-8"?>
<ds:datastoreItem xmlns:ds="http://schemas.openxmlformats.org/officeDocument/2006/customXml" ds:itemID="{8CFB2F74-10EF-4B6A-85BF-9483A435778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40</Pages>
  <Words>8667</Words>
  <Characters>49404</Characters>
  <Application>Microsoft Office Word</Application>
  <DocSecurity>0</DocSecurity>
  <Lines>411</Lines>
  <Paragraphs>115</Paragraphs>
  <ScaleCrop>false</ScaleCrop>
  <HeadingPairs>
    <vt:vector size="2" baseType="variant">
      <vt:variant>
        <vt:lpstr>Title</vt:lpstr>
      </vt:variant>
      <vt:variant>
        <vt:i4>1</vt:i4>
      </vt:variant>
    </vt:vector>
  </HeadingPairs>
  <TitlesOfParts>
    <vt:vector size="1" baseType="lpstr">
      <vt:lpstr>Competitive Solicitation Template</vt:lpstr>
    </vt:vector>
  </TitlesOfParts>
  <Company>General Administration</Company>
  <LinksUpToDate>false</LinksUpToDate>
  <CharactersWithSpaces>57956</CharactersWithSpaces>
  <SharedDoc>false</SharedDoc>
  <HLinks>
    <vt:vector size="192" baseType="variant">
      <vt:variant>
        <vt:i4>655408</vt:i4>
      </vt:variant>
      <vt:variant>
        <vt:i4>260</vt:i4>
      </vt:variant>
      <vt:variant>
        <vt:i4>0</vt:i4>
      </vt:variant>
      <vt:variant>
        <vt:i4>5</vt:i4>
      </vt:variant>
      <vt:variant>
        <vt:lpwstr>mailto:servando.patlan@des.wa.gov</vt:lpwstr>
      </vt:variant>
      <vt:variant>
        <vt:lpwstr/>
      </vt:variant>
      <vt:variant>
        <vt:i4>3604600</vt:i4>
      </vt:variant>
      <vt:variant>
        <vt:i4>257</vt:i4>
      </vt:variant>
      <vt:variant>
        <vt:i4>0</vt:i4>
      </vt:variant>
      <vt:variant>
        <vt:i4>5</vt:i4>
      </vt:variant>
      <vt:variant>
        <vt:lpwstr>http://www.dva.wa.gov/</vt:lpwstr>
      </vt:variant>
      <vt:variant>
        <vt:lpwstr/>
      </vt:variant>
      <vt:variant>
        <vt:i4>5177345</vt:i4>
      </vt:variant>
      <vt:variant>
        <vt:i4>254</vt:i4>
      </vt:variant>
      <vt:variant>
        <vt:i4>0</vt:i4>
      </vt:variant>
      <vt:variant>
        <vt:i4>5</vt:i4>
      </vt:variant>
      <vt:variant>
        <vt:lpwstr>http://www.omwbe.wa.gov/</vt:lpwstr>
      </vt:variant>
      <vt:variant>
        <vt:lpwstr/>
      </vt:variant>
      <vt:variant>
        <vt:i4>6029400</vt:i4>
      </vt:variant>
      <vt:variant>
        <vt:i4>251</vt:i4>
      </vt:variant>
      <vt:variant>
        <vt:i4>0</vt:i4>
      </vt:variant>
      <vt:variant>
        <vt:i4>5</vt:i4>
      </vt:variant>
      <vt:variant>
        <vt:lpwstr>http://www.des.wa.gov/services/ContractingPurchasing/Business/Pages/WEBSRegistration.aspx</vt:lpwstr>
      </vt:variant>
      <vt:variant>
        <vt:lpwstr/>
      </vt:variant>
      <vt:variant>
        <vt:i4>5177345</vt:i4>
      </vt:variant>
      <vt:variant>
        <vt:i4>248</vt:i4>
      </vt:variant>
      <vt:variant>
        <vt:i4>0</vt:i4>
      </vt:variant>
      <vt:variant>
        <vt:i4>5</vt:i4>
      </vt:variant>
      <vt:variant>
        <vt:lpwstr>http://www.omwbe.wa.gov/</vt:lpwstr>
      </vt:variant>
      <vt:variant>
        <vt:lpwstr/>
      </vt:variant>
      <vt:variant>
        <vt:i4>2555931</vt:i4>
      </vt:variant>
      <vt:variant>
        <vt:i4>78</vt:i4>
      </vt:variant>
      <vt:variant>
        <vt:i4>0</vt:i4>
      </vt:variant>
      <vt:variant>
        <vt:i4>5</vt:i4>
      </vt:variant>
      <vt:variant>
        <vt:lpwstr/>
      </vt:variant>
      <vt:variant>
        <vt:lpwstr>Exhibit_D</vt:lpwstr>
      </vt:variant>
      <vt:variant>
        <vt:i4>2555931</vt:i4>
      </vt:variant>
      <vt:variant>
        <vt:i4>75</vt:i4>
      </vt:variant>
      <vt:variant>
        <vt:i4>0</vt:i4>
      </vt:variant>
      <vt:variant>
        <vt:i4>5</vt:i4>
      </vt:variant>
      <vt:variant>
        <vt:lpwstr/>
      </vt:variant>
      <vt:variant>
        <vt:lpwstr>Exhibit_E</vt:lpwstr>
      </vt:variant>
      <vt:variant>
        <vt:i4>2555931</vt:i4>
      </vt:variant>
      <vt:variant>
        <vt:i4>72</vt:i4>
      </vt:variant>
      <vt:variant>
        <vt:i4>0</vt:i4>
      </vt:variant>
      <vt:variant>
        <vt:i4>5</vt:i4>
      </vt:variant>
      <vt:variant>
        <vt:lpwstr/>
      </vt:variant>
      <vt:variant>
        <vt:lpwstr>Exhibit_C</vt:lpwstr>
      </vt:variant>
      <vt:variant>
        <vt:i4>2555931</vt:i4>
      </vt:variant>
      <vt:variant>
        <vt:i4>69</vt:i4>
      </vt:variant>
      <vt:variant>
        <vt:i4>0</vt:i4>
      </vt:variant>
      <vt:variant>
        <vt:i4>5</vt:i4>
      </vt:variant>
      <vt:variant>
        <vt:lpwstr/>
      </vt:variant>
      <vt:variant>
        <vt:lpwstr>Exhibit_C</vt:lpwstr>
      </vt:variant>
      <vt:variant>
        <vt:i4>2555931</vt:i4>
      </vt:variant>
      <vt:variant>
        <vt:i4>66</vt:i4>
      </vt:variant>
      <vt:variant>
        <vt:i4>0</vt:i4>
      </vt:variant>
      <vt:variant>
        <vt:i4>5</vt:i4>
      </vt:variant>
      <vt:variant>
        <vt:lpwstr/>
      </vt:variant>
      <vt:variant>
        <vt:lpwstr>Exhibit_B</vt:lpwstr>
      </vt:variant>
      <vt:variant>
        <vt:i4>2555931</vt:i4>
      </vt:variant>
      <vt:variant>
        <vt:i4>63</vt:i4>
      </vt:variant>
      <vt:variant>
        <vt:i4>0</vt:i4>
      </vt:variant>
      <vt:variant>
        <vt:i4>5</vt:i4>
      </vt:variant>
      <vt:variant>
        <vt:lpwstr/>
      </vt:variant>
      <vt:variant>
        <vt:lpwstr>Exhibit_A</vt:lpwstr>
      </vt:variant>
      <vt:variant>
        <vt:i4>2555931</vt:i4>
      </vt:variant>
      <vt:variant>
        <vt:i4>60</vt:i4>
      </vt:variant>
      <vt:variant>
        <vt:i4>0</vt:i4>
      </vt:variant>
      <vt:variant>
        <vt:i4>5</vt:i4>
      </vt:variant>
      <vt:variant>
        <vt:lpwstr/>
      </vt:variant>
      <vt:variant>
        <vt:lpwstr>Exhibit_D</vt:lpwstr>
      </vt:variant>
      <vt:variant>
        <vt:i4>2555931</vt:i4>
      </vt:variant>
      <vt:variant>
        <vt:i4>57</vt:i4>
      </vt:variant>
      <vt:variant>
        <vt:i4>0</vt:i4>
      </vt:variant>
      <vt:variant>
        <vt:i4>5</vt:i4>
      </vt:variant>
      <vt:variant>
        <vt:lpwstr/>
      </vt:variant>
      <vt:variant>
        <vt:lpwstr>Exhibit_C</vt:lpwstr>
      </vt:variant>
      <vt:variant>
        <vt:i4>2162711</vt:i4>
      </vt:variant>
      <vt:variant>
        <vt:i4>54</vt:i4>
      </vt:variant>
      <vt:variant>
        <vt:i4>0</vt:i4>
      </vt:variant>
      <vt:variant>
        <vt:i4>5</vt:i4>
      </vt:variant>
      <vt:variant>
        <vt:lpwstr/>
      </vt:variant>
      <vt:variant>
        <vt:lpwstr>Section_1</vt:lpwstr>
      </vt:variant>
      <vt:variant>
        <vt:i4>2555931</vt:i4>
      </vt:variant>
      <vt:variant>
        <vt:i4>51</vt:i4>
      </vt:variant>
      <vt:variant>
        <vt:i4>0</vt:i4>
      </vt:variant>
      <vt:variant>
        <vt:i4>5</vt:i4>
      </vt:variant>
      <vt:variant>
        <vt:lpwstr/>
      </vt:variant>
      <vt:variant>
        <vt:lpwstr>Exhibit_A</vt:lpwstr>
      </vt:variant>
      <vt:variant>
        <vt:i4>2162711</vt:i4>
      </vt:variant>
      <vt:variant>
        <vt:i4>48</vt:i4>
      </vt:variant>
      <vt:variant>
        <vt:i4>0</vt:i4>
      </vt:variant>
      <vt:variant>
        <vt:i4>5</vt:i4>
      </vt:variant>
      <vt:variant>
        <vt:lpwstr/>
      </vt:variant>
      <vt:variant>
        <vt:lpwstr>Section_1</vt:lpwstr>
      </vt:variant>
      <vt:variant>
        <vt:i4>2555931</vt:i4>
      </vt:variant>
      <vt:variant>
        <vt:i4>45</vt:i4>
      </vt:variant>
      <vt:variant>
        <vt:i4>0</vt:i4>
      </vt:variant>
      <vt:variant>
        <vt:i4>5</vt:i4>
      </vt:variant>
      <vt:variant>
        <vt:lpwstr/>
      </vt:variant>
      <vt:variant>
        <vt:lpwstr>Exhibit_A</vt:lpwstr>
      </vt:variant>
      <vt:variant>
        <vt:i4>2555931</vt:i4>
      </vt:variant>
      <vt:variant>
        <vt:i4>42</vt:i4>
      </vt:variant>
      <vt:variant>
        <vt:i4>0</vt:i4>
      </vt:variant>
      <vt:variant>
        <vt:i4>5</vt:i4>
      </vt:variant>
      <vt:variant>
        <vt:lpwstr/>
      </vt:variant>
      <vt:variant>
        <vt:lpwstr>Exhibit_D</vt:lpwstr>
      </vt:variant>
      <vt:variant>
        <vt:i4>7405606</vt:i4>
      </vt:variant>
      <vt:variant>
        <vt:i4>39</vt:i4>
      </vt:variant>
      <vt:variant>
        <vt:i4>0</vt:i4>
      </vt:variant>
      <vt:variant>
        <vt:i4>5</vt:i4>
      </vt:variant>
      <vt:variant>
        <vt:lpwstr>https://fortress.wa.gov/ga/webs</vt:lpwstr>
      </vt:variant>
      <vt:variant>
        <vt:lpwstr/>
      </vt:variant>
      <vt:variant>
        <vt:i4>2555931</vt:i4>
      </vt:variant>
      <vt:variant>
        <vt:i4>36</vt:i4>
      </vt:variant>
      <vt:variant>
        <vt:i4>0</vt:i4>
      </vt:variant>
      <vt:variant>
        <vt:i4>5</vt:i4>
      </vt:variant>
      <vt:variant>
        <vt:lpwstr/>
      </vt:variant>
      <vt:variant>
        <vt:lpwstr>Exhibit_E</vt:lpwstr>
      </vt:variant>
      <vt:variant>
        <vt:i4>2818171</vt:i4>
      </vt:variant>
      <vt:variant>
        <vt:i4>33</vt:i4>
      </vt:variant>
      <vt:variant>
        <vt:i4>0</vt:i4>
      </vt:variant>
      <vt:variant>
        <vt:i4>5</vt:i4>
      </vt:variant>
      <vt:variant>
        <vt:lpwstr>http://www.oregon.gov/DAS/EGS/ps/ORCPP/orcppMemberList.pdf</vt:lpwstr>
      </vt:variant>
      <vt:variant>
        <vt:lpwstr/>
      </vt:variant>
      <vt:variant>
        <vt:i4>3342382</vt:i4>
      </vt:variant>
      <vt:variant>
        <vt:i4>30</vt:i4>
      </vt:variant>
      <vt:variant>
        <vt:i4>0</vt:i4>
      </vt:variant>
      <vt:variant>
        <vt:i4>5</vt:i4>
      </vt:variant>
      <vt:variant>
        <vt:lpwstr>https://fortress.wa.gov/ga/apps/ContractSearch/MCUAListing.aspx</vt:lpwstr>
      </vt:variant>
      <vt:variant>
        <vt:lpwstr/>
      </vt:variant>
      <vt:variant>
        <vt:i4>2555931</vt:i4>
      </vt:variant>
      <vt:variant>
        <vt:i4>27</vt:i4>
      </vt:variant>
      <vt:variant>
        <vt:i4>0</vt:i4>
      </vt:variant>
      <vt:variant>
        <vt:i4>5</vt:i4>
      </vt:variant>
      <vt:variant>
        <vt:lpwstr/>
      </vt:variant>
      <vt:variant>
        <vt:lpwstr>Exhibit_F</vt:lpwstr>
      </vt:variant>
      <vt:variant>
        <vt:i4>2555931</vt:i4>
      </vt:variant>
      <vt:variant>
        <vt:i4>24</vt:i4>
      </vt:variant>
      <vt:variant>
        <vt:i4>0</vt:i4>
      </vt:variant>
      <vt:variant>
        <vt:i4>5</vt:i4>
      </vt:variant>
      <vt:variant>
        <vt:lpwstr/>
      </vt:variant>
      <vt:variant>
        <vt:lpwstr>Exhibit_E</vt:lpwstr>
      </vt:variant>
      <vt:variant>
        <vt:i4>2555931</vt:i4>
      </vt:variant>
      <vt:variant>
        <vt:i4>21</vt:i4>
      </vt:variant>
      <vt:variant>
        <vt:i4>0</vt:i4>
      </vt:variant>
      <vt:variant>
        <vt:i4>5</vt:i4>
      </vt:variant>
      <vt:variant>
        <vt:lpwstr/>
      </vt:variant>
      <vt:variant>
        <vt:lpwstr>Exhibit_D</vt:lpwstr>
      </vt:variant>
      <vt:variant>
        <vt:i4>2555931</vt:i4>
      </vt:variant>
      <vt:variant>
        <vt:i4>18</vt:i4>
      </vt:variant>
      <vt:variant>
        <vt:i4>0</vt:i4>
      </vt:variant>
      <vt:variant>
        <vt:i4>5</vt:i4>
      </vt:variant>
      <vt:variant>
        <vt:lpwstr/>
      </vt:variant>
      <vt:variant>
        <vt:lpwstr>Exhibit_C</vt:lpwstr>
      </vt:variant>
      <vt:variant>
        <vt:i4>2555931</vt:i4>
      </vt:variant>
      <vt:variant>
        <vt:i4>15</vt:i4>
      </vt:variant>
      <vt:variant>
        <vt:i4>0</vt:i4>
      </vt:variant>
      <vt:variant>
        <vt:i4>5</vt:i4>
      </vt:variant>
      <vt:variant>
        <vt:lpwstr/>
      </vt:variant>
      <vt:variant>
        <vt:lpwstr>Exhibit_B</vt:lpwstr>
      </vt:variant>
      <vt:variant>
        <vt:i4>2555931</vt:i4>
      </vt:variant>
      <vt:variant>
        <vt:i4>12</vt:i4>
      </vt:variant>
      <vt:variant>
        <vt:i4>0</vt:i4>
      </vt:variant>
      <vt:variant>
        <vt:i4>5</vt:i4>
      </vt:variant>
      <vt:variant>
        <vt:lpwstr/>
      </vt:variant>
      <vt:variant>
        <vt:lpwstr>Exhibit_A</vt:lpwstr>
      </vt:variant>
      <vt:variant>
        <vt:i4>2162711</vt:i4>
      </vt:variant>
      <vt:variant>
        <vt:i4>9</vt:i4>
      </vt:variant>
      <vt:variant>
        <vt:i4>0</vt:i4>
      </vt:variant>
      <vt:variant>
        <vt:i4>5</vt:i4>
      </vt:variant>
      <vt:variant>
        <vt:lpwstr/>
      </vt:variant>
      <vt:variant>
        <vt:lpwstr>Section_4</vt:lpwstr>
      </vt:variant>
      <vt:variant>
        <vt:i4>2162711</vt:i4>
      </vt:variant>
      <vt:variant>
        <vt:i4>6</vt:i4>
      </vt:variant>
      <vt:variant>
        <vt:i4>0</vt:i4>
      </vt:variant>
      <vt:variant>
        <vt:i4>5</vt:i4>
      </vt:variant>
      <vt:variant>
        <vt:lpwstr/>
      </vt:variant>
      <vt:variant>
        <vt:lpwstr>Section_3</vt:lpwstr>
      </vt:variant>
      <vt:variant>
        <vt:i4>2162711</vt:i4>
      </vt:variant>
      <vt:variant>
        <vt:i4>3</vt:i4>
      </vt:variant>
      <vt:variant>
        <vt:i4>0</vt:i4>
      </vt:variant>
      <vt:variant>
        <vt:i4>5</vt:i4>
      </vt:variant>
      <vt:variant>
        <vt:lpwstr/>
      </vt:variant>
      <vt:variant>
        <vt:lpwstr>Section_2</vt:lpwstr>
      </vt:variant>
      <vt:variant>
        <vt:i4>2162711</vt:i4>
      </vt:variant>
      <vt:variant>
        <vt:i4>0</vt:i4>
      </vt:variant>
      <vt:variant>
        <vt:i4>0</vt:i4>
      </vt:variant>
      <vt:variant>
        <vt:i4>5</vt:i4>
      </vt:variant>
      <vt:variant>
        <vt:lpwstr/>
      </vt:variant>
      <vt:variant>
        <vt:lpwstr>Section_1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Competitive Solicitation Template</dc:title>
  <dc:subject/>
  <dc:creator>sgeist</dc:creator>
  <cp:keywords/>
  <dc:description/>
  <cp:lastModifiedBy>Peckham, Neva J. (DES)</cp:lastModifiedBy>
  <cp:revision>2</cp:revision>
  <cp:lastPrinted>2020-01-31T19:58:00Z</cp:lastPrinted>
  <dcterms:created xsi:type="dcterms:W3CDTF">2021-02-01T15:13:00Z</dcterms:created>
  <dcterms:modified xsi:type="dcterms:W3CDTF">2021-02-01T15:13:00Z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ategory">
    <vt:lpwstr>Template</vt:lpwstr>
  </property>
  <property fmtid="{D5CDD505-2E9C-101B-9397-08002B2CF9AE}" pid="4" name="ContentTypeId">
    <vt:lpwstr>0x01010058B848503616A74292EA15D8ED0BAC5C</vt:lpwstr>
  </property>
  <property fmtid="{D5CDD505-2E9C-101B-9397-08002B2CF9AE}" pid="5" name="PublishingExpirationDate">
    <vt:lpwstr/>
  </property>
  <property fmtid="{D5CDD505-2E9C-101B-9397-08002B2CF9AE}" pid="6" name="PublishingStartDate">
    <vt:lpwstr/>
  </property>
</Properties>
</file>