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4"/>
  </p:notesMasterIdLst>
  <p:sldIdLst>
    <p:sldId id="271" r:id="rId2"/>
    <p:sldId id="257" r:id="rId3"/>
    <p:sldId id="258" r:id="rId4"/>
    <p:sldId id="304" r:id="rId5"/>
    <p:sldId id="307" r:id="rId6"/>
    <p:sldId id="265" r:id="rId7"/>
    <p:sldId id="274" r:id="rId8"/>
    <p:sldId id="311" r:id="rId9"/>
    <p:sldId id="325" r:id="rId10"/>
    <p:sldId id="326" r:id="rId11"/>
    <p:sldId id="327" r:id="rId12"/>
    <p:sldId id="328" r:id="rId13"/>
    <p:sldId id="329" r:id="rId14"/>
    <p:sldId id="330" r:id="rId15"/>
    <p:sldId id="294" r:id="rId16"/>
    <p:sldId id="276" r:id="rId17"/>
    <p:sldId id="295" r:id="rId18"/>
    <p:sldId id="320" r:id="rId19"/>
    <p:sldId id="317" r:id="rId20"/>
    <p:sldId id="319" r:id="rId21"/>
    <p:sldId id="321" r:id="rId22"/>
    <p:sldId id="315" r:id="rId23"/>
    <p:sldId id="297" r:id="rId24"/>
    <p:sldId id="322" r:id="rId25"/>
    <p:sldId id="290" r:id="rId26"/>
    <p:sldId id="298" r:id="rId27"/>
    <p:sldId id="333" r:id="rId28"/>
    <p:sldId id="302" r:id="rId29"/>
    <p:sldId id="332" r:id="rId30"/>
    <p:sldId id="331" r:id="rId31"/>
    <p:sldId id="334" r:id="rId32"/>
    <p:sldId id="282" r:id="rId33"/>
    <p:sldId id="323" r:id="rId34"/>
    <p:sldId id="312" r:id="rId35"/>
    <p:sldId id="296" r:id="rId36"/>
    <p:sldId id="275" r:id="rId37"/>
    <p:sldId id="324" r:id="rId38"/>
    <p:sldId id="278" r:id="rId39"/>
    <p:sldId id="281" r:id="rId40"/>
    <p:sldId id="264" r:id="rId41"/>
    <p:sldId id="261" r:id="rId42"/>
    <p:sldId id="263" r:id="rId43"/>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1717" autoAdjust="0"/>
  </p:normalViewPr>
  <p:slideViewPr>
    <p:cSldViewPr>
      <p:cViewPr varScale="1">
        <p:scale>
          <a:sx n="32" d="100"/>
          <a:sy n="32" d="100"/>
        </p:scale>
        <p:origin x="2492" y="24"/>
      </p:cViewPr>
      <p:guideLst>
        <p:guide orient="horz" pos="2880"/>
        <p:guide pos="2160"/>
      </p:guideLst>
    </p:cSldViewPr>
  </p:slideViewPr>
  <p:outlineViewPr>
    <p:cViewPr>
      <p:scale>
        <a:sx n="33" d="100"/>
        <a:sy n="33" d="100"/>
      </p:scale>
      <p:origin x="0" y="-4206"/>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1" d="100"/>
          <a:sy n="81" d="100"/>
        </p:scale>
        <p:origin x="280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 </a:t>
          </a:r>
          <a:r>
            <a:rPr lang="en-US" dirty="0" smtClean="0">
              <a:solidFill>
                <a:srgbClr val="FF0000"/>
              </a:solidFill>
              <a:latin typeface="Calibri" panose="020F0502020204030204" pitchFamily="34" charset="0"/>
              <a:cs typeface="Calibri" panose="020F0502020204030204" pitchFamily="34" charset="0"/>
            </a:rPr>
            <a:t>(including Demo)</a:t>
          </a:r>
          <a:endParaRPr lang="en-US" dirty="0">
            <a:solidFill>
              <a:srgbClr val="FF0000"/>
            </a:solidFill>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9816D8-8134-406E-A7D5-8E01D537B453}"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US"/>
        </a:p>
      </dgm:t>
    </dgm:pt>
    <dgm:pt modelId="{7D933DD0-792F-4D81-938C-BD52801D9AF5}">
      <dgm:prSet phldrT="[Text]"/>
      <dgm:spPr/>
      <dgm:t>
        <a:bodyPr/>
        <a:lstStyle/>
        <a:p>
          <a:r>
            <a:rPr lang="en-US" dirty="0" smtClean="0">
              <a:latin typeface="Calibri" panose="020F0502020204030204" pitchFamily="34" charset="0"/>
              <a:cs typeface="Calibri" panose="020F0502020204030204" pitchFamily="34" charset="0"/>
            </a:rPr>
            <a:t>Pre-Bid</a:t>
          </a:r>
          <a:endParaRPr lang="en-US" dirty="0">
            <a:latin typeface="Calibri" panose="020F0502020204030204" pitchFamily="34" charset="0"/>
            <a:cs typeface="Calibri" panose="020F0502020204030204" pitchFamily="34" charset="0"/>
          </a:endParaRPr>
        </a:p>
      </dgm:t>
    </dgm:pt>
    <dgm:pt modelId="{5552FCEC-96C6-4459-AE0B-8E49C8713A94}" type="parTrans" cxnId="{82075C16-8402-4D1E-A26E-F3A1A67BD2A4}">
      <dgm:prSet/>
      <dgm:spPr/>
      <dgm:t>
        <a:bodyPr/>
        <a:lstStyle/>
        <a:p>
          <a:endParaRPr lang="en-US">
            <a:latin typeface="Calibri" panose="020F0502020204030204" pitchFamily="34" charset="0"/>
            <a:cs typeface="Calibri" panose="020F0502020204030204" pitchFamily="34" charset="0"/>
          </a:endParaRPr>
        </a:p>
      </dgm:t>
    </dgm:pt>
    <dgm:pt modelId="{DDCC6674-B0E7-419D-B04E-CB1F9373718C}" type="sibTrans" cxnId="{82075C16-8402-4D1E-A26E-F3A1A67BD2A4}">
      <dgm:prSet/>
      <dgm:spPr/>
      <dgm:t>
        <a:bodyPr/>
        <a:lstStyle/>
        <a:p>
          <a:endParaRPr lang="en-US">
            <a:latin typeface="Calibri" panose="020F0502020204030204" pitchFamily="34" charset="0"/>
            <a:cs typeface="Calibri" panose="020F0502020204030204" pitchFamily="34" charset="0"/>
          </a:endParaRPr>
        </a:p>
      </dgm:t>
    </dgm:pt>
    <dgm:pt modelId="{FDB18F69-0AC0-4712-A573-18F614BFE40B}">
      <dgm:prSet phldrT="[Text]"/>
      <dgm:spPr/>
      <dgm:t>
        <a:bodyPr/>
        <a:lstStyle/>
        <a:p>
          <a:r>
            <a:rPr lang="en-US" dirty="0" smtClean="0">
              <a:latin typeface="Calibri" panose="020F0502020204030204" pitchFamily="34" charset="0"/>
              <a:cs typeface="Calibri" panose="020F0502020204030204" pitchFamily="34" charset="0"/>
            </a:rPr>
            <a:t>Today, June 19, 2019</a:t>
          </a:r>
          <a:endParaRPr lang="en-US" dirty="0">
            <a:latin typeface="Calibri" panose="020F0502020204030204" pitchFamily="34" charset="0"/>
            <a:cs typeface="Calibri" panose="020F0502020204030204" pitchFamily="34" charset="0"/>
          </a:endParaRPr>
        </a:p>
      </dgm:t>
    </dgm:pt>
    <dgm:pt modelId="{3B26EB92-392A-47C5-BB5E-08EDD1025496}" type="parTrans" cxnId="{B1DE2A61-D6FA-480F-817F-8CAF9A996DF5}">
      <dgm:prSet/>
      <dgm:spPr/>
      <dgm:t>
        <a:bodyPr/>
        <a:lstStyle/>
        <a:p>
          <a:endParaRPr lang="en-US">
            <a:latin typeface="Calibri" panose="020F0502020204030204" pitchFamily="34" charset="0"/>
            <a:cs typeface="Calibri" panose="020F0502020204030204" pitchFamily="34" charset="0"/>
          </a:endParaRPr>
        </a:p>
      </dgm:t>
    </dgm:pt>
    <dgm:pt modelId="{BDFA776C-8D9A-45F8-8728-E6B0B005C088}" type="sibTrans" cxnId="{B1DE2A61-D6FA-480F-817F-8CAF9A996DF5}">
      <dgm:prSet/>
      <dgm:spPr/>
      <dgm:t>
        <a:bodyPr/>
        <a:lstStyle/>
        <a:p>
          <a:endParaRPr lang="en-US">
            <a:latin typeface="Calibri" panose="020F0502020204030204" pitchFamily="34" charset="0"/>
            <a:cs typeface="Calibri" panose="020F0502020204030204" pitchFamily="34" charset="0"/>
          </a:endParaRPr>
        </a:p>
      </dgm:t>
    </dgm:pt>
    <dgm:pt modelId="{D35E5338-667D-4CEA-834F-400B2A541BED}">
      <dgm:prSet phldrT="[Text]"/>
      <dgm:spPr/>
      <dgm:t>
        <a:bodyPr/>
        <a:lstStyle/>
        <a:p>
          <a:r>
            <a:rPr lang="en-US" dirty="0" smtClean="0">
              <a:latin typeface="Calibri" panose="020F0502020204030204" pitchFamily="34" charset="0"/>
              <a:cs typeface="Calibri" panose="020F0502020204030204" pitchFamily="34" charset="0"/>
            </a:rPr>
            <a:t>Q &amp; A Period Ends</a:t>
          </a:r>
          <a:endParaRPr lang="en-US" dirty="0">
            <a:latin typeface="Calibri" panose="020F0502020204030204" pitchFamily="34" charset="0"/>
            <a:cs typeface="Calibri" panose="020F0502020204030204" pitchFamily="34" charset="0"/>
          </a:endParaRPr>
        </a:p>
      </dgm:t>
    </dgm:pt>
    <dgm:pt modelId="{4199FD66-A5B0-44F2-A077-4549DAD574B8}" type="parTrans" cxnId="{E35F051B-73DA-416C-91C5-0B7CBBD05BB4}">
      <dgm:prSet/>
      <dgm:spPr/>
      <dgm:t>
        <a:bodyPr/>
        <a:lstStyle/>
        <a:p>
          <a:endParaRPr lang="en-US">
            <a:latin typeface="Calibri" panose="020F0502020204030204" pitchFamily="34" charset="0"/>
            <a:cs typeface="Calibri" panose="020F0502020204030204" pitchFamily="34" charset="0"/>
          </a:endParaRPr>
        </a:p>
      </dgm:t>
    </dgm:pt>
    <dgm:pt modelId="{17372449-3D02-4817-878B-837A64A4E661}" type="sibTrans" cxnId="{E35F051B-73DA-416C-91C5-0B7CBBD05BB4}">
      <dgm:prSet/>
      <dgm:spPr/>
      <dgm:t>
        <a:bodyPr/>
        <a:lstStyle/>
        <a:p>
          <a:endParaRPr lang="en-US">
            <a:latin typeface="Calibri" panose="020F0502020204030204" pitchFamily="34" charset="0"/>
            <a:cs typeface="Calibri" panose="020F0502020204030204" pitchFamily="34" charset="0"/>
          </a:endParaRPr>
        </a:p>
      </dgm:t>
    </dgm:pt>
    <dgm:pt modelId="{D62ADFC4-5D00-44C7-8586-7D633C32A564}">
      <dgm:prSet phldrT="[Text]"/>
      <dgm:spPr/>
      <dgm:t>
        <a:bodyPr/>
        <a:lstStyle/>
        <a:p>
          <a:r>
            <a:rPr lang="en-US" dirty="0" smtClean="0">
              <a:latin typeface="Calibri" panose="020F0502020204030204" pitchFamily="34" charset="0"/>
              <a:cs typeface="Calibri" panose="020F0502020204030204" pitchFamily="34" charset="0"/>
            </a:rPr>
            <a:t>July 5, 2019</a:t>
          </a:r>
          <a:endParaRPr lang="en-US" dirty="0">
            <a:latin typeface="Calibri" panose="020F0502020204030204" pitchFamily="34" charset="0"/>
            <a:cs typeface="Calibri" panose="020F0502020204030204" pitchFamily="34" charset="0"/>
          </a:endParaRPr>
        </a:p>
      </dgm:t>
    </dgm:pt>
    <dgm:pt modelId="{A5D236D2-40FE-4A23-995D-69A2520921F7}" type="parTrans" cxnId="{BC3C3F42-B739-4833-AC47-6C2D60D5C5B2}">
      <dgm:prSet/>
      <dgm:spPr/>
      <dgm:t>
        <a:bodyPr/>
        <a:lstStyle/>
        <a:p>
          <a:endParaRPr lang="en-US">
            <a:latin typeface="Calibri" panose="020F0502020204030204" pitchFamily="34" charset="0"/>
            <a:cs typeface="Calibri" panose="020F0502020204030204" pitchFamily="34" charset="0"/>
          </a:endParaRPr>
        </a:p>
      </dgm:t>
    </dgm:pt>
    <dgm:pt modelId="{E47B2FB0-D297-4251-8C19-A7D68A7FF7EA}" type="sibTrans" cxnId="{BC3C3F42-B739-4833-AC47-6C2D60D5C5B2}">
      <dgm:prSet/>
      <dgm:spPr/>
      <dgm:t>
        <a:bodyPr/>
        <a:lstStyle/>
        <a:p>
          <a:endParaRPr lang="en-US">
            <a:latin typeface="Calibri" panose="020F0502020204030204" pitchFamily="34" charset="0"/>
            <a:cs typeface="Calibri" panose="020F0502020204030204" pitchFamily="34" charset="0"/>
          </a:endParaRPr>
        </a:p>
      </dgm:t>
    </dgm:pt>
    <dgm:pt modelId="{42F1511B-A3EA-492D-BF6F-B4CF74277B0D}">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19A2DB7F-75F9-4566-8043-B0DB7B237FB8}" type="parTrans" cxnId="{1FD510F5-E0FC-438B-B865-EBB46D42A669}">
      <dgm:prSet/>
      <dgm:spPr/>
      <dgm:t>
        <a:bodyPr/>
        <a:lstStyle/>
        <a:p>
          <a:endParaRPr lang="en-US">
            <a:latin typeface="Calibri" panose="020F0502020204030204" pitchFamily="34" charset="0"/>
            <a:cs typeface="Calibri" panose="020F0502020204030204" pitchFamily="34" charset="0"/>
          </a:endParaRPr>
        </a:p>
      </dgm:t>
    </dgm:pt>
    <dgm:pt modelId="{813E8628-F5E2-41DE-A3A3-A6FB751ADF9B}" type="sibTrans" cxnId="{1FD510F5-E0FC-438B-B865-EBB46D42A669}">
      <dgm:prSet/>
      <dgm:spPr/>
      <dgm:t>
        <a:bodyPr/>
        <a:lstStyle/>
        <a:p>
          <a:endParaRPr lang="en-US">
            <a:latin typeface="Calibri" panose="020F0502020204030204" pitchFamily="34" charset="0"/>
            <a:cs typeface="Calibri" panose="020F0502020204030204" pitchFamily="34" charset="0"/>
          </a:endParaRPr>
        </a:p>
      </dgm:t>
    </dgm:pt>
    <dgm:pt modelId="{001405F2-B432-441E-BC6A-AD1D71CEA965}">
      <dgm:prSet phldrT="[Text]"/>
      <dgm:spPr/>
      <dgm:t>
        <a:bodyPr/>
        <a:lstStyle/>
        <a:p>
          <a:r>
            <a:rPr lang="en-US" dirty="0" smtClean="0">
              <a:latin typeface="Calibri" panose="020F0502020204030204" pitchFamily="34" charset="0"/>
              <a:cs typeface="Calibri" panose="020F0502020204030204" pitchFamily="34" charset="0"/>
            </a:rPr>
            <a:t>July 12, 2019</a:t>
          </a:r>
          <a:endParaRPr lang="en-US" dirty="0">
            <a:latin typeface="Calibri" panose="020F0502020204030204" pitchFamily="34" charset="0"/>
            <a:cs typeface="Calibri" panose="020F0502020204030204" pitchFamily="34" charset="0"/>
          </a:endParaRPr>
        </a:p>
      </dgm:t>
    </dgm:pt>
    <dgm:pt modelId="{D660214E-11C1-4936-9CF1-28E2FA4C76C1}" type="parTrans" cxnId="{4607855F-E2BD-484C-ADBD-53C260A25095}">
      <dgm:prSet/>
      <dgm:spPr/>
      <dgm:t>
        <a:bodyPr/>
        <a:lstStyle/>
        <a:p>
          <a:endParaRPr lang="en-US"/>
        </a:p>
      </dgm:t>
    </dgm:pt>
    <dgm:pt modelId="{FECADDD6-BEC0-4493-B834-3E3602EDB516}" type="sibTrans" cxnId="{4607855F-E2BD-484C-ADBD-53C260A25095}">
      <dgm:prSet/>
      <dgm:spPr/>
      <dgm:t>
        <a:bodyPr/>
        <a:lstStyle/>
        <a:p>
          <a:endParaRPr lang="en-US"/>
        </a:p>
      </dgm:t>
    </dgm:pt>
    <dgm:pt modelId="{34C4F4AD-3519-4687-B6CF-9193CBBA08D2}">
      <dgm:prSet phldrT="[Text]"/>
      <dgm:spPr/>
      <dgm:t>
        <a:bodyPr/>
        <a:lstStyle/>
        <a:p>
          <a:r>
            <a:rPr lang="en-US" dirty="0" smtClean="0">
              <a:latin typeface="Calibri" panose="020F0502020204030204" pitchFamily="34" charset="0"/>
              <a:cs typeface="Calibri" panose="020F0502020204030204" pitchFamily="34" charset="0"/>
            </a:rPr>
            <a:t>ASB</a:t>
          </a:r>
          <a:endParaRPr lang="en-US" dirty="0">
            <a:latin typeface="Calibri" panose="020F0502020204030204" pitchFamily="34" charset="0"/>
            <a:cs typeface="Calibri" panose="020F0502020204030204" pitchFamily="34" charset="0"/>
          </a:endParaRPr>
        </a:p>
      </dgm:t>
    </dgm:pt>
    <dgm:pt modelId="{8E5F45BB-AD06-4CFA-9FAB-0566DCC33A1C}" type="parTrans" cxnId="{9577108F-05EA-4780-A494-9F2383EDB85F}">
      <dgm:prSet/>
      <dgm:spPr/>
      <dgm:t>
        <a:bodyPr/>
        <a:lstStyle/>
        <a:p>
          <a:endParaRPr lang="en-US"/>
        </a:p>
      </dgm:t>
    </dgm:pt>
    <dgm:pt modelId="{B11CB4D3-D75F-4BC2-9F0E-E7CC4C91D247}" type="sibTrans" cxnId="{9577108F-05EA-4780-A494-9F2383EDB85F}">
      <dgm:prSet/>
      <dgm:spPr/>
      <dgm:t>
        <a:bodyPr/>
        <a:lstStyle/>
        <a:p>
          <a:endParaRPr lang="en-US"/>
        </a:p>
      </dgm:t>
    </dgm:pt>
    <dgm:pt modelId="{8347A5BF-C7E3-4FA1-B956-A8D253A9A589}">
      <dgm:prSet phldrT="[Text]"/>
      <dgm:spPr/>
      <dgm:t>
        <a:bodyPr/>
        <a:lstStyle/>
        <a:p>
          <a:r>
            <a:rPr lang="en-US" dirty="0" smtClean="0">
              <a:latin typeface="Calibri" panose="020F0502020204030204" pitchFamily="34" charset="0"/>
              <a:cs typeface="Calibri" panose="020F0502020204030204" pitchFamily="34" charset="0"/>
            </a:rPr>
            <a:t>September 20, 2019</a:t>
          </a:r>
          <a:endParaRPr lang="en-US" dirty="0">
            <a:latin typeface="Calibri" panose="020F0502020204030204" pitchFamily="34" charset="0"/>
            <a:cs typeface="Calibri" panose="020F0502020204030204" pitchFamily="34" charset="0"/>
          </a:endParaRPr>
        </a:p>
      </dgm:t>
    </dgm:pt>
    <dgm:pt modelId="{6FE8A5CD-9A5C-44ED-AA91-575BE378262C}" type="parTrans" cxnId="{2298CECD-F773-4465-B8EF-D935533E3D18}">
      <dgm:prSet/>
      <dgm:spPr/>
      <dgm:t>
        <a:bodyPr/>
        <a:lstStyle/>
        <a:p>
          <a:endParaRPr lang="en-US"/>
        </a:p>
      </dgm:t>
    </dgm:pt>
    <dgm:pt modelId="{59BD6330-3A09-4859-A3F7-615F940DC7E1}" type="sibTrans" cxnId="{2298CECD-F773-4465-B8EF-D935533E3D18}">
      <dgm:prSet/>
      <dgm:spPr/>
      <dgm:t>
        <a:bodyPr/>
        <a:lstStyle/>
        <a:p>
          <a:endParaRPr lang="en-US"/>
        </a:p>
      </dgm:t>
    </dgm:pt>
    <dgm:pt modelId="{9B2FD07C-CF56-44BA-9028-52D195C2BD35}">
      <dgm:prSet phldrT="[Text]"/>
      <dgm:spPr/>
      <dgm:t>
        <a:bodyPr/>
        <a:lstStyle/>
        <a:p>
          <a:r>
            <a:rPr lang="en-US" dirty="0" smtClean="0">
              <a:latin typeface="Calibri" panose="020F0502020204030204" pitchFamily="34" charset="0"/>
              <a:cs typeface="Calibri" panose="020F0502020204030204" pitchFamily="34" charset="0"/>
            </a:rPr>
            <a:t>MA Award</a:t>
          </a:r>
          <a:endParaRPr lang="en-US" dirty="0">
            <a:latin typeface="Calibri" panose="020F0502020204030204" pitchFamily="34" charset="0"/>
            <a:cs typeface="Calibri" panose="020F0502020204030204" pitchFamily="34" charset="0"/>
          </a:endParaRPr>
        </a:p>
      </dgm:t>
    </dgm:pt>
    <dgm:pt modelId="{5086CA09-C489-4F8C-AEE9-D69F2E228182}" type="parTrans" cxnId="{CF264185-5D8F-4096-B3E4-537D672315D8}">
      <dgm:prSet/>
      <dgm:spPr/>
      <dgm:t>
        <a:bodyPr/>
        <a:lstStyle/>
        <a:p>
          <a:endParaRPr lang="en-US"/>
        </a:p>
      </dgm:t>
    </dgm:pt>
    <dgm:pt modelId="{9A045CD3-45BC-4642-BFE9-A50F85820011}" type="sibTrans" cxnId="{CF264185-5D8F-4096-B3E4-537D672315D8}">
      <dgm:prSet/>
      <dgm:spPr/>
      <dgm:t>
        <a:bodyPr/>
        <a:lstStyle/>
        <a:p>
          <a:endParaRPr lang="en-US"/>
        </a:p>
      </dgm:t>
    </dgm:pt>
    <dgm:pt modelId="{7AE3E5BC-6594-4A73-8AE9-2C0E702EFE87}">
      <dgm:prSet phldrT="[Text]"/>
      <dgm:spPr/>
      <dgm:t>
        <a:bodyPr/>
        <a:lstStyle/>
        <a:p>
          <a:r>
            <a:rPr lang="en-US" dirty="0" smtClean="0">
              <a:latin typeface="Calibri" panose="020F0502020204030204" pitchFamily="34" charset="0"/>
              <a:cs typeface="Calibri" panose="020F0502020204030204" pitchFamily="34" charset="0"/>
            </a:rPr>
            <a:t>December 31, 2019</a:t>
          </a:r>
          <a:endParaRPr lang="en-US" dirty="0">
            <a:latin typeface="Calibri" panose="020F0502020204030204" pitchFamily="34" charset="0"/>
            <a:cs typeface="Calibri" panose="020F0502020204030204" pitchFamily="34" charset="0"/>
          </a:endParaRPr>
        </a:p>
      </dgm:t>
    </dgm:pt>
    <dgm:pt modelId="{B775E18B-DAB1-4582-A7F2-BFF8AEDC8D5F}" type="parTrans" cxnId="{210EE2E1-A4A9-4E1C-A76C-1947F600B4A1}">
      <dgm:prSet/>
      <dgm:spPr/>
      <dgm:t>
        <a:bodyPr/>
        <a:lstStyle/>
        <a:p>
          <a:endParaRPr lang="en-US"/>
        </a:p>
      </dgm:t>
    </dgm:pt>
    <dgm:pt modelId="{424CD406-90D7-4084-A136-EB13CD7503F8}" type="sibTrans" cxnId="{210EE2E1-A4A9-4E1C-A76C-1947F600B4A1}">
      <dgm:prSet/>
      <dgm:spPr/>
      <dgm:t>
        <a:bodyPr/>
        <a:lstStyle/>
        <a:p>
          <a:endParaRPr lang="en-US"/>
        </a:p>
      </dgm:t>
    </dgm:pt>
    <dgm:pt modelId="{0CD55E3E-A38A-44F2-8C6F-08C9557BBBA0}">
      <dgm:prSet/>
      <dgm:spPr/>
      <dgm:t>
        <a:bodyPr/>
        <a:lstStyle/>
        <a:p>
          <a:r>
            <a:rPr lang="en-US" dirty="0" smtClean="0"/>
            <a:t>Demos</a:t>
          </a:r>
          <a:endParaRPr lang="en-US" dirty="0"/>
        </a:p>
      </dgm:t>
    </dgm:pt>
    <dgm:pt modelId="{C4AB3C8C-FD5F-443A-A80F-B9345CC76BF8}" type="parTrans" cxnId="{9B5CEB37-E14D-4659-ADBB-7238FC2621B6}">
      <dgm:prSet/>
      <dgm:spPr/>
      <dgm:t>
        <a:bodyPr/>
        <a:lstStyle/>
        <a:p>
          <a:endParaRPr lang="en-US"/>
        </a:p>
      </dgm:t>
    </dgm:pt>
    <dgm:pt modelId="{981700A0-906C-44F7-A1CE-0E74B019625C}" type="sibTrans" cxnId="{9B5CEB37-E14D-4659-ADBB-7238FC2621B6}">
      <dgm:prSet/>
      <dgm:spPr/>
      <dgm:t>
        <a:bodyPr/>
        <a:lstStyle/>
        <a:p>
          <a:endParaRPr lang="en-US"/>
        </a:p>
      </dgm:t>
    </dgm:pt>
    <dgm:pt modelId="{532C5CAE-EBE1-45DC-91E1-63E9E86B772B}" type="pres">
      <dgm:prSet presAssocID="{7D9816D8-8134-406E-A7D5-8E01D537B453}" presName="Name0" presStyleCnt="0">
        <dgm:presLayoutVars>
          <dgm:chMax/>
          <dgm:chPref val="3"/>
          <dgm:dir/>
          <dgm:animOne val="branch"/>
          <dgm:animLvl val="lvl"/>
        </dgm:presLayoutVars>
      </dgm:prSet>
      <dgm:spPr/>
      <dgm:t>
        <a:bodyPr/>
        <a:lstStyle/>
        <a:p>
          <a:endParaRPr lang="en-US"/>
        </a:p>
      </dgm:t>
    </dgm:pt>
    <dgm:pt modelId="{8F73207A-CA61-4AED-BFBD-8AC31E47771F}" type="pres">
      <dgm:prSet presAssocID="{7D933DD0-792F-4D81-938C-BD52801D9AF5}" presName="composite" presStyleCnt="0"/>
      <dgm:spPr/>
    </dgm:pt>
    <dgm:pt modelId="{8449B3ED-0410-46FC-8B88-7D15AC0BCD9C}" type="pres">
      <dgm:prSet presAssocID="{7D933DD0-792F-4D81-938C-BD52801D9AF5}" presName="FirstChild" presStyleLbl="revTx" presStyleIdx="0" presStyleCnt="6">
        <dgm:presLayoutVars>
          <dgm:chMax val="0"/>
          <dgm:chPref val="0"/>
          <dgm:bulletEnabled val="1"/>
        </dgm:presLayoutVars>
      </dgm:prSet>
      <dgm:spPr/>
      <dgm:t>
        <a:bodyPr/>
        <a:lstStyle/>
        <a:p>
          <a:endParaRPr lang="en-US"/>
        </a:p>
      </dgm:t>
    </dgm:pt>
    <dgm:pt modelId="{2716EE5B-1546-4A25-B60B-D9AE170EABB8}" type="pres">
      <dgm:prSet presAssocID="{7D933DD0-792F-4D81-938C-BD52801D9AF5}" presName="Parent" presStyleLbl="alignNode1" presStyleIdx="0" presStyleCnt="6">
        <dgm:presLayoutVars>
          <dgm:chMax val="3"/>
          <dgm:chPref val="3"/>
          <dgm:bulletEnabled val="1"/>
        </dgm:presLayoutVars>
      </dgm:prSet>
      <dgm:spPr/>
      <dgm:t>
        <a:bodyPr/>
        <a:lstStyle/>
        <a:p>
          <a:endParaRPr lang="en-US"/>
        </a:p>
      </dgm:t>
    </dgm:pt>
    <dgm:pt modelId="{D7522B03-374E-470A-9387-048D4AB54593}" type="pres">
      <dgm:prSet presAssocID="{7D933DD0-792F-4D81-938C-BD52801D9AF5}" presName="Accent" presStyleLbl="parChTrans1D1" presStyleIdx="0" presStyleCnt="6"/>
      <dgm:spPr/>
    </dgm:pt>
    <dgm:pt modelId="{AB88B311-0416-48A7-80C8-6329421C97DC}" type="pres">
      <dgm:prSet presAssocID="{DDCC6674-B0E7-419D-B04E-CB1F9373718C}" presName="sibTrans" presStyleCnt="0"/>
      <dgm:spPr/>
    </dgm:pt>
    <dgm:pt modelId="{48921157-41B2-451F-9F91-6D9656877907}" type="pres">
      <dgm:prSet presAssocID="{D35E5338-667D-4CEA-834F-400B2A541BED}" presName="composite" presStyleCnt="0"/>
      <dgm:spPr/>
    </dgm:pt>
    <dgm:pt modelId="{C64DBBC8-02C1-47A1-9BA9-C229E908BF8C}" type="pres">
      <dgm:prSet presAssocID="{D35E5338-667D-4CEA-834F-400B2A541BED}" presName="FirstChild" presStyleLbl="revTx" presStyleIdx="1" presStyleCnt="6">
        <dgm:presLayoutVars>
          <dgm:chMax val="0"/>
          <dgm:chPref val="0"/>
          <dgm:bulletEnabled val="1"/>
        </dgm:presLayoutVars>
      </dgm:prSet>
      <dgm:spPr/>
      <dgm:t>
        <a:bodyPr/>
        <a:lstStyle/>
        <a:p>
          <a:endParaRPr lang="en-US"/>
        </a:p>
      </dgm:t>
    </dgm:pt>
    <dgm:pt modelId="{8858FFCF-BA32-4F55-817A-B4324E0606B4}" type="pres">
      <dgm:prSet presAssocID="{D35E5338-667D-4CEA-834F-400B2A541BED}" presName="Parent" presStyleLbl="alignNode1" presStyleIdx="1" presStyleCnt="6">
        <dgm:presLayoutVars>
          <dgm:chMax val="3"/>
          <dgm:chPref val="3"/>
          <dgm:bulletEnabled val="1"/>
        </dgm:presLayoutVars>
      </dgm:prSet>
      <dgm:spPr/>
      <dgm:t>
        <a:bodyPr/>
        <a:lstStyle/>
        <a:p>
          <a:endParaRPr lang="en-US"/>
        </a:p>
      </dgm:t>
    </dgm:pt>
    <dgm:pt modelId="{4965EC2B-0E90-4E7E-BF53-06D8CF843432}" type="pres">
      <dgm:prSet presAssocID="{D35E5338-667D-4CEA-834F-400B2A541BED}" presName="Accent" presStyleLbl="parChTrans1D1" presStyleIdx="1" presStyleCnt="6"/>
      <dgm:spPr/>
    </dgm:pt>
    <dgm:pt modelId="{88EF6AFD-FCAA-4039-9BCE-E6777D684108}" type="pres">
      <dgm:prSet presAssocID="{17372449-3D02-4817-878B-837A64A4E661}" presName="sibTrans" presStyleCnt="0"/>
      <dgm:spPr/>
    </dgm:pt>
    <dgm:pt modelId="{20FA3086-AA88-4B47-8FC0-9A44BB2EE3FC}" type="pres">
      <dgm:prSet presAssocID="{42F1511B-A3EA-492D-BF6F-B4CF74277B0D}" presName="composite" presStyleCnt="0"/>
      <dgm:spPr/>
    </dgm:pt>
    <dgm:pt modelId="{8E0463A1-F2DA-411E-B06F-A15E01387BE5}" type="pres">
      <dgm:prSet presAssocID="{42F1511B-A3EA-492D-BF6F-B4CF74277B0D}" presName="FirstChild" presStyleLbl="revTx" presStyleIdx="2" presStyleCnt="6">
        <dgm:presLayoutVars>
          <dgm:chMax val="0"/>
          <dgm:chPref val="0"/>
          <dgm:bulletEnabled val="1"/>
        </dgm:presLayoutVars>
      </dgm:prSet>
      <dgm:spPr/>
      <dgm:t>
        <a:bodyPr/>
        <a:lstStyle/>
        <a:p>
          <a:endParaRPr lang="en-US"/>
        </a:p>
      </dgm:t>
    </dgm:pt>
    <dgm:pt modelId="{4E95E20A-1836-433E-A99C-6A0F4EED606C}" type="pres">
      <dgm:prSet presAssocID="{42F1511B-A3EA-492D-BF6F-B4CF74277B0D}" presName="Parent" presStyleLbl="alignNode1" presStyleIdx="2" presStyleCnt="6">
        <dgm:presLayoutVars>
          <dgm:chMax val="3"/>
          <dgm:chPref val="3"/>
          <dgm:bulletEnabled val="1"/>
        </dgm:presLayoutVars>
      </dgm:prSet>
      <dgm:spPr/>
      <dgm:t>
        <a:bodyPr/>
        <a:lstStyle/>
        <a:p>
          <a:endParaRPr lang="en-US"/>
        </a:p>
      </dgm:t>
    </dgm:pt>
    <dgm:pt modelId="{08E7297B-C958-4538-A813-461260ACA69F}" type="pres">
      <dgm:prSet presAssocID="{42F1511B-A3EA-492D-BF6F-B4CF74277B0D}" presName="Accent" presStyleLbl="parChTrans1D1" presStyleIdx="2" presStyleCnt="6"/>
      <dgm:spPr/>
    </dgm:pt>
    <dgm:pt modelId="{012AC0DC-3EA9-4080-B2C2-446B3E093AD9}" type="pres">
      <dgm:prSet presAssocID="{813E8628-F5E2-41DE-A3A3-A6FB751ADF9B}" presName="sibTrans" presStyleCnt="0"/>
      <dgm:spPr/>
    </dgm:pt>
    <dgm:pt modelId="{DB24B0BF-6817-42EE-86CF-27CB822B22F5}" type="pres">
      <dgm:prSet presAssocID="{0CD55E3E-A38A-44F2-8C6F-08C9557BBBA0}" presName="composite" presStyleCnt="0"/>
      <dgm:spPr/>
    </dgm:pt>
    <dgm:pt modelId="{C948902F-79C4-440D-BB66-4547527CAA75}" type="pres">
      <dgm:prSet presAssocID="{0CD55E3E-A38A-44F2-8C6F-08C9557BBBA0}" presName="FirstChild" presStyleLbl="revTx" presStyleIdx="3" presStyleCnt="6">
        <dgm:presLayoutVars>
          <dgm:chMax val="0"/>
          <dgm:chPref val="0"/>
          <dgm:bulletEnabled val="1"/>
        </dgm:presLayoutVars>
      </dgm:prSet>
      <dgm:spPr/>
    </dgm:pt>
    <dgm:pt modelId="{D4527AC0-C908-4A92-9CF4-44DD57DDB234}" type="pres">
      <dgm:prSet presAssocID="{0CD55E3E-A38A-44F2-8C6F-08C9557BBBA0}" presName="Parent" presStyleLbl="alignNode1" presStyleIdx="3" presStyleCnt="6">
        <dgm:presLayoutVars>
          <dgm:chMax val="3"/>
          <dgm:chPref val="3"/>
          <dgm:bulletEnabled val="1"/>
        </dgm:presLayoutVars>
      </dgm:prSet>
      <dgm:spPr/>
      <dgm:t>
        <a:bodyPr/>
        <a:lstStyle/>
        <a:p>
          <a:endParaRPr lang="en-US"/>
        </a:p>
      </dgm:t>
    </dgm:pt>
    <dgm:pt modelId="{15E50972-3CB5-486C-B50D-5EC20185CDA2}" type="pres">
      <dgm:prSet presAssocID="{0CD55E3E-A38A-44F2-8C6F-08C9557BBBA0}" presName="Accent" presStyleLbl="parChTrans1D1" presStyleIdx="3" presStyleCnt="6"/>
      <dgm:spPr/>
    </dgm:pt>
    <dgm:pt modelId="{2C60AE6B-4BCD-4250-ADA3-1CB14CCF2B3F}" type="pres">
      <dgm:prSet presAssocID="{981700A0-906C-44F7-A1CE-0E74B019625C}" presName="sibTrans" presStyleCnt="0"/>
      <dgm:spPr/>
    </dgm:pt>
    <dgm:pt modelId="{8285E392-34D0-485F-B21A-2D8FD976F3F4}" type="pres">
      <dgm:prSet presAssocID="{34C4F4AD-3519-4687-B6CF-9193CBBA08D2}" presName="composite" presStyleCnt="0"/>
      <dgm:spPr/>
    </dgm:pt>
    <dgm:pt modelId="{4C8D7EFC-C050-4DB9-9CE7-6233AD81B0D6}" type="pres">
      <dgm:prSet presAssocID="{34C4F4AD-3519-4687-B6CF-9193CBBA08D2}" presName="FirstChild" presStyleLbl="revTx" presStyleIdx="4" presStyleCnt="6">
        <dgm:presLayoutVars>
          <dgm:chMax val="0"/>
          <dgm:chPref val="0"/>
          <dgm:bulletEnabled val="1"/>
        </dgm:presLayoutVars>
      </dgm:prSet>
      <dgm:spPr/>
      <dgm:t>
        <a:bodyPr/>
        <a:lstStyle/>
        <a:p>
          <a:endParaRPr lang="en-US"/>
        </a:p>
      </dgm:t>
    </dgm:pt>
    <dgm:pt modelId="{3A3B60CC-BF69-41C7-8664-32689B718F93}" type="pres">
      <dgm:prSet presAssocID="{34C4F4AD-3519-4687-B6CF-9193CBBA08D2}" presName="Parent" presStyleLbl="alignNode1" presStyleIdx="4" presStyleCnt="6">
        <dgm:presLayoutVars>
          <dgm:chMax val="3"/>
          <dgm:chPref val="3"/>
          <dgm:bulletEnabled val="1"/>
        </dgm:presLayoutVars>
      </dgm:prSet>
      <dgm:spPr/>
      <dgm:t>
        <a:bodyPr/>
        <a:lstStyle/>
        <a:p>
          <a:endParaRPr lang="en-US"/>
        </a:p>
      </dgm:t>
    </dgm:pt>
    <dgm:pt modelId="{1B29C9CC-3094-4548-A1F8-DCEBF48FE0EF}" type="pres">
      <dgm:prSet presAssocID="{34C4F4AD-3519-4687-B6CF-9193CBBA08D2}" presName="Accent" presStyleLbl="parChTrans1D1" presStyleIdx="4" presStyleCnt="6"/>
      <dgm:spPr/>
    </dgm:pt>
    <dgm:pt modelId="{C638346F-D6FD-452E-9EB4-7109C5FE2BAC}" type="pres">
      <dgm:prSet presAssocID="{B11CB4D3-D75F-4BC2-9F0E-E7CC4C91D247}" presName="sibTrans" presStyleCnt="0"/>
      <dgm:spPr/>
    </dgm:pt>
    <dgm:pt modelId="{639C31ED-6FDE-4296-9A64-3972B95F808F}" type="pres">
      <dgm:prSet presAssocID="{9B2FD07C-CF56-44BA-9028-52D195C2BD35}" presName="composite" presStyleCnt="0"/>
      <dgm:spPr/>
    </dgm:pt>
    <dgm:pt modelId="{62F57D36-8A74-4214-9B0C-7648DA5F0F2F}" type="pres">
      <dgm:prSet presAssocID="{9B2FD07C-CF56-44BA-9028-52D195C2BD35}" presName="FirstChild" presStyleLbl="revTx" presStyleIdx="5" presStyleCnt="6">
        <dgm:presLayoutVars>
          <dgm:chMax val="0"/>
          <dgm:chPref val="0"/>
          <dgm:bulletEnabled val="1"/>
        </dgm:presLayoutVars>
      </dgm:prSet>
      <dgm:spPr/>
      <dgm:t>
        <a:bodyPr/>
        <a:lstStyle/>
        <a:p>
          <a:endParaRPr lang="en-US"/>
        </a:p>
      </dgm:t>
    </dgm:pt>
    <dgm:pt modelId="{96D48365-0FFD-4DAD-84CB-68B68F71655B}" type="pres">
      <dgm:prSet presAssocID="{9B2FD07C-CF56-44BA-9028-52D195C2BD35}" presName="Parent" presStyleLbl="alignNode1" presStyleIdx="5" presStyleCnt="6">
        <dgm:presLayoutVars>
          <dgm:chMax val="3"/>
          <dgm:chPref val="3"/>
          <dgm:bulletEnabled val="1"/>
        </dgm:presLayoutVars>
      </dgm:prSet>
      <dgm:spPr/>
      <dgm:t>
        <a:bodyPr/>
        <a:lstStyle/>
        <a:p>
          <a:endParaRPr lang="en-US"/>
        </a:p>
      </dgm:t>
    </dgm:pt>
    <dgm:pt modelId="{A29588A1-D7F0-4382-A794-0929479F1519}" type="pres">
      <dgm:prSet presAssocID="{9B2FD07C-CF56-44BA-9028-52D195C2BD35}" presName="Accent" presStyleLbl="parChTrans1D1" presStyleIdx="5" presStyleCnt="6"/>
      <dgm:spPr/>
    </dgm:pt>
  </dgm:ptLst>
  <dgm:cxnLst>
    <dgm:cxn modelId="{9577108F-05EA-4780-A494-9F2383EDB85F}" srcId="{7D9816D8-8134-406E-A7D5-8E01D537B453}" destId="{34C4F4AD-3519-4687-B6CF-9193CBBA08D2}" srcOrd="4" destOrd="0" parTransId="{8E5F45BB-AD06-4CFA-9FAB-0566DCC33A1C}" sibTransId="{B11CB4D3-D75F-4BC2-9F0E-E7CC4C91D247}"/>
    <dgm:cxn modelId="{6541EFC8-D149-4AA7-9560-B3D5134CF5EF}" type="presOf" srcId="{FDB18F69-0AC0-4712-A573-18F614BFE40B}" destId="{8449B3ED-0410-46FC-8B88-7D15AC0BCD9C}" srcOrd="0" destOrd="0" presId="urn:microsoft.com/office/officeart/2011/layout/TabList"/>
    <dgm:cxn modelId="{351A9DEB-4FB2-4436-92A1-0FFAB5D9D319}" type="presOf" srcId="{D62ADFC4-5D00-44C7-8586-7D633C32A564}" destId="{C64DBBC8-02C1-47A1-9BA9-C229E908BF8C}" srcOrd="0" destOrd="0" presId="urn:microsoft.com/office/officeart/2011/layout/TabList"/>
    <dgm:cxn modelId="{9B5CEB37-E14D-4659-ADBB-7238FC2621B6}" srcId="{7D9816D8-8134-406E-A7D5-8E01D537B453}" destId="{0CD55E3E-A38A-44F2-8C6F-08C9557BBBA0}" srcOrd="3" destOrd="0" parTransId="{C4AB3C8C-FD5F-443A-A80F-B9345CC76BF8}" sibTransId="{981700A0-906C-44F7-A1CE-0E74B019625C}"/>
    <dgm:cxn modelId="{869E0EC9-662E-401A-AAC4-1733ED87D077}" type="presOf" srcId="{42F1511B-A3EA-492D-BF6F-B4CF74277B0D}" destId="{4E95E20A-1836-433E-A99C-6A0F4EED606C}" srcOrd="0" destOrd="0" presId="urn:microsoft.com/office/officeart/2011/layout/TabList"/>
    <dgm:cxn modelId="{79D16AA4-0552-4F0B-B6C7-B4ACC2F334A6}" type="presOf" srcId="{7D9816D8-8134-406E-A7D5-8E01D537B453}" destId="{532C5CAE-EBE1-45DC-91E1-63E9E86B772B}" srcOrd="0" destOrd="0" presId="urn:microsoft.com/office/officeart/2011/layout/TabList"/>
    <dgm:cxn modelId="{F90F65C3-92F3-4FDF-8E5D-284C84AEA313}" type="presOf" srcId="{9B2FD07C-CF56-44BA-9028-52D195C2BD35}" destId="{96D48365-0FFD-4DAD-84CB-68B68F71655B}" srcOrd="0" destOrd="0" presId="urn:microsoft.com/office/officeart/2011/layout/TabList"/>
    <dgm:cxn modelId="{0FC99703-6CAB-48BA-92D6-E528DD1E8B11}" type="presOf" srcId="{8347A5BF-C7E3-4FA1-B956-A8D253A9A589}" destId="{4C8D7EFC-C050-4DB9-9CE7-6233AD81B0D6}" srcOrd="0" destOrd="0" presId="urn:microsoft.com/office/officeart/2011/layout/TabList"/>
    <dgm:cxn modelId="{9ECCF9FC-E3E4-438B-9C81-66322E60A642}" type="presOf" srcId="{34C4F4AD-3519-4687-B6CF-9193CBBA08D2}" destId="{3A3B60CC-BF69-41C7-8664-32689B718F93}" srcOrd="0" destOrd="0" presId="urn:microsoft.com/office/officeart/2011/layout/TabList"/>
    <dgm:cxn modelId="{CF264185-5D8F-4096-B3E4-537D672315D8}" srcId="{7D9816D8-8134-406E-A7D5-8E01D537B453}" destId="{9B2FD07C-CF56-44BA-9028-52D195C2BD35}" srcOrd="5" destOrd="0" parTransId="{5086CA09-C489-4F8C-AEE9-D69F2E228182}" sibTransId="{9A045CD3-45BC-4642-BFE9-A50F85820011}"/>
    <dgm:cxn modelId="{210EE2E1-A4A9-4E1C-A76C-1947F600B4A1}" srcId="{9B2FD07C-CF56-44BA-9028-52D195C2BD35}" destId="{7AE3E5BC-6594-4A73-8AE9-2C0E702EFE87}" srcOrd="0" destOrd="0" parTransId="{B775E18B-DAB1-4582-A7F2-BFF8AEDC8D5F}" sibTransId="{424CD406-90D7-4084-A136-EB13CD7503F8}"/>
    <dgm:cxn modelId="{82075C16-8402-4D1E-A26E-F3A1A67BD2A4}" srcId="{7D9816D8-8134-406E-A7D5-8E01D537B453}" destId="{7D933DD0-792F-4D81-938C-BD52801D9AF5}" srcOrd="0" destOrd="0" parTransId="{5552FCEC-96C6-4459-AE0B-8E49C8713A94}" sibTransId="{DDCC6674-B0E7-419D-B04E-CB1F9373718C}"/>
    <dgm:cxn modelId="{EDD78148-9C61-452B-9AA8-774B91C8C230}" type="presOf" srcId="{001405F2-B432-441E-BC6A-AD1D71CEA965}" destId="{8E0463A1-F2DA-411E-B06F-A15E01387BE5}" srcOrd="0" destOrd="0" presId="urn:microsoft.com/office/officeart/2011/layout/TabList"/>
    <dgm:cxn modelId="{B1DE2A61-D6FA-480F-817F-8CAF9A996DF5}" srcId="{7D933DD0-792F-4D81-938C-BD52801D9AF5}" destId="{FDB18F69-0AC0-4712-A573-18F614BFE40B}" srcOrd="0" destOrd="0" parTransId="{3B26EB92-392A-47C5-BB5E-08EDD1025496}" sibTransId="{BDFA776C-8D9A-45F8-8728-E6B0B005C088}"/>
    <dgm:cxn modelId="{E35F051B-73DA-416C-91C5-0B7CBBD05BB4}" srcId="{7D9816D8-8134-406E-A7D5-8E01D537B453}" destId="{D35E5338-667D-4CEA-834F-400B2A541BED}" srcOrd="1" destOrd="0" parTransId="{4199FD66-A5B0-44F2-A077-4549DAD574B8}" sibTransId="{17372449-3D02-4817-878B-837A64A4E661}"/>
    <dgm:cxn modelId="{5C6E3C84-73AF-417D-960D-50B8AD5ABC62}" type="presOf" srcId="{0CD55E3E-A38A-44F2-8C6F-08C9557BBBA0}" destId="{D4527AC0-C908-4A92-9CF4-44DD57DDB234}" srcOrd="0" destOrd="0" presId="urn:microsoft.com/office/officeart/2011/layout/TabList"/>
    <dgm:cxn modelId="{2298CECD-F773-4465-B8EF-D935533E3D18}" srcId="{34C4F4AD-3519-4687-B6CF-9193CBBA08D2}" destId="{8347A5BF-C7E3-4FA1-B956-A8D253A9A589}" srcOrd="0" destOrd="0" parTransId="{6FE8A5CD-9A5C-44ED-AA91-575BE378262C}" sibTransId="{59BD6330-3A09-4859-A3F7-615F940DC7E1}"/>
    <dgm:cxn modelId="{6B04D699-A5DA-43D7-8F5D-CCD6564B8A2A}" type="presOf" srcId="{7D933DD0-792F-4D81-938C-BD52801D9AF5}" destId="{2716EE5B-1546-4A25-B60B-D9AE170EABB8}" srcOrd="0" destOrd="0" presId="urn:microsoft.com/office/officeart/2011/layout/TabList"/>
    <dgm:cxn modelId="{68028063-F8E2-4C92-B89F-6314C484BB24}" type="presOf" srcId="{D35E5338-667D-4CEA-834F-400B2A541BED}" destId="{8858FFCF-BA32-4F55-817A-B4324E0606B4}" srcOrd="0" destOrd="0" presId="urn:microsoft.com/office/officeart/2011/layout/TabList"/>
    <dgm:cxn modelId="{EE55A4F4-3A4B-47DF-AF74-DBF35E9E73FE}" type="presOf" srcId="{7AE3E5BC-6594-4A73-8AE9-2C0E702EFE87}" destId="{62F57D36-8A74-4214-9B0C-7648DA5F0F2F}" srcOrd="0" destOrd="0" presId="urn:microsoft.com/office/officeart/2011/layout/TabList"/>
    <dgm:cxn modelId="{4607855F-E2BD-484C-ADBD-53C260A25095}" srcId="{42F1511B-A3EA-492D-BF6F-B4CF74277B0D}" destId="{001405F2-B432-441E-BC6A-AD1D71CEA965}" srcOrd="0" destOrd="0" parTransId="{D660214E-11C1-4936-9CF1-28E2FA4C76C1}" sibTransId="{FECADDD6-BEC0-4493-B834-3E3602EDB516}"/>
    <dgm:cxn modelId="{1FD510F5-E0FC-438B-B865-EBB46D42A669}" srcId="{7D9816D8-8134-406E-A7D5-8E01D537B453}" destId="{42F1511B-A3EA-492D-BF6F-B4CF74277B0D}" srcOrd="2" destOrd="0" parTransId="{19A2DB7F-75F9-4566-8043-B0DB7B237FB8}" sibTransId="{813E8628-F5E2-41DE-A3A3-A6FB751ADF9B}"/>
    <dgm:cxn modelId="{BC3C3F42-B739-4833-AC47-6C2D60D5C5B2}" srcId="{D35E5338-667D-4CEA-834F-400B2A541BED}" destId="{D62ADFC4-5D00-44C7-8586-7D633C32A564}" srcOrd="0" destOrd="0" parTransId="{A5D236D2-40FE-4A23-995D-69A2520921F7}" sibTransId="{E47B2FB0-D297-4251-8C19-A7D68A7FF7EA}"/>
    <dgm:cxn modelId="{DEB72FE3-AA83-41A0-9EB5-BE3C2B57D5A4}" type="presParOf" srcId="{532C5CAE-EBE1-45DC-91E1-63E9E86B772B}" destId="{8F73207A-CA61-4AED-BFBD-8AC31E47771F}" srcOrd="0" destOrd="0" presId="urn:microsoft.com/office/officeart/2011/layout/TabList"/>
    <dgm:cxn modelId="{C2DDB83A-8780-45E7-9365-212FD41CB72E}" type="presParOf" srcId="{8F73207A-CA61-4AED-BFBD-8AC31E47771F}" destId="{8449B3ED-0410-46FC-8B88-7D15AC0BCD9C}" srcOrd="0" destOrd="0" presId="urn:microsoft.com/office/officeart/2011/layout/TabList"/>
    <dgm:cxn modelId="{69A18F29-8596-498D-B79A-23B2CFA8DF1C}" type="presParOf" srcId="{8F73207A-CA61-4AED-BFBD-8AC31E47771F}" destId="{2716EE5B-1546-4A25-B60B-D9AE170EABB8}" srcOrd="1" destOrd="0" presId="urn:microsoft.com/office/officeart/2011/layout/TabList"/>
    <dgm:cxn modelId="{A3C44698-A9DC-45CC-A2A6-B87E9D20A864}" type="presParOf" srcId="{8F73207A-CA61-4AED-BFBD-8AC31E47771F}" destId="{D7522B03-374E-470A-9387-048D4AB54593}" srcOrd="2" destOrd="0" presId="urn:microsoft.com/office/officeart/2011/layout/TabList"/>
    <dgm:cxn modelId="{EFED18A6-C651-4415-ADFA-FE416D229F51}" type="presParOf" srcId="{532C5CAE-EBE1-45DC-91E1-63E9E86B772B}" destId="{AB88B311-0416-48A7-80C8-6329421C97DC}" srcOrd="1" destOrd="0" presId="urn:microsoft.com/office/officeart/2011/layout/TabList"/>
    <dgm:cxn modelId="{4390D31E-7958-43F6-B551-490CAA2328EA}" type="presParOf" srcId="{532C5CAE-EBE1-45DC-91E1-63E9E86B772B}" destId="{48921157-41B2-451F-9F91-6D9656877907}" srcOrd="2" destOrd="0" presId="urn:microsoft.com/office/officeart/2011/layout/TabList"/>
    <dgm:cxn modelId="{9F62115B-0599-4C8E-8313-EB34D3A6917E}" type="presParOf" srcId="{48921157-41B2-451F-9F91-6D9656877907}" destId="{C64DBBC8-02C1-47A1-9BA9-C229E908BF8C}" srcOrd="0" destOrd="0" presId="urn:microsoft.com/office/officeart/2011/layout/TabList"/>
    <dgm:cxn modelId="{32ACA680-97B8-4395-9088-84C9E1319DA9}" type="presParOf" srcId="{48921157-41B2-451F-9F91-6D9656877907}" destId="{8858FFCF-BA32-4F55-817A-B4324E0606B4}" srcOrd="1" destOrd="0" presId="urn:microsoft.com/office/officeart/2011/layout/TabList"/>
    <dgm:cxn modelId="{FCF086B2-8DBC-40B3-A670-6B546D626987}" type="presParOf" srcId="{48921157-41B2-451F-9F91-6D9656877907}" destId="{4965EC2B-0E90-4E7E-BF53-06D8CF843432}" srcOrd="2" destOrd="0" presId="urn:microsoft.com/office/officeart/2011/layout/TabList"/>
    <dgm:cxn modelId="{200F5496-F1E2-42F2-B945-35E31E6A5A92}" type="presParOf" srcId="{532C5CAE-EBE1-45DC-91E1-63E9E86B772B}" destId="{88EF6AFD-FCAA-4039-9BCE-E6777D684108}" srcOrd="3" destOrd="0" presId="urn:microsoft.com/office/officeart/2011/layout/TabList"/>
    <dgm:cxn modelId="{E344570D-8504-4986-AB61-8FAD3ED07DF5}" type="presParOf" srcId="{532C5CAE-EBE1-45DC-91E1-63E9E86B772B}" destId="{20FA3086-AA88-4B47-8FC0-9A44BB2EE3FC}" srcOrd="4" destOrd="0" presId="urn:microsoft.com/office/officeart/2011/layout/TabList"/>
    <dgm:cxn modelId="{3B4C07E0-E5BA-47FF-A8E8-EB892E63B833}" type="presParOf" srcId="{20FA3086-AA88-4B47-8FC0-9A44BB2EE3FC}" destId="{8E0463A1-F2DA-411E-B06F-A15E01387BE5}" srcOrd="0" destOrd="0" presId="urn:microsoft.com/office/officeart/2011/layout/TabList"/>
    <dgm:cxn modelId="{6E3097F4-2FFA-4986-97BA-7A12E73A7FE4}" type="presParOf" srcId="{20FA3086-AA88-4B47-8FC0-9A44BB2EE3FC}" destId="{4E95E20A-1836-433E-A99C-6A0F4EED606C}" srcOrd="1" destOrd="0" presId="urn:microsoft.com/office/officeart/2011/layout/TabList"/>
    <dgm:cxn modelId="{1938C3A1-9260-4DE6-A884-F3F201B37168}" type="presParOf" srcId="{20FA3086-AA88-4B47-8FC0-9A44BB2EE3FC}" destId="{08E7297B-C958-4538-A813-461260ACA69F}" srcOrd="2" destOrd="0" presId="urn:microsoft.com/office/officeart/2011/layout/TabList"/>
    <dgm:cxn modelId="{753FEF77-2D2F-4774-A151-5F929595CC8B}" type="presParOf" srcId="{532C5CAE-EBE1-45DC-91E1-63E9E86B772B}" destId="{012AC0DC-3EA9-4080-B2C2-446B3E093AD9}" srcOrd="5" destOrd="0" presId="urn:microsoft.com/office/officeart/2011/layout/TabList"/>
    <dgm:cxn modelId="{87DE338B-C98F-49B6-A334-CE9F778CCFBE}" type="presParOf" srcId="{532C5CAE-EBE1-45DC-91E1-63E9E86B772B}" destId="{DB24B0BF-6817-42EE-86CF-27CB822B22F5}" srcOrd="6" destOrd="0" presId="urn:microsoft.com/office/officeart/2011/layout/TabList"/>
    <dgm:cxn modelId="{2C6A6B76-5387-4DD5-8E04-DE9610431787}" type="presParOf" srcId="{DB24B0BF-6817-42EE-86CF-27CB822B22F5}" destId="{C948902F-79C4-440D-BB66-4547527CAA75}" srcOrd="0" destOrd="0" presId="urn:microsoft.com/office/officeart/2011/layout/TabList"/>
    <dgm:cxn modelId="{DE849021-B23E-4022-88B2-881096AB3516}" type="presParOf" srcId="{DB24B0BF-6817-42EE-86CF-27CB822B22F5}" destId="{D4527AC0-C908-4A92-9CF4-44DD57DDB234}" srcOrd="1" destOrd="0" presId="urn:microsoft.com/office/officeart/2011/layout/TabList"/>
    <dgm:cxn modelId="{44B366A2-DE83-4F1B-83DC-31DDC07200AB}" type="presParOf" srcId="{DB24B0BF-6817-42EE-86CF-27CB822B22F5}" destId="{15E50972-3CB5-486C-B50D-5EC20185CDA2}" srcOrd="2" destOrd="0" presId="urn:microsoft.com/office/officeart/2011/layout/TabList"/>
    <dgm:cxn modelId="{8206D092-2D57-45D0-9442-23AEC967F288}" type="presParOf" srcId="{532C5CAE-EBE1-45DC-91E1-63E9E86B772B}" destId="{2C60AE6B-4BCD-4250-ADA3-1CB14CCF2B3F}" srcOrd="7" destOrd="0" presId="urn:microsoft.com/office/officeart/2011/layout/TabList"/>
    <dgm:cxn modelId="{236E8CB8-EDFF-4AFC-B1AB-FCD4A407F07C}" type="presParOf" srcId="{532C5CAE-EBE1-45DC-91E1-63E9E86B772B}" destId="{8285E392-34D0-485F-B21A-2D8FD976F3F4}" srcOrd="8" destOrd="0" presId="urn:microsoft.com/office/officeart/2011/layout/TabList"/>
    <dgm:cxn modelId="{88822724-E397-49E1-AC8E-C934BEADEA96}" type="presParOf" srcId="{8285E392-34D0-485F-B21A-2D8FD976F3F4}" destId="{4C8D7EFC-C050-4DB9-9CE7-6233AD81B0D6}" srcOrd="0" destOrd="0" presId="urn:microsoft.com/office/officeart/2011/layout/TabList"/>
    <dgm:cxn modelId="{9723ACF6-D011-41EF-87F0-A94046AC8FFA}" type="presParOf" srcId="{8285E392-34D0-485F-B21A-2D8FD976F3F4}" destId="{3A3B60CC-BF69-41C7-8664-32689B718F93}" srcOrd="1" destOrd="0" presId="urn:microsoft.com/office/officeart/2011/layout/TabList"/>
    <dgm:cxn modelId="{904F1C4F-BAB4-4EF7-B296-2C73B34CC5DC}" type="presParOf" srcId="{8285E392-34D0-485F-B21A-2D8FD976F3F4}" destId="{1B29C9CC-3094-4548-A1F8-DCEBF48FE0EF}" srcOrd="2" destOrd="0" presId="urn:microsoft.com/office/officeart/2011/layout/TabList"/>
    <dgm:cxn modelId="{211AB1DB-1BC5-4B08-B12E-B59256085D1C}" type="presParOf" srcId="{532C5CAE-EBE1-45DC-91E1-63E9E86B772B}" destId="{C638346F-D6FD-452E-9EB4-7109C5FE2BAC}" srcOrd="9" destOrd="0" presId="urn:microsoft.com/office/officeart/2011/layout/TabList"/>
    <dgm:cxn modelId="{EC538418-0CE5-4AE6-884E-C15F63A28B5C}" type="presParOf" srcId="{532C5CAE-EBE1-45DC-91E1-63E9E86B772B}" destId="{639C31ED-6FDE-4296-9A64-3972B95F808F}" srcOrd="10" destOrd="0" presId="urn:microsoft.com/office/officeart/2011/layout/TabList"/>
    <dgm:cxn modelId="{267B726F-D282-4FF1-B45C-5A1B9FF7B50C}" type="presParOf" srcId="{639C31ED-6FDE-4296-9A64-3972B95F808F}" destId="{62F57D36-8A74-4214-9B0C-7648DA5F0F2F}" srcOrd="0" destOrd="0" presId="urn:microsoft.com/office/officeart/2011/layout/TabList"/>
    <dgm:cxn modelId="{6E60B942-E907-46B9-9909-0F2A34B703EC}" type="presParOf" srcId="{639C31ED-6FDE-4296-9A64-3972B95F808F}" destId="{96D48365-0FFD-4DAD-84CB-68B68F71655B}" srcOrd="1" destOrd="0" presId="urn:microsoft.com/office/officeart/2011/layout/TabList"/>
    <dgm:cxn modelId="{A523437D-B87E-47DD-A877-85F3533E5379}" type="presParOf" srcId="{639C31ED-6FDE-4296-9A64-3972B95F808F}" destId="{A29588A1-D7F0-4382-A794-0929479F1519}"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71BD8A-DBE6-472B-B695-264B5585DA78}"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E010C0F4-8762-42B7-9034-ABF7281CA8DD}">
      <dgm:prSet phldrT="[Text]"/>
      <dgm:spPr/>
      <dgm:t>
        <a:bodyPr/>
        <a:lstStyle/>
        <a:p>
          <a:r>
            <a:rPr lang="en-US" dirty="0" smtClean="0">
              <a:latin typeface="Calibri" panose="020F0502020204030204" pitchFamily="34" charset="0"/>
              <a:cs typeface="Calibri" panose="020F0502020204030204" pitchFamily="34" charset="0"/>
            </a:rPr>
            <a:t>Competitive Procurement</a:t>
          </a:r>
          <a:endParaRPr lang="en-US" dirty="0">
            <a:latin typeface="Calibri" panose="020F0502020204030204" pitchFamily="34" charset="0"/>
            <a:cs typeface="Calibri" panose="020F0502020204030204" pitchFamily="34" charset="0"/>
          </a:endParaRPr>
        </a:p>
      </dgm:t>
    </dgm:pt>
    <dgm:pt modelId="{977DD35C-90AF-452E-A587-C01170D01033}" type="par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1FD83054-0030-4A0C-8A60-A06B26A44AFE}" type="sibTrans" cxnId="{395B7736-50DB-4629-835D-4ACABB34FD37}">
      <dgm:prSet/>
      <dgm:spPr/>
      <dgm:t>
        <a:bodyPr/>
        <a:lstStyle/>
        <a:p>
          <a:endParaRPr lang="en-US">
            <a:latin typeface="Calibri" panose="020F0502020204030204" pitchFamily="34" charset="0"/>
            <a:cs typeface="Calibri" panose="020F0502020204030204" pitchFamily="34" charset="0"/>
          </a:endParaRPr>
        </a:p>
      </dgm:t>
    </dgm:pt>
    <dgm:pt modelId="{C2CA6B0B-7560-49BC-BC7A-3DAE93EA710F}">
      <dgm:prSet phldrT="[Text]"/>
      <dgm:spPr/>
      <dgm:t>
        <a:bodyPr/>
        <a:lstStyle/>
        <a:p>
          <a:r>
            <a:rPr lang="en-US" dirty="0" smtClean="0">
              <a:latin typeface="Calibri" panose="020F0502020204030204" pitchFamily="34" charset="0"/>
              <a:cs typeface="Calibri" panose="020F0502020204030204" pitchFamily="34" charset="0"/>
            </a:rPr>
            <a:t>Conducted by the Lead State (WA)</a:t>
          </a:r>
          <a:endParaRPr lang="en-US" dirty="0">
            <a:latin typeface="Calibri" panose="020F0502020204030204" pitchFamily="34" charset="0"/>
            <a:cs typeface="Calibri" panose="020F0502020204030204" pitchFamily="34" charset="0"/>
          </a:endParaRPr>
        </a:p>
      </dgm:t>
    </dgm:pt>
    <dgm:pt modelId="{0F1899FF-7D0A-4FF9-B3F0-C5D693C6D3EE}" type="par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6ACA3535-C742-4785-AC27-ED0834BFE47E}" type="sibTrans" cxnId="{D8D15199-16D7-4870-9CD0-E6BAF107BB64}">
      <dgm:prSet/>
      <dgm:spPr/>
      <dgm:t>
        <a:bodyPr/>
        <a:lstStyle/>
        <a:p>
          <a:endParaRPr lang="en-US">
            <a:latin typeface="Calibri" panose="020F0502020204030204" pitchFamily="34" charset="0"/>
            <a:cs typeface="Calibri" panose="020F0502020204030204" pitchFamily="34" charset="0"/>
          </a:endParaRPr>
        </a:p>
      </dgm:t>
    </dgm:pt>
    <dgm:pt modelId="{E3B66538-CD46-47F4-B905-5BE4728BEA34}">
      <dgm:prSet phldrT="[Text]"/>
      <dgm:spPr/>
      <dgm:t>
        <a:bodyPr/>
        <a:lstStyle/>
        <a:p>
          <a:r>
            <a:rPr lang="en-US" dirty="0" smtClean="0">
              <a:latin typeface="Calibri" panose="020F0502020204030204" pitchFamily="34" charset="0"/>
              <a:cs typeface="Calibri" panose="020F0502020204030204" pitchFamily="34" charset="0"/>
            </a:rPr>
            <a:t>Bid</a:t>
          </a:r>
          <a:endParaRPr lang="en-US" dirty="0">
            <a:latin typeface="Calibri" panose="020F0502020204030204" pitchFamily="34" charset="0"/>
            <a:cs typeface="Calibri" panose="020F0502020204030204" pitchFamily="34" charset="0"/>
          </a:endParaRPr>
        </a:p>
      </dgm:t>
    </dgm:pt>
    <dgm:pt modelId="{9FA82F6C-C3E8-450F-8855-693F4639B8F4}" type="par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136ADD97-DD4D-4A90-B960-49DE9A01AA4C}" type="sibTrans" cxnId="{E9CA5CB5-41BF-4D47-A228-9376F1176712}">
      <dgm:prSet/>
      <dgm:spPr/>
      <dgm:t>
        <a:bodyPr/>
        <a:lstStyle/>
        <a:p>
          <a:endParaRPr lang="en-US">
            <a:latin typeface="Calibri" panose="020F0502020204030204" pitchFamily="34" charset="0"/>
            <a:cs typeface="Calibri" panose="020F0502020204030204" pitchFamily="34" charset="0"/>
          </a:endParaRPr>
        </a:p>
      </dgm:t>
    </dgm:pt>
    <dgm:pt modelId="{2E5DF591-B93C-480D-AC55-07FBE5F0ACB5}">
      <dgm:prSet phldrT="[Text]"/>
      <dgm:spPr/>
      <dgm:t>
        <a:bodyPr/>
        <a:lstStyle/>
        <a:p>
          <a:r>
            <a:rPr lang="en-US" dirty="0" smtClean="0">
              <a:latin typeface="Calibri" panose="020F0502020204030204" pitchFamily="34" charset="0"/>
              <a:cs typeface="Calibri" panose="020F0502020204030204" pitchFamily="34" charset="0"/>
            </a:rPr>
            <a:t>Pre-Bid Conference</a:t>
          </a:r>
          <a:endParaRPr lang="en-US" dirty="0">
            <a:latin typeface="Calibri" panose="020F0502020204030204" pitchFamily="34" charset="0"/>
            <a:cs typeface="Calibri" panose="020F0502020204030204" pitchFamily="34" charset="0"/>
          </a:endParaRPr>
        </a:p>
      </dgm:t>
    </dgm:pt>
    <dgm:pt modelId="{9E958BFB-AABD-45E5-8E5C-0C8DA5E43520}" type="par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8D4E6679-F4F9-414C-A342-EFD0656D07AA}" type="sibTrans" cxnId="{5401F7D1-E8DE-4B17-9977-EEBCE181C1F9}">
      <dgm:prSet/>
      <dgm:spPr/>
      <dgm:t>
        <a:bodyPr/>
        <a:lstStyle/>
        <a:p>
          <a:endParaRPr lang="en-US">
            <a:latin typeface="Calibri" panose="020F0502020204030204" pitchFamily="34" charset="0"/>
            <a:cs typeface="Calibri" panose="020F0502020204030204" pitchFamily="34" charset="0"/>
          </a:endParaRPr>
        </a:p>
      </dgm:t>
    </dgm:pt>
    <dgm:pt modelId="{AB33545A-F270-4D8A-9540-A01D9A0F6982}">
      <dgm:prSet phldrT="[Text]"/>
      <dgm:spPr/>
      <dgm:t>
        <a:bodyPr/>
        <a:lstStyle/>
        <a:p>
          <a:r>
            <a:rPr lang="en-US" dirty="0" smtClean="0">
              <a:latin typeface="Calibri" panose="020F0502020204030204" pitchFamily="34" charset="0"/>
              <a:cs typeface="Calibri" panose="020F0502020204030204" pitchFamily="34" charset="0"/>
            </a:rPr>
            <a:t>Bid deadline</a:t>
          </a:r>
          <a:endParaRPr lang="en-US" dirty="0">
            <a:latin typeface="Calibri" panose="020F0502020204030204" pitchFamily="34" charset="0"/>
            <a:cs typeface="Calibri" panose="020F0502020204030204" pitchFamily="34" charset="0"/>
          </a:endParaRPr>
        </a:p>
      </dgm:t>
    </dgm:pt>
    <dgm:pt modelId="{D1BB7E21-B9EB-4F9B-A6CB-525781E25B15}" type="par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8EA310C3-52B4-4BA1-B0D1-8339E2489D1F}" type="sibTrans" cxnId="{C41A4898-47A2-40C8-805C-F452D258D227}">
      <dgm:prSet/>
      <dgm:spPr/>
      <dgm:t>
        <a:bodyPr/>
        <a:lstStyle/>
        <a:p>
          <a:endParaRPr lang="en-US">
            <a:latin typeface="Calibri" panose="020F0502020204030204" pitchFamily="34" charset="0"/>
            <a:cs typeface="Calibri" panose="020F0502020204030204" pitchFamily="34" charset="0"/>
          </a:endParaRPr>
        </a:p>
      </dgm:t>
    </dgm:pt>
    <dgm:pt modelId="{7F07B3CB-C1AA-46CA-B741-8D5E08698317}">
      <dgm:prSet phldrT="[Text]"/>
      <dgm:spPr/>
      <dgm:t>
        <a:bodyPr/>
        <a:lstStyle/>
        <a:p>
          <a:r>
            <a:rPr lang="en-US" dirty="0" smtClean="0">
              <a:latin typeface="Calibri" panose="020F0502020204030204" pitchFamily="34" charset="0"/>
              <a:cs typeface="Calibri" panose="020F0502020204030204" pitchFamily="34" charset="0"/>
            </a:rPr>
            <a:t>Evaluation</a:t>
          </a:r>
          <a:endParaRPr lang="en-US" dirty="0">
            <a:latin typeface="Calibri" panose="020F0502020204030204" pitchFamily="34" charset="0"/>
            <a:cs typeface="Calibri" panose="020F0502020204030204" pitchFamily="34" charset="0"/>
          </a:endParaRPr>
        </a:p>
      </dgm:t>
    </dgm:pt>
    <dgm:pt modelId="{D40BB0CD-42E0-46FE-80ED-83823B7A28EA}" type="par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DD9D5693-4FD2-4F1B-A71B-31770F8DCA20}" type="sibTrans" cxnId="{FEEDB447-4445-4EBC-A3AB-F5A0F13CBFEB}">
      <dgm:prSet/>
      <dgm:spPr/>
      <dgm:t>
        <a:bodyPr/>
        <a:lstStyle/>
        <a:p>
          <a:endParaRPr lang="en-US">
            <a:latin typeface="Calibri" panose="020F0502020204030204" pitchFamily="34" charset="0"/>
            <a:cs typeface="Calibri" panose="020F0502020204030204" pitchFamily="34" charset="0"/>
          </a:endParaRPr>
        </a:p>
      </dgm:t>
    </dgm:pt>
    <dgm:pt modelId="{1F4E7087-9194-4965-B1DE-811E5DB016A7}">
      <dgm:prSet phldrT="[Text]"/>
      <dgm:spPr/>
      <dgm:t>
        <a:bodyPr/>
        <a:lstStyle/>
        <a:p>
          <a:r>
            <a:rPr lang="en-US" dirty="0" smtClean="0">
              <a:latin typeface="Calibri" panose="020F0502020204030204" pitchFamily="34" charset="0"/>
              <a:cs typeface="Calibri" panose="020F0502020204030204" pitchFamily="34" charset="0"/>
            </a:rPr>
            <a:t>Award Master Agreement</a:t>
          </a:r>
          <a:endParaRPr lang="en-US" dirty="0">
            <a:latin typeface="Calibri" panose="020F0502020204030204" pitchFamily="34" charset="0"/>
            <a:cs typeface="Calibri" panose="020F0502020204030204" pitchFamily="34" charset="0"/>
          </a:endParaRPr>
        </a:p>
      </dgm:t>
    </dgm:pt>
    <dgm:pt modelId="{CBB6E3BD-5EF8-48A8-8C0C-F102F1F5EB07}" type="par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CD55C0E5-2C10-455B-9084-0DA42892D28E}" type="sibTrans" cxnId="{3C2BA103-7E5A-42C4-9C76-9F2CE4B81BE7}">
      <dgm:prSet/>
      <dgm:spPr/>
      <dgm:t>
        <a:bodyPr/>
        <a:lstStyle/>
        <a:p>
          <a:endParaRPr lang="en-US">
            <a:latin typeface="Calibri" panose="020F0502020204030204" pitchFamily="34" charset="0"/>
            <a:cs typeface="Calibri" panose="020F0502020204030204" pitchFamily="34" charset="0"/>
          </a:endParaRPr>
        </a:p>
      </dgm:t>
    </dgm:pt>
    <dgm:pt modelId="{BA2345E3-B6DB-46DA-8271-D26728C367A1}">
      <dgm:prSet phldrT="[Text]"/>
      <dgm:spPr/>
      <dgm:t>
        <a:bodyPr/>
        <a:lstStyle/>
        <a:p>
          <a:r>
            <a:rPr lang="en-US" dirty="0" smtClean="0">
              <a:latin typeface="Calibri" panose="020F0502020204030204" pitchFamily="34" charset="0"/>
              <a:cs typeface="Calibri" panose="020F0502020204030204" pitchFamily="34" charset="0"/>
            </a:rPr>
            <a:t>Contract Management</a:t>
          </a:r>
          <a:endParaRPr lang="en-US" dirty="0">
            <a:latin typeface="Calibri" panose="020F0502020204030204" pitchFamily="34" charset="0"/>
            <a:cs typeface="Calibri" panose="020F0502020204030204" pitchFamily="34" charset="0"/>
          </a:endParaRPr>
        </a:p>
      </dgm:t>
    </dgm:pt>
    <dgm:pt modelId="{24E851E8-4324-41FA-9CE0-F7063F8434FC}" type="par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701A7A2B-E0AC-4189-B588-8E99150FEBDD}" type="sibTrans" cxnId="{CBAD5AA0-26B9-45B8-8152-E3CE65C7253F}">
      <dgm:prSet/>
      <dgm:spPr/>
      <dgm:t>
        <a:bodyPr/>
        <a:lstStyle/>
        <a:p>
          <a:endParaRPr lang="en-US">
            <a:latin typeface="Calibri" panose="020F0502020204030204" pitchFamily="34" charset="0"/>
            <a:cs typeface="Calibri" panose="020F0502020204030204" pitchFamily="34" charset="0"/>
          </a:endParaRPr>
        </a:p>
      </dgm:t>
    </dgm:pt>
    <dgm:pt modelId="{DEB3F9A1-4F55-46C2-9A2B-0F4D40CBC537}">
      <dgm:prSet phldrT="[Text]"/>
      <dgm:spPr/>
      <dgm:t>
        <a:bodyPr/>
        <a:lstStyle/>
        <a:p>
          <a:r>
            <a:rPr lang="en-US" dirty="0" smtClean="0">
              <a:latin typeface="Calibri" panose="020F0502020204030204" pitchFamily="34" charset="0"/>
              <a:cs typeface="Calibri" panose="020F0502020204030204" pitchFamily="34" charset="0"/>
            </a:rPr>
            <a:t>Master </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Agreement</a:t>
          </a:r>
          <a:endParaRPr lang="en-US" dirty="0">
            <a:latin typeface="Calibri" panose="020F0502020204030204" pitchFamily="34" charset="0"/>
            <a:cs typeface="Calibri" panose="020F0502020204030204" pitchFamily="34" charset="0"/>
          </a:endParaRPr>
        </a:p>
      </dgm:t>
    </dgm:pt>
    <dgm:pt modelId="{7553CB74-5EC4-4E8F-B52F-5E48490B344A}" type="par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57F088CD-2934-4C84-91C3-8C358B0E5505}" type="sibTrans" cxnId="{A825AA95-104D-4BC2-A548-6F2C31A0AF0A}">
      <dgm:prSet/>
      <dgm:spPr/>
      <dgm:t>
        <a:bodyPr/>
        <a:lstStyle/>
        <a:p>
          <a:endParaRPr lang="en-US">
            <a:latin typeface="Calibri" panose="020F0502020204030204" pitchFamily="34" charset="0"/>
            <a:cs typeface="Calibri" panose="020F0502020204030204" pitchFamily="34" charset="0"/>
          </a:endParaRPr>
        </a:p>
      </dgm:t>
    </dgm:pt>
    <dgm:pt modelId="{3914A566-03AD-4C14-B519-F181A189512F}">
      <dgm:prSet phldrT="[Text]"/>
      <dgm:spPr/>
      <dgm:t>
        <a:bodyPr/>
        <a:lstStyle/>
        <a:p>
          <a:r>
            <a:rPr lang="en-US" dirty="0" smtClean="0">
              <a:latin typeface="Calibri" panose="020F0502020204030204" pitchFamily="34" charset="0"/>
              <a:cs typeface="Calibri" panose="020F0502020204030204" pitchFamily="34" charset="0"/>
            </a:rPr>
            <a:t>Evaluate bids</a:t>
          </a:r>
          <a:endParaRPr lang="en-US" dirty="0">
            <a:latin typeface="Calibri" panose="020F0502020204030204" pitchFamily="34" charset="0"/>
            <a:cs typeface="Calibri" panose="020F0502020204030204" pitchFamily="34" charset="0"/>
          </a:endParaRPr>
        </a:p>
      </dgm:t>
    </dgm:pt>
    <dgm:pt modelId="{81B10A7D-105E-4D3D-8896-32E2063E295B}" type="par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FBCC8982-F98D-40DF-9DC7-FB57981BB25C}" type="sibTrans" cxnId="{3A5E1FDB-CC4F-4BB5-A9B0-86F7C1E0F3B0}">
      <dgm:prSet/>
      <dgm:spPr/>
      <dgm:t>
        <a:bodyPr/>
        <a:lstStyle/>
        <a:p>
          <a:endParaRPr lang="en-US">
            <a:latin typeface="Calibri" panose="020F0502020204030204" pitchFamily="34" charset="0"/>
            <a:cs typeface="Calibri" panose="020F0502020204030204" pitchFamily="34" charset="0"/>
          </a:endParaRPr>
        </a:p>
      </dgm:t>
    </dgm:pt>
    <dgm:pt modelId="{7D12BEB7-F633-412B-A72B-5C8040684266}">
      <dgm:prSet phldrT="[Text]"/>
      <dgm:spPr/>
      <dgm:t>
        <a:bodyPr/>
        <a:lstStyle/>
        <a:p>
          <a:r>
            <a:rPr lang="en-US" dirty="0" smtClean="0">
              <a:latin typeface="Calibri" panose="020F0502020204030204" pitchFamily="34" charset="0"/>
              <a:cs typeface="Calibri" panose="020F0502020204030204" pitchFamily="34" charset="0"/>
            </a:rPr>
            <a:t>Determine ASB</a:t>
          </a:r>
          <a:endParaRPr lang="en-US" dirty="0">
            <a:latin typeface="Calibri" panose="020F0502020204030204" pitchFamily="34" charset="0"/>
            <a:cs typeface="Calibri" panose="020F0502020204030204" pitchFamily="34" charset="0"/>
          </a:endParaRPr>
        </a:p>
      </dgm:t>
    </dgm:pt>
    <dgm:pt modelId="{261C0FB1-C95A-49E5-919B-F57A3AC90239}" type="par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512E9FA0-DEE6-41C6-9554-3762A8D97CD7}" type="sibTrans" cxnId="{B638CCDE-6448-49CD-9946-86F8B9F2331B}">
      <dgm:prSet/>
      <dgm:spPr/>
      <dgm:t>
        <a:bodyPr/>
        <a:lstStyle/>
        <a:p>
          <a:endParaRPr lang="en-US">
            <a:latin typeface="Calibri" panose="020F0502020204030204" pitchFamily="34" charset="0"/>
            <a:cs typeface="Calibri" panose="020F0502020204030204" pitchFamily="34" charset="0"/>
          </a:endParaRPr>
        </a:p>
      </dgm:t>
    </dgm:pt>
    <dgm:pt modelId="{FA4BDEDC-96E7-43CB-A2BF-EDBB75D6DD44}">
      <dgm:prSet phldrT="[Text]"/>
      <dgm:spPr/>
      <dgm:t>
        <a:bodyPr/>
        <a:lstStyle/>
        <a:p>
          <a:r>
            <a:rPr lang="en-US" dirty="0" smtClean="0">
              <a:latin typeface="Calibri" panose="020F0502020204030204" pitchFamily="34" charset="0"/>
              <a:cs typeface="Calibri" panose="020F0502020204030204" pitchFamily="34" charset="0"/>
            </a:rPr>
            <a:t>Protest Period</a:t>
          </a:r>
          <a:endParaRPr lang="en-US" dirty="0">
            <a:latin typeface="Calibri" panose="020F0502020204030204" pitchFamily="34" charset="0"/>
            <a:cs typeface="Calibri" panose="020F0502020204030204" pitchFamily="34" charset="0"/>
          </a:endParaRPr>
        </a:p>
      </dgm:t>
    </dgm:pt>
    <dgm:pt modelId="{EEE14E29-7274-42C8-B347-626B85159CA4}" type="par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2DF56EF4-D74D-455E-9F28-BDB2F8F01561}" type="sibTrans" cxnId="{BB66C8C0-809F-42E5-BA35-AA7B8C6FABF2}">
      <dgm:prSet/>
      <dgm:spPr/>
      <dgm:t>
        <a:bodyPr/>
        <a:lstStyle/>
        <a:p>
          <a:endParaRPr lang="en-US">
            <a:latin typeface="Calibri" panose="020F0502020204030204" pitchFamily="34" charset="0"/>
            <a:cs typeface="Calibri" panose="020F0502020204030204" pitchFamily="34" charset="0"/>
          </a:endParaRPr>
        </a:p>
      </dgm:t>
    </dgm:pt>
    <dgm:pt modelId="{6883063C-2FAA-4D45-A18A-68B1A46686AD}">
      <dgm:prSet phldrT="[Text]"/>
      <dgm:spPr/>
      <dgm:t>
        <a:bodyPr/>
        <a:lstStyle/>
        <a:p>
          <a:r>
            <a:rPr lang="en-US" dirty="0" smtClean="0">
              <a:latin typeface="Calibri" panose="020F0502020204030204" pitchFamily="34" charset="0"/>
              <a:cs typeface="Calibri" panose="020F0502020204030204" pitchFamily="34" charset="0"/>
            </a:rPr>
            <a:t>Question &amp; Answer Period</a:t>
          </a:r>
          <a:endParaRPr lang="en-US" dirty="0">
            <a:latin typeface="Calibri" panose="020F0502020204030204" pitchFamily="34" charset="0"/>
            <a:cs typeface="Calibri" panose="020F0502020204030204" pitchFamily="34" charset="0"/>
          </a:endParaRPr>
        </a:p>
      </dgm:t>
    </dgm:pt>
    <dgm:pt modelId="{2828E9C6-54F8-4985-A562-BE5FF9C6A536}" type="par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B1893F9-BEF1-4097-8E25-1A35EACD4B16}" type="sibTrans" cxnId="{26979DA7-4816-4A80-9D4B-0B87355B0141}">
      <dgm:prSet/>
      <dgm:spPr/>
      <dgm:t>
        <a:bodyPr/>
        <a:lstStyle/>
        <a:p>
          <a:endParaRPr lang="en-US">
            <a:latin typeface="Calibri" panose="020F0502020204030204" pitchFamily="34" charset="0"/>
            <a:cs typeface="Calibri" panose="020F0502020204030204" pitchFamily="34" charset="0"/>
          </a:endParaRPr>
        </a:p>
      </dgm:t>
    </dgm:pt>
    <dgm:pt modelId="{84848282-4809-435A-B752-594881530D29}">
      <dgm:prSet phldrT="[Text]"/>
      <dgm:spPr/>
      <dgm:t>
        <a:bodyPr/>
        <a:lstStyle/>
        <a:p>
          <a:r>
            <a:rPr lang="en-US" dirty="0" smtClean="0">
              <a:latin typeface="Calibri" panose="020F0502020204030204" pitchFamily="34" charset="0"/>
              <a:cs typeface="Calibri" panose="020F0502020204030204" pitchFamily="34" charset="0"/>
            </a:rPr>
            <a:t>Establish Participating Addendum</a:t>
          </a:r>
          <a:endParaRPr lang="en-US" dirty="0">
            <a:latin typeface="Calibri" panose="020F0502020204030204" pitchFamily="34" charset="0"/>
            <a:cs typeface="Calibri" panose="020F0502020204030204" pitchFamily="34" charset="0"/>
          </a:endParaRPr>
        </a:p>
      </dgm:t>
    </dgm:pt>
    <dgm:pt modelId="{27DF8FDE-C750-4FCA-8E51-32225B84121E}" type="parTrans" cxnId="{BDA95A76-CA70-428A-A893-C826B2EE6F1B}">
      <dgm:prSet/>
      <dgm:spPr/>
      <dgm:t>
        <a:bodyPr/>
        <a:lstStyle/>
        <a:p>
          <a:endParaRPr lang="en-US"/>
        </a:p>
      </dgm:t>
    </dgm:pt>
    <dgm:pt modelId="{6723020A-BCD6-4926-A2DE-13FCE3C1A32F}" type="sibTrans" cxnId="{BDA95A76-CA70-428A-A893-C826B2EE6F1B}">
      <dgm:prSet/>
      <dgm:spPr/>
      <dgm:t>
        <a:bodyPr/>
        <a:lstStyle/>
        <a:p>
          <a:endParaRPr lang="en-US"/>
        </a:p>
      </dgm:t>
    </dgm:pt>
    <dgm:pt modelId="{88147794-2E33-4FFE-86E5-CC9831DC5599}">
      <dgm:prSet phldrT="[Text]"/>
      <dgm:spPr/>
      <dgm:t>
        <a:bodyPr/>
        <a:lstStyle/>
        <a:p>
          <a:r>
            <a:rPr lang="en-US" dirty="0" smtClean="0">
              <a:latin typeface="Calibri" panose="020F0502020204030204" pitchFamily="34" charset="0"/>
              <a:cs typeface="Calibri" panose="020F0502020204030204" pitchFamily="34" charset="0"/>
            </a:rPr>
            <a:t>Input from Sourcing Team</a:t>
          </a:r>
          <a:endParaRPr lang="en-US" dirty="0">
            <a:latin typeface="Calibri" panose="020F0502020204030204" pitchFamily="34" charset="0"/>
            <a:cs typeface="Calibri" panose="020F0502020204030204" pitchFamily="34" charset="0"/>
          </a:endParaRPr>
        </a:p>
      </dgm:t>
    </dgm:pt>
    <dgm:pt modelId="{B8DE9DBA-57FF-47B8-9B9A-364FE2EF9304}" type="parTrans" cxnId="{DC2428E4-62C7-4258-A462-2D2651756C72}">
      <dgm:prSet/>
      <dgm:spPr/>
      <dgm:t>
        <a:bodyPr/>
        <a:lstStyle/>
        <a:p>
          <a:endParaRPr lang="en-US"/>
        </a:p>
      </dgm:t>
    </dgm:pt>
    <dgm:pt modelId="{1E767337-A509-4BF0-918A-3A6F3BACD36C}" type="sibTrans" cxnId="{DC2428E4-62C7-4258-A462-2D2651756C72}">
      <dgm:prSet/>
      <dgm:spPr/>
      <dgm:t>
        <a:bodyPr/>
        <a:lstStyle/>
        <a:p>
          <a:endParaRPr lang="en-US"/>
        </a:p>
      </dgm:t>
    </dgm:pt>
    <dgm:pt modelId="{8A4FB899-D4F7-4910-8F87-4CE65DCD42B0}">
      <dgm:prSet phldrT="[Text]"/>
      <dgm:spPr/>
      <dgm:t>
        <a:bodyPr/>
        <a:lstStyle/>
        <a:p>
          <a:r>
            <a:rPr lang="en-US" dirty="0" smtClean="0">
              <a:latin typeface="Calibri" panose="020F0502020204030204" pitchFamily="34" charset="0"/>
              <a:cs typeface="Calibri" panose="020F0502020204030204" pitchFamily="34" charset="0"/>
            </a:rPr>
            <a:t>Intent to Participate (Participating States)</a:t>
          </a:r>
          <a:endParaRPr lang="en-US" dirty="0">
            <a:latin typeface="Calibri" panose="020F0502020204030204" pitchFamily="34" charset="0"/>
            <a:cs typeface="Calibri" panose="020F0502020204030204" pitchFamily="34" charset="0"/>
          </a:endParaRPr>
        </a:p>
      </dgm:t>
    </dgm:pt>
    <dgm:pt modelId="{6FC84ADF-E7C7-4A02-8336-1909F3657434}" type="parTrans" cxnId="{E74A7585-359E-452B-BDA3-261902E9E1C1}">
      <dgm:prSet/>
      <dgm:spPr/>
      <dgm:t>
        <a:bodyPr/>
        <a:lstStyle/>
        <a:p>
          <a:endParaRPr lang="en-US"/>
        </a:p>
      </dgm:t>
    </dgm:pt>
    <dgm:pt modelId="{BF187DF4-8656-4883-AF7E-32DDB03A9854}" type="sibTrans" cxnId="{E74A7585-359E-452B-BDA3-261902E9E1C1}">
      <dgm:prSet/>
      <dgm:spPr/>
      <dgm:t>
        <a:bodyPr/>
        <a:lstStyle/>
        <a:p>
          <a:endParaRPr lang="en-US"/>
        </a:p>
      </dgm:t>
    </dgm:pt>
    <dgm:pt modelId="{7EE9F3B5-B89E-40DD-B805-4F67354632C7}">
      <dgm:prSet/>
      <dgm:spPr/>
      <dgm:t>
        <a:bodyPr/>
        <a:lstStyle/>
        <a:p>
          <a:r>
            <a:rPr lang="en-US" dirty="0" smtClean="0"/>
            <a:t>Participating Addendum</a:t>
          </a:r>
          <a:endParaRPr lang="en-US" dirty="0"/>
        </a:p>
      </dgm:t>
    </dgm:pt>
    <dgm:pt modelId="{6FBFA014-F153-48CD-BF0F-E951A8588FFD}" type="parTrans" cxnId="{101294E8-57B9-4963-BE36-D6D161F979D1}">
      <dgm:prSet/>
      <dgm:spPr/>
      <dgm:t>
        <a:bodyPr/>
        <a:lstStyle/>
        <a:p>
          <a:endParaRPr lang="en-US"/>
        </a:p>
      </dgm:t>
    </dgm:pt>
    <dgm:pt modelId="{82FA2C9E-2A97-41E0-9F86-8C387D20BF85}" type="sibTrans" cxnId="{101294E8-57B9-4963-BE36-D6D161F979D1}">
      <dgm:prSet/>
      <dgm:spPr/>
      <dgm:t>
        <a:bodyPr/>
        <a:lstStyle/>
        <a:p>
          <a:endParaRPr lang="en-US"/>
        </a:p>
      </dgm:t>
    </dgm:pt>
    <dgm:pt modelId="{16E6337E-C537-4937-8364-7B72F05D0B44}">
      <dgm:prSet/>
      <dgm:spPr/>
      <dgm:t>
        <a:bodyPr/>
        <a:lstStyle/>
        <a:p>
          <a:r>
            <a:rPr lang="en-US" dirty="0" smtClean="0"/>
            <a:t>Participating States execute Participating Addendum (specific state requirements)</a:t>
          </a:r>
          <a:endParaRPr lang="en-US" dirty="0"/>
        </a:p>
      </dgm:t>
    </dgm:pt>
    <dgm:pt modelId="{C7AD69C2-5BA9-4B6A-8E71-817DDD23054B}" type="parTrans" cxnId="{2EFE80D5-EF82-4E35-9319-6FD8430693C6}">
      <dgm:prSet/>
      <dgm:spPr/>
      <dgm:t>
        <a:bodyPr/>
        <a:lstStyle/>
        <a:p>
          <a:endParaRPr lang="en-US"/>
        </a:p>
      </dgm:t>
    </dgm:pt>
    <dgm:pt modelId="{40610E5D-3FE5-4037-B4A0-CA70B289E94F}" type="sibTrans" cxnId="{2EFE80D5-EF82-4E35-9319-6FD8430693C6}">
      <dgm:prSet/>
      <dgm:spPr/>
      <dgm:t>
        <a:bodyPr/>
        <a:lstStyle/>
        <a:p>
          <a:endParaRPr lang="en-US"/>
        </a:p>
      </dgm:t>
    </dgm:pt>
    <dgm:pt modelId="{5F6C7039-F793-4E15-BD82-69BE699834D6}">
      <dgm:prSet/>
      <dgm:spPr/>
      <dgm:t>
        <a:bodyPr/>
        <a:lstStyle/>
        <a:p>
          <a:r>
            <a:rPr lang="en-US" dirty="0" smtClean="0"/>
            <a:t>Transition / Implementation</a:t>
          </a:r>
          <a:endParaRPr lang="en-US" dirty="0"/>
        </a:p>
      </dgm:t>
    </dgm:pt>
    <dgm:pt modelId="{FFE69150-130D-47BA-B815-91ADDAC5FEC5}" type="parTrans" cxnId="{50EE729A-BB0B-46E7-B8E6-842C7EF63410}">
      <dgm:prSet/>
      <dgm:spPr/>
      <dgm:t>
        <a:bodyPr/>
        <a:lstStyle/>
        <a:p>
          <a:endParaRPr lang="en-US"/>
        </a:p>
      </dgm:t>
    </dgm:pt>
    <dgm:pt modelId="{2ADB2009-1F86-408E-9B3B-84779C2FDFC1}" type="sibTrans" cxnId="{50EE729A-BB0B-46E7-B8E6-842C7EF63410}">
      <dgm:prSet/>
      <dgm:spPr/>
      <dgm:t>
        <a:bodyPr/>
        <a:lstStyle/>
        <a:p>
          <a:endParaRPr lang="en-US"/>
        </a:p>
      </dgm:t>
    </dgm:pt>
    <dgm:pt modelId="{2E6CC5A8-A472-4E6B-84A7-F5284657ECE2}">
      <dgm:prSet/>
      <dgm:spPr/>
      <dgm:t>
        <a:bodyPr/>
        <a:lstStyle/>
        <a:p>
          <a:r>
            <a:rPr lang="en-US" dirty="0" smtClean="0"/>
            <a:t>State program set up</a:t>
          </a:r>
          <a:endParaRPr lang="en-US" dirty="0"/>
        </a:p>
      </dgm:t>
    </dgm:pt>
    <dgm:pt modelId="{97816ECD-588C-463F-A103-558A892078B6}" type="parTrans" cxnId="{4DCD1BF0-BCA4-4153-B2EE-78F47D109390}">
      <dgm:prSet/>
      <dgm:spPr/>
      <dgm:t>
        <a:bodyPr/>
        <a:lstStyle/>
        <a:p>
          <a:endParaRPr lang="en-US"/>
        </a:p>
      </dgm:t>
    </dgm:pt>
    <dgm:pt modelId="{91A64D10-B586-4C5A-B74E-9FF37D039AFB}" type="sibTrans" cxnId="{4DCD1BF0-BCA4-4153-B2EE-78F47D109390}">
      <dgm:prSet/>
      <dgm:spPr/>
      <dgm:t>
        <a:bodyPr/>
        <a:lstStyle/>
        <a:p>
          <a:endParaRPr lang="en-US"/>
        </a:p>
      </dgm:t>
    </dgm:pt>
    <dgm:pt modelId="{FB9ADC6D-9B5F-463D-96A1-3302B713C0BA}">
      <dgm:prSet/>
      <dgm:spPr/>
      <dgm:t>
        <a:bodyPr/>
        <a:lstStyle/>
        <a:p>
          <a:r>
            <a:rPr lang="en-US" dirty="0" smtClean="0"/>
            <a:t>Define Eligible Purchasers (Purchasing Entities)</a:t>
          </a:r>
          <a:endParaRPr lang="en-US" dirty="0"/>
        </a:p>
      </dgm:t>
    </dgm:pt>
    <dgm:pt modelId="{D6A57F3B-B86C-45C9-9998-7B8E3191A158}" type="parTrans" cxnId="{656CEFF7-0F74-4B32-95C5-C93EE349EAF0}">
      <dgm:prSet/>
      <dgm:spPr/>
      <dgm:t>
        <a:bodyPr/>
        <a:lstStyle/>
        <a:p>
          <a:endParaRPr lang="en-US"/>
        </a:p>
      </dgm:t>
    </dgm:pt>
    <dgm:pt modelId="{B5F010AE-7E4D-4BA1-951A-00D5552F36F4}" type="sibTrans" cxnId="{656CEFF7-0F74-4B32-95C5-C93EE349EAF0}">
      <dgm:prSet/>
      <dgm:spPr/>
      <dgm:t>
        <a:bodyPr/>
        <a:lstStyle/>
        <a:p>
          <a:endParaRPr lang="en-US"/>
        </a:p>
      </dgm:t>
    </dgm:pt>
    <dgm:pt modelId="{0C3985C5-6CF4-4D80-9AC7-C4F0D4F83DBA}">
      <dgm:prSet/>
      <dgm:spPr/>
      <dgm:t>
        <a:bodyPr/>
        <a:lstStyle/>
        <a:p>
          <a:r>
            <a:rPr lang="en-US" dirty="0" smtClean="0"/>
            <a:t>Establish managing &amp; card accounts</a:t>
          </a:r>
          <a:endParaRPr lang="en-US" dirty="0"/>
        </a:p>
      </dgm:t>
    </dgm:pt>
    <dgm:pt modelId="{7E0EAF9A-7663-46F3-B7B6-55C50B7199A1}" type="parTrans" cxnId="{5D687E67-E197-4FCB-807A-F823653D4F90}">
      <dgm:prSet/>
      <dgm:spPr/>
      <dgm:t>
        <a:bodyPr/>
        <a:lstStyle/>
        <a:p>
          <a:endParaRPr lang="en-US"/>
        </a:p>
      </dgm:t>
    </dgm:pt>
    <dgm:pt modelId="{220BC71E-C92E-4571-B268-4564B95EF388}" type="sibTrans" cxnId="{5D687E67-E197-4FCB-807A-F823653D4F90}">
      <dgm:prSet/>
      <dgm:spPr/>
      <dgm:t>
        <a:bodyPr/>
        <a:lstStyle/>
        <a:p>
          <a:endParaRPr lang="en-US"/>
        </a:p>
      </dgm:t>
    </dgm:pt>
    <dgm:pt modelId="{A7AFAFCB-30F8-47EA-8588-FC64E44755B7}">
      <dgm:prSet/>
      <dgm:spPr/>
      <dgm:t>
        <a:bodyPr/>
        <a:lstStyle/>
        <a:p>
          <a:r>
            <a:rPr lang="en-US" dirty="0" smtClean="0"/>
            <a:t>Card Services Begin</a:t>
          </a:r>
          <a:endParaRPr lang="en-US" dirty="0"/>
        </a:p>
      </dgm:t>
    </dgm:pt>
    <dgm:pt modelId="{7E5E97B3-6947-4376-AB71-19E8812DB7EB}" type="parTrans" cxnId="{A2461D53-DEC9-4FB6-8475-CA23143FF695}">
      <dgm:prSet/>
      <dgm:spPr/>
      <dgm:t>
        <a:bodyPr/>
        <a:lstStyle/>
        <a:p>
          <a:endParaRPr lang="en-US"/>
        </a:p>
      </dgm:t>
    </dgm:pt>
    <dgm:pt modelId="{926EE21D-CEF0-49AB-A2F3-0D269E71099B}" type="sibTrans" cxnId="{A2461D53-DEC9-4FB6-8475-CA23143FF695}">
      <dgm:prSet/>
      <dgm:spPr/>
      <dgm:t>
        <a:bodyPr/>
        <a:lstStyle/>
        <a:p>
          <a:endParaRPr lang="en-US"/>
        </a:p>
      </dgm:t>
    </dgm:pt>
    <dgm:pt modelId="{CB8855E8-67D6-459F-A700-FB06DC3CA595}">
      <dgm:prSet/>
      <dgm:spPr/>
      <dgm:t>
        <a:bodyPr/>
        <a:lstStyle/>
        <a:p>
          <a:r>
            <a:rPr lang="en-US" dirty="0" smtClean="0"/>
            <a:t>Card services can begin 1/1/2021</a:t>
          </a:r>
          <a:endParaRPr lang="en-US" dirty="0"/>
        </a:p>
      </dgm:t>
    </dgm:pt>
    <dgm:pt modelId="{30221AD3-E9B5-42C9-A7EB-27866AAA136D}" type="parTrans" cxnId="{A027C094-30BB-4650-9189-B9DB94EFC912}">
      <dgm:prSet/>
      <dgm:spPr/>
      <dgm:t>
        <a:bodyPr/>
        <a:lstStyle/>
        <a:p>
          <a:endParaRPr lang="en-US"/>
        </a:p>
      </dgm:t>
    </dgm:pt>
    <dgm:pt modelId="{9FB804F5-A1A4-42C9-B787-5E100DACA87D}" type="sibTrans" cxnId="{A027C094-30BB-4650-9189-B9DB94EFC912}">
      <dgm:prSet/>
      <dgm:spPr/>
      <dgm:t>
        <a:bodyPr/>
        <a:lstStyle/>
        <a:p>
          <a:endParaRPr lang="en-US"/>
        </a:p>
      </dgm:t>
    </dgm:pt>
    <dgm:pt modelId="{D38F3427-EC87-4DD8-8EC2-1B1D585099F5}" type="pres">
      <dgm:prSet presAssocID="{9571BD8A-DBE6-472B-B695-264B5585DA78}" presName="linearFlow" presStyleCnt="0">
        <dgm:presLayoutVars>
          <dgm:dir/>
          <dgm:animLvl val="lvl"/>
          <dgm:resizeHandles val="exact"/>
        </dgm:presLayoutVars>
      </dgm:prSet>
      <dgm:spPr/>
      <dgm:t>
        <a:bodyPr/>
        <a:lstStyle/>
        <a:p>
          <a:endParaRPr lang="en-US"/>
        </a:p>
      </dgm:t>
    </dgm:pt>
    <dgm:pt modelId="{A0AB2521-D0AA-4A74-931A-8D0E3424FD5F}" type="pres">
      <dgm:prSet presAssocID="{E010C0F4-8762-42B7-9034-ABF7281CA8DD}" presName="composite" presStyleCnt="0"/>
      <dgm:spPr/>
    </dgm:pt>
    <dgm:pt modelId="{4B83E3A8-5D96-4A93-86EE-AC7B34F3136B}" type="pres">
      <dgm:prSet presAssocID="{E010C0F4-8762-42B7-9034-ABF7281CA8DD}" presName="parentText" presStyleLbl="alignNode1" presStyleIdx="0" presStyleCnt="7">
        <dgm:presLayoutVars>
          <dgm:chMax val="1"/>
          <dgm:bulletEnabled val="1"/>
        </dgm:presLayoutVars>
      </dgm:prSet>
      <dgm:spPr/>
      <dgm:t>
        <a:bodyPr/>
        <a:lstStyle/>
        <a:p>
          <a:endParaRPr lang="en-US"/>
        </a:p>
      </dgm:t>
    </dgm:pt>
    <dgm:pt modelId="{7DC0760A-679C-4BDE-853D-870A2EC45CA1}" type="pres">
      <dgm:prSet presAssocID="{E010C0F4-8762-42B7-9034-ABF7281CA8DD}" presName="descendantText" presStyleLbl="alignAcc1" presStyleIdx="0" presStyleCnt="7">
        <dgm:presLayoutVars>
          <dgm:bulletEnabled val="1"/>
        </dgm:presLayoutVars>
      </dgm:prSet>
      <dgm:spPr/>
      <dgm:t>
        <a:bodyPr/>
        <a:lstStyle/>
        <a:p>
          <a:endParaRPr lang="en-US"/>
        </a:p>
      </dgm:t>
    </dgm:pt>
    <dgm:pt modelId="{D475C07F-88C9-4D15-92EF-524846A0A001}" type="pres">
      <dgm:prSet presAssocID="{1FD83054-0030-4A0C-8A60-A06B26A44AFE}" presName="sp" presStyleCnt="0"/>
      <dgm:spPr/>
    </dgm:pt>
    <dgm:pt modelId="{E34B7D26-3059-4EB7-98BB-A99AFF5EBAD4}" type="pres">
      <dgm:prSet presAssocID="{E3B66538-CD46-47F4-B905-5BE4728BEA34}" presName="composite" presStyleCnt="0"/>
      <dgm:spPr/>
    </dgm:pt>
    <dgm:pt modelId="{A6FC7237-19DA-40D6-9C57-FA124A0B25E2}" type="pres">
      <dgm:prSet presAssocID="{E3B66538-CD46-47F4-B905-5BE4728BEA34}" presName="parentText" presStyleLbl="alignNode1" presStyleIdx="1" presStyleCnt="7">
        <dgm:presLayoutVars>
          <dgm:chMax val="1"/>
          <dgm:bulletEnabled val="1"/>
        </dgm:presLayoutVars>
      </dgm:prSet>
      <dgm:spPr/>
      <dgm:t>
        <a:bodyPr/>
        <a:lstStyle/>
        <a:p>
          <a:endParaRPr lang="en-US"/>
        </a:p>
      </dgm:t>
    </dgm:pt>
    <dgm:pt modelId="{96A55577-53A9-41C6-AA1A-E7B64B3D3795}" type="pres">
      <dgm:prSet presAssocID="{E3B66538-CD46-47F4-B905-5BE4728BEA34}" presName="descendantText" presStyleLbl="alignAcc1" presStyleIdx="1" presStyleCnt="7">
        <dgm:presLayoutVars>
          <dgm:bulletEnabled val="1"/>
        </dgm:presLayoutVars>
      </dgm:prSet>
      <dgm:spPr/>
      <dgm:t>
        <a:bodyPr/>
        <a:lstStyle/>
        <a:p>
          <a:endParaRPr lang="en-US"/>
        </a:p>
      </dgm:t>
    </dgm:pt>
    <dgm:pt modelId="{DDDB1498-26E2-4644-A5BB-7302C743C0A5}" type="pres">
      <dgm:prSet presAssocID="{136ADD97-DD4D-4A90-B960-49DE9A01AA4C}" presName="sp" presStyleCnt="0"/>
      <dgm:spPr/>
    </dgm:pt>
    <dgm:pt modelId="{79B107C1-6875-4422-9AD6-94AEBA23F8A9}" type="pres">
      <dgm:prSet presAssocID="{7F07B3CB-C1AA-46CA-B741-8D5E08698317}" presName="composite" presStyleCnt="0"/>
      <dgm:spPr/>
    </dgm:pt>
    <dgm:pt modelId="{B9637381-60F0-40CA-953A-472CF2640E9F}" type="pres">
      <dgm:prSet presAssocID="{7F07B3CB-C1AA-46CA-B741-8D5E08698317}" presName="parentText" presStyleLbl="alignNode1" presStyleIdx="2" presStyleCnt="7">
        <dgm:presLayoutVars>
          <dgm:chMax val="1"/>
          <dgm:bulletEnabled val="1"/>
        </dgm:presLayoutVars>
      </dgm:prSet>
      <dgm:spPr/>
      <dgm:t>
        <a:bodyPr/>
        <a:lstStyle/>
        <a:p>
          <a:endParaRPr lang="en-US"/>
        </a:p>
      </dgm:t>
    </dgm:pt>
    <dgm:pt modelId="{3C17C47C-C825-44F6-AD33-BA203867C01B}" type="pres">
      <dgm:prSet presAssocID="{7F07B3CB-C1AA-46CA-B741-8D5E08698317}" presName="descendantText" presStyleLbl="alignAcc1" presStyleIdx="2" presStyleCnt="7">
        <dgm:presLayoutVars>
          <dgm:bulletEnabled val="1"/>
        </dgm:presLayoutVars>
      </dgm:prSet>
      <dgm:spPr/>
      <dgm:t>
        <a:bodyPr/>
        <a:lstStyle/>
        <a:p>
          <a:endParaRPr lang="en-US"/>
        </a:p>
      </dgm:t>
    </dgm:pt>
    <dgm:pt modelId="{F982358E-5694-4C42-B662-BC037A5D5B4B}" type="pres">
      <dgm:prSet presAssocID="{DD9D5693-4FD2-4F1B-A71B-31770F8DCA20}" presName="sp" presStyleCnt="0"/>
      <dgm:spPr/>
    </dgm:pt>
    <dgm:pt modelId="{DFB308FC-916A-497D-8E79-0EF08A892C2E}" type="pres">
      <dgm:prSet presAssocID="{DEB3F9A1-4F55-46C2-9A2B-0F4D40CBC537}" presName="composite" presStyleCnt="0"/>
      <dgm:spPr/>
    </dgm:pt>
    <dgm:pt modelId="{4D754CC4-5FEB-48E0-AC92-8E6577F1A8D2}" type="pres">
      <dgm:prSet presAssocID="{DEB3F9A1-4F55-46C2-9A2B-0F4D40CBC537}" presName="parentText" presStyleLbl="alignNode1" presStyleIdx="3" presStyleCnt="7">
        <dgm:presLayoutVars>
          <dgm:chMax val="1"/>
          <dgm:bulletEnabled val="1"/>
        </dgm:presLayoutVars>
      </dgm:prSet>
      <dgm:spPr/>
      <dgm:t>
        <a:bodyPr/>
        <a:lstStyle/>
        <a:p>
          <a:endParaRPr lang="en-US"/>
        </a:p>
      </dgm:t>
    </dgm:pt>
    <dgm:pt modelId="{84997C4C-84CF-43EE-AB4D-E99675EC6A87}" type="pres">
      <dgm:prSet presAssocID="{DEB3F9A1-4F55-46C2-9A2B-0F4D40CBC537}" presName="descendantText" presStyleLbl="alignAcc1" presStyleIdx="3" presStyleCnt="7">
        <dgm:presLayoutVars>
          <dgm:bulletEnabled val="1"/>
        </dgm:presLayoutVars>
      </dgm:prSet>
      <dgm:spPr/>
      <dgm:t>
        <a:bodyPr/>
        <a:lstStyle/>
        <a:p>
          <a:endParaRPr lang="en-US"/>
        </a:p>
      </dgm:t>
    </dgm:pt>
    <dgm:pt modelId="{EAEE3BE6-FC6A-4E91-83BC-1B756371381C}" type="pres">
      <dgm:prSet presAssocID="{57F088CD-2934-4C84-91C3-8C358B0E5505}" presName="sp" presStyleCnt="0"/>
      <dgm:spPr/>
    </dgm:pt>
    <dgm:pt modelId="{30FBD221-BC07-47EB-873F-EC1F45152911}" type="pres">
      <dgm:prSet presAssocID="{7EE9F3B5-B89E-40DD-B805-4F67354632C7}" presName="composite" presStyleCnt="0"/>
      <dgm:spPr/>
    </dgm:pt>
    <dgm:pt modelId="{02928D70-DC87-4736-9715-F8F71116B669}" type="pres">
      <dgm:prSet presAssocID="{7EE9F3B5-B89E-40DD-B805-4F67354632C7}" presName="parentText" presStyleLbl="alignNode1" presStyleIdx="4" presStyleCnt="7">
        <dgm:presLayoutVars>
          <dgm:chMax val="1"/>
          <dgm:bulletEnabled val="1"/>
        </dgm:presLayoutVars>
      </dgm:prSet>
      <dgm:spPr/>
      <dgm:t>
        <a:bodyPr/>
        <a:lstStyle/>
        <a:p>
          <a:endParaRPr lang="en-US"/>
        </a:p>
      </dgm:t>
    </dgm:pt>
    <dgm:pt modelId="{375CA536-37BD-4BCB-922B-7EC813E2547A}" type="pres">
      <dgm:prSet presAssocID="{7EE9F3B5-B89E-40DD-B805-4F67354632C7}" presName="descendantText" presStyleLbl="alignAcc1" presStyleIdx="4" presStyleCnt="7">
        <dgm:presLayoutVars>
          <dgm:bulletEnabled val="1"/>
        </dgm:presLayoutVars>
      </dgm:prSet>
      <dgm:spPr/>
      <dgm:t>
        <a:bodyPr/>
        <a:lstStyle/>
        <a:p>
          <a:endParaRPr lang="en-US"/>
        </a:p>
      </dgm:t>
    </dgm:pt>
    <dgm:pt modelId="{72609914-DB4D-438D-A804-10A6F8476126}" type="pres">
      <dgm:prSet presAssocID="{82FA2C9E-2A97-41E0-9F86-8C387D20BF85}" presName="sp" presStyleCnt="0"/>
      <dgm:spPr/>
    </dgm:pt>
    <dgm:pt modelId="{FAF28FE7-E61E-4E45-AFDA-B63EF390AF6C}" type="pres">
      <dgm:prSet presAssocID="{5F6C7039-F793-4E15-BD82-69BE699834D6}" presName="composite" presStyleCnt="0"/>
      <dgm:spPr/>
    </dgm:pt>
    <dgm:pt modelId="{8280D52E-677A-4429-9C64-891847A264F6}" type="pres">
      <dgm:prSet presAssocID="{5F6C7039-F793-4E15-BD82-69BE699834D6}" presName="parentText" presStyleLbl="alignNode1" presStyleIdx="5" presStyleCnt="7">
        <dgm:presLayoutVars>
          <dgm:chMax val="1"/>
          <dgm:bulletEnabled val="1"/>
        </dgm:presLayoutVars>
      </dgm:prSet>
      <dgm:spPr/>
      <dgm:t>
        <a:bodyPr/>
        <a:lstStyle/>
        <a:p>
          <a:endParaRPr lang="en-US"/>
        </a:p>
      </dgm:t>
    </dgm:pt>
    <dgm:pt modelId="{5D415AEB-4090-442B-942E-EB6CB0A356FE}" type="pres">
      <dgm:prSet presAssocID="{5F6C7039-F793-4E15-BD82-69BE699834D6}" presName="descendantText" presStyleLbl="alignAcc1" presStyleIdx="5" presStyleCnt="7">
        <dgm:presLayoutVars>
          <dgm:bulletEnabled val="1"/>
        </dgm:presLayoutVars>
      </dgm:prSet>
      <dgm:spPr/>
      <dgm:t>
        <a:bodyPr/>
        <a:lstStyle/>
        <a:p>
          <a:endParaRPr lang="en-US"/>
        </a:p>
      </dgm:t>
    </dgm:pt>
    <dgm:pt modelId="{938E1101-759F-4158-94AA-1449047EF866}" type="pres">
      <dgm:prSet presAssocID="{2ADB2009-1F86-408E-9B3B-84779C2FDFC1}" presName="sp" presStyleCnt="0"/>
      <dgm:spPr/>
    </dgm:pt>
    <dgm:pt modelId="{3900F875-A57C-403E-BAAA-894571BE049D}" type="pres">
      <dgm:prSet presAssocID="{A7AFAFCB-30F8-47EA-8588-FC64E44755B7}" presName="composite" presStyleCnt="0"/>
      <dgm:spPr/>
    </dgm:pt>
    <dgm:pt modelId="{F3B249F4-C067-4678-9C01-E4012770EF8D}" type="pres">
      <dgm:prSet presAssocID="{A7AFAFCB-30F8-47EA-8588-FC64E44755B7}" presName="parentText" presStyleLbl="alignNode1" presStyleIdx="6" presStyleCnt="7">
        <dgm:presLayoutVars>
          <dgm:chMax val="1"/>
          <dgm:bulletEnabled val="1"/>
        </dgm:presLayoutVars>
      </dgm:prSet>
      <dgm:spPr/>
      <dgm:t>
        <a:bodyPr/>
        <a:lstStyle/>
        <a:p>
          <a:endParaRPr lang="en-US"/>
        </a:p>
      </dgm:t>
    </dgm:pt>
    <dgm:pt modelId="{BB1E5BB9-AD6C-4872-9B6C-624F9B40CAF1}" type="pres">
      <dgm:prSet presAssocID="{A7AFAFCB-30F8-47EA-8588-FC64E44755B7}" presName="descendantText" presStyleLbl="alignAcc1" presStyleIdx="6" presStyleCnt="7">
        <dgm:presLayoutVars>
          <dgm:bulletEnabled val="1"/>
        </dgm:presLayoutVars>
      </dgm:prSet>
      <dgm:spPr/>
      <dgm:t>
        <a:bodyPr/>
        <a:lstStyle/>
        <a:p>
          <a:endParaRPr lang="en-US"/>
        </a:p>
      </dgm:t>
    </dgm:pt>
  </dgm:ptLst>
  <dgm:cxnLst>
    <dgm:cxn modelId="{CD6BF4D1-F47E-4A52-8B4B-859CD5D95199}" type="presOf" srcId="{7F07B3CB-C1AA-46CA-B741-8D5E08698317}" destId="{B9637381-60F0-40CA-953A-472CF2640E9F}" srcOrd="0" destOrd="0" presId="urn:microsoft.com/office/officeart/2005/8/layout/chevron2"/>
    <dgm:cxn modelId="{F3216108-D755-43B0-8C8D-822BFEFE065E}" type="presOf" srcId="{A7AFAFCB-30F8-47EA-8588-FC64E44755B7}" destId="{F3B249F4-C067-4678-9C01-E4012770EF8D}" srcOrd="0" destOrd="0" presId="urn:microsoft.com/office/officeart/2005/8/layout/chevron2"/>
    <dgm:cxn modelId="{E74A7585-359E-452B-BDA3-261902E9E1C1}" srcId="{E010C0F4-8762-42B7-9034-ABF7281CA8DD}" destId="{8A4FB899-D4F7-4910-8F87-4CE65DCD42B0}" srcOrd="2" destOrd="0" parTransId="{6FC84ADF-E7C7-4A02-8336-1909F3657434}" sibTransId="{BF187DF4-8656-4883-AF7E-32DDB03A9854}"/>
    <dgm:cxn modelId="{4DCD1BF0-BCA4-4153-B2EE-78F47D109390}" srcId="{5F6C7039-F793-4E15-BD82-69BE699834D6}" destId="{2E6CC5A8-A472-4E6B-84A7-F5284657ECE2}" srcOrd="0" destOrd="0" parTransId="{97816ECD-588C-463F-A103-558A892078B6}" sibTransId="{91A64D10-B586-4C5A-B74E-9FF37D039AFB}"/>
    <dgm:cxn modelId="{E953ED66-1CEC-4100-BB1A-743299F558B2}" type="presOf" srcId="{84848282-4809-435A-B752-594881530D29}" destId="{84997C4C-84CF-43EE-AB4D-E99675EC6A87}" srcOrd="0" destOrd="1" presId="urn:microsoft.com/office/officeart/2005/8/layout/chevron2"/>
    <dgm:cxn modelId="{656CEFF7-0F74-4B32-95C5-C93EE349EAF0}" srcId="{7EE9F3B5-B89E-40DD-B805-4F67354632C7}" destId="{FB9ADC6D-9B5F-463D-96A1-3302B713C0BA}" srcOrd="1" destOrd="0" parTransId="{D6A57F3B-B86C-45C9-9998-7B8E3191A158}" sibTransId="{B5F010AE-7E4D-4BA1-951A-00D5552F36F4}"/>
    <dgm:cxn modelId="{96389980-DA4C-4C47-B2D6-6F83D37821C4}" type="presOf" srcId="{88147794-2E33-4FFE-86E5-CC9831DC5599}" destId="{7DC0760A-679C-4BDE-853D-870A2EC45CA1}" srcOrd="0" destOrd="1" presId="urn:microsoft.com/office/officeart/2005/8/layout/chevron2"/>
    <dgm:cxn modelId="{C5A706AF-6309-48DF-933D-D63797C645E4}" type="presOf" srcId="{BA2345E3-B6DB-46DA-8271-D26728C367A1}" destId="{84997C4C-84CF-43EE-AB4D-E99675EC6A87}" srcOrd="0" destOrd="2" presId="urn:microsoft.com/office/officeart/2005/8/layout/chevron2"/>
    <dgm:cxn modelId="{A825AA95-104D-4BC2-A548-6F2C31A0AF0A}" srcId="{9571BD8A-DBE6-472B-B695-264B5585DA78}" destId="{DEB3F9A1-4F55-46C2-9A2B-0F4D40CBC537}" srcOrd="3" destOrd="0" parTransId="{7553CB74-5EC4-4E8F-B52F-5E48490B344A}" sibTransId="{57F088CD-2934-4C84-91C3-8C358B0E5505}"/>
    <dgm:cxn modelId="{49B66BB9-15E1-4426-976E-9A1A1F5BB28D}" type="presOf" srcId="{9571BD8A-DBE6-472B-B695-264B5585DA78}" destId="{D38F3427-EC87-4DD8-8EC2-1B1D585099F5}" srcOrd="0" destOrd="0" presId="urn:microsoft.com/office/officeart/2005/8/layout/chevron2"/>
    <dgm:cxn modelId="{B6A21957-087E-4AD9-904D-F6443F4F26FA}" type="presOf" srcId="{0C3985C5-6CF4-4D80-9AC7-C4F0D4F83DBA}" destId="{5D415AEB-4090-442B-942E-EB6CB0A356FE}" srcOrd="0" destOrd="1" presId="urn:microsoft.com/office/officeart/2005/8/layout/chevron2"/>
    <dgm:cxn modelId="{26979DA7-4816-4A80-9D4B-0B87355B0141}" srcId="{E3B66538-CD46-47F4-B905-5BE4728BEA34}" destId="{6883063C-2FAA-4D45-A18A-68B1A46686AD}" srcOrd="1" destOrd="0" parTransId="{2828E9C6-54F8-4985-A562-BE5FF9C6A536}" sibTransId="{8B1893F9-BEF1-4097-8E25-1A35EACD4B16}"/>
    <dgm:cxn modelId="{5D687E67-E197-4FCB-807A-F823653D4F90}" srcId="{5F6C7039-F793-4E15-BD82-69BE699834D6}" destId="{0C3985C5-6CF4-4D80-9AC7-C4F0D4F83DBA}" srcOrd="1" destOrd="0" parTransId="{7E0EAF9A-7663-46F3-B7B6-55C50B7199A1}" sibTransId="{220BC71E-C92E-4571-B268-4564B95EF388}"/>
    <dgm:cxn modelId="{B638CCDE-6448-49CD-9946-86F8B9F2331B}" srcId="{7F07B3CB-C1AA-46CA-B741-8D5E08698317}" destId="{7D12BEB7-F633-412B-A72B-5C8040684266}" srcOrd="1" destOrd="0" parTransId="{261C0FB1-C95A-49E5-919B-F57A3AC90239}" sibTransId="{512E9FA0-DEE6-41C6-9554-3762A8D97CD7}"/>
    <dgm:cxn modelId="{7A296463-7612-4441-BEF4-C5D8A4A4B36C}" type="presOf" srcId="{2E6CC5A8-A472-4E6B-84A7-F5284657ECE2}" destId="{5D415AEB-4090-442B-942E-EB6CB0A356FE}" srcOrd="0" destOrd="0" presId="urn:microsoft.com/office/officeart/2005/8/layout/chevron2"/>
    <dgm:cxn modelId="{BDA95A76-CA70-428A-A893-C826B2EE6F1B}" srcId="{DEB3F9A1-4F55-46C2-9A2B-0F4D40CBC537}" destId="{84848282-4809-435A-B752-594881530D29}" srcOrd="1" destOrd="0" parTransId="{27DF8FDE-C750-4FCA-8E51-32225B84121E}" sibTransId="{6723020A-BCD6-4926-A2DE-13FCE3C1A32F}"/>
    <dgm:cxn modelId="{A909C1B5-0580-423A-A7E4-C3A4C855EBAA}" type="presOf" srcId="{E010C0F4-8762-42B7-9034-ABF7281CA8DD}" destId="{4B83E3A8-5D96-4A93-86EE-AC7B34F3136B}" srcOrd="0" destOrd="0" presId="urn:microsoft.com/office/officeart/2005/8/layout/chevron2"/>
    <dgm:cxn modelId="{CBAD5AA0-26B9-45B8-8152-E3CE65C7253F}" srcId="{DEB3F9A1-4F55-46C2-9A2B-0F4D40CBC537}" destId="{BA2345E3-B6DB-46DA-8271-D26728C367A1}" srcOrd="2" destOrd="0" parTransId="{24E851E8-4324-41FA-9CE0-F7063F8434FC}" sibTransId="{701A7A2B-E0AC-4189-B588-8E99150FEBDD}"/>
    <dgm:cxn modelId="{06538310-DA57-4420-94BD-E584C6330329}" type="presOf" srcId="{CB8855E8-67D6-459F-A700-FB06DC3CA595}" destId="{BB1E5BB9-AD6C-4872-9B6C-624F9B40CAF1}" srcOrd="0" destOrd="0" presId="urn:microsoft.com/office/officeart/2005/8/layout/chevron2"/>
    <dgm:cxn modelId="{F020BC90-538A-4E44-AD94-67D81684C397}" type="presOf" srcId="{16E6337E-C537-4937-8364-7B72F05D0B44}" destId="{375CA536-37BD-4BCB-922B-7EC813E2547A}" srcOrd="0" destOrd="0" presId="urn:microsoft.com/office/officeart/2005/8/layout/chevron2"/>
    <dgm:cxn modelId="{B76FDC5F-5AF7-40B2-A20B-2A50DD4465F9}" type="presOf" srcId="{7D12BEB7-F633-412B-A72B-5C8040684266}" destId="{3C17C47C-C825-44F6-AD33-BA203867C01B}" srcOrd="0" destOrd="1" presId="urn:microsoft.com/office/officeart/2005/8/layout/chevron2"/>
    <dgm:cxn modelId="{5F02C790-8FBF-4C4B-8A87-B78D2D977145}" type="presOf" srcId="{3914A566-03AD-4C14-B519-F181A189512F}" destId="{3C17C47C-C825-44F6-AD33-BA203867C01B}" srcOrd="0" destOrd="0" presId="urn:microsoft.com/office/officeart/2005/8/layout/chevron2"/>
    <dgm:cxn modelId="{A027C094-30BB-4650-9189-B9DB94EFC912}" srcId="{A7AFAFCB-30F8-47EA-8588-FC64E44755B7}" destId="{CB8855E8-67D6-459F-A700-FB06DC3CA595}" srcOrd="0" destOrd="0" parTransId="{30221AD3-E9B5-42C9-A7EB-27866AAA136D}" sibTransId="{9FB804F5-A1A4-42C9-B787-5E100DACA87D}"/>
    <dgm:cxn modelId="{D11B85F1-E3F9-48B6-A657-97329EEA77E2}" type="presOf" srcId="{FB9ADC6D-9B5F-463D-96A1-3302B713C0BA}" destId="{375CA536-37BD-4BCB-922B-7EC813E2547A}" srcOrd="0" destOrd="1" presId="urn:microsoft.com/office/officeart/2005/8/layout/chevron2"/>
    <dgm:cxn modelId="{B32DEF1D-9005-4BE8-88EB-F8317E93DC6C}" type="presOf" srcId="{E3B66538-CD46-47F4-B905-5BE4728BEA34}" destId="{A6FC7237-19DA-40D6-9C57-FA124A0B25E2}" srcOrd="0" destOrd="0" presId="urn:microsoft.com/office/officeart/2005/8/layout/chevron2"/>
    <dgm:cxn modelId="{8D882BAE-66B8-4C0C-BE62-59BC0FA4AE26}" type="presOf" srcId="{7EE9F3B5-B89E-40DD-B805-4F67354632C7}" destId="{02928D70-DC87-4736-9715-F8F71116B669}" srcOrd="0" destOrd="0" presId="urn:microsoft.com/office/officeart/2005/8/layout/chevron2"/>
    <dgm:cxn modelId="{185FD136-5DEC-48E3-9CA6-80F6CCC98BE2}" type="presOf" srcId="{C2CA6B0B-7560-49BC-BC7A-3DAE93EA710F}" destId="{7DC0760A-679C-4BDE-853D-870A2EC45CA1}" srcOrd="0" destOrd="0" presId="urn:microsoft.com/office/officeart/2005/8/layout/chevron2"/>
    <dgm:cxn modelId="{1C3B18D3-962A-4978-AAFD-A3C2CA263335}" type="presOf" srcId="{5F6C7039-F793-4E15-BD82-69BE699834D6}" destId="{8280D52E-677A-4429-9C64-891847A264F6}" srcOrd="0" destOrd="0" presId="urn:microsoft.com/office/officeart/2005/8/layout/chevron2"/>
    <dgm:cxn modelId="{101294E8-57B9-4963-BE36-D6D161F979D1}" srcId="{9571BD8A-DBE6-472B-B695-264B5585DA78}" destId="{7EE9F3B5-B89E-40DD-B805-4F67354632C7}" srcOrd="4" destOrd="0" parTransId="{6FBFA014-F153-48CD-BF0F-E951A8588FFD}" sibTransId="{82FA2C9E-2A97-41E0-9F86-8C387D20BF85}"/>
    <dgm:cxn modelId="{2EFE80D5-EF82-4E35-9319-6FD8430693C6}" srcId="{7EE9F3B5-B89E-40DD-B805-4F67354632C7}" destId="{16E6337E-C537-4937-8364-7B72F05D0B44}" srcOrd="0" destOrd="0" parTransId="{C7AD69C2-5BA9-4B6A-8E71-817DDD23054B}" sibTransId="{40610E5D-3FE5-4037-B4A0-CA70B289E94F}"/>
    <dgm:cxn modelId="{D8D15199-16D7-4870-9CD0-E6BAF107BB64}" srcId="{E010C0F4-8762-42B7-9034-ABF7281CA8DD}" destId="{C2CA6B0B-7560-49BC-BC7A-3DAE93EA710F}" srcOrd="0" destOrd="0" parTransId="{0F1899FF-7D0A-4FF9-B3F0-C5D693C6D3EE}" sibTransId="{6ACA3535-C742-4785-AC27-ED0834BFE47E}"/>
    <dgm:cxn modelId="{D9A4DFE7-0BBC-412E-BF5F-18B7662AD474}" type="presOf" srcId="{1F4E7087-9194-4965-B1DE-811E5DB016A7}" destId="{84997C4C-84CF-43EE-AB4D-E99675EC6A87}" srcOrd="0" destOrd="0" presId="urn:microsoft.com/office/officeart/2005/8/layout/chevron2"/>
    <dgm:cxn modelId="{F255B129-20CA-40E1-A24F-FC3CF2098027}" type="presOf" srcId="{6883063C-2FAA-4D45-A18A-68B1A46686AD}" destId="{96A55577-53A9-41C6-AA1A-E7B64B3D3795}" srcOrd="0" destOrd="1" presId="urn:microsoft.com/office/officeart/2005/8/layout/chevron2"/>
    <dgm:cxn modelId="{6B408A97-B3C5-47B8-A90B-67BE82AAA076}" type="presOf" srcId="{DEB3F9A1-4F55-46C2-9A2B-0F4D40CBC537}" destId="{4D754CC4-5FEB-48E0-AC92-8E6577F1A8D2}" srcOrd="0" destOrd="0" presId="urn:microsoft.com/office/officeart/2005/8/layout/chevron2"/>
    <dgm:cxn modelId="{99FD0B38-5B4B-4CBB-B835-61887527386C}" type="presOf" srcId="{AB33545A-F270-4D8A-9540-A01D9A0F6982}" destId="{96A55577-53A9-41C6-AA1A-E7B64B3D3795}" srcOrd="0" destOrd="2" presId="urn:microsoft.com/office/officeart/2005/8/layout/chevron2"/>
    <dgm:cxn modelId="{3A5E1FDB-CC4F-4BB5-A9B0-86F7C1E0F3B0}" srcId="{7F07B3CB-C1AA-46CA-B741-8D5E08698317}" destId="{3914A566-03AD-4C14-B519-F181A189512F}" srcOrd="0" destOrd="0" parTransId="{81B10A7D-105E-4D3D-8896-32E2063E295B}" sibTransId="{FBCC8982-F98D-40DF-9DC7-FB57981BB25C}"/>
    <dgm:cxn modelId="{50EE729A-BB0B-46E7-B8E6-842C7EF63410}" srcId="{9571BD8A-DBE6-472B-B695-264B5585DA78}" destId="{5F6C7039-F793-4E15-BD82-69BE699834D6}" srcOrd="5" destOrd="0" parTransId="{FFE69150-130D-47BA-B815-91ADDAC5FEC5}" sibTransId="{2ADB2009-1F86-408E-9B3B-84779C2FDFC1}"/>
    <dgm:cxn modelId="{BB66C8C0-809F-42E5-BA35-AA7B8C6FABF2}" srcId="{7F07B3CB-C1AA-46CA-B741-8D5E08698317}" destId="{FA4BDEDC-96E7-43CB-A2BF-EDBB75D6DD44}" srcOrd="2" destOrd="0" parTransId="{EEE14E29-7274-42C8-B347-626B85159CA4}" sibTransId="{2DF56EF4-D74D-455E-9F28-BDB2F8F01561}"/>
    <dgm:cxn modelId="{E9CA5CB5-41BF-4D47-A228-9376F1176712}" srcId="{9571BD8A-DBE6-472B-B695-264B5585DA78}" destId="{E3B66538-CD46-47F4-B905-5BE4728BEA34}" srcOrd="1" destOrd="0" parTransId="{9FA82F6C-C3E8-450F-8855-693F4639B8F4}" sibTransId="{136ADD97-DD4D-4A90-B960-49DE9A01AA4C}"/>
    <dgm:cxn modelId="{A2461D53-DEC9-4FB6-8475-CA23143FF695}" srcId="{9571BD8A-DBE6-472B-B695-264B5585DA78}" destId="{A7AFAFCB-30F8-47EA-8588-FC64E44755B7}" srcOrd="6" destOrd="0" parTransId="{7E5E97B3-6947-4376-AB71-19E8812DB7EB}" sibTransId="{926EE21D-CEF0-49AB-A2F3-0D269E71099B}"/>
    <dgm:cxn modelId="{DC2428E4-62C7-4258-A462-2D2651756C72}" srcId="{E010C0F4-8762-42B7-9034-ABF7281CA8DD}" destId="{88147794-2E33-4FFE-86E5-CC9831DC5599}" srcOrd="1" destOrd="0" parTransId="{B8DE9DBA-57FF-47B8-9B9A-364FE2EF9304}" sibTransId="{1E767337-A509-4BF0-918A-3A6F3BACD36C}"/>
    <dgm:cxn modelId="{3C2BA103-7E5A-42C4-9C76-9F2CE4B81BE7}" srcId="{DEB3F9A1-4F55-46C2-9A2B-0F4D40CBC537}" destId="{1F4E7087-9194-4965-B1DE-811E5DB016A7}" srcOrd="0" destOrd="0" parTransId="{CBB6E3BD-5EF8-48A8-8C0C-F102F1F5EB07}" sibTransId="{CD55C0E5-2C10-455B-9084-0DA42892D28E}"/>
    <dgm:cxn modelId="{AAB5A366-BB97-42C1-A5BB-8FA661438E13}" type="presOf" srcId="{8A4FB899-D4F7-4910-8F87-4CE65DCD42B0}" destId="{7DC0760A-679C-4BDE-853D-870A2EC45CA1}" srcOrd="0" destOrd="2" presId="urn:microsoft.com/office/officeart/2005/8/layout/chevron2"/>
    <dgm:cxn modelId="{395B7736-50DB-4629-835D-4ACABB34FD37}" srcId="{9571BD8A-DBE6-472B-B695-264B5585DA78}" destId="{E010C0F4-8762-42B7-9034-ABF7281CA8DD}" srcOrd="0" destOrd="0" parTransId="{977DD35C-90AF-452E-A587-C01170D01033}" sibTransId="{1FD83054-0030-4A0C-8A60-A06B26A44AFE}"/>
    <dgm:cxn modelId="{BAC1FA34-7AD6-49FB-96E6-E45929EEE78C}" type="presOf" srcId="{FA4BDEDC-96E7-43CB-A2BF-EDBB75D6DD44}" destId="{3C17C47C-C825-44F6-AD33-BA203867C01B}" srcOrd="0" destOrd="2" presId="urn:microsoft.com/office/officeart/2005/8/layout/chevron2"/>
    <dgm:cxn modelId="{C41A4898-47A2-40C8-805C-F452D258D227}" srcId="{E3B66538-CD46-47F4-B905-5BE4728BEA34}" destId="{AB33545A-F270-4D8A-9540-A01D9A0F6982}" srcOrd="2" destOrd="0" parTransId="{D1BB7E21-B9EB-4F9B-A6CB-525781E25B15}" sibTransId="{8EA310C3-52B4-4BA1-B0D1-8339E2489D1F}"/>
    <dgm:cxn modelId="{5401F7D1-E8DE-4B17-9977-EEBCE181C1F9}" srcId="{E3B66538-CD46-47F4-B905-5BE4728BEA34}" destId="{2E5DF591-B93C-480D-AC55-07FBE5F0ACB5}" srcOrd="0" destOrd="0" parTransId="{9E958BFB-AABD-45E5-8E5C-0C8DA5E43520}" sibTransId="{8D4E6679-F4F9-414C-A342-EFD0656D07AA}"/>
    <dgm:cxn modelId="{FEEDB447-4445-4EBC-A3AB-F5A0F13CBFEB}" srcId="{9571BD8A-DBE6-472B-B695-264B5585DA78}" destId="{7F07B3CB-C1AA-46CA-B741-8D5E08698317}" srcOrd="2" destOrd="0" parTransId="{D40BB0CD-42E0-46FE-80ED-83823B7A28EA}" sibTransId="{DD9D5693-4FD2-4F1B-A71B-31770F8DCA20}"/>
    <dgm:cxn modelId="{16B4D0C3-FF65-431C-B38D-CDF1D7C307D1}" type="presOf" srcId="{2E5DF591-B93C-480D-AC55-07FBE5F0ACB5}" destId="{96A55577-53A9-41C6-AA1A-E7B64B3D3795}" srcOrd="0" destOrd="0" presId="urn:microsoft.com/office/officeart/2005/8/layout/chevron2"/>
    <dgm:cxn modelId="{C923B69D-AC4B-4025-9806-348AC36E8C4F}" type="presParOf" srcId="{D38F3427-EC87-4DD8-8EC2-1B1D585099F5}" destId="{A0AB2521-D0AA-4A74-931A-8D0E3424FD5F}" srcOrd="0" destOrd="0" presId="urn:microsoft.com/office/officeart/2005/8/layout/chevron2"/>
    <dgm:cxn modelId="{3E247591-77E1-4BB3-B078-8703C86B67B8}" type="presParOf" srcId="{A0AB2521-D0AA-4A74-931A-8D0E3424FD5F}" destId="{4B83E3A8-5D96-4A93-86EE-AC7B34F3136B}" srcOrd="0" destOrd="0" presId="urn:microsoft.com/office/officeart/2005/8/layout/chevron2"/>
    <dgm:cxn modelId="{2BA169BA-5B8E-4E1B-88F7-1E3B20DDCEF4}" type="presParOf" srcId="{A0AB2521-D0AA-4A74-931A-8D0E3424FD5F}" destId="{7DC0760A-679C-4BDE-853D-870A2EC45CA1}" srcOrd="1" destOrd="0" presId="urn:microsoft.com/office/officeart/2005/8/layout/chevron2"/>
    <dgm:cxn modelId="{0B3B1A13-BE95-4176-83C3-81AC5DC9C83D}" type="presParOf" srcId="{D38F3427-EC87-4DD8-8EC2-1B1D585099F5}" destId="{D475C07F-88C9-4D15-92EF-524846A0A001}" srcOrd="1" destOrd="0" presId="urn:microsoft.com/office/officeart/2005/8/layout/chevron2"/>
    <dgm:cxn modelId="{F8EC3A46-D50B-4194-BA1D-62319655E495}" type="presParOf" srcId="{D38F3427-EC87-4DD8-8EC2-1B1D585099F5}" destId="{E34B7D26-3059-4EB7-98BB-A99AFF5EBAD4}" srcOrd="2" destOrd="0" presId="urn:microsoft.com/office/officeart/2005/8/layout/chevron2"/>
    <dgm:cxn modelId="{BA8C8870-1245-429D-B8DE-ED48711F5818}" type="presParOf" srcId="{E34B7D26-3059-4EB7-98BB-A99AFF5EBAD4}" destId="{A6FC7237-19DA-40D6-9C57-FA124A0B25E2}" srcOrd="0" destOrd="0" presId="urn:microsoft.com/office/officeart/2005/8/layout/chevron2"/>
    <dgm:cxn modelId="{5B71AC19-9AA1-4F20-B320-DFE4D56F537A}" type="presParOf" srcId="{E34B7D26-3059-4EB7-98BB-A99AFF5EBAD4}" destId="{96A55577-53A9-41C6-AA1A-E7B64B3D3795}" srcOrd="1" destOrd="0" presId="urn:microsoft.com/office/officeart/2005/8/layout/chevron2"/>
    <dgm:cxn modelId="{621BA628-A6AF-447A-A8A3-56A34AE5E25B}" type="presParOf" srcId="{D38F3427-EC87-4DD8-8EC2-1B1D585099F5}" destId="{DDDB1498-26E2-4644-A5BB-7302C743C0A5}" srcOrd="3" destOrd="0" presId="urn:microsoft.com/office/officeart/2005/8/layout/chevron2"/>
    <dgm:cxn modelId="{B87CA1EA-6743-415B-8AA7-755243A033C2}" type="presParOf" srcId="{D38F3427-EC87-4DD8-8EC2-1B1D585099F5}" destId="{79B107C1-6875-4422-9AD6-94AEBA23F8A9}" srcOrd="4" destOrd="0" presId="urn:microsoft.com/office/officeart/2005/8/layout/chevron2"/>
    <dgm:cxn modelId="{01F0F126-6AEF-4683-8EAA-248E2158279E}" type="presParOf" srcId="{79B107C1-6875-4422-9AD6-94AEBA23F8A9}" destId="{B9637381-60F0-40CA-953A-472CF2640E9F}" srcOrd="0" destOrd="0" presId="urn:microsoft.com/office/officeart/2005/8/layout/chevron2"/>
    <dgm:cxn modelId="{6F9DF8C9-CBED-4EBB-91B7-B761F97BE920}" type="presParOf" srcId="{79B107C1-6875-4422-9AD6-94AEBA23F8A9}" destId="{3C17C47C-C825-44F6-AD33-BA203867C01B}" srcOrd="1" destOrd="0" presId="urn:microsoft.com/office/officeart/2005/8/layout/chevron2"/>
    <dgm:cxn modelId="{53894AD9-AA5E-4AF9-95BA-40BF01F659D6}" type="presParOf" srcId="{D38F3427-EC87-4DD8-8EC2-1B1D585099F5}" destId="{F982358E-5694-4C42-B662-BC037A5D5B4B}" srcOrd="5" destOrd="0" presId="urn:microsoft.com/office/officeart/2005/8/layout/chevron2"/>
    <dgm:cxn modelId="{F1424E36-8E0B-47C0-8880-92E916051EF2}" type="presParOf" srcId="{D38F3427-EC87-4DD8-8EC2-1B1D585099F5}" destId="{DFB308FC-916A-497D-8E79-0EF08A892C2E}" srcOrd="6" destOrd="0" presId="urn:microsoft.com/office/officeart/2005/8/layout/chevron2"/>
    <dgm:cxn modelId="{9F62D4BF-503A-4A4A-B647-619CB8C90B37}" type="presParOf" srcId="{DFB308FC-916A-497D-8E79-0EF08A892C2E}" destId="{4D754CC4-5FEB-48E0-AC92-8E6577F1A8D2}" srcOrd="0" destOrd="0" presId="urn:microsoft.com/office/officeart/2005/8/layout/chevron2"/>
    <dgm:cxn modelId="{CF93B48F-F46F-4BA3-9BA0-63E2FDEC30F4}" type="presParOf" srcId="{DFB308FC-916A-497D-8E79-0EF08A892C2E}" destId="{84997C4C-84CF-43EE-AB4D-E99675EC6A87}" srcOrd="1" destOrd="0" presId="urn:microsoft.com/office/officeart/2005/8/layout/chevron2"/>
    <dgm:cxn modelId="{CDAA8D88-46F4-4FA8-B068-77E79573E3A0}" type="presParOf" srcId="{D38F3427-EC87-4DD8-8EC2-1B1D585099F5}" destId="{EAEE3BE6-FC6A-4E91-83BC-1B756371381C}" srcOrd="7" destOrd="0" presId="urn:microsoft.com/office/officeart/2005/8/layout/chevron2"/>
    <dgm:cxn modelId="{10B64E4B-C201-4B40-93B4-2174A9665D3F}" type="presParOf" srcId="{D38F3427-EC87-4DD8-8EC2-1B1D585099F5}" destId="{30FBD221-BC07-47EB-873F-EC1F45152911}" srcOrd="8" destOrd="0" presId="urn:microsoft.com/office/officeart/2005/8/layout/chevron2"/>
    <dgm:cxn modelId="{1BE8798A-8257-4819-A267-9BB8B727322F}" type="presParOf" srcId="{30FBD221-BC07-47EB-873F-EC1F45152911}" destId="{02928D70-DC87-4736-9715-F8F71116B669}" srcOrd="0" destOrd="0" presId="urn:microsoft.com/office/officeart/2005/8/layout/chevron2"/>
    <dgm:cxn modelId="{F524FF96-5FAE-40A0-8C51-1BB6E55A5099}" type="presParOf" srcId="{30FBD221-BC07-47EB-873F-EC1F45152911}" destId="{375CA536-37BD-4BCB-922B-7EC813E2547A}" srcOrd="1" destOrd="0" presId="urn:microsoft.com/office/officeart/2005/8/layout/chevron2"/>
    <dgm:cxn modelId="{1ED2B67B-7688-433B-B5BB-2EC1AD089C0B}" type="presParOf" srcId="{D38F3427-EC87-4DD8-8EC2-1B1D585099F5}" destId="{72609914-DB4D-438D-A804-10A6F8476126}" srcOrd="9" destOrd="0" presId="urn:microsoft.com/office/officeart/2005/8/layout/chevron2"/>
    <dgm:cxn modelId="{143A8FAC-0808-40C8-9F56-6DAE42963678}" type="presParOf" srcId="{D38F3427-EC87-4DD8-8EC2-1B1D585099F5}" destId="{FAF28FE7-E61E-4E45-AFDA-B63EF390AF6C}" srcOrd="10" destOrd="0" presId="urn:microsoft.com/office/officeart/2005/8/layout/chevron2"/>
    <dgm:cxn modelId="{BE864AB2-1258-4AA2-84DC-0D0571125702}" type="presParOf" srcId="{FAF28FE7-E61E-4E45-AFDA-B63EF390AF6C}" destId="{8280D52E-677A-4429-9C64-891847A264F6}" srcOrd="0" destOrd="0" presId="urn:microsoft.com/office/officeart/2005/8/layout/chevron2"/>
    <dgm:cxn modelId="{4A97A8BA-3106-45AF-B077-F1F7111FF5B4}" type="presParOf" srcId="{FAF28FE7-E61E-4E45-AFDA-B63EF390AF6C}" destId="{5D415AEB-4090-442B-942E-EB6CB0A356FE}" srcOrd="1" destOrd="0" presId="urn:microsoft.com/office/officeart/2005/8/layout/chevron2"/>
    <dgm:cxn modelId="{3C297EB0-D08C-4ECC-9B44-8E1208D50173}" type="presParOf" srcId="{D38F3427-EC87-4DD8-8EC2-1B1D585099F5}" destId="{938E1101-759F-4158-94AA-1449047EF866}" srcOrd="11" destOrd="0" presId="urn:microsoft.com/office/officeart/2005/8/layout/chevron2"/>
    <dgm:cxn modelId="{ACD51DBC-26A6-498B-88DD-A2B8567EB59A}" type="presParOf" srcId="{D38F3427-EC87-4DD8-8EC2-1B1D585099F5}" destId="{3900F875-A57C-403E-BAAA-894571BE049D}" srcOrd="12" destOrd="0" presId="urn:microsoft.com/office/officeart/2005/8/layout/chevron2"/>
    <dgm:cxn modelId="{6FCAE2C5-3E4C-45DD-8078-EB20E5656DBF}" type="presParOf" srcId="{3900F875-A57C-403E-BAAA-894571BE049D}" destId="{F3B249F4-C067-4678-9C01-E4012770EF8D}" srcOrd="0" destOrd="0" presId="urn:microsoft.com/office/officeart/2005/8/layout/chevron2"/>
    <dgm:cxn modelId="{C3F4F019-6EDE-401A-9ACF-9B3B94D8826C}" type="presParOf" srcId="{3900F875-A57C-403E-BAAA-894571BE049D}" destId="{BB1E5BB9-AD6C-4872-9B6C-624F9B40CAF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 </a:t>
          </a:r>
          <a:r>
            <a:rPr lang="en-US" sz="1200" kern="1200" dirty="0" smtClean="0">
              <a:solidFill>
                <a:srgbClr val="FF0000"/>
              </a:solidFill>
              <a:latin typeface="Calibri" panose="020F0502020204030204" pitchFamily="34" charset="0"/>
              <a:cs typeface="Calibri" panose="020F0502020204030204" pitchFamily="34" charset="0"/>
            </a:rPr>
            <a:t>(including Demo)</a:t>
          </a:r>
          <a:endParaRPr lang="en-US" sz="1200" kern="1200" dirty="0">
            <a:solidFill>
              <a:srgbClr val="FF0000"/>
            </a:solidFill>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9588A1-D7F0-4382-A794-0929479F1519}">
      <dsp:nvSpPr>
        <dsp:cNvPr id="0" name=""/>
        <dsp:cNvSpPr/>
      </dsp:nvSpPr>
      <dsp:spPr>
        <a:xfrm>
          <a:off x="0" y="6476544"/>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29C9CC-3094-4548-A1F8-DCEBF48FE0EF}">
      <dsp:nvSpPr>
        <dsp:cNvPr id="0" name=""/>
        <dsp:cNvSpPr/>
      </dsp:nvSpPr>
      <dsp:spPr>
        <a:xfrm>
          <a:off x="0" y="5388561"/>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E50972-3CB5-486C-B50D-5EC20185CDA2}">
      <dsp:nvSpPr>
        <dsp:cNvPr id="0" name=""/>
        <dsp:cNvSpPr/>
      </dsp:nvSpPr>
      <dsp:spPr>
        <a:xfrm>
          <a:off x="0" y="4300578"/>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E7297B-C958-4538-A813-461260ACA69F}">
      <dsp:nvSpPr>
        <dsp:cNvPr id="0" name=""/>
        <dsp:cNvSpPr/>
      </dsp:nvSpPr>
      <dsp:spPr>
        <a:xfrm>
          <a:off x="0" y="3212595"/>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65EC2B-0E90-4E7E-BF53-06D8CF843432}">
      <dsp:nvSpPr>
        <dsp:cNvPr id="0" name=""/>
        <dsp:cNvSpPr/>
      </dsp:nvSpPr>
      <dsp:spPr>
        <a:xfrm>
          <a:off x="0" y="2124612"/>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522B03-374E-470A-9387-048D4AB54593}">
      <dsp:nvSpPr>
        <dsp:cNvPr id="0" name=""/>
        <dsp:cNvSpPr/>
      </dsp:nvSpPr>
      <dsp:spPr>
        <a:xfrm>
          <a:off x="0" y="1036629"/>
          <a:ext cx="6172199" cy="0"/>
        </a:xfrm>
        <a:prstGeom prst="line">
          <a:avLst/>
        </a:prstGeom>
        <a:noFill/>
        <a:ln w="2642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49B3ED-0410-46FC-8B88-7D15AC0BCD9C}">
      <dsp:nvSpPr>
        <dsp:cNvPr id="0" name=""/>
        <dsp:cNvSpPr/>
      </dsp:nvSpPr>
      <dsp:spPr>
        <a:xfrm>
          <a:off x="1604772" y="455"/>
          <a:ext cx="4567428" cy="1036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Today, June 19, 2019</a:t>
          </a:r>
          <a:endParaRPr lang="en-US" sz="2300" kern="1200" dirty="0">
            <a:latin typeface="Calibri" panose="020F0502020204030204" pitchFamily="34" charset="0"/>
            <a:cs typeface="Calibri" panose="020F0502020204030204" pitchFamily="34" charset="0"/>
          </a:endParaRPr>
        </a:p>
      </dsp:txBody>
      <dsp:txXfrm>
        <a:off x="1604772" y="455"/>
        <a:ext cx="4567428" cy="1036174"/>
      </dsp:txXfrm>
    </dsp:sp>
    <dsp:sp modelId="{2716EE5B-1546-4A25-B60B-D9AE170EABB8}">
      <dsp:nvSpPr>
        <dsp:cNvPr id="0" name=""/>
        <dsp:cNvSpPr/>
      </dsp:nvSpPr>
      <dsp:spPr>
        <a:xfrm>
          <a:off x="0" y="455"/>
          <a:ext cx="1604772" cy="1036174"/>
        </a:xfrm>
        <a:prstGeom prst="round2SameRect">
          <a:avLst>
            <a:gd name="adj1" fmla="val 16670"/>
            <a:gd name="adj2" fmla="val 0"/>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Pre-Bid</a:t>
          </a:r>
          <a:endParaRPr lang="en-US" sz="2300" kern="1200" dirty="0">
            <a:latin typeface="Calibri" panose="020F0502020204030204" pitchFamily="34" charset="0"/>
            <a:cs typeface="Calibri" panose="020F0502020204030204" pitchFamily="34" charset="0"/>
          </a:endParaRPr>
        </a:p>
      </dsp:txBody>
      <dsp:txXfrm>
        <a:off x="50591" y="51046"/>
        <a:ext cx="1503590" cy="985583"/>
      </dsp:txXfrm>
    </dsp:sp>
    <dsp:sp modelId="{C64DBBC8-02C1-47A1-9BA9-C229E908BF8C}">
      <dsp:nvSpPr>
        <dsp:cNvPr id="0" name=""/>
        <dsp:cNvSpPr/>
      </dsp:nvSpPr>
      <dsp:spPr>
        <a:xfrm>
          <a:off x="1604772" y="1088438"/>
          <a:ext cx="4567428" cy="1036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July 5, 2019</a:t>
          </a:r>
          <a:endParaRPr lang="en-US" sz="2300" kern="1200" dirty="0">
            <a:latin typeface="Calibri" panose="020F0502020204030204" pitchFamily="34" charset="0"/>
            <a:cs typeface="Calibri" panose="020F0502020204030204" pitchFamily="34" charset="0"/>
          </a:endParaRPr>
        </a:p>
      </dsp:txBody>
      <dsp:txXfrm>
        <a:off x="1604772" y="1088438"/>
        <a:ext cx="4567428" cy="1036174"/>
      </dsp:txXfrm>
    </dsp:sp>
    <dsp:sp modelId="{8858FFCF-BA32-4F55-817A-B4324E0606B4}">
      <dsp:nvSpPr>
        <dsp:cNvPr id="0" name=""/>
        <dsp:cNvSpPr/>
      </dsp:nvSpPr>
      <dsp:spPr>
        <a:xfrm>
          <a:off x="0" y="1088438"/>
          <a:ext cx="1604772" cy="1036174"/>
        </a:xfrm>
        <a:prstGeom prst="round2SameRect">
          <a:avLst>
            <a:gd name="adj1" fmla="val 16670"/>
            <a:gd name="adj2" fmla="val 0"/>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Q &amp; A Period Ends</a:t>
          </a:r>
          <a:endParaRPr lang="en-US" sz="2300" kern="1200" dirty="0">
            <a:latin typeface="Calibri" panose="020F0502020204030204" pitchFamily="34" charset="0"/>
            <a:cs typeface="Calibri" panose="020F0502020204030204" pitchFamily="34" charset="0"/>
          </a:endParaRPr>
        </a:p>
      </dsp:txBody>
      <dsp:txXfrm>
        <a:off x="50591" y="1139029"/>
        <a:ext cx="1503590" cy="985583"/>
      </dsp:txXfrm>
    </dsp:sp>
    <dsp:sp modelId="{8E0463A1-F2DA-411E-B06F-A15E01387BE5}">
      <dsp:nvSpPr>
        <dsp:cNvPr id="0" name=""/>
        <dsp:cNvSpPr/>
      </dsp:nvSpPr>
      <dsp:spPr>
        <a:xfrm>
          <a:off x="1604772" y="2176421"/>
          <a:ext cx="4567428" cy="1036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July 12, 2019</a:t>
          </a:r>
          <a:endParaRPr lang="en-US" sz="2300" kern="1200" dirty="0">
            <a:latin typeface="Calibri" panose="020F0502020204030204" pitchFamily="34" charset="0"/>
            <a:cs typeface="Calibri" panose="020F0502020204030204" pitchFamily="34" charset="0"/>
          </a:endParaRPr>
        </a:p>
      </dsp:txBody>
      <dsp:txXfrm>
        <a:off x="1604772" y="2176421"/>
        <a:ext cx="4567428" cy="1036174"/>
      </dsp:txXfrm>
    </dsp:sp>
    <dsp:sp modelId="{4E95E20A-1836-433E-A99C-6A0F4EED606C}">
      <dsp:nvSpPr>
        <dsp:cNvPr id="0" name=""/>
        <dsp:cNvSpPr/>
      </dsp:nvSpPr>
      <dsp:spPr>
        <a:xfrm>
          <a:off x="0" y="2176421"/>
          <a:ext cx="1604772" cy="1036174"/>
        </a:xfrm>
        <a:prstGeom prst="round2SameRect">
          <a:avLst>
            <a:gd name="adj1" fmla="val 16670"/>
            <a:gd name="adj2" fmla="val 0"/>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Bid Deadline</a:t>
          </a:r>
          <a:endParaRPr lang="en-US" sz="2300" kern="1200" dirty="0">
            <a:latin typeface="Calibri" panose="020F0502020204030204" pitchFamily="34" charset="0"/>
            <a:cs typeface="Calibri" panose="020F0502020204030204" pitchFamily="34" charset="0"/>
          </a:endParaRPr>
        </a:p>
      </dsp:txBody>
      <dsp:txXfrm>
        <a:off x="50591" y="2227012"/>
        <a:ext cx="1503590" cy="985583"/>
      </dsp:txXfrm>
    </dsp:sp>
    <dsp:sp modelId="{C948902F-79C4-440D-BB66-4547527CAA75}">
      <dsp:nvSpPr>
        <dsp:cNvPr id="0" name=""/>
        <dsp:cNvSpPr/>
      </dsp:nvSpPr>
      <dsp:spPr>
        <a:xfrm>
          <a:off x="1604772" y="3264404"/>
          <a:ext cx="4567428" cy="1036174"/>
        </a:xfrm>
        <a:prstGeom prst="rect">
          <a:avLst/>
        </a:prstGeom>
        <a:noFill/>
        <a:ln>
          <a:noFill/>
        </a:ln>
        <a:effectLst/>
      </dsp:spPr>
      <dsp:style>
        <a:lnRef idx="0">
          <a:scrgbClr r="0" g="0" b="0"/>
        </a:lnRef>
        <a:fillRef idx="0">
          <a:scrgbClr r="0" g="0" b="0"/>
        </a:fillRef>
        <a:effectRef idx="0">
          <a:scrgbClr r="0" g="0" b="0"/>
        </a:effectRef>
        <a:fontRef idx="minor"/>
      </dsp:style>
    </dsp:sp>
    <dsp:sp modelId="{D4527AC0-C908-4A92-9CF4-44DD57DDB234}">
      <dsp:nvSpPr>
        <dsp:cNvPr id="0" name=""/>
        <dsp:cNvSpPr/>
      </dsp:nvSpPr>
      <dsp:spPr>
        <a:xfrm>
          <a:off x="0" y="3264404"/>
          <a:ext cx="1604772" cy="1036174"/>
        </a:xfrm>
        <a:prstGeom prst="round2SameRect">
          <a:avLst>
            <a:gd name="adj1" fmla="val 16670"/>
            <a:gd name="adj2" fmla="val 0"/>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t>Demos</a:t>
          </a:r>
          <a:endParaRPr lang="en-US" sz="2300" kern="1200" dirty="0"/>
        </a:p>
      </dsp:txBody>
      <dsp:txXfrm>
        <a:off x="50591" y="3314995"/>
        <a:ext cx="1503590" cy="985583"/>
      </dsp:txXfrm>
    </dsp:sp>
    <dsp:sp modelId="{4C8D7EFC-C050-4DB9-9CE7-6233AD81B0D6}">
      <dsp:nvSpPr>
        <dsp:cNvPr id="0" name=""/>
        <dsp:cNvSpPr/>
      </dsp:nvSpPr>
      <dsp:spPr>
        <a:xfrm>
          <a:off x="1604772" y="4352387"/>
          <a:ext cx="4567428" cy="1036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September 20, 2019</a:t>
          </a:r>
          <a:endParaRPr lang="en-US" sz="2300" kern="1200" dirty="0">
            <a:latin typeface="Calibri" panose="020F0502020204030204" pitchFamily="34" charset="0"/>
            <a:cs typeface="Calibri" panose="020F0502020204030204" pitchFamily="34" charset="0"/>
          </a:endParaRPr>
        </a:p>
      </dsp:txBody>
      <dsp:txXfrm>
        <a:off x="1604772" y="4352387"/>
        <a:ext cx="4567428" cy="1036174"/>
      </dsp:txXfrm>
    </dsp:sp>
    <dsp:sp modelId="{3A3B60CC-BF69-41C7-8664-32689B718F93}">
      <dsp:nvSpPr>
        <dsp:cNvPr id="0" name=""/>
        <dsp:cNvSpPr/>
      </dsp:nvSpPr>
      <dsp:spPr>
        <a:xfrm>
          <a:off x="0" y="4352387"/>
          <a:ext cx="1604772" cy="1036174"/>
        </a:xfrm>
        <a:prstGeom prst="round2SameRect">
          <a:avLst>
            <a:gd name="adj1" fmla="val 16670"/>
            <a:gd name="adj2" fmla="val 0"/>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ASB</a:t>
          </a:r>
          <a:endParaRPr lang="en-US" sz="2300" kern="1200" dirty="0">
            <a:latin typeface="Calibri" panose="020F0502020204030204" pitchFamily="34" charset="0"/>
            <a:cs typeface="Calibri" panose="020F0502020204030204" pitchFamily="34" charset="0"/>
          </a:endParaRPr>
        </a:p>
      </dsp:txBody>
      <dsp:txXfrm>
        <a:off x="50591" y="4402978"/>
        <a:ext cx="1503590" cy="985583"/>
      </dsp:txXfrm>
    </dsp:sp>
    <dsp:sp modelId="{62F57D36-8A74-4214-9B0C-7648DA5F0F2F}">
      <dsp:nvSpPr>
        <dsp:cNvPr id="0" name=""/>
        <dsp:cNvSpPr/>
      </dsp:nvSpPr>
      <dsp:spPr>
        <a:xfrm>
          <a:off x="1604772" y="5440370"/>
          <a:ext cx="4567428" cy="1036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December 31, 2019</a:t>
          </a:r>
          <a:endParaRPr lang="en-US" sz="2300" kern="1200" dirty="0">
            <a:latin typeface="Calibri" panose="020F0502020204030204" pitchFamily="34" charset="0"/>
            <a:cs typeface="Calibri" panose="020F0502020204030204" pitchFamily="34" charset="0"/>
          </a:endParaRPr>
        </a:p>
      </dsp:txBody>
      <dsp:txXfrm>
        <a:off x="1604772" y="5440370"/>
        <a:ext cx="4567428" cy="1036174"/>
      </dsp:txXfrm>
    </dsp:sp>
    <dsp:sp modelId="{96D48365-0FFD-4DAD-84CB-68B68F71655B}">
      <dsp:nvSpPr>
        <dsp:cNvPr id="0" name=""/>
        <dsp:cNvSpPr/>
      </dsp:nvSpPr>
      <dsp:spPr>
        <a:xfrm>
          <a:off x="0" y="5440370"/>
          <a:ext cx="1604772" cy="1036174"/>
        </a:xfrm>
        <a:prstGeom prst="round2SameRect">
          <a:avLst>
            <a:gd name="adj1" fmla="val 16670"/>
            <a:gd name="adj2" fmla="val 0"/>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43815" rIns="43815" bIns="43815" numCol="1" spcCol="1270" anchor="ctr" anchorCtr="0">
          <a:noAutofit/>
        </a:bodyPr>
        <a:lstStyle/>
        <a:p>
          <a:pPr lvl="0" algn="ctr" defTabSz="1022350">
            <a:lnSpc>
              <a:spcPct val="90000"/>
            </a:lnSpc>
            <a:spcBef>
              <a:spcPct val="0"/>
            </a:spcBef>
            <a:spcAft>
              <a:spcPct val="35000"/>
            </a:spcAft>
          </a:pPr>
          <a:r>
            <a:rPr lang="en-US" sz="2300" kern="1200" dirty="0" smtClean="0">
              <a:latin typeface="Calibri" panose="020F0502020204030204" pitchFamily="34" charset="0"/>
              <a:cs typeface="Calibri" panose="020F0502020204030204" pitchFamily="34" charset="0"/>
            </a:rPr>
            <a:t>MA Award</a:t>
          </a:r>
          <a:endParaRPr lang="en-US" sz="2300" kern="1200" dirty="0">
            <a:latin typeface="Calibri" panose="020F0502020204030204" pitchFamily="34" charset="0"/>
            <a:cs typeface="Calibri" panose="020F0502020204030204" pitchFamily="34" charset="0"/>
          </a:endParaRPr>
        </a:p>
      </dsp:txBody>
      <dsp:txXfrm>
        <a:off x="50591" y="5490961"/>
        <a:ext cx="1503590" cy="9855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3E3A8-5D96-4A93-86EE-AC7B34F3136B}">
      <dsp:nvSpPr>
        <dsp:cNvPr id="0" name=""/>
        <dsp:cNvSpPr/>
      </dsp:nvSpPr>
      <dsp:spPr>
        <a:xfrm rot="5400000">
          <a:off x="-149780" y="152883"/>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Competitive Procurement</a:t>
          </a:r>
          <a:endParaRPr lang="en-US" sz="700" kern="1200" dirty="0">
            <a:latin typeface="Calibri" panose="020F0502020204030204" pitchFamily="34" charset="0"/>
            <a:cs typeface="Calibri" panose="020F0502020204030204" pitchFamily="34" charset="0"/>
          </a:endParaRPr>
        </a:p>
      </dsp:txBody>
      <dsp:txXfrm rot="-5400000">
        <a:off x="1" y="352590"/>
        <a:ext cx="698976" cy="299561"/>
      </dsp:txXfrm>
    </dsp:sp>
    <dsp:sp modelId="{7DC0760A-679C-4BDE-853D-870A2EC45CA1}">
      <dsp:nvSpPr>
        <dsp:cNvPr id="0" name=""/>
        <dsp:cNvSpPr/>
      </dsp:nvSpPr>
      <dsp:spPr>
        <a:xfrm rot="5400000">
          <a:off x="3111063" y="-2408984"/>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Conducted by the Lead State (WA)</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Input from Sourcing Team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Intent to Participate (Participating States)</a:t>
          </a:r>
          <a:endParaRPr lang="en-US" sz="1200" kern="1200" dirty="0">
            <a:latin typeface="Calibri" panose="020F0502020204030204" pitchFamily="34" charset="0"/>
            <a:cs typeface="Calibri" panose="020F0502020204030204" pitchFamily="34" charset="0"/>
          </a:endParaRPr>
        </a:p>
      </dsp:txBody>
      <dsp:txXfrm rot="-5400000">
        <a:off x="698976" y="34787"/>
        <a:ext cx="5441539" cy="585681"/>
      </dsp:txXfrm>
    </dsp:sp>
    <dsp:sp modelId="{A6FC7237-19DA-40D6-9C57-FA124A0B25E2}">
      <dsp:nvSpPr>
        <dsp:cNvPr id="0" name=""/>
        <dsp:cNvSpPr/>
      </dsp:nvSpPr>
      <dsp:spPr>
        <a:xfrm rot="5400000">
          <a:off x="-149780" y="1069159"/>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Bid</a:t>
          </a:r>
          <a:endParaRPr lang="en-US" sz="700" kern="1200" dirty="0">
            <a:latin typeface="Calibri" panose="020F0502020204030204" pitchFamily="34" charset="0"/>
            <a:cs typeface="Calibri" panose="020F0502020204030204" pitchFamily="34" charset="0"/>
          </a:endParaRPr>
        </a:p>
      </dsp:txBody>
      <dsp:txXfrm rot="-5400000">
        <a:off x="1" y="1268866"/>
        <a:ext cx="698976" cy="299561"/>
      </dsp:txXfrm>
    </dsp:sp>
    <dsp:sp modelId="{96A55577-53A9-41C6-AA1A-E7B64B3D3795}">
      <dsp:nvSpPr>
        <dsp:cNvPr id="0" name=""/>
        <dsp:cNvSpPr/>
      </dsp:nvSpPr>
      <dsp:spPr>
        <a:xfrm rot="5400000">
          <a:off x="3111063" y="-1492708"/>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Pre-Bid Conference</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Question &amp; Answer Period</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Bid deadline</a:t>
          </a:r>
          <a:endParaRPr lang="en-US" sz="1200" kern="1200" dirty="0">
            <a:latin typeface="Calibri" panose="020F0502020204030204" pitchFamily="34" charset="0"/>
            <a:cs typeface="Calibri" panose="020F0502020204030204" pitchFamily="34" charset="0"/>
          </a:endParaRPr>
        </a:p>
      </dsp:txBody>
      <dsp:txXfrm rot="-5400000">
        <a:off x="698976" y="951063"/>
        <a:ext cx="5441539" cy="585681"/>
      </dsp:txXfrm>
    </dsp:sp>
    <dsp:sp modelId="{B9637381-60F0-40CA-953A-472CF2640E9F}">
      <dsp:nvSpPr>
        <dsp:cNvPr id="0" name=""/>
        <dsp:cNvSpPr/>
      </dsp:nvSpPr>
      <dsp:spPr>
        <a:xfrm rot="5400000">
          <a:off x="-149780" y="1985435"/>
          <a:ext cx="998537" cy="698976"/>
        </a:xfrm>
        <a:prstGeom prst="chevron">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Evaluation</a:t>
          </a:r>
          <a:endParaRPr lang="en-US" sz="700" kern="1200" dirty="0">
            <a:latin typeface="Calibri" panose="020F0502020204030204" pitchFamily="34" charset="0"/>
            <a:cs typeface="Calibri" panose="020F0502020204030204" pitchFamily="34" charset="0"/>
          </a:endParaRPr>
        </a:p>
      </dsp:txBody>
      <dsp:txXfrm rot="-5400000">
        <a:off x="1" y="2185142"/>
        <a:ext cx="698976" cy="299561"/>
      </dsp:txXfrm>
    </dsp:sp>
    <dsp:sp modelId="{3C17C47C-C825-44F6-AD33-BA203867C01B}">
      <dsp:nvSpPr>
        <dsp:cNvPr id="0" name=""/>
        <dsp:cNvSpPr/>
      </dsp:nvSpPr>
      <dsp:spPr>
        <a:xfrm rot="5400000">
          <a:off x="3111063" y="-576432"/>
          <a:ext cx="649049" cy="5473223"/>
        </a:xfrm>
        <a:prstGeom prst="round2SameRect">
          <a:avLst/>
        </a:prstGeom>
        <a:solidFill>
          <a:schemeClr val="lt1">
            <a:alpha val="90000"/>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Evaluate bids</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Determine ASB</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Protest Period</a:t>
          </a:r>
          <a:endParaRPr lang="en-US" sz="1200" kern="1200" dirty="0">
            <a:latin typeface="Calibri" panose="020F0502020204030204" pitchFamily="34" charset="0"/>
            <a:cs typeface="Calibri" panose="020F0502020204030204" pitchFamily="34" charset="0"/>
          </a:endParaRPr>
        </a:p>
      </dsp:txBody>
      <dsp:txXfrm rot="-5400000">
        <a:off x="698976" y="1867339"/>
        <a:ext cx="5441539" cy="585681"/>
      </dsp:txXfrm>
    </dsp:sp>
    <dsp:sp modelId="{4D754CC4-5FEB-48E0-AC92-8E6577F1A8D2}">
      <dsp:nvSpPr>
        <dsp:cNvPr id="0" name=""/>
        <dsp:cNvSpPr/>
      </dsp:nvSpPr>
      <dsp:spPr>
        <a:xfrm rot="5400000">
          <a:off x="-149780" y="2901711"/>
          <a:ext cx="998537" cy="698976"/>
        </a:xfrm>
        <a:prstGeom prst="chevron">
          <a:avLst/>
        </a:prstGeom>
        <a:solidFill>
          <a:schemeClr val="accent5">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latin typeface="Calibri" panose="020F0502020204030204" pitchFamily="34" charset="0"/>
              <a:cs typeface="Calibri" panose="020F0502020204030204" pitchFamily="34" charset="0"/>
            </a:rPr>
            <a:t>Master </a:t>
          </a:r>
          <a:br>
            <a:rPr lang="en-US" sz="700" kern="1200" dirty="0" smtClean="0">
              <a:latin typeface="Calibri" panose="020F0502020204030204" pitchFamily="34" charset="0"/>
              <a:cs typeface="Calibri" panose="020F0502020204030204" pitchFamily="34" charset="0"/>
            </a:rPr>
          </a:br>
          <a:r>
            <a:rPr lang="en-US" sz="700" kern="1200" dirty="0" smtClean="0">
              <a:latin typeface="Calibri" panose="020F0502020204030204" pitchFamily="34" charset="0"/>
              <a:cs typeface="Calibri" panose="020F0502020204030204" pitchFamily="34" charset="0"/>
            </a:rPr>
            <a:t>Agreement</a:t>
          </a:r>
          <a:endParaRPr lang="en-US" sz="700" kern="1200" dirty="0">
            <a:latin typeface="Calibri" panose="020F0502020204030204" pitchFamily="34" charset="0"/>
            <a:cs typeface="Calibri" panose="020F0502020204030204" pitchFamily="34" charset="0"/>
          </a:endParaRPr>
        </a:p>
      </dsp:txBody>
      <dsp:txXfrm rot="-5400000">
        <a:off x="1" y="3101418"/>
        <a:ext cx="698976" cy="299561"/>
      </dsp:txXfrm>
    </dsp:sp>
    <dsp:sp modelId="{84997C4C-84CF-43EE-AB4D-E99675EC6A87}">
      <dsp:nvSpPr>
        <dsp:cNvPr id="0" name=""/>
        <dsp:cNvSpPr/>
      </dsp:nvSpPr>
      <dsp:spPr>
        <a:xfrm rot="5400000">
          <a:off x="3111063" y="339844"/>
          <a:ext cx="649049" cy="5473223"/>
        </a:xfrm>
        <a:prstGeom prst="round2SameRect">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Award Master Agreement</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Establish Participating Addendum</a:t>
          </a:r>
          <a:endParaRPr lang="en-U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n-US" sz="1200" kern="1200" dirty="0" smtClean="0">
              <a:latin typeface="Calibri" panose="020F0502020204030204" pitchFamily="34" charset="0"/>
              <a:cs typeface="Calibri" panose="020F0502020204030204" pitchFamily="34" charset="0"/>
            </a:rPr>
            <a:t>Contract Management</a:t>
          </a:r>
          <a:endParaRPr lang="en-US" sz="1200" kern="1200" dirty="0">
            <a:latin typeface="Calibri" panose="020F0502020204030204" pitchFamily="34" charset="0"/>
            <a:cs typeface="Calibri" panose="020F0502020204030204" pitchFamily="34" charset="0"/>
          </a:endParaRPr>
        </a:p>
      </dsp:txBody>
      <dsp:txXfrm rot="-5400000">
        <a:off x="698976" y="2783615"/>
        <a:ext cx="5441539" cy="585681"/>
      </dsp:txXfrm>
    </dsp:sp>
    <dsp:sp modelId="{02928D70-DC87-4736-9715-F8F71116B669}">
      <dsp:nvSpPr>
        <dsp:cNvPr id="0" name=""/>
        <dsp:cNvSpPr/>
      </dsp:nvSpPr>
      <dsp:spPr>
        <a:xfrm rot="5400000">
          <a:off x="-149780" y="3817987"/>
          <a:ext cx="998537" cy="698976"/>
        </a:xfrm>
        <a:prstGeom prst="chevron">
          <a:avLst/>
        </a:prstGeom>
        <a:solidFill>
          <a:schemeClr val="accent6">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Participating Addendum</a:t>
          </a:r>
          <a:endParaRPr lang="en-US" sz="700" kern="1200" dirty="0"/>
        </a:p>
      </dsp:txBody>
      <dsp:txXfrm rot="-5400000">
        <a:off x="1" y="4017694"/>
        <a:ext cx="698976" cy="299561"/>
      </dsp:txXfrm>
    </dsp:sp>
    <dsp:sp modelId="{375CA536-37BD-4BCB-922B-7EC813E2547A}">
      <dsp:nvSpPr>
        <dsp:cNvPr id="0" name=""/>
        <dsp:cNvSpPr/>
      </dsp:nvSpPr>
      <dsp:spPr>
        <a:xfrm rot="5400000">
          <a:off x="3111063" y="1256120"/>
          <a:ext cx="649049" cy="5473223"/>
        </a:xfrm>
        <a:prstGeom prst="round2SameRect">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Participating States execute Participating Addendum (specific state requirements)</a:t>
          </a:r>
          <a:endParaRPr lang="en-US" sz="1200" kern="1200" dirty="0"/>
        </a:p>
        <a:p>
          <a:pPr marL="114300" lvl="1" indent="-114300" algn="l" defTabSz="533400">
            <a:lnSpc>
              <a:spcPct val="90000"/>
            </a:lnSpc>
            <a:spcBef>
              <a:spcPct val="0"/>
            </a:spcBef>
            <a:spcAft>
              <a:spcPct val="15000"/>
            </a:spcAft>
            <a:buChar char="••"/>
          </a:pPr>
          <a:r>
            <a:rPr lang="en-US" sz="1200" kern="1200" dirty="0" smtClean="0"/>
            <a:t>Define Eligible Purchasers (Purchasing Entities)</a:t>
          </a:r>
          <a:endParaRPr lang="en-US" sz="1200" kern="1200" dirty="0"/>
        </a:p>
      </dsp:txBody>
      <dsp:txXfrm rot="-5400000">
        <a:off x="698976" y="3699891"/>
        <a:ext cx="5441539" cy="585681"/>
      </dsp:txXfrm>
    </dsp:sp>
    <dsp:sp modelId="{8280D52E-677A-4429-9C64-891847A264F6}">
      <dsp:nvSpPr>
        <dsp:cNvPr id="0" name=""/>
        <dsp:cNvSpPr/>
      </dsp:nvSpPr>
      <dsp:spPr>
        <a:xfrm rot="5400000">
          <a:off x="-149780" y="4734264"/>
          <a:ext cx="998537" cy="698976"/>
        </a:xfrm>
        <a:prstGeom prst="chevron">
          <a:avLst/>
        </a:prstGeom>
        <a:solidFill>
          <a:schemeClr val="accent2">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Transition / Implementation</a:t>
          </a:r>
          <a:endParaRPr lang="en-US" sz="700" kern="1200" dirty="0"/>
        </a:p>
      </dsp:txBody>
      <dsp:txXfrm rot="-5400000">
        <a:off x="1" y="4933971"/>
        <a:ext cx="698976" cy="299561"/>
      </dsp:txXfrm>
    </dsp:sp>
    <dsp:sp modelId="{5D415AEB-4090-442B-942E-EB6CB0A356FE}">
      <dsp:nvSpPr>
        <dsp:cNvPr id="0" name=""/>
        <dsp:cNvSpPr/>
      </dsp:nvSpPr>
      <dsp:spPr>
        <a:xfrm rot="5400000">
          <a:off x="3111063" y="2172396"/>
          <a:ext cx="649049" cy="5473223"/>
        </a:xfrm>
        <a:prstGeom prst="round2SameRect">
          <a:avLst/>
        </a:prstGeom>
        <a:solidFill>
          <a:schemeClr val="lt1">
            <a:alpha val="90000"/>
            <a:hueOff val="0"/>
            <a:satOff val="0"/>
            <a:lumOff val="0"/>
            <a:alphaOff val="0"/>
          </a:schemeClr>
        </a:solidFill>
        <a:ln w="2642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State program set up</a:t>
          </a:r>
          <a:endParaRPr lang="en-US" sz="1200" kern="1200" dirty="0"/>
        </a:p>
        <a:p>
          <a:pPr marL="114300" lvl="1" indent="-114300" algn="l" defTabSz="533400">
            <a:lnSpc>
              <a:spcPct val="90000"/>
            </a:lnSpc>
            <a:spcBef>
              <a:spcPct val="0"/>
            </a:spcBef>
            <a:spcAft>
              <a:spcPct val="15000"/>
            </a:spcAft>
            <a:buChar char="••"/>
          </a:pPr>
          <a:r>
            <a:rPr lang="en-US" sz="1200" kern="1200" dirty="0" smtClean="0"/>
            <a:t>Establish managing &amp; card accounts</a:t>
          </a:r>
          <a:endParaRPr lang="en-US" sz="1200" kern="1200" dirty="0"/>
        </a:p>
      </dsp:txBody>
      <dsp:txXfrm rot="-5400000">
        <a:off x="698976" y="4616167"/>
        <a:ext cx="5441539" cy="585681"/>
      </dsp:txXfrm>
    </dsp:sp>
    <dsp:sp modelId="{F3B249F4-C067-4678-9C01-E4012770EF8D}">
      <dsp:nvSpPr>
        <dsp:cNvPr id="0" name=""/>
        <dsp:cNvSpPr/>
      </dsp:nvSpPr>
      <dsp:spPr>
        <a:xfrm rot="5400000">
          <a:off x="-149780" y="5650540"/>
          <a:ext cx="998537" cy="698976"/>
        </a:xfrm>
        <a:prstGeom prst="chevron">
          <a:avLst/>
        </a:prstGeom>
        <a:solidFill>
          <a:schemeClr val="accent3">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t>Card Services Begin</a:t>
          </a:r>
          <a:endParaRPr lang="en-US" sz="700" kern="1200" dirty="0"/>
        </a:p>
      </dsp:txBody>
      <dsp:txXfrm rot="-5400000">
        <a:off x="1" y="5850247"/>
        <a:ext cx="698976" cy="299561"/>
      </dsp:txXfrm>
    </dsp:sp>
    <dsp:sp modelId="{BB1E5BB9-AD6C-4872-9B6C-624F9B40CAF1}">
      <dsp:nvSpPr>
        <dsp:cNvPr id="0" name=""/>
        <dsp:cNvSpPr/>
      </dsp:nvSpPr>
      <dsp:spPr>
        <a:xfrm rot="5400000">
          <a:off x="3111063" y="3088672"/>
          <a:ext cx="649049" cy="5473223"/>
        </a:xfrm>
        <a:prstGeom prst="round2SameRect">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Card services can begin 1/1/2021</a:t>
          </a:r>
          <a:endParaRPr lang="en-US" sz="1200" kern="1200" dirty="0"/>
        </a:p>
      </dsp:txBody>
      <dsp:txXfrm rot="-5400000">
        <a:off x="698976" y="5532443"/>
        <a:ext cx="5441539" cy="58568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849E223-CB29-4382-B7EC-CAD012BF5161}" type="datetimeFigureOut">
              <a:rPr lang="en-US" smtClean="0"/>
              <a:t>6/19/2019</a:t>
            </a:fld>
            <a:endParaRPr lang="en-US" dirty="0"/>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93BC628-937E-4315-A9CD-15553DC20109}" type="slidenum">
              <a:rPr lang="en-US" smtClean="0"/>
              <a:t>‹#›</a:t>
            </a:fld>
            <a:endParaRPr lang="en-US" dirty="0"/>
          </a:p>
        </p:txBody>
      </p:sp>
    </p:spTree>
    <p:extLst>
      <p:ext uri="{BB962C8B-B14F-4D97-AF65-F5344CB8AC3E}">
        <p14:creationId xmlns:p14="http://schemas.microsoft.com/office/powerpoint/2010/main" val="1811150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851">
              <a:spcBef>
                <a:spcPts val="623"/>
              </a:spcBef>
            </a:pPr>
            <a:r>
              <a:rPr lang="en-US" baseline="0" dirty="0" smtClean="0"/>
              <a:t>Welcome to Seattle.  Thank you for taking time to participate in the pre-bid conference for Commercial Card Services.</a:t>
            </a:r>
          </a:p>
          <a:p>
            <a:pPr marL="8851">
              <a:spcBef>
                <a:spcPts val="623"/>
              </a:spcBef>
            </a:pPr>
            <a:endParaRPr lang="en-US" baseline="0" dirty="0" smtClean="0"/>
          </a:p>
          <a:p>
            <a:pPr marL="8851">
              <a:spcBef>
                <a:spcPts val="623"/>
              </a:spcBef>
            </a:pPr>
            <a:r>
              <a:rPr lang="en-US" baseline="0" dirty="0" smtClean="0"/>
              <a:t>Before we REALLY get started, just a few administrative things:</a:t>
            </a:r>
          </a:p>
          <a:p>
            <a:pPr marL="180301" indent="-171450">
              <a:spcBef>
                <a:spcPts val="623"/>
              </a:spcBef>
              <a:buFont typeface="Arial" panose="020B0604020202020204" pitchFamily="34" charset="0"/>
              <a:buChar char="•"/>
            </a:pPr>
            <a:r>
              <a:rPr lang="en-US" baseline="0" dirty="0" smtClean="0"/>
              <a:t>1 - This meeting </a:t>
            </a:r>
            <a:r>
              <a:rPr lang="en-US" u="sng" baseline="0" dirty="0" smtClean="0"/>
              <a:t>is</a:t>
            </a:r>
            <a:r>
              <a:rPr lang="en-US" u="none" baseline="0" dirty="0" smtClean="0"/>
              <a:t> being recorded.  If you have an issue with this, you are welcome to drop off now.</a:t>
            </a:r>
          </a:p>
          <a:p>
            <a:pPr marL="180301" marR="0" lvl="0" indent="-171450" algn="l" defTabSz="914400" rtl="0" eaLnBrk="1" fontAlgn="auto" latinLnBrk="0" hangingPunct="1">
              <a:lnSpc>
                <a:spcPct val="100000"/>
              </a:lnSpc>
              <a:spcBef>
                <a:spcPts val="623"/>
              </a:spcBef>
              <a:spcAft>
                <a:spcPts val="0"/>
              </a:spcAft>
              <a:buClrTx/>
              <a:buSzTx/>
              <a:buFont typeface="Arial" panose="020B0604020202020204" pitchFamily="34" charset="0"/>
              <a:buChar char="•"/>
              <a:tabLst/>
              <a:defRPr/>
            </a:pPr>
            <a:r>
              <a:rPr lang="en-US" u="none" baseline="0" dirty="0" smtClean="0"/>
              <a:t>2 - </a:t>
            </a:r>
            <a:r>
              <a:rPr lang="en-US" baseline="0" dirty="0" smtClean="0"/>
              <a:t>If an emergency occurs, please follow hotel employee instruction. I will best assist them with ensuring our group is accounted for.</a:t>
            </a:r>
          </a:p>
          <a:p>
            <a:pPr marL="180301" indent="-171450">
              <a:spcBef>
                <a:spcPts val="623"/>
              </a:spcBef>
              <a:buFont typeface="Arial" panose="020B0604020202020204" pitchFamily="34" charset="0"/>
              <a:buChar char="•"/>
            </a:pPr>
            <a:r>
              <a:rPr lang="en-US" u="none" baseline="0" dirty="0" smtClean="0"/>
              <a:t>3 - A number of you are on the phone. The phone participating lines will be muted after ‘roll call’. If you have comments or questions during the conference, submit those via the Zoom ‘chat’ function. This chat box is also recorded.  Please avoid placing the line on hold as you may introduce hold music and make it hard for others on the line to hear the conversation.</a:t>
            </a:r>
          </a:p>
          <a:p>
            <a:pPr marL="180301" indent="-171450">
              <a:spcBef>
                <a:spcPts val="623"/>
              </a:spcBef>
              <a:buFont typeface="Arial" panose="020B0604020202020204" pitchFamily="34" charset="0"/>
              <a:buChar char="•"/>
            </a:pPr>
            <a:r>
              <a:rPr lang="en-US" u="none" baseline="0" dirty="0" smtClean="0"/>
              <a:t>4 – If something happens and we are disconnected, we will do all we can here to re-establish connection.  If a connection cannot be reestablished, please watch the email of the registered party for an email from me providing an update to the situation. </a:t>
            </a:r>
          </a:p>
          <a:p>
            <a:pPr marL="180301" indent="-171450">
              <a:spcBef>
                <a:spcPts val="623"/>
              </a:spcBef>
              <a:buFont typeface="Arial" panose="020B0604020202020204" pitchFamily="34" charset="0"/>
              <a:buChar char="•"/>
            </a:pPr>
            <a:r>
              <a:rPr lang="en-US" u="none" baseline="0" dirty="0" smtClean="0"/>
              <a:t>5 - This conference is meant to be a conversation and is used to clarify the competitive solicitation as needed and raise any issues or concerns that the bidders may have.  If any part of this conversation impacts the competitive solicitation document, amendments will be posted to WEBS. Be sure to </a:t>
            </a:r>
            <a:r>
              <a:rPr lang="en-US" u="sng" baseline="0" dirty="0" smtClean="0"/>
              <a:t>only</a:t>
            </a:r>
            <a:r>
              <a:rPr lang="en-US" u="none" baseline="0" dirty="0" smtClean="0"/>
              <a:t> use posted amendments and not an interpretation of this conversation as solicitation changes.</a:t>
            </a:r>
          </a:p>
          <a:p>
            <a:pPr marL="180301" indent="-171450">
              <a:spcBef>
                <a:spcPts val="623"/>
              </a:spcBef>
              <a:buFont typeface="Arial" panose="020B0604020202020204" pitchFamily="34" charset="0"/>
              <a:buChar char="•"/>
            </a:pPr>
            <a:r>
              <a:rPr lang="en-US" u="none" baseline="0" dirty="0" smtClean="0"/>
              <a:t>6 – Now for ‘roll call’. We’ll start with the Sourcing Team and then move on to the Vendors participating.</a:t>
            </a:r>
          </a:p>
          <a:p>
            <a:pPr marL="637501" lvl="1" indent="-171450">
              <a:spcBef>
                <a:spcPts val="623"/>
              </a:spcBef>
              <a:buFont typeface="Arial" panose="020B0604020202020204" pitchFamily="34" charset="0"/>
              <a:buChar char="•"/>
            </a:pPr>
            <a:r>
              <a:rPr lang="en-US" u="none" baseline="0" dirty="0" smtClean="0"/>
              <a:t>My name is Roni Field and I am the Procurement Coordinator for the Commercial Card Services Solicitation. </a:t>
            </a:r>
          </a:p>
          <a:p>
            <a:pPr marL="637501" lvl="1" indent="-171450">
              <a:spcBef>
                <a:spcPts val="623"/>
              </a:spcBef>
              <a:buFont typeface="Arial" panose="020B0604020202020204" pitchFamily="34" charset="0"/>
              <a:buChar char="•"/>
            </a:pPr>
            <a:r>
              <a:rPr lang="en-US" u="none" baseline="0" dirty="0" smtClean="0"/>
              <a:t>Ted Fosket is the NASPO ValuePoint Cooperative Contracting Coordinator.</a:t>
            </a:r>
          </a:p>
          <a:p>
            <a:pPr marL="637501" lvl="1" indent="-171450">
              <a:spcBef>
                <a:spcPts val="623"/>
              </a:spcBef>
              <a:buFont typeface="Arial" panose="020B0604020202020204" pitchFamily="34" charset="0"/>
              <a:buChar char="•"/>
            </a:pPr>
            <a:r>
              <a:rPr lang="en-US" u="none" baseline="0" dirty="0" smtClean="0"/>
              <a:t>Also in the room from the Sourcing Team is Debra Schmidt a representative from WSDOT.</a:t>
            </a:r>
          </a:p>
          <a:p>
            <a:pPr marL="637501" lvl="1" indent="-171450">
              <a:spcBef>
                <a:spcPts val="623"/>
              </a:spcBef>
              <a:buFont typeface="Arial" panose="020B0604020202020204" pitchFamily="34" charset="0"/>
              <a:buChar char="•"/>
            </a:pPr>
            <a:r>
              <a:rPr lang="en-US" u="none" baseline="0" dirty="0" smtClean="0"/>
              <a:t>On the phone we have Sourcing Team members from the States of California, Colorado, Oregon, and Minnesota.</a:t>
            </a:r>
          </a:p>
          <a:p>
            <a:pPr marL="637501" lvl="1" indent="-171450">
              <a:spcBef>
                <a:spcPts val="623"/>
              </a:spcBef>
              <a:buFont typeface="Arial" panose="020B0604020202020204" pitchFamily="34" charset="0"/>
              <a:buChar char="•"/>
            </a:pPr>
            <a:r>
              <a:rPr lang="en-US" u="none" baseline="0" dirty="0" smtClean="0"/>
              <a:t>From the vendor side have representatives from (grab sign-in sheet).</a:t>
            </a:r>
          </a:p>
          <a:p>
            <a:pPr marL="1094701" lvl="2" indent="-171450">
              <a:spcBef>
                <a:spcPts val="623"/>
              </a:spcBef>
              <a:buFont typeface="Arial" panose="020B0604020202020204" pitchFamily="34" charset="0"/>
              <a:buChar char="•"/>
            </a:pPr>
            <a:r>
              <a:rPr lang="en-US" u="none" baseline="0" dirty="0" smtClean="0"/>
              <a:t>Bank of America/Merill Lynch</a:t>
            </a:r>
          </a:p>
          <a:p>
            <a:pPr marL="1094701" lvl="2" indent="-171450">
              <a:spcBef>
                <a:spcPts val="623"/>
              </a:spcBef>
              <a:buFont typeface="Arial" panose="020B0604020202020204" pitchFamily="34" charset="0"/>
              <a:buChar char="•"/>
            </a:pPr>
            <a:r>
              <a:rPr lang="en-US" baseline="0" dirty="0" smtClean="0"/>
              <a:t>CitiBank</a:t>
            </a:r>
          </a:p>
          <a:p>
            <a:pPr marL="1094701" lvl="2" indent="-171450">
              <a:spcBef>
                <a:spcPts val="623"/>
              </a:spcBef>
              <a:buFont typeface="Arial" panose="020B0604020202020204" pitchFamily="34" charset="0"/>
              <a:buChar char="•"/>
            </a:pPr>
            <a:r>
              <a:rPr lang="en-US" baseline="0" dirty="0" smtClean="0"/>
              <a:t>COMDATA</a:t>
            </a:r>
          </a:p>
          <a:p>
            <a:pPr marL="1094701" lvl="2" indent="-171450">
              <a:spcBef>
                <a:spcPts val="623"/>
              </a:spcBef>
              <a:buFont typeface="Arial" panose="020B0604020202020204" pitchFamily="34" charset="0"/>
              <a:buChar char="•"/>
            </a:pPr>
            <a:r>
              <a:rPr lang="en-US" baseline="0" dirty="0" smtClean="0"/>
              <a:t>JP Morgan</a:t>
            </a:r>
          </a:p>
          <a:p>
            <a:pPr marL="1094701" lvl="2" indent="-171450">
              <a:spcBef>
                <a:spcPts val="623"/>
              </a:spcBef>
              <a:buFont typeface="Arial" panose="020B0604020202020204" pitchFamily="34" charset="0"/>
              <a:buChar char="•"/>
            </a:pPr>
            <a:r>
              <a:rPr lang="en-US" baseline="0" dirty="0" smtClean="0"/>
              <a:t>Master Card</a:t>
            </a:r>
          </a:p>
          <a:p>
            <a:pPr marL="1094701" lvl="2" indent="-171450">
              <a:spcBef>
                <a:spcPts val="623"/>
              </a:spcBef>
              <a:buFont typeface="Arial" panose="020B0604020202020204" pitchFamily="34" charset="0"/>
              <a:buChar char="•"/>
            </a:pPr>
            <a:r>
              <a:rPr lang="en-US" baseline="0" dirty="0" smtClean="0"/>
              <a:t>Tech Mahindra</a:t>
            </a:r>
          </a:p>
          <a:p>
            <a:pPr marL="1094701" lvl="2" indent="-171450">
              <a:spcBef>
                <a:spcPts val="623"/>
              </a:spcBef>
              <a:buFont typeface="Arial" panose="020B0604020202020204" pitchFamily="34" charset="0"/>
              <a:buChar char="•"/>
            </a:pPr>
            <a:r>
              <a:rPr lang="en-US" baseline="0" dirty="0" smtClean="0"/>
              <a:t>The iridium Group</a:t>
            </a:r>
          </a:p>
          <a:p>
            <a:pPr marL="1094701" lvl="2" indent="-171450">
              <a:spcBef>
                <a:spcPts val="623"/>
              </a:spcBef>
              <a:buFont typeface="Arial" panose="020B0604020202020204" pitchFamily="34" charset="0"/>
              <a:buChar char="•"/>
            </a:pPr>
            <a:r>
              <a:rPr lang="en-US" baseline="0" dirty="0" smtClean="0"/>
              <a:t>US Bank</a:t>
            </a:r>
          </a:p>
          <a:p>
            <a:pPr marL="1094701" lvl="2" indent="-171450">
              <a:spcBef>
                <a:spcPts val="623"/>
              </a:spcBef>
              <a:buFont typeface="Arial" panose="020B0604020202020204" pitchFamily="34" charset="0"/>
              <a:buChar char="•"/>
            </a:pPr>
            <a:r>
              <a:rPr lang="en-US" baseline="0" dirty="0" smtClean="0"/>
              <a:t>Visa</a:t>
            </a:r>
          </a:p>
          <a:p>
            <a:pPr marL="1094701" lvl="2" indent="-171450">
              <a:spcBef>
                <a:spcPts val="623"/>
              </a:spcBef>
              <a:buFont typeface="Arial" panose="020B0604020202020204" pitchFamily="34" charset="0"/>
              <a:buChar char="•"/>
            </a:pPr>
            <a:r>
              <a:rPr lang="en-US" baseline="0" dirty="0" smtClean="0"/>
              <a:t>Wells Fargo</a:t>
            </a:r>
          </a:p>
          <a:p>
            <a:pPr marL="1094701" lvl="2" indent="-171450">
              <a:spcBef>
                <a:spcPts val="623"/>
              </a:spcBef>
              <a:buFont typeface="Arial" panose="020B0604020202020204" pitchFamily="34" charset="0"/>
              <a:buChar char="•"/>
            </a:pPr>
            <a:r>
              <a:rPr lang="en-US" baseline="0" dirty="0" smtClean="0"/>
              <a:t>WEX</a:t>
            </a:r>
          </a:p>
          <a:p>
            <a:pPr marL="637501" lvl="1" indent="-171450">
              <a:spcBef>
                <a:spcPts val="623"/>
              </a:spcBef>
              <a:buFont typeface="Arial" panose="020B0604020202020204" pitchFamily="34" charset="0"/>
              <a:buChar char="•"/>
            </a:pPr>
            <a:r>
              <a:rPr lang="en-US" baseline="0" dirty="0" smtClean="0"/>
              <a:t>Have I missed anyone? (Check dial-in/zoom #s)</a:t>
            </a:r>
          </a:p>
          <a:p>
            <a:pPr marL="466051" lvl="1" indent="0">
              <a:spcBef>
                <a:spcPts val="623"/>
              </a:spcBef>
              <a:buFont typeface="Arial" panose="020B0604020202020204" pitchFamily="34" charset="0"/>
              <a:buNone/>
            </a:pPr>
            <a:r>
              <a:rPr lang="en-US" baseline="0" dirty="0" smtClean="0"/>
              <a:t>As stated earlier, the phone lines will now be muted.</a:t>
            </a:r>
          </a:p>
          <a:p>
            <a:pPr marL="466051" lvl="1" indent="0">
              <a:spcBef>
                <a:spcPts val="623"/>
              </a:spcBef>
              <a:buFont typeface="Arial" panose="020B0604020202020204" pitchFamily="34" charset="0"/>
              <a:buNone/>
            </a:pPr>
            <a:endParaRPr lang="en-US" baseline="0" dirty="0" smtClean="0"/>
          </a:p>
          <a:p>
            <a:pPr marL="466051" lvl="1" indent="0">
              <a:spcBef>
                <a:spcPts val="623"/>
              </a:spcBef>
              <a:buFont typeface="Arial" panose="020B0604020202020204" pitchFamily="34" charset="0"/>
              <a:buNone/>
            </a:pPr>
            <a:r>
              <a:rPr lang="en-US" baseline="0" dirty="0" smtClean="0"/>
              <a:t>AND NOW – onto the fun stuff!!</a:t>
            </a:r>
          </a:p>
          <a:p>
            <a:pPr marL="8851">
              <a:spcBef>
                <a:spcPts val="623"/>
              </a:spcBef>
            </a:pPr>
            <a:endParaRPr lang="en-US" baseline="0"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1</a:t>
            </a:fld>
            <a:endParaRPr lang="en-US" dirty="0"/>
          </a:p>
        </p:txBody>
      </p:sp>
    </p:spTree>
    <p:extLst>
      <p:ext uri="{BB962C8B-B14F-4D97-AF65-F5344CB8AC3E}">
        <p14:creationId xmlns:p14="http://schemas.microsoft.com/office/powerpoint/2010/main" val="3738938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Evaluation</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We will get into further detail soon but from a high-level view, the Sourcing Team will evaluate the responsive bids to find the highest scored responsive, responsible bidder to include evaluation of the bidder’s agreement to:</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Responsiveness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Meet the mandatory requirements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Card acceptance</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WA Procurement Priorities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Evaluate the strength of the Bidder Narrative</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Live Demonstrations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Rebate/Incentive Share and finally </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Responsibility</a:t>
            </a:r>
          </a:p>
          <a:p>
            <a:pPr>
              <a:spcBef>
                <a:spcPts val="1200"/>
              </a:spcBef>
            </a:pPr>
            <a:endParaRPr lang="en-US" dirty="0" smtClean="0"/>
          </a:p>
          <a:p>
            <a:pPr>
              <a:spcBef>
                <a:spcPts val="1200"/>
              </a:spcBef>
            </a:pPr>
            <a:r>
              <a:rPr lang="en-US" dirty="0" smtClean="0"/>
              <a:t>Once</a:t>
            </a:r>
            <a:r>
              <a:rPr lang="en-US" baseline="0" dirty="0" smtClean="0"/>
              <a:t> an Apparent Successful Bidder (ASB) has been found, that announcement will be made to all bidders and begin the Debrief &amp; Protest Period detailed in Exhibit F of the Solicitation Document.</a:t>
            </a:r>
            <a:endParaRPr lang="en-US" dirty="0" smtClean="0"/>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10</a:t>
            </a:fld>
            <a:endParaRPr lang="en-US" dirty="0"/>
          </a:p>
        </p:txBody>
      </p:sp>
    </p:spTree>
    <p:extLst>
      <p:ext uri="{BB962C8B-B14F-4D97-AF65-F5344CB8AC3E}">
        <p14:creationId xmlns:p14="http://schemas.microsoft.com/office/powerpoint/2010/main" val="2296320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Award Master Agreement</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WA may negotiate with the top scored, responsive, responsible bidder to establish a Master Agreement.</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Once again, this agreement is between the Lead State – WA- and awarded Vendor.</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a:spcBef>
                <a:spcPts val="1200"/>
              </a:spcBef>
            </a:pPr>
            <a:r>
              <a:rPr lang="en-US" dirty="0" smtClean="0"/>
              <a:t>The</a:t>
            </a:r>
            <a:r>
              <a:rPr lang="en-US" baseline="0" dirty="0" smtClean="0"/>
              <a:t> award of the Master Agreement </a:t>
            </a:r>
            <a:r>
              <a:rPr lang="en-US" u="sng" baseline="0" dirty="0" smtClean="0"/>
              <a:t>does</a:t>
            </a:r>
            <a:r>
              <a:rPr lang="en-US" u="none" baseline="0" dirty="0" smtClean="0"/>
              <a:t> </a:t>
            </a:r>
            <a:r>
              <a:rPr lang="en-US" u="sng" baseline="0" dirty="0" smtClean="0"/>
              <a:t>not</a:t>
            </a:r>
            <a:r>
              <a:rPr lang="en-US" u="none" baseline="0" dirty="0" smtClean="0"/>
              <a:t> begin the card services for any state but allows for Participating States – yes, even the State of Washington – to execute a Participating Addendum for the awarded card services.</a:t>
            </a:r>
          </a:p>
        </p:txBody>
      </p:sp>
      <p:sp>
        <p:nvSpPr>
          <p:cNvPr id="4" name="Slide Number Placeholder 3"/>
          <p:cNvSpPr>
            <a:spLocks noGrp="1"/>
          </p:cNvSpPr>
          <p:nvPr>
            <p:ph type="sldNum" sz="quarter" idx="10"/>
          </p:nvPr>
        </p:nvSpPr>
        <p:spPr/>
        <p:txBody>
          <a:bodyPr/>
          <a:lstStyle/>
          <a:p>
            <a:fld id="{F93BC628-937E-4315-A9CD-15553DC20109}" type="slidenum">
              <a:rPr lang="en-US" smtClean="0"/>
              <a:t>11</a:t>
            </a:fld>
            <a:endParaRPr lang="en-US" dirty="0"/>
          </a:p>
        </p:txBody>
      </p:sp>
    </p:spTree>
    <p:extLst>
      <p:ext uri="{BB962C8B-B14F-4D97-AF65-F5344CB8AC3E}">
        <p14:creationId xmlns:p14="http://schemas.microsoft.com/office/powerpoint/2010/main" val="1280171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Establishing a Participating Addendum</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Any state – including the State of Washington - wishing to receive the card services established in the Master Agreement will have to execute a Participating Addendum.  </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WA </a:t>
            </a:r>
            <a:r>
              <a:rPr lang="en-US" u="sng" baseline="0" dirty="0" smtClean="0"/>
              <a:t>will</a:t>
            </a:r>
            <a:r>
              <a:rPr lang="en-US" u="none" baseline="0" dirty="0" smtClean="0"/>
              <a:t> </a:t>
            </a:r>
            <a:r>
              <a:rPr lang="en-US" u="sng" baseline="0" dirty="0" smtClean="0"/>
              <a:t>not</a:t>
            </a:r>
            <a:r>
              <a:rPr lang="en-US" u="none" baseline="0" dirty="0" smtClean="0"/>
              <a:t> negotiate, or be a party to, another states Participating Addendum.</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Participating Addendums: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Are negotiated between the Participating State and awarded Vendor(s)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Will be executed by the Chief Procurement Officer (CPO) for the applicable State </a:t>
            </a:r>
            <a:endParaRPr lang="en-US" u="sng" baseline="0" dirty="0" smtClean="0"/>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Will indicate the authorized participants – ‘Purchasing Entities’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Shall not change the material terms and conditions set forth in the Master Agreement (s)</a:t>
            </a:r>
          </a:p>
          <a:p>
            <a:pPr marL="628650" marR="0" lvl="1"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Cannot extend beyond the term of the Master Agreement</a:t>
            </a:r>
          </a:p>
          <a:p>
            <a:pPr marL="628650" marR="0" lvl="1"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Cannot offer products not covered in the Master Agreement</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u="none" baseline="0" dirty="0" smtClean="0"/>
              <a:t>Participating States can choose to:</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Participate in one or both Master Agreements,</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u="none" baseline="0" dirty="0" smtClean="0"/>
              <a:t>Limit the products offered with in the Master Agreement.</a:t>
            </a:r>
          </a:p>
        </p:txBody>
      </p:sp>
      <p:sp>
        <p:nvSpPr>
          <p:cNvPr id="4" name="Slide Number Placeholder 3"/>
          <p:cNvSpPr>
            <a:spLocks noGrp="1"/>
          </p:cNvSpPr>
          <p:nvPr>
            <p:ph type="sldNum" sz="quarter" idx="10"/>
          </p:nvPr>
        </p:nvSpPr>
        <p:spPr/>
        <p:txBody>
          <a:bodyPr/>
          <a:lstStyle/>
          <a:p>
            <a:fld id="{F93BC628-937E-4315-A9CD-15553DC20109}" type="slidenum">
              <a:rPr lang="en-US" smtClean="0"/>
              <a:t>12</a:t>
            </a:fld>
            <a:endParaRPr lang="en-US" dirty="0"/>
          </a:p>
        </p:txBody>
      </p:sp>
    </p:spTree>
    <p:extLst>
      <p:ext uri="{BB962C8B-B14F-4D97-AF65-F5344CB8AC3E}">
        <p14:creationId xmlns:p14="http://schemas.microsoft.com/office/powerpoint/2010/main" val="21819060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Program Transition/Implementation</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Program Transition/Implementation will begin in a state in accordance with the finalized PA.</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If the new Master Agreements are awarded to the currently awarded Contractor, current Participating States may choose to ‘reset’ (i.e. re-organize under one statewide hierarchy/short name) their State’s program requiring new account set ups/transition for all current Purchasing Entities.</a:t>
            </a:r>
            <a:endParaRPr lang="en-US" u="none" baseline="0" dirty="0"/>
          </a:p>
        </p:txBody>
      </p:sp>
      <p:sp>
        <p:nvSpPr>
          <p:cNvPr id="4" name="Slide Number Placeholder 3"/>
          <p:cNvSpPr>
            <a:spLocks noGrp="1"/>
          </p:cNvSpPr>
          <p:nvPr>
            <p:ph type="sldNum" sz="quarter" idx="10"/>
          </p:nvPr>
        </p:nvSpPr>
        <p:spPr/>
        <p:txBody>
          <a:bodyPr/>
          <a:lstStyle/>
          <a:p>
            <a:fld id="{F93BC628-937E-4315-A9CD-15553DC20109}" type="slidenum">
              <a:rPr lang="en-US" smtClean="0"/>
              <a:t>13</a:t>
            </a:fld>
            <a:endParaRPr lang="en-US" dirty="0"/>
          </a:p>
        </p:txBody>
      </p:sp>
    </p:spTree>
    <p:extLst>
      <p:ext uri="{BB962C8B-B14F-4D97-AF65-F5344CB8AC3E}">
        <p14:creationId xmlns:p14="http://schemas.microsoft.com/office/powerpoint/2010/main" val="1760467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Card Services</a:t>
            </a:r>
            <a:r>
              <a:rPr lang="en-US" u="none" baseline="0" dirty="0" smtClean="0"/>
              <a:t> (click) </a:t>
            </a:r>
            <a:r>
              <a:rPr lang="en-US" dirty="0" smtClean="0"/>
              <a:t>begin 1/1/2021</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14</a:t>
            </a:fld>
            <a:endParaRPr lang="en-US" dirty="0"/>
          </a:p>
        </p:txBody>
      </p:sp>
    </p:spTree>
    <p:extLst>
      <p:ext uri="{BB962C8B-B14F-4D97-AF65-F5344CB8AC3E}">
        <p14:creationId xmlns:p14="http://schemas.microsoft.com/office/powerpoint/2010/main" val="2280728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for the</a:t>
            </a:r>
            <a:r>
              <a:rPr lang="en-US" baseline="0" dirty="0" smtClean="0"/>
              <a:t> timeline – </a:t>
            </a:r>
          </a:p>
          <a:p>
            <a:endParaRPr lang="en-US" baseline="0" dirty="0" smtClean="0"/>
          </a:p>
          <a:p>
            <a:r>
              <a:rPr lang="en-US" u="sng" baseline="0" dirty="0" smtClean="0"/>
              <a:t>Question &amp; Answer</a:t>
            </a:r>
            <a:r>
              <a:rPr lang="en-US" u="none" baseline="0" dirty="0" smtClean="0"/>
              <a:t> – per WA policy, the Q&amp;A period is supposed to end 5 days prior to bid-closing. </a:t>
            </a:r>
            <a:endParaRPr lang="en-US" u="sng" dirty="0" smtClean="0"/>
          </a:p>
          <a:p>
            <a:r>
              <a:rPr lang="en-US" dirty="0" smtClean="0"/>
              <a:t>Questions will be answered as efficiently as possible and do not hold until the Q&amp;A deadline. </a:t>
            </a:r>
          </a:p>
          <a:p>
            <a:r>
              <a:rPr lang="en-US" dirty="0" smtClean="0"/>
              <a:t>Please</a:t>
            </a:r>
            <a:r>
              <a:rPr lang="en-US" baseline="0" dirty="0" smtClean="0"/>
              <a:t> a</a:t>
            </a:r>
            <a:r>
              <a:rPr lang="en-US" dirty="0" smtClean="0"/>
              <a:t>sk questions</a:t>
            </a:r>
            <a:r>
              <a:rPr lang="en-US" baseline="0" dirty="0" smtClean="0"/>
              <a:t> as early as possible.</a:t>
            </a:r>
          </a:p>
          <a:p>
            <a:endParaRPr lang="en-US" baseline="0" dirty="0" smtClean="0"/>
          </a:p>
          <a:p>
            <a:r>
              <a:rPr lang="en-US" u="sng" baseline="0" dirty="0" smtClean="0"/>
              <a:t>Bids Due</a:t>
            </a:r>
            <a:r>
              <a:rPr lang="en-US" u="none" baseline="0" dirty="0" smtClean="0"/>
              <a:t> – July 12, 2019</a:t>
            </a:r>
          </a:p>
          <a:p>
            <a:endParaRPr lang="en-US" u="none" baseline="0" dirty="0" smtClean="0"/>
          </a:p>
          <a:p>
            <a:r>
              <a:rPr lang="en-US" u="sng" baseline="0" dirty="0" smtClean="0"/>
              <a:t>Demos</a:t>
            </a:r>
            <a:r>
              <a:rPr lang="en-US" u="none" baseline="0" dirty="0" smtClean="0"/>
              <a:t> – This window of time will be narrowed as we approach the demo evaluation point. Bidders will be provided demonstration scenarios, location and schedule information approximate 2 weeks prior to the actual day of the live demonstration (Section 4.7).</a:t>
            </a:r>
          </a:p>
          <a:p>
            <a:endParaRPr lang="en-US" u="none" baseline="0" dirty="0" smtClean="0"/>
          </a:p>
          <a:p>
            <a:r>
              <a:rPr lang="en-US" u="sng" baseline="0" dirty="0" smtClean="0"/>
              <a:t>ASB</a:t>
            </a:r>
            <a:r>
              <a:rPr lang="en-US" u="none" baseline="0" dirty="0" smtClean="0"/>
              <a:t> – Estimated to be announced Sept 20.</a:t>
            </a:r>
          </a:p>
          <a:p>
            <a:endParaRPr lang="en-US" u="none" baseline="0" dirty="0" smtClean="0"/>
          </a:p>
          <a:p>
            <a:r>
              <a:rPr lang="en-US" u="sng" baseline="0" dirty="0" smtClean="0"/>
              <a:t>Master Agreement Award</a:t>
            </a:r>
            <a:r>
              <a:rPr lang="en-US" u="none" baseline="0" dirty="0" smtClean="0"/>
              <a:t> – Estimated to be December 31, 2019.</a:t>
            </a:r>
            <a:endParaRPr lang="en-US" u="sng" dirty="0"/>
          </a:p>
        </p:txBody>
      </p:sp>
      <p:sp>
        <p:nvSpPr>
          <p:cNvPr id="4" name="Slide Number Placeholder 3"/>
          <p:cNvSpPr>
            <a:spLocks noGrp="1"/>
          </p:cNvSpPr>
          <p:nvPr>
            <p:ph type="sldNum" sz="quarter" idx="10"/>
          </p:nvPr>
        </p:nvSpPr>
        <p:spPr/>
        <p:txBody>
          <a:bodyPr/>
          <a:lstStyle/>
          <a:p>
            <a:fld id="{F93BC628-937E-4315-A9CD-15553DC20109}" type="slidenum">
              <a:rPr lang="en-US" smtClean="0"/>
              <a:t>15</a:t>
            </a:fld>
            <a:endParaRPr lang="en-US" dirty="0"/>
          </a:p>
        </p:txBody>
      </p:sp>
    </p:spTree>
    <p:extLst>
      <p:ext uri="{BB962C8B-B14F-4D97-AF65-F5344CB8AC3E}">
        <p14:creationId xmlns:p14="http://schemas.microsoft.com/office/powerpoint/2010/main" val="2271723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Participating States will address the potential customers – eligible</a:t>
            </a:r>
            <a:r>
              <a:rPr lang="en-US" baseline="0" dirty="0" smtClean="0"/>
              <a:t> Purchasers / Purchasing Entities – in their Participating Addendum.</a:t>
            </a:r>
          </a:p>
          <a:p>
            <a:r>
              <a:rPr lang="en-US" baseline="0" dirty="0" smtClean="0"/>
              <a:t>Most states will include State Agencies, Cities, Counties, and Higher Education as Purchasing Entities.</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16</a:t>
            </a:fld>
            <a:endParaRPr lang="en-US" dirty="0"/>
          </a:p>
        </p:txBody>
      </p:sp>
    </p:spTree>
    <p:extLst>
      <p:ext uri="{BB962C8B-B14F-4D97-AF65-F5344CB8AC3E}">
        <p14:creationId xmlns:p14="http://schemas.microsoft.com/office/powerpoint/2010/main" val="1721519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solicitation should</a:t>
            </a:r>
            <a:r>
              <a:rPr lang="en-US" baseline="0" dirty="0" smtClean="0"/>
              <a:t> result in 2 Master Agreements.</a:t>
            </a:r>
          </a:p>
          <a:p>
            <a:r>
              <a:rPr lang="en-US" baseline="0" dirty="0" smtClean="0"/>
              <a:t>1 MA for Purchase Card Services</a:t>
            </a:r>
          </a:p>
          <a:p>
            <a:r>
              <a:rPr lang="en-US" baseline="0" dirty="0" smtClean="0"/>
              <a:t>1 MA for Fleet Card Services.</a:t>
            </a:r>
          </a:p>
          <a:p>
            <a:endParaRPr lang="en-US" baseline="0" dirty="0" smtClean="0"/>
          </a:p>
          <a:p>
            <a:r>
              <a:rPr lang="en-US" baseline="0" dirty="0" smtClean="0"/>
              <a:t>One Bidder </a:t>
            </a:r>
            <a:r>
              <a:rPr lang="en-US" u="sng" baseline="0" dirty="0" smtClean="0"/>
              <a:t>could</a:t>
            </a:r>
            <a:r>
              <a:rPr lang="en-US" u="none" baseline="0" dirty="0" smtClean="0"/>
              <a:t> competitively bid both categories, but 2 Master Agreements would still be executed.</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17</a:t>
            </a:fld>
            <a:endParaRPr lang="en-US" dirty="0"/>
          </a:p>
        </p:txBody>
      </p:sp>
    </p:spTree>
    <p:extLst>
      <p:ext uri="{BB962C8B-B14F-4D97-AF65-F5344CB8AC3E}">
        <p14:creationId xmlns:p14="http://schemas.microsoft.com/office/powerpoint/2010/main" val="1519232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Bidders can choose to bid on 1 or both categories.</a:t>
            </a:r>
          </a:p>
          <a:p>
            <a:r>
              <a:rPr lang="en-US" baseline="0" dirty="0" smtClean="0"/>
              <a:t>If bidding both categories, submit a </a:t>
            </a:r>
            <a:r>
              <a:rPr lang="en-US" u="sng" baseline="0" dirty="0" smtClean="0"/>
              <a:t>full</a:t>
            </a:r>
            <a:r>
              <a:rPr lang="en-US" u="none" baseline="0" dirty="0" smtClean="0"/>
              <a:t> response for each category.</a:t>
            </a:r>
          </a:p>
          <a:p>
            <a:endParaRPr lang="en-US" u="none" baseline="0" dirty="0" smtClean="0"/>
          </a:p>
          <a:p>
            <a:r>
              <a:rPr lang="en-US" u="none" baseline="0" dirty="0" smtClean="0"/>
              <a:t>Because some Participating States required a sealed bid process, physical, sealed bids are required for this solicitation. </a:t>
            </a:r>
          </a:p>
          <a:p>
            <a:r>
              <a:rPr lang="en-US" u="none" baseline="0" dirty="0" smtClean="0"/>
              <a:t>Require hard copies of the documents listed in the solicitation document and a USB drive with electronic files.</a:t>
            </a:r>
          </a:p>
          <a:p>
            <a:r>
              <a:rPr lang="en-US" u="none" baseline="0" dirty="0" smtClean="0"/>
              <a:t>Electronic files should be Microsoft Word or machine-readable PDF files.</a:t>
            </a:r>
          </a:p>
          <a:p>
            <a:r>
              <a:rPr lang="en-US" u="none" baseline="0" dirty="0" smtClean="0"/>
              <a:t>See details in Section 3.8 of the solicitation document.</a:t>
            </a:r>
          </a:p>
          <a:p>
            <a:endParaRPr lang="en-US" u="none" baseline="0" dirty="0" smtClean="0"/>
          </a:p>
          <a:p>
            <a:endParaRPr lang="en-US" u="none" baseline="0" dirty="0" smtClean="0"/>
          </a:p>
          <a:p>
            <a:endParaRPr lang="en-US" baseline="0"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18</a:t>
            </a:fld>
            <a:endParaRPr lang="en-US" dirty="0"/>
          </a:p>
        </p:txBody>
      </p:sp>
    </p:spTree>
    <p:extLst>
      <p:ext uri="{BB962C8B-B14F-4D97-AF65-F5344CB8AC3E}">
        <p14:creationId xmlns:p14="http://schemas.microsoft.com/office/powerpoint/2010/main" val="2141732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requirements for the two envelopes.</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19</a:t>
            </a:fld>
            <a:endParaRPr lang="en-US" dirty="0"/>
          </a:p>
        </p:txBody>
      </p:sp>
    </p:spTree>
    <p:extLst>
      <p:ext uri="{BB962C8B-B14F-4D97-AF65-F5344CB8AC3E}">
        <p14:creationId xmlns:p14="http://schemas.microsoft.com/office/powerpoint/2010/main" val="3148912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agenda today. </a:t>
            </a:r>
          </a:p>
          <a:p>
            <a:endParaRPr lang="en-US" dirty="0" smtClean="0"/>
          </a:p>
          <a:p>
            <a:r>
              <a:rPr lang="en-US" dirty="0" smtClean="0"/>
              <a:t>There is</a:t>
            </a:r>
            <a:r>
              <a:rPr lang="en-US" baseline="0" dirty="0" smtClean="0"/>
              <a:t> a set slide for questions, but I truly want this to be a conversation. Please jump in at any time.</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a:t>
            </a:fld>
            <a:endParaRPr lang="en-US" dirty="0"/>
          </a:p>
        </p:txBody>
      </p:sp>
    </p:spTree>
    <p:extLst>
      <p:ext uri="{BB962C8B-B14F-4D97-AF65-F5344CB8AC3E}">
        <p14:creationId xmlns:p14="http://schemas.microsoft.com/office/powerpoint/2010/main" val="35347687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20</a:t>
            </a:fld>
            <a:endParaRPr lang="en-US" dirty="0"/>
          </a:p>
        </p:txBody>
      </p:sp>
    </p:spTree>
    <p:extLst>
      <p:ext uri="{BB962C8B-B14F-4D97-AF65-F5344CB8AC3E}">
        <p14:creationId xmlns:p14="http://schemas.microsoft.com/office/powerpoint/2010/main" val="36425741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21</a:t>
            </a:fld>
            <a:endParaRPr lang="en-US" dirty="0"/>
          </a:p>
        </p:txBody>
      </p:sp>
    </p:spTree>
    <p:extLst>
      <p:ext uri="{BB962C8B-B14F-4D97-AF65-F5344CB8AC3E}">
        <p14:creationId xmlns:p14="http://schemas.microsoft.com/office/powerpoint/2010/main" val="19381123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Exhibits B1 &amp; B2 capture the system and contractor requirements.</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(Section 4.3) Mandatory (M)</a:t>
            </a:r>
            <a:r>
              <a:rPr lang="en-US" baseline="0" dirty="0" smtClean="0"/>
              <a:t> and Mandatory Scored (MS) requirements are non-negotiable.  Enterprise Services will evaluate each bid – on a pass/fail basis – to ensure that the bidder agrees to all Mandatory and Mandatory Scored requirements set for in Exhibit B1 and Exhibit B2 as applicable. </a:t>
            </a:r>
            <a:endParaRPr lang="en-US" dirty="0" smtClean="0"/>
          </a:p>
          <a:p>
            <a:endParaRPr lang="en-US" dirty="0" smtClean="0"/>
          </a:p>
          <a:p>
            <a:r>
              <a:rPr lang="en-US" dirty="0" smtClean="0"/>
              <a:t>Scored Requirements (MS</a:t>
            </a:r>
            <a:r>
              <a:rPr lang="en-US" baseline="0" dirty="0" smtClean="0"/>
              <a:t> and NMS) require a narrative response. Be sure to indicate which requirement is being responded with the Narrative Response.  For simplicity, it is recommended that indication for meeting each requirement and narrative responses be 1 running document for Exhibit B1 and a separate running document for B2 (if bidding both categories).  </a:t>
            </a:r>
            <a:endParaRPr lang="en-US" dirty="0" smtClean="0"/>
          </a:p>
          <a:p>
            <a:endParaRPr lang="en-US" dirty="0" smtClean="0"/>
          </a:p>
          <a:p>
            <a:r>
              <a:rPr lang="en-US" b="1" dirty="0" smtClean="0"/>
              <a:t>Reminder – Do</a:t>
            </a:r>
            <a:r>
              <a:rPr lang="en-US" b="1" baseline="0" dirty="0" smtClean="0"/>
              <a:t> not include marketing material in your response.</a:t>
            </a:r>
            <a:endParaRPr lang="en-US" b="1" dirty="0" smtClean="0"/>
          </a:p>
          <a:p>
            <a:endParaRPr lang="en-US"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22</a:t>
            </a:fld>
            <a:endParaRPr lang="en-US" dirty="0"/>
          </a:p>
        </p:txBody>
      </p:sp>
    </p:spTree>
    <p:extLst>
      <p:ext uri="{BB962C8B-B14F-4D97-AF65-F5344CB8AC3E}">
        <p14:creationId xmlns:p14="http://schemas.microsoft.com/office/powerpoint/2010/main" val="4054089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exhibit</a:t>
            </a:r>
            <a:r>
              <a:rPr lang="en-US" baseline="0" dirty="0" smtClean="0"/>
              <a:t> captures the Bidder’s Rebate/Incentive Share rates which indicate the rates at which Participating States and Purchasing Entities earn their rebates.  Bidders should provide a bid rate – indicated by Basis Points (BPS). </a:t>
            </a:r>
          </a:p>
          <a:p>
            <a:endParaRPr lang="en-US" baseline="0" dirty="0" smtClean="0"/>
          </a:p>
          <a:p>
            <a:r>
              <a:rPr lang="en-US" baseline="0" dirty="0" smtClean="0"/>
              <a:t>1 Basis Point - .0001 or .01%</a:t>
            </a:r>
          </a:p>
          <a:p>
            <a:endParaRPr lang="en-US" baseline="0" dirty="0" smtClean="0"/>
          </a:p>
          <a:p>
            <a:r>
              <a:rPr lang="en-US" baseline="0" dirty="0" smtClean="0"/>
              <a:t>Bidder must provide rates for the entire Master Agreement term, up to 7 years.</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23</a:t>
            </a:fld>
            <a:endParaRPr lang="en-US" dirty="0"/>
          </a:p>
        </p:txBody>
      </p:sp>
    </p:spTree>
    <p:extLst>
      <p:ext uri="{BB962C8B-B14F-4D97-AF65-F5344CB8AC3E}">
        <p14:creationId xmlns:p14="http://schemas.microsoft.com/office/powerpoint/2010/main" val="4167613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captures bidder’s issues concerns, exceptions or objections</a:t>
            </a:r>
            <a:r>
              <a:rPr lang="en-US" baseline="0" dirty="0" smtClean="0"/>
              <a:t> to anything in the Sample Master Agreement.</a:t>
            </a:r>
          </a:p>
          <a:p>
            <a:endParaRPr lang="en-US" baseline="0" dirty="0" smtClean="0"/>
          </a:p>
          <a:p>
            <a:r>
              <a:rPr lang="en-US" baseline="0" dirty="0" smtClean="0"/>
              <a:t>Note – </a:t>
            </a:r>
            <a:r>
              <a:rPr lang="en-US" u="sng" baseline="0" dirty="0" smtClean="0"/>
              <a:t>Must</a:t>
            </a:r>
            <a:r>
              <a:rPr lang="en-US" u="none" baseline="0" dirty="0" smtClean="0"/>
              <a:t> describe, in business terms, the reason for the issue and propose a reasonable compromise.</a:t>
            </a:r>
          </a:p>
          <a:p>
            <a:r>
              <a:rPr lang="en-US" u="none" baseline="0" dirty="0" smtClean="0"/>
              <a:t>Red lined documents </a:t>
            </a:r>
            <a:r>
              <a:rPr lang="en-US" u="sng" baseline="0" dirty="0" smtClean="0"/>
              <a:t>will not be reviewed.</a:t>
            </a:r>
          </a:p>
          <a:p>
            <a:r>
              <a:rPr lang="en-US" u="none" baseline="0" dirty="0" smtClean="0"/>
              <a:t>Standard Bidder contract </a:t>
            </a:r>
            <a:r>
              <a:rPr lang="en-US" u="sng" baseline="0" dirty="0" smtClean="0"/>
              <a:t>will not be reviewed.</a:t>
            </a:r>
          </a:p>
          <a:p>
            <a:r>
              <a:rPr lang="en-US" u="sng" baseline="0" dirty="0" smtClean="0"/>
              <a:t>No Substantial Changes</a:t>
            </a:r>
            <a:r>
              <a:rPr lang="en-US" u="none" baseline="0" dirty="0" smtClean="0"/>
              <a:t> – this is a competitive solicitation for a public contract and Enterprise Services cannot accept a proposal or enter into a Master Agreement that substantially changes the  material terms and specifications published in the Competitive Solicitation. Bids that are contingent upon Enterprise Services making substantial changes to material terms and specifications published in the Competitive Solicitation may be determined to be non-responsible.  Enterprise Services will consider the number and nature of items on the Bidder’s MA Issues List in determining the likelihood of completing a Master Agreement with a bidder. </a:t>
            </a:r>
            <a:endParaRPr lang="en-US" u="sng" baseline="0"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24</a:t>
            </a:fld>
            <a:endParaRPr lang="en-US" dirty="0"/>
          </a:p>
        </p:txBody>
      </p:sp>
    </p:spTree>
    <p:extLst>
      <p:ext uri="{BB962C8B-B14F-4D97-AF65-F5344CB8AC3E}">
        <p14:creationId xmlns:p14="http://schemas.microsoft.com/office/powerpoint/2010/main" val="25105082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no need to return the following Exhibits. These documents are included in the Competitive</a:t>
            </a:r>
            <a:r>
              <a:rPr lang="en-US" baseline="0" dirty="0" smtClean="0"/>
              <a:t> Solicitation for the bidder’s awareness.</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25</a:t>
            </a:fld>
            <a:endParaRPr lang="en-US" dirty="0"/>
          </a:p>
        </p:txBody>
      </p:sp>
    </p:spTree>
    <p:extLst>
      <p:ext uri="{BB962C8B-B14F-4D97-AF65-F5344CB8AC3E}">
        <p14:creationId xmlns:p14="http://schemas.microsoft.com/office/powerpoint/2010/main" val="38837566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onto</a:t>
            </a:r>
            <a:r>
              <a:rPr lang="en-US" baseline="0" dirty="0" smtClean="0"/>
              <a:t> the Evaluation Process.</a:t>
            </a:r>
          </a:p>
          <a:p>
            <a:endParaRPr lang="en-US" baseline="0" dirty="0" smtClean="0"/>
          </a:p>
          <a:p>
            <a:r>
              <a:rPr lang="en-US" baseline="0" dirty="0" smtClean="0"/>
              <a:t>Section 4 of the Competitive Solicitation describes the evaluation process for both categories of this Competitive Solicitation. A majority of the evaluation for both categories is the same with some alterations in the number of points available.</a:t>
            </a:r>
          </a:p>
          <a:p>
            <a:endParaRPr lang="en-US" baseline="0" dirty="0" smtClean="0"/>
          </a:p>
          <a:p>
            <a:r>
              <a:rPr lang="en-US" baseline="0" dirty="0" smtClean="0"/>
              <a:t>The evaluation of this competitive solicitation has 9 steps.</a:t>
            </a:r>
          </a:p>
          <a:p>
            <a:endParaRPr lang="en-US" baseline="0" dirty="0" smtClean="0"/>
          </a:p>
          <a:p>
            <a:r>
              <a:rPr lang="en-US" u="sng" baseline="0" dirty="0" smtClean="0"/>
              <a:t>Step 1: Responsiveness</a:t>
            </a:r>
          </a:p>
          <a:p>
            <a:pPr marL="171450" indent="-171450">
              <a:buFont typeface="Arial" panose="020B0604020202020204" pitchFamily="34" charset="0"/>
              <a:buChar char="•"/>
            </a:pPr>
            <a:r>
              <a:rPr lang="en-US" u="none" baseline="0" dirty="0" smtClean="0"/>
              <a:t>Pass/Fail</a:t>
            </a:r>
          </a:p>
          <a:p>
            <a:pPr marL="171450" indent="-171450">
              <a:buFont typeface="Arial" panose="020B0604020202020204" pitchFamily="34" charset="0"/>
              <a:buChar char="•"/>
            </a:pPr>
            <a:r>
              <a:rPr lang="en-US" baseline="0" dirty="0" smtClean="0"/>
              <a:t>Is the bid complete – i.e., does the bid include each of the required bid submittals, are the submittals complete, signed, legible. </a:t>
            </a:r>
          </a:p>
          <a:p>
            <a:r>
              <a:rPr lang="en-US" baseline="0" dirty="0" smtClean="0"/>
              <a:t> </a:t>
            </a:r>
          </a:p>
          <a:p>
            <a:r>
              <a:rPr lang="en-US" u="sng" baseline="0" dirty="0" smtClean="0"/>
              <a:t>Step 2: Mandatory Requirements</a:t>
            </a:r>
          </a:p>
          <a:p>
            <a:pPr marL="171450" indent="-171450">
              <a:buFont typeface="Arial" panose="020B0604020202020204" pitchFamily="34" charset="0"/>
              <a:buChar char="•"/>
            </a:pPr>
            <a:r>
              <a:rPr lang="en-US" u="none" baseline="0" dirty="0" smtClean="0"/>
              <a:t>Pass/Fail</a:t>
            </a:r>
          </a:p>
          <a:p>
            <a:pPr marL="171450" indent="-171450">
              <a:buFont typeface="Arial" panose="020B0604020202020204" pitchFamily="34" charset="0"/>
              <a:buChar char="•"/>
            </a:pPr>
            <a:r>
              <a:rPr lang="en-US" u="none" baseline="0" dirty="0" smtClean="0"/>
              <a:t>Does the bidder agree to all Mandatory (M) and Mandatory Scored (MS) requirements</a:t>
            </a:r>
          </a:p>
          <a:p>
            <a:pPr marL="171450" indent="-171450">
              <a:buFont typeface="Arial" panose="020B0604020202020204" pitchFamily="34" charset="0"/>
              <a:buChar char="•"/>
            </a:pPr>
            <a:endParaRPr lang="en-US" u="none" baseline="0" dirty="0" smtClean="0"/>
          </a:p>
          <a:p>
            <a:pPr marL="0" indent="0">
              <a:buFont typeface="Arial" panose="020B0604020202020204" pitchFamily="34" charset="0"/>
              <a:buNone/>
            </a:pPr>
            <a:r>
              <a:rPr lang="en-US" b="1" u="none" baseline="0" dirty="0" smtClean="0"/>
              <a:t>If a bid is found to be non-responsive or fails to agree to any Mandatory or Mandatory Scored requirements, they will be removed from further evaluation.</a:t>
            </a:r>
          </a:p>
          <a:p>
            <a:pPr marL="0" indent="0">
              <a:buFont typeface="Arial" panose="020B0604020202020204" pitchFamily="34" charset="0"/>
              <a:buNone/>
            </a:pPr>
            <a:endParaRPr lang="en-US" u="none"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26</a:t>
            </a:fld>
            <a:endParaRPr lang="en-US" dirty="0"/>
          </a:p>
        </p:txBody>
      </p:sp>
    </p:spTree>
    <p:extLst>
      <p:ext uri="{BB962C8B-B14F-4D97-AF65-F5344CB8AC3E}">
        <p14:creationId xmlns:p14="http://schemas.microsoft.com/office/powerpoint/2010/main" val="565795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u="sng" baseline="0" dirty="0" smtClean="0"/>
              <a:t>Step 3: Card Acceptance</a:t>
            </a:r>
          </a:p>
          <a:p>
            <a:pPr marL="171450" indent="-171450">
              <a:buFont typeface="Arial" panose="020B0604020202020204" pitchFamily="34" charset="0"/>
              <a:buChar char="•"/>
            </a:pPr>
            <a:r>
              <a:rPr lang="en-US" u="none" baseline="0" dirty="0" smtClean="0"/>
              <a:t>Scored Evaluation</a:t>
            </a:r>
          </a:p>
          <a:p>
            <a:pPr marL="171450" indent="-171450">
              <a:buFont typeface="Arial" panose="020B0604020202020204" pitchFamily="34" charset="0"/>
              <a:buChar char="•"/>
            </a:pPr>
            <a:r>
              <a:rPr lang="en-US" baseline="0" dirty="0" smtClean="0"/>
              <a:t>This is one section with a variance in the points available</a:t>
            </a:r>
          </a:p>
          <a:p>
            <a:pPr marL="171450" indent="-171450">
              <a:buFont typeface="Arial" panose="020B0604020202020204" pitchFamily="34" charset="0"/>
              <a:buChar char="•"/>
            </a:pPr>
            <a:r>
              <a:rPr lang="en-US" baseline="0" dirty="0" smtClean="0"/>
              <a:t>Bidder with the highest acceptance locations by type will receive full points and the remaining bidders will receive proportionately fewer points.</a:t>
            </a:r>
          </a:p>
          <a:p>
            <a:r>
              <a:rPr lang="en-US" baseline="0" dirty="0" smtClean="0"/>
              <a:t> </a:t>
            </a:r>
          </a:p>
          <a:p>
            <a:r>
              <a:rPr lang="en-US" u="sng" baseline="0" dirty="0" smtClean="0"/>
              <a:t>Step 4: WA Procurement Priorities</a:t>
            </a:r>
          </a:p>
          <a:p>
            <a:pPr marL="171450" indent="-171450">
              <a:buFont typeface="Arial" panose="020B0604020202020204" pitchFamily="34" charset="0"/>
              <a:buChar char="•"/>
            </a:pPr>
            <a:r>
              <a:rPr lang="en-US" u="none" baseline="0" dirty="0" smtClean="0"/>
              <a:t>Scored Evaluation</a:t>
            </a:r>
          </a:p>
          <a:p>
            <a:pPr marL="171450" indent="-171450">
              <a:buFont typeface="Arial" panose="020B0604020202020204" pitchFamily="34" charset="0"/>
              <a:buChar char="•"/>
            </a:pPr>
            <a:r>
              <a:rPr lang="en-US" u="none" baseline="0" dirty="0" smtClean="0"/>
              <a:t>Preference Points for WA State Priorities</a:t>
            </a:r>
          </a:p>
          <a:p>
            <a:pPr marL="171450" indent="-171450">
              <a:buFont typeface="Arial" panose="020B0604020202020204" pitchFamily="34" charset="0"/>
              <a:buChar char="•"/>
            </a:pPr>
            <a:r>
              <a:rPr lang="en-US" u="none" baseline="0" dirty="0" smtClean="0"/>
              <a:t>Validated by Bidder’s response in Exhibit A1</a:t>
            </a:r>
          </a:p>
          <a:p>
            <a:pPr marL="628650" lvl="1" indent="-171450">
              <a:buFont typeface="Arial" panose="020B0604020202020204" pitchFamily="34" charset="0"/>
              <a:buChar char="•"/>
            </a:pPr>
            <a:r>
              <a:rPr lang="en-US" u="none" baseline="0" dirty="0" smtClean="0"/>
              <a:t>Executive Order 18-03 – Section 13 Workers’ Rights</a:t>
            </a:r>
          </a:p>
          <a:p>
            <a:pPr marL="628650" lvl="1" indent="-171450">
              <a:buFont typeface="Arial" panose="020B0604020202020204" pitchFamily="34" charset="0"/>
              <a:buChar char="•"/>
            </a:pPr>
            <a:r>
              <a:rPr lang="en-US" u="none" baseline="0" dirty="0" smtClean="0"/>
              <a:t>Veteran Owned – Section 14 Veteran-Owned Business preference</a:t>
            </a:r>
          </a:p>
          <a:p>
            <a:pPr marL="628650" lvl="1" indent="-171450">
              <a:buFont typeface="Arial" panose="020B0604020202020204" pitchFamily="34" charset="0"/>
              <a:buChar char="•"/>
            </a:pPr>
            <a:r>
              <a:rPr lang="en-US" u="none" baseline="0" dirty="0" smtClean="0"/>
              <a:t>Small Business – Section 15 Small Business preference.</a:t>
            </a:r>
          </a:p>
          <a:p>
            <a:pPr marL="457200" lvl="1" indent="0">
              <a:buFont typeface="Arial" panose="020B0604020202020204" pitchFamily="34" charset="0"/>
              <a:buNone/>
            </a:pPr>
            <a:endParaRPr lang="en-US" u="none" baseline="0" dirty="0" smtClean="0"/>
          </a:p>
          <a:p>
            <a:r>
              <a:rPr lang="en-US" u="sng" baseline="0" dirty="0" smtClean="0"/>
              <a:t>Step 5: Bidder Narrative</a:t>
            </a:r>
          </a:p>
          <a:p>
            <a:pPr marL="171450" indent="-171450">
              <a:buFont typeface="Arial" panose="020B0604020202020204" pitchFamily="34" charset="0"/>
              <a:buChar char="•"/>
            </a:pPr>
            <a:r>
              <a:rPr lang="en-US" u="none" baseline="0" dirty="0" smtClean="0"/>
              <a:t>Scored Evaluation</a:t>
            </a:r>
          </a:p>
          <a:p>
            <a:pPr marL="171450" indent="-171450">
              <a:buFont typeface="Arial" panose="020B0604020202020204" pitchFamily="34" charset="0"/>
              <a:buChar char="•"/>
            </a:pPr>
            <a:r>
              <a:rPr lang="en-US" baseline="0" dirty="0" smtClean="0"/>
              <a:t>Mandatory Scored and Non-Mandatory Scored allow for bidders to provide a narrative response.</a:t>
            </a:r>
          </a:p>
          <a:p>
            <a:pPr marL="171450" indent="-171450">
              <a:buFont typeface="Arial" panose="020B0604020202020204" pitchFamily="34" charset="0"/>
              <a:buChar char="•"/>
            </a:pPr>
            <a:r>
              <a:rPr lang="en-US" baseline="0" dirty="0" smtClean="0"/>
              <a:t>Each scored requirement will have a maximum number of points available.</a:t>
            </a:r>
          </a:p>
          <a:p>
            <a:pPr marL="171450" indent="-171450">
              <a:buFont typeface="Arial" panose="020B0604020202020204" pitchFamily="34" charset="0"/>
              <a:buChar char="•"/>
            </a:pPr>
            <a:r>
              <a:rPr lang="en-US" baseline="0" dirty="0" smtClean="0"/>
              <a:t>The evaluation team will rate the individual response according to the rubric provided in the Solicitation Document and assign a whole number rating.</a:t>
            </a:r>
          </a:p>
          <a:p>
            <a:pPr marL="171450" indent="-171450">
              <a:buFont typeface="Arial" panose="020B0604020202020204" pitchFamily="34" charset="0"/>
              <a:buChar char="•"/>
            </a:pPr>
            <a:r>
              <a:rPr lang="en-US" baseline="0" dirty="0" smtClean="0"/>
              <a:t>Evaluator rating will be averaged together and a percentage (average rating /5) will be multiplied by the maximum number of points available.</a:t>
            </a:r>
          </a:p>
          <a:p>
            <a:pPr marL="628650" lvl="1" indent="-171450">
              <a:buFont typeface="Arial" panose="020B0604020202020204" pitchFamily="34" charset="0"/>
              <a:buChar char="•"/>
            </a:pPr>
            <a:endParaRPr lang="en-US" u="none" baseline="0" dirty="0" smtClean="0"/>
          </a:p>
          <a:p>
            <a:pPr marL="0" indent="0">
              <a:buFont typeface="Arial" panose="020B0604020202020204" pitchFamily="34" charset="0"/>
              <a:buNone/>
            </a:pPr>
            <a:r>
              <a:rPr lang="en-US" b="1" u="none" baseline="0" dirty="0" smtClean="0"/>
              <a:t>Based on the scores totaled up to this point in the evaluation, a competitive range will be established. Bidders falling within that competitive rate will move forward to Live Demonstrations. </a:t>
            </a:r>
          </a:p>
          <a:p>
            <a:pPr marL="0" indent="0">
              <a:buFont typeface="Arial" panose="020B0604020202020204" pitchFamily="34" charset="0"/>
              <a:buNone/>
            </a:pPr>
            <a:endParaRPr lang="en-US" u="none"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27</a:t>
            </a:fld>
            <a:endParaRPr lang="en-US" dirty="0"/>
          </a:p>
        </p:txBody>
      </p:sp>
    </p:spTree>
    <p:extLst>
      <p:ext uri="{BB962C8B-B14F-4D97-AF65-F5344CB8AC3E}">
        <p14:creationId xmlns:p14="http://schemas.microsoft.com/office/powerpoint/2010/main" val="36043940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baseline="0" dirty="0" smtClean="0"/>
              <a:t>Step 6: Live Demonstrations</a:t>
            </a:r>
          </a:p>
          <a:p>
            <a:pPr marL="171450" indent="-171450">
              <a:buFont typeface="Arial" panose="020B0604020202020204" pitchFamily="34" charset="0"/>
              <a:buChar char="•"/>
            </a:pPr>
            <a:r>
              <a:rPr lang="en-US" u="none" baseline="0" dirty="0" smtClean="0"/>
              <a:t>Scored Evaluation</a:t>
            </a:r>
          </a:p>
          <a:p>
            <a:pPr marL="171450" indent="-171450">
              <a:buFont typeface="Arial" panose="020B0604020202020204" pitchFamily="34" charset="0"/>
              <a:buChar char="•"/>
            </a:pPr>
            <a:r>
              <a:rPr lang="en-US" baseline="0" dirty="0" smtClean="0"/>
              <a:t>Evaluated on ease of system use, customizability, flexibility and adherence to demonstration scenarios.</a:t>
            </a:r>
          </a:p>
          <a:p>
            <a:pPr marL="171450" indent="-171450">
              <a:buFont typeface="Arial" panose="020B0604020202020204" pitchFamily="34" charset="0"/>
              <a:buChar char="•"/>
            </a:pPr>
            <a:r>
              <a:rPr lang="en-US" baseline="0" dirty="0" smtClean="0"/>
              <a:t>Demonstration scenarios, location, and schedule information will be provided approx. 2 weeks prior to the date of the live demonstration.</a:t>
            </a:r>
          </a:p>
          <a:p>
            <a:r>
              <a:rPr lang="en-US" baseline="0" dirty="0" smtClean="0"/>
              <a:t> </a:t>
            </a:r>
          </a:p>
          <a:p>
            <a:r>
              <a:rPr lang="en-US" u="sng" baseline="0" dirty="0" smtClean="0"/>
              <a:t>Step 7: Rebate/Incentive Share</a:t>
            </a:r>
          </a:p>
          <a:p>
            <a:pPr marL="171450" indent="-171450">
              <a:buFont typeface="Arial" panose="020B0604020202020204" pitchFamily="34" charset="0"/>
              <a:buChar char="•"/>
            </a:pPr>
            <a:r>
              <a:rPr lang="en-US" u="none" baseline="0" dirty="0" smtClean="0"/>
              <a:t>Scored Evaluation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This is one section with a variance in the points available</a:t>
            </a:r>
            <a:endParaRPr lang="en-US" u="none" baseline="0" dirty="0" smtClean="0"/>
          </a:p>
          <a:p>
            <a:pPr marL="171450" indent="-171450">
              <a:buFont typeface="Arial" panose="020B0604020202020204" pitchFamily="34" charset="0"/>
              <a:buChar char="•"/>
            </a:pPr>
            <a:r>
              <a:rPr lang="en-US" baseline="0" dirty="0" smtClean="0"/>
              <a:t>Bidder with the highest rebate rate, by rebate type, will receive full points and the remaining bidders will receive proportionately fewer points.</a:t>
            </a:r>
          </a:p>
          <a:p>
            <a:pPr marL="171450" indent="-171450">
              <a:buFont typeface="Arial" panose="020B0604020202020204" pitchFamily="34" charset="0"/>
              <a:buChar char="•"/>
            </a:pPr>
            <a:r>
              <a:rPr lang="en-US" baseline="0" dirty="0" smtClean="0"/>
              <a:t>Bidder charging the highest foreign transaction fee will be assessed a 10 point deduction, other bidders charging lower foreign transaction fees will be assessed proportionately small point deductions. </a:t>
            </a:r>
            <a:r>
              <a:rPr lang="en-US" b="1" baseline="0" dirty="0" smtClean="0"/>
              <a:t>Bidders choosing not to change a foreign transaction fee will not be assess a point deduction.</a:t>
            </a:r>
          </a:p>
          <a:p>
            <a:pPr marL="171450" indent="-171450">
              <a:buFont typeface="Arial" panose="020B0604020202020204" pitchFamily="34" charset="0"/>
              <a:buChar char="•"/>
            </a:pPr>
            <a:r>
              <a:rPr lang="en-US" baseline="0" dirty="0" smtClean="0"/>
              <a:t>Bidder charging the highest overnight delivery fee will be assessed a 10 point deduction, other bidders charging lower overnight delivery fees will be assessed proportionately small point deductions. </a:t>
            </a:r>
            <a:r>
              <a:rPr lang="en-US" b="1" baseline="0" dirty="0" smtClean="0"/>
              <a:t>Bidders choosing not to change an overnight delivery fee will not be assess a point deduction.</a:t>
            </a:r>
          </a:p>
          <a:p>
            <a:pPr marL="171450" indent="-171450">
              <a:buFont typeface="Arial" panose="020B0604020202020204" pitchFamily="34" charset="0"/>
              <a:buChar char="•"/>
            </a:pPr>
            <a:r>
              <a:rPr lang="en-US" b="0" baseline="0" dirty="0" smtClean="0"/>
              <a:t>Scores for Rebate/Incentive Share will be determined by adding together the total points earned for each rebate type and subtracting any point deductions assessed based on fees charged. </a:t>
            </a:r>
            <a:endParaRPr lang="en-US" u="none" baseline="0" dirty="0" smtClean="0"/>
          </a:p>
          <a:p>
            <a:pPr marL="457200" lvl="1" indent="0">
              <a:buFont typeface="Arial" panose="020B0604020202020204" pitchFamily="34" charset="0"/>
              <a:buNone/>
            </a:pPr>
            <a:endParaRPr lang="en-US" u="none" baseline="0" dirty="0" smtClean="0"/>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28</a:t>
            </a:fld>
            <a:endParaRPr lang="en-US" dirty="0"/>
          </a:p>
        </p:txBody>
      </p:sp>
    </p:spTree>
    <p:extLst>
      <p:ext uri="{BB962C8B-B14F-4D97-AF65-F5344CB8AC3E}">
        <p14:creationId xmlns:p14="http://schemas.microsoft.com/office/powerpoint/2010/main" val="217478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baseline="0" dirty="0" smtClean="0"/>
              <a:t>Step 8: Responsibility</a:t>
            </a:r>
          </a:p>
          <a:p>
            <a:pPr marL="171450" indent="-171450">
              <a:buFont typeface="Arial" panose="020B0604020202020204" pitchFamily="34" charset="0"/>
              <a:buChar char="•"/>
            </a:pPr>
            <a:r>
              <a:rPr lang="en-US" u="none" baseline="0" dirty="0" smtClean="0"/>
              <a:t>Pass/Fail Evaluation</a:t>
            </a:r>
          </a:p>
          <a:p>
            <a:pPr marL="171450" indent="-171450">
              <a:buFont typeface="Arial" panose="020B0604020202020204" pitchFamily="34" charset="0"/>
              <a:buChar char="•"/>
            </a:pPr>
            <a:r>
              <a:rPr lang="en-US" baseline="0" dirty="0" smtClean="0"/>
              <a:t>Simply put the responsibility Analysis is Enterprise Service’s way of determining if the bidder will be a good partner in this Master Agreement. Details on what will and can be considered in the Responsibility analysis can be found in Section 4.9 of the Solicitation Document and include things like ability, capacity &amp; skills. Character, integrity </a:t>
            </a:r>
            <a:r>
              <a:rPr lang="en-US" baseline="0" smtClean="0"/>
              <a:t>and reputation. </a:t>
            </a:r>
            <a:endParaRPr lang="en-US" baseline="0" dirty="0" smtClean="0"/>
          </a:p>
          <a:p>
            <a:pPr marL="171450" indent="-171450">
              <a:buFont typeface="Arial" panose="020B0604020202020204" pitchFamily="34" charset="0"/>
              <a:buChar char="•"/>
            </a:pPr>
            <a:endParaRPr lang="en-US" baseline="0" dirty="0" smtClean="0"/>
          </a:p>
          <a:p>
            <a:r>
              <a:rPr lang="en-US" u="sng" baseline="0" dirty="0" smtClean="0"/>
              <a:t>Step 9: Contract Negotiations</a:t>
            </a:r>
          </a:p>
          <a:p>
            <a:pPr marL="171450" indent="-171450">
              <a:buFont typeface="Arial" panose="020B0604020202020204" pitchFamily="34" charset="0"/>
              <a:buChar char="•"/>
            </a:pPr>
            <a:r>
              <a:rPr lang="en-US" u="none" baseline="0" dirty="0" smtClean="0"/>
              <a:t>Discussion between Lead Sate (WA) and the Top Bidder of each category to determine if the bid may be improved.</a:t>
            </a:r>
          </a:p>
          <a:p>
            <a:pPr marL="171450" indent="-171450">
              <a:buFont typeface="Arial" panose="020B0604020202020204" pitchFamily="34" charset="0"/>
              <a:buChar char="•"/>
            </a:pPr>
            <a:r>
              <a:rPr lang="en-US" baseline="0" dirty="0" smtClean="0"/>
              <a:t>Master Agreement language is finalized in this stage</a:t>
            </a:r>
          </a:p>
          <a:p>
            <a:pPr marL="171450" indent="-171450">
              <a:buFont typeface="Arial" panose="020B0604020202020204" pitchFamily="34" charset="0"/>
              <a:buChar char="•"/>
            </a:pPr>
            <a:r>
              <a:rPr lang="en-US" baseline="0" dirty="0" smtClean="0"/>
              <a:t>This negotiation is for the Master Agreement only and does not include any negotiations of a Participating Addendum.</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Once the evaluation process is completed, the Apparent Successful Bidder (ASB) will be announced and the debrief/protest process discussed earlier will begin.</a:t>
            </a:r>
          </a:p>
        </p:txBody>
      </p:sp>
      <p:sp>
        <p:nvSpPr>
          <p:cNvPr id="4" name="Slide Number Placeholder 3"/>
          <p:cNvSpPr>
            <a:spLocks noGrp="1"/>
          </p:cNvSpPr>
          <p:nvPr>
            <p:ph type="sldNum" sz="quarter" idx="10"/>
          </p:nvPr>
        </p:nvSpPr>
        <p:spPr/>
        <p:txBody>
          <a:bodyPr/>
          <a:lstStyle/>
          <a:p>
            <a:fld id="{F93BC628-937E-4315-A9CD-15553DC20109}" type="slidenum">
              <a:rPr lang="en-US" smtClean="0"/>
              <a:t>31</a:t>
            </a:fld>
            <a:endParaRPr lang="en-US" dirty="0"/>
          </a:p>
        </p:txBody>
      </p:sp>
    </p:spTree>
    <p:extLst>
      <p:ext uri="{BB962C8B-B14F-4D97-AF65-F5344CB8AC3E}">
        <p14:creationId xmlns:p14="http://schemas.microsoft.com/office/powerpoint/2010/main" val="1164411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 is designed to be helpful.  We want each bidder to understand the opportunity and limits of state procurement.</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a:t>
            </a:fld>
            <a:endParaRPr lang="en-US" dirty="0"/>
          </a:p>
        </p:txBody>
      </p:sp>
    </p:spTree>
    <p:extLst>
      <p:ext uri="{BB962C8B-B14F-4D97-AF65-F5344CB8AC3E}">
        <p14:creationId xmlns:p14="http://schemas.microsoft.com/office/powerpoint/2010/main" val="9744249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details for the Master Agreement</a:t>
            </a:r>
          </a:p>
          <a:p>
            <a:endParaRPr lang="en-US" u="sng" dirty="0" smtClean="0"/>
          </a:p>
          <a:p>
            <a:r>
              <a:rPr lang="en-US" u="sng" dirty="0" smtClean="0"/>
              <a:t>Term</a:t>
            </a:r>
            <a:r>
              <a:rPr lang="en-US" u="none" dirty="0" smtClean="0"/>
              <a:t>:</a:t>
            </a:r>
            <a:r>
              <a:rPr lang="en-US" u="none" baseline="0" dirty="0" smtClean="0"/>
              <a:t> 5y + 2y, if performance metrics are met.</a:t>
            </a:r>
          </a:p>
          <a:p>
            <a:pPr marL="171450" indent="-171450">
              <a:buFont typeface="Arial" panose="020B0604020202020204" pitchFamily="34" charset="0"/>
              <a:buChar char="•"/>
            </a:pPr>
            <a:r>
              <a:rPr lang="en-US" u="none" baseline="0" dirty="0" smtClean="0"/>
              <a:t>Term reflects card services timeline only.</a:t>
            </a:r>
          </a:p>
          <a:p>
            <a:pPr marL="171450" indent="-171450">
              <a:buFont typeface="Arial" panose="020B0604020202020204" pitchFamily="34" charset="0"/>
              <a:buChar char="•"/>
            </a:pPr>
            <a:r>
              <a:rPr lang="en-US" b="1" u="none" baseline="0" dirty="0" smtClean="0"/>
              <a:t>Does not</a:t>
            </a:r>
            <a:r>
              <a:rPr lang="en-US" b="1" u="sng" baseline="0" dirty="0" smtClean="0"/>
              <a:t> </a:t>
            </a:r>
            <a:r>
              <a:rPr lang="en-US" b="0" u="none" baseline="0" dirty="0" smtClean="0"/>
              <a:t>include transition/implementation timeline</a:t>
            </a:r>
          </a:p>
          <a:p>
            <a:pPr marL="0" indent="0">
              <a:buFont typeface="Arial" panose="020B0604020202020204" pitchFamily="34" charset="0"/>
              <a:buNone/>
            </a:pPr>
            <a:endParaRPr lang="en-US" b="1" u="none" baseline="0" dirty="0" smtClean="0"/>
          </a:p>
          <a:p>
            <a:r>
              <a:rPr lang="en-US" u="sng" dirty="0" smtClean="0"/>
              <a:t>Rebate/Incentive</a:t>
            </a:r>
            <a:r>
              <a:rPr lang="en-US" u="sng" baseline="0" dirty="0" smtClean="0"/>
              <a:t> Share Rates</a:t>
            </a:r>
            <a:r>
              <a:rPr lang="en-US" u="none" dirty="0" smtClean="0"/>
              <a:t>:</a:t>
            </a:r>
            <a:r>
              <a:rPr lang="en-US" u="none" baseline="0" dirty="0" smtClean="0"/>
              <a:t> Set for the term (up to 7 years)</a:t>
            </a:r>
          </a:p>
          <a:p>
            <a:pPr marL="171450" indent="-171450">
              <a:buFont typeface="Arial" panose="020B0604020202020204" pitchFamily="34" charset="0"/>
              <a:buChar char="•"/>
            </a:pPr>
            <a:r>
              <a:rPr lang="en-US" u="none" baseline="0" dirty="0" smtClean="0"/>
              <a:t>Bids must reflect the rebate rates for the entire agreement term – 7y</a:t>
            </a:r>
          </a:p>
          <a:p>
            <a:pPr marL="0" indent="0">
              <a:buFont typeface="Arial" panose="020B0604020202020204" pitchFamily="34" charset="0"/>
              <a:buNone/>
            </a:pPr>
            <a:endParaRPr lang="en-US" b="0" u="none" baseline="0" dirty="0" smtClean="0"/>
          </a:p>
          <a:p>
            <a:pPr marL="0" indent="0">
              <a:buFont typeface="Arial" panose="020B0604020202020204" pitchFamily="34" charset="0"/>
              <a:buNone/>
            </a:pPr>
            <a:r>
              <a:rPr lang="en-US" b="0" u="sng" baseline="0" dirty="0" smtClean="0"/>
              <a:t>Standard Insurance Requirements</a:t>
            </a:r>
            <a:r>
              <a:rPr lang="en-US" b="0" u="none" baseline="0" dirty="0" smtClean="0"/>
              <a:t>: Details on the Insurance Requirements are included in Section 12 and Exhibit C of the Master Agreement</a:t>
            </a:r>
            <a:endParaRPr lang="en-US" b="0" u="sng" baseline="0" dirty="0" smtClean="0"/>
          </a:p>
          <a:p>
            <a:pPr marL="0" indent="0">
              <a:buFont typeface="Arial" panose="020B0604020202020204" pitchFamily="34" charset="0"/>
              <a:buNone/>
            </a:pPr>
            <a:endParaRPr lang="en-US" b="0" u="sng" baseline="0" dirty="0" smtClean="0"/>
          </a:p>
          <a:p>
            <a:pPr marL="0" indent="0">
              <a:buFont typeface="Arial" panose="020B0604020202020204" pitchFamily="34" charset="0"/>
              <a:buNone/>
            </a:pPr>
            <a:r>
              <a:rPr lang="en-US" b="0" u="sng" baseline="0" dirty="0" smtClean="0"/>
              <a:t>NASPO Reporting &amp; Administrative Fee</a:t>
            </a:r>
          </a:p>
          <a:p>
            <a:pPr marL="171450" indent="-171450">
              <a:buFont typeface="Arial" panose="020B0604020202020204" pitchFamily="34" charset="0"/>
              <a:buChar char="•"/>
            </a:pPr>
            <a:r>
              <a:rPr lang="en-US" b="0" u="none" baseline="0" dirty="0" smtClean="0"/>
              <a:t>Awarded Contractor will be required to report sales on a quarterly basis to NASPO ValuePoint</a:t>
            </a:r>
          </a:p>
          <a:p>
            <a:pPr marL="171450" indent="-171450">
              <a:buFont typeface="Arial" panose="020B0604020202020204" pitchFamily="34" charset="0"/>
              <a:buChar char="•"/>
            </a:pPr>
            <a:r>
              <a:rPr lang="en-US" b="0" u="none" baseline="0" dirty="0" smtClean="0"/>
              <a:t>Awarded Contractor will be required to pay NASPO ValuePoint an Annual Administrative fee at a rate of one-quarter of one basis point (0.0025%) of the National Annual Volume.</a:t>
            </a:r>
          </a:p>
          <a:p>
            <a:pPr marL="171450" indent="-171450">
              <a:buFont typeface="Arial" panose="020B0604020202020204" pitchFamily="34" charset="0"/>
              <a:buChar char="•"/>
            </a:pPr>
            <a:r>
              <a:rPr lang="en-US" b="0" u="none" baseline="0" dirty="0" smtClean="0"/>
              <a:t>See Section 8 of the Master Agreement </a:t>
            </a:r>
          </a:p>
          <a:p>
            <a:pPr marL="0" indent="0">
              <a:buFont typeface="Arial" panose="020B0604020202020204" pitchFamily="34" charset="0"/>
              <a:buNone/>
            </a:pPr>
            <a:endParaRPr lang="en-US" b="1" u="none" baseline="0"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32</a:t>
            </a:fld>
            <a:endParaRPr lang="en-US" dirty="0"/>
          </a:p>
        </p:txBody>
      </p:sp>
    </p:spTree>
    <p:extLst>
      <p:ext uri="{BB962C8B-B14F-4D97-AF65-F5344CB8AC3E}">
        <p14:creationId xmlns:p14="http://schemas.microsoft.com/office/powerpoint/2010/main" val="3083658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 to revisit</a:t>
            </a:r>
            <a:r>
              <a:rPr lang="en-US" baseline="0" dirty="0" smtClean="0"/>
              <a:t> a slide we have already seen.</a:t>
            </a:r>
          </a:p>
          <a:p>
            <a:endParaRPr lang="en-US" baseline="0" dirty="0" smtClean="0"/>
          </a:p>
          <a:p>
            <a:r>
              <a:rPr lang="en-US" baseline="0" dirty="0" smtClean="0"/>
              <a:t>I’m sure you’re thinking – I’ve been announced as the ASB and awarded the Master Agreement – (click) HOORRAY!! Services can now start!! SHOW ME THE MONEY!!</a:t>
            </a:r>
          </a:p>
          <a:p>
            <a:endParaRPr lang="en-US" baseline="0" dirty="0"/>
          </a:p>
          <a:p>
            <a:r>
              <a:rPr lang="en-US" baseline="0" dirty="0" smtClean="0"/>
              <a:t>I need to let you know that’s simply not true. Being awarded the Master Agreement (click) starts the Participating Addendum process to move you toward the green light (click) of starting services.</a:t>
            </a:r>
          </a:p>
        </p:txBody>
      </p:sp>
      <p:sp>
        <p:nvSpPr>
          <p:cNvPr id="4" name="Slide Number Placeholder 3"/>
          <p:cNvSpPr>
            <a:spLocks noGrp="1"/>
          </p:cNvSpPr>
          <p:nvPr>
            <p:ph type="sldNum" sz="quarter" idx="10"/>
          </p:nvPr>
        </p:nvSpPr>
        <p:spPr/>
        <p:txBody>
          <a:bodyPr/>
          <a:lstStyle/>
          <a:p>
            <a:fld id="{F93BC628-937E-4315-A9CD-15553DC20109}" type="slidenum">
              <a:rPr lang="en-US" smtClean="0"/>
              <a:t>33</a:t>
            </a:fld>
            <a:endParaRPr lang="en-US" dirty="0"/>
          </a:p>
        </p:txBody>
      </p:sp>
    </p:spTree>
    <p:extLst>
      <p:ext uri="{BB962C8B-B14F-4D97-AF65-F5344CB8AC3E}">
        <p14:creationId xmlns:p14="http://schemas.microsoft.com/office/powerpoint/2010/main" val="25579684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t>EACH STATE</a:t>
            </a:r>
            <a:r>
              <a:rPr lang="en-US" b="0" u="none" baseline="0" dirty="0" smtClean="0"/>
              <a:t> – YES, even WA will have to execute a Participating Addendum in order to start the transition/implementation and get to receiving card services.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baseline="0" dirty="0" smtClean="0"/>
              <a:t>PAs are negotiated by each Participating State. WA’s sample PA is attached to the solicitation document (Exhibit D1). Other states have chosen to provide state specific T&amp;Cs in the solicitation document (Exhibits D-3 – D-10”ish).  </a:t>
            </a:r>
            <a:endParaRPr lang="en-US" b="1" baseline="0" dirty="0" smtClean="0"/>
          </a:p>
          <a:p>
            <a:endParaRPr lang="en-US"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34</a:t>
            </a:fld>
            <a:endParaRPr lang="en-US" dirty="0"/>
          </a:p>
        </p:txBody>
      </p:sp>
    </p:spTree>
    <p:extLst>
      <p:ext uri="{BB962C8B-B14F-4D97-AF65-F5344CB8AC3E}">
        <p14:creationId xmlns:p14="http://schemas.microsoft.com/office/powerpoint/2010/main" val="10455648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35</a:t>
            </a:fld>
            <a:endParaRPr lang="en-US" dirty="0"/>
          </a:p>
        </p:txBody>
      </p:sp>
    </p:spTree>
    <p:extLst>
      <p:ext uri="{BB962C8B-B14F-4D97-AF65-F5344CB8AC3E}">
        <p14:creationId xmlns:p14="http://schemas.microsoft.com/office/powerpoint/2010/main" val="11356937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36</a:t>
            </a:fld>
            <a:endParaRPr lang="en-US" dirty="0"/>
          </a:p>
        </p:txBody>
      </p:sp>
    </p:spTree>
    <p:extLst>
      <p:ext uri="{BB962C8B-B14F-4D97-AF65-F5344CB8AC3E}">
        <p14:creationId xmlns:p14="http://schemas.microsoft.com/office/powerpoint/2010/main" val="6590857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pPr>
            <a:r>
              <a:rPr lang="en-US" dirty="0" smtClean="0"/>
              <a:t>Revisiting</a:t>
            </a:r>
            <a:r>
              <a:rPr lang="en-US" baseline="0" dirty="0" smtClean="0"/>
              <a:t> one of my favorite slides again – we are here (click).</a:t>
            </a:r>
          </a:p>
          <a:p>
            <a:pPr>
              <a:spcBef>
                <a:spcPts val="1200"/>
              </a:spcBef>
            </a:pPr>
            <a:r>
              <a:rPr lang="en-US" baseline="0" dirty="0" smtClean="0"/>
              <a:t>As you can see, there is still a lot left to do.</a:t>
            </a:r>
          </a:p>
          <a:p>
            <a:pPr marL="171450" indent="-171450">
              <a:spcBef>
                <a:spcPts val="1200"/>
              </a:spcBef>
              <a:buFontTx/>
              <a:buChar char="-"/>
            </a:pPr>
            <a:r>
              <a:rPr lang="en-US" baseline="0" dirty="0" smtClean="0"/>
              <a:t>Submit Bids</a:t>
            </a:r>
          </a:p>
          <a:p>
            <a:pPr marL="171450" indent="-171450">
              <a:spcBef>
                <a:spcPts val="1200"/>
              </a:spcBef>
              <a:buFontTx/>
              <a:buChar char="-"/>
            </a:pPr>
            <a:r>
              <a:rPr lang="en-US" baseline="0" dirty="0" smtClean="0"/>
              <a:t>Evaluate Bids, including demonstrations,</a:t>
            </a:r>
          </a:p>
          <a:p>
            <a:pPr marL="171450" indent="-171450">
              <a:spcBef>
                <a:spcPts val="1200"/>
              </a:spcBef>
              <a:buFontTx/>
              <a:buChar char="-"/>
            </a:pPr>
            <a:r>
              <a:rPr lang="en-US" baseline="0" dirty="0" smtClean="0"/>
              <a:t>Announce ASB</a:t>
            </a:r>
          </a:p>
          <a:p>
            <a:pPr marL="171450" indent="-171450">
              <a:spcBef>
                <a:spcPts val="1200"/>
              </a:spcBef>
              <a:buFontTx/>
              <a:buChar char="-"/>
            </a:pPr>
            <a:r>
              <a:rPr lang="en-US" baseline="0" dirty="0" smtClean="0"/>
              <a:t>Debrief &amp; Protest</a:t>
            </a:r>
          </a:p>
          <a:p>
            <a:pPr marL="171450" indent="-171450">
              <a:spcBef>
                <a:spcPts val="1200"/>
              </a:spcBef>
              <a:buFontTx/>
              <a:buChar char="-"/>
            </a:pPr>
            <a:r>
              <a:rPr lang="en-US" baseline="0" dirty="0" smtClean="0"/>
              <a:t>Award the Master Agreement</a:t>
            </a:r>
          </a:p>
          <a:p>
            <a:pPr marL="171450" indent="-171450">
              <a:spcBef>
                <a:spcPts val="1200"/>
              </a:spcBef>
              <a:buFontTx/>
              <a:buChar char="-"/>
            </a:pPr>
            <a:r>
              <a:rPr lang="en-US" baseline="0" dirty="0" smtClean="0"/>
              <a:t>States execute Participating Addendum</a:t>
            </a:r>
          </a:p>
          <a:p>
            <a:pPr marL="171450" indent="-171450">
              <a:spcBef>
                <a:spcPts val="1200"/>
              </a:spcBef>
              <a:buFontTx/>
              <a:buChar char="-"/>
            </a:pPr>
            <a:r>
              <a:rPr lang="en-US" baseline="0" dirty="0" smtClean="0"/>
              <a:t>Program Transition and Implementation and FINALLY</a:t>
            </a:r>
          </a:p>
          <a:p>
            <a:pPr marL="171450" indent="-171450">
              <a:spcBef>
                <a:spcPts val="1200"/>
              </a:spcBef>
              <a:buFontTx/>
              <a:buChar char="-"/>
            </a:pPr>
            <a:r>
              <a:rPr lang="en-US" baseline="0" dirty="0" smtClean="0"/>
              <a:t>Card Services beginning on January 1</a:t>
            </a:r>
            <a:r>
              <a:rPr lang="en-US" baseline="30000" dirty="0" smtClean="0"/>
              <a:t>st</a:t>
            </a:r>
            <a:r>
              <a:rPr lang="en-US" baseline="0" dirty="0" smtClean="0"/>
              <a:t>, 2021.</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37</a:t>
            </a:fld>
            <a:endParaRPr lang="en-US" dirty="0"/>
          </a:p>
        </p:txBody>
      </p:sp>
    </p:spTree>
    <p:extLst>
      <p:ext uri="{BB962C8B-B14F-4D97-AF65-F5344CB8AC3E}">
        <p14:creationId xmlns:p14="http://schemas.microsoft.com/office/powerpoint/2010/main" val="12970075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an overview of how</a:t>
            </a:r>
            <a:r>
              <a:rPr lang="en-US" baseline="0" dirty="0" smtClean="0"/>
              <a:t> and what to submit in your bid.</a:t>
            </a:r>
          </a:p>
          <a:p>
            <a:r>
              <a:rPr lang="en-US" baseline="0" dirty="0" smtClean="0"/>
              <a:t>See Exhibits and Section 3 of the Solicitation Document for additional details.</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38</a:t>
            </a:fld>
            <a:endParaRPr lang="en-US" dirty="0"/>
          </a:p>
        </p:txBody>
      </p:sp>
    </p:spTree>
    <p:extLst>
      <p:ext uri="{BB962C8B-B14F-4D97-AF65-F5344CB8AC3E}">
        <p14:creationId xmlns:p14="http://schemas.microsoft.com/office/powerpoint/2010/main" val="10016858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Complaints</a:t>
            </a:r>
          </a:p>
          <a:p>
            <a:pPr marL="640594" lvl="1" indent="-174708">
              <a:buFont typeface="Wingdings" panose="05000000000000000000" pitchFamily="2" charset="2"/>
              <a:buChar char="§"/>
            </a:pPr>
            <a:r>
              <a:rPr lang="en-US" dirty="0" smtClean="0"/>
              <a:t>Bidder complaints must comply with the Complaint &amp; Protest process set forth in the solicitation.</a:t>
            </a:r>
          </a:p>
          <a:p>
            <a:endParaRPr lang="en-US" dirty="0" smtClean="0"/>
          </a:p>
          <a:p>
            <a:endParaRPr lang="en-US" dirty="0" smtClean="0"/>
          </a:p>
          <a:p>
            <a:r>
              <a:rPr lang="en-US" dirty="0" smtClean="0"/>
              <a:t>Debrief Conferences</a:t>
            </a:r>
          </a:p>
          <a:p>
            <a:pPr marL="640594" lvl="1" indent="-174708">
              <a:buFont typeface="Wingdings" panose="05000000000000000000" pitchFamily="2" charset="2"/>
              <a:buChar char="§"/>
            </a:pPr>
            <a:r>
              <a:rPr lang="en-US" dirty="0" smtClean="0"/>
              <a:t>Bidders who are unwilling or unable to attend the Debrief Conference will lose the opportunity to protest</a:t>
            </a:r>
          </a:p>
          <a:p>
            <a:pPr marL="640594" lvl="1" indent="-174708">
              <a:buFont typeface="Wingdings" panose="05000000000000000000" pitchFamily="2" charset="2"/>
              <a:buChar char="§"/>
            </a:pPr>
            <a:endParaRPr lang="en-US" dirty="0" smtClean="0"/>
          </a:p>
          <a:p>
            <a:r>
              <a:rPr lang="en-US" dirty="0" smtClean="0"/>
              <a:t>Protests</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39</a:t>
            </a:fld>
            <a:endParaRPr lang="en-US" dirty="0"/>
          </a:p>
        </p:txBody>
      </p:sp>
    </p:spTree>
    <p:extLst>
      <p:ext uri="{BB962C8B-B14F-4D97-AF65-F5344CB8AC3E}">
        <p14:creationId xmlns:p14="http://schemas.microsoft.com/office/powerpoint/2010/main" val="25118461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40</a:t>
            </a:fld>
            <a:endParaRPr lang="en-US" dirty="0"/>
          </a:p>
        </p:txBody>
      </p:sp>
    </p:spTree>
    <p:extLst>
      <p:ext uri="{BB962C8B-B14F-4D97-AF65-F5344CB8AC3E}">
        <p14:creationId xmlns:p14="http://schemas.microsoft.com/office/powerpoint/2010/main" val="22357758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41</a:t>
            </a:fld>
            <a:endParaRPr lang="en-US" dirty="0"/>
          </a:p>
        </p:txBody>
      </p:sp>
    </p:spTree>
    <p:extLst>
      <p:ext uri="{BB962C8B-B14F-4D97-AF65-F5344CB8AC3E}">
        <p14:creationId xmlns:p14="http://schemas.microsoft.com/office/powerpoint/2010/main" val="1304504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4</a:t>
            </a:fld>
            <a:endParaRPr lang="en-US" dirty="0"/>
          </a:p>
        </p:txBody>
      </p:sp>
    </p:spTree>
    <p:extLst>
      <p:ext uri="{BB962C8B-B14F-4D97-AF65-F5344CB8AC3E}">
        <p14:creationId xmlns:p14="http://schemas.microsoft.com/office/powerpoint/2010/main" val="34021266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42</a:t>
            </a:fld>
            <a:endParaRPr lang="en-US" dirty="0"/>
          </a:p>
        </p:txBody>
      </p:sp>
    </p:spTree>
    <p:extLst>
      <p:ext uri="{BB962C8B-B14F-4D97-AF65-F5344CB8AC3E}">
        <p14:creationId xmlns:p14="http://schemas.microsoft.com/office/powerpoint/2010/main" val="1615479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NASPO</a:t>
            </a:r>
            <a:r>
              <a:rPr lang="en-US" baseline="0" dirty="0" smtClean="0"/>
              <a:t> ValuePoint (NVP) – Simply put NVP is a group of State Procurement Officials for all 50 States, DC and US Territories.</a:t>
            </a:r>
          </a:p>
          <a:p>
            <a:endParaRPr lang="en-US" baseline="0" dirty="0" smtClean="0"/>
          </a:p>
          <a:p>
            <a:r>
              <a:rPr lang="en-US" baseline="0" dirty="0" smtClean="0"/>
              <a:t>NVP facilitates the administration of cooperative contracting. We will get into additional details in the next few slides, but I want to make it clear that at the end of this solicitation and evaluation process, you will end up with a Master Agreement with the State of Washington and </a:t>
            </a:r>
            <a:r>
              <a:rPr lang="en-US" u="sng" baseline="0" dirty="0" smtClean="0"/>
              <a:t>not</a:t>
            </a:r>
            <a:r>
              <a:rPr lang="en-US" u="none" baseline="0" dirty="0" smtClean="0"/>
              <a:t> NVP. NVP is not a party to the contract, but rather a partner with the Participating States to execute cooperative contracting opportunities.</a:t>
            </a:r>
          </a:p>
          <a:p>
            <a:endParaRPr lang="en-US" u="none" baseline="0" dirty="0" smtClean="0"/>
          </a:p>
          <a:p>
            <a:r>
              <a:rPr lang="en-US" u="none" baseline="0" dirty="0" smtClean="0"/>
              <a:t>For each cooperative contracting opportunity, NASPO ValuePoint determines a Lead State – in this case the State of Washington – to execute the solicitation and award of a Master Agreement. The Master Agreement, between the Lead State and the highest scored, responsive, responsible bidder, allows for states – even the lead state- to execute Participating Addendums to address state specific terms and conditions and begin purchasing items or receiving services described in the Master Agreement.</a:t>
            </a:r>
          </a:p>
          <a:p>
            <a:endParaRPr lang="en-US" u="none" baseline="0" dirty="0" smtClean="0"/>
          </a:p>
          <a:p>
            <a:r>
              <a:rPr lang="en-US" u="none" baseline="0" dirty="0" smtClean="0"/>
              <a:t>Again, we’ll get a little deeper into this on some upcoming slides…</a:t>
            </a:r>
          </a:p>
          <a:p>
            <a:r>
              <a:rPr lang="en-US" u="none" baseline="0" dirty="0" smtClean="0"/>
              <a:t>Now onto the details of this specific solicitation.</a:t>
            </a:r>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5</a:t>
            </a:fld>
            <a:endParaRPr lang="en-US" dirty="0"/>
          </a:p>
        </p:txBody>
      </p:sp>
    </p:spTree>
    <p:extLst>
      <p:ext uri="{BB962C8B-B14F-4D97-AF65-F5344CB8AC3E}">
        <p14:creationId xmlns:p14="http://schemas.microsoft.com/office/powerpoint/2010/main" val="1261135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6</a:t>
            </a:fld>
            <a:endParaRPr lang="en-US" dirty="0"/>
          </a:p>
        </p:txBody>
      </p:sp>
    </p:spTree>
    <p:extLst>
      <p:ext uri="{BB962C8B-B14F-4D97-AF65-F5344CB8AC3E}">
        <p14:creationId xmlns:p14="http://schemas.microsoft.com/office/powerpoint/2010/main" val="2784027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procurement opportunity.</a:t>
            </a:r>
          </a:p>
          <a:p>
            <a:endParaRPr lang="en-US" dirty="0" smtClean="0"/>
          </a:p>
          <a:p>
            <a:r>
              <a:rPr lang="en-US" dirty="0" smtClean="0"/>
              <a:t>We’ll walk through each of these bullet points in the next few slides</a:t>
            </a:r>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7</a:t>
            </a:fld>
            <a:endParaRPr lang="en-US" dirty="0"/>
          </a:p>
        </p:txBody>
      </p:sp>
    </p:spTree>
    <p:extLst>
      <p:ext uri="{BB962C8B-B14F-4D97-AF65-F5344CB8AC3E}">
        <p14:creationId xmlns:p14="http://schemas.microsoft.com/office/powerpoint/2010/main" val="1667858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Back to what we started discussing about NVP Cooperative Contracting Process.</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Competitive Procurement</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Led by the Lead State (WA) with assistance from other states through Sourcing Team participation.  The Sourcing Team works to capture the multi-state requirements, user needs, etc. to validate a cooperative contracting opportunity.  NVP works with State Procurement Officials to determine what other states may be interested in participating in the contract and those states </a:t>
            </a:r>
            <a:r>
              <a:rPr lang="en-US" u="sng" baseline="0" dirty="0" smtClean="0"/>
              <a:t>may</a:t>
            </a:r>
            <a:r>
              <a:rPr lang="en-US" u="none" baseline="0" dirty="0" smtClean="0"/>
              <a:t> complete an Intent to Participate (ITP) to capture other state’s potential use of the Master Agreement.  Some ITP states </a:t>
            </a:r>
            <a:r>
              <a:rPr lang="en-US" u="sng" baseline="0" dirty="0" smtClean="0"/>
              <a:t>may</a:t>
            </a:r>
            <a:r>
              <a:rPr lang="en-US" u="none" baseline="0" dirty="0" smtClean="0"/>
              <a:t> choose to include state specific terms and conditions while other states may not. States do not have to complete an ITP in order to join the program later on. States that have completed an ITP  and included state specific T&amp;Cs have been included in the Solicitation Document.</a:t>
            </a:r>
          </a:p>
          <a:p>
            <a:pPr marL="0" marR="0" lvl="0" indent="0" algn="l" defTabSz="914400" rtl="0" eaLnBrk="1" fontAlgn="auto" latinLnBrk="0" hangingPunct="1">
              <a:lnSpc>
                <a:spcPct val="100000"/>
              </a:lnSpc>
              <a:spcBef>
                <a:spcPts val="1200"/>
              </a:spcBef>
              <a:spcAft>
                <a:spcPts val="0"/>
              </a:spcAft>
              <a:buClrTx/>
              <a:buSzTx/>
              <a:buFontTx/>
              <a:buNone/>
              <a:tabLst/>
              <a:defRPr/>
            </a:pPr>
            <a:endParaRPr lang="en-US" u="none" baseline="0" dirty="0" smtClean="0"/>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WA </a:t>
            </a:r>
            <a:r>
              <a:rPr lang="en-US" u="sng" baseline="0" dirty="0" smtClean="0"/>
              <a:t>will</a:t>
            </a:r>
            <a:r>
              <a:rPr lang="en-US" u="none" baseline="0" dirty="0" smtClean="0"/>
              <a:t> </a:t>
            </a:r>
            <a:r>
              <a:rPr lang="en-US" u="sng" baseline="0" dirty="0" smtClean="0"/>
              <a:t>not</a:t>
            </a:r>
            <a:r>
              <a:rPr lang="en-US" u="none" baseline="0" dirty="0" smtClean="0"/>
              <a:t> negotiate any states ITP – these will all have to be addressed during the establishment of the Participating Addendum. ITP details are included in the solicitation document for bidder awareness only.</a:t>
            </a:r>
            <a:endParaRPr lang="en-US" u="sng" baseline="0" dirty="0" smtClean="0"/>
          </a:p>
          <a:p>
            <a:pPr>
              <a:spcBef>
                <a:spcPts val="120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F93BC628-937E-4315-A9CD-15553DC20109}" type="slidenum">
              <a:rPr lang="en-US" smtClean="0"/>
              <a:t>8</a:t>
            </a:fld>
            <a:endParaRPr lang="en-US" dirty="0"/>
          </a:p>
        </p:txBody>
      </p:sp>
    </p:spTree>
    <p:extLst>
      <p:ext uri="{BB962C8B-B14F-4D97-AF65-F5344CB8AC3E}">
        <p14:creationId xmlns:p14="http://schemas.microsoft.com/office/powerpoint/2010/main" val="4104841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u="sng" baseline="0" dirty="0" smtClean="0"/>
              <a:t>Bid</a:t>
            </a:r>
            <a:r>
              <a:rPr lang="en-US" u="none" baseline="0" dirty="0" smtClean="0"/>
              <a:t> (click)</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This is where we are right now. The solicitation has been posted, Lead State hosts the pre-bid conference – WELCOME- and bidders are working on their bids.</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u="none" baseline="0" dirty="0" smtClean="0"/>
              <a:t>Question &amp; Answer, clarifications and solicitation amendments occur during this phase of the process.</a:t>
            </a:r>
            <a:endParaRPr lang="en-US" u="sng" baseline="0" dirty="0" smtClean="0"/>
          </a:p>
        </p:txBody>
      </p:sp>
      <p:sp>
        <p:nvSpPr>
          <p:cNvPr id="4" name="Slide Number Placeholder 3"/>
          <p:cNvSpPr>
            <a:spLocks noGrp="1"/>
          </p:cNvSpPr>
          <p:nvPr>
            <p:ph type="sldNum" sz="quarter" idx="10"/>
          </p:nvPr>
        </p:nvSpPr>
        <p:spPr/>
        <p:txBody>
          <a:bodyPr/>
          <a:lstStyle/>
          <a:p>
            <a:fld id="{F93BC628-937E-4315-A9CD-15553DC20109}" type="slidenum">
              <a:rPr lang="en-US" smtClean="0"/>
              <a:t>9</a:t>
            </a:fld>
            <a:endParaRPr lang="en-US" dirty="0"/>
          </a:p>
        </p:txBody>
      </p:sp>
    </p:spTree>
    <p:extLst>
      <p:ext uri="{BB962C8B-B14F-4D97-AF65-F5344CB8AC3E}">
        <p14:creationId xmlns:p14="http://schemas.microsoft.com/office/powerpoint/2010/main" val="2568862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828801"/>
            <a:ext cx="5886450" cy="2569633"/>
          </a:xfrm>
        </p:spPr>
        <p:txBody>
          <a:bodyPr anchor="b">
            <a:noAutofit/>
          </a:bodyPr>
          <a:lstStyle>
            <a:lvl1pPr>
              <a:defRPr sz="5400" cap="small" baseline="0">
                <a:latin typeface="Calibri" panose="020F050202020403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14350" y="4673600"/>
            <a:ext cx="4800600" cy="2336800"/>
          </a:xfrm>
        </p:spPr>
        <p:txBody>
          <a:bodyPr/>
          <a:lstStyle>
            <a:lvl1pPr marL="0" indent="0" algn="l">
              <a:buNone/>
              <a:defRPr>
                <a:solidFill>
                  <a:schemeClr val="tx1">
                    <a:lumMod val="75000"/>
                    <a:lumOff val="25000"/>
                  </a:schemeClr>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537AEFD-A9FF-4356-A006-28A12F645CB3}" type="datetime1">
              <a:rPr lang="en-US" smtClean="0"/>
              <a:t>6/19/2019</a:t>
            </a:fld>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defRPr>
            </a:lvl1pPr>
          </a:lstStyle>
          <a:p>
            <a:endParaRPr lang="en-US" dirty="0"/>
          </a:p>
        </p:txBody>
      </p:sp>
      <p:sp>
        <p:nvSpPr>
          <p:cNvPr id="6" name="Slide Number Placeholder 5"/>
          <p:cNvSpPr>
            <a:spLocks noGrp="1"/>
          </p:cNvSpPr>
          <p:nvPr>
            <p:ph type="sldNum" sz="quarter" idx="12"/>
          </p:nvPr>
        </p:nvSpPr>
        <p:spPr/>
        <p:txBody>
          <a:bodyPr/>
          <a:lstStyle/>
          <a:p>
            <a:fld id="{4E2E678C-05D9-4230-9986-361A51735870}" type="slidenum">
              <a:rPr lang="en-US" smtClean="0"/>
              <a:t>‹#›</a:t>
            </a:fld>
            <a:endParaRPr lang="en-US" dirty="0"/>
          </a:p>
        </p:txBody>
      </p:sp>
      <p:cxnSp>
        <p:nvCxnSpPr>
          <p:cNvPr id="8" name="Straight Connector 7"/>
          <p:cNvCxnSpPr/>
          <p:nvPr/>
        </p:nvCxnSpPr>
        <p:spPr>
          <a:xfrm>
            <a:off x="514350" y="4531360"/>
            <a:ext cx="588645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BE2410-049B-44DB-B2B1-7A473CC4CCF5}" type="datetime1">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812800"/>
            <a:ext cx="1543050" cy="78232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812800"/>
            <a:ext cx="4514850" cy="78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9E843E-86A0-4539-97D6-D002AB53E180}" type="datetime1">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small"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C1897E6-0118-4191-B7B6-3C3B60297E97}" type="datetime1">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41735" y="3149601"/>
            <a:ext cx="5829300" cy="2933700"/>
          </a:xfrm>
        </p:spPr>
        <p:txBody>
          <a:bodyPr anchor="b">
            <a:normAutofit/>
          </a:bodyPr>
          <a:lstStyle>
            <a:lvl1pPr algn="l">
              <a:defRPr sz="4800" b="0" cap="small"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541735" y="6169153"/>
            <a:ext cx="5829300" cy="2000249"/>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1B4A69-8A4F-4D4E-A6A2-C17AE2AD035E}" type="datetime1">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2E678C-05D9-4230-9986-361A51735870}" type="slidenum">
              <a:rPr lang="en-US" smtClean="0"/>
              <a:t>‹#›</a:t>
            </a:fld>
            <a:endParaRPr lang="en-US" dirty="0"/>
          </a:p>
        </p:txBody>
      </p:sp>
      <p:cxnSp>
        <p:nvCxnSpPr>
          <p:cNvPr id="7" name="Straight Connector 6"/>
          <p:cNvCxnSpPr/>
          <p:nvPr/>
        </p:nvCxnSpPr>
        <p:spPr>
          <a:xfrm>
            <a:off x="548640" y="6132576"/>
            <a:ext cx="588645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42900" y="2231136"/>
            <a:ext cx="3028950" cy="6291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3486150" y="2231136"/>
            <a:ext cx="3028950" cy="6291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5CCDCED-83F7-4086-AD5A-5576BCB16180}" type="datetime1">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42900" y="2235200"/>
            <a:ext cx="2948940" cy="853016"/>
          </a:xfrm>
          <a:noFill/>
          <a:ln>
            <a:noFill/>
          </a:ln>
          <a:effectLst/>
        </p:spPr>
        <p:style>
          <a:lnRef idx="3">
            <a:schemeClr val="lt1"/>
          </a:lnRef>
          <a:fillRef idx="1">
            <a:schemeClr val="accent2"/>
          </a:fillRef>
          <a:effectRef idx="1">
            <a:schemeClr val="accent2"/>
          </a:effectRef>
          <a:fontRef idx="none"/>
        </p:style>
        <p:txBody>
          <a:bodyPr anchor="ctr">
            <a:noAutofit/>
          </a:bodyPr>
          <a:lstStyle>
            <a:lvl1pPr marL="0" indent="0" algn="ctr">
              <a:buNone/>
              <a:defRPr sz="2800" b="1">
                <a:solidFill>
                  <a:schemeClr val="tx2"/>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42900" y="3251200"/>
            <a:ext cx="2948940" cy="5268384"/>
          </a:xfrm>
        </p:spPr>
        <p:txBody>
          <a:bodyPr/>
          <a:lstStyle>
            <a:lvl1pPr>
              <a:defRPr sz="2800"/>
            </a:lvl1pPr>
            <a:lvl2pP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3566160" y="2235200"/>
            <a:ext cx="2948940" cy="853016"/>
          </a:xfrm>
          <a:noFill/>
          <a:ln>
            <a:noFill/>
          </a:ln>
          <a:effectLst/>
        </p:spPr>
        <p:style>
          <a:lnRef idx="3">
            <a:schemeClr val="lt1"/>
          </a:lnRef>
          <a:fillRef idx="1">
            <a:schemeClr val="accent2"/>
          </a:fillRef>
          <a:effectRef idx="1">
            <a:schemeClr val="accent2"/>
          </a:effectRef>
          <a:fontRef idx="none"/>
        </p:style>
        <p:txBody>
          <a:bodyPr anchor="ctr">
            <a:noAutofit/>
          </a:bodyPr>
          <a:lstStyle>
            <a:lvl1pPr marL="0" indent="0" algn="ctr">
              <a:buNone/>
              <a:defRPr lang="en-US" sz="2800" b="1" kern="1200" dirty="0" smtClean="0">
                <a:solidFill>
                  <a:schemeClr val="tx2"/>
                </a:solidFill>
                <a:latin typeface="Calibri" panose="020F0502020204030204" pitchFamily="34"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3566160" y="3251200"/>
            <a:ext cx="2948940" cy="5268384"/>
          </a:xfrm>
        </p:spPr>
        <p:txBody>
          <a:bodyPr/>
          <a:lstStyle>
            <a:lvl1pPr>
              <a:defRPr sz="2800"/>
            </a:lvl1pPr>
            <a:lvl2pP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F8090FC5-57E5-42BF-98CC-6E583F7B7AEC}" type="datetime1">
              <a:rPr lang="en-US" smtClean="0"/>
              <a:t>6/19/2019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2E678C-05D9-4230-9986-361A51735870}" type="slidenum">
              <a:rPr lang="en-US" smtClean="0"/>
              <a:t>‹#›</a:t>
            </a:fld>
            <a:endParaRPr lang="en-US" dirty="0"/>
          </a:p>
        </p:txBody>
      </p:sp>
      <p:cxnSp>
        <p:nvCxnSpPr>
          <p:cNvPr id="11" name="Straight Connector 10"/>
          <p:cNvCxnSpPr/>
          <p:nvPr/>
        </p:nvCxnSpPr>
        <p:spPr>
          <a:xfrm rot="5400000">
            <a:off x="289858" y="5394662"/>
            <a:ext cx="6278880" cy="5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3CBBBF-B9D4-4E5C-B344-BDC1870CDF33}" type="datetime1">
              <a:rPr lang="en-US" smtClean="0"/>
              <a:t>6/19/2019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C6D90-879F-412F-AED7-7483D19166BB}" type="datetime1">
              <a:rPr lang="en-US" smtClean="0"/>
              <a:t>6/19/2019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1056107"/>
            <a:ext cx="1604772" cy="1682496"/>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228850" y="1056107"/>
            <a:ext cx="4286250" cy="743712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1" y="2840737"/>
            <a:ext cx="1604772" cy="565815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6DC19-81F2-4614-8391-6B2784970109}" type="datetime1">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2E678C-05D9-4230-9986-361A51735870}" type="slidenum">
              <a:rPr lang="en-US" smtClean="0"/>
              <a:t>‹#›</a:t>
            </a:fld>
            <a:endParaRPr lang="en-US" dirty="0"/>
          </a:p>
        </p:txBody>
      </p:sp>
      <p:cxnSp>
        <p:nvCxnSpPr>
          <p:cNvPr id="9" name="Straight Connector 8"/>
          <p:cNvCxnSpPr/>
          <p:nvPr/>
        </p:nvCxnSpPr>
        <p:spPr>
          <a:xfrm rot="5400000">
            <a:off x="-1636707" y="4774071"/>
            <a:ext cx="743712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1056640"/>
            <a:ext cx="1607010" cy="168656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143957" y="1117602"/>
            <a:ext cx="4428293" cy="7333941"/>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42900" y="2844800"/>
            <a:ext cx="1604772" cy="5657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741E85-9F5D-405D-B8AC-B37CFEC8B62E}" type="datetime1">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2E678C-05D9-4230-9986-361A5173587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94381"/>
            <a:ext cx="6858000" cy="3048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42900" y="711200"/>
            <a:ext cx="6172200" cy="13208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42900" y="2133600"/>
            <a:ext cx="6172200" cy="6502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6858000" cy="487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342900" y="24384"/>
            <a:ext cx="2171700" cy="438912"/>
          </a:xfrm>
          <a:prstGeom prst="rect">
            <a:avLst/>
          </a:prstGeom>
        </p:spPr>
        <p:txBody>
          <a:bodyPr vert="horz" lIns="91440" tIns="45720" rIns="91440" bIns="45720" rtlCol="0" anchor="ctr"/>
          <a:lstStyle>
            <a:lvl1pPr algn="l">
              <a:defRPr sz="1200">
                <a:solidFill>
                  <a:srgbClr val="FFFFFF"/>
                </a:solidFill>
                <a:latin typeface="Calibri" panose="020F0502020204030204" pitchFamily="34" charset="0"/>
              </a:defRPr>
            </a:lvl1pPr>
          </a:lstStyle>
          <a:p>
            <a:fld id="{D1B0D9EC-26A9-4115-9F4B-55C85FE63188}" type="datetime1">
              <a:rPr lang="en-US" smtClean="0"/>
              <a:t>6/19/2019</a:t>
            </a:fld>
            <a:endParaRPr lang="en-US" dirty="0"/>
          </a:p>
        </p:txBody>
      </p:sp>
      <p:sp>
        <p:nvSpPr>
          <p:cNvPr id="5" name="Footer Placeholder 4"/>
          <p:cNvSpPr>
            <a:spLocks noGrp="1"/>
          </p:cNvSpPr>
          <p:nvPr>
            <p:ph type="ftr" sz="quarter" idx="3"/>
          </p:nvPr>
        </p:nvSpPr>
        <p:spPr>
          <a:xfrm>
            <a:off x="2571750" y="24384"/>
            <a:ext cx="3086100" cy="438912"/>
          </a:xfrm>
          <a:prstGeom prst="rect">
            <a:avLst/>
          </a:prstGeom>
        </p:spPr>
        <p:txBody>
          <a:bodyPr vert="horz" lIns="91440" tIns="45720" rIns="91440" bIns="45720" rtlCol="0" anchor="ctr"/>
          <a:lstStyle>
            <a:lvl1pPr algn="ctr">
              <a:defRPr sz="1200">
                <a:solidFill>
                  <a:srgbClr val="FFFFFF"/>
                </a:solidFill>
                <a:latin typeface="Calibri" panose="020F0502020204030204" pitchFamily="34" charset="0"/>
              </a:defRPr>
            </a:lvl1pPr>
          </a:lstStyle>
          <a:p>
            <a:endParaRPr lang="en-US" dirty="0"/>
          </a:p>
        </p:txBody>
      </p:sp>
      <p:sp>
        <p:nvSpPr>
          <p:cNvPr id="6" name="Slide Number Placeholder 5"/>
          <p:cNvSpPr>
            <a:spLocks noGrp="1"/>
          </p:cNvSpPr>
          <p:nvPr>
            <p:ph type="sldNum" sz="quarter" idx="4"/>
          </p:nvPr>
        </p:nvSpPr>
        <p:spPr>
          <a:xfrm>
            <a:off x="5715000" y="24384"/>
            <a:ext cx="800100" cy="438912"/>
          </a:xfrm>
          <a:prstGeom prst="rect">
            <a:avLst/>
          </a:prstGeom>
        </p:spPr>
        <p:txBody>
          <a:bodyPr vert="horz" lIns="91440" tIns="45720" rIns="91440" bIns="45720" rtlCol="0" anchor="ctr"/>
          <a:lstStyle>
            <a:lvl1pPr algn="l">
              <a:defRPr sz="1400" b="1">
                <a:solidFill>
                  <a:srgbClr val="FFFFFF"/>
                </a:solidFill>
              </a:defRPr>
            </a:lvl1pPr>
          </a:lstStyle>
          <a:p>
            <a:fld id="{4E2E678C-05D9-4230-9986-361A5173587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spcBef>
          <a:spcPct val="0"/>
        </a:spcBef>
        <a:buNone/>
        <a:defRPr sz="4000" kern="1200" cap="small" spc="-100" baseline="0">
          <a:solidFill>
            <a:schemeClr val="tx2"/>
          </a:solidFill>
          <a:latin typeface="Calibri" panose="020F0502020204030204" pitchFamily="34" charset="0"/>
          <a:ea typeface="+mj-ea"/>
          <a:cs typeface="+mj-cs"/>
        </a:defRPr>
      </a:lvl1pPr>
    </p:titleStyle>
    <p:bodyStyle>
      <a:lvl1pPr marL="182880" indent="-182880" algn="l" defTabSz="914400" rtl="0" eaLnBrk="1" latinLnBrk="0" hangingPunct="1">
        <a:spcBef>
          <a:spcPct val="20000"/>
        </a:spcBef>
        <a:buClr>
          <a:schemeClr val="accent1"/>
        </a:buClr>
        <a:buSzPct val="85000"/>
        <a:buFont typeface="Wingdings" panose="05000000000000000000" pitchFamily="2" charset="2"/>
        <a:buChar char="§"/>
        <a:defRPr sz="2800" kern="1200">
          <a:solidFill>
            <a:schemeClr val="tx1"/>
          </a:solidFill>
          <a:latin typeface="Calibri" panose="020F0502020204030204" pitchFamily="34" charset="0"/>
          <a:ea typeface="+mn-ea"/>
          <a:cs typeface="+mn-cs"/>
        </a:defRPr>
      </a:lvl1pPr>
      <a:lvl2pPr marL="457200" indent="-182880" algn="l" defTabSz="914400" rtl="0" eaLnBrk="1" latinLnBrk="0" hangingPunct="1">
        <a:spcBef>
          <a:spcPct val="20000"/>
        </a:spcBef>
        <a:buClr>
          <a:schemeClr val="accent1"/>
        </a:buClr>
        <a:buSzPct val="85000"/>
        <a:buFont typeface="Wingdings" panose="05000000000000000000" pitchFamily="2" charset="2"/>
        <a:buChar char="§"/>
        <a:defRPr sz="2400" kern="1200">
          <a:solidFill>
            <a:schemeClr val="tx1"/>
          </a:solidFill>
          <a:latin typeface="Calibri" panose="020F0502020204030204" pitchFamily="34" charset="0"/>
          <a:ea typeface="+mn-ea"/>
          <a:cs typeface="+mn-cs"/>
        </a:defRPr>
      </a:lvl2pPr>
      <a:lvl3pPr marL="731520" indent="-182880" algn="l" defTabSz="914400" rtl="0" eaLnBrk="1" latinLnBrk="0" hangingPunct="1">
        <a:spcBef>
          <a:spcPct val="20000"/>
        </a:spcBef>
        <a:buClr>
          <a:schemeClr val="accent1"/>
        </a:buClr>
        <a:buSzPct val="90000"/>
        <a:buFont typeface="Wingdings" panose="05000000000000000000" pitchFamily="2" charset="2"/>
        <a:buChar char="§"/>
        <a:defRPr sz="2000" kern="1200">
          <a:solidFill>
            <a:schemeClr val="tx1"/>
          </a:solidFill>
          <a:latin typeface="Calibri" panose="020F0502020204030204" pitchFamily="34" charset="0"/>
          <a:ea typeface="+mn-ea"/>
          <a:cs typeface="+mn-cs"/>
        </a:defRPr>
      </a:lvl3pPr>
      <a:lvl4pPr marL="1005840" indent="-182880" algn="l" defTabSz="914400" rtl="0" eaLnBrk="1" latinLnBrk="0" hangingPunct="1">
        <a:spcBef>
          <a:spcPct val="20000"/>
        </a:spcBef>
        <a:buClr>
          <a:schemeClr val="accent1"/>
        </a:buClr>
        <a:buFont typeface="Wingdings" panose="05000000000000000000" pitchFamily="2" charset="2"/>
        <a:buChar char="§"/>
        <a:defRPr sz="1600" kern="1200">
          <a:solidFill>
            <a:schemeClr val="tx1"/>
          </a:solidFill>
          <a:latin typeface="Calibri" panose="020F0502020204030204" pitchFamily="34" charset="0"/>
          <a:ea typeface="+mn-ea"/>
          <a:cs typeface="+mn-cs"/>
        </a:defRPr>
      </a:lvl4pPr>
      <a:lvl5pPr marL="1188720" indent="-137160" algn="l" defTabSz="914400" rtl="0" eaLnBrk="1" latinLnBrk="0" hangingPunct="1">
        <a:spcBef>
          <a:spcPct val="20000"/>
        </a:spcBef>
        <a:buClr>
          <a:schemeClr val="accent1"/>
        </a:buClr>
        <a:buSzPct val="100000"/>
        <a:buFont typeface="Wingdings" panose="05000000000000000000" pitchFamily="2" charset="2"/>
        <a:buChar char="§"/>
        <a:defRPr sz="1400" kern="1200" baseline="0">
          <a:solidFill>
            <a:schemeClr val="tx1"/>
          </a:solidFill>
          <a:latin typeface="Calibri" panose="020F0502020204030204" pitchFamily="34" charset="0"/>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 Id="rId9" Type="http://schemas.microsoft.com/office/2007/relationships/hdphoto" Target="../media/hdphoto1.wdp"/></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Pre-Bid Conference</a:t>
            </a:r>
            <a:br>
              <a:rPr lang="en-US" dirty="0" smtClean="0"/>
            </a:br>
            <a:r>
              <a:rPr lang="en-US" dirty="0" smtClean="0"/>
              <a:t>00719/00819 – Commercial Card  Services</a:t>
            </a:r>
            <a:endParaRPr lang="en-US" dirty="0"/>
          </a:p>
        </p:txBody>
      </p:sp>
      <p:sp>
        <p:nvSpPr>
          <p:cNvPr id="5" name="Subtitle 4"/>
          <p:cNvSpPr>
            <a:spLocks noGrp="1"/>
          </p:cNvSpPr>
          <p:nvPr>
            <p:ph type="subTitle" idx="1"/>
          </p:nvPr>
        </p:nvSpPr>
        <p:spPr>
          <a:xfrm>
            <a:off x="514350" y="4673600"/>
            <a:ext cx="5886450" cy="3556000"/>
          </a:xfrm>
        </p:spPr>
        <p:txBody>
          <a:bodyPr/>
          <a:lstStyle/>
          <a:p>
            <a:pPr algn="ctr"/>
            <a:endParaRPr lang="en-US" dirty="0" smtClean="0"/>
          </a:p>
          <a:p>
            <a:pPr algn="ctr"/>
            <a:r>
              <a:rPr lang="en-US" sz="4000" dirty="0" smtClean="0"/>
              <a:t>Enterprise Services</a:t>
            </a:r>
          </a:p>
          <a:p>
            <a:pPr algn="ctr"/>
            <a:r>
              <a:rPr lang="en-US" sz="3200" dirty="0"/>
              <a:t>Contracts &amp; Procurement Division</a:t>
            </a:r>
          </a:p>
          <a:p>
            <a:pPr algn="ctr"/>
            <a:r>
              <a:rPr lang="en-US" sz="3200" dirty="0" smtClean="0"/>
              <a:t>June 19, 2019</a:t>
            </a:r>
          </a:p>
          <a:p>
            <a:pPr algn="ct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7463772"/>
            <a:ext cx="4648200" cy="784878"/>
          </a:xfrm>
          <a:prstGeom prst="rect">
            <a:avLst/>
          </a:prstGeom>
        </p:spPr>
      </p:pic>
      <p:sp>
        <p:nvSpPr>
          <p:cNvPr id="2" name="Slide Number Placeholder 1"/>
          <p:cNvSpPr>
            <a:spLocks noGrp="1"/>
          </p:cNvSpPr>
          <p:nvPr>
            <p:ph type="sldNum" sz="quarter" idx="12"/>
          </p:nvPr>
        </p:nvSpPr>
        <p:spPr/>
        <p:txBody>
          <a:bodyPr/>
          <a:lstStyle/>
          <a:p>
            <a:fld id="{4E2E678C-05D9-4230-9986-361A51735870}" type="slidenum">
              <a:rPr lang="en-US" smtClean="0"/>
              <a:t>1</a:t>
            </a:fld>
            <a:endParaRPr lang="en-US" dirty="0"/>
          </a:p>
        </p:txBody>
      </p:sp>
      <p:grpSp>
        <p:nvGrpSpPr>
          <p:cNvPr id="8" name="Group 7"/>
          <p:cNvGrpSpPr/>
          <p:nvPr/>
        </p:nvGrpSpPr>
        <p:grpSpPr>
          <a:xfrm>
            <a:off x="514350" y="8504766"/>
            <a:ext cx="5886450" cy="639234"/>
            <a:chOff x="514350" y="8504766"/>
            <a:chExt cx="5886450" cy="639234"/>
          </a:xfrm>
        </p:grpSpPr>
        <p:sp>
          <p:nvSpPr>
            <p:cNvPr id="6" name="Subtitle 4"/>
            <p:cNvSpPr txBox="1">
              <a:spLocks/>
            </p:cNvSpPr>
            <p:nvPr/>
          </p:nvSpPr>
          <p:spPr>
            <a:xfrm>
              <a:off x="514350" y="8504766"/>
              <a:ext cx="5886450" cy="639234"/>
            </a:xfrm>
            <a:prstGeom prst="rect">
              <a:avLst/>
            </a:prstGeom>
          </p:spPr>
          <p:txBody>
            <a:bodyPr vert="horz" lIns="91440" tIns="45720" rIns="91440" bIns="45720" rtlCol="0">
              <a:normAutofit fontScale="55000" lnSpcReduction="20000"/>
            </a:bodyPr>
            <a:lstStyle>
              <a:lvl1pPr marL="0" indent="0" algn="l" defTabSz="914400" rtl="0" eaLnBrk="1" latinLnBrk="0" hangingPunct="1">
                <a:spcBef>
                  <a:spcPct val="20000"/>
                </a:spcBef>
                <a:buClr>
                  <a:schemeClr val="accent1"/>
                </a:buClr>
                <a:buSzPct val="85000"/>
                <a:buFont typeface="Wingdings" panose="05000000000000000000" pitchFamily="2" charset="2"/>
                <a:buNone/>
                <a:defRPr sz="2800" kern="1200">
                  <a:solidFill>
                    <a:schemeClr val="tx1">
                      <a:lumMod val="75000"/>
                      <a:lumOff val="25000"/>
                    </a:schemeClr>
                  </a:solidFill>
                  <a:latin typeface="Calibri" panose="020F0502020204030204" pitchFamily="34" charset="0"/>
                  <a:ea typeface="+mn-ea"/>
                  <a:cs typeface="+mn-cs"/>
                </a:defRPr>
              </a:lvl1pPr>
              <a:lvl2pPr marL="457200" indent="0" algn="ctr" defTabSz="914400" rtl="0" eaLnBrk="1" latinLnBrk="0" hangingPunct="1">
                <a:spcBef>
                  <a:spcPct val="20000"/>
                </a:spcBef>
                <a:buClr>
                  <a:schemeClr val="accent1"/>
                </a:buClr>
                <a:buSzPct val="85000"/>
                <a:buFont typeface="Wingdings" panose="05000000000000000000" pitchFamily="2" charset="2"/>
                <a:buNone/>
                <a:defRPr sz="2400" kern="1200">
                  <a:solidFill>
                    <a:schemeClr val="tx1">
                      <a:tint val="75000"/>
                    </a:schemeClr>
                  </a:solidFill>
                  <a:latin typeface="Calibri" panose="020F0502020204030204" pitchFamily="34" charset="0"/>
                  <a:ea typeface="+mn-ea"/>
                  <a:cs typeface="+mn-cs"/>
                </a:defRPr>
              </a:lvl2pPr>
              <a:lvl3pPr marL="914400" indent="0" algn="ctr" defTabSz="914400" rtl="0" eaLnBrk="1" latinLnBrk="0" hangingPunct="1">
                <a:spcBef>
                  <a:spcPct val="20000"/>
                </a:spcBef>
                <a:buClr>
                  <a:schemeClr val="accent1"/>
                </a:buClr>
                <a:buSzPct val="90000"/>
                <a:buFont typeface="Wingdings" panose="05000000000000000000" pitchFamily="2" charset="2"/>
                <a:buNone/>
                <a:defRPr sz="2000" kern="1200">
                  <a:solidFill>
                    <a:schemeClr val="tx1">
                      <a:tint val="75000"/>
                    </a:schemeClr>
                  </a:solidFill>
                  <a:latin typeface="Calibri" panose="020F0502020204030204" pitchFamily="34" charset="0"/>
                  <a:ea typeface="+mn-ea"/>
                  <a:cs typeface="+mn-cs"/>
                </a:defRPr>
              </a:lvl3pPr>
              <a:lvl4pPr marL="1371600" indent="0" algn="ctr" defTabSz="914400" rtl="0" eaLnBrk="1" latinLnBrk="0" hangingPunct="1">
                <a:spcBef>
                  <a:spcPct val="20000"/>
                </a:spcBef>
                <a:buClr>
                  <a:schemeClr val="accent1"/>
                </a:buClr>
                <a:buFont typeface="Wingdings" panose="05000000000000000000" pitchFamily="2" charset="2"/>
                <a:buNone/>
                <a:defRPr sz="1600" kern="1200">
                  <a:solidFill>
                    <a:schemeClr val="tx1">
                      <a:tint val="75000"/>
                    </a:schemeClr>
                  </a:solidFill>
                  <a:latin typeface="Calibri" panose="020F0502020204030204" pitchFamily="34" charset="0"/>
                  <a:ea typeface="+mn-ea"/>
                  <a:cs typeface="+mn-cs"/>
                </a:defRPr>
              </a:lvl4pPr>
              <a:lvl5pPr marL="1828800" indent="0" algn="ctr" defTabSz="914400" rtl="0" eaLnBrk="1" latinLnBrk="0" hangingPunct="1">
                <a:spcBef>
                  <a:spcPct val="20000"/>
                </a:spcBef>
                <a:buClr>
                  <a:schemeClr val="accent1"/>
                </a:buClr>
                <a:buSzPct val="100000"/>
                <a:buFont typeface="Wingdings" panose="05000000000000000000" pitchFamily="2" charset="2"/>
                <a:buNone/>
                <a:defRPr sz="1400" kern="1200" baseline="0">
                  <a:solidFill>
                    <a:schemeClr val="tx1">
                      <a:tint val="75000"/>
                    </a:schemeClr>
                  </a:solidFill>
                  <a:latin typeface="Calibri" panose="020F0502020204030204" pitchFamily="34" charset="0"/>
                  <a:ea typeface="+mn-ea"/>
                  <a:cs typeface="+mn-cs"/>
                </a:defRPr>
              </a:lvl5pPr>
              <a:lvl6pPr marL="22860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9pPr>
            </a:lstStyle>
            <a:p>
              <a:pPr algn="ctr"/>
              <a:endParaRPr lang="en-US" dirty="0" smtClean="0"/>
            </a:p>
            <a:p>
              <a:pPr algn="ctr"/>
              <a:r>
                <a:rPr lang="en-US" sz="4000" dirty="0" smtClean="0"/>
                <a:t>This meeting is being recorded.</a:t>
              </a:r>
              <a:endParaRPr lang="en-US" sz="3200" dirty="0" smtClean="0"/>
            </a:p>
            <a:p>
              <a:pPr algn="ctr"/>
              <a:endParaRPr lang="en-US" dirty="0"/>
            </a:p>
          </p:txBody>
        </p:sp>
        <p:sp>
          <p:nvSpPr>
            <p:cNvPr id="7" name="Oval 6"/>
            <p:cNvSpPr/>
            <p:nvPr/>
          </p:nvSpPr>
          <p:spPr>
            <a:xfrm>
              <a:off x="1493520" y="8824383"/>
              <a:ext cx="182880" cy="18288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692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65084226"/>
              </p:ext>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10</a:t>
            </a:fld>
            <a:endParaRPr lang="en-US" dirty="0"/>
          </a:p>
        </p:txBody>
      </p:sp>
      <p:sp>
        <p:nvSpPr>
          <p:cNvPr id="6" name="4-Point Star 5"/>
          <p:cNvSpPr/>
          <p:nvPr/>
        </p:nvSpPr>
        <p:spPr>
          <a:xfrm>
            <a:off x="6096000" y="40640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69761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65084226"/>
              </p:ext>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11</a:t>
            </a:fld>
            <a:endParaRPr lang="en-US" dirty="0"/>
          </a:p>
        </p:txBody>
      </p:sp>
      <p:sp>
        <p:nvSpPr>
          <p:cNvPr id="6" name="4-Point Star 5"/>
          <p:cNvSpPr/>
          <p:nvPr/>
        </p:nvSpPr>
        <p:spPr>
          <a:xfrm>
            <a:off x="6115050" y="49784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605499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12</a:t>
            </a:fld>
            <a:endParaRPr lang="en-US" dirty="0"/>
          </a:p>
        </p:txBody>
      </p:sp>
      <p:sp>
        <p:nvSpPr>
          <p:cNvPr id="6" name="4-Point Star 5"/>
          <p:cNvSpPr/>
          <p:nvPr/>
        </p:nvSpPr>
        <p:spPr>
          <a:xfrm>
            <a:off x="6115050" y="59436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096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13</a:t>
            </a:fld>
            <a:endParaRPr lang="en-US" dirty="0"/>
          </a:p>
        </p:txBody>
      </p:sp>
      <p:sp>
        <p:nvSpPr>
          <p:cNvPr id="6" name="4-Point Star 5"/>
          <p:cNvSpPr/>
          <p:nvPr/>
        </p:nvSpPr>
        <p:spPr>
          <a:xfrm>
            <a:off x="6096000" y="68580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51855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14</a:t>
            </a:fld>
            <a:endParaRPr lang="en-US" dirty="0"/>
          </a:p>
        </p:txBody>
      </p:sp>
      <p:sp>
        <p:nvSpPr>
          <p:cNvPr id="6" name="4-Point Star 5"/>
          <p:cNvSpPr/>
          <p:nvPr/>
        </p:nvSpPr>
        <p:spPr>
          <a:xfrm>
            <a:off x="6089650" y="77724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717578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Timeline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9444585"/>
              </p:ext>
            </p:extLst>
          </p:nvPr>
        </p:nvGraphicFramePr>
        <p:xfrm>
          <a:off x="342900" y="2133600"/>
          <a:ext cx="61722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15</a:t>
            </a:fld>
            <a:endParaRPr lang="en-US" dirty="0"/>
          </a:p>
        </p:txBody>
      </p:sp>
      <p:grpSp>
        <p:nvGrpSpPr>
          <p:cNvPr id="6" name="Group 5"/>
          <p:cNvGrpSpPr/>
          <p:nvPr/>
        </p:nvGrpSpPr>
        <p:grpSpPr>
          <a:xfrm>
            <a:off x="1947672" y="5410200"/>
            <a:ext cx="4567428" cy="998074"/>
            <a:chOff x="1604772" y="2176421"/>
            <a:chExt cx="4567428" cy="1036174"/>
          </a:xfrm>
        </p:grpSpPr>
        <p:sp>
          <p:nvSpPr>
            <p:cNvPr id="7" name="Rectangle 6"/>
            <p:cNvSpPr/>
            <p:nvPr/>
          </p:nvSpPr>
          <p:spPr>
            <a:xfrm>
              <a:off x="1604772" y="2176421"/>
              <a:ext cx="4567428" cy="103617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TextBox 7"/>
            <p:cNvSpPr txBox="1"/>
            <p:nvPr/>
          </p:nvSpPr>
          <p:spPr>
            <a:xfrm>
              <a:off x="1604772" y="2176421"/>
              <a:ext cx="4567428" cy="103617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43815" tIns="43815" rIns="43815" bIns="43815" numCol="1" spcCol="1270" anchor="b" anchorCtr="0">
              <a:noAutofit/>
            </a:bodyPr>
            <a:lstStyle/>
            <a:p>
              <a:pPr lvl="0" algn="l" defTabSz="1022350">
                <a:lnSpc>
                  <a:spcPct val="90000"/>
                </a:lnSpc>
                <a:spcBef>
                  <a:spcPct val="0"/>
                </a:spcBef>
                <a:spcAft>
                  <a:spcPct val="35000"/>
                </a:spcAft>
              </a:pPr>
              <a:r>
                <a:rPr lang="en-US" sz="2300" dirty="0" smtClean="0">
                  <a:latin typeface="Calibri" panose="020F0502020204030204" pitchFamily="34" charset="0"/>
                  <a:cs typeface="Calibri" panose="020F0502020204030204" pitchFamily="34" charset="0"/>
                </a:rPr>
                <a:t>August 12-30</a:t>
              </a:r>
              <a:r>
                <a:rPr lang="en-US" sz="2300" kern="1200" dirty="0" smtClean="0">
                  <a:latin typeface="Calibri" panose="020F0502020204030204" pitchFamily="34" charset="0"/>
                  <a:cs typeface="Calibri" panose="020F0502020204030204" pitchFamily="34" charset="0"/>
                </a:rPr>
                <a:t>, 2019 (est.)</a:t>
              </a:r>
              <a:endParaRPr lang="en-US" sz="2300" kern="120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604851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Customers</a:t>
            </a:r>
            <a:br>
              <a:rPr lang="en-US" dirty="0" smtClean="0"/>
            </a:br>
            <a:r>
              <a:rPr lang="en-US" dirty="0" smtClean="0"/>
              <a:t>(Eligible Purchasers)</a:t>
            </a:r>
            <a:endParaRPr lang="en-US" dirty="0"/>
          </a:p>
        </p:txBody>
      </p:sp>
      <p:sp>
        <p:nvSpPr>
          <p:cNvPr id="3" name="Content Placeholder 2"/>
          <p:cNvSpPr>
            <a:spLocks noGrp="1"/>
          </p:cNvSpPr>
          <p:nvPr>
            <p:ph sz="half" idx="1"/>
          </p:nvPr>
        </p:nvSpPr>
        <p:spPr/>
        <p:txBody>
          <a:bodyPr>
            <a:normAutofit/>
          </a:bodyPr>
          <a:lstStyle/>
          <a:p>
            <a:r>
              <a:rPr lang="en-US" dirty="0" smtClean="0"/>
              <a:t>Potential Customers </a:t>
            </a:r>
            <a:r>
              <a:rPr lang="en-US" u="sng" dirty="0" smtClean="0"/>
              <a:t>may</a:t>
            </a:r>
            <a:r>
              <a:rPr lang="en-US" dirty="0" smtClean="0"/>
              <a:t> vary by state.</a:t>
            </a:r>
          </a:p>
          <a:p>
            <a:endParaRPr lang="en-US" dirty="0" smtClean="0"/>
          </a:p>
          <a:p>
            <a:r>
              <a:rPr lang="en-US" dirty="0" smtClean="0"/>
              <a:t>Most states will include services to:</a:t>
            </a:r>
          </a:p>
          <a:p>
            <a:pPr lvl="1"/>
            <a:r>
              <a:rPr lang="en-US" dirty="0" smtClean="0"/>
              <a:t>State Agencies</a:t>
            </a:r>
            <a:endParaRPr lang="en-US" sz="1400" dirty="0"/>
          </a:p>
          <a:p>
            <a:pPr lvl="1"/>
            <a:r>
              <a:rPr lang="en-US" dirty="0" smtClean="0"/>
              <a:t>Cities/Counties</a:t>
            </a:r>
          </a:p>
          <a:p>
            <a:pPr lvl="1"/>
            <a:r>
              <a:rPr lang="en-US" dirty="0" smtClean="0"/>
              <a:t>Higher Education </a:t>
            </a:r>
          </a:p>
        </p:txBody>
      </p:sp>
      <p:pic>
        <p:nvPicPr>
          <p:cNvPr id="6" name="Content Placeholder 5"/>
          <p:cNvPicPr>
            <a:picLocks noGrp="1" noChangeAspect="1"/>
          </p:cNvPicPr>
          <p:nvPr>
            <p:ph sz="half" idx="2"/>
          </p:nvPr>
        </p:nvPicPr>
        <p:blipFill>
          <a:blip r:embed="rId3"/>
          <a:stretch>
            <a:fillRect/>
          </a:stretch>
        </p:blipFill>
        <p:spPr>
          <a:xfrm>
            <a:off x="3486150" y="2387659"/>
            <a:ext cx="3028950" cy="5976819"/>
          </a:xfrm>
          <a:prstGeom prst="rect">
            <a:avLst/>
          </a:prstGeom>
        </p:spPr>
      </p:pic>
      <p:sp>
        <p:nvSpPr>
          <p:cNvPr id="4" name="Slide Number Placeholder 3"/>
          <p:cNvSpPr>
            <a:spLocks noGrp="1"/>
          </p:cNvSpPr>
          <p:nvPr>
            <p:ph type="sldNum" sz="quarter" idx="12"/>
          </p:nvPr>
        </p:nvSpPr>
        <p:spPr/>
        <p:txBody>
          <a:bodyPr/>
          <a:lstStyle/>
          <a:p>
            <a:fld id="{4E2E678C-05D9-4230-9986-361A51735870}" type="slidenum">
              <a:rPr lang="en-US" smtClean="0"/>
              <a:t>16</a:t>
            </a:fld>
            <a:endParaRPr lang="en-US" dirty="0"/>
          </a:p>
        </p:txBody>
      </p:sp>
    </p:spTree>
    <p:extLst>
      <p:ext uri="{BB962C8B-B14F-4D97-AF65-F5344CB8AC3E}">
        <p14:creationId xmlns:p14="http://schemas.microsoft.com/office/powerpoint/2010/main" val="4062372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Award Structure</a:t>
            </a:r>
            <a:endParaRPr lang="en-US" dirty="0"/>
          </a:p>
        </p:txBody>
      </p:sp>
      <p:sp>
        <p:nvSpPr>
          <p:cNvPr id="3" name="Content Placeholder 2"/>
          <p:cNvSpPr>
            <a:spLocks noGrp="1"/>
          </p:cNvSpPr>
          <p:nvPr>
            <p:ph idx="1"/>
          </p:nvPr>
        </p:nvSpPr>
        <p:spPr/>
        <p:txBody>
          <a:bodyPr/>
          <a:lstStyle/>
          <a:p>
            <a:r>
              <a:rPr lang="en-US" sz="3200" dirty="0" smtClean="0"/>
              <a:t>Single (1) award for Purchase Cards </a:t>
            </a:r>
          </a:p>
          <a:p>
            <a:r>
              <a:rPr lang="en-US" sz="3200" dirty="0" smtClean="0"/>
              <a:t>Single </a:t>
            </a:r>
            <a:r>
              <a:rPr lang="en-US" sz="3200" dirty="0"/>
              <a:t>(1) award for </a:t>
            </a:r>
            <a:r>
              <a:rPr lang="en-US" sz="3200" dirty="0" smtClean="0"/>
              <a:t>Fleet Cards</a:t>
            </a:r>
          </a:p>
          <a:p>
            <a:r>
              <a:rPr lang="en-US" sz="3200" dirty="0"/>
              <a:t> </a:t>
            </a:r>
            <a:r>
              <a:rPr lang="en-US" sz="3200" dirty="0" smtClean="0"/>
              <a:t>Single (1) Vendor </a:t>
            </a:r>
            <a:r>
              <a:rPr lang="en-US" sz="3200" u="sng" dirty="0" smtClean="0"/>
              <a:t>can</a:t>
            </a:r>
            <a:r>
              <a:rPr lang="en-US" sz="3200" dirty="0" smtClean="0"/>
              <a:t> bid and competitively win both categories.</a:t>
            </a:r>
          </a:p>
          <a:p>
            <a:pPr marL="0" indent="0">
              <a:buNone/>
            </a:pP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17</a:t>
            </a:fld>
            <a:endParaRPr lang="en-US" dirty="0"/>
          </a:p>
        </p:txBody>
      </p:sp>
    </p:spTree>
    <p:extLst>
      <p:ext uri="{BB962C8B-B14F-4D97-AF65-F5344CB8AC3E}">
        <p14:creationId xmlns:p14="http://schemas.microsoft.com/office/powerpoint/2010/main" val="1227799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a Bid</a:t>
            </a:r>
            <a:endParaRPr lang="en-US" dirty="0"/>
          </a:p>
        </p:txBody>
      </p:sp>
      <p:sp>
        <p:nvSpPr>
          <p:cNvPr id="3" name="Content Placeholder 2"/>
          <p:cNvSpPr>
            <a:spLocks noGrp="1"/>
          </p:cNvSpPr>
          <p:nvPr>
            <p:ph idx="1"/>
          </p:nvPr>
        </p:nvSpPr>
        <p:spPr/>
        <p:txBody>
          <a:bodyPr>
            <a:normAutofit/>
          </a:bodyPr>
          <a:lstStyle/>
          <a:p>
            <a:r>
              <a:rPr lang="en-US" sz="3200" dirty="0" smtClean="0"/>
              <a:t>Bid one or both categories.</a:t>
            </a:r>
          </a:p>
          <a:p>
            <a:r>
              <a:rPr lang="en-US" sz="3200" dirty="0" smtClean="0"/>
              <a:t>Physical, sealed bids required.</a:t>
            </a:r>
          </a:p>
          <a:p>
            <a:r>
              <a:rPr lang="en-US" sz="3200" dirty="0" smtClean="0"/>
              <a:t>Must submit a </a:t>
            </a:r>
            <a:r>
              <a:rPr lang="en-US" sz="3200" b="1" dirty="0" smtClean="0"/>
              <a:t>FULL</a:t>
            </a:r>
            <a:r>
              <a:rPr lang="en-US" sz="3200" dirty="0" smtClean="0"/>
              <a:t> response for </a:t>
            </a:r>
            <a:r>
              <a:rPr lang="en-US" sz="3200" u="sng" dirty="0" smtClean="0"/>
              <a:t>each</a:t>
            </a:r>
            <a:r>
              <a:rPr lang="en-US" sz="3200" dirty="0" smtClean="0"/>
              <a:t> category bid.</a:t>
            </a:r>
          </a:p>
          <a:p>
            <a:pPr lvl="1"/>
            <a:r>
              <a:rPr lang="en-US" sz="2800" dirty="0" smtClean="0"/>
              <a:t>Technical Response</a:t>
            </a:r>
          </a:p>
          <a:p>
            <a:pPr lvl="1"/>
            <a:r>
              <a:rPr lang="en-US" sz="2800" dirty="0" smtClean="0"/>
              <a:t>Rebate Incentive Share</a:t>
            </a:r>
          </a:p>
          <a:p>
            <a:pPr lvl="1"/>
            <a:r>
              <a:rPr lang="en-US" sz="2800" dirty="0" smtClean="0"/>
              <a:t>Hard copy and USB drive </a:t>
            </a:r>
          </a:p>
          <a:p>
            <a:r>
              <a:rPr lang="en-US" sz="3200" dirty="0" smtClean="0"/>
              <a:t>If a conflict arises between the hard copy and the electronic copy (saved to the USB), the electronic copy will prevail.</a:t>
            </a:r>
          </a:p>
        </p:txBody>
      </p:sp>
      <p:sp>
        <p:nvSpPr>
          <p:cNvPr id="4" name="Slide Number Placeholder 3"/>
          <p:cNvSpPr>
            <a:spLocks noGrp="1"/>
          </p:cNvSpPr>
          <p:nvPr>
            <p:ph type="sldNum" sz="quarter" idx="12"/>
          </p:nvPr>
        </p:nvSpPr>
        <p:spPr/>
        <p:txBody>
          <a:bodyPr/>
          <a:lstStyle/>
          <a:p>
            <a:fld id="{4E2E678C-05D9-4230-9986-361A51735870}" type="slidenum">
              <a:rPr lang="en-US" smtClean="0"/>
              <a:t>18</a:t>
            </a:fld>
            <a:endParaRPr lang="en-US" dirty="0"/>
          </a:p>
        </p:txBody>
      </p:sp>
    </p:spTree>
    <p:extLst>
      <p:ext uri="{BB962C8B-B14F-4D97-AF65-F5344CB8AC3E}">
        <p14:creationId xmlns:p14="http://schemas.microsoft.com/office/powerpoint/2010/main" val="5304726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a Bid,</a:t>
            </a:r>
            <a:br>
              <a:rPr lang="en-US" dirty="0" smtClean="0"/>
            </a:br>
            <a:r>
              <a:rPr lang="en-US" dirty="0" smtClean="0"/>
              <a:t>Continued</a:t>
            </a:r>
            <a:endParaRPr lang="en-US" dirty="0"/>
          </a:p>
        </p:txBody>
      </p:sp>
      <p:sp>
        <p:nvSpPr>
          <p:cNvPr id="3" name="Content Placeholder 2"/>
          <p:cNvSpPr>
            <a:spLocks noGrp="1"/>
          </p:cNvSpPr>
          <p:nvPr>
            <p:ph idx="1"/>
          </p:nvPr>
        </p:nvSpPr>
        <p:spPr/>
        <p:txBody>
          <a:bodyPr>
            <a:normAutofit fontScale="85000" lnSpcReduction="20000"/>
          </a:bodyPr>
          <a:lstStyle/>
          <a:p>
            <a:r>
              <a:rPr lang="en-US" sz="3200" dirty="0" smtClean="0"/>
              <a:t>Technical Response</a:t>
            </a:r>
          </a:p>
          <a:p>
            <a:pPr lvl="1"/>
            <a:r>
              <a:rPr lang="en-US" sz="2800" dirty="0" smtClean="0"/>
              <a:t>Exhibit A1</a:t>
            </a:r>
          </a:p>
          <a:p>
            <a:pPr lvl="1"/>
            <a:r>
              <a:rPr lang="en-US" sz="2800" dirty="0" smtClean="0"/>
              <a:t>Exhibit A2</a:t>
            </a:r>
          </a:p>
          <a:p>
            <a:pPr lvl="1"/>
            <a:r>
              <a:rPr lang="en-US" sz="2800" dirty="0" smtClean="0"/>
              <a:t>Exhibit B1 or Exhibit B2</a:t>
            </a:r>
          </a:p>
          <a:p>
            <a:pPr lvl="1"/>
            <a:r>
              <a:rPr lang="en-US" sz="2800" dirty="0" smtClean="0"/>
              <a:t>Any applicable ‘click-through’ agreements</a:t>
            </a:r>
          </a:p>
          <a:p>
            <a:pPr lvl="1"/>
            <a:r>
              <a:rPr lang="en-US" sz="2800" dirty="0" smtClean="0"/>
              <a:t>Any applicable Card User Agreements or similar</a:t>
            </a:r>
          </a:p>
          <a:p>
            <a:pPr lvl="1"/>
            <a:r>
              <a:rPr lang="en-US" sz="2800" dirty="0" smtClean="0"/>
              <a:t>PCI DSS Compliance Certification</a:t>
            </a:r>
          </a:p>
          <a:p>
            <a:pPr lvl="1"/>
            <a:r>
              <a:rPr lang="en-US" sz="2800" dirty="0" smtClean="0"/>
              <a:t>Insurance Certificate(s)</a:t>
            </a:r>
          </a:p>
          <a:p>
            <a:pPr lvl="1"/>
            <a:r>
              <a:rPr lang="en-US" sz="2800" dirty="0" smtClean="0"/>
              <a:t>USB drive including Microsoft </a:t>
            </a:r>
            <a:r>
              <a:rPr lang="en-US" sz="2800" dirty="0"/>
              <a:t>W</a:t>
            </a:r>
            <a:r>
              <a:rPr lang="en-US" sz="2800" dirty="0" smtClean="0"/>
              <a:t>ord or machine readable PDF files of the required documents</a:t>
            </a:r>
          </a:p>
          <a:p>
            <a:r>
              <a:rPr lang="en-US" sz="3200" dirty="0"/>
              <a:t>‘Rebate/Incentive Share’ </a:t>
            </a:r>
            <a:endParaRPr lang="en-US" dirty="0"/>
          </a:p>
          <a:p>
            <a:pPr lvl="1"/>
            <a:r>
              <a:rPr lang="en-US" sz="2800" dirty="0"/>
              <a:t>Exhibit C1 or Exhibit C2</a:t>
            </a:r>
          </a:p>
          <a:p>
            <a:pPr lvl="1"/>
            <a:r>
              <a:rPr lang="en-US" sz="2800" dirty="0"/>
              <a:t>USB drive including Microsoft Word or machine readable PDF files of the required </a:t>
            </a:r>
            <a:r>
              <a:rPr lang="en-US" sz="2800" dirty="0" smtClean="0"/>
              <a:t>documents</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19</a:t>
            </a:fld>
            <a:endParaRPr lang="en-US" dirty="0"/>
          </a:p>
        </p:txBody>
      </p:sp>
    </p:spTree>
    <p:extLst>
      <p:ext uri="{BB962C8B-B14F-4D97-AF65-F5344CB8AC3E}">
        <p14:creationId xmlns:p14="http://schemas.microsoft.com/office/powerpoint/2010/main" val="454894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t>
            </a:r>
            <a:r>
              <a:rPr lang="en-US" dirty="0" smtClean="0"/>
              <a:t>genda</a:t>
            </a:r>
            <a:endParaRPr lang="en-US" dirty="0"/>
          </a:p>
        </p:txBody>
      </p:sp>
      <p:sp>
        <p:nvSpPr>
          <p:cNvPr id="3" name="Content Placeholder 2"/>
          <p:cNvSpPr>
            <a:spLocks noGrp="1"/>
          </p:cNvSpPr>
          <p:nvPr>
            <p:ph idx="1"/>
          </p:nvPr>
        </p:nvSpPr>
        <p:spPr/>
        <p:txBody>
          <a:bodyPr/>
          <a:lstStyle/>
          <a:p>
            <a:pPr>
              <a:spcBef>
                <a:spcPts val="1800"/>
              </a:spcBef>
            </a:pPr>
            <a:r>
              <a:rPr lang="en-US" dirty="0" smtClean="0"/>
              <a:t>NASPO ValuePoint Cooperative Contracting</a:t>
            </a:r>
          </a:p>
          <a:p>
            <a:pPr>
              <a:spcBef>
                <a:spcPts val="1800"/>
              </a:spcBef>
            </a:pPr>
            <a:r>
              <a:rPr lang="en-US" dirty="0" smtClean="0"/>
              <a:t>Current Opportunity</a:t>
            </a:r>
          </a:p>
          <a:p>
            <a:pPr>
              <a:spcBef>
                <a:spcPts val="1800"/>
              </a:spcBef>
            </a:pPr>
            <a:r>
              <a:rPr lang="en-US" dirty="0" smtClean="0"/>
              <a:t>Next Steps</a:t>
            </a:r>
          </a:p>
          <a:p>
            <a:pPr>
              <a:spcBef>
                <a:spcPts val="1800"/>
              </a:spcBef>
            </a:pPr>
            <a:r>
              <a:rPr lang="en-US" dirty="0" smtClean="0"/>
              <a:t>Additional Resources</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a:t>
            </a:fld>
            <a:endParaRPr lang="en-US" dirty="0"/>
          </a:p>
        </p:txBody>
      </p:sp>
    </p:spTree>
    <p:extLst>
      <p:ext uri="{BB962C8B-B14F-4D97-AF65-F5344CB8AC3E}">
        <p14:creationId xmlns:p14="http://schemas.microsoft.com/office/powerpoint/2010/main" val="14740897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 A1 – Bidder’s Certification</a:t>
            </a:r>
            <a:endParaRPr lang="en-US" dirty="0"/>
          </a:p>
        </p:txBody>
      </p:sp>
      <p:sp>
        <p:nvSpPr>
          <p:cNvPr id="3" name="Content Placeholder 2"/>
          <p:cNvSpPr>
            <a:spLocks noGrp="1"/>
          </p:cNvSpPr>
          <p:nvPr>
            <p:ph idx="1"/>
          </p:nvPr>
        </p:nvSpPr>
        <p:spPr/>
        <p:txBody>
          <a:bodyPr>
            <a:normAutofit/>
          </a:bodyPr>
          <a:lstStyle/>
          <a:p>
            <a:r>
              <a:rPr lang="en-US" sz="3200" dirty="0" smtClean="0"/>
              <a:t>Certification under penalty of perjury.</a:t>
            </a:r>
          </a:p>
          <a:p>
            <a:r>
              <a:rPr lang="en-US" sz="3200" dirty="0" smtClean="0"/>
              <a:t>If Certification has ‘options’ be sure to choose </a:t>
            </a:r>
            <a:r>
              <a:rPr lang="en-US" sz="3200" dirty="0" smtClean="0"/>
              <a:t>one </a:t>
            </a:r>
            <a:r>
              <a:rPr lang="en-US" sz="3200" dirty="0" smtClean="0"/>
              <a:t>of the boxes.</a:t>
            </a:r>
          </a:p>
          <a:p>
            <a:pPr marL="0" indent="0">
              <a:buNone/>
            </a:pPr>
            <a:endParaRPr lang="en-US" sz="3200" dirty="0" smtClean="0"/>
          </a:p>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20</a:t>
            </a:fld>
            <a:endParaRPr lang="en-US" dirty="0"/>
          </a:p>
        </p:txBody>
      </p:sp>
    </p:spTree>
    <p:extLst>
      <p:ext uri="{BB962C8B-B14F-4D97-AF65-F5344CB8AC3E}">
        <p14:creationId xmlns:p14="http://schemas.microsoft.com/office/powerpoint/2010/main" val="36210384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 A2 – Bidder’s profile</a:t>
            </a:r>
            <a:endParaRPr lang="en-US" dirty="0"/>
          </a:p>
        </p:txBody>
      </p:sp>
      <p:sp>
        <p:nvSpPr>
          <p:cNvPr id="3" name="Content Placeholder 2"/>
          <p:cNvSpPr>
            <a:spLocks noGrp="1"/>
          </p:cNvSpPr>
          <p:nvPr>
            <p:ph idx="1"/>
          </p:nvPr>
        </p:nvSpPr>
        <p:spPr/>
        <p:txBody>
          <a:bodyPr>
            <a:normAutofit/>
          </a:bodyPr>
          <a:lstStyle/>
          <a:p>
            <a:r>
              <a:rPr lang="en-US" sz="3200" dirty="0" smtClean="0"/>
              <a:t>Captures business details.</a:t>
            </a:r>
          </a:p>
          <a:p>
            <a:r>
              <a:rPr lang="en-US" sz="3200" dirty="0" smtClean="0"/>
              <a:t>Points of Contact information.</a:t>
            </a:r>
          </a:p>
          <a:p>
            <a:pPr lvl="1"/>
            <a:r>
              <a:rPr lang="en-US" sz="2800" dirty="0" smtClean="0"/>
              <a:t>Bid</a:t>
            </a:r>
          </a:p>
          <a:p>
            <a:pPr lvl="1"/>
            <a:r>
              <a:rPr lang="en-US" sz="2800" dirty="0" smtClean="0"/>
              <a:t>Master Agreement (if awarded)</a:t>
            </a:r>
          </a:p>
          <a:p>
            <a:r>
              <a:rPr lang="en-US" sz="3200" dirty="0" smtClean="0"/>
              <a:t>Bidder references.</a:t>
            </a:r>
          </a:p>
          <a:p>
            <a:pPr marL="0" indent="0">
              <a:buNone/>
            </a:pPr>
            <a:endParaRPr lang="en-US" sz="3200" dirty="0" smtClean="0"/>
          </a:p>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21</a:t>
            </a:fld>
            <a:endParaRPr lang="en-US" dirty="0"/>
          </a:p>
        </p:txBody>
      </p:sp>
    </p:spTree>
    <p:extLst>
      <p:ext uri="{BB962C8B-B14F-4D97-AF65-F5344CB8AC3E}">
        <p14:creationId xmlns:p14="http://schemas.microsoft.com/office/powerpoint/2010/main" val="76204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Exhibits B1 &amp; B2 </a:t>
            </a:r>
            <a:r>
              <a:rPr lang="en-US" dirty="0"/>
              <a:t>– </a:t>
            </a:r>
            <a:r>
              <a:rPr lang="en-US" dirty="0" smtClean="0"/>
              <a:t>Requirements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4 types of requirements</a:t>
            </a:r>
          </a:p>
          <a:p>
            <a:pPr lvl="1"/>
            <a:r>
              <a:rPr lang="en-US" dirty="0" smtClean="0"/>
              <a:t>Mandatory (M)</a:t>
            </a:r>
          </a:p>
          <a:p>
            <a:pPr lvl="1"/>
            <a:r>
              <a:rPr lang="en-US" dirty="0" smtClean="0"/>
              <a:t>Mandatory Scored (MS)</a:t>
            </a:r>
          </a:p>
          <a:p>
            <a:pPr lvl="1"/>
            <a:r>
              <a:rPr lang="en-US" dirty="0" smtClean="0"/>
              <a:t>Non-Mandatory (NM)</a:t>
            </a:r>
          </a:p>
          <a:p>
            <a:pPr lvl="1"/>
            <a:r>
              <a:rPr lang="en-US" dirty="0" smtClean="0"/>
              <a:t>Non-Mandatory Scored (NMS)</a:t>
            </a:r>
          </a:p>
          <a:p>
            <a:r>
              <a:rPr lang="en-US" dirty="0" smtClean="0"/>
              <a:t>Indicate if bidder meets each requirement by checking the box</a:t>
            </a:r>
          </a:p>
          <a:p>
            <a:pPr lvl="1"/>
            <a:r>
              <a:rPr lang="en-US" dirty="0" smtClean="0"/>
              <a:t>☒ 1.1 (M) – Sample requirement – met</a:t>
            </a:r>
          </a:p>
          <a:p>
            <a:pPr lvl="1"/>
            <a:r>
              <a:rPr lang="en-US" dirty="0" smtClean="0"/>
              <a:t>☐ 1.2 (NM) – Sample requirement – not met</a:t>
            </a:r>
          </a:p>
          <a:p>
            <a:r>
              <a:rPr lang="en-US" dirty="0" smtClean="0"/>
              <a:t>Scored Requirements (MS or NMS) require a Narrative Response.</a:t>
            </a:r>
          </a:p>
          <a:p>
            <a:pPr lvl="1"/>
            <a:r>
              <a:rPr lang="en-US" dirty="0" smtClean="0"/>
              <a:t>Thorough narrative response</a:t>
            </a:r>
          </a:p>
          <a:p>
            <a:pPr lvl="1"/>
            <a:r>
              <a:rPr lang="en-US" dirty="0" smtClean="0"/>
              <a:t>No longer than 3pg, unless otherwise indicated</a:t>
            </a:r>
          </a:p>
          <a:p>
            <a:pPr lvl="1"/>
            <a:r>
              <a:rPr lang="en-US" dirty="0" smtClean="0"/>
              <a:t>Failure to provide a narrative for scored requirements may result in disqualification.</a:t>
            </a:r>
          </a:p>
          <a:p>
            <a:r>
              <a:rPr lang="en-US" b="1" dirty="0" smtClean="0"/>
              <a:t>Do not include marketing materials</a:t>
            </a:r>
          </a:p>
          <a:p>
            <a:r>
              <a:rPr lang="en-US" dirty="0" smtClean="0"/>
              <a:t>Includes Card Acceptance locations </a:t>
            </a:r>
          </a:p>
        </p:txBody>
      </p:sp>
      <p:sp>
        <p:nvSpPr>
          <p:cNvPr id="4" name="Slide Number Placeholder 3"/>
          <p:cNvSpPr>
            <a:spLocks noGrp="1"/>
          </p:cNvSpPr>
          <p:nvPr>
            <p:ph type="sldNum" sz="quarter" idx="12"/>
          </p:nvPr>
        </p:nvSpPr>
        <p:spPr/>
        <p:txBody>
          <a:bodyPr/>
          <a:lstStyle/>
          <a:p>
            <a:fld id="{4E2E678C-05D9-4230-9986-361A51735870}" type="slidenum">
              <a:rPr lang="en-US" smtClean="0"/>
              <a:t>22</a:t>
            </a:fld>
            <a:endParaRPr lang="en-US" dirty="0"/>
          </a:p>
        </p:txBody>
      </p:sp>
    </p:spTree>
    <p:extLst>
      <p:ext uri="{BB962C8B-B14F-4D97-AF65-F5344CB8AC3E}">
        <p14:creationId xmlns:p14="http://schemas.microsoft.com/office/powerpoint/2010/main" val="21851682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Exhibits C1 &amp; C2 – Bid Rebate Response</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23</a:t>
            </a:fld>
            <a:endParaRPr lang="en-US" dirty="0"/>
          </a:p>
        </p:txBody>
      </p:sp>
      <p:sp>
        <p:nvSpPr>
          <p:cNvPr id="5" name="Content Placeholder 2"/>
          <p:cNvSpPr>
            <a:spLocks noGrp="1"/>
          </p:cNvSpPr>
          <p:nvPr>
            <p:ph idx="1"/>
          </p:nvPr>
        </p:nvSpPr>
        <p:spPr>
          <a:xfrm>
            <a:off x="342900" y="2133600"/>
            <a:ext cx="6172200" cy="6502400"/>
          </a:xfrm>
        </p:spPr>
        <p:txBody>
          <a:bodyPr>
            <a:normAutofit/>
          </a:bodyPr>
          <a:lstStyle/>
          <a:p>
            <a:r>
              <a:rPr lang="en-US" sz="3200" dirty="0" smtClean="0"/>
              <a:t>Rebate rates are set for the entire term</a:t>
            </a:r>
          </a:p>
          <a:p>
            <a:r>
              <a:rPr lang="en-US" sz="3200" dirty="0" smtClean="0"/>
              <a:t>Don’t leave any rebate rate blank – can bid 0 BPS</a:t>
            </a:r>
          </a:p>
          <a:p>
            <a:pPr marL="0" indent="0">
              <a:buNone/>
            </a:pPr>
            <a:endParaRPr lang="en-US" dirty="0"/>
          </a:p>
          <a:p>
            <a:pPr lvl="1"/>
            <a:endParaRPr lang="en-US" dirty="0" smtClean="0"/>
          </a:p>
          <a:p>
            <a:endParaRPr lang="en-US" dirty="0" smtClean="0"/>
          </a:p>
          <a:p>
            <a:endParaRPr lang="en-US" dirty="0"/>
          </a:p>
        </p:txBody>
      </p:sp>
    </p:spTree>
    <p:extLst>
      <p:ext uri="{BB962C8B-B14F-4D97-AF65-F5344CB8AC3E}">
        <p14:creationId xmlns:p14="http://schemas.microsoft.com/office/powerpoint/2010/main" val="8135749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 E1 – Master Agreement Issues List</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24</a:t>
            </a:fld>
            <a:endParaRPr lang="en-US" dirty="0"/>
          </a:p>
        </p:txBody>
      </p:sp>
      <p:sp>
        <p:nvSpPr>
          <p:cNvPr id="5" name="Content Placeholder 2"/>
          <p:cNvSpPr>
            <a:spLocks noGrp="1"/>
          </p:cNvSpPr>
          <p:nvPr>
            <p:ph idx="1"/>
          </p:nvPr>
        </p:nvSpPr>
        <p:spPr>
          <a:xfrm>
            <a:off x="342900" y="2133600"/>
            <a:ext cx="6172200" cy="6502400"/>
          </a:xfrm>
        </p:spPr>
        <p:txBody>
          <a:bodyPr>
            <a:normAutofit/>
          </a:bodyPr>
          <a:lstStyle/>
          <a:p>
            <a:r>
              <a:rPr lang="en-US" sz="3200" dirty="0" smtClean="0"/>
              <a:t>Document issues, concerns, exceptions, or objections to any of the terms or conditions contained in Exhibit E – Master Agreement.</a:t>
            </a:r>
          </a:p>
          <a:p>
            <a:r>
              <a:rPr lang="en-US" sz="3200" dirty="0" smtClean="0"/>
              <a:t>Describe, in business terms, a concern, exception, or objection and then propose a reasonable compromise.</a:t>
            </a:r>
            <a:endParaRPr lang="en-US" dirty="0" smtClean="0"/>
          </a:p>
          <a:p>
            <a:pPr lvl="1"/>
            <a:r>
              <a:rPr lang="en-US" dirty="0" smtClean="0"/>
              <a:t>Redlined documents will not be reviewed.</a:t>
            </a:r>
          </a:p>
          <a:p>
            <a:pPr lvl="1"/>
            <a:r>
              <a:rPr lang="en-US" dirty="0" smtClean="0"/>
              <a:t>Standard Bidder contract will not be reviewed.</a:t>
            </a:r>
          </a:p>
          <a:p>
            <a:pPr lvl="1"/>
            <a:r>
              <a:rPr lang="en-US" dirty="0" smtClean="0"/>
              <a:t>No substantial changes</a:t>
            </a:r>
          </a:p>
          <a:p>
            <a:endParaRPr lang="en-US" dirty="0"/>
          </a:p>
        </p:txBody>
      </p:sp>
    </p:spTree>
    <p:extLst>
      <p:ext uri="{BB962C8B-B14F-4D97-AF65-F5344CB8AC3E}">
        <p14:creationId xmlns:p14="http://schemas.microsoft.com/office/powerpoint/2010/main" val="31826360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Need to Return</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25</a:t>
            </a:fld>
            <a:endParaRPr lang="en-US" dirty="0"/>
          </a:p>
        </p:txBody>
      </p:sp>
      <p:sp>
        <p:nvSpPr>
          <p:cNvPr id="9" name="Content Placeholder 8"/>
          <p:cNvSpPr>
            <a:spLocks noGrp="1"/>
          </p:cNvSpPr>
          <p:nvPr>
            <p:ph idx="1"/>
          </p:nvPr>
        </p:nvSpPr>
        <p:spPr/>
        <p:txBody>
          <a:bodyPr/>
          <a:lstStyle/>
          <a:p>
            <a:pPr>
              <a:spcBef>
                <a:spcPts val="1200"/>
              </a:spcBef>
            </a:pPr>
            <a:r>
              <a:rPr lang="en-US" dirty="0" smtClean="0"/>
              <a:t>Exhibit D1 – Dx: Sample PA &amp;State specific  terms &amp; conditions</a:t>
            </a:r>
          </a:p>
          <a:p>
            <a:pPr>
              <a:spcBef>
                <a:spcPts val="1200"/>
              </a:spcBef>
            </a:pPr>
            <a:r>
              <a:rPr lang="en-US" dirty="0" smtClean="0"/>
              <a:t>Exhibit E – Master Agreement</a:t>
            </a:r>
          </a:p>
          <a:p>
            <a:pPr>
              <a:spcBef>
                <a:spcPts val="1200"/>
              </a:spcBef>
            </a:pPr>
            <a:r>
              <a:rPr lang="en-US" dirty="0" smtClean="0"/>
              <a:t>Exhibit F – Complaint, Debrief &amp; Protest </a:t>
            </a:r>
          </a:p>
          <a:p>
            <a:pPr>
              <a:spcBef>
                <a:spcPts val="1200"/>
              </a:spcBef>
            </a:pPr>
            <a:r>
              <a:rPr lang="en-US" dirty="0" smtClean="0"/>
              <a:t>Exhibit G – Doing Business with the State of Washington</a:t>
            </a:r>
          </a:p>
          <a:p>
            <a:pPr>
              <a:spcBef>
                <a:spcPts val="1200"/>
              </a:spcBef>
            </a:pPr>
            <a:r>
              <a:rPr lang="en-US" dirty="0" smtClean="0"/>
              <a:t>Exhibit H - Definitions</a:t>
            </a:r>
          </a:p>
          <a:p>
            <a:pPr marL="0" indent="0">
              <a:spcBef>
                <a:spcPts val="1200"/>
              </a:spcBef>
              <a:buNone/>
            </a:pPr>
            <a:endParaRPr lang="en-US" dirty="0"/>
          </a:p>
        </p:txBody>
      </p:sp>
    </p:spTree>
    <p:extLst>
      <p:ext uri="{BB962C8B-B14F-4D97-AF65-F5344CB8AC3E}">
        <p14:creationId xmlns:p14="http://schemas.microsoft.com/office/powerpoint/2010/main" val="11584479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Evaluation (Scoring)</a:t>
            </a:r>
            <a:endParaRPr lang="en-US" sz="3500" dirty="0"/>
          </a:p>
        </p:txBody>
      </p:sp>
      <p:sp>
        <p:nvSpPr>
          <p:cNvPr id="4" name="Slide Number Placeholder 3"/>
          <p:cNvSpPr>
            <a:spLocks noGrp="1"/>
          </p:cNvSpPr>
          <p:nvPr>
            <p:ph type="sldNum" sz="quarter" idx="12"/>
          </p:nvPr>
        </p:nvSpPr>
        <p:spPr/>
        <p:txBody>
          <a:bodyPr/>
          <a:lstStyle/>
          <a:p>
            <a:fld id="{4E2E678C-05D9-4230-9986-361A51735870}" type="slidenum">
              <a:rPr lang="en-US" smtClean="0"/>
              <a:t>26</a:t>
            </a:fld>
            <a:endParaRPr lang="en-US" dirty="0"/>
          </a:p>
        </p:txBody>
      </p:sp>
      <p:sp>
        <p:nvSpPr>
          <p:cNvPr id="12" name="Content Placeholder 8"/>
          <p:cNvSpPr>
            <a:spLocks noGrp="1"/>
          </p:cNvSpPr>
          <p:nvPr>
            <p:ph idx="1"/>
          </p:nvPr>
        </p:nvSpPr>
        <p:spPr>
          <a:xfrm>
            <a:off x="342900" y="2279904"/>
            <a:ext cx="6172200" cy="6356096"/>
          </a:xfrm>
        </p:spPr>
        <p:txBody>
          <a:bodyPr>
            <a:noAutofit/>
          </a:bodyPr>
          <a:lstStyle/>
          <a:p>
            <a:pPr>
              <a:spcBef>
                <a:spcPts val="1200"/>
              </a:spcBef>
            </a:pPr>
            <a:r>
              <a:rPr lang="en-US" sz="3200" dirty="0" smtClean="0"/>
              <a:t>Step 1: Responsiveness</a:t>
            </a:r>
          </a:p>
          <a:p>
            <a:pPr lvl="1">
              <a:spcBef>
                <a:spcPts val="1200"/>
              </a:spcBef>
            </a:pPr>
            <a:r>
              <a:rPr lang="en-US" sz="2800" dirty="0" smtClean="0"/>
              <a:t>Pass/Fail Evaluation</a:t>
            </a:r>
          </a:p>
          <a:p>
            <a:pPr lvl="1">
              <a:spcBef>
                <a:spcPts val="1200"/>
              </a:spcBef>
            </a:pPr>
            <a:r>
              <a:rPr lang="en-US" sz="2800" dirty="0" smtClean="0"/>
              <a:t>Is the bid complete?</a:t>
            </a:r>
          </a:p>
          <a:p>
            <a:pPr>
              <a:spcBef>
                <a:spcPts val="1200"/>
              </a:spcBef>
            </a:pPr>
            <a:r>
              <a:rPr lang="en-US" sz="3200" dirty="0" smtClean="0"/>
              <a:t>Step 2: Mandatory Requirements </a:t>
            </a:r>
          </a:p>
          <a:p>
            <a:pPr lvl="1">
              <a:spcBef>
                <a:spcPts val="1200"/>
              </a:spcBef>
            </a:pPr>
            <a:r>
              <a:rPr lang="en-US" sz="2800" dirty="0" smtClean="0"/>
              <a:t>Pass/Fail Evaluation</a:t>
            </a:r>
          </a:p>
          <a:p>
            <a:pPr lvl="1">
              <a:spcBef>
                <a:spcPts val="1200"/>
              </a:spcBef>
            </a:pPr>
            <a:r>
              <a:rPr lang="en-US" sz="2800" dirty="0" smtClean="0"/>
              <a:t>Agree to all Mandatory (M) and Mandatory Scored (MS) requirements</a:t>
            </a:r>
          </a:p>
          <a:p>
            <a:pPr>
              <a:spcBef>
                <a:spcPts val="1200"/>
              </a:spcBef>
            </a:pPr>
            <a:r>
              <a:rPr lang="en-US" sz="3200" b="1" dirty="0" smtClean="0"/>
              <a:t>Bid must be responsive </a:t>
            </a:r>
            <a:r>
              <a:rPr lang="en-US" sz="3200" b="1" u="sng" dirty="0" smtClean="0"/>
              <a:t>and</a:t>
            </a:r>
            <a:r>
              <a:rPr lang="en-US" sz="3200" b="1" dirty="0" smtClean="0"/>
              <a:t> agree to M &amp; MS requirements to move forward.  </a:t>
            </a:r>
          </a:p>
        </p:txBody>
      </p:sp>
    </p:spTree>
    <p:extLst>
      <p:ext uri="{BB962C8B-B14F-4D97-AF65-F5344CB8AC3E}">
        <p14:creationId xmlns:p14="http://schemas.microsoft.com/office/powerpoint/2010/main" val="8132782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Evaluation (Scoring)</a:t>
            </a:r>
            <a:endParaRPr lang="en-US" sz="3500" dirty="0"/>
          </a:p>
        </p:txBody>
      </p:sp>
      <p:sp>
        <p:nvSpPr>
          <p:cNvPr id="4" name="Slide Number Placeholder 3"/>
          <p:cNvSpPr>
            <a:spLocks noGrp="1"/>
          </p:cNvSpPr>
          <p:nvPr>
            <p:ph type="sldNum" sz="quarter" idx="12"/>
          </p:nvPr>
        </p:nvSpPr>
        <p:spPr/>
        <p:txBody>
          <a:bodyPr/>
          <a:lstStyle/>
          <a:p>
            <a:fld id="{4E2E678C-05D9-4230-9986-361A51735870}" type="slidenum">
              <a:rPr lang="en-US" smtClean="0"/>
              <a:t>27</a:t>
            </a:fld>
            <a:endParaRPr lang="en-US" dirty="0"/>
          </a:p>
        </p:txBody>
      </p:sp>
      <p:sp>
        <p:nvSpPr>
          <p:cNvPr id="12" name="Content Placeholder 8"/>
          <p:cNvSpPr>
            <a:spLocks noGrp="1"/>
          </p:cNvSpPr>
          <p:nvPr>
            <p:ph idx="1"/>
          </p:nvPr>
        </p:nvSpPr>
        <p:spPr>
          <a:xfrm>
            <a:off x="342900" y="2279904"/>
            <a:ext cx="6172200" cy="6356096"/>
          </a:xfrm>
        </p:spPr>
        <p:txBody>
          <a:bodyPr>
            <a:normAutofit lnSpcReduction="10000"/>
          </a:bodyPr>
          <a:lstStyle/>
          <a:p>
            <a:pPr>
              <a:spcBef>
                <a:spcPts val="1200"/>
              </a:spcBef>
            </a:pPr>
            <a:r>
              <a:rPr lang="en-US" dirty="0" smtClean="0"/>
              <a:t>Step 3: Card Acceptance</a:t>
            </a:r>
          </a:p>
          <a:p>
            <a:pPr lvl="1">
              <a:spcBef>
                <a:spcPts val="1200"/>
              </a:spcBef>
            </a:pPr>
            <a:r>
              <a:rPr lang="en-US" dirty="0" smtClean="0"/>
              <a:t>Scored Evaluation</a:t>
            </a:r>
          </a:p>
          <a:p>
            <a:pPr lvl="1">
              <a:spcBef>
                <a:spcPts val="1200"/>
              </a:spcBef>
            </a:pPr>
            <a:r>
              <a:rPr lang="en-US" dirty="0" smtClean="0"/>
              <a:t>Different points available by Category</a:t>
            </a:r>
          </a:p>
          <a:p>
            <a:pPr lvl="1">
              <a:spcBef>
                <a:spcPts val="1200"/>
              </a:spcBef>
            </a:pPr>
            <a:r>
              <a:rPr lang="en-US" dirty="0" smtClean="0"/>
              <a:t>Highest number of accepting locations receives full points – proportionately fewer points for remaining bidders</a:t>
            </a:r>
          </a:p>
          <a:p>
            <a:pPr>
              <a:spcBef>
                <a:spcPts val="1200"/>
              </a:spcBef>
            </a:pPr>
            <a:r>
              <a:rPr lang="en-US" dirty="0" smtClean="0"/>
              <a:t>Step 4: WA </a:t>
            </a:r>
            <a:r>
              <a:rPr lang="en-US" dirty="0"/>
              <a:t>Procurement Priorities</a:t>
            </a:r>
          </a:p>
          <a:p>
            <a:pPr lvl="1">
              <a:spcBef>
                <a:spcPts val="1200"/>
              </a:spcBef>
            </a:pPr>
            <a:r>
              <a:rPr lang="en-US" dirty="0" smtClean="0"/>
              <a:t>Validated in Exhibit A1 – Bidder Certification</a:t>
            </a:r>
          </a:p>
          <a:p>
            <a:pPr>
              <a:spcBef>
                <a:spcPts val="1200"/>
              </a:spcBef>
            </a:pPr>
            <a:r>
              <a:rPr lang="en-US" dirty="0" smtClean="0"/>
              <a:t>Step 5: Bidder </a:t>
            </a:r>
            <a:r>
              <a:rPr lang="en-US" dirty="0"/>
              <a:t>Narrative</a:t>
            </a:r>
          </a:p>
          <a:p>
            <a:pPr lvl="1">
              <a:spcBef>
                <a:spcPts val="1200"/>
              </a:spcBef>
            </a:pPr>
            <a:r>
              <a:rPr lang="en-US" dirty="0"/>
              <a:t>Evaluation Team review and apply scoring </a:t>
            </a:r>
            <a:r>
              <a:rPr lang="en-US" dirty="0" smtClean="0"/>
              <a:t>rubric</a:t>
            </a:r>
          </a:p>
          <a:p>
            <a:pPr>
              <a:spcBef>
                <a:spcPts val="1200"/>
              </a:spcBef>
            </a:pPr>
            <a:r>
              <a:rPr lang="en-US" b="1" dirty="0" smtClean="0"/>
              <a:t>Bidders within the competitive rage will move forward.</a:t>
            </a:r>
          </a:p>
        </p:txBody>
      </p:sp>
    </p:spTree>
    <p:extLst>
      <p:ext uri="{BB962C8B-B14F-4D97-AF65-F5344CB8AC3E}">
        <p14:creationId xmlns:p14="http://schemas.microsoft.com/office/powerpoint/2010/main" val="15604194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Bid Evaluation (Scoring)</a:t>
            </a:r>
            <a:endParaRPr lang="en-US" sz="3900" dirty="0"/>
          </a:p>
        </p:txBody>
      </p:sp>
      <p:sp>
        <p:nvSpPr>
          <p:cNvPr id="4" name="Slide Number Placeholder 3"/>
          <p:cNvSpPr>
            <a:spLocks noGrp="1"/>
          </p:cNvSpPr>
          <p:nvPr>
            <p:ph type="sldNum" sz="quarter" idx="12"/>
          </p:nvPr>
        </p:nvSpPr>
        <p:spPr/>
        <p:txBody>
          <a:bodyPr/>
          <a:lstStyle/>
          <a:p>
            <a:fld id="{4E2E678C-05D9-4230-9986-361A51735870}" type="slidenum">
              <a:rPr lang="en-US" smtClean="0"/>
              <a:t>28</a:t>
            </a:fld>
            <a:endParaRPr lang="en-US" dirty="0"/>
          </a:p>
        </p:txBody>
      </p:sp>
      <p:sp>
        <p:nvSpPr>
          <p:cNvPr id="12" name="Content Placeholder 8"/>
          <p:cNvSpPr>
            <a:spLocks noGrp="1"/>
          </p:cNvSpPr>
          <p:nvPr>
            <p:ph idx="1"/>
          </p:nvPr>
        </p:nvSpPr>
        <p:spPr>
          <a:xfrm>
            <a:off x="342900" y="2032000"/>
            <a:ext cx="6172200" cy="6807200"/>
          </a:xfrm>
        </p:spPr>
        <p:txBody>
          <a:bodyPr>
            <a:normAutofit lnSpcReduction="10000"/>
          </a:bodyPr>
          <a:lstStyle/>
          <a:p>
            <a:pPr>
              <a:spcBef>
                <a:spcPts val="1200"/>
              </a:spcBef>
            </a:pPr>
            <a:r>
              <a:rPr lang="en-US" dirty="0" smtClean="0"/>
              <a:t>Step 6: Live Demonstrations</a:t>
            </a:r>
          </a:p>
          <a:p>
            <a:pPr lvl="1">
              <a:spcBef>
                <a:spcPts val="1200"/>
              </a:spcBef>
            </a:pPr>
            <a:r>
              <a:rPr lang="en-US" dirty="0" smtClean="0"/>
              <a:t>Demonstration of specific system capabilities.</a:t>
            </a:r>
          </a:p>
          <a:p>
            <a:pPr lvl="1">
              <a:spcBef>
                <a:spcPts val="1200"/>
              </a:spcBef>
            </a:pPr>
            <a:r>
              <a:rPr lang="en-US" dirty="0" smtClean="0"/>
              <a:t>Demonstration details to be provided at a later date.</a:t>
            </a:r>
          </a:p>
          <a:p>
            <a:pPr>
              <a:spcBef>
                <a:spcPts val="1200"/>
              </a:spcBef>
            </a:pPr>
            <a:r>
              <a:rPr lang="en-US" dirty="0" smtClean="0"/>
              <a:t>Step 7: Rebate/Incentive Share</a:t>
            </a:r>
          </a:p>
          <a:p>
            <a:pPr lvl="1">
              <a:spcBef>
                <a:spcPts val="1200"/>
              </a:spcBef>
            </a:pPr>
            <a:r>
              <a:rPr lang="en-US" dirty="0"/>
              <a:t>Scored Evaluation</a:t>
            </a:r>
          </a:p>
          <a:p>
            <a:pPr lvl="1">
              <a:spcBef>
                <a:spcPts val="1200"/>
              </a:spcBef>
            </a:pPr>
            <a:r>
              <a:rPr lang="en-US" dirty="0"/>
              <a:t>Different points available by Category</a:t>
            </a:r>
          </a:p>
          <a:p>
            <a:pPr lvl="1">
              <a:spcBef>
                <a:spcPts val="1200"/>
              </a:spcBef>
            </a:pPr>
            <a:r>
              <a:rPr lang="en-US" dirty="0"/>
              <a:t>Highest </a:t>
            </a:r>
            <a:r>
              <a:rPr lang="en-US" dirty="0" smtClean="0"/>
              <a:t>rebate (by type) receives full points </a:t>
            </a:r>
            <a:r>
              <a:rPr lang="en-US" dirty="0"/>
              <a:t>– proportionately fewer points for remaining bidders</a:t>
            </a:r>
          </a:p>
          <a:p>
            <a:pPr lvl="1">
              <a:spcBef>
                <a:spcPts val="1200"/>
              </a:spcBef>
            </a:pPr>
            <a:r>
              <a:rPr lang="en-US" dirty="0" smtClean="0"/>
              <a:t>Points Totaled by Category</a:t>
            </a:r>
          </a:p>
          <a:p>
            <a:pPr lvl="1">
              <a:spcBef>
                <a:spcPts val="1200"/>
              </a:spcBef>
            </a:pPr>
            <a:r>
              <a:rPr lang="en-US" dirty="0" smtClean="0"/>
              <a:t>Deduction of points for</a:t>
            </a:r>
          </a:p>
          <a:p>
            <a:pPr lvl="2">
              <a:spcBef>
                <a:spcPts val="1200"/>
              </a:spcBef>
            </a:pPr>
            <a:r>
              <a:rPr lang="en-US" dirty="0" smtClean="0"/>
              <a:t>Foreign Transaction Fee</a:t>
            </a:r>
          </a:p>
          <a:p>
            <a:pPr lvl="2">
              <a:spcBef>
                <a:spcPts val="1200"/>
              </a:spcBef>
            </a:pPr>
            <a:r>
              <a:rPr lang="en-US" dirty="0" smtClean="0"/>
              <a:t>Overnight Delivery Fee</a:t>
            </a:r>
          </a:p>
          <a:p>
            <a:pPr lvl="1">
              <a:spcBef>
                <a:spcPts val="1200"/>
              </a:spcBef>
            </a:pPr>
            <a:endParaRPr lang="en-US" dirty="0" smtClean="0"/>
          </a:p>
          <a:p>
            <a:pPr lvl="1">
              <a:spcBef>
                <a:spcPts val="1200"/>
              </a:spcBef>
            </a:pPr>
            <a:endParaRPr lang="en-US" dirty="0"/>
          </a:p>
        </p:txBody>
      </p:sp>
    </p:spTree>
    <p:extLst>
      <p:ext uri="{BB962C8B-B14F-4D97-AF65-F5344CB8AC3E}">
        <p14:creationId xmlns:p14="http://schemas.microsoft.com/office/powerpoint/2010/main" val="12886088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Cat 1: Purchase Card Services</a:t>
            </a:r>
            <a:br>
              <a:rPr lang="en-US" dirty="0" smtClean="0"/>
            </a:br>
            <a:r>
              <a:rPr lang="en-US" dirty="0" smtClean="0"/>
              <a:t>Scoring Details</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29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277682711"/>
              </p:ext>
            </p:extLst>
          </p:nvPr>
        </p:nvGraphicFramePr>
        <p:xfrm>
          <a:off x="914400" y="2026699"/>
          <a:ext cx="4723601" cy="3251200"/>
        </p:xfrm>
        <a:graphic>
          <a:graphicData uri="http://schemas.openxmlformats.org/drawingml/2006/table">
            <a:tbl>
              <a:tblPr firstRow="1" firstCol="1" bandRow="1"/>
              <a:tblGrid>
                <a:gridCol w="2039971">
                  <a:extLst>
                    <a:ext uri="{9D8B030D-6E8A-4147-A177-3AD203B41FA5}">
                      <a16:colId xmlns:a16="http://schemas.microsoft.com/office/drawing/2014/main" val="841668551"/>
                    </a:ext>
                  </a:extLst>
                </a:gridCol>
                <a:gridCol w="1503095">
                  <a:extLst>
                    <a:ext uri="{9D8B030D-6E8A-4147-A177-3AD203B41FA5}">
                      <a16:colId xmlns:a16="http://schemas.microsoft.com/office/drawing/2014/main" val="1760518728"/>
                    </a:ext>
                  </a:extLst>
                </a:gridCol>
                <a:gridCol w="1180535">
                  <a:extLst>
                    <a:ext uri="{9D8B030D-6E8A-4147-A177-3AD203B41FA5}">
                      <a16:colId xmlns:a16="http://schemas.microsoft.com/office/drawing/2014/main" val="2032264298"/>
                    </a:ext>
                  </a:extLst>
                </a:gridCol>
              </a:tblGrid>
              <a:tr h="233680">
                <a:tc gridSpan="3">
                  <a:txBody>
                    <a:bodyPr/>
                    <a:lstStyle/>
                    <a:p>
                      <a:pPr marL="0" marR="457200" algn="ctr"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Category 1: Purchase Card Services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15856360"/>
                  </a:ext>
                </a:extLst>
              </a:tr>
              <a:tr h="0">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Evaluation Step</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Evaluation Approach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1830480"/>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Responsiveness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8668896"/>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Mandatory Requirements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7580703"/>
                  </a:ext>
                </a:extLst>
              </a:tr>
              <a:tr h="0">
                <a:tc gridSpan="3">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Only bids that are deemed responsive and meet the Mandatory Requirements will move forward in the evaluation process.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2871814"/>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Card Acceptance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70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5526807"/>
                  </a:ext>
                </a:extLst>
              </a:tr>
              <a:tr h="0">
                <a:tc>
                  <a:txBody>
                    <a:bodyPr/>
                    <a:lstStyle/>
                    <a:p>
                      <a:pPr marL="0" marR="457200"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WA Procurement Priorities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30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7174213"/>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Bidder Narrative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500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6108313"/>
                  </a:ext>
                </a:extLst>
              </a:tr>
              <a:tr h="0">
                <a:tc gridSpan="3">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Only bids determined to be within the competitive range will move forward in the evaluation process.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09685963"/>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Live Demonstration</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600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463059"/>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Rebate/Incentive Share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800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2870720"/>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Responsibility Analysis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238168"/>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Total 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2000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2535686"/>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607234229"/>
              </p:ext>
            </p:extLst>
          </p:nvPr>
        </p:nvGraphicFramePr>
        <p:xfrm>
          <a:off x="1967782" y="5715000"/>
          <a:ext cx="2616835" cy="1508760"/>
        </p:xfrm>
        <a:graphic>
          <a:graphicData uri="http://schemas.openxmlformats.org/drawingml/2006/table">
            <a:tbl>
              <a:tblPr firstRow="1" firstCol="1" bandRow="1"/>
              <a:tblGrid>
                <a:gridCol w="1359535">
                  <a:extLst>
                    <a:ext uri="{9D8B030D-6E8A-4147-A177-3AD203B41FA5}">
                      <a16:colId xmlns:a16="http://schemas.microsoft.com/office/drawing/2014/main" val="3008939780"/>
                    </a:ext>
                  </a:extLst>
                </a:gridCol>
                <a:gridCol w="1257300">
                  <a:extLst>
                    <a:ext uri="{9D8B030D-6E8A-4147-A177-3AD203B41FA5}">
                      <a16:colId xmlns:a16="http://schemas.microsoft.com/office/drawing/2014/main" val="2571145618"/>
                    </a:ext>
                  </a:extLst>
                </a:gridCol>
              </a:tblGrid>
              <a:tr h="0">
                <a:tc gridSpan="2">
                  <a:txBody>
                    <a:bodyPr/>
                    <a:lstStyle/>
                    <a:p>
                      <a:pPr marL="0" marR="0" algn="ctr"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Category 1 – Purchasing Card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en-US"/>
                    </a:p>
                  </a:txBody>
                  <a:tcPr/>
                </a:tc>
                <a:extLst>
                  <a:ext uri="{0D108BD9-81ED-4DB2-BD59-A6C34878D82A}">
                    <a16:rowId xmlns:a16="http://schemas.microsoft.com/office/drawing/2014/main" val="2173362940"/>
                  </a:ext>
                </a:extLst>
              </a:tr>
              <a:tr h="0">
                <a:tc>
                  <a:txBody>
                    <a:bodyPr/>
                    <a:lstStyle/>
                    <a:p>
                      <a:pPr marL="0" marR="0" algn="just"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Rebate/Incentive Share Type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6673956"/>
                  </a:ext>
                </a:extLst>
              </a:tr>
              <a:tr h="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Standard Volume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tabLst>
                          <a:tab pos="554990" algn="ctr"/>
                        </a:tabLs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250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6769184"/>
                  </a:ext>
                </a:extLst>
              </a:tr>
              <a:tr h="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Non-Standard Volume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350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2434389"/>
                  </a:ext>
                </a:extLst>
              </a:tr>
              <a:tr h="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Prompt Payment</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0273262"/>
                  </a:ext>
                </a:extLst>
              </a:tr>
              <a:tr h="44450">
                <a:tc>
                  <a:txBody>
                    <a:bodyPr/>
                    <a:lstStyle/>
                    <a:p>
                      <a:pPr marL="0" marR="0"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National Annual Volume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303205"/>
                  </a:ext>
                </a:extLst>
              </a:tr>
            </a:tbl>
          </a:graphicData>
        </a:graphic>
      </p:graphicFrame>
    </p:spTree>
    <p:extLst>
      <p:ext uri="{BB962C8B-B14F-4D97-AF65-F5344CB8AC3E}">
        <p14:creationId xmlns:p14="http://schemas.microsoft.com/office/powerpoint/2010/main" val="1567362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Goals</a:t>
            </a:r>
            <a:endParaRPr lang="en-US" dirty="0"/>
          </a:p>
        </p:txBody>
      </p:sp>
      <p:sp>
        <p:nvSpPr>
          <p:cNvPr id="4" name="Content Placeholder 3"/>
          <p:cNvSpPr>
            <a:spLocks noGrp="1"/>
          </p:cNvSpPr>
          <p:nvPr>
            <p:ph sz="half" idx="1"/>
          </p:nvPr>
        </p:nvSpPr>
        <p:spPr>
          <a:xfrm>
            <a:off x="342900" y="2231136"/>
            <a:ext cx="3771900" cy="6291072"/>
          </a:xfrm>
        </p:spPr>
        <p:txBody>
          <a:bodyPr>
            <a:normAutofit/>
          </a:bodyPr>
          <a:lstStyle/>
          <a:p>
            <a:r>
              <a:rPr lang="en-US" dirty="0" smtClean="0"/>
              <a:t>Provide an overview of NASPO ValuePoint cooperative agreements</a:t>
            </a:r>
          </a:p>
          <a:p>
            <a:pPr>
              <a:spcBef>
                <a:spcPts val="1200"/>
              </a:spcBef>
            </a:pPr>
            <a:r>
              <a:rPr lang="en-US" dirty="0" smtClean="0"/>
              <a:t>Define the current procurement opportunity</a:t>
            </a:r>
          </a:p>
          <a:p>
            <a:pPr>
              <a:spcBef>
                <a:spcPts val="1200"/>
              </a:spcBef>
            </a:pPr>
            <a:r>
              <a:rPr lang="en-US" dirty="0" smtClean="0"/>
              <a:t>Describe next steps and additional useful information</a:t>
            </a:r>
          </a:p>
          <a:p>
            <a:pPr>
              <a:spcBef>
                <a:spcPts val="1200"/>
              </a:spcBef>
            </a:pPr>
            <a:r>
              <a:rPr lang="en-US" dirty="0" smtClean="0"/>
              <a:t>Answer questions and concerns</a:t>
            </a:r>
          </a:p>
        </p:txBody>
      </p:sp>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026508" y="1735074"/>
            <a:ext cx="2488591" cy="1008126"/>
          </a:xfrm>
        </p:spPr>
      </p:pic>
      <p:sp>
        <p:nvSpPr>
          <p:cNvPr id="3" name="Slide Number Placeholder 2"/>
          <p:cNvSpPr>
            <a:spLocks noGrp="1"/>
          </p:cNvSpPr>
          <p:nvPr>
            <p:ph type="sldNum" sz="quarter" idx="12"/>
          </p:nvPr>
        </p:nvSpPr>
        <p:spPr/>
        <p:txBody>
          <a:bodyPr/>
          <a:lstStyle/>
          <a:p>
            <a:fld id="{4E2E678C-05D9-4230-9986-361A51735870}" type="slidenum">
              <a:rPr lang="en-US" smtClean="0"/>
              <a:t>3</a:t>
            </a:fld>
            <a:endParaRPr lang="en-US" dirty="0"/>
          </a:p>
        </p:txBody>
      </p:sp>
    </p:spTree>
    <p:extLst>
      <p:ext uri="{BB962C8B-B14F-4D97-AF65-F5344CB8AC3E}">
        <p14:creationId xmlns:p14="http://schemas.microsoft.com/office/powerpoint/2010/main" val="8988801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 2: Fleet Card Services</a:t>
            </a:r>
            <a:br>
              <a:rPr lang="en-US" dirty="0" smtClean="0"/>
            </a:br>
            <a:r>
              <a:rPr lang="en-US" dirty="0" smtClean="0"/>
              <a:t>Scoring Details</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30</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09248346"/>
              </p:ext>
            </p:extLst>
          </p:nvPr>
        </p:nvGraphicFramePr>
        <p:xfrm>
          <a:off x="1905000" y="5377688"/>
          <a:ext cx="2528570" cy="1676400"/>
        </p:xfrm>
        <a:graphic>
          <a:graphicData uri="http://schemas.openxmlformats.org/drawingml/2006/table">
            <a:tbl>
              <a:tblPr firstRow="1" firstCol="1" bandRow="1"/>
              <a:tblGrid>
                <a:gridCol w="1646242">
                  <a:extLst>
                    <a:ext uri="{9D8B030D-6E8A-4147-A177-3AD203B41FA5}">
                      <a16:colId xmlns:a16="http://schemas.microsoft.com/office/drawing/2014/main" val="3976162839"/>
                    </a:ext>
                  </a:extLst>
                </a:gridCol>
                <a:gridCol w="882328">
                  <a:extLst>
                    <a:ext uri="{9D8B030D-6E8A-4147-A177-3AD203B41FA5}">
                      <a16:colId xmlns:a16="http://schemas.microsoft.com/office/drawing/2014/main" val="3083623070"/>
                    </a:ext>
                  </a:extLst>
                </a:gridCol>
              </a:tblGrid>
              <a:tr h="209550">
                <a:tc gridSpan="2">
                  <a:txBody>
                    <a:bodyPr/>
                    <a:lstStyle/>
                    <a:p>
                      <a:pPr marL="0" marR="0" algn="ctr"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Category 2 – Fleet Card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hMerge="1">
                  <a:txBody>
                    <a:bodyPr/>
                    <a:lstStyle/>
                    <a:p>
                      <a:endParaRPr lang="en-US"/>
                    </a:p>
                  </a:txBody>
                  <a:tcPr/>
                </a:tc>
                <a:extLst>
                  <a:ext uri="{0D108BD9-81ED-4DB2-BD59-A6C34878D82A}">
                    <a16:rowId xmlns:a16="http://schemas.microsoft.com/office/drawing/2014/main" val="2173362940"/>
                  </a:ext>
                </a:extLst>
              </a:tr>
              <a:tr h="419100">
                <a:tc>
                  <a:txBody>
                    <a:bodyPr/>
                    <a:lstStyle/>
                    <a:p>
                      <a:pPr marL="0" marR="0" algn="just"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Rebate/Incentive Share Type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6673956"/>
                  </a:ext>
                </a:extLst>
              </a:tr>
              <a:tr h="20955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Standard Volume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600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6769184"/>
                  </a:ext>
                </a:extLst>
              </a:tr>
              <a:tr h="20955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Prompt Payment</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2434389"/>
                  </a:ext>
                </a:extLst>
              </a:tr>
              <a:tr h="41910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National Annual Volume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0273262"/>
                  </a:ext>
                </a:extLst>
              </a:tr>
              <a:tr h="209550">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hangingPunct="0">
                        <a:spcBef>
                          <a:spcPts val="12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530320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60813152"/>
              </p:ext>
            </p:extLst>
          </p:nvPr>
        </p:nvGraphicFramePr>
        <p:xfrm>
          <a:off x="838994" y="2279904"/>
          <a:ext cx="5180011" cy="2849880"/>
        </p:xfrm>
        <a:graphic>
          <a:graphicData uri="http://schemas.openxmlformats.org/drawingml/2006/table">
            <a:tbl>
              <a:tblPr firstRow="1" firstCol="1" bandRow="1"/>
              <a:tblGrid>
                <a:gridCol w="2075740">
                  <a:extLst>
                    <a:ext uri="{9D8B030D-6E8A-4147-A177-3AD203B41FA5}">
                      <a16:colId xmlns:a16="http://schemas.microsoft.com/office/drawing/2014/main" val="1107277531"/>
                    </a:ext>
                  </a:extLst>
                </a:gridCol>
                <a:gridCol w="1897819">
                  <a:extLst>
                    <a:ext uri="{9D8B030D-6E8A-4147-A177-3AD203B41FA5}">
                      <a16:colId xmlns:a16="http://schemas.microsoft.com/office/drawing/2014/main" val="1266688456"/>
                    </a:ext>
                  </a:extLst>
                </a:gridCol>
                <a:gridCol w="1206452">
                  <a:extLst>
                    <a:ext uri="{9D8B030D-6E8A-4147-A177-3AD203B41FA5}">
                      <a16:colId xmlns:a16="http://schemas.microsoft.com/office/drawing/2014/main" val="3925252807"/>
                    </a:ext>
                  </a:extLst>
                </a:gridCol>
              </a:tblGrid>
              <a:tr h="0">
                <a:tc gridSpan="3">
                  <a:txBody>
                    <a:bodyPr/>
                    <a:lstStyle/>
                    <a:p>
                      <a:pPr marL="0" marR="457200" algn="ctr"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Category 2: Fleet Card Services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8795793"/>
                  </a:ext>
                </a:extLst>
              </a:tr>
              <a:tr h="0">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Evaluation Step</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Evaluation Approach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3712590"/>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Responsiveness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2578268"/>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Mandatory Requirements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6963994"/>
                  </a:ext>
                </a:extLst>
              </a:tr>
              <a:tr h="0">
                <a:tc gridSpan="3">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Only bids that are deemed responsive and meet the Mandatory Requirements will move forward in the evaluation process.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90501"/>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Card Acceptance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170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2714084"/>
                  </a:ext>
                </a:extLst>
              </a:tr>
              <a:tr h="0">
                <a:tc>
                  <a:txBody>
                    <a:bodyPr/>
                    <a:lstStyle/>
                    <a:p>
                      <a:pPr marL="0" marR="457200" algn="l" hangingPunct="0">
                        <a:spcBef>
                          <a:spcPts val="600"/>
                        </a:spcBef>
                        <a:spcAft>
                          <a:spcPts val="0"/>
                        </a:spcAft>
                      </a:pPr>
                      <a:r>
                        <a:rPr lang="en-US" sz="1100" dirty="0" smtClean="0">
                          <a:effectLst/>
                          <a:latin typeface="Calibri" panose="020F0502020204030204" pitchFamily="34" charset="0"/>
                          <a:ea typeface="Times New Roman" panose="02020603050405020304" pitchFamily="18" charset="0"/>
                          <a:cs typeface="Times New Roman" panose="02020603050405020304" pitchFamily="18" charset="0"/>
                        </a:rPr>
                        <a:t>WA</a:t>
                      </a:r>
                      <a:r>
                        <a:rPr lang="en-US" sz="11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1100" dirty="0" smtClean="0">
                          <a:effectLst/>
                          <a:latin typeface="Calibri" panose="020F0502020204030204" pitchFamily="34" charset="0"/>
                          <a:ea typeface="Times New Roman" panose="02020603050405020304" pitchFamily="18" charset="0"/>
                          <a:cs typeface="Times New Roman" panose="02020603050405020304" pitchFamily="18" charset="0"/>
                        </a:rPr>
                        <a:t>Procurement </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Priorities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30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8320707"/>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Bidder Narrative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400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7634429"/>
                  </a:ext>
                </a:extLst>
              </a:tr>
              <a:tr h="0">
                <a:tc gridSpan="3">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Only bids determined to be within the competitive range will move forward in the evaluation process.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47840761"/>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Live Demonstration</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600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1780298"/>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Rebate/Incentive Share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Scored</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800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7054337"/>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Responsibility Analysis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Pass/Fail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N/A</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5420796"/>
                  </a:ext>
                </a:extLst>
              </a:tr>
              <a:tr h="0">
                <a:tc>
                  <a:txBody>
                    <a:bodyPr/>
                    <a:lstStyle/>
                    <a:p>
                      <a:pPr marL="0" marR="457200" algn="just" hangingPunct="0">
                        <a:spcBef>
                          <a:spcPts val="60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Total Points Available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457200" algn="just" hangingPunct="0">
                        <a:spcBef>
                          <a:spcPts val="60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2000</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4287694"/>
                  </a:ext>
                </a:extLst>
              </a:tr>
            </a:tbl>
          </a:graphicData>
        </a:graphic>
      </p:graphicFrame>
    </p:spTree>
    <p:extLst>
      <p:ext uri="{BB962C8B-B14F-4D97-AF65-F5344CB8AC3E}">
        <p14:creationId xmlns:p14="http://schemas.microsoft.com/office/powerpoint/2010/main" val="35038458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Bid Evaluation (Scoring)</a:t>
            </a:r>
            <a:endParaRPr lang="en-US" sz="3900" dirty="0"/>
          </a:p>
        </p:txBody>
      </p:sp>
      <p:sp>
        <p:nvSpPr>
          <p:cNvPr id="4" name="Slide Number Placeholder 3"/>
          <p:cNvSpPr>
            <a:spLocks noGrp="1"/>
          </p:cNvSpPr>
          <p:nvPr>
            <p:ph type="sldNum" sz="quarter" idx="12"/>
          </p:nvPr>
        </p:nvSpPr>
        <p:spPr/>
        <p:txBody>
          <a:bodyPr/>
          <a:lstStyle/>
          <a:p>
            <a:fld id="{4E2E678C-05D9-4230-9986-361A51735870}" type="slidenum">
              <a:rPr lang="en-US" smtClean="0"/>
              <a:t>31</a:t>
            </a:fld>
            <a:endParaRPr lang="en-US" dirty="0"/>
          </a:p>
        </p:txBody>
      </p:sp>
      <p:sp>
        <p:nvSpPr>
          <p:cNvPr id="12" name="Content Placeholder 8"/>
          <p:cNvSpPr>
            <a:spLocks noGrp="1"/>
          </p:cNvSpPr>
          <p:nvPr>
            <p:ph idx="1"/>
          </p:nvPr>
        </p:nvSpPr>
        <p:spPr>
          <a:xfrm>
            <a:off x="342900" y="2032000"/>
            <a:ext cx="6172200" cy="6807200"/>
          </a:xfrm>
        </p:spPr>
        <p:txBody>
          <a:bodyPr>
            <a:normAutofit/>
          </a:bodyPr>
          <a:lstStyle/>
          <a:p>
            <a:pPr>
              <a:spcBef>
                <a:spcPts val="1200"/>
              </a:spcBef>
            </a:pPr>
            <a:r>
              <a:rPr lang="en-US" dirty="0" smtClean="0"/>
              <a:t>Step 8: Responsibility Analysis</a:t>
            </a:r>
          </a:p>
          <a:p>
            <a:pPr lvl="1">
              <a:spcBef>
                <a:spcPts val="1200"/>
              </a:spcBef>
            </a:pPr>
            <a:r>
              <a:rPr lang="en-US" dirty="0" smtClean="0"/>
              <a:t>Ability, capacity &amp; skills of bidder</a:t>
            </a:r>
          </a:p>
          <a:p>
            <a:pPr lvl="1">
              <a:spcBef>
                <a:spcPts val="1200"/>
              </a:spcBef>
            </a:pPr>
            <a:r>
              <a:rPr lang="en-US" dirty="0" smtClean="0"/>
              <a:t>Character, integrity, reputation, judgement, experience and efficiency</a:t>
            </a:r>
          </a:p>
          <a:p>
            <a:pPr lvl="1">
              <a:spcBef>
                <a:spcPts val="1200"/>
              </a:spcBef>
            </a:pPr>
            <a:r>
              <a:rPr lang="en-US" dirty="0" smtClean="0"/>
              <a:t>Quality of previous performance</a:t>
            </a:r>
          </a:p>
          <a:p>
            <a:pPr>
              <a:spcBef>
                <a:spcPts val="1200"/>
              </a:spcBef>
            </a:pPr>
            <a:r>
              <a:rPr lang="en-US" dirty="0" smtClean="0"/>
              <a:t>Step 9: Contract Negotiations</a:t>
            </a:r>
          </a:p>
          <a:p>
            <a:pPr lvl="1">
              <a:spcBef>
                <a:spcPts val="1200"/>
              </a:spcBef>
            </a:pPr>
            <a:r>
              <a:rPr lang="en-US" dirty="0" smtClean="0"/>
              <a:t>Negotiation with “Top Bidder” in each category</a:t>
            </a:r>
          </a:p>
          <a:p>
            <a:pPr lvl="1">
              <a:spcBef>
                <a:spcPts val="1200"/>
              </a:spcBef>
            </a:pPr>
            <a:r>
              <a:rPr lang="en-US" dirty="0" smtClean="0"/>
              <a:t>Discussion to determine if the bid may be improved</a:t>
            </a:r>
          </a:p>
          <a:p>
            <a:pPr lvl="1">
              <a:spcBef>
                <a:spcPts val="1200"/>
              </a:spcBef>
            </a:pPr>
            <a:r>
              <a:rPr lang="en-US" dirty="0" smtClean="0"/>
              <a:t>Finalization of Master Agreement language</a:t>
            </a:r>
          </a:p>
          <a:p>
            <a:pPr lvl="1">
              <a:spcBef>
                <a:spcPts val="1200"/>
              </a:spcBef>
            </a:pPr>
            <a:r>
              <a:rPr lang="en-US" b="1" dirty="0" smtClean="0"/>
              <a:t>Does not address Participating Addendums</a:t>
            </a:r>
          </a:p>
          <a:p>
            <a:pPr marL="274320" lvl="1" indent="0">
              <a:spcBef>
                <a:spcPts val="1200"/>
              </a:spcBef>
              <a:buNone/>
            </a:pPr>
            <a:endParaRPr lang="en-US" dirty="0" smtClean="0"/>
          </a:p>
          <a:p>
            <a:pPr lvl="1">
              <a:spcBef>
                <a:spcPts val="1200"/>
              </a:spcBef>
            </a:pPr>
            <a:endParaRPr lang="en-US" dirty="0"/>
          </a:p>
        </p:txBody>
      </p:sp>
    </p:spTree>
    <p:extLst>
      <p:ext uri="{BB962C8B-B14F-4D97-AF65-F5344CB8AC3E}">
        <p14:creationId xmlns:p14="http://schemas.microsoft.com/office/powerpoint/2010/main" val="22133756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 Agreement</a:t>
            </a:r>
            <a:endParaRPr lang="en-US" dirty="0"/>
          </a:p>
        </p:txBody>
      </p:sp>
      <p:sp>
        <p:nvSpPr>
          <p:cNvPr id="3" name="Content Placeholder 2"/>
          <p:cNvSpPr>
            <a:spLocks noGrp="1"/>
          </p:cNvSpPr>
          <p:nvPr>
            <p:ph idx="1"/>
          </p:nvPr>
        </p:nvSpPr>
        <p:spPr/>
        <p:txBody>
          <a:bodyPr>
            <a:normAutofit/>
          </a:bodyPr>
          <a:lstStyle/>
          <a:p>
            <a:r>
              <a:rPr lang="en-US" dirty="0" smtClean="0"/>
              <a:t>Agreement Term:  5 Years + 2 Years, if performance metrics are met.</a:t>
            </a:r>
          </a:p>
          <a:p>
            <a:pPr lvl="1"/>
            <a:r>
              <a:rPr lang="en-US" dirty="0" smtClean="0"/>
              <a:t>Reflects the card service timeline only.</a:t>
            </a:r>
          </a:p>
          <a:p>
            <a:pPr lvl="1"/>
            <a:r>
              <a:rPr lang="en-US" u="sng" dirty="0" smtClean="0"/>
              <a:t>Does</a:t>
            </a:r>
            <a:r>
              <a:rPr lang="en-US" dirty="0" smtClean="0"/>
              <a:t> </a:t>
            </a:r>
            <a:r>
              <a:rPr lang="en-US" u="sng" dirty="0" smtClean="0"/>
              <a:t>not</a:t>
            </a:r>
            <a:r>
              <a:rPr lang="en-US" dirty="0"/>
              <a:t> </a:t>
            </a:r>
            <a:r>
              <a:rPr lang="en-US" dirty="0" smtClean="0"/>
              <a:t>include transition/implementation time.</a:t>
            </a:r>
            <a:endParaRPr lang="en-US" u="sng" dirty="0" smtClean="0"/>
          </a:p>
          <a:p>
            <a:pPr>
              <a:spcBef>
                <a:spcPts val="1200"/>
              </a:spcBef>
            </a:pPr>
            <a:r>
              <a:rPr lang="en-US" dirty="0" smtClean="0"/>
              <a:t>Rebate/Incentive Share Rates</a:t>
            </a:r>
          </a:p>
          <a:p>
            <a:pPr lvl="1">
              <a:spcBef>
                <a:spcPts val="600"/>
              </a:spcBef>
            </a:pPr>
            <a:r>
              <a:rPr lang="en-US" dirty="0" smtClean="0"/>
              <a:t>Bid rates for the entire term (7 years)</a:t>
            </a:r>
          </a:p>
          <a:p>
            <a:pPr>
              <a:spcBef>
                <a:spcPts val="1200"/>
              </a:spcBef>
            </a:pPr>
            <a:r>
              <a:rPr lang="en-US" dirty="0" smtClean="0"/>
              <a:t>Standard Insurance Requirements</a:t>
            </a:r>
            <a:endParaRPr lang="en-US" dirty="0"/>
          </a:p>
          <a:p>
            <a:pPr>
              <a:spcBef>
                <a:spcPts val="1200"/>
              </a:spcBef>
            </a:pPr>
            <a:r>
              <a:rPr lang="en-US" dirty="0" smtClean="0"/>
              <a:t>NASPO Reporting &amp; Administrative Fee</a:t>
            </a:r>
          </a:p>
          <a:p>
            <a:pPr lvl="1">
              <a:spcBef>
                <a:spcPts val="600"/>
              </a:spcBef>
            </a:pPr>
            <a:r>
              <a:rPr lang="en-US" dirty="0" smtClean="0"/>
              <a:t>Quarterly sales reporting</a:t>
            </a:r>
          </a:p>
          <a:p>
            <a:pPr lvl="1">
              <a:spcBef>
                <a:spcPts val="600"/>
              </a:spcBef>
            </a:pPr>
            <a:r>
              <a:rPr lang="en-US" dirty="0" smtClean="0"/>
              <a:t>Annual Administrative Fee</a:t>
            </a:r>
          </a:p>
          <a:p>
            <a:pPr lvl="2">
              <a:spcBef>
                <a:spcPts val="600"/>
              </a:spcBef>
            </a:pPr>
            <a:r>
              <a:rPr lang="en-US" dirty="0" smtClean="0"/>
              <a:t>One-quarter </a:t>
            </a:r>
            <a:r>
              <a:rPr lang="en-US" dirty="0"/>
              <a:t>(1/4 or 25%) of one basis point (0.0025% or 0.000025) of the National Annual </a:t>
            </a:r>
            <a:r>
              <a:rPr lang="en-US" dirty="0" smtClean="0"/>
              <a:t>Volume.</a:t>
            </a:r>
          </a:p>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32</a:t>
            </a:fld>
            <a:endParaRPr lang="en-US" dirty="0"/>
          </a:p>
        </p:txBody>
      </p:sp>
    </p:spTree>
    <p:extLst>
      <p:ext uri="{BB962C8B-B14F-4D97-AF65-F5344CB8AC3E}">
        <p14:creationId xmlns:p14="http://schemas.microsoft.com/office/powerpoint/2010/main" val="954893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33</a:t>
            </a:fld>
            <a:endParaRPr lang="en-US" dirty="0"/>
          </a:p>
        </p:txBody>
      </p:sp>
      <p:sp>
        <p:nvSpPr>
          <p:cNvPr id="6" name="5-Point Star 5"/>
          <p:cNvSpPr/>
          <p:nvPr/>
        </p:nvSpPr>
        <p:spPr>
          <a:xfrm>
            <a:off x="5795010" y="4937760"/>
            <a:ext cx="640080" cy="548640"/>
          </a:xfrm>
          <a:prstGeom prst="star5">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6040169" y="5538855"/>
            <a:ext cx="149762" cy="2001910"/>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Related image"/>
          <p:cNvPicPr>
            <a:picLocks noChangeAspect="1" noChangeArrowheads="1"/>
          </p:cNvPicPr>
          <p:nvPr/>
        </p:nvPicPr>
        <p:blipFill>
          <a:blip r:embed="rId8" cstate="print">
            <a:extLst>
              <a:ext uri="{BEBA8EAE-BF5A-486C-A8C5-ECC9F3942E4B}">
                <a14:imgProps xmlns:a14="http://schemas.microsoft.com/office/drawing/2010/main">
                  <a14:imgLayer r:embed="rId9">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5861203" y="7641675"/>
            <a:ext cx="507694"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72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Participating Addendum (PA)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States choosing to leverage the Master Agreement (MA) </a:t>
            </a:r>
            <a:r>
              <a:rPr lang="en-US" u="sng" dirty="0" smtClean="0"/>
              <a:t>must</a:t>
            </a:r>
            <a:r>
              <a:rPr lang="en-US" dirty="0" smtClean="0"/>
              <a:t> execute a Participating Addendum (PA).</a:t>
            </a:r>
          </a:p>
          <a:p>
            <a:r>
              <a:rPr lang="en-US" dirty="0" smtClean="0"/>
              <a:t>Negotiated </a:t>
            </a:r>
            <a:r>
              <a:rPr lang="en-US" dirty="0"/>
              <a:t>by each Participating </a:t>
            </a:r>
            <a:r>
              <a:rPr lang="en-US" dirty="0" smtClean="0"/>
              <a:t>State</a:t>
            </a:r>
          </a:p>
          <a:p>
            <a:pPr lvl="1"/>
            <a:r>
              <a:rPr lang="en-US" dirty="0" smtClean="0"/>
              <a:t>WA will </a:t>
            </a:r>
            <a:r>
              <a:rPr lang="en-US" u="sng" dirty="0" smtClean="0"/>
              <a:t>not</a:t>
            </a:r>
            <a:r>
              <a:rPr lang="en-US" dirty="0" smtClean="0"/>
              <a:t> negotiate the PA for other states</a:t>
            </a:r>
            <a:endParaRPr lang="en-US" dirty="0"/>
          </a:p>
          <a:p>
            <a:r>
              <a:rPr lang="en-US" dirty="0" smtClean="0"/>
              <a:t>Addresses Participating State specific requirements</a:t>
            </a:r>
          </a:p>
          <a:p>
            <a:r>
              <a:rPr lang="en-US" dirty="0" smtClean="0"/>
              <a:t>No substantive changes to the Master Agreement</a:t>
            </a:r>
          </a:p>
          <a:p>
            <a:pPr lvl="1"/>
            <a:r>
              <a:rPr lang="en-US" dirty="0" smtClean="0"/>
              <a:t>Some potential Participating States provided Terms </a:t>
            </a:r>
            <a:r>
              <a:rPr lang="en-US" dirty="0"/>
              <a:t>&amp; Conditions </a:t>
            </a:r>
            <a:r>
              <a:rPr lang="en-US" dirty="0" smtClean="0"/>
              <a:t>in </a:t>
            </a:r>
            <a:r>
              <a:rPr lang="en-US" dirty="0"/>
              <a:t>the solicitation </a:t>
            </a:r>
          </a:p>
          <a:p>
            <a:pPr lvl="1"/>
            <a:r>
              <a:rPr lang="en-US" dirty="0" smtClean="0"/>
              <a:t>Other states, not included in solicitation document, may join</a:t>
            </a:r>
          </a:p>
          <a:p>
            <a:r>
              <a:rPr lang="en-US" dirty="0" smtClean="0"/>
              <a:t>PAs are executing between individual states (including WA) and the MA awarded vendor.</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34</a:t>
            </a:fld>
            <a:endParaRPr lang="en-US" dirty="0"/>
          </a:p>
        </p:txBody>
      </p:sp>
    </p:spTree>
    <p:extLst>
      <p:ext uri="{BB962C8B-B14F-4D97-AF65-F5344CB8AC3E}">
        <p14:creationId xmlns:p14="http://schemas.microsoft.com/office/powerpoint/2010/main" val="11386420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1735" y="3149601"/>
            <a:ext cx="5829300" cy="2412999"/>
          </a:xfrm>
        </p:spPr>
        <p:txBody>
          <a:bodyPr/>
          <a:lstStyle/>
          <a:p>
            <a:pPr algn="ctr"/>
            <a:r>
              <a:rPr lang="en-US" dirty="0" smtClean="0"/>
              <a:t>Questions?</a:t>
            </a:r>
            <a:endParaRPr lang="en-US" dirty="0"/>
          </a:p>
        </p:txBody>
      </p:sp>
      <p:sp>
        <p:nvSpPr>
          <p:cNvPr id="5" name="Text Placeholder 4"/>
          <p:cNvSpPr>
            <a:spLocks noGrp="1"/>
          </p:cNvSpPr>
          <p:nvPr>
            <p:ph type="body" idx="1"/>
          </p:nvPr>
        </p:nvSpPr>
        <p:spPr/>
        <p:txBody>
          <a:bodyPr/>
          <a:lstStyle/>
          <a:p>
            <a:endParaRPr lang="en-US" dirty="0"/>
          </a:p>
        </p:txBody>
      </p:sp>
      <p:sp>
        <p:nvSpPr>
          <p:cNvPr id="2" name="Slide Number Placeholder 1"/>
          <p:cNvSpPr>
            <a:spLocks noGrp="1"/>
          </p:cNvSpPr>
          <p:nvPr>
            <p:ph type="sldNum" sz="quarter" idx="12"/>
          </p:nvPr>
        </p:nvSpPr>
        <p:spPr/>
        <p:txBody>
          <a:bodyPr/>
          <a:lstStyle/>
          <a:p>
            <a:fld id="{4E2E678C-05D9-4230-9986-361A51735870}" type="slidenum">
              <a:rPr lang="en-US" smtClean="0"/>
              <a:t>35</a:t>
            </a:fld>
            <a:endParaRPr lang="en-US" dirty="0"/>
          </a:p>
        </p:txBody>
      </p:sp>
    </p:spTree>
    <p:extLst>
      <p:ext uri="{BB962C8B-B14F-4D97-AF65-F5344CB8AC3E}">
        <p14:creationId xmlns:p14="http://schemas.microsoft.com/office/powerpoint/2010/main" val="8561844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Next Steps</a:t>
            </a:r>
            <a:endParaRPr lang="en-US" dirty="0"/>
          </a:p>
        </p:txBody>
      </p:sp>
      <p:sp>
        <p:nvSpPr>
          <p:cNvPr id="5" name="Text Placeholder 4"/>
          <p:cNvSpPr>
            <a:spLocks noGrp="1"/>
          </p:cNvSpPr>
          <p:nvPr>
            <p:ph type="body" idx="1"/>
          </p:nvPr>
        </p:nvSpPr>
        <p:spPr/>
        <p:txBody>
          <a:bodyPr/>
          <a:lstStyle/>
          <a:p>
            <a:endParaRPr lang="en-US" dirty="0"/>
          </a:p>
        </p:txBody>
      </p:sp>
      <p:sp>
        <p:nvSpPr>
          <p:cNvPr id="2" name="Slide Number Placeholder 1"/>
          <p:cNvSpPr>
            <a:spLocks noGrp="1"/>
          </p:cNvSpPr>
          <p:nvPr>
            <p:ph type="sldNum" sz="quarter" idx="12"/>
          </p:nvPr>
        </p:nvSpPr>
        <p:spPr/>
        <p:txBody>
          <a:bodyPr/>
          <a:lstStyle/>
          <a:p>
            <a:fld id="{4E2E678C-05D9-4230-9986-361A51735870}" type="slidenum">
              <a:rPr lang="en-US" smtClean="0"/>
              <a:t>36</a:t>
            </a:fld>
            <a:endParaRPr lang="en-US" dirty="0"/>
          </a:p>
        </p:txBody>
      </p:sp>
    </p:spTree>
    <p:extLst>
      <p:ext uri="{BB962C8B-B14F-4D97-AF65-F5344CB8AC3E}">
        <p14:creationId xmlns:p14="http://schemas.microsoft.com/office/powerpoint/2010/main" val="19681646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graphicFrame>
        <p:nvGraphicFramePr>
          <p:cNvPr id="5" name="Content Placeholder 4"/>
          <p:cNvGraphicFramePr>
            <a:graphicFrameLocks noGrp="1"/>
          </p:cNvGraphicFramePr>
          <p:nvPr>
            <p:ph idx="1"/>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37</a:t>
            </a:fld>
            <a:endParaRPr lang="en-US" dirty="0"/>
          </a:p>
        </p:txBody>
      </p:sp>
      <p:sp>
        <p:nvSpPr>
          <p:cNvPr id="6" name="5-Point Star 5"/>
          <p:cNvSpPr/>
          <p:nvPr/>
        </p:nvSpPr>
        <p:spPr>
          <a:xfrm>
            <a:off x="5715000" y="3124200"/>
            <a:ext cx="457200" cy="457200"/>
          </a:xfrm>
          <a:prstGeom prst="star5">
            <a:avLst/>
          </a:prstGeom>
          <a:solidFill>
            <a:srgbClr val="FFCC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591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Provide a Bid</a:t>
            </a:r>
            <a:endParaRPr lang="en-US" dirty="0"/>
          </a:p>
        </p:txBody>
      </p:sp>
      <p:sp>
        <p:nvSpPr>
          <p:cNvPr id="3" name="Content Placeholder 2"/>
          <p:cNvSpPr>
            <a:spLocks noGrp="1"/>
          </p:cNvSpPr>
          <p:nvPr>
            <p:ph idx="1"/>
          </p:nvPr>
        </p:nvSpPr>
        <p:spPr/>
        <p:txBody>
          <a:bodyPr>
            <a:normAutofit/>
          </a:bodyPr>
          <a:lstStyle/>
          <a:p>
            <a:r>
              <a:rPr lang="en-US" dirty="0" smtClean="0"/>
              <a:t>Read &amp; understand all Contract Terms</a:t>
            </a:r>
          </a:p>
          <a:p>
            <a:r>
              <a:rPr lang="en-US" dirty="0" smtClean="0"/>
              <a:t>Submit on Time</a:t>
            </a:r>
          </a:p>
          <a:p>
            <a:r>
              <a:rPr lang="en-US" dirty="0" smtClean="0"/>
              <a:t>Submit Bid to (Section 3.8):</a:t>
            </a:r>
          </a:p>
          <a:p>
            <a:pPr marL="0" indent="0">
              <a:buNone/>
            </a:pPr>
            <a:endParaRPr lang="en-US" dirty="0"/>
          </a:p>
          <a:p>
            <a:pPr marL="0" indent="0">
              <a:buNone/>
            </a:pPr>
            <a:endParaRPr lang="en-US" dirty="0" smtClean="0"/>
          </a:p>
          <a:p>
            <a:pPr marL="0" indent="0">
              <a:buNone/>
            </a:pPr>
            <a:endParaRPr lang="en-US" u="sng" dirty="0"/>
          </a:p>
          <a:p>
            <a:pPr marL="0" indent="0">
              <a:buNone/>
            </a:pPr>
            <a:endParaRPr lang="en-US" dirty="0" smtClean="0"/>
          </a:p>
          <a:p>
            <a:r>
              <a:rPr lang="en-US" dirty="0" smtClean="0"/>
              <a:t>Provide all completed Exhibits &amp; documents</a:t>
            </a:r>
          </a:p>
          <a:p>
            <a:pPr lvl="1"/>
            <a:r>
              <a:rPr lang="en-US" dirty="0" smtClean="0"/>
              <a:t>See Exhibits &amp; Section 3.7</a:t>
            </a:r>
          </a:p>
          <a:p>
            <a:pPr lvl="1"/>
            <a:endParaRPr lang="en-US" dirty="0" smtClean="0"/>
          </a:p>
        </p:txBody>
      </p:sp>
      <p:sp>
        <p:nvSpPr>
          <p:cNvPr id="4" name="Slide Number Placeholder 3"/>
          <p:cNvSpPr>
            <a:spLocks noGrp="1"/>
          </p:cNvSpPr>
          <p:nvPr>
            <p:ph type="sldNum" sz="quarter" idx="12"/>
          </p:nvPr>
        </p:nvSpPr>
        <p:spPr/>
        <p:txBody>
          <a:bodyPr/>
          <a:lstStyle/>
          <a:p>
            <a:fld id="{4E2E678C-05D9-4230-9986-361A51735870}" type="slidenum">
              <a:rPr lang="en-US" smtClean="0"/>
              <a:t>38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03483743"/>
              </p:ext>
            </p:extLst>
          </p:nvPr>
        </p:nvGraphicFramePr>
        <p:xfrm>
          <a:off x="914400" y="3733800"/>
          <a:ext cx="4536440" cy="1844040"/>
        </p:xfrm>
        <a:graphic>
          <a:graphicData uri="http://schemas.openxmlformats.org/drawingml/2006/table">
            <a:tbl>
              <a:tblPr firstRow="1" firstCol="1" bandRow="1"/>
              <a:tblGrid>
                <a:gridCol w="1393190">
                  <a:extLst>
                    <a:ext uri="{9D8B030D-6E8A-4147-A177-3AD203B41FA5}">
                      <a16:colId xmlns:a16="http://schemas.microsoft.com/office/drawing/2014/main" val="3639886566"/>
                    </a:ext>
                  </a:extLst>
                </a:gridCol>
                <a:gridCol w="3143250">
                  <a:extLst>
                    <a:ext uri="{9D8B030D-6E8A-4147-A177-3AD203B41FA5}">
                      <a16:colId xmlns:a16="http://schemas.microsoft.com/office/drawing/2014/main" val="3342127033"/>
                    </a:ext>
                  </a:extLst>
                </a:gridCol>
              </a:tblGrid>
              <a:tr h="0">
                <a:tc gridSpan="2">
                  <a:txBody>
                    <a:bodyPr/>
                    <a:lstStyle/>
                    <a:p>
                      <a:pPr marL="0" marR="0" algn="ctr" hangingPunct="0">
                        <a:spcBef>
                          <a:spcPts val="400"/>
                        </a:spcBef>
                        <a:spcAft>
                          <a:spcPts val="400"/>
                        </a:spcAft>
                      </a:pPr>
                      <a:r>
                        <a:rPr lang="en-US" sz="1100" b="1" dirty="0">
                          <a:effectLst/>
                          <a:latin typeface="Calibri" panose="020F0502020204030204" pitchFamily="34" charset="0"/>
                          <a:ea typeface="Times New Roman" panose="02020603050405020304" pitchFamily="18" charset="0"/>
                          <a:cs typeface="Arial" panose="020B0604020202020204" pitchFamily="34" charset="0"/>
                        </a:rPr>
                        <a:t>Deliver Bids to:</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en-US"/>
                    </a:p>
                  </a:txBody>
                  <a:tcPr/>
                </a:tc>
                <a:extLst>
                  <a:ext uri="{0D108BD9-81ED-4DB2-BD59-A6C34878D82A}">
                    <a16:rowId xmlns:a16="http://schemas.microsoft.com/office/drawing/2014/main" val="976189771"/>
                  </a:ext>
                </a:extLst>
              </a:tr>
              <a:tr h="0">
                <a:tc>
                  <a:txBody>
                    <a:bodyPr/>
                    <a:lstStyle/>
                    <a:p>
                      <a:pPr marL="0" marR="0" hangingPunct="0">
                        <a:spcBef>
                          <a:spcPts val="400"/>
                        </a:spcBef>
                        <a:spcAft>
                          <a:spcPts val="400"/>
                        </a:spcAft>
                      </a:pPr>
                      <a:r>
                        <a:rPr lang="en-US" sz="1100" i="1" u="sng" dirty="0">
                          <a:effectLst/>
                          <a:latin typeface="Calibri" panose="020F0502020204030204" pitchFamily="34" charset="0"/>
                          <a:ea typeface="Times New Roman" panose="02020603050405020304" pitchFamily="18" charset="0"/>
                          <a:cs typeface="Arial" panose="020B0604020202020204" pitchFamily="34" charset="0"/>
                        </a:rPr>
                        <a:t>Mail</a:t>
                      </a:r>
                      <a:r>
                        <a:rPr lang="en-US" sz="1100" i="1" dirty="0">
                          <a:effectLst/>
                          <a:latin typeface="Calibri" panose="020F0502020204030204" pitchFamily="34" charset="0"/>
                          <a:ea typeface="Times New Roman" panose="02020603050405020304" pitchFamily="18" charset="0"/>
                          <a:cs typeface="Arial" panose="020B0604020202020204" pitchFamily="34" charset="0"/>
                        </a:rPr>
                        <a:t> your bid to the following</a:t>
                      </a:r>
                      <a:r>
                        <a:rPr lang="en-US" sz="1100" dirty="0">
                          <a:effectLst/>
                          <a:latin typeface="Calibri" panose="020F0502020204030204" pitchFamily="34" charset="0"/>
                          <a:ea typeface="Times New Roman" panose="02020603050405020304" pitchFamily="18" charset="0"/>
                          <a:cs typeface="Arial" panose="020B0604020202020204" pitchFamily="34" charset="0"/>
                        </a:rPr>
                        <a:t>:</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400"/>
                        </a:spcBef>
                        <a:spcAft>
                          <a:spcPts val="400"/>
                        </a:spcAft>
                      </a:pPr>
                      <a:r>
                        <a:rPr lang="en-US" sz="1100" dirty="0">
                          <a:effectLst/>
                          <a:latin typeface="Calibri" panose="020F0502020204030204" pitchFamily="34" charset="0"/>
                          <a:ea typeface="Times New Roman" panose="02020603050405020304" pitchFamily="18" charset="0"/>
                          <a:cs typeface="Arial" panose="020B0604020202020204" pitchFamily="34" charset="0"/>
                        </a:rPr>
                        <a:t>Washington Department of Enterprise Services</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Contracts &amp; Procurement</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Solicitation #00719/00819</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P.O. Box 41411</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Olympia, WA  98501-1411</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4677840"/>
                  </a:ext>
                </a:extLst>
              </a:tr>
              <a:tr h="0">
                <a:tc>
                  <a:txBody>
                    <a:bodyPr/>
                    <a:lstStyle/>
                    <a:p>
                      <a:pPr marL="0" marR="0" hangingPunct="0">
                        <a:spcBef>
                          <a:spcPts val="400"/>
                        </a:spcBef>
                        <a:spcAft>
                          <a:spcPts val="400"/>
                        </a:spcAft>
                      </a:pPr>
                      <a:r>
                        <a:rPr lang="en-US" sz="1100" i="1" u="sng" dirty="0">
                          <a:effectLst/>
                          <a:latin typeface="Calibri" panose="020F0502020204030204" pitchFamily="34" charset="0"/>
                          <a:ea typeface="Times New Roman" panose="02020603050405020304" pitchFamily="18" charset="0"/>
                          <a:cs typeface="Arial" panose="020B0604020202020204" pitchFamily="34" charset="0"/>
                        </a:rPr>
                        <a:t>Deliver</a:t>
                      </a:r>
                      <a:r>
                        <a:rPr lang="en-US" sz="1100" i="1" dirty="0">
                          <a:effectLst/>
                          <a:latin typeface="Calibri" panose="020F0502020204030204" pitchFamily="34" charset="0"/>
                          <a:ea typeface="Times New Roman" panose="02020603050405020304" pitchFamily="18" charset="0"/>
                          <a:cs typeface="Arial" panose="020B0604020202020204" pitchFamily="34" charset="0"/>
                        </a:rPr>
                        <a:t> your bid to the following</a:t>
                      </a:r>
                      <a:r>
                        <a:rPr lang="en-US" sz="1100" dirty="0">
                          <a:effectLst/>
                          <a:latin typeface="Calibri" panose="020F0502020204030204" pitchFamily="34" charset="0"/>
                          <a:ea typeface="Times New Roman" panose="02020603050405020304" pitchFamily="18" charset="0"/>
                          <a:cs typeface="Arial" panose="020B0604020202020204" pitchFamily="34" charset="0"/>
                        </a:rPr>
                        <a:t>:</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400"/>
                        </a:spcBef>
                        <a:spcAft>
                          <a:spcPts val="400"/>
                        </a:spcAft>
                      </a:pPr>
                      <a:r>
                        <a:rPr lang="en-US" sz="1100" dirty="0">
                          <a:effectLst/>
                          <a:latin typeface="Calibri" panose="020F0502020204030204" pitchFamily="34" charset="0"/>
                          <a:ea typeface="Times New Roman" panose="02020603050405020304" pitchFamily="18" charset="0"/>
                          <a:cs typeface="Arial" panose="020B0604020202020204" pitchFamily="34" charset="0"/>
                        </a:rPr>
                        <a:t>Washington Department of Enterprise Services</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Contracts &amp; Procurement</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Solicitation #00719/00819</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1500 Jefferson Street SE</a:t>
                      </a:r>
                      <a:br>
                        <a:rPr lang="en-US" sz="1100" dirty="0">
                          <a:effectLst/>
                          <a:latin typeface="Calibri" panose="020F0502020204030204" pitchFamily="34" charset="0"/>
                          <a:ea typeface="Times New Roman" panose="02020603050405020304" pitchFamily="18" charset="0"/>
                          <a:cs typeface="Arial" panose="020B0604020202020204" pitchFamily="34" charset="0"/>
                        </a:rPr>
                      </a:br>
                      <a:r>
                        <a:rPr lang="en-US" sz="1100" dirty="0">
                          <a:effectLst/>
                          <a:latin typeface="Calibri" panose="020F0502020204030204" pitchFamily="34" charset="0"/>
                          <a:ea typeface="Times New Roman" panose="02020603050405020304" pitchFamily="18" charset="0"/>
                          <a:cs typeface="Arial" panose="020B0604020202020204" pitchFamily="34" charset="0"/>
                        </a:rPr>
                        <a:t>Olympia, WA  98501</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6109924"/>
                  </a:ext>
                </a:extLst>
              </a:tr>
            </a:tbl>
          </a:graphicData>
        </a:graphic>
      </p:graphicFrame>
    </p:spTree>
    <p:extLst>
      <p:ext uri="{BB962C8B-B14F-4D97-AF65-F5344CB8AC3E}">
        <p14:creationId xmlns:p14="http://schemas.microsoft.com/office/powerpoint/2010/main" val="80394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Complaints/Debriefs/Protests</a:t>
            </a:r>
            <a:endParaRPr lang="en-US" dirty="0"/>
          </a:p>
        </p:txBody>
      </p:sp>
      <p:sp>
        <p:nvSpPr>
          <p:cNvPr id="3" name="Content Placeholder 2"/>
          <p:cNvSpPr>
            <a:spLocks noGrp="1"/>
          </p:cNvSpPr>
          <p:nvPr>
            <p:ph idx="1"/>
          </p:nvPr>
        </p:nvSpPr>
        <p:spPr>
          <a:xfrm>
            <a:off x="342900" y="1905000"/>
            <a:ext cx="6172200" cy="6934200"/>
          </a:xfrm>
        </p:spPr>
        <p:txBody>
          <a:bodyPr>
            <a:normAutofit lnSpcReduction="10000"/>
          </a:bodyPr>
          <a:lstStyle/>
          <a:p>
            <a:r>
              <a:rPr lang="en-US" dirty="0" smtClean="0"/>
              <a:t>Complaints</a:t>
            </a:r>
          </a:p>
          <a:p>
            <a:pPr lvl="1"/>
            <a:r>
              <a:rPr lang="en-US" dirty="0" smtClean="0"/>
              <a:t>Complaint </a:t>
            </a:r>
            <a:r>
              <a:rPr lang="en-US" dirty="0"/>
              <a:t>period ends five (5) business days before the bid due date.  </a:t>
            </a:r>
          </a:p>
          <a:p>
            <a:pPr>
              <a:spcBef>
                <a:spcPts val="1200"/>
              </a:spcBef>
            </a:pPr>
            <a:r>
              <a:rPr lang="en-US" dirty="0" smtClean="0"/>
              <a:t>Debrief Conferences</a:t>
            </a:r>
          </a:p>
          <a:p>
            <a:pPr lvl="1"/>
            <a:r>
              <a:rPr lang="en-US" dirty="0" smtClean="0"/>
              <a:t>Bidders </a:t>
            </a:r>
            <a:r>
              <a:rPr lang="en-US" dirty="0"/>
              <a:t>will have three (3) business days to request a Debrief </a:t>
            </a:r>
            <a:r>
              <a:rPr lang="en-US" dirty="0" smtClean="0"/>
              <a:t>Conference after announcement of ASB..</a:t>
            </a:r>
          </a:p>
          <a:p>
            <a:pPr>
              <a:spcBef>
                <a:spcPts val="1200"/>
              </a:spcBef>
            </a:pPr>
            <a:r>
              <a:rPr lang="en-US" dirty="0" smtClean="0"/>
              <a:t>Protests</a:t>
            </a:r>
          </a:p>
          <a:p>
            <a:pPr lvl="1"/>
            <a:r>
              <a:rPr lang="en-US" dirty="0" smtClean="0"/>
              <a:t>Must have participated in debrief conference</a:t>
            </a:r>
          </a:p>
          <a:p>
            <a:pPr lvl="1"/>
            <a:r>
              <a:rPr lang="en-US" dirty="0" smtClean="0"/>
              <a:t>Bidders </a:t>
            </a:r>
            <a:r>
              <a:rPr lang="en-US" dirty="0"/>
              <a:t>may protest the award of the Master </a:t>
            </a:r>
            <a:r>
              <a:rPr lang="en-US" dirty="0" smtClean="0"/>
              <a:t>Contract </a:t>
            </a:r>
            <a:r>
              <a:rPr lang="en-US" b="1" u="sng" dirty="0" smtClean="0"/>
              <a:t>only</a:t>
            </a:r>
            <a:r>
              <a:rPr lang="en-US" dirty="0" smtClean="0"/>
              <a:t> for three (3) reasons: </a:t>
            </a:r>
          </a:p>
          <a:p>
            <a:pPr lvl="2"/>
            <a:r>
              <a:rPr lang="x-none" dirty="0" smtClean="0"/>
              <a:t>Bias</a:t>
            </a:r>
            <a:r>
              <a:rPr lang="x-none" dirty="0"/>
              <a:t>, discrimination</a:t>
            </a:r>
            <a:r>
              <a:rPr lang="en-US" dirty="0"/>
              <a:t>,</a:t>
            </a:r>
            <a:r>
              <a:rPr lang="x-none" dirty="0"/>
              <a:t> or conflict of interest on the part of an evaluator;</a:t>
            </a:r>
            <a:r>
              <a:rPr lang="en-US" dirty="0"/>
              <a:t> </a:t>
            </a:r>
          </a:p>
          <a:p>
            <a:pPr lvl="2"/>
            <a:r>
              <a:rPr lang="x-none" dirty="0" smtClean="0"/>
              <a:t>Error </a:t>
            </a:r>
            <a:r>
              <a:rPr lang="x-none" dirty="0"/>
              <a:t>in computing evaluation scores; </a:t>
            </a:r>
            <a:r>
              <a:rPr lang="x-none" dirty="0" smtClean="0"/>
              <a:t>or</a:t>
            </a:r>
            <a:endParaRPr lang="en-US" dirty="0"/>
          </a:p>
          <a:p>
            <a:pPr lvl="2"/>
            <a:r>
              <a:rPr lang="x-none" dirty="0" smtClean="0"/>
              <a:t>Non-compliance </a:t>
            </a:r>
            <a:r>
              <a:rPr lang="x-none" dirty="0"/>
              <a:t>with any procedures described in the </a:t>
            </a:r>
            <a:r>
              <a:rPr lang="en-US" dirty="0"/>
              <a:t>Competitive Solicitation.</a:t>
            </a:r>
          </a:p>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39</a:t>
            </a:fld>
            <a:endParaRPr lang="en-US" dirty="0"/>
          </a:p>
        </p:txBody>
      </p:sp>
    </p:spTree>
    <p:extLst>
      <p:ext uri="{BB962C8B-B14F-4D97-AF65-F5344CB8AC3E}">
        <p14:creationId xmlns:p14="http://schemas.microsoft.com/office/powerpoint/2010/main" val="4077151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734" y="3149601"/>
            <a:ext cx="5973365" cy="2933700"/>
          </a:xfrm>
        </p:spPr>
        <p:txBody>
          <a:bodyPr/>
          <a:lstStyle/>
          <a:p>
            <a:r>
              <a:rPr lang="en-US" dirty="0" smtClean="0"/>
              <a:t>NASPO ValuePoint</a:t>
            </a:r>
            <a:br>
              <a:rPr lang="en-US" dirty="0" smtClean="0"/>
            </a:br>
            <a:r>
              <a:rPr lang="en-US" dirty="0" smtClean="0"/>
              <a:t>Cooperative Contracting</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4</a:t>
            </a:fld>
            <a:endParaRPr lang="en-US" dirty="0"/>
          </a:p>
        </p:txBody>
      </p:sp>
    </p:spTree>
    <p:extLst>
      <p:ext uri="{BB962C8B-B14F-4D97-AF65-F5344CB8AC3E}">
        <p14:creationId xmlns:p14="http://schemas.microsoft.com/office/powerpoint/2010/main" val="42186711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Additional Resources</a:t>
            </a:r>
            <a:endParaRPr lang="en-US" dirty="0"/>
          </a:p>
        </p:txBody>
      </p:sp>
      <p:sp>
        <p:nvSpPr>
          <p:cNvPr id="5" name="Text Placeholder 4"/>
          <p:cNvSpPr>
            <a:spLocks noGrp="1"/>
          </p:cNvSpPr>
          <p:nvPr>
            <p:ph type="body" idx="1"/>
          </p:nvPr>
        </p:nvSpPr>
        <p:spPr/>
        <p:txBody>
          <a:bodyPr/>
          <a:lstStyle/>
          <a:p>
            <a:endParaRPr lang="en-US" dirty="0"/>
          </a:p>
        </p:txBody>
      </p:sp>
      <p:sp>
        <p:nvSpPr>
          <p:cNvPr id="2" name="Slide Number Placeholder 1"/>
          <p:cNvSpPr>
            <a:spLocks noGrp="1"/>
          </p:cNvSpPr>
          <p:nvPr>
            <p:ph type="sldNum" sz="quarter" idx="12"/>
          </p:nvPr>
        </p:nvSpPr>
        <p:spPr/>
        <p:txBody>
          <a:bodyPr/>
          <a:lstStyle/>
          <a:p>
            <a:fld id="{4E2E678C-05D9-4230-9986-361A51735870}" type="slidenum">
              <a:rPr lang="en-US" smtClean="0"/>
              <a:t>40</a:t>
            </a:fld>
            <a:endParaRPr lang="en-US" dirty="0"/>
          </a:p>
        </p:txBody>
      </p:sp>
    </p:spTree>
    <p:extLst>
      <p:ext uri="{BB962C8B-B14F-4D97-AF65-F5344CB8AC3E}">
        <p14:creationId xmlns:p14="http://schemas.microsoft.com/office/powerpoint/2010/main" val="27046422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lstStyle/>
          <a:p>
            <a:pPr>
              <a:spcBef>
                <a:spcPts val="1800"/>
              </a:spcBef>
            </a:pPr>
            <a:r>
              <a:rPr lang="en-US" dirty="0" smtClean="0"/>
              <a:t>WEBS</a:t>
            </a:r>
          </a:p>
          <a:p>
            <a:pPr>
              <a:spcBef>
                <a:spcPts val="1800"/>
              </a:spcBef>
            </a:pPr>
            <a:r>
              <a:rPr lang="en-US" dirty="0" smtClean="0"/>
              <a:t>Procurement Technical Assistance Center (PTAC)</a:t>
            </a:r>
          </a:p>
          <a:p>
            <a:pPr>
              <a:spcBef>
                <a:spcPts val="1800"/>
              </a:spcBef>
            </a:pPr>
            <a:r>
              <a:rPr lang="en-US" dirty="0" smtClean="0"/>
              <a:t>OMWBE</a:t>
            </a:r>
          </a:p>
          <a:p>
            <a:pPr>
              <a:spcBef>
                <a:spcPts val="1800"/>
              </a:spcBef>
            </a:pPr>
            <a:r>
              <a:rPr lang="en-US" dirty="0" smtClean="0"/>
              <a:t>WA Department of Veteran’s Affairs</a:t>
            </a:r>
          </a:p>
          <a:p>
            <a:pPr>
              <a:spcBef>
                <a:spcPts val="1800"/>
              </a:spcBef>
            </a:pPr>
            <a:r>
              <a:rPr lang="en-US" dirty="0" smtClean="0"/>
              <a:t>Washington Department of Revenue</a:t>
            </a:r>
          </a:p>
          <a:p>
            <a:pPr>
              <a:spcBef>
                <a:spcPts val="1800"/>
              </a:spcBef>
            </a:pPr>
            <a:r>
              <a:rPr lang="en-US" dirty="0" smtClean="0"/>
              <a:t>Washington State Secretary of State</a:t>
            </a:r>
            <a:endParaRPr lang="en-US" dirty="0"/>
          </a:p>
        </p:txBody>
      </p:sp>
      <p:sp>
        <p:nvSpPr>
          <p:cNvPr id="4" name="Slide Number Placeholder 3"/>
          <p:cNvSpPr>
            <a:spLocks noGrp="1"/>
          </p:cNvSpPr>
          <p:nvPr>
            <p:ph type="sldNum" sz="quarter" idx="12"/>
          </p:nvPr>
        </p:nvSpPr>
        <p:spPr/>
        <p:txBody>
          <a:bodyPr/>
          <a:lstStyle/>
          <a:p>
            <a:fld id="{4E2E678C-05D9-4230-9986-361A51735870}" type="slidenum">
              <a:rPr lang="en-US" smtClean="0"/>
              <a:t>41</a:t>
            </a:fld>
            <a:endParaRPr lang="en-US" dirty="0"/>
          </a:p>
        </p:txBody>
      </p:sp>
    </p:spTree>
    <p:extLst>
      <p:ext uri="{BB962C8B-B14F-4D97-AF65-F5344CB8AC3E}">
        <p14:creationId xmlns:p14="http://schemas.microsoft.com/office/powerpoint/2010/main" val="21936412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Thank You</a:t>
            </a:r>
            <a:endParaRPr lang="en-US" dirty="0"/>
          </a:p>
        </p:txBody>
      </p:sp>
      <p:sp>
        <p:nvSpPr>
          <p:cNvPr id="5" name="Text Placeholder 4"/>
          <p:cNvSpPr>
            <a:spLocks noGrp="1"/>
          </p:cNvSpPr>
          <p:nvPr>
            <p:ph type="body" idx="1"/>
          </p:nvPr>
        </p:nvSpPr>
        <p:spPr/>
        <p:txBody>
          <a:bodyPr/>
          <a:lstStyle/>
          <a:p>
            <a:endParaRPr lang="en-US" dirty="0"/>
          </a:p>
        </p:txBody>
      </p:sp>
      <p:sp>
        <p:nvSpPr>
          <p:cNvPr id="2" name="Slide Number Placeholder 1"/>
          <p:cNvSpPr>
            <a:spLocks noGrp="1"/>
          </p:cNvSpPr>
          <p:nvPr>
            <p:ph type="sldNum" sz="quarter" idx="12"/>
          </p:nvPr>
        </p:nvSpPr>
        <p:spPr/>
        <p:txBody>
          <a:bodyPr/>
          <a:lstStyle/>
          <a:p>
            <a:fld id="{4E2E678C-05D9-4230-9986-361A51735870}" type="slidenum">
              <a:rPr lang="en-US" smtClean="0"/>
              <a:t>42</a:t>
            </a:fld>
            <a:endParaRPr lang="en-US" dirty="0"/>
          </a:p>
        </p:txBody>
      </p:sp>
    </p:spTree>
    <p:extLst>
      <p:ext uri="{BB962C8B-B14F-4D97-AF65-F5344CB8AC3E}">
        <p14:creationId xmlns:p14="http://schemas.microsoft.com/office/powerpoint/2010/main" val="3482500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r>
            <a:br>
              <a:rPr lang="en-US" dirty="0" smtClean="0"/>
            </a:br>
            <a:r>
              <a:rPr lang="en-US" dirty="0" smtClean="0"/>
              <a:t>Cooperative Contracting</a:t>
            </a:r>
            <a:endParaRPr lang="en-US" dirty="0"/>
          </a:p>
        </p:txBody>
      </p:sp>
      <p:sp>
        <p:nvSpPr>
          <p:cNvPr id="3" name="Content Placeholder 2"/>
          <p:cNvSpPr>
            <a:spLocks noGrp="1"/>
          </p:cNvSpPr>
          <p:nvPr>
            <p:ph idx="1"/>
          </p:nvPr>
        </p:nvSpPr>
        <p:spPr/>
        <p:txBody>
          <a:bodyPr>
            <a:normAutofit/>
          </a:bodyPr>
          <a:lstStyle/>
          <a:p>
            <a:pPr>
              <a:spcBef>
                <a:spcPts val="1200"/>
              </a:spcBef>
            </a:pPr>
            <a:r>
              <a:rPr lang="en-US" dirty="0" smtClean="0"/>
              <a:t>National Association of State Procurement Officials (NASPO)</a:t>
            </a:r>
          </a:p>
          <a:p>
            <a:pPr>
              <a:spcBef>
                <a:spcPts val="1200"/>
              </a:spcBef>
            </a:pPr>
            <a:r>
              <a:rPr lang="en-US" dirty="0" smtClean="0"/>
              <a:t>Made up of the Chief Procurement Officers of all 50 states, District of Columbia &amp; US Territories</a:t>
            </a:r>
          </a:p>
          <a:p>
            <a:pPr>
              <a:spcBef>
                <a:spcPts val="1200"/>
              </a:spcBef>
            </a:pPr>
            <a:r>
              <a:rPr lang="en-US" dirty="0" smtClean="0"/>
              <a:t>Facilitates administration of cooperative contracting</a:t>
            </a:r>
          </a:p>
          <a:p>
            <a:pPr lvl="1">
              <a:spcBef>
                <a:spcPts val="1200"/>
              </a:spcBef>
            </a:pPr>
            <a:r>
              <a:rPr lang="en-US" dirty="0" smtClean="0"/>
              <a:t>State Lead – WA </a:t>
            </a:r>
            <a:endParaRPr lang="en-US" dirty="0"/>
          </a:p>
          <a:p>
            <a:pPr lvl="1">
              <a:spcBef>
                <a:spcPts val="1200"/>
              </a:spcBef>
            </a:pPr>
            <a:r>
              <a:rPr lang="en-US" dirty="0" smtClean="0"/>
              <a:t>Awarded a Master Agreement does not allow for services to begin</a:t>
            </a:r>
          </a:p>
          <a:p>
            <a:pPr lvl="1">
              <a:spcBef>
                <a:spcPts val="1200"/>
              </a:spcBef>
            </a:pPr>
            <a:r>
              <a:rPr lang="en-US" dirty="0" smtClean="0"/>
              <a:t>Participating Addendum – executed by each state – allows for services to begin</a:t>
            </a:r>
            <a:endParaRPr lang="en-US" dirty="0"/>
          </a:p>
          <a:p>
            <a:pPr>
              <a:spcBef>
                <a:spcPts val="1200"/>
              </a:spcBef>
            </a:pPr>
            <a:endParaRPr lang="en-US" dirty="0" smtClean="0"/>
          </a:p>
        </p:txBody>
      </p:sp>
      <p:sp>
        <p:nvSpPr>
          <p:cNvPr id="4" name="Slide Number Placeholder 3"/>
          <p:cNvSpPr>
            <a:spLocks noGrp="1"/>
          </p:cNvSpPr>
          <p:nvPr>
            <p:ph type="sldNum" sz="quarter" idx="12"/>
          </p:nvPr>
        </p:nvSpPr>
        <p:spPr/>
        <p:txBody>
          <a:bodyPr/>
          <a:lstStyle/>
          <a:p>
            <a:fld id="{4E2E678C-05D9-4230-9986-361A51735870}" type="slidenum">
              <a:rPr lang="en-US" smtClean="0"/>
              <a:t>5</a:t>
            </a:fld>
            <a:endParaRPr lang="en-US" dirty="0"/>
          </a:p>
        </p:txBody>
      </p:sp>
      <p:pic>
        <p:nvPicPr>
          <p:cNvPr id="5" name="Picture 4" descr="NASPO_ValuePoint_logo_Colo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734026"/>
            <a:ext cx="2514600" cy="723900"/>
          </a:xfrm>
          <a:prstGeom prst="rect">
            <a:avLst/>
          </a:prstGeom>
          <a:noFill/>
          <a:ln>
            <a:noFill/>
          </a:ln>
        </p:spPr>
      </p:pic>
    </p:spTree>
    <p:extLst>
      <p:ext uri="{BB962C8B-B14F-4D97-AF65-F5344CB8AC3E}">
        <p14:creationId xmlns:p14="http://schemas.microsoft.com/office/powerpoint/2010/main" val="30591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Current Opportunity</a:t>
            </a:r>
            <a:endParaRPr lang="en-US" dirty="0"/>
          </a:p>
        </p:txBody>
      </p:sp>
      <p:sp>
        <p:nvSpPr>
          <p:cNvPr id="5" name="Text Placeholder 4"/>
          <p:cNvSpPr>
            <a:spLocks noGrp="1"/>
          </p:cNvSpPr>
          <p:nvPr>
            <p:ph type="body" idx="1"/>
          </p:nvPr>
        </p:nvSpPr>
        <p:spPr/>
        <p:txBody>
          <a:bodyPr/>
          <a:lstStyle/>
          <a:p>
            <a:r>
              <a:rPr lang="en-US" dirty="0" smtClean="0"/>
              <a:t>00719/00819 – Commercial Card Services</a:t>
            </a:r>
            <a:endParaRPr lang="en-US" dirty="0"/>
          </a:p>
        </p:txBody>
      </p:sp>
      <p:sp>
        <p:nvSpPr>
          <p:cNvPr id="2" name="Slide Number Placeholder 1"/>
          <p:cNvSpPr>
            <a:spLocks noGrp="1"/>
          </p:cNvSpPr>
          <p:nvPr>
            <p:ph type="sldNum" sz="quarter" idx="12"/>
          </p:nvPr>
        </p:nvSpPr>
        <p:spPr/>
        <p:txBody>
          <a:bodyPr/>
          <a:lstStyle/>
          <a:p>
            <a:fld id="{4E2E678C-05D9-4230-9986-361A51735870}" type="slidenum">
              <a:rPr lang="en-US" smtClean="0"/>
              <a:t>6</a:t>
            </a:fld>
            <a:endParaRPr lang="en-US" dirty="0"/>
          </a:p>
        </p:txBody>
      </p:sp>
    </p:spTree>
    <p:extLst>
      <p:ext uri="{BB962C8B-B14F-4D97-AF65-F5344CB8AC3E}">
        <p14:creationId xmlns:p14="http://schemas.microsoft.com/office/powerpoint/2010/main" val="3897366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00719/00819</a:t>
            </a:r>
            <a:br>
              <a:rPr lang="en-US" dirty="0" smtClean="0"/>
            </a:br>
            <a:r>
              <a:rPr lang="en-US" dirty="0" smtClean="0"/>
              <a:t>Commercial Card Services</a:t>
            </a:r>
            <a:endParaRPr lang="en-US" dirty="0"/>
          </a:p>
        </p:txBody>
      </p:sp>
      <p:sp>
        <p:nvSpPr>
          <p:cNvPr id="3" name="Content Placeholder 2"/>
          <p:cNvSpPr>
            <a:spLocks noGrp="1"/>
          </p:cNvSpPr>
          <p:nvPr>
            <p:ph idx="1"/>
          </p:nvPr>
        </p:nvSpPr>
        <p:spPr/>
        <p:txBody>
          <a:bodyPr>
            <a:normAutofit/>
          </a:bodyPr>
          <a:lstStyle/>
          <a:p>
            <a:pPr>
              <a:spcBef>
                <a:spcPts val="1200"/>
              </a:spcBef>
            </a:pPr>
            <a:r>
              <a:rPr lang="en-US" dirty="0" smtClean="0"/>
              <a:t>Cooperative Contracting Process</a:t>
            </a:r>
          </a:p>
          <a:p>
            <a:pPr>
              <a:spcBef>
                <a:spcPts val="1200"/>
              </a:spcBef>
            </a:pPr>
            <a:r>
              <a:rPr lang="en-US" dirty="0" smtClean="0"/>
              <a:t>Timeline</a:t>
            </a:r>
          </a:p>
          <a:p>
            <a:pPr>
              <a:spcBef>
                <a:spcPts val="1200"/>
              </a:spcBef>
            </a:pPr>
            <a:r>
              <a:rPr lang="en-US" dirty="0" smtClean="0"/>
              <a:t>Potential Customers (‘eligible purchasers’)</a:t>
            </a:r>
          </a:p>
          <a:p>
            <a:pPr>
              <a:spcBef>
                <a:spcPts val="1200"/>
              </a:spcBef>
            </a:pPr>
            <a:r>
              <a:rPr lang="en-US" dirty="0" smtClean="0"/>
              <a:t>Contract Award Structure</a:t>
            </a:r>
          </a:p>
          <a:p>
            <a:pPr>
              <a:spcBef>
                <a:spcPts val="1200"/>
              </a:spcBef>
            </a:pPr>
            <a:r>
              <a:rPr lang="en-US" dirty="0" smtClean="0"/>
              <a:t>Preparing a Bid</a:t>
            </a:r>
          </a:p>
          <a:p>
            <a:pPr lvl="1">
              <a:spcBef>
                <a:spcPts val="1200"/>
              </a:spcBef>
            </a:pPr>
            <a:r>
              <a:rPr lang="en-US" dirty="0" smtClean="0"/>
              <a:t>Exhibits</a:t>
            </a:r>
          </a:p>
          <a:p>
            <a:pPr lvl="1">
              <a:spcBef>
                <a:spcPts val="1200"/>
              </a:spcBef>
            </a:pPr>
            <a:r>
              <a:rPr lang="en-US" dirty="0" smtClean="0"/>
              <a:t>State Procurement Priorities</a:t>
            </a:r>
          </a:p>
          <a:p>
            <a:pPr>
              <a:spcBef>
                <a:spcPts val="1200"/>
              </a:spcBef>
            </a:pPr>
            <a:r>
              <a:rPr lang="en-US" dirty="0" smtClean="0"/>
              <a:t>Bid Evaluation</a:t>
            </a:r>
          </a:p>
          <a:p>
            <a:pPr>
              <a:spcBef>
                <a:spcPts val="1200"/>
              </a:spcBef>
            </a:pPr>
            <a:r>
              <a:rPr lang="en-US" dirty="0" smtClean="0"/>
              <a:t>Master Agreement</a:t>
            </a:r>
          </a:p>
          <a:p>
            <a:pPr>
              <a:spcBef>
                <a:spcPts val="1200"/>
              </a:spcBef>
            </a:pPr>
            <a:r>
              <a:rPr lang="en-US" dirty="0" smtClean="0"/>
              <a:t>Participating Addendums</a:t>
            </a:r>
          </a:p>
        </p:txBody>
      </p:sp>
      <p:sp>
        <p:nvSpPr>
          <p:cNvPr id="4" name="Slide Number Placeholder 3"/>
          <p:cNvSpPr>
            <a:spLocks noGrp="1"/>
          </p:cNvSpPr>
          <p:nvPr>
            <p:ph type="sldNum" sz="quarter" idx="12"/>
          </p:nvPr>
        </p:nvSpPr>
        <p:spPr/>
        <p:txBody>
          <a:bodyPr/>
          <a:lstStyle/>
          <a:p>
            <a:fld id="{4E2E678C-05D9-4230-9986-361A51735870}" type="slidenum">
              <a:rPr lang="en-US" smtClean="0"/>
              <a:t>7</a:t>
            </a:fld>
            <a:endParaRPr lang="en-US" dirty="0"/>
          </a:p>
        </p:txBody>
      </p:sp>
    </p:spTree>
    <p:extLst>
      <p:ext uri="{BB962C8B-B14F-4D97-AF65-F5344CB8AC3E}">
        <p14:creationId xmlns:p14="http://schemas.microsoft.com/office/powerpoint/2010/main" val="4115387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66376410"/>
              </p:ext>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8</a:t>
            </a:fld>
            <a:endParaRPr lang="en-US" dirty="0"/>
          </a:p>
        </p:txBody>
      </p:sp>
      <p:sp>
        <p:nvSpPr>
          <p:cNvPr id="9" name="4-Point Star 8"/>
          <p:cNvSpPr/>
          <p:nvPr/>
        </p:nvSpPr>
        <p:spPr>
          <a:xfrm>
            <a:off x="6019800" y="2223008"/>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42149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Cooperative Contracting Process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65084226"/>
              </p:ext>
            </p:extLst>
          </p:nvPr>
        </p:nvGraphicFramePr>
        <p:xfrm>
          <a:off x="342900" y="2133600"/>
          <a:ext cx="6172200" cy="650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E2E678C-05D9-4230-9986-361A51735870}" type="slidenum">
              <a:rPr lang="en-US" smtClean="0"/>
              <a:t>9</a:t>
            </a:fld>
            <a:endParaRPr lang="en-US" dirty="0"/>
          </a:p>
        </p:txBody>
      </p:sp>
      <p:sp>
        <p:nvSpPr>
          <p:cNvPr id="9" name="4-Point Star 8"/>
          <p:cNvSpPr/>
          <p:nvPr/>
        </p:nvSpPr>
        <p:spPr>
          <a:xfrm>
            <a:off x="6019800" y="3200400"/>
            <a:ext cx="381000" cy="431800"/>
          </a:xfrm>
          <a:prstGeom prst="star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519443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1464</TotalTime>
  <Words>5513</Words>
  <Application>Microsoft Office PowerPoint</Application>
  <PresentationFormat>On-screen Show (4:3)</PresentationFormat>
  <Paragraphs>860</Paragraphs>
  <Slides>42</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Times New Roman</vt:lpstr>
      <vt:lpstr>Wingdings</vt:lpstr>
      <vt:lpstr>Clarity</vt:lpstr>
      <vt:lpstr>Pre-Bid Conference 00719/00819 – Commercial Card  Services</vt:lpstr>
      <vt:lpstr>Agenda</vt:lpstr>
      <vt:lpstr>Our Goals</vt:lpstr>
      <vt:lpstr>NASPO ValuePoint Cooperative Contracting</vt:lpstr>
      <vt:lpstr> Cooperative Contracting</vt:lpstr>
      <vt:lpstr>Current Opportunity</vt:lpstr>
      <vt:lpstr>00719/00819 Commercial Card Services</vt:lpstr>
      <vt:lpstr>Cooperative Contracting Process </vt:lpstr>
      <vt:lpstr>Cooperative Contracting Process </vt:lpstr>
      <vt:lpstr>Cooperative Contracting Process </vt:lpstr>
      <vt:lpstr>Cooperative Contracting Process </vt:lpstr>
      <vt:lpstr>Cooperative Contracting Process </vt:lpstr>
      <vt:lpstr>Cooperative Contracting Process </vt:lpstr>
      <vt:lpstr>Cooperative Contracting Process </vt:lpstr>
      <vt:lpstr>Procurement Timeline</vt:lpstr>
      <vt:lpstr>Potential Customers (Eligible Purchasers)</vt:lpstr>
      <vt:lpstr>Contract Award Structure</vt:lpstr>
      <vt:lpstr>Preparing a Bid</vt:lpstr>
      <vt:lpstr>Preparing a Bid, Continued</vt:lpstr>
      <vt:lpstr>Exhibit A1 – Bidder’s Certification</vt:lpstr>
      <vt:lpstr>Exhibit A2 – Bidder’s profile</vt:lpstr>
      <vt:lpstr>Exhibits B1 &amp; B2 – Requirements</vt:lpstr>
      <vt:lpstr>Exhibits C1 &amp; C2 – Bid Rebate Response</vt:lpstr>
      <vt:lpstr>Exhibit E1 – Master Agreement Issues List</vt:lpstr>
      <vt:lpstr>No Need to Return</vt:lpstr>
      <vt:lpstr>Bid Evaluation (Scoring)</vt:lpstr>
      <vt:lpstr>Bid Evaluation (Scoring)</vt:lpstr>
      <vt:lpstr>Bid Evaluation (Scoring)</vt:lpstr>
      <vt:lpstr>Cat 1: Purchase Card Services Scoring Details</vt:lpstr>
      <vt:lpstr>Cat 2: Fleet Card Services Scoring Details</vt:lpstr>
      <vt:lpstr>Bid Evaluation (Scoring)</vt:lpstr>
      <vt:lpstr>Master Agreement</vt:lpstr>
      <vt:lpstr>Cooperative Contracting Process </vt:lpstr>
      <vt:lpstr>Participating Addendum (PA)</vt:lpstr>
      <vt:lpstr>Questions?</vt:lpstr>
      <vt:lpstr>Next Steps</vt:lpstr>
      <vt:lpstr>Next Steps</vt:lpstr>
      <vt:lpstr>How to Provide a Bid</vt:lpstr>
      <vt:lpstr>Complaints/Debriefs/Protests</vt:lpstr>
      <vt:lpstr>Additional Resources</vt:lpstr>
      <vt:lpstr>Additional Resources</vt:lpstr>
      <vt:lpstr>Thank You</vt:lpstr>
    </vt:vector>
  </TitlesOfParts>
  <Company>State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Tolbert, Greg (DES)</dc:creator>
  <cp:lastModifiedBy>Field, Veronica (DES)</cp:lastModifiedBy>
  <cp:revision>115</cp:revision>
  <dcterms:created xsi:type="dcterms:W3CDTF">2016-02-22T22:01:47Z</dcterms:created>
  <dcterms:modified xsi:type="dcterms:W3CDTF">2019-06-19T20:31:53Z</dcterms:modified>
</cp:coreProperties>
</file>