
<file path=[Content_Types].xml><?xml version="1.0" encoding="utf-8"?>
<Types xmlns="http://schemas.openxmlformats.org/package/2006/content-types">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03D58970" w14:textId="5645119F" w:rsidR="00D727A4" w:rsidRPr="007F754A" w:rsidRDefault="000A5C2A" w:rsidP="002C7BEF">
      <w:pPr>
        <w:jc w:val="center"/>
        <w:rPr>
          <w:rFonts w:ascii="Calibri" w:hAnsi="Calibri" w:cs="Arial"/>
          <w:sz w:val="22"/>
          <w:szCs w:val="22"/>
        </w:rPr>
      </w:pPr>
      <w:r>
        <w:rPr>
          <w:rFonts w:ascii="Calibri" w:hAnsi="Calibri" w:cs="Arial"/>
          <w:noProof/>
          <w:sz w:val="22"/>
          <w:szCs w:val="22"/>
        </w:rPr>
        <w:drawing>
          <wp:inline distT="0" distB="0" distL="0" distR="0" wp14:anchorId="4D548895" wp14:editId="5422DAA2">
            <wp:extent cx="2990609" cy="504825"/>
            <wp:effectExtent l="0" t="0" r="635" b="0"/>
            <wp:docPr id="1" name="Picture 1" descr="Department of Enterprise Servic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DES_logo_green.jpg"/>
                    <pic:cNvPicPr/>
                  </pic:nvPicPr>
                  <pic:blipFill>
                    <a:blip r:embed="rId99" cstate="print">
                      <a:extLst>
                        <a:ext uri="{28A0092B-C50C-407E-A947-70E740481C1C}">
                          <a14:useLocalDpi xmlns:a14="http://schemas.microsoft.com/office/drawing/2010/main" val="0"/>
                        </a:ext>
                      </a:extLst>
                    </a:blip>
                    <a:stretch>
                      <a:fillRect/>
                    </a:stretch>
                  </pic:blipFill>
                  <pic:spPr>
                    <a:xfrm>
                      <a:off x="0" y="0"/>
                      <a:ext cx="3032684" cy="511927"/>
                    </a:xfrm>
                    <a:prstGeom prst="rect">
                      <a:avLst/>
                    </a:prstGeom>
                  </pic:spPr>
                </pic:pic>
              </a:graphicData>
            </a:graphic>
          </wp:inline>
        </w:drawing>
      </w:r>
    </w:p>
    <w:p w14:paraId="25D6A828" w14:textId="77777777" w:rsidR="002C7BEF" w:rsidRPr="002C7BEF" w:rsidRDefault="002C7BEF" w:rsidP="002C7BEF">
      <w:pPr>
        <w:rPr>
          <w:rFonts w:ascii="Calibri" w:hAnsi="Calibri" w:cs="Arial"/>
          <w:sz w:val="22"/>
          <w:szCs w:val="22"/>
        </w:rPr>
      </w:pPr>
    </w:p>
    <w:p w14:paraId="32062F7B" w14:textId="37F3AA71" w:rsidR="00D727A4" w:rsidRPr="007F754A" w:rsidRDefault="000723CA" w:rsidP="00830574">
      <w:pPr>
        <w:spacing w:before="360"/>
        <w:jc w:val="center"/>
        <w:rPr>
          <w:rFonts w:ascii="Calibri" w:hAnsi="Calibri" w:cs="Arial"/>
          <w:b/>
          <w:smallCaps/>
        </w:rPr>
      </w:pPr>
      <w:r>
        <w:rPr>
          <w:rFonts w:ascii="Calibri" w:hAnsi="Calibri" w:cs="Arial"/>
          <w:b/>
          <w:smallCaps/>
        </w:rPr>
        <w:t>Competitive Solicitation</w:t>
      </w:r>
      <w:r w:rsidR="00F553D3">
        <w:rPr>
          <w:rFonts w:ascii="Calibri" w:hAnsi="Calibri" w:cs="Arial"/>
          <w:b/>
          <w:smallCaps/>
        </w:rPr>
        <w:t xml:space="preserve"> – N</w:t>
      </w:r>
      <w:r w:rsidR="00D727A4" w:rsidRPr="007F754A">
        <w:rPr>
          <w:rFonts w:ascii="Calibri" w:hAnsi="Calibri" w:cs="Arial"/>
          <w:b/>
          <w:smallCaps/>
        </w:rPr>
        <w:t xml:space="preserve">o. </w:t>
      </w:r>
      <w:r w:rsidR="007C33CC">
        <w:rPr>
          <w:rFonts w:ascii="Calibri" w:hAnsi="Calibri" w:cs="Arial"/>
          <w:b/>
          <w:smallCaps/>
        </w:rPr>
        <w:t>00719</w:t>
      </w:r>
      <w:r w:rsidR="002F4F37">
        <w:rPr>
          <w:rFonts w:ascii="Calibri" w:hAnsi="Calibri" w:cs="Arial"/>
          <w:b/>
          <w:smallCaps/>
        </w:rPr>
        <w:t xml:space="preserve"> </w:t>
      </w:r>
      <w:r w:rsidR="00E50B3D">
        <w:rPr>
          <w:rFonts w:ascii="Calibri" w:hAnsi="Calibri" w:cs="Arial"/>
          <w:b/>
          <w:smallCaps/>
        </w:rPr>
        <w:t>/</w:t>
      </w:r>
      <w:r w:rsidR="002F4F37">
        <w:rPr>
          <w:rFonts w:ascii="Calibri" w:hAnsi="Calibri" w:cs="Arial"/>
          <w:b/>
          <w:smallCaps/>
        </w:rPr>
        <w:t xml:space="preserve"> </w:t>
      </w:r>
      <w:r w:rsidR="007C33CC">
        <w:rPr>
          <w:rFonts w:ascii="Calibri" w:hAnsi="Calibri" w:cs="Arial"/>
          <w:b/>
          <w:smallCaps/>
        </w:rPr>
        <w:t>00819</w:t>
      </w:r>
    </w:p>
    <w:p w14:paraId="1A8DA243" w14:textId="77777777" w:rsidR="00457E49" w:rsidRPr="007F754A" w:rsidRDefault="00457E49" w:rsidP="00457E49">
      <w:pPr>
        <w:spacing w:before="120"/>
        <w:jc w:val="center"/>
        <w:rPr>
          <w:rFonts w:ascii="Calibri" w:hAnsi="Calibri" w:cs="Arial"/>
          <w:b/>
          <w:smallCaps/>
        </w:rPr>
      </w:pPr>
      <w:r>
        <w:rPr>
          <w:rFonts w:ascii="Calibri" w:hAnsi="Calibri" w:cs="Arial"/>
          <w:b/>
          <w:smallCaps/>
        </w:rPr>
        <w:t>Cooperative Purchasing Agreement</w:t>
      </w:r>
      <w:r>
        <w:rPr>
          <w:rFonts w:ascii="Calibri" w:hAnsi="Calibri" w:cs="Arial"/>
          <w:b/>
          <w:smallCaps/>
        </w:rPr>
        <w:br/>
        <w:t>for</w:t>
      </w:r>
      <w:r>
        <w:rPr>
          <w:rFonts w:ascii="Calibri" w:hAnsi="Calibri" w:cs="Arial"/>
          <w:b/>
          <w:smallCaps/>
        </w:rPr>
        <w:br/>
        <w:t>Commercial Card Services</w:t>
      </w:r>
    </w:p>
    <w:p w14:paraId="02461AA8" w14:textId="77777777" w:rsidR="00D727A4" w:rsidRPr="007F754A" w:rsidRDefault="00D727A4" w:rsidP="00D727A4">
      <w:pPr>
        <w:rPr>
          <w:rFonts w:ascii="Calibri" w:hAnsi="Calibri" w:cs="Arial"/>
          <w:sz w:val="22"/>
          <w:szCs w:val="22"/>
        </w:rPr>
      </w:pPr>
    </w:p>
    <w:p w14:paraId="56796191" w14:textId="77777777" w:rsidR="00D727A4" w:rsidRPr="007F754A" w:rsidRDefault="00D727A4" w:rsidP="00D727A4">
      <w:pPr>
        <w:rPr>
          <w:rFonts w:ascii="Calibri" w:hAnsi="Calibri" w:cs="Arial"/>
          <w:sz w:val="22"/>
          <w:szCs w:val="22"/>
        </w:rPr>
      </w:pPr>
    </w:p>
    <w:p w14:paraId="09A0DCE9" w14:textId="77777777" w:rsidR="0070748B" w:rsidRPr="007F754A" w:rsidRDefault="0070748B" w:rsidP="00A44343">
      <w:pPr>
        <w:spacing w:after="120"/>
        <w:rPr>
          <w:rFonts w:ascii="Calibri" w:hAnsi="Calibri" w:cs="Arial"/>
          <w:b/>
          <w:smallCaps/>
          <w:sz w:val="22"/>
          <w:szCs w:val="22"/>
        </w:rPr>
      </w:pPr>
      <w:r w:rsidRPr="007F754A">
        <w:rPr>
          <w:rFonts w:ascii="Calibri" w:hAnsi="Calibri" w:cs="Arial"/>
          <w:b/>
          <w:smallCaps/>
          <w:sz w:val="22"/>
          <w:szCs w:val="22"/>
        </w:rPr>
        <w:t>Introduction</w:t>
      </w:r>
    </w:p>
    <w:p w14:paraId="4FF279E9" w14:textId="321590F6" w:rsidR="001D40F7" w:rsidRDefault="00BE01AD" w:rsidP="004D0A8C">
      <w:pPr>
        <w:jc w:val="both"/>
        <w:rPr>
          <w:rFonts w:ascii="Calibri" w:hAnsi="Calibri" w:cs="Arial"/>
          <w:sz w:val="22"/>
          <w:szCs w:val="22"/>
        </w:rPr>
      </w:pPr>
      <w:r>
        <w:rPr>
          <w:rFonts w:ascii="Calibri" w:hAnsi="Calibri" w:cs="Arial"/>
          <w:sz w:val="22"/>
          <w:szCs w:val="22"/>
        </w:rPr>
        <w:t>T</w:t>
      </w:r>
      <w:r w:rsidR="0070748B" w:rsidRPr="007F754A">
        <w:rPr>
          <w:rFonts w:ascii="Calibri" w:hAnsi="Calibri" w:cs="Arial"/>
          <w:sz w:val="22"/>
          <w:szCs w:val="22"/>
        </w:rPr>
        <w:t xml:space="preserve">he Washington </w:t>
      </w:r>
      <w:r>
        <w:rPr>
          <w:rFonts w:ascii="Calibri" w:hAnsi="Calibri" w:cs="Arial"/>
          <w:sz w:val="22"/>
          <w:szCs w:val="22"/>
        </w:rPr>
        <w:t xml:space="preserve">State </w:t>
      </w:r>
      <w:r w:rsidR="0070748B" w:rsidRPr="007F754A">
        <w:rPr>
          <w:rFonts w:ascii="Calibri" w:hAnsi="Calibri" w:cs="Arial"/>
          <w:sz w:val="22"/>
          <w:szCs w:val="22"/>
        </w:rPr>
        <w:t xml:space="preserve">Department of Enterprise Services (Enterprise Services) </w:t>
      </w:r>
      <w:r>
        <w:rPr>
          <w:rFonts w:ascii="Calibri" w:hAnsi="Calibri" w:cs="Arial"/>
          <w:sz w:val="22"/>
          <w:szCs w:val="22"/>
        </w:rPr>
        <w:t>is issuing this</w:t>
      </w:r>
      <w:r w:rsidRPr="00BE01AD">
        <w:rPr>
          <w:rFonts w:ascii="Calibri" w:hAnsi="Calibri" w:cs="Arial"/>
          <w:sz w:val="22"/>
          <w:szCs w:val="22"/>
        </w:rPr>
        <w:t xml:space="preserve"> </w:t>
      </w:r>
      <w:r>
        <w:rPr>
          <w:rFonts w:ascii="Calibri" w:hAnsi="Calibri" w:cs="Arial"/>
          <w:sz w:val="22"/>
          <w:szCs w:val="22"/>
        </w:rPr>
        <w:t xml:space="preserve">Competitive Solicitation </w:t>
      </w:r>
      <w:r w:rsidR="0070748B" w:rsidRPr="007F754A">
        <w:rPr>
          <w:rFonts w:ascii="Calibri" w:hAnsi="Calibri" w:cs="Arial"/>
          <w:sz w:val="22"/>
          <w:szCs w:val="22"/>
        </w:rPr>
        <w:t>pursuant to RCW chap</w:t>
      </w:r>
      <w:r w:rsidR="00C06F1F">
        <w:rPr>
          <w:rFonts w:ascii="Calibri" w:hAnsi="Calibri" w:cs="Arial"/>
          <w:sz w:val="22"/>
          <w:szCs w:val="22"/>
        </w:rPr>
        <w:t>ter</w:t>
      </w:r>
      <w:r w:rsidR="0070748B" w:rsidRPr="007F754A">
        <w:rPr>
          <w:rFonts w:ascii="Calibri" w:hAnsi="Calibri" w:cs="Arial"/>
          <w:sz w:val="22"/>
          <w:szCs w:val="22"/>
        </w:rPr>
        <w:t xml:space="preserve"> 39.26.  </w:t>
      </w:r>
      <w:r w:rsidR="006D7EA0">
        <w:rPr>
          <w:rFonts w:ascii="Calibri" w:hAnsi="Calibri" w:cs="Arial"/>
          <w:sz w:val="22"/>
          <w:szCs w:val="22"/>
        </w:rPr>
        <w:t xml:space="preserve">Pursuant to this Competitive Solicitation, </w:t>
      </w:r>
      <w:r w:rsidR="0070748B" w:rsidRPr="007F754A">
        <w:rPr>
          <w:rFonts w:ascii="Calibri" w:hAnsi="Calibri" w:cs="Arial"/>
          <w:sz w:val="22"/>
          <w:szCs w:val="22"/>
        </w:rPr>
        <w:t xml:space="preserve">Enterprise </w:t>
      </w:r>
      <w:r w:rsidR="00ED370F" w:rsidRPr="007F754A">
        <w:rPr>
          <w:rFonts w:ascii="Calibri" w:hAnsi="Calibri" w:cs="Arial"/>
          <w:sz w:val="22"/>
          <w:szCs w:val="22"/>
        </w:rPr>
        <w:t>Services</w:t>
      </w:r>
      <w:r w:rsidR="0070748B" w:rsidRPr="007F754A">
        <w:rPr>
          <w:rFonts w:ascii="Calibri" w:hAnsi="Calibri" w:cs="Arial"/>
          <w:sz w:val="22"/>
          <w:szCs w:val="22"/>
        </w:rPr>
        <w:t xml:space="preserve"> intends to </w:t>
      </w:r>
      <w:r>
        <w:rPr>
          <w:rFonts w:ascii="Calibri" w:hAnsi="Calibri" w:cs="Arial"/>
          <w:sz w:val="22"/>
          <w:szCs w:val="22"/>
        </w:rPr>
        <w:t xml:space="preserve">conduct a competitive procurement </w:t>
      </w:r>
      <w:r w:rsidR="0070748B" w:rsidRPr="007F754A">
        <w:rPr>
          <w:rFonts w:ascii="Calibri" w:hAnsi="Calibri" w:cs="Arial"/>
          <w:sz w:val="22"/>
          <w:szCs w:val="22"/>
          <w:lang w:val="x-none"/>
        </w:rPr>
        <w:t>a</w:t>
      </w:r>
      <w:r w:rsidR="00596255">
        <w:rPr>
          <w:rFonts w:ascii="Calibri" w:hAnsi="Calibri" w:cs="Arial"/>
          <w:sz w:val="22"/>
          <w:szCs w:val="22"/>
        </w:rPr>
        <w:t xml:space="preserve">nd award </w:t>
      </w:r>
      <w:r w:rsidR="00457E49">
        <w:rPr>
          <w:rFonts w:ascii="Calibri" w:hAnsi="Calibri" w:cs="Arial"/>
          <w:sz w:val="22"/>
          <w:szCs w:val="22"/>
        </w:rPr>
        <w:t>two (2)</w:t>
      </w:r>
      <w:r w:rsidR="0070748B" w:rsidRPr="007F754A">
        <w:rPr>
          <w:rFonts w:ascii="Calibri" w:hAnsi="Calibri" w:cs="Arial"/>
          <w:sz w:val="22"/>
          <w:szCs w:val="22"/>
          <w:lang w:val="x-none"/>
        </w:rPr>
        <w:t xml:space="preserve"> </w:t>
      </w:r>
      <w:r w:rsidR="00457E49">
        <w:rPr>
          <w:rFonts w:ascii="Calibri" w:hAnsi="Calibri" w:cs="Arial"/>
          <w:sz w:val="22"/>
          <w:szCs w:val="22"/>
        </w:rPr>
        <w:t xml:space="preserve">Cooperative Purchasing Master </w:t>
      </w:r>
      <w:r w:rsidR="009515F4">
        <w:rPr>
          <w:rFonts w:ascii="Calibri" w:hAnsi="Calibri" w:cs="Arial"/>
          <w:sz w:val="22"/>
          <w:szCs w:val="22"/>
        </w:rPr>
        <w:t>Agreements for</w:t>
      </w:r>
      <w:r w:rsidR="006D7EA0">
        <w:rPr>
          <w:rFonts w:ascii="Calibri" w:hAnsi="Calibri" w:cs="Arial"/>
          <w:sz w:val="22"/>
          <w:szCs w:val="22"/>
        </w:rPr>
        <w:t xml:space="preserve"> </w:t>
      </w:r>
      <w:r w:rsidR="00FC1111">
        <w:rPr>
          <w:rFonts w:ascii="Calibri" w:hAnsi="Calibri" w:cs="Arial"/>
          <w:sz w:val="22"/>
          <w:szCs w:val="22"/>
        </w:rPr>
        <w:t>e</w:t>
      </w:r>
      <w:r w:rsidR="006D7EA0">
        <w:rPr>
          <w:rFonts w:ascii="Calibri" w:hAnsi="Calibri" w:cs="Arial"/>
          <w:sz w:val="22"/>
          <w:szCs w:val="22"/>
        </w:rPr>
        <w:t xml:space="preserve">ligible </w:t>
      </w:r>
      <w:r w:rsidR="00FC1111">
        <w:rPr>
          <w:rFonts w:ascii="Calibri" w:hAnsi="Calibri" w:cs="Arial"/>
          <w:sz w:val="22"/>
          <w:szCs w:val="22"/>
        </w:rPr>
        <w:t>p</w:t>
      </w:r>
      <w:r w:rsidR="006D7EA0">
        <w:rPr>
          <w:rFonts w:ascii="Calibri" w:hAnsi="Calibri" w:cs="Arial"/>
          <w:sz w:val="22"/>
          <w:szCs w:val="22"/>
        </w:rPr>
        <w:t xml:space="preserve">urchasers to </w:t>
      </w:r>
      <w:r w:rsidR="00457E49">
        <w:rPr>
          <w:rFonts w:ascii="Calibri" w:hAnsi="Calibri" w:cs="Arial"/>
          <w:sz w:val="22"/>
          <w:szCs w:val="22"/>
        </w:rPr>
        <w:t>participate in a</w:t>
      </w:r>
      <w:r w:rsidR="00A37884">
        <w:rPr>
          <w:rFonts w:ascii="Calibri" w:hAnsi="Calibri" w:cs="Arial"/>
          <w:sz w:val="22"/>
          <w:szCs w:val="22"/>
        </w:rPr>
        <w:t>n</w:t>
      </w:r>
      <w:r w:rsidR="00457E49">
        <w:rPr>
          <w:rFonts w:ascii="Calibri" w:hAnsi="Calibri" w:cs="Arial"/>
          <w:sz w:val="22"/>
          <w:szCs w:val="22"/>
        </w:rPr>
        <w:t xml:space="preserve"> incentive share rebate Commercial Card Service</w:t>
      </w:r>
      <w:r w:rsidR="00A37884">
        <w:rPr>
          <w:rFonts w:ascii="Calibri" w:hAnsi="Calibri" w:cs="Arial"/>
          <w:sz w:val="22"/>
          <w:szCs w:val="22"/>
        </w:rPr>
        <w:t xml:space="preserve"> program</w:t>
      </w:r>
      <w:r>
        <w:rPr>
          <w:rFonts w:ascii="Calibri" w:hAnsi="Calibri" w:cs="Arial"/>
          <w:sz w:val="22"/>
          <w:szCs w:val="22"/>
        </w:rPr>
        <w:t xml:space="preserve"> </w:t>
      </w:r>
      <w:r w:rsidRPr="00A37884">
        <w:rPr>
          <w:rFonts w:ascii="Calibri" w:hAnsi="Calibri" w:cs="Arial"/>
          <w:sz w:val="22"/>
          <w:szCs w:val="22"/>
        </w:rPr>
        <w:t>(“</w:t>
      </w:r>
      <w:r w:rsidR="00457E49" w:rsidRPr="00A37884">
        <w:rPr>
          <w:rFonts w:ascii="Calibri" w:hAnsi="Calibri" w:cs="Arial"/>
          <w:sz w:val="22"/>
          <w:szCs w:val="22"/>
        </w:rPr>
        <w:t>Commercial Card Services</w:t>
      </w:r>
      <w:r w:rsidRPr="00A37884">
        <w:rPr>
          <w:rFonts w:ascii="Calibri" w:hAnsi="Calibri" w:cs="Arial"/>
          <w:sz w:val="22"/>
          <w:szCs w:val="22"/>
        </w:rPr>
        <w:t>”)</w:t>
      </w:r>
      <w:r w:rsidR="0070748B" w:rsidRPr="00457E49">
        <w:rPr>
          <w:rFonts w:ascii="Calibri" w:hAnsi="Calibri" w:cs="Arial"/>
          <w:sz w:val="22"/>
          <w:szCs w:val="22"/>
          <w:lang w:val="x-none"/>
        </w:rPr>
        <w:t>.</w:t>
      </w:r>
      <w:r w:rsidR="00457E49">
        <w:rPr>
          <w:rFonts w:ascii="Calibri" w:hAnsi="Calibri" w:cs="Arial"/>
          <w:sz w:val="22"/>
          <w:szCs w:val="22"/>
        </w:rPr>
        <w:t xml:space="preserve">  </w:t>
      </w:r>
    </w:p>
    <w:p w14:paraId="15FBF54B" w14:textId="110D773B" w:rsidR="001D40F7" w:rsidRDefault="00457E49" w:rsidP="009700CF">
      <w:pPr>
        <w:pStyle w:val="ListParagraph"/>
        <w:numPr>
          <w:ilvl w:val="0"/>
          <w:numId w:val="41"/>
        </w:numPr>
        <w:spacing w:before="120"/>
        <w:contextualSpacing w:val="0"/>
        <w:jc w:val="both"/>
        <w:rPr>
          <w:rFonts w:ascii="Calibri" w:hAnsi="Calibri" w:cs="Arial"/>
          <w:sz w:val="22"/>
          <w:szCs w:val="22"/>
        </w:rPr>
      </w:pPr>
      <w:r w:rsidRPr="0092795E">
        <w:rPr>
          <w:rFonts w:ascii="Calibri" w:hAnsi="Calibri" w:cs="Arial"/>
          <w:sz w:val="22"/>
          <w:szCs w:val="22"/>
        </w:rPr>
        <w:t>One (1) Master Agreement will be established for Purchase Card Services – including but not limited to Purchase Cards, One Cards</w:t>
      </w:r>
      <w:r w:rsidR="002B0817">
        <w:rPr>
          <w:rFonts w:ascii="Calibri" w:hAnsi="Calibri" w:cs="Arial"/>
          <w:sz w:val="22"/>
          <w:szCs w:val="22"/>
        </w:rPr>
        <w:t>/Integrated Cards</w:t>
      </w:r>
      <w:r w:rsidRPr="0092795E">
        <w:rPr>
          <w:rFonts w:ascii="Calibri" w:hAnsi="Calibri" w:cs="Arial"/>
          <w:sz w:val="22"/>
          <w:szCs w:val="22"/>
        </w:rPr>
        <w:t>, Travel Cards, Declining Balance</w:t>
      </w:r>
      <w:r w:rsidR="009D20C0">
        <w:rPr>
          <w:rFonts w:ascii="Calibri" w:hAnsi="Calibri" w:cs="Arial"/>
          <w:sz w:val="22"/>
          <w:szCs w:val="22"/>
        </w:rPr>
        <w:t xml:space="preserve"> Cards</w:t>
      </w:r>
      <w:r w:rsidRPr="0092795E">
        <w:rPr>
          <w:rFonts w:ascii="Calibri" w:hAnsi="Calibri" w:cs="Arial"/>
          <w:sz w:val="22"/>
          <w:szCs w:val="22"/>
        </w:rPr>
        <w:t>/Managed Spend Cards, Emergency Cards, Virtual Cards</w:t>
      </w:r>
      <w:r w:rsidR="002B0817">
        <w:rPr>
          <w:rFonts w:ascii="Calibri" w:hAnsi="Calibri" w:cs="Arial"/>
          <w:sz w:val="22"/>
          <w:szCs w:val="22"/>
        </w:rPr>
        <w:t>/Single Use Card</w:t>
      </w:r>
      <w:r w:rsidRPr="0092795E">
        <w:rPr>
          <w:rFonts w:ascii="Calibri" w:hAnsi="Calibri" w:cs="Arial"/>
          <w:sz w:val="22"/>
          <w:szCs w:val="22"/>
        </w:rPr>
        <w:t xml:space="preserve">, and </w:t>
      </w:r>
      <w:r w:rsidR="006D7837" w:rsidRPr="0092795E">
        <w:rPr>
          <w:rFonts w:ascii="Calibri" w:hAnsi="Calibri" w:cs="Arial"/>
          <w:sz w:val="22"/>
          <w:szCs w:val="22"/>
        </w:rPr>
        <w:t>Electronic Payables</w:t>
      </w:r>
      <w:r w:rsidRPr="0092795E">
        <w:rPr>
          <w:rFonts w:ascii="Calibri" w:hAnsi="Calibri" w:cs="Arial"/>
          <w:sz w:val="22"/>
          <w:szCs w:val="22"/>
        </w:rPr>
        <w:t xml:space="preserve">.  </w:t>
      </w:r>
    </w:p>
    <w:p w14:paraId="7B4789F8" w14:textId="79283165" w:rsidR="0070748B" w:rsidRPr="009700CF" w:rsidRDefault="00457E49" w:rsidP="009700CF">
      <w:pPr>
        <w:pStyle w:val="ListParagraph"/>
        <w:numPr>
          <w:ilvl w:val="0"/>
          <w:numId w:val="41"/>
        </w:numPr>
        <w:spacing w:before="120"/>
        <w:contextualSpacing w:val="0"/>
        <w:jc w:val="both"/>
        <w:rPr>
          <w:rFonts w:ascii="Calibri" w:hAnsi="Calibri" w:cs="Arial"/>
          <w:sz w:val="22"/>
          <w:szCs w:val="22"/>
        </w:rPr>
      </w:pPr>
      <w:r w:rsidRPr="009700CF">
        <w:rPr>
          <w:rFonts w:ascii="Calibri" w:hAnsi="Calibri" w:cs="Arial"/>
          <w:sz w:val="22"/>
          <w:szCs w:val="22"/>
        </w:rPr>
        <w:t>One (1) Master Agreement will be established for Fleet Card Services.</w:t>
      </w:r>
    </w:p>
    <w:p w14:paraId="7D2E19E5" w14:textId="145BBF71" w:rsidR="00457E49" w:rsidRDefault="00457E49" w:rsidP="004D0A8C">
      <w:pPr>
        <w:jc w:val="both"/>
        <w:rPr>
          <w:rFonts w:ascii="Calibri" w:hAnsi="Calibri" w:cs="Arial"/>
          <w:sz w:val="22"/>
          <w:szCs w:val="22"/>
        </w:rPr>
      </w:pPr>
    </w:p>
    <w:p w14:paraId="1ECC1F3B" w14:textId="1FF36D7C" w:rsidR="00457E49" w:rsidRDefault="00457E49" w:rsidP="004D0A8C">
      <w:pPr>
        <w:jc w:val="both"/>
        <w:rPr>
          <w:rFonts w:ascii="Calibri" w:hAnsi="Calibri" w:cs="Arial"/>
          <w:sz w:val="22"/>
          <w:szCs w:val="22"/>
        </w:rPr>
      </w:pPr>
      <w:r>
        <w:rPr>
          <w:rFonts w:ascii="Calibri" w:hAnsi="Calibri" w:cs="Arial"/>
          <w:i/>
          <w:sz w:val="22"/>
          <w:szCs w:val="22"/>
        </w:rPr>
        <w:t xml:space="preserve">Cooperative Purchasing Agreement.  </w:t>
      </w:r>
      <w:r w:rsidR="00C075C8">
        <w:rPr>
          <w:rFonts w:ascii="Calibri" w:hAnsi="Calibri" w:cs="Arial"/>
          <w:sz w:val="22"/>
          <w:szCs w:val="22"/>
        </w:rPr>
        <w:t>Pursuant to RCW 39.26.060,</w:t>
      </w:r>
      <w:r>
        <w:rPr>
          <w:rFonts w:ascii="Calibri" w:hAnsi="Calibri" w:cs="Arial"/>
          <w:sz w:val="22"/>
          <w:szCs w:val="22"/>
        </w:rPr>
        <w:t xml:space="preserve"> Enterprise Services is authorized to participate in, sponsor, conduct, or administer a cooperative purchasing agreement for the procurement of any goods or services with one or more states, state agencies, local governments, local government agencies, federal agencies, or tribes located in Washington, in accordance with agreement entered into between the participants.  Enterprise Services, pursuant to an agreement with NASPO ValuePoint Cooperative Purchasing Program, is serving as the ‘Lead State’ in conducting the competitive procurement a</w:t>
      </w:r>
      <w:r w:rsidR="001D1B67">
        <w:rPr>
          <w:rFonts w:ascii="Calibri" w:hAnsi="Calibri" w:cs="Arial"/>
          <w:sz w:val="22"/>
          <w:szCs w:val="22"/>
        </w:rPr>
        <w:t>n</w:t>
      </w:r>
      <w:r>
        <w:rPr>
          <w:rFonts w:ascii="Calibri" w:hAnsi="Calibri" w:cs="Arial"/>
          <w:sz w:val="22"/>
          <w:szCs w:val="22"/>
        </w:rPr>
        <w:t xml:space="preserve">d resulting Master Agreements for Commercial </w:t>
      </w:r>
      <w:r w:rsidR="00EB1773">
        <w:rPr>
          <w:rFonts w:ascii="Calibri" w:hAnsi="Calibri" w:cs="Arial"/>
          <w:sz w:val="22"/>
          <w:szCs w:val="22"/>
        </w:rPr>
        <w:t>Ca</w:t>
      </w:r>
      <w:r>
        <w:rPr>
          <w:rFonts w:ascii="Calibri" w:hAnsi="Calibri" w:cs="Arial"/>
          <w:sz w:val="22"/>
          <w:szCs w:val="22"/>
        </w:rPr>
        <w:t xml:space="preserve">rd Services.  Enterprise Services intends to use the solicitation to establish Master Agreements with qualified Bidders to provide Commercial Card Services for Washington State and all NASPO Value Point Participating States and authorized </w:t>
      </w:r>
      <w:r w:rsidR="00585976">
        <w:rPr>
          <w:rFonts w:ascii="Calibri" w:hAnsi="Calibri" w:cs="Arial"/>
          <w:sz w:val="22"/>
          <w:szCs w:val="22"/>
        </w:rPr>
        <w:t xml:space="preserve">Purchasing </w:t>
      </w:r>
      <w:r>
        <w:rPr>
          <w:rFonts w:ascii="Calibri" w:hAnsi="Calibri" w:cs="Arial"/>
          <w:sz w:val="22"/>
          <w:szCs w:val="22"/>
        </w:rPr>
        <w:t>Entities.</w:t>
      </w:r>
    </w:p>
    <w:p w14:paraId="20F12E7B" w14:textId="34A29514" w:rsidR="00457E49" w:rsidRDefault="00457E49" w:rsidP="004D0A8C">
      <w:pPr>
        <w:jc w:val="both"/>
        <w:rPr>
          <w:rFonts w:ascii="Calibri" w:hAnsi="Calibri" w:cs="Arial"/>
          <w:sz w:val="22"/>
          <w:szCs w:val="22"/>
        </w:rPr>
      </w:pPr>
    </w:p>
    <w:p w14:paraId="5C3DDD1B" w14:textId="498882E9" w:rsidR="00457E49" w:rsidRDefault="00457E49" w:rsidP="004D0A8C">
      <w:pPr>
        <w:jc w:val="both"/>
        <w:rPr>
          <w:rFonts w:ascii="Calibri" w:hAnsi="Calibri" w:cs="Arial"/>
          <w:sz w:val="22"/>
          <w:szCs w:val="22"/>
        </w:rPr>
      </w:pPr>
      <w:r>
        <w:rPr>
          <w:rFonts w:ascii="Calibri" w:hAnsi="Calibri" w:cs="Arial"/>
          <w:i/>
          <w:sz w:val="22"/>
          <w:szCs w:val="22"/>
        </w:rPr>
        <w:t>NASPO ValuePoint</w:t>
      </w:r>
      <w:r w:rsidR="006F2EA7">
        <w:rPr>
          <w:rFonts w:ascii="Calibri" w:hAnsi="Calibri" w:cs="Arial"/>
          <w:i/>
          <w:sz w:val="22"/>
          <w:szCs w:val="22"/>
        </w:rPr>
        <w:t xml:space="preserve">. </w:t>
      </w:r>
      <w:r w:rsidR="006F2EA7">
        <w:rPr>
          <w:rFonts w:ascii="Calibri" w:hAnsi="Calibri" w:cs="Arial"/>
          <w:sz w:val="22"/>
          <w:szCs w:val="22"/>
        </w:rPr>
        <w:t xml:space="preserve"> NASPO ValuePoint is </w:t>
      </w:r>
      <w:r w:rsidR="006419A0">
        <w:rPr>
          <w:rFonts w:ascii="Calibri" w:hAnsi="Calibri" w:cs="Arial"/>
          <w:sz w:val="22"/>
          <w:szCs w:val="22"/>
        </w:rPr>
        <w:t xml:space="preserve">the </w:t>
      </w:r>
      <w:r w:rsidR="006F2EA7">
        <w:rPr>
          <w:rFonts w:ascii="Calibri" w:hAnsi="Calibri" w:cs="Arial"/>
          <w:sz w:val="22"/>
          <w:szCs w:val="22"/>
        </w:rPr>
        <w:t xml:space="preserve">cooperative purchasing </w:t>
      </w:r>
      <w:r w:rsidR="006419A0">
        <w:rPr>
          <w:rFonts w:ascii="Calibri" w:hAnsi="Calibri" w:cs="Arial"/>
          <w:sz w:val="22"/>
          <w:szCs w:val="22"/>
        </w:rPr>
        <w:t>ar</w:t>
      </w:r>
      <w:r w:rsidR="006F1658">
        <w:rPr>
          <w:rFonts w:ascii="Calibri" w:hAnsi="Calibri" w:cs="Arial"/>
          <w:sz w:val="22"/>
          <w:szCs w:val="22"/>
        </w:rPr>
        <w:t>m</w:t>
      </w:r>
      <w:r w:rsidR="006419A0">
        <w:rPr>
          <w:rFonts w:ascii="Calibri" w:hAnsi="Calibri" w:cs="Arial"/>
          <w:sz w:val="22"/>
          <w:szCs w:val="22"/>
        </w:rPr>
        <w:t xml:space="preserve"> of </w:t>
      </w:r>
      <w:r w:rsidR="006F2EA7">
        <w:rPr>
          <w:rFonts w:ascii="Calibri" w:hAnsi="Calibri" w:cs="Arial"/>
          <w:sz w:val="22"/>
          <w:szCs w:val="22"/>
        </w:rPr>
        <w:t>the National Association of State Procurement Officials (NASPO).  NASPO is a non-profit association dedicated to strengthening the proc</w:t>
      </w:r>
      <w:r w:rsidR="00C84810">
        <w:rPr>
          <w:rFonts w:ascii="Calibri" w:hAnsi="Calibri" w:cs="Arial"/>
          <w:sz w:val="22"/>
          <w:szCs w:val="22"/>
        </w:rPr>
        <w:t xml:space="preserve">urement community through education, research, and communication.  It is made up of the </w:t>
      </w:r>
      <w:r w:rsidR="00ED2A8A">
        <w:rPr>
          <w:rFonts w:ascii="Calibri" w:hAnsi="Calibri" w:cs="Arial"/>
          <w:sz w:val="22"/>
          <w:szCs w:val="22"/>
        </w:rPr>
        <w:t xml:space="preserve">chief procurement officers </w:t>
      </w:r>
      <w:r w:rsidR="00C84810">
        <w:rPr>
          <w:rFonts w:ascii="Calibri" w:hAnsi="Calibri" w:cs="Arial"/>
          <w:sz w:val="22"/>
          <w:szCs w:val="22"/>
        </w:rPr>
        <w:t xml:space="preserve">of the central purchasing offices of each of the 50 sates, the District of Columbia and the territories of the United States.  NASPO ValuePoint facilitates administration of the cooperative contracting consortium of the state chief procurement </w:t>
      </w:r>
      <w:r w:rsidR="00ED2A8A">
        <w:rPr>
          <w:rFonts w:ascii="Calibri" w:hAnsi="Calibri" w:cs="Arial"/>
          <w:sz w:val="22"/>
          <w:szCs w:val="22"/>
        </w:rPr>
        <w:t xml:space="preserve">officers </w:t>
      </w:r>
      <w:r w:rsidR="00C84810">
        <w:rPr>
          <w:rFonts w:ascii="Calibri" w:hAnsi="Calibri" w:cs="Arial"/>
          <w:sz w:val="22"/>
          <w:szCs w:val="22"/>
        </w:rPr>
        <w:t xml:space="preserve">for the benefit of state </w:t>
      </w:r>
      <w:r w:rsidR="00353255">
        <w:rPr>
          <w:rFonts w:ascii="Calibri" w:hAnsi="Calibri" w:cs="Arial"/>
          <w:sz w:val="22"/>
          <w:szCs w:val="22"/>
        </w:rPr>
        <w:t>departments</w:t>
      </w:r>
      <w:r w:rsidR="00C84810">
        <w:rPr>
          <w:rFonts w:ascii="Calibri" w:hAnsi="Calibri" w:cs="Arial"/>
          <w:sz w:val="22"/>
          <w:szCs w:val="22"/>
        </w:rPr>
        <w:t xml:space="preserve">, institutions, agencies, and political subdivision and other eligible entities (i.e., </w:t>
      </w:r>
      <w:r w:rsidR="00353255">
        <w:rPr>
          <w:rFonts w:ascii="Calibri" w:hAnsi="Calibri" w:cs="Arial"/>
          <w:sz w:val="22"/>
          <w:szCs w:val="22"/>
        </w:rPr>
        <w:t xml:space="preserve">colleges, school districts, counties, cities, some non-profit organizations, etc.) for all </w:t>
      </w:r>
      <w:r w:rsidR="00ED2A8A">
        <w:rPr>
          <w:rFonts w:ascii="Calibri" w:hAnsi="Calibri" w:cs="Arial"/>
          <w:sz w:val="22"/>
          <w:szCs w:val="22"/>
        </w:rPr>
        <w:t xml:space="preserve">fifty (50) </w:t>
      </w:r>
      <w:r w:rsidR="00353255">
        <w:rPr>
          <w:rFonts w:ascii="Calibri" w:hAnsi="Calibri" w:cs="Arial"/>
          <w:sz w:val="22"/>
          <w:szCs w:val="22"/>
        </w:rPr>
        <w:t>state</w:t>
      </w:r>
      <w:r w:rsidR="00ED2A8A">
        <w:rPr>
          <w:rFonts w:ascii="Calibri" w:hAnsi="Calibri" w:cs="Arial"/>
          <w:sz w:val="22"/>
          <w:szCs w:val="22"/>
        </w:rPr>
        <w:t>s</w:t>
      </w:r>
      <w:r w:rsidR="00353255">
        <w:rPr>
          <w:rFonts w:ascii="Calibri" w:hAnsi="Calibri" w:cs="Arial"/>
          <w:sz w:val="22"/>
          <w:szCs w:val="22"/>
        </w:rPr>
        <w:t>, the District of Columbia, and territories of the United States.  For more information</w:t>
      </w:r>
      <w:r w:rsidR="00ED2A8A">
        <w:rPr>
          <w:rFonts w:ascii="Calibri" w:hAnsi="Calibri" w:cs="Arial"/>
          <w:sz w:val="22"/>
          <w:szCs w:val="22"/>
        </w:rPr>
        <w:t>,</w:t>
      </w:r>
      <w:r w:rsidR="00353255">
        <w:rPr>
          <w:rFonts w:ascii="Calibri" w:hAnsi="Calibri" w:cs="Arial"/>
          <w:sz w:val="22"/>
          <w:szCs w:val="22"/>
        </w:rPr>
        <w:t xml:space="preserve"> consult the following websites: </w:t>
      </w:r>
      <w:hyperlink r:id="rId100" w:history="1">
        <w:r w:rsidR="00353255" w:rsidRPr="00B03BE8">
          <w:rPr>
            <w:rStyle w:val="Hyperlink"/>
            <w:rFonts w:ascii="Calibri" w:hAnsi="Calibri" w:cs="Arial"/>
            <w:sz w:val="22"/>
            <w:szCs w:val="22"/>
          </w:rPr>
          <w:t>www.naspovaluepoint.org</w:t>
        </w:r>
      </w:hyperlink>
      <w:r w:rsidR="00353255">
        <w:rPr>
          <w:rFonts w:ascii="Calibri" w:hAnsi="Calibri" w:cs="Arial"/>
          <w:sz w:val="22"/>
          <w:szCs w:val="22"/>
        </w:rPr>
        <w:t xml:space="preserve"> and </w:t>
      </w:r>
      <w:hyperlink r:id="rId101" w:history="1">
        <w:r w:rsidR="00353255" w:rsidRPr="00B03BE8">
          <w:rPr>
            <w:rStyle w:val="Hyperlink"/>
            <w:rFonts w:ascii="Calibri" w:hAnsi="Calibri" w:cs="Arial"/>
            <w:sz w:val="22"/>
            <w:szCs w:val="22"/>
          </w:rPr>
          <w:t>www.naspo.org</w:t>
        </w:r>
      </w:hyperlink>
      <w:r w:rsidR="00353255">
        <w:rPr>
          <w:rFonts w:ascii="Calibri" w:hAnsi="Calibri" w:cs="Arial"/>
          <w:sz w:val="22"/>
          <w:szCs w:val="22"/>
        </w:rPr>
        <w:t>.</w:t>
      </w:r>
    </w:p>
    <w:p w14:paraId="677586BB" w14:textId="27A29AE1" w:rsidR="00353255" w:rsidRDefault="00353255" w:rsidP="004D0A8C">
      <w:pPr>
        <w:jc w:val="both"/>
        <w:rPr>
          <w:rFonts w:ascii="Calibri" w:hAnsi="Calibri" w:cs="Arial"/>
          <w:sz w:val="22"/>
          <w:szCs w:val="22"/>
        </w:rPr>
      </w:pPr>
    </w:p>
    <w:p w14:paraId="64567EE0" w14:textId="1F1872F8" w:rsidR="001B0872" w:rsidRDefault="00353255" w:rsidP="00662E4D">
      <w:pPr>
        <w:jc w:val="both"/>
        <w:rPr>
          <w:rFonts w:ascii="Calibri" w:hAnsi="Calibri" w:cs="Arial"/>
          <w:sz w:val="22"/>
          <w:szCs w:val="22"/>
        </w:rPr>
      </w:pPr>
      <w:r>
        <w:rPr>
          <w:rFonts w:ascii="Calibri" w:hAnsi="Calibri" w:cs="Arial"/>
          <w:i/>
          <w:sz w:val="22"/>
          <w:szCs w:val="22"/>
        </w:rPr>
        <w:lastRenderedPageBreak/>
        <w:t xml:space="preserve">Participating </w:t>
      </w:r>
      <w:r w:rsidR="00F2448D">
        <w:rPr>
          <w:rFonts w:ascii="Calibri" w:hAnsi="Calibri" w:cs="Arial"/>
          <w:i/>
          <w:sz w:val="22"/>
          <w:szCs w:val="22"/>
        </w:rPr>
        <w:t>States</w:t>
      </w:r>
      <w:r>
        <w:rPr>
          <w:rFonts w:ascii="Calibri" w:hAnsi="Calibri" w:cs="Arial"/>
          <w:i/>
          <w:sz w:val="22"/>
          <w:szCs w:val="22"/>
        </w:rPr>
        <w:t>.</w:t>
      </w:r>
      <w:r>
        <w:rPr>
          <w:rFonts w:ascii="Calibri" w:hAnsi="Calibri" w:cs="Arial"/>
          <w:sz w:val="22"/>
          <w:szCs w:val="22"/>
        </w:rPr>
        <w:t xml:space="preserve">  The resulting Master Agreement</w:t>
      </w:r>
      <w:r w:rsidR="00F2448D">
        <w:rPr>
          <w:rFonts w:ascii="Calibri" w:hAnsi="Calibri" w:cs="Arial"/>
          <w:sz w:val="22"/>
          <w:szCs w:val="22"/>
        </w:rPr>
        <w:t>(</w:t>
      </w:r>
      <w:r>
        <w:rPr>
          <w:rFonts w:ascii="Calibri" w:hAnsi="Calibri" w:cs="Arial"/>
          <w:sz w:val="22"/>
          <w:szCs w:val="22"/>
        </w:rPr>
        <w:t>s</w:t>
      </w:r>
      <w:r w:rsidR="00F2448D">
        <w:rPr>
          <w:rFonts w:ascii="Calibri" w:hAnsi="Calibri" w:cs="Arial"/>
          <w:sz w:val="22"/>
          <w:szCs w:val="22"/>
        </w:rPr>
        <w:t>)</w:t>
      </w:r>
      <w:r>
        <w:rPr>
          <w:rFonts w:ascii="Calibri" w:hAnsi="Calibri" w:cs="Arial"/>
          <w:sz w:val="22"/>
          <w:szCs w:val="22"/>
        </w:rPr>
        <w:t xml:space="preserve"> from this Solicitation will be available for use by the State of Washington and any NASPO ValuePoint cooperative purchasing member – i.e., any state, the District of Columbia, or territory of the United States (collectively “State</w:t>
      </w:r>
      <w:r w:rsidR="00F2448D">
        <w:rPr>
          <w:rFonts w:ascii="Calibri" w:hAnsi="Calibri" w:cs="Arial"/>
          <w:sz w:val="22"/>
          <w:szCs w:val="22"/>
        </w:rPr>
        <w:t>s</w:t>
      </w:r>
      <w:r>
        <w:rPr>
          <w:rFonts w:ascii="Calibri" w:hAnsi="Calibri" w:cs="Arial"/>
          <w:sz w:val="22"/>
          <w:szCs w:val="22"/>
        </w:rPr>
        <w:t>”).  Participati</w:t>
      </w:r>
      <w:r w:rsidR="001B0872">
        <w:rPr>
          <w:rFonts w:ascii="Calibri" w:hAnsi="Calibri" w:cs="Arial"/>
          <w:sz w:val="22"/>
          <w:szCs w:val="22"/>
        </w:rPr>
        <w:t>o</w:t>
      </w:r>
      <w:r>
        <w:rPr>
          <w:rFonts w:ascii="Calibri" w:hAnsi="Calibri" w:cs="Arial"/>
          <w:sz w:val="22"/>
          <w:szCs w:val="22"/>
        </w:rPr>
        <w:t xml:space="preserve">n shall be through a </w:t>
      </w:r>
      <w:r w:rsidR="001B0872">
        <w:rPr>
          <w:rFonts w:ascii="Calibri" w:hAnsi="Calibri" w:cs="Arial"/>
          <w:sz w:val="22"/>
          <w:szCs w:val="22"/>
        </w:rPr>
        <w:t>P</w:t>
      </w:r>
      <w:r>
        <w:rPr>
          <w:rFonts w:ascii="Calibri" w:hAnsi="Calibri" w:cs="Arial"/>
          <w:sz w:val="22"/>
          <w:szCs w:val="22"/>
        </w:rPr>
        <w:t>articipating Addendum to participate in the Master Agreement</w:t>
      </w:r>
      <w:r w:rsidR="00F2448D">
        <w:rPr>
          <w:rFonts w:ascii="Calibri" w:hAnsi="Calibri" w:cs="Arial"/>
          <w:sz w:val="22"/>
          <w:szCs w:val="22"/>
        </w:rPr>
        <w:t>(</w:t>
      </w:r>
      <w:r>
        <w:rPr>
          <w:rFonts w:ascii="Calibri" w:hAnsi="Calibri" w:cs="Arial"/>
          <w:sz w:val="22"/>
          <w:szCs w:val="22"/>
        </w:rPr>
        <w:t>s</w:t>
      </w:r>
      <w:r w:rsidR="00F2448D">
        <w:rPr>
          <w:rFonts w:ascii="Calibri" w:hAnsi="Calibri" w:cs="Arial"/>
          <w:sz w:val="22"/>
          <w:szCs w:val="22"/>
        </w:rPr>
        <w:t>)</w:t>
      </w:r>
      <w:r>
        <w:rPr>
          <w:rFonts w:ascii="Calibri" w:hAnsi="Calibri" w:cs="Arial"/>
          <w:sz w:val="22"/>
          <w:szCs w:val="22"/>
        </w:rPr>
        <w:t xml:space="preserve">, </w:t>
      </w:r>
      <w:r>
        <w:rPr>
          <w:rFonts w:ascii="Calibri" w:hAnsi="Calibri" w:cs="Arial"/>
          <w:i/>
          <w:sz w:val="22"/>
          <w:szCs w:val="22"/>
        </w:rPr>
        <w:t>Provided,</w:t>
      </w:r>
      <w:r>
        <w:rPr>
          <w:rFonts w:ascii="Calibri" w:hAnsi="Calibri" w:cs="Arial"/>
          <w:sz w:val="22"/>
          <w:szCs w:val="22"/>
        </w:rPr>
        <w:t xml:space="preserve"> howev</w:t>
      </w:r>
      <w:r w:rsidR="001B0872">
        <w:rPr>
          <w:rFonts w:ascii="Calibri" w:hAnsi="Calibri" w:cs="Arial"/>
          <w:sz w:val="22"/>
          <w:szCs w:val="22"/>
        </w:rPr>
        <w:t>e</w:t>
      </w:r>
      <w:r>
        <w:rPr>
          <w:rFonts w:ascii="Calibri" w:hAnsi="Calibri" w:cs="Arial"/>
          <w:sz w:val="22"/>
          <w:szCs w:val="22"/>
        </w:rPr>
        <w:t>r, that such</w:t>
      </w:r>
      <w:r w:rsidR="001B0872">
        <w:rPr>
          <w:rFonts w:ascii="Calibri" w:hAnsi="Calibri" w:cs="Arial"/>
          <w:sz w:val="22"/>
          <w:szCs w:val="22"/>
        </w:rPr>
        <w:t xml:space="preserve"> Participating Addendum must be executed by the chief procurement </w:t>
      </w:r>
      <w:r w:rsidR="00ED2A8A">
        <w:rPr>
          <w:rFonts w:ascii="Calibri" w:hAnsi="Calibri" w:cs="Arial"/>
          <w:sz w:val="22"/>
          <w:szCs w:val="22"/>
        </w:rPr>
        <w:t xml:space="preserve">officer </w:t>
      </w:r>
      <w:r w:rsidR="001B0872">
        <w:rPr>
          <w:rFonts w:ascii="Calibri" w:hAnsi="Calibri" w:cs="Arial"/>
          <w:sz w:val="22"/>
          <w:szCs w:val="22"/>
        </w:rPr>
        <w:t xml:space="preserve">for the applicable State, and </w:t>
      </w:r>
      <w:r w:rsidR="001B0872">
        <w:rPr>
          <w:rFonts w:ascii="Calibri" w:hAnsi="Calibri" w:cs="Arial"/>
          <w:i/>
          <w:sz w:val="22"/>
          <w:szCs w:val="22"/>
        </w:rPr>
        <w:t>Provided further</w:t>
      </w:r>
      <w:r w:rsidR="001B0872">
        <w:rPr>
          <w:rFonts w:ascii="Calibri" w:hAnsi="Calibri" w:cs="Arial"/>
          <w:sz w:val="22"/>
          <w:szCs w:val="22"/>
        </w:rPr>
        <w:t xml:space="preserve">, that such Participating Addendum shall not change the </w:t>
      </w:r>
      <w:r w:rsidR="001D40F7">
        <w:rPr>
          <w:rFonts w:ascii="Calibri" w:hAnsi="Calibri" w:cs="Arial"/>
          <w:sz w:val="22"/>
          <w:szCs w:val="22"/>
        </w:rPr>
        <w:t xml:space="preserve">material </w:t>
      </w:r>
      <w:r w:rsidR="001B0872">
        <w:rPr>
          <w:rFonts w:ascii="Calibri" w:hAnsi="Calibri" w:cs="Arial"/>
          <w:sz w:val="22"/>
          <w:szCs w:val="22"/>
        </w:rPr>
        <w:t>terms and conditions set forth in the Master Agreement(s).  Any State</w:t>
      </w:r>
      <w:r w:rsidR="00F2448D">
        <w:rPr>
          <w:rFonts w:ascii="Calibri" w:hAnsi="Calibri" w:cs="Arial"/>
          <w:sz w:val="22"/>
          <w:szCs w:val="22"/>
        </w:rPr>
        <w:t xml:space="preserve"> </w:t>
      </w:r>
      <w:r w:rsidR="00854DBE">
        <w:rPr>
          <w:rFonts w:ascii="Calibri" w:hAnsi="Calibri" w:cs="Arial"/>
          <w:sz w:val="22"/>
          <w:szCs w:val="22"/>
        </w:rPr>
        <w:t>(authorized by a state’s chief procurement officer)</w:t>
      </w:r>
      <w:r w:rsidR="00E5791A">
        <w:rPr>
          <w:rFonts w:ascii="Calibri" w:hAnsi="Calibri" w:cs="Arial"/>
          <w:sz w:val="22"/>
          <w:szCs w:val="22"/>
        </w:rPr>
        <w:t xml:space="preserve"> </w:t>
      </w:r>
      <w:r w:rsidR="001B0872">
        <w:rPr>
          <w:rFonts w:ascii="Calibri" w:hAnsi="Calibri" w:cs="Arial"/>
          <w:sz w:val="22"/>
          <w:szCs w:val="22"/>
        </w:rPr>
        <w:t>that executes such Participating Addendum is a ‘Participating State,’ and its authorized participants (purchasers) are ‘</w:t>
      </w:r>
      <w:r w:rsidR="008E3CF9">
        <w:rPr>
          <w:rFonts w:ascii="Calibri" w:hAnsi="Calibri" w:cs="Arial"/>
          <w:sz w:val="22"/>
          <w:szCs w:val="22"/>
        </w:rPr>
        <w:t xml:space="preserve">Purchasing </w:t>
      </w:r>
      <w:r w:rsidR="001B0872">
        <w:rPr>
          <w:rFonts w:ascii="Calibri" w:hAnsi="Calibri" w:cs="Arial"/>
          <w:sz w:val="22"/>
          <w:szCs w:val="22"/>
        </w:rPr>
        <w:t>Entities.’  Some</w:t>
      </w:r>
      <w:r w:rsidR="00F2448D">
        <w:rPr>
          <w:rFonts w:ascii="Calibri" w:hAnsi="Calibri" w:cs="Arial"/>
          <w:sz w:val="22"/>
          <w:szCs w:val="22"/>
        </w:rPr>
        <w:t xml:space="preserve"> States, with state authority to do so and permission from such state chief procurement officer, may authorize</w:t>
      </w:r>
      <w:r w:rsidR="001B0872">
        <w:rPr>
          <w:rFonts w:ascii="Calibri" w:hAnsi="Calibri" w:cs="Arial"/>
          <w:sz w:val="22"/>
          <w:szCs w:val="22"/>
        </w:rPr>
        <w:t xml:space="preserve"> local governments, political subdivisions, and other entities to execute a Participating Addendum.</w:t>
      </w:r>
    </w:p>
    <w:p w14:paraId="4C95ED55" w14:textId="17866248" w:rsidR="001B0872" w:rsidRPr="009515F4" w:rsidRDefault="001B0872" w:rsidP="001B0872">
      <w:pPr>
        <w:numPr>
          <w:ilvl w:val="0"/>
          <w:numId w:val="10"/>
        </w:numPr>
        <w:spacing w:before="120"/>
        <w:ind w:right="720"/>
        <w:jc w:val="both"/>
        <w:rPr>
          <w:rStyle w:val="Hyperlink"/>
          <w:rFonts w:ascii="Calibri" w:hAnsi="Calibri" w:cs="Arial"/>
          <w:color w:val="auto"/>
          <w:sz w:val="22"/>
          <w:szCs w:val="22"/>
          <w:u w:val="none"/>
        </w:rPr>
      </w:pPr>
      <w:r w:rsidRPr="009515F4">
        <w:rPr>
          <w:rStyle w:val="Hyperlink"/>
          <w:rFonts w:ascii="Calibri" w:hAnsi="Calibri" w:cs="Arial"/>
          <w:smallCaps/>
          <w:color w:val="auto"/>
          <w:sz w:val="22"/>
          <w:szCs w:val="22"/>
          <w:u w:val="none"/>
        </w:rPr>
        <w:t>Participating States</w:t>
      </w:r>
      <w:r w:rsidRPr="009515F4">
        <w:rPr>
          <w:rStyle w:val="Hyperlink"/>
          <w:rFonts w:ascii="Calibri" w:hAnsi="Calibri" w:cs="Arial"/>
          <w:color w:val="auto"/>
          <w:sz w:val="22"/>
          <w:szCs w:val="22"/>
          <w:u w:val="none"/>
        </w:rPr>
        <w:t xml:space="preserve">.  In addition to Washington, the Lead State conducting this </w:t>
      </w:r>
      <w:r w:rsidR="007E2373">
        <w:rPr>
          <w:rStyle w:val="Hyperlink"/>
          <w:rFonts w:ascii="Calibri" w:hAnsi="Calibri" w:cs="Arial"/>
          <w:color w:val="auto"/>
          <w:sz w:val="22"/>
          <w:szCs w:val="22"/>
          <w:u w:val="none"/>
        </w:rPr>
        <w:t xml:space="preserve">Competitive </w:t>
      </w:r>
      <w:r w:rsidR="008E3CF9">
        <w:rPr>
          <w:rStyle w:val="Hyperlink"/>
          <w:rFonts w:ascii="Calibri" w:hAnsi="Calibri" w:cs="Arial"/>
          <w:color w:val="auto"/>
          <w:sz w:val="22"/>
          <w:szCs w:val="22"/>
          <w:u w:val="none"/>
        </w:rPr>
        <w:t>S</w:t>
      </w:r>
      <w:r w:rsidRPr="009515F4">
        <w:rPr>
          <w:rStyle w:val="Hyperlink"/>
          <w:rFonts w:ascii="Calibri" w:hAnsi="Calibri" w:cs="Arial"/>
          <w:color w:val="auto"/>
          <w:sz w:val="22"/>
          <w:szCs w:val="22"/>
          <w:u w:val="none"/>
        </w:rPr>
        <w:t xml:space="preserve">olicitation, the following </w:t>
      </w:r>
      <w:r w:rsidR="00F2448D">
        <w:rPr>
          <w:rStyle w:val="Hyperlink"/>
          <w:rFonts w:ascii="Calibri" w:hAnsi="Calibri" w:cs="Arial"/>
          <w:color w:val="auto"/>
          <w:sz w:val="22"/>
          <w:szCs w:val="22"/>
          <w:u w:val="none"/>
        </w:rPr>
        <w:t>s</w:t>
      </w:r>
      <w:r w:rsidRPr="009515F4">
        <w:rPr>
          <w:rStyle w:val="Hyperlink"/>
          <w:rFonts w:ascii="Calibri" w:hAnsi="Calibri" w:cs="Arial"/>
          <w:color w:val="auto"/>
          <w:sz w:val="22"/>
          <w:szCs w:val="22"/>
          <w:u w:val="none"/>
        </w:rPr>
        <w:t xml:space="preserve">tates have requested to be named in this </w:t>
      </w:r>
      <w:r w:rsidR="007E2373">
        <w:rPr>
          <w:rStyle w:val="Hyperlink"/>
          <w:rFonts w:ascii="Calibri" w:hAnsi="Calibri" w:cs="Arial"/>
          <w:color w:val="auto"/>
          <w:sz w:val="22"/>
          <w:szCs w:val="22"/>
          <w:u w:val="none"/>
        </w:rPr>
        <w:t xml:space="preserve">Competitive </w:t>
      </w:r>
      <w:r w:rsidR="008E3CF9">
        <w:rPr>
          <w:rStyle w:val="Hyperlink"/>
          <w:rFonts w:ascii="Calibri" w:hAnsi="Calibri" w:cs="Arial"/>
          <w:color w:val="auto"/>
          <w:sz w:val="22"/>
          <w:szCs w:val="22"/>
          <w:u w:val="none"/>
        </w:rPr>
        <w:t>S</w:t>
      </w:r>
      <w:r w:rsidRPr="009515F4">
        <w:rPr>
          <w:rStyle w:val="Hyperlink"/>
          <w:rFonts w:ascii="Calibri" w:hAnsi="Calibri" w:cs="Arial"/>
          <w:color w:val="auto"/>
          <w:sz w:val="22"/>
          <w:szCs w:val="22"/>
          <w:u w:val="none"/>
        </w:rPr>
        <w:t xml:space="preserve">olicitation as potential </w:t>
      </w:r>
      <w:r w:rsidR="00F2448D">
        <w:rPr>
          <w:rStyle w:val="Hyperlink"/>
          <w:rFonts w:ascii="Calibri" w:hAnsi="Calibri" w:cs="Arial"/>
          <w:color w:val="auto"/>
          <w:sz w:val="22"/>
          <w:szCs w:val="22"/>
          <w:u w:val="none"/>
        </w:rPr>
        <w:t>Participating States</w:t>
      </w:r>
      <w:r w:rsidRPr="009515F4">
        <w:rPr>
          <w:rStyle w:val="Hyperlink"/>
          <w:rFonts w:ascii="Calibri" w:hAnsi="Calibri" w:cs="Arial"/>
          <w:color w:val="auto"/>
          <w:sz w:val="22"/>
          <w:szCs w:val="22"/>
          <w:u w:val="none"/>
        </w:rPr>
        <w:t xml:space="preserve"> of the resulting Master Agreement</w:t>
      </w:r>
      <w:r w:rsidR="00F2448D">
        <w:rPr>
          <w:rStyle w:val="Hyperlink"/>
          <w:rFonts w:ascii="Calibri" w:hAnsi="Calibri" w:cs="Arial"/>
          <w:color w:val="auto"/>
          <w:sz w:val="22"/>
          <w:szCs w:val="22"/>
          <w:u w:val="none"/>
        </w:rPr>
        <w:t>(</w:t>
      </w:r>
      <w:r w:rsidRPr="009515F4">
        <w:rPr>
          <w:rStyle w:val="Hyperlink"/>
          <w:rFonts w:ascii="Calibri" w:hAnsi="Calibri" w:cs="Arial"/>
          <w:color w:val="auto"/>
          <w:sz w:val="22"/>
          <w:szCs w:val="22"/>
          <w:u w:val="none"/>
        </w:rPr>
        <w:t>s</w:t>
      </w:r>
      <w:r w:rsidR="00F2448D">
        <w:rPr>
          <w:rStyle w:val="Hyperlink"/>
          <w:rFonts w:ascii="Calibri" w:hAnsi="Calibri" w:cs="Arial"/>
          <w:color w:val="auto"/>
          <w:sz w:val="22"/>
          <w:szCs w:val="22"/>
          <w:u w:val="none"/>
        </w:rPr>
        <w:t>)</w:t>
      </w:r>
      <w:r w:rsidRPr="009515F4">
        <w:rPr>
          <w:rStyle w:val="Hyperlink"/>
          <w:rFonts w:ascii="Calibri" w:hAnsi="Calibri" w:cs="Arial"/>
          <w:color w:val="auto"/>
          <w:sz w:val="22"/>
          <w:szCs w:val="22"/>
          <w:u w:val="none"/>
        </w:rPr>
        <w:t>:</w:t>
      </w:r>
    </w:p>
    <w:p w14:paraId="79257EF7" w14:textId="067A3F06" w:rsidR="00397B21" w:rsidRDefault="00397B21" w:rsidP="001B0872">
      <w:pPr>
        <w:numPr>
          <w:ilvl w:val="1"/>
          <w:numId w:val="10"/>
        </w:numPr>
        <w:spacing w:before="120"/>
        <w:ind w:right="720"/>
        <w:jc w:val="both"/>
        <w:rPr>
          <w:rFonts w:ascii="Calibri" w:hAnsi="Calibri" w:cs="Arial"/>
          <w:sz w:val="22"/>
          <w:szCs w:val="22"/>
        </w:rPr>
      </w:pPr>
      <w:r>
        <w:rPr>
          <w:rFonts w:ascii="Calibri" w:hAnsi="Calibri" w:cs="Arial"/>
          <w:sz w:val="22"/>
          <w:szCs w:val="22"/>
        </w:rPr>
        <w:t>Alaska</w:t>
      </w:r>
    </w:p>
    <w:p w14:paraId="1143EF26" w14:textId="0E33ED5B" w:rsidR="00E31D25" w:rsidRDefault="00E31D25" w:rsidP="001B0872">
      <w:pPr>
        <w:numPr>
          <w:ilvl w:val="1"/>
          <w:numId w:val="10"/>
        </w:numPr>
        <w:spacing w:before="120"/>
        <w:ind w:right="720"/>
        <w:jc w:val="both"/>
        <w:rPr>
          <w:rFonts w:ascii="Calibri" w:hAnsi="Calibri" w:cs="Arial"/>
          <w:sz w:val="22"/>
          <w:szCs w:val="22"/>
        </w:rPr>
      </w:pPr>
      <w:r>
        <w:rPr>
          <w:rFonts w:ascii="Calibri" w:hAnsi="Calibri" w:cs="Arial"/>
          <w:sz w:val="22"/>
          <w:szCs w:val="22"/>
        </w:rPr>
        <w:t>Arizona</w:t>
      </w:r>
    </w:p>
    <w:p w14:paraId="1275CC87" w14:textId="4E63C33E" w:rsidR="00397B21" w:rsidRDefault="00397B21" w:rsidP="001B0872">
      <w:pPr>
        <w:numPr>
          <w:ilvl w:val="1"/>
          <w:numId w:val="10"/>
        </w:numPr>
        <w:spacing w:before="120"/>
        <w:ind w:right="720"/>
        <w:jc w:val="both"/>
        <w:rPr>
          <w:rFonts w:ascii="Calibri" w:hAnsi="Calibri" w:cs="Arial"/>
          <w:sz w:val="22"/>
          <w:szCs w:val="22"/>
        </w:rPr>
      </w:pPr>
      <w:r>
        <w:rPr>
          <w:rFonts w:ascii="Calibri" w:hAnsi="Calibri" w:cs="Arial"/>
          <w:sz w:val="22"/>
          <w:szCs w:val="22"/>
        </w:rPr>
        <w:t>California</w:t>
      </w:r>
    </w:p>
    <w:p w14:paraId="7EDAB94E" w14:textId="62D936C9" w:rsidR="00E31D25" w:rsidRDefault="00E31D25" w:rsidP="001B0872">
      <w:pPr>
        <w:numPr>
          <w:ilvl w:val="1"/>
          <w:numId w:val="10"/>
        </w:numPr>
        <w:spacing w:before="120"/>
        <w:ind w:right="720"/>
        <w:jc w:val="both"/>
        <w:rPr>
          <w:rFonts w:ascii="Calibri" w:hAnsi="Calibri" w:cs="Arial"/>
          <w:sz w:val="22"/>
          <w:szCs w:val="22"/>
        </w:rPr>
      </w:pPr>
      <w:r>
        <w:rPr>
          <w:rFonts w:ascii="Calibri" w:hAnsi="Calibri" w:cs="Arial"/>
          <w:sz w:val="22"/>
          <w:szCs w:val="22"/>
        </w:rPr>
        <w:t>Colorado</w:t>
      </w:r>
    </w:p>
    <w:p w14:paraId="67A98F8F" w14:textId="0A6166B0" w:rsidR="00397B21" w:rsidRDefault="00397B21" w:rsidP="001B0872">
      <w:pPr>
        <w:numPr>
          <w:ilvl w:val="1"/>
          <w:numId w:val="10"/>
        </w:numPr>
        <w:spacing w:before="120"/>
        <w:ind w:right="720"/>
        <w:jc w:val="both"/>
        <w:rPr>
          <w:rFonts w:ascii="Calibri" w:hAnsi="Calibri" w:cs="Arial"/>
          <w:sz w:val="22"/>
          <w:szCs w:val="22"/>
        </w:rPr>
      </w:pPr>
      <w:r>
        <w:rPr>
          <w:rFonts w:ascii="Calibri" w:hAnsi="Calibri" w:cs="Arial"/>
          <w:sz w:val="22"/>
          <w:szCs w:val="22"/>
        </w:rPr>
        <w:t>Illinois</w:t>
      </w:r>
    </w:p>
    <w:p w14:paraId="774A2BA2" w14:textId="65C20A29" w:rsidR="002B202F" w:rsidRDefault="002B202F" w:rsidP="001B0872">
      <w:pPr>
        <w:numPr>
          <w:ilvl w:val="1"/>
          <w:numId w:val="10"/>
        </w:numPr>
        <w:spacing w:before="120"/>
        <w:ind w:right="720"/>
        <w:jc w:val="both"/>
        <w:rPr>
          <w:rFonts w:ascii="Calibri" w:hAnsi="Calibri" w:cs="Arial"/>
          <w:sz w:val="22"/>
          <w:szCs w:val="22"/>
        </w:rPr>
      </w:pPr>
      <w:r>
        <w:rPr>
          <w:rFonts w:ascii="Calibri" w:hAnsi="Calibri" w:cs="Arial"/>
          <w:sz w:val="22"/>
          <w:szCs w:val="22"/>
        </w:rPr>
        <w:t>Montana</w:t>
      </w:r>
    </w:p>
    <w:p w14:paraId="628703D7" w14:textId="424B1D06" w:rsidR="00954EE1" w:rsidRDefault="00954EE1" w:rsidP="001B0872">
      <w:pPr>
        <w:numPr>
          <w:ilvl w:val="1"/>
          <w:numId w:val="10"/>
        </w:numPr>
        <w:spacing w:before="120"/>
        <w:ind w:right="720"/>
        <w:jc w:val="both"/>
        <w:rPr>
          <w:rFonts w:ascii="Calibri" w:hAnsi="Calibri" w:cs="Arial"/>
          <w:sz w:val="22"/>
          <w:szCs w:val="22"/>
        </w:rPr>
      </w:pPr>
      <w:r>
        <w:rPr>
          <w:rFonts w:ascii="Calibri" w:hAnsi="Calibri" w:cs="Arial"/>
          <w:sz w:val="22"/>
          <w:szCs w:val="22"/>
        </w:rPr>
        <w:t>Minnesota</w:t>
      </w:r>
    </w:p>
    <w:p w14:paraId="0FC9AC8C" w14:textId="55BA2E17" w:rsidR="002B202F" w:rsidRDefault="002B202F" w:rsidP="001B0872">
      <w:pPr>
        <w:numPr>
          <w:ilvl w:val="1"/>
          <w:numId w:val="10"/>
        </w:numPr>
        <w:spacing w:before="120"/>
        <w:ind w:right="720"/>
        <w:jc w:val="both"/>
        <w:rPr>
          <w:rFonts w:ascii="Calibri" w:hAnsi="Calibri" w:cs="Arial"/>
          <w:sz w:val="22"/>
          <w:szCs w:val="22"/>
        </w:rPr>
      </w:pPr>
      <w:r>
        <w:rPr>
          <w:rFonts w:ascii="Calibri" w:hAnsi="Calibri" w:cs="Arial"/>
          <w:sz w:val="22"/>
          <w:szCs w:val="22"/>
        </w:rPr>
        <w:t>Oregon</w:t>
      </w:r>
    </w:p>
    <w:p w14:paraId="01BB0A24" w14:textId="60DB7703" w:rsidR="00BC7E53" w:rsidRDefault="00BC7E53" w:rsidP="001B0872">
      <w:pPr>
        <w:numPr>
          <w:ilvl w:val="1"/>
          <w:numId w:val="10"/>
        </w:numPr>
        <w:spacing w:before="120"/>
        <w:ind w:right="720"/>
        <w:jc w:val="both"/>
        <w:rPr>
          <w:rFonts w:ascii="Calibri" w:hAnsi="Calibri" w:cs="Arial"/>
          <w:sz w:val="22"/>
          <w:szCs w:val="22"/>
        </w:rPr>
      </w:pPr>
      <w:r w:rsidRPr="00BC7E53">
        <w:rPr>
          <w:rFonts w:ascii="Calibri" w:hAnsi="Calibri" w:cs="Arial"/>
          <w:sz w:val="22"/>
          <w:szCs w:val="22"/>
        </w:rPr>
        <w:t>South Dakota</w:t>
      </w:r>
    </w:p>
    <w:p w14:paraId="0E085E4A" w14:textId="79DDA7F9" w:rsidR="002919E8" w:rsidRDefault="002919E8" w:rsidP="002919E8">
      <w:pPr>
        <w:spacing w:before="120"/>
        <w:ind w:left="720" w:right="720"/>
        <w:jc w:val="both"/>
        <w:rPr>
          <w:rFonts w:ascii="Calibri" w:hAnsi="Calibri" w:cs="Arial"/>
          <w:sz w:val="22"/>
          <w:szCs w:val="22"/>
        </w:rPr>
      </w:pPr>
      <w:r w:rsidRPr="002919E8">
        <w:rPr>
          <w:rFonts w:ascii="Calibri" w:hAnsi="Calibri" w:cs="Arial"/>
          <w:sz w:val="22"/>
          <w:szCs w:val="22"/>
        </w:rPr>
        <w:t>Other states</w:t>
      </w:r>
      <w:r>
        <w:rPr>
          <w:rFonts w:ascii="Calibri" w:hAnsi="Calibri" w:cs="Arial"/>
          <w:sz w:val="22"/>
          <w:szCs w:val="22"/>
        </w:rPr>
        <w:t xml:space="preserve"> may choose to execute a Participating </w:t>
      </w:r>
      <w:r w:rsidR="00585976">
        <w:rPr>
          <w:rFonts w:ascii="Calibri" w:hAnsi="Calibri" w:cs="Arial"/>
          <w:sz w:val="22"/>
          <w:szCs w:val="22"/>
        </w:rPr>
        <w:t>A</w:t>
      </w:r>
      <w:r>
        <w:rPr>
          <w:rFonts w:ascii="Calibri" w:hAnsi="Calibri" w:cs="Arial"/>
          <w:sz w:val="22"/>
          <w:szCs w:val="22"/>
        </w:rPr>
        <w:t>ddendum after award of the Master Agreements.</w:t>
      </w:r>
    </w:p>
    <w:p w14:paraId="26276058" w14:textId="1CE87F91" w:rsidR="002919E8" w:rsidRDefault="002919E8" w:rsidP="002919E8">
      <w:pPr>
        <w:spacing w:before="120"/>
        <w:ind w:left="720" w:right="720"/>
        <w:jc w:val="both"/>
        <w:rPr>
          <w:rFonts w:ascii="Calibri" w:hAnsi="Calibri" w:cs="Arial"/>
          <w:sz w:val="22"/>
          <w:szCs w:val="22"/>
        </w:rPr>
      </w:pPr>
      <w:r>
        <w:rPr>
          <w:rFonts w:ascii="Calibri" w:hAnsi="Calibri" w:cs="Arial"/>
          <w:sz w:val="22"/>
          <w:szCs w:val="22"/>
        </w:rPr>
        <w:t>Some States may have included additional special or unique terms and conditions for their state that will govern their state Participating Addendum.  These terms and conditions are being provided as a courtesy to Bidders to indicate which additional terms and conditions may be incorporated into the participating addendum of such states after award of the Master Agreement(s).  The Lead State will not address questions or concerns or negotiate other S</w:t>
      </w:r>
      <w:r w:rsidR="00A934B4">
        <w:rPr>
          <w:rFonts w:ascii="Calibri" w:hAnsi="Calibri" w:cs="Arial"/>
          <w:sz w:val="22"/>
          <w:szCs w:val="22"/>
        </w:rPr>
        <w:t>t</w:t>
      </w:r>
      <w:r>
        <w:rPr>
          <w:rFonts w:ascii="Calibri" w:hAnsi="Calibri" w:cs="Arial"/>
          <w:sz w:val="22"/>
          <w:szCs w:val="22"/>
        </w:rPr>
        <w:t xml:space="preserve">ates’ terms and conditions.  </w:t>
      </w:r>
      <w:r w:rsidR="00F2448D">
        <w:rPr>
          <w:rFonts w:ascii="Calibri" w:hAnsi="Calibri" w:cs="Arial"/>
          <w:sz w:val="22"/>
          <w:szCs w:val="22"/>
        </w:rPr>
        <w:t>Such</w:t>
      </w:r>
      <w:r>
        <w:rPr>
          <w:rFonts w:ascii="Calibri" w:hAnsi="Calibri" w:cs="Arial"/>
          <w:sz w:val="22"/>
          <w:szCs w:val="22"/>
        </w:rPr>
        <w:t xml:space="preserve"> </w:t>
      </w:r>
      <w:r w:rsidR="00F2448D">
        <w:rPr>
          <w:rFonts w:ascii="Calibri" w:hAnsi="Calibri" w:cs="Arial"/>
          <w:sz w:val="22"/>
          <w:szCs w:val="22"/>
        </w:rPr>
        <w:t>s</w:t>
      </w:r>
      <w:r>
        <w:rPr>
          <w:rFonts w:ascii="Calibri" w:hAnsi="Calibri" w:cs="Arial"/>
          <w:sz w:val="22"/>
          <w:szCs w:val="22"/>
        </w:rPr>
        <w:t xml:space="preserve">tates shall negotiate </w:t>
      </w:r>
      <w:r w:rsidR="00F2448D">
        <w:rPr>
          <w:rFonts w:ascii="Calibri" w:hAnsi="Calibri" w:cs="Arial"/>
          <w:sz w:val="22"/>
          <w:szCs w:val="22"/>
        </w:rPr>
        <w:t>the</w:t>
      </w:r>
      <w:r>
        <w:rPr>
          <w:rFonts w:ascii="Calibri" w:hAnsi="Calibri" w:cs="Arial"/>
          <w:sz w:val="22"/>
          <w:szCs w:val="22"/>
        </w:rPr>
        <w:t xml:space="preserve"> terms and conditions </w:t>
      </w:r>
      <w:r w:rsidR="00F2448D">
        <w:rPr>
          <w:rFonts w:ascii="Calibri" w:hAnsi="Calibri" w:cs="Arial"/>
          <w:sz w:val="22"/>
          <w:szCs w:val="22"/>
        </w:rPr>
        <w:t xml:space="preserve">for their participation </w:t>
      </w:r>
      <w:r>
        <w:rPr>
          <w:rFonts w:ascii="Calibri" w:hAnsi="Calibri" w:cs="Arial"/>
          <w:sz w:val="22"/>
          <w:szCs w:val="22"/>
        </w:rPr>
        <w:t>directly with the awarded Contract</w:t>
      </w:r>
      <w:r w:rsidR="00A934B4">
        <w:rPr>
          <w:rFonts w:ascii="Calibri" w:hAnsi="Calibri" w:cs="Arial"/>
          <w:sz w:val="22"/>
          <w:szCs w:val="22"/>
        </w:rPr>
        <w:t>or(s)</w:t>
      </w:r>
      <w:r>
        <w:rPr>
          <w:rFonts w:ascii="Calibri" w:hAnsi="Calibri" w:cs="Arial"/>
          <w:sz w:val="22"/>
          <w:szCs w:val="22"/>
        </w:rPr>
        <w:t>.</w:t>
      </w:r>
    </w:p>
    <w:p w14:paraId="6D1A9CDC" w14:textId="22AF1A5B" w:rsidR="002919E8" w:rsidRDefault="002919E8" w:rsidP="002919E8">
      <w:pPr>
        <w:spacing w:before="120"/>
        <w:ind w:left="720" w:right="720"/>
        <w:jc w:val="both"/>
        <w:rPr>
          <w:rFonts w:ascii="Calibri" w:hAnsi="Calibri" w:cs="Arial"/>
          <w:sz w:val="22"/>
          <w:szCs w:val="22"/>
        </w:rPr>
      </w:pPr>
      <w:r>
        <w:rPr>
          <w:rFonts w:ascii="Calibri" w:hAnsi="Calibri" w:cs="Arial"/>
          <w:sz w:val="22"/>
          <w:szCs w:val="22"/>
        </w:rPr>
        <w:t xml:space="preserve">The form of the </w:t>
      </w:r>
      <w:r w:rsidR="00A934B4">
        <w:rPr>
          <w:rFonts w:ascii="Calibri" w:hAnsi="Calibri" w:cs="Arial"/>
          <w:sz w:val="22"/>
          <w:szCs w:val="22"/>
        </w:rPr>
        <w:t>P</w:t>
      </w:r>
      <w:r>
        <w:rPr>
          <w:rFonts w:ascii="Calibri" w:hAnsi="Calibri" w:cs="Arial"/>
          <w:sz w:val="22"/>
          <w:szCs w:val="22"/>
        </w:rPr>
        <w:t xml:space="preserve">articipating Addendum for the State of Washington as well as the Participating Addendum template for other </w:t>
      </w:r>
      <w:r w:rsidR="00F2448D">
        <w:rPr>
          <w:rFonts w:ascii="Calibri" w:hAnsi="Calibri" w:cs="Arial"/>
          <w:sz w:val="22"/>
          <w:szCs w:val="22"/>
        </w:rPr>
        <w:t>potential Participating S</w:t>
      </w:r>
      <w:r w:rsidR="00764033">
        <w:rPr>
          <w:rFonts w:ascii="Calibri" w:hAnsi="Calibri" w:cs="Arial"/>
          <w:sz w:val="22"/>
          <w:szCs w:val="22"/>
        </w:rPr>
        <w:t>tate’s specific</w:t>
      </w:r>
      <w:r>
        <w:rPr>
          <w:rFonts w:ascii="Calibri" w:hAnsi="Calibri" w:cs="Arial"/>
          <w:sz w:val="22"/>
          <w:szCs w:val="22"/>
        </w:rPr>
        <w:t xml:space="preserve"> </w:t>
      </w:r>
      <w:r w:rsidR="00764033">
        <w:rPr>
          <w:rFonts w:ascii="Calibri" w:hAnsi="Calibri" w:cs="Arial"/>
          <w:sz w:val="22"/>
          <w:szCs w:val="22"/>
        </w:rPr>
        <w:t xml:space="preserve">terms and conditions </w:t>
      </w:r>
      <w:r w:rsidR="00F2448D">
        <w:rPr>
          <w:rFonts w:ascii="Calibri" w:hAnsi="Calibri" w:cs="Arial"/>
          <w:sz w:val="22"/>
          <w:szCs w:val="22"/>
        </w:rPr>
        <w:t>are</w:t>
      </w:r>
      <w:r>
        <w:rPr>
          <w:rFonts w:ascii="Calibri" w:hAnsi="Calibri" w:cs="Arial"/>
          <w:sz w:val="22"/>
          <w:szCs w:val="22"/>
        </w:rPr>
        <w:t xml:space="preserve"> attached</w:t>
      </w:r>
      <w:r w:rsidR="00764033">
        <w:rPr>
          <w:rFonts w:ascii="Calibri" w:hAnsi="Calibri" w:cs="Arial"/>
          <w:sz w:val="22"/>
          <w:szCs w:val="22"/>
        </w:rPr>
        <w:t xml:space="preserve"> as Exhibit D.</w:t>
      </w:r>
    </w:p>
    <w:p w14:paraId="6C5C098A" w14:textId="77777777" w:rsidR="00662E4D" w:rsidRDefault="00662E4D" w:rsidP="004D0A8C">
      <w:pPr>
        <w:jc w:val="both"/>
        <w:rPr>
          <w:rFonts w:ascii="Calibri" w:hAnsi="Calibri" w:cs="Arial"/>
          <w:sz w:val="22"/>
          <w:szCs w:val="22"/>
        </w:rPr>
      </w:pPr>
    </w:p>
    <w:p w14:paraId="3D8D0E6F" w14:textId="3E8591A9" w:rsidR="0070748B" w:rsidRPr="007F754A" w:rsidRDefault="0070748B" w:rsidP="004D0A8C">
      <w:pPr>
        <w:jc w:val="both"/>
        <w:rPr>
          <w:rFonts w:ascii="Calibri" w:hAnsi="Calibri" w:cs="Arial"/>
          <w:sz w:val="22"/>
          <w:szCs w:val="22"/>
        </w:rPr>
      </w:pPr>
      <w:r w:rsidRPr="007F754A">
        <w:rPr>
          <w:rFonts w:ascii="Calibri" w:hAnsi="Calibri" w:cs="Arial"/>
          <w:sz w:val="22"/>
          <w:szCs w:val="22"/>
        </w:rPr>
        <w:t xml:space="preserve">This </w:t>
      </w:r>
      <w:r w:rsidR="00B5425E">
        <w:rPr>
          <w:rFonts w:ascii="Calibri" w:hAnsi="Calibri" w:cs="Arial"/>
          <w:sz w:val="22"/>
          <w:szCs w:val="22"/>
        </w:rPr>
        <w:t>Competitive</w:t>
      </w:r>
      <w:r w:rsidR="00BC3C55" w:rsidRPr="00154273">
        <w:rPr>
          <w:rFonts w:ascii="Calibri" w:hAnsi="Calibri"/>
          <w:sz w:val="22"/>
          <w:szCs w:val="22"/>
        </w:rPr>
        <w:t xml:space="preserve"> Solicitation</w:t>
      </w:r>
      <w:r w:rsidRPr="007F754A">
        <w:rPr>
          <w:rFonts w:ascii="Calibri" w:hAnsi="Calibri" w:cs="Arial"/>
          <w:sz w:val="22"/>
          <w:szCs w:val="22"/>
        </w:rPr>
        <w:t xml:space="preserve"> is divided into </w:t>
      </w:r>
      <w:r w:rsidR="00050042">
        <w:rPr>
          <w:rFonts w:ascii="Calibri" w:hAnsi="Calibri" w:cs="Arial"/>
          <w:sz w:val="22"/>
          <w:szCs w:val="22"/>
        </w:rPr>
        <w:t>four (</w:t>
      </w:r>
      <w:r w:rsidR="009565E5">
        <w:rPr>
          <w:rFonts w:ascii="Calibri" w:hAnsi="Calibri" w:cs="Arial"/>
          <w:sz w:val="22"/>
          <w:szCs w:val="22"/>
        </w:rPr>
        <w:t>4</w:t>
      </w:r>
      <w:r w:rsidR="00050042">
        <w:rPr>
          <w:rFonts w:ascii="Calibri" w:hAnsi="Calibri" w:cs="Arial"/>
          <w:sz w:val="22"/>
          <w:szCs w:val="22"/>
        </w:rPr>
        <w:t>)</w:t>
      </w:r>
      <w:r w:rsidRPr="007F754A">
        <w:rPr>
          <w:rFonts w:ascii="Calibri" w:hAnsi="Calibri" w:cs="Arial"/>
          <w:sz w:val="22"/>
          <w:szCs w:val="22"/>
        </w:rPr>
        <w:t xml:space="preserve"> </w:t>
      </w:r>
      <w:r w:rsidR="001A3DF0">
        <w:rPr>
          <w:rFonts w:ascii="Calibri" w:hAnsi="Calibri" w:cs="Arial"/>
          <w:sz w:val="22"/>
          <w:szCs w:val="22"/>
        </w:rPr>
        <w:t>s</w:t>
      </w:r>
      <w:r w:rsidRPr="007F754A">
        <w:rPr>
          <w:rFonts w:ascii="Calibri" w:hAnsi="Calibri" w:cs="Arial"/>
          <w:sz w:val="22"/>
          <w:szCs w:val="22"/>
        </w:rPr>
        <w:t>ections:</w:t>
      </w:r>
    </w:p>
    <w:p w14:paraId="676F85CD" w14:textId="75BF4307" w:rsidR="0070748B" w:rsidRPr="007F754A" w:rsidRDefault="00A85AC1" w:rsidP="00363FF0">
      <w:pPr>
        <w:numPr>
          <w:ilvl w:val="0"/>
          <w:numId w:val="10"/>
        </w:numPr>
        <w:spacing w:before="120"/>
        <w:ind w:right="720"/>
        <w:jc w:val="both"/>
        <w:rPr>
          <w:rFonts w:ascii="Calibri" w:hAnsi="Calibri" w:cs="Arial"/>
          <w:sz w:val="22"/>
          <w:szCs w:val="22"/>
        </w:rPr>
      </w:pPr>
      <w:hyperlink w:anchor="Section_1" w:history="1">
        <w:r w:rsidR="0070748B" w:rsidRPr="009124E4">
          <w:rPr>
            <w:rStyle w:val="Hyperlink"/>
            <w:rFonts w:ascii="Calibri" w:hAnsi="Calibri" w:cs="Arial"/>
            <w:sz w:val="22"/>
            <w:szCs w:val="22"/>
          </w:rPr>
          <w:t>Section 1</w:t>
        </w:r>
      </w:hyperlink>
      <w:r w:rsidR="0070748B" w:rsidRPr="007F754A">
        <w:rPr>
          <w:rFonts w:ascii="Calibri" w:hAnsi="Calibri" w:cs="Arial"/>
          <w:sz w:val="22"/>
          <w:szCs w:val="22"/>
        </w:rPr>
        <w:t xml:space="preserve"> provides a summary table </w:t>
      </w:r>
      <w:r w:rsidR="00D435AE" w:rsidRPr="007F754A">
        <w:rPr>
          <w:rFonts w:ascii="Calibri" w:hAnsi="Calibri" w:cs="Arial"/>
          <w:sz w:val="22"/>
          <w:szCs w:val="22"/>
        </w:rPr>
        <w:t xml:space="preserve">of relevant deadlines for responding to the </w:t>
      </w:r>
      <w:r w:rsidR="00B5425E">
        <w:rPr>
          <w:rFonts w:ascii="Calibri" w:hAnsi="Calibri" w:cs="Arial"/>
          <w:sz w:val="22"/>
          <w:szCs w:val="22"/>
        </w:rPr>
        <w:t>Competitive</w:t>
      </w:r>
      <w:r w:rsidR="00BC3C55" w:rsidRPr="00154273">
        <w:rPr>
          <w:rFonts w:ascii="Calibri" w:hAnsi="Calibri"/>
          <w:sz w:val="22"/>
          <w:szCs w:val="22"/>
        </w:rPr>
        <w:t xml:space="preserve"> Solicitation</w:t>
      </w:r>
      <w:r w:rsidR="00132D30" w:rsidRPr="007F754A">
        <w:rPr>
          <w:rFonts w:ascii="Calibri" w:hAnsi="Calibri" w:cs="Arial"/>
          <w:sz w:val="22"/>
          <w:szCs w:val="22"/>
        </w:rPr>
        <w:t xml:space="preserve"> </w:t>
      </w:r>
      <w:r w:rsidR="00C23B55">
        <w:rPr>
          <w:rFonts w:ascii="Calibri" w:hAnsi="Calibri" w:cs="Arial"/>
          <w:sz w:val="22"/>
          <w:szCs w:val="22"/>
        </w:rPr>
        <w:t xml:space="preserve">and identifies </w:t>
      </w:r>
      <w:r w:rsidR="00132D30" w:rsidRPr="007F754A">
        <w:rPr>
          <w:rFonts w:ascii="Calibri" w:hAnsi="Calibri" w:cs="Arial"/>
          <w:sz w:val="22"/>
          <w:szCs w:val="22"/>
        </w:rPr>
        <w:t xml:space="preserve">contact information for </w:t>
      </w:r>
      <w:r w:rsidR="00270C2C">
        <w:rPr>
          <w:rFonts w:ascii="Calibri" w:hAnsi="Calibri" w:cs="Arial"/>
          <w:sz w:val="22"/>
          <w:szCs w:val="22"/>
        </w:rPr>
        <w:t xml:space="preserve">Enterprise Services’ </w:t>
      </w:r>
      <w:r w:rsidR="00132D30" w:rsidRPr="007F754A">
        <w:rPr>
          <w:rFonts w:ascii="Calibri" w:hAnsi="Calibri" w:cs="Arial"/>
          <w:sz w:val="22"/>
          <w:szCs w:val="22"/>
        </w:rPr>
        <w:t>Procurement Coordinator</w:t>
      </w:r>
      <w:r w:rsidR="00C23B55">
        <w:rPr>
          <w:rFonts w:ascii="Calibri" w:hAnsi="Calibri" w:cs="Arial"/>
          <w:sz w:val="22"/>
          <w:szCs w:val="22"/>
        </w:rPr>
        <w:t>.</w:t>
      </w:r>
    </w:p>
    <w:p w14:paraId="3C6CF346" w14:textId="5E004CA2" w:rsidR="00D435AE" w:rsidRPr="007F754A" w:rsidRDefault="00A85AC1" w:rsidP="00363FF0">
      <w:pPr>
        <w:numPr>
          <w:ilvl w:val="0"/>
          <w:numId w:val="10"/>
        </w:numPr>
        <w:spacing w:before="120"/>
        <w:ind w:right="720"/>
        <w:jc w:val="both"/>
        <w:rPr>
          <w:rFonts w:ascii="Calibri" w:hAnsi="Calibri" w:cs="Arial"/>
          <w:sz w:val="22"/>
          <w:szCs w:val="22"/>
        </w:rPr>
      </w:pPr>
      <w:hyperlink w:anchor="Section_2" w:history="1">
        <w:r w:rsidR="00D435AE" w:rsidRPr="009124E4">
          <w:rPr>
            <w:rStyle w:val="Hyperlink"/>
            <w:rFonts w:ascii="Calibri" w:hAnsi="Calibri" w:cs="Arial"/>
            <w:sz w:val="22"/>
            <w:szCs w:val="22"/>
          </w:rPr>
          <w:t>Section 2</w:t>
        </w:r>
      </w:hyperlink>
      <w:r w:rsidR="00D435AE" w:rsidRPr="007F754A">
        <w:rPr>
          <w:rFonts w:ascii="Calibri" w:hAnsi="Calibri" w:cs="Arial"/>
          <w:sz w:val="22"/>
          <w:szCs w:val="22"/>
        </w:rPr>
        <w:t xml:space="preserve"> provides important information about the procurement</w:t>
      </w:r>
      <w:r w:rsidR="006D7EA0">
        <w:rPr>
          <w:rFonts w:ascii="Calibri" w:hAnsi="Calibri" w:cs="Arial"/>
          <w:sz w:val="22"/>
          <w:szCs w:val="22"/>
        </w:rPr>
        <w:t xml:space="preserve"> that </w:t>
      </w:r>
      <w:r w:rsidR="00886C36">
        <w:rPr>
          <w:rFonts w:ascii="Calibri" w:hAnsi="Calibri" w:cs="Arial"/>
          <w:sz w:val="22"/>
          <w:szCs w:val="22"/>
        </w:rPr>
        <w:t>is designed to</w:t>
      </w:r>
      <w:r w:rsidR="006D7EA0">
        <w:rPr>
          <w:rFonts w:ascii="Calibri" w:hAnsi="Calibri" w:cs="Arial"/>
          <w:sz w:val="22"/>
          <w:szCs w:val="22"/>
        </w:rPr>
        <w:t xml:space="preserve"> help interested bidders evaluate the potential opportunity, including the purpose of the procurement</w:t>
      </w:r>
      <w:r w:rsidR="00886C36">
        <w:rPr>
          <w:rFonts w:ascii="Calibri" w:hAnsi="Calibri" w:cs="Arial"/>
          <w:sz w:val="22"/>
          <w:szCs w:val="22"/>
        </w:rPr>
        <w:t xml:space="preserve"> and Master </w:t>
      </w:r>
      <w:r w:rsidR="00A37884">
        <w:rPr>
          <w:rFonts w:ascii="Calibri" w:hAnsi="Calibri" w:cs="Arial"/>
          <w:sz w:val="22"/>
          <w:szCs w:val="22"/>
        </w:rPr>
        <w:t>Agreements</w:t>
      </w:r>
      <w:r w:rsidR="006D7EA0">
        <w:rPr>
          <w:rFonts w:ascii="Calibri" w:hAnsi="Calibri" w:cs="Arial"/>
          <w:sz w:val="22"/>
          <w:szCs w:val="22"/>
        </w:rPr>
        <w:t xml:space="preserve">, the form of the resulting Master </w:t>
      </w:r>
      <w:r w:rsidR="00A37884">
        <w:rPr>
          <w:rFonts w:ascii="Calibri" w:hAnsi="Calibri" w:cs="Arial"/>
          <w:sz w:val="22"/>
          <w:szCs w:val="22"/>
        </w:rPr>
        <w:t>Agreement</w:t>
      </w:r>
      <w:r w:rsidR="006D7EA0">
        <w:rPr>
          <w:rFonts w:ascii="Calibri" w:hAnsi="Calibri" w:cs="Arial"/>
          <w:sz w:val="22"/>
          <w:szCs w:val="22"/>
        </w:rPr>
        <w:t xml:space="preserve">, and potential contract </w:t>
      </w:r>
      <w:r w:rsidR="00532686">
        <w:rPr>
          <w:rFonts w:ascii="Calibri" w:hAnsi="Calibri" w:cs="Arial"/>
          <w:sz w:val="22"/>
          <w:szCs w:val="22"/>
        </w:rPr>
        <w:t>usage</w:t>
      </w:r>
      <w:r w:rsidR="00C23B55">
        <w:rPr>
          <w:rFonts w:ascii="Calibri" w:hAnsi="Calibri" w:cs="Arial"/>
          <w:sz w:val="22"/>
          <w:szCs w:val="22"/>
        </w:rPr>
        <w:t>.</w:t>
      </w:r>
    </w:p>
    <w:p w14:paraId="3ABD8A30" w14:textId="20302548" w:rsidR="00D435AE" w:rsidRPr="007F754A" w:rsidRDefault="00A85AC1" w:rsidP="00363FF0">
      <w:pPr>
        <w:numPr>
          <w:ilvl w:val="0"/>
          <w:numId w:val="10"/>
        </w:numPr>
        <w:spacing w:before="120"/>
        <w:ind w:right="720"/>
        <w:jc w:val="both"/>
        <w:rPr>
          <w:rFonts w:ascii="Calibri" w:hAnsi="Calibri" w:cs="Arial"/>
          <w:sz w:val="22"/>
          <w:szCs w:val="22"/>
        </w:rPr>
      </w:pPr>
      <w:hyperlink w:anchor="Section_3" w:history="1">
        <w:r w:rsidR="00D435AE" w:rsidRPr="009124E4">
          <w:rPr>
            <w:rStyle w:val="Hyperlink"/>
            <w:rFonts w:ascii="Calibri" w:hAnsi="Calibri" w:cs="Arial"/>
            <w:sz w:val="22"/>
            <w:szCs w:val="22"/>
          </w:rPr>
          <w:t>Section 3</w:t>
        </w:r>
      </w:hyperlink>
      <w:r w:rsidR="00D435AE" w:rsidRPr="007F754A">
        <w:rPr>
          <w:rFonts w:ascii="Calibri" w:hAnsi="Calibri" w:cs="Arial"/>
          <w:sz w:val="22"/>
          <w:szCs w:val="22"/>
        </w:rPr>
        <w:t xml:space="preserve"> identifies how to prepare and submit a bid for this </w:t>
      </w:r>
      <w:r w:rsidR="00B5425E">
        <w:rPr>
          <w:rFonts w:ascii="Calibri" w:hAnsi="Calibri" w:cs="Arial"/>
          <w:sz w:val="22"/>
          <w:szCs w:val="22"/>
        </w:rPr>
        <w:t>Competitive</w:t>
      </w:r>
      <w:r w:rsidR="00270A07">
        <w:rPr>
          <w:rFonts w:ascii="Calibri" w:hAnsi="Calibri" w:cs="Arial"/>
          <w:sz w:val="22"/>
          <w:szCs w:val="22"/>
        </w:rPr>
        <w:t xml:space="preserve"> Solicitation</w:t>
      </w:r>
      <w:r w:rsidR="00C23B55">
        <w:rPr>
          <w:rFonts w:ascii="Calibri" w:hAnsi="Calibri" w:cs="Arial"/>
          <w:sz w:val="22"/>
          <w:szCs w:val="22"/>
        </w:rPr>
        <w:t>, including detailed instructions regarding what to submit and how to submit your bid.</w:t>
      </w:r>
    </w:p>
    <w:p w14:paraId="146B3167" w14:textId="77777777" w:rsidR="00D435AE" w:rsidRPr="007F754A" w:rsidRDefault="00A85AC1" w:rsidP="00363FF0">
      <w:pPr>
        <w:numPr>
          <w:ilvl w:val="0"/>
          <w:numId w:val="10"/>
        </w:numPr>
        <w:spacing w:before="120"/>
        <w:ind w:right="720"/>
        <w:jc w:val="both"/>
        <w:rPr>
          <w:rFonts w:ascii="Calibri" w:hAnsi="Calibri" w:cs="Arial"/>
          <w:sz w:val="22"/>
          <w:szCs w:val="22"/>
        </w:rPr>
      </w:pPr>
      <w:hyperlink w:anchor="Section_4" w:history="1">
        <w:r w:rsidR="00D435AE" w:rsidRPr="009124E4">
          <w:rPr>
            <w:rStyle w:val="Hyperlink"/>
            <w:rFonts w:ascii="Calibri" w:hAnsi="Calibri" w:cs="Arial"/>
            <w:sz w:val="22"/>
            <w:szCs w:val="22"/>
          </w:rPr>
          <w:t>Section 4</w:t>
        </w:r>
      </w:hyperlink>
      <w:r w:rsidR="00D435AE" w:rsidRPr="007F754A">
        <w:rPr>
          <w:rFonts w:ascii="Calibri" w:hAnsi="Calibri" w:cs="Arial"/>
          <w:sz w:val="22"/>
          <w:szCs w:val="22"/>
        </w:rPr>
        <w:t xml:space="preserve"> identifies how Enterprise Services will evaluate the bids</w:t>
      </w:r>
      <w:r w:rsidR="00C23B55">
        <w:rPr>
          <w:rFonts w:ascii="Calibri" w:hAnsi="Calibri" w:cs="Arial"/>
          <w:sz w:val="22"/>
          <w:szCs w:val="22"/>
        </w:rPr>
        <w:t>.</w:t>
      </w:r>
    </w:p>
    <w:p w14:paraId="6F52E759" w14:textId="77777777" w:rsidR="0070748B" w:rsidRPr="007F754A" w:rsidRDefault="0070748B" w:rsidP="00474E65">
      <w:pPr>
        <w:jc w:val="both"/>
        <w:rPr>
          <w:rFonts w:ascii="Calibri" w:hAnsi="Calibri" w:cs="Arial"/>
          <w:sz w:val="22"/>
          <w:szCs w:val="22"/>
        </w:rPr>
      </w:pPr>
    </w:p>
    <w:p w14:paraId="5A82449B" w14:textId="7212FFA3" w:rsidR="00D435AE" w:rsidRPr="007F754A" w:rsidRDefault="00D435AE" w:rsidP="00474E65">
      <w:pPr>
        <w:jc w:val="both"/>
        <w:rPr>
          <w:rFonts w:ascii="Calibri" w:hAnsi="Calibri" w:cs="Arial"/>
          <w:sz w:val="22"/>
          <w:szCs w:val="22"/>
        </w:rPr>
      </w:pPr>
      <w:r w:rsidRPr="007F754A">
        <w:rPr>
          <w:rFonts w:ascii="Calibri" w:hAnsi="Calibri" w:cs="Arial"/>
          <w:sz w:val="22"/>
          <w:szCs w:val="22"/>
        </w:rPr>
        <w:t xml:space="preserve">In addition, this </w:t>
      </w:r>
      <w:r w:rsidR="00B5425E">
        <w:rPr>
          <w:rFonts w:ascii="Calibri" w:hAnsi="Calibri" w:cs="Arial"/>
          <w:sz w:val="22"/>
          <w:szCs w:val="22"/>
        </w:rPr>
        <w:t>Competitive</w:t>
      </w:r>
      <w:r w:rsidR="00BC3C55" w:rsidRPr="00154273">
        <w:rPr>
          <w:rFonts w:ascii="Calibri" w:hAnsi="Calibri"/>
          <w:sz w:val="22"/>
          <w:szCs w:val="22"/>
        </w:rPr>
        <w:t xml:space="preserve"> Solicitation</w:t>
      </w:r>
      <w:r w:rsidRPr="007F754A">
        <w:rPr>
          <w:rFonts w:ascii="Calibri" w:hAnsi="Calibri" w:cs="Arial"/>
          <w:sz w:val="22"/>
          <w:szCs w:val="22"/>
        </w:rPr>
        <w:t xml:space="preserve"> includes the following Exhibits</w:t>
      </w:r>
      <w:r w:rsidR="009565E5">
        <w:rPr>
          <w:rFonts w:ascii="Calibri" w:hAnsi="Calibri" w:cs="Arial"/>
          <w:sz w:val="22"/>
          <w:szCs w:val="22"/>
        </w:rPr>
        <w:t>:</w:t>
      </w:r>
    </w:p>
    <w:p w14:paraId="528ED123" w14:textId="1965D9FF" w:rsidR="009565E5" w:rsidRDefault="00A85AC1" w:rsidP="009565E5">
      <w:pPr>
        <w:numPr>
          <w:ilvl w:val="0"/>
          <w:numId w:val="10"/>
        </w:numPr>
        <w:spacing w:before="120"/>
        <w:ind w:right="720"/>
        <w:jc w:val="both"/>
        <w:rPr>
          <w:rFonts w:ascii="Calibri" w:hAnsi="Calibri" w:cs="Arial"/>
          <w:sz w:val="22"/>
          <w:szCs w:val="22"/>
        </w:rPr>
      </w:pPr>
      <w:hyperlink w:anchor="Exhibit_A1" w:history="1">
        <w:r w:rsidR="009565E5" w:rsidRPr="00281FF6">
          <w:rPr>
            <w:rStyle w:val="Hyperlink"/>
            <w:rFonts w:ascii="Calibri" w:hAnsi="Calibri" w:cs="Arial"/>
            <w:i/>
            <w:sz w:val="22"/>
            <w:szCs w:val="22"/>
          </w:rPr>
          <w:t xml:space="preserve">Exhibit A – </w:t>
        </w:r>
        <w:r w:rsidR="00C4742A" w:rsidRPr="00281FF6">
          <w:rPr>
            <w:rStyle w:val="Hyperlink"/>
            <w:rFonts w:ascii="Calibri" w:hAnsi="Calibri" w:cs="Arial"/>
            <w:i/>
            <w:sz w:val="22"/>
            <w:szCs w:val="22"/>
          </w:rPr>
          <w:t xml:space="preserve">Required </w:t>
        </w:r>
        <w:r w:rsidR="00182FD9" w:rsidRPr="00281FF6">
          <w:rPr>
            <w:rStyle w:val="Hyperlink"/>
            <w:rFonts w:ascii="Calibri" w:hAnsi="Calibri" w:cs="Arial"/>
            <w:i/>
            <w:sz w:val="22"/>
            <w:szCs w:val="22"/>
          </w:rPr>
          <w:t>Bidder Information</w:t>
        </w:r>
      </w:hyperlink>
      <w:r w:rsidR="009565E5">
        <w:rPr>
          <w:rFonts w:ascii="Calibri" w:hAnsi="Calibri" w:cs="Arial"/>
          <w:sz w:val="22"/>
          <w:szCs w:val="22"/>
        </w:rPr>
        <w:t xml:space="preserve">: </w:t>
      </w:r>
      <w:r w:rsidR="00C23B55">
        <w:rPr>
          <w:rFonts w:ascii="Calibri" w:hAnsi="Calibri" w:cs="Arial"/>
          <w:sz w:val="22"/>
          <w:szCs w:val="22"/>
        </w:rPr>
        <w:t xml:space="preserve"> </w:t>
      </w:r>
      <w:r w:rsidR="009565E5">
        <w:rPr>
          <w:rFonts w:ascii="Calibri" w:hAnsi="Calibri" w:cs="Arial"/>
          <w:sz w:val="22"/>
          <w:szCs w:val="22"/>
        </w:rPr>
        <w:t>Th</w:t>
      </w:r>
      <w:r w:rsidR="00C4742A">
        <w:rPr>
          <w:rFonts w:ascii="Calibri" w:hAnsi="Calibri" w:cs="Arial"/>
          <w:sz w:val="22"/>
          <w:szCs w:val="22"/>
        </w:rPr>
        <w:t xml:space="preserve">ese </w:t>
      </w:r>
      <w:r w:rsidR="00182FD9">
        <w:rPr>
          <w:rFonts w:ascii="Calibri" w:hAnsi="Calibri" w:cs="Arial"/>
          <w:sz w:val="22"/>
          <w:szCs w:val="22"/>
        </w:rPr>
        <w:t>exhibit</w:t>
      </w:r>
      <w:r w:rsidR="00C4742A">
        <w:rPr>
          <w:rFonts w:ascii="Calibri" w:hAnsi="Calibri" w:cs="Arial"/>
          <w:sz w:val="22"/>
          <w:szCs w:val="22"/>
        </w:rPr>
        <w:t>s</w:t>
      </w:r>
      <w:r w:rsidR="009565E5">
        <w:rPr>
          <w:rFonts w:ascii="Calibri" w:hAnsi="Calibri" w:cs="Arial"/>
          <w:sz w:val="22"/>
          <w:szCs w:val="22"/>
        </w:rPr>
        <w:t xml:space="preserve"> identif</w:t>
      </w:r>
      <w:r w:rsidR="00C4742A">
        <w:rPr>
          <w:rFonts w:ascii="Calibri" w:hAnsi="Calibri" w:cs="Arial"/>
          <w:sz w:val="22"/>
          <w:szCs w:val="22"/>
        </w:rPr>
        <w:t xml:space="preserve">y </w:t>
      </w:r>
      <w:r w:rsidR="009565E5">
        <w:rPr>
          <w:rFonts w:ascii="Calibri" w:hAnsi="Calibri" w:cs="Arial"/>
          <w:sz w:val="22"/>
          <w:szCs w:val="22"/>
        </w:rPr>
        <w:t>information that bidders must provide to Enterprise Services to constitute a responsive bid.</w:t>
      </w:r>
      <w:r w:rsidR="00C4742A">
        <w:rPr>
          <w:rFonts w:ascii="Calibri" w:hAnsi="Calibri" w:cs="Arial"/>
          <w:sz w:val="22"/>
          <w:szCs w:val="22"/>
        </w:rPr>
        <w:t xml:space="preserve">  </w:t>
      </w:r>
      <w:r w:rsidR="00C4742A" w:rsidRPr="00C4742A">
        <w:rPr>
          <w:rFonts w:ascii="Calibri" w:hAnsi="Calibri" w:cs="Arial"/>
          <w:i/>
          <w:sz w:val="22"/>
          <w:szCs w:val="22"/>
        </w:rPr>
        <w:t>See</w:t>
      </w:r>
      <w:r w:rsidR="00C4742A">
        <w:rPr>
          <w:rFonts w:ascii="Calibri" w:hAnsi="Calibri" w:cs="Arial"/>
          <w:sz w:val="22"/>
          <w:szCs w:val="22"/>
        </w:rPr>
        <w:t xml:space="preserve"> Section 3, below.</w:t>
      </w:r>
    </w:p>
    <w:p w14:paraId="2B694D21" w14:textId="088CF192" w:rsidR="00D35724" w:rsidRDefault="00A85AC1" w:rsidP="003E4E0F">
      <w:pPr>
        <w:numPr>
          <w:ilvl w:val="1"/>
          <w:numId w:val="10"/>
        </w:numPr>
        <w:spacing w:before="80"/>
        <w:ind w:right="720"/>
        <w:jc w:val="both"/>
        <w:rPr>
          <w:rFonts w:ascii="Calibri" w:hAnsi="Calibri" w:cs="Arial"/>
          <w:sz w:val="22"/>
          <w:szCs w:val="22"/>
        </w:rPr>
      </w:pPr>
      <w:hyperlink w:anchor="Exhibit_A1" w:history="1">
        <w:r w:rsidR="00C4742A" w:rsidRPr="00281FF6">
          <w:rPr>
            <w:rStyle w:val="Hyperlink"/>
            <w:rFonts w:ascii="Calibri" w:hAnsi="Calibri" w:cs="Arial"/>
            <w:sz w:val="22"/>
            <w:szCs w:val="22"/>
          </w:rPr>
          <w:t>E</w:t>
        </w:r>
        <w:r w:rsidR="009515F4" w:rsidRPr="00281FF6">
          <w:rPr>
            <w:rStyle w:val="Hyperlink"/>
            <w:rFonts w:ascii="Calibri" w:hAnsi="Calibri" w:cs="Arial"/>
            <w:sz w:val="22"/>
            <w:szCs w:val="22"/>
          </w:rPr>
          <w:t>xhibit A</w:t>
        </w:r>
        <w:r w:rsidR="00C4742A" w:rsidRPr="00281FF6">
          <w:rPr>
            <w:rStyle w:val="Hyperlink"/>
            <w:rFonts w:ascii="Calibri" w:hAnsi="Calibri" w:cs="Arial"/>
            <w:sz w:val="22"/>
            <w:szCs w:val="22"/>
          </w:rPr>
          <w:t>1</w:t>
        </w:r>
      </w:hyperlink>
      <w:r w:rsidR="00C4742A">
        <w:rPr>
          <w:rFonts w:ascii="Calibri" w:hAnsi="Calibri" w:cs="Arial"/>
          <w:sz w:val="22"/>
          <w:szCs w:val="22"/>
        </w:rPr>
        <w:t xml:space="preserve"> – Bidder’s Certification</w:t>
      </w:r>
    </w:p>
    <w:p w14:paraId="6CB46F3A" w14:textId="7BBE0CFA" w:rsidR="00D35724" w:rsidRDefault="00A85AC1" w:rsidP="003E4E0F">
      <w:pPr>
        <w:numPr>
          <w:ilvl w:val="1"/>
          <w:numId w:val="10"/>
        </w:numPr>
        <w:spacing w:before="80"/>
        <w:ind w:right="720"/>
        <w:jc w:val="both"/>
        <w:rPr>
          <w:rFonts w:ascii="Calibri" w:hAnsi="Calibri" w:cs="Arial"/>
          <w:sz w:val="22"/>
          <w:szCs w:val="22"/>
        </w:rPr>
      </w:pPr>
      <w:hyperlink w:anchor="Exhibit_A2" w:history="1">
        <w:r w:rsidR="00D35724" w:rsidRPr="00281FF6">
          <w:rPr>
            <w:rStyle w:val="Hyperlink"/>
            <w:rFonts w:ascii="Calibri" w:hAnsi="Calibri" w:cs="Arial"/>
            <w:sz w:val="22"/>
            <w:szCs w:val="22"/>
          </w:rPr>
          <w:t>Exhibit A2</w:t>
        </w:r>
      </w:hyperlink>
      <w:r w:rsidR="00D35724">
        <w:rPr>
          <w:rFonts w:ascii="Calibri" w:hAnsi="Calibri" w:cs="Arial"/>
          <w:sz w:val="22"/>
          <w:szCs w:val="22"/>
        </w:rPr>
        <w:t xml:space="preserve"> – Bidder’s Profile</w:t>
      </w:r>
    </w:p>
    <w:p w14:paraId="4BFA1BF5" w14:textId="6FF2B421" w:rsidR="00D435AE" w:rsidRPr="00281FF6" w:rsidRDefault="00A85AC1" w:rsidP="00474E65">
      <w:pPr>
        <w:numPr>
          <w:ilvl w:val="0"/>
          <w:numId w:val="10"/>
        </w:numPr>
        <w:spacing w:before="120"/>
        <w:ind w:right="720"/>
        <w:jc w:val="both"/>
        <w:rPr>
          <w:rStyle w:val="Hyperlink"/>
          <w:rFonts w:ascii="Calibri" w:hAnsi="Calibri" w:cs="Arial"/>
          <w:sz w:val="22"/>
          <w:szCs w:val="22"/>
        </w:rPr>
      </w:pPr>
      <w:hyperlink w:anchor="Exhibit_B1" w:history="1">
        <w:r w:rsidR="00D435AE" w:rsidRPr="00281FF6">
          <w:rPr>
            <w:rStyle w:val="Hyperlink"/>
            <w:rFonts w:ascii="Calibri" w:hAnsi="Calibri" w:cs="Arial"/>
            <w:i/>
            <w:sz w:val="22"/>
            <w:szCs w:val="22"/>
          </w:rPr>
          <w:t xml:space="preserve">Exhibit </w:t>
        </w:r>
        <w:r w:rsidR="009565E5" w:rsidRPr="00281FF6">
          <w:rPr>
            <w:rStyle w:val="Hyperlink"/>
            <w:rFonts w:ascii="Calibri" w:hAnsi="Calibri" w:cs="Arial"/>
            <w:i/>
            <w:sz w:val="22"/>
            <w:szCs w:val="22"/>
          </w:rPr>
          <w:t>B</w:t>
        </w:r>
        <w:r w:rsidR="00A37884" w:rsidRPr="00281FF6">
          <w:rPr>
            <w:rStyle w:val="Hyperlink"/>
            <w:rFonts w:ascii="Calibri" w:hAnsi="Calibri" w:cs="Arial"/>
            <w:i/>
            <w:sz w:val="22"/>
            <w:szCs w:val="22"/>
          </w:rPr>
          <w:t>1</w:t>
        </w:r>
        <w:r w:rsidR="00D435AE" w:rsidRPr="00281FF6">
          <w:rPr>
            <w:rStyle w:val="Hyperlink"/>
            <w:rFonts w:ascii="Calibri" w:hAnsi="Calibri" w:cs="Arial"/>
            <w:i/>
            <w:sz w:val="22"/>
            <w:szCs w:val="22"/>
          </w:rPr>
          <w:t xml:space="preserve"> – </w:t>
        </w:r>
        <w:r w:rsidR="00A37884" w:rsidRPr="00281FF6">
          <w:rPr>
            <w:rStyle w:val="Hyperlink"/>
            <w:rFonts w:ascii="Calibri" w:hAnsi="Calibri" w:cs="Arial"/>
            <w:i/>
            <w:sz w:val="22"/>
            <w:szCs w:val="22"/>
          </w:rPr>
          <w:t>Purchase Card Service</w:t>
        </w:r>
        <w:r w:rsidR="00662E4D">
          <w:rPr>
            <w:rStyle w:val="Hyperlink"/>
            <w:rFonts w:ascii="Calibri" w:hAnsi="Calibri" w:cs="Arial"/>
            <w:i/>
            <w:sz w:val="22"/>
            <w:szCs w:val="22"/>
          </w:rPr>
          <w:t>s</w:t>
        </w:r>
        <w:r w:rsidR="00A37884" w:rsidRPr="00281FF6">
          <w:rPr>
            <w:rStyle w:val="Hyperlink"/>
            <w:rFonts w:ascii="Calibri" w:hAnsi="Calibri" w:cs="Arial"/>
            <w:i/>
            <w:sz w:val="22"/>
            <w:szCs w:val="22"/>
          </w:rPr>
          <w:t xml:space="preserve"> Requirements</w:t>
        </w:r>
        <w:r w:rsidR="00D435AE" w:rsidRPr="00281FF6">
          <w:rPr>
            <w:rStyle w:val="Hyperlink"/>
            <w:rFonts w:ascii="Calibri" w:hAnsi="Calibri" w:cs="Arial"/>
            <w:sz w:val="22"/>
            <w:szCs w:val="22"/>
          </w:rPr>
          <w:t xml:space="preserve">: </w:t>
        </w:r>
      </w:hyperlink>
      <w:r w:rsidR="00D435AE" w:rsidRPr="007F754A">
        <w:rPr>
          <w:rFonts w:ascii="Calibri" w:hAnsi="Calibri" w:cs="Arial"/>
          <w:sz w:val="22"/>
          <w:szCs w:val="22"/>
        </w:rPr>
        <w:t xml:space="preserve"> This exhibit outlines the </w:t>
      </w:r>
      <w:r w:rsidR="00BB1A11" w:rsidRPr="007F754A">
        <w:rPr>
          <w:rFonts w:ascii="Calibri" w:hAnsi="Calibri" w:cs="Arial"/>
          <w:sz w:val="22"/>
          <w:szCs w:val="22"/>
        </w:rPr>
        <w:t>required</w:t>
      </w:r>
      <w:r w:rsidR="00D435AE" w:rsidRPr="007F754A">
        <w:rPr>
          <w:rFonts w:ascii="Calibri" w:hAnsi="Calibri" w:cs="Arial"/>
          <w:sz w:val="22"/>
          <w:szCs w:val="22"/>
        </w:rPr>
        <w:t xml:space="preserve"> specifications</w:t>
      </w:r>
      <w:r w:rsidR="00596255">
        <w:rPr>
          <w:rFonts w:ascii="Calibri" w:hAnsi="Calibri" w:cs="Arial"/>
          <w:sz w:val="22"/>
          <w:szCs w:val="22"/>
        </w:rPr>
        <w:t xml:space="preserve"> for the </w:t>
      </w:r>
      <w:r w:rsidR="00A37884">
        <w:rPr>
          <w:rFonts w:ascii="Calibri" w:hAnsi="Calibri" w:cs="Arial"/>
          <w:sz w:val="22"/>
          <w:szCs w:val="22"/>
        </w:rPr>
        <w:t>purchase card program</w:t>
      </w:r>
      <w:r w:rsidR="00596255">
        <w:rPr>
          <w:rFonts w:ascii="Calibri" w:hAnsi="Calibri" w:cs="Arial"/>
          <w:sz w:val="22"/>
          <w:szCs w:val="22"/>
        </w:rPr>
        <w:t xml:space="preserve"> that is the subject of this </w:t>
      </w:r>
      <w:r w:rsidR="00B5425E">
        <w:rPr>
          <w:rFonts w:ascii="Calibri" w:hAnsi="Calibri" w:cs="Arial"/>
          <w:sz w:val="22"/>
          <w:szCs w:val="22"/>
        </w:rPr>
        <w:t>Competitive</w:t>
      </w:r>
      <w:r w:rsidR="00270A07">
        <w:rPr>
          <w:rFonts w:ascii="Calibri" w:hAnsi="Calibri" w:cs="Arial"/>
          <w:sz w:val="22"/>
          <w:szCs w:val="22"/>
        </w:rPr>
        <w:t xml:space="preserve"> Solicitation</w:t>
      </w:r>
      <w:r w:rsidR="003E00B6">
        <w:rPr>
          <w:rFonts w:ascii="Calibri" w:hAnsi="Calibri" w:cs="Arial"/>
          <w:sz w:val="22"/>
          <w:szCs w:val="22"/>
        </w:rPr>
        <w:t>.</w:t>
      </w:r>
    </w:p>
    <w:p w14:paraId="02C488E1" w14:textId="406F8180" w:rsidR="00A37884" w:rsidRPr="00281FF6" w:rsidRDefault="00A85AC1" w:rsidP="00A37884">
      <w:pPr>
        <w:numPr>
          <w:ilvl w:val="0"/>
          <w:numId w:val="10"/>
        </w:numPr>
        <w:spacing w:before="120"/>
        <w:ind w:right="720"/>
        <w:jc w:val="both"/>
        <w:rPr>
          <w:rStyle w:val="Hyperlink"/>
          <w:rFonts w:ascii="Calibri" w:hAnsi="Calibri" w:cs="Arial"/>
          <w:sz w:val="22"/>
          <w:szCs w:val="22"/>
        </w:rPr>
      </w:pPr>
      <w:hyperlink w:anchor="Exhibit_B2" w:history="1">
        <w:r w:rsidR="00A37884" w:rsidRPr="00281FF6">
          <w:rPr>
            <w:rStyle w:val="Hyperlink"/>
            <w:rFonts w:ascii="Calibri" w:hAnsi="Calibri" w:cs="Arial"/>
            <w:i/>
            <w:sz w:val="22"/>
            <w:szCs w:val="22"/>
          </w:rPr>
          <w:t>Exhibit B2 – Fleet Card Service</w:t>
        </w:r>
        <w:r w:rsidR="00662E4D">
          <w:rPr>
            <w:rStyle w:val="Hyperlink"/>
            <w:rFonts w:ascii="Calibri" w:hAnsi="Calibri" w:cs="Arial"/>
            <w:i/>
            <w:sz w:val="22"/>
            <w:szCs w:val="22"/>
          </w:rPr>
          <w:t>s</w:t>
        </w:r>
        <w:r w:rsidR="00A37884" w:rsidRPr="00281FF6">
          <w:rPr>
            <w:rStyle w:val="Hyperlink"/>
            <w:rFonts w:ascii="Calibri" w:hAnsi="Calibri" w:cs="Arial"/>
            <w:i/>
            <w:sz w:val="22"/>
            <w:szCs w:val="22"/>
          </w:rPr>
          <w:t xml:space="preserve"> Requirements</w:t>
        </w:r>
      </w:hyperlink>
      <w:r w:rsidR="00A37884" w:rsidRPr="00281FF6">
        <w:rPr>
          <w:rStyle w:val="Hyperlink"/>
          <w:rFonts w:ascii="Calibri" w:hAnsi="Calibri" w:cs="Calibri"/>
          <w:color w:val="auto"/>
          <w:sz w:val="22"/>
          <w:szCs w:val="22"/>
          <w:u w:val="none"/>
        </w:rPr>
        <w:t>:  This exhibit outlines the required specifications for the fleet card program that is the subject of this Competitive Solicitation.</w:t>
      </w:r>
    </w:p>
    <w:p w14:paraId="550F6397" w14:textId="6DF12EC1" w:rsidR="00D435AE" w:rsidRDefault="00A85AC1" w:rsidP="00474E65">
      <w:pPr>
        <w:numPr>
          <w:ilvl w:val="0"/>
          <w:numId w:val="10"/>
        </w:numPr>
        <w:spacing w:before="120"/>
        <w:ind w:right="720"/>
        <w:jc w:val="both"/>
        <w:rPr>
          <w:rFonts w:ascii="Calibri" w:hAnsi="Calibri" w:cs="Arial"/>
          <w:sz w:val="22"/>
          <w:szCs w:val="22"/>
        </w:rPr>
      </w:pPr>
      <w:hyperlink w:anchor="Exhibit_C1" w:history="1">
        <w:r w:rsidR="00D435AE" w:rsidRPr="00281FF6">
          <w:rPr>
            <w:rStyle w:val="Hyperlink"/>
            <w:rFonts w:ascii="Calibri" w:hAnsi="Calibri" w:cs="Arial"/>
            <w:i/>
            <w:sz w:val="22"/>
            <w:szCs w:val="22"/>
          </w:rPr>
          <w:t xml:space="preserve">Exhibit </w:t>
        </w:r>
        <w:r w:rsidR="009565E5" w:rsidRPr="00281FF6">
          <w:rPr>
            <w:rStyle w:val="Hyperlink"/>
            <w:rFonts w:ascii="Calibri" w:hAnsi="Calibri" w:cs="Arial"/>
            <w:i/>
            <w:sz w:val="22"/>
            <w:szCs w:val="22"/>
          </w:rPr>
          <w:t>C</w:t>
        </w:r>
        <w:r w:rsidR="00A37884" w:rsidRPr="00281FF6">
          <w:rPr>
            <w:rStyle w:val="Hyperlink"/>
            <w:rFonts w:ascii="Calibri" w:hAnsi="Calibri" w:cs="Arial"/>
            <w:i/>
            <w:sz w:val="22"/>
            <w:szCs w:val="22"/>
          </w:rPr>
          <w:t>1</w:t>
        </w:r>
        <w:r w:rsidR="00D435AE" w:rsidRPr="00281FF6">
          <w:rPr>
            <w:rStyle w:val="Hyperlink"/>
            <w:rFonts w:ascii="Calibri" w:hAnsi="Calibri" w:cs="Arial"/>
            <w:i/>
            <w:sz w:val="22"/>
            <w:szCs w:val="22"/>
          </w:rPr>
          <w:t xml:space="preserve"> – </w:t>
        </w:r>
        <w:r w:rsidR="00A37884" w:rsidRPr="00281FF6">
          <w:rPr>
            <w:rStyle w:val="Hyperlink"/>
            <w:rFonts w:ascii="Calibri" w:hAnsi="Calibri" w:cs="Arial"/>
            <w:i/>
            <w:sz w:val="22"/>
            <w:szCs w:val="22"/>
          </w:rPr>
          <w:t>Purchase Card Rebate/Incentive Share</w:t>
        </w:r>
      </w:hyperlink>
      <w:r w:rsidR="00D435AE" w:rsidRPr="007F754A">
        <w:rPr>
          <w:rFonts w:ascii="Calibri" w:hAnsi="Calibri" w:cs="Arial"/>
          <w:sz w:val="22"/>
          <w:szCs w:val="22"/>
        </w:rPr>
        <w:t xml:space="preserve">:  This exhibit provides the </w:t>
      </w:r>
      <w:r w:rsidR="00A37884">
        <w:rPr>
          <w:rFonts w:ascii="Calibri" w:hAnsi="Calibri" w:cs="Arial"/>
          <w:sz w:val="22"/>
          <w:szCs w:val="22"/>
        </w:rPr>
        <w:t xml:space="preserve">rebate/incentive share, fees, and acceptance </w:t>
      </w:r>
      <w:r w:rsidR="00EB1773">
        <w:rPr>
          <w:rFonts w:ascii="Calibri" w:hAnsi="Calibri" w:cs="Arial"/>
          <w:sz w:val="22"/>
          <w:szCs w:val="22"/>
        </w:rPr>
        <w:t xml:space="preserve">location </w:t>
      </w:r>
      <w:r w:rsidR="00EB1773" w:rsidRPr="007F754A">
        <w:rPr>
          <w:rFonts w:ascii="Calibri" w:hAnsi="Calibri" w:cs="Arial"/>
          <w:sz w:val="22"/>
          <w:szCs w:val="22"/>
        </w:rPr>
        <w:t>information</w:t>
      </w:r>
      <w:r w:rsidR="00D435AE" w:rsidRPr="007F754A">
        <w:rPr>
          <w:rFonts w:ascii="Calibri" w:hAnsi="Calibri" w:cs="Arial"/>
          <w:sz w:val="22"/>
          <w:szCs w:val="22"/>
        </w:rPr>
        <w:t xml:space="preserve"> that </w:t>
      </w:r>
      <w:r w:rsidR="009B6D16">
        <w:rPr>
          <w:rFonts w:ascii="Calibri" w:hAnsi="Calibri" w:cs="Arial"/>
          <w:sz w:val="22"/>
          <w:szCs w:val="22"/>
        </w:rPr>
        <w:t>b</w:t>
      </w:r>
      <w:r w:rsidR="00D435AE" w:rsidRPr="007F754A">
        <w:rPr>
          <w:rFonts w:ascii="Calibri" w:hAnsi="Calibri" w:cs="Arial"/>
          <w:sz w:val="22"/>
          <w:szCs w:val="22"/>
        </w:rPr>
        <w:t>idders will complete as part of their bid</w:t>
      </w:r>
      <w:r w:rsidR="003E00B6">
        <w:rPr>
          <w:rFonts w:ascii="Calibri" w:hAnsi="Calibri" w:cs="Arial"/>
          <w:sz w:val="22"/>
          <w:szCs w:val="22"/>
        </w:rPr>
        <w:t xml:space="preserve"> and the </w:t>
      </w:r>
      <w:r w:rsidR="00A37884">
        <w:rPr>
          <w:rFonts w:ascii="Calibri" w:hAnsi="Calibri" w:cs="Arial"/>
          <w:sz w:val="22"/>
          <w:szCs w:val="22"/>
        </w:rPr>
        <w:t xml:space="preserve">rebate/incentive share </w:t>
      </w:r>
      <w:r w:rsidR="003E00B6">
        <w:rPr>
          <w:rFonts w:ascii="Calibri" w:hAnsi="Calibri" w:cs="Arial"/>
          <w:sz w:val="22"/>
          <w:szCs w:val="22"/>
        </w:rPr>
        <w:t>evaluation tool that Enterprise Services will use to evaluate bids.</w:t>
      </w:r>
    </w:p>
    <w:p w14:paraId="338A067A" w14:textId="336C2C0A" w:rsidR="00A37884" w:rsidRPr="00A37884" w:rsidRDefault="00A85AC1" w:rsidP="00A37884">
      <w:pPr>
        <w:numPr>
          <w:ilvl w:val="0"/>
          <w:numId w:val="10"/>
        </w:numPr>
        <w:spacing w:before="120"/>
        <w:ind w:right="720"/>
        <w:jc w:val="both"/>
        <w:rPr>
          <w:rFonts w:ascii="Calibri" w:hAnsi="Calibri" w:cs="Arial"/>
          <w:sz w:val="22"/>
          <w:szCs w:val="22"/>
        </w:rPr>
      </w:pPr>
      <w:hyperlink w:anchor="Exhibit_C2" w:history="1">
        <w:r w:rsidR="00A37884" w:rsidRPr="00281FF6">
          <w:rPr>
            <w:rStyle w:val="Hyperlink"/>
            <w:rFonts w:ascii="Calibri" w:hAnsi="Calibri" w:cs="Arial"/>
            <w:i/>
            <w:sz w:val="22"/>
            <w:szCs w:val="22"/>
          </w:rPr>
          <w:t>Exhibit C2 – Fleet Card Rebate/Incentive Share</w:t>
        </w:r>
      </w:hyperlink>
      <w:r w:rsidR="00A37884" w:rsidRPr="007F754A">
        <w:rPr>
          <w:rFonts w:ascii="Calibri" w:hAnsi="Calibri" w:cs="Arial"/>
          <w:sz w:val="22"/>
          <w:szCs w:val="22"/>
        </w:rPr>
        <w:t xml:space="preserve">:  This exhibit provides the </w:t>
      </w:r>
      <w:r w:rsidR="00A37884">
        <w:rPr>
          <w:rFonts w:ascii="Calibri" w:hAnsi="Calibri" w:cs="Arial"/>
          <w:sz w:val="22"/>
          <w:szCs w:val="22"/>
        </w:rPr>
        <w:t>rebate/incentive share, fees, and acceptance location</w:t>
      </w:r>
      <w:r w:rsidR="00A37884" w:rsidRPr="007F754A">
        <w:rPr>
          <w:rFonts w:ascii="Calibri" w:hAnsi="Calibri" w:cs="Arial"/>
          <w:sz w:val="22"/>
          <w:szCs w:val="22"/>
        </w:rPr>
        <w:t xml:space="preserve"> information that </w:t>
      </w:r>
      <w:r w:rsidR="00A37884">
        <w:rPr>
          <w:rFonts w:ascii="Calibri" w:hAnsi="Calibri" w:cs="Arial"/>
          <w:sz w:val="22"/>
          <w:szCs w:val="22"/>
        </w:rPr>
        <w:t>b</w:t>
      </w:r>
      <w:r w:rsidR="00A37884" w:rsidRPr="007F754A">
        <w:rPr>
          <w:rFonts w:ascii="Calibri" w:hAnsi="Calibri" w:cs="Arial"/>
          <w:sz w:val="22"/>
          <w:szCs w:val="22"/>
        </w:rPr>
        <w:t>idders will complete as part of their bid</w:t>
      </w:r>
      <w:r w:rsidR="00A37884">
        <w:rPr>
          <w:rFonts w:ascii="Calibri" w:hAnsi="Calibri" w:cs="Arial"/>
          <w:sz w:val="22"/>
          <w:szCs w:val="22"/>
        </w:rPr>
        <w:t xml:space="preserve"> and the rebate/incentive share evaluation tool that Enterprise Services will use to evaluate bids.</w:t>
      </w:r>
    </w:p>
    <w:p w14:paraId="4E1FDFA9" w14:textId="0E6546E8" w:rsidR="00A37884" w:rsidRDefault="00A85AC1" w:rsidP="00A37884">
      <w:pPr>
        <w:numPr>
          <w:ilvl w:val="0"/>
          <w:numId w:val="10"/>
        </w:numPr>
        <w:spacing w:before="120"/>
        <w:ind w:right="720"/>
        <w:jc w:val="both"/>
        <w:rPr>
          <w:rFonts w:ascii="Calibri" w:hAnsi="Calibri" w:cs="Arial"/>
          <w:sz w:val="22"/>
          <w:szCs w:val="22"/>
        </w:rPr>
      </w:pPr>
      <w:hyperlink w:anchor="Exhibit_D1" w:history="1">
        <w:r w:rsidR="00A37884" w:rsidRPr="00945BA6">
          <w:rPr>
            <w:rStyle w:val="Hyperlink"/>
            <w:rFonts w:ascii="Calibri" w:hAnsi="Calibri" w:cs="Arial"/>
            <w:i/>
            <w:sz w:val="22"/>
            <w:szCs w:val="22"/>
          </w:rPr>
          <w:t xml:space="preserve">Exhibit D – </w:t>
        </w:r>
        <w:r w:rsidR="00A37884">
          <w:rPr>
            <w:rStyle w:val="Hyperlink"/>
            <w:rFonts w:ascii="Calibri" w:hAnsi="Calibri" w:cs="Arial"/>
            <w:i/>
            <w:sz w:val="22"/>
            <w:szCs w:val="22"/>
          </w:rPr>
          <w:t>Participating Addendum Templates</w:t>
        </w:r>
      </w:hyperlink>
      <w:r w:rsidR="00A37884" w:rsidRPr="007F754A">
        <w:rPr>
          <w:rFonts w:ascii="Calibri" w:hAnsi="Calibri" w:cs="Arial"/>
          <w:sz w:val="22"/>
          <w:szCs w:val="22"/>
        </w:rPr>
        <w:t xml:space="preserve">:  This exhibit </w:t>
      </w:r>
      <w:r w:rsidR="00A934B4">
        <w:rPr>
          <w:rFonts w:ascii="Calibri" w:hAnsi="Calibri" w:cs="Arial"/>
          <w:sz w:val="22"/>
          <w:szCs w:val="22"/>
        </w:rPr>
        <w:t>provides</w:t>
      </w:r>
      <w:r w:rsidR="00A37884" w:rsidRPr="007F754A">
        <w:rPr>
          <w:rFonts w:ascii="Calibri" w:hAnsi="Calibri" w:cs="Arial"/>
          <w:sz w:val="22"/>
          <w:szCs w:val="22"/>
        </w:rPr>
        <w:t xml:space="preserve"> </w:t>
      </w:r>
      <w:r w:rsidR="00A37884">
        <w:rPr>
          <w:rFonts w:ascii="Calibri" w:hAnsi="Calibri" w:cs="Arial"/>
          <w:sz w:val="22"/>
          <w:szCs w:val="22"/>
        </w:rPr>
        <w:t xml:space="preserve">sample Participating Addendum </w:t>
      </w:r>
      <w:r w:rsidR="00A934B4">
        <w:rPr>
          <w:rFonts w:ascii="Calibri" w:hAnsi="Calibri" w:cs="Arial"/>
          <w:sz w:val="22"/>
          <w:szCs w:val="22"/>
        </w:rPr>
        <w:t xml:space="preserve">templates </w:t>
      </w:r>
      <w:r w:rsidR="00A37884">
        <w:rPr>
          <w:rFonts w:ascii="Calibri" w:hAnsi="Calibri" w:cs="Arial"/>
          <w:sz w:val="22"/>
          <w:szCs w:val="22"/>
        </w:rPr>
        <w:t xml:space="preserve">that Participating States </w:t>
      </w:r>
      <w:r w:rsidR="009D20C0">
        <w:rPr>
          <w:rFonts w:ascii="Calibri" w:hAnsi="Calibri" w:cs="Arial"/>
          <w:sz w:val="22"/>
          <w:szCs w:val="22"/>
        </w:rPr>
        <w:t xml:space="preserve">may </w:t>
      </w:r>
      <w:r w:rsidR="00A37884">
        <w:rPr>
          <w:rFonts w:ascii="Calibri" w:hAnsi="Calibri" w:cs="Arial"/>
          <w:sz w:val="22"/>
          <w:szCs w:val="22"/>
        </w:rPr>
        <w:t>execute prior to obtaining services under the Master Agreement.</w:t>
      </w:r>
    </w:p>
    <w:p w14:paraId="66042B75" w14:textId="504B4FEC" w:rsidR="00A37884" w:rsidRDefault="00A85AC1" w:rsidP="00A37884">
      <w:pPr>
        <w:numPr>
          <w:ilvl w:val="1"/>
          <w:numId w:val="10"/>
        </w:numPr>
        <w:spacing w:before="120"/>
        <w:ind w:right="720"/>
        <w:jc w:val="both"/>
        <w:rPr>
          <w:rFonts w:ascii="Calibri" w:hAnsi="Calibri" w:cs="Arial"/>
          <w:sz w:val="22"/>
          <w:szCs w:val="22"/>
        </w:rPr>
      </w:pPr>
      <w:hyperlink w:anchor="Exhibit_D1" w:history="1">
        <w:r w:rsidR="00A37884" w:rsidRPr="00532686">
          <w:rPr>
            <w:rStyle w:val="Hyperlink"/>
            <w:rFonts w:ascii="Calibri" w:hAnsi="Calibri" w:cs="Arial"/>
            <w:sz w:val="22"/>
            <w:szCs w:val="22"/>
          </w:rPr>
          <w:t>Exhibit D1</w:t>
        </w:r>
      </w:hyperlink>
      <w:r w:rsidR="00A37884">
        <w:rPr>
          <w:rFonts w:ascii="Calibri" w:hAnsi="Calibri" w:cs="Arial"/>
          <w:sz w:val="22"/>
          <w:szCs w:val="22"/>
        </w:rPr>
        <w:t xml:space="preserve"> – Participating Addendum Template – State of Washington</w:t>
      </w:r>
    </w:p>
    <w:p w14:paraId="0659154B" w14:textId="411BCAAE" w:rsidR="00A37884" w:rsidRDefault="00A85AC1" w:rsidP="00A37884">
      <w:pPr>
        <w:numPr>
          <w:ilvl w:val="1"/>
          <w:numId w:val="10"/>
        </w:numPr>
        <w:spacing w:before="120"/>
        <w:ind w:right="720"/>
        <w:jc w:val="both"/>
        <w:rPr>
          <w:rFonts w:ascii="Calibri" w:hAnsi="Calibri" w:cs="Arial"/>
          <w:sz w:val="22"/>
          <w:szCs w:val="22"/>
        </w:rPr>
      </w:pPr>
      <w:hyperlink w:anchor="Exhibit_D2" w:history="1">
        <w:r w:rsidR="00A37884" w:rsidRPr="00532686">
          <w:rPr>
            <w:rStyle w:val="Hyperlink"/>
            <w:rFonts w:ascii="Calibri" w:hAnsi="Calibri" w:cs="Arial"/>
            <w:sz w:val="22"/>
            <w:szCs w:val="22"/>
          </w:rPr>
          <w:t>Exhibit D2</w:t>
        </w:r>
      </w:hyperlink>
      <w:r w:rsidR="00A37884">
        <w:rPr>
          <w:rFonts w:ascii="Calibri" w:hAnsi="Calibri" w:cs="Arial"/>
          <w:sz w:val="22"/>
          <w:szCs w:val="22"/>
        </w:rPr>
        <w:t xml:space="preserve"> – </w:t>
      </w:r>
      <w:r w:rsidR="00281FF6">
        <w:rPr>
          <w:rFonts w:ascii="Calibri" w:hAnsi="Calibri" w:cs="Arial"/>
          <w:sz w:val="22"/>
          <w:szCs w:val="22"/>
        </w:rPr>
        <w:t xml:space="preserve">Participating Addendum Template </w:t>
      </w:r>
      <w:r w:rsidR="00764033">
        <w:rPr>
          <w:rFonts w:ascii="Calibri" w:hAnsi="Calibri" w:cs="Arial"/>
          <w:sz w:val="22"/>
          <w:szCs w:val="22"/>
        </w:rPr>
        <w:t>- SAMPLE</w:t>
      </w:r>
    </w:p>
    <w:p w14:paraId="1D895C0B" w14:textId="32A163FB" w:rsidR="00524857" w:rsidRDefault="00A85AC1" w:rsidP="00A37884">
      <w:pPr>
        <w:numPr>
          <w:ilvl w:val="1"/>
          <w:numId w:val="10"/>
        </w:numPr>
        <w:spacing w:before="120"/>
        <w:ind w:right="720"/>
        <w:jc w:val="both"/>
        <w:rPr>
          <w:rFonts w:ascii="Calibri" w:hAnsi="Calibri" w:cs="Arial"/>
          <w:sz w:val="22"/>
          <w:szCs w:val="22"/>
        </w:rPr>
      </w:pPr>
      <w:hyperlink w:anchor="Exhibit_D3_OR" w:history="1">
        <w:r w:rsidR="00524857" w:rsidRPr="00EF046C">
          <w:rPr>
            <w:rStyle w:val="Hyperlink"/>
            <w:rFonts w:ascii="Calibri" w:hAnsi="Calibri" w:cs="Arial"/>
            <w:sz w:val="22"/>
            <w:szCs w:val="22"/>
          </w:rPr>
          <w:t>Exhibit D3</w:t>
        </w:r>
      </w:hyperlink>
      <w:r w:rsidR="00524857">
        <w:rPr>
          <w:rFonts w:ascii="Calibri" w:hAnsi="Calibri" w:cs="Arial"/>
          <w:sz w:val="22"/>
          <w:szCs w:val="22"/>
        </w:rPr>
        <w:t xml:space="preserve"> – State of Oregon specific Terms &amp; Conditions</w:t>
      </w:r>
    </w:p>
    <w:p w14:paraId="487406F2" w14:textId="5637EAB5" w:rsidR="00524857" w:rsidRDefault="00A85AC1" w:rsidP="00A37884">
      <w:pPr>
        <w:numPr>
          <w:ilvl w:val="1"/>
          <w:numId w:val="10"/>
        </w:numPr>
        <w:spacing w:before="120"/>
        <w:ind w:right="720"/>
        <w:jc w:val="both"/>
        <w:rPr>
          <w:rFonts w:ascii="Calibri" w:hAnsi="Calibri" w:cs="Arial"/>
          <w:sz w:val="22"/>
          <w:szCs w:val="22"/>
        </w:rPr>
      </w:pPr>
      <w:hyperlink w:anchor="Exhibit_D4_MT" w:history="1">
        <w:r w:rsidR="00524857" w:rsidRPr="00764033">
          <w:rPr>
            <w:rStyle w:val="Hyperlink"/>
            <w:rFonts w:ascii="Calibri" w:hAnsi="Calibri" w:cs="Arial"/>
            <w:sz w:val="22"/>
            <w:szCs w:val="22"/>
          </w:rPr>
          <w:t>Exhibit D4</w:t>
        </w:r>
      </w:hyperlink>
      <w:r w:rsidR="00524857">
        <w:rPr>
          <w:rFonts w:ascii="Calibri" w:hAnsi="Calibri" w:cs="Arial"/>
          <w:sz w:val="22"/>
          <w:szCs w:val="22"/>
        </w:rPr>
        <w:t xml:space="preserve"> – State of Montana specific Terms &amp; Conditions</w:t>
      </w:r>
    </w:p>
    <w:p w14:paraId="76E7F4A5" w14:textId="344A8FE6" w:rsidR="00E31D25" w:rsidRDefault="00A85AC1" w:rsidP="00A37884">
      <w:pPr>
        <w:numPr>
          <w:ilvl w:val="1"/>
          <w:numId w:val="10"/>
        </w:numPr>
        <w:spacing w:before="120"/>
        <w:ind w:right="720"/>
        <w:jc w:val="both"/>
        <w:rPr>
          <w:rFonts w:ascii="Calibri" w:hAnsi="Calibri" w:cs="Arial"/>
          <w:sz w:val="22"/>
          <w:szCs w:val="22"/>
        </w:rPr>
      </w:pPr>
      <w:hyperlink w:anchor="Exhibit_D5_CO" w:history="1">
        <w:r w:rsidR="00E31D25" w:rsidRPr="00764033">
          <w:rPr>
            <w:rStyle w:val="Hyperlink"/>
            <w:rFonts w:ascii="Calibri" w:hAnsi="Calibri" w:cs="Arial"/>
            <w:sz w:val="22"/>
            <w:szCs w:val="22"/>
          </w:rPr>
          <w:t>Exhibit D5</w:t>
        </w:r>
      </w:hyperlink>
      <w:r w:rsidR="00E31D25">
        <w:rPr>
          <w:rFonts w:ascii="Calibri" w:hAnsi="Calibri" w:cs="Arial"/>
          <w:sz w:val="22"/>
          <w:szCs w:val="22"/>
        </w:rPr>
        <w:t xml:space="preserve"> – State of Colorado specific Terms &amp;Conditions</w:t>
      </w:r>
    </w:p>
    <w:p w14:paraId="3A844EFD" w14:textId="58B354D0" w:rsidR="00D97435" w:rsidRDefault="00A85AC1" w:rsidP="00A37884">
      <w:pPr>
        <w:numPr>
          <w:ilvl w:val="1"/>
          <w:numId w:val="10"/>
        </w:numPr>
        <w:spacing w:before="120"/>
        <w:ind w:right="720"/>
        <w:jc w:val="both"/>
        <w:rPr>
          <w:rFonts w:ascii="Calibri" w:hAnsi="Calibri" w:cs="Arial"/>
          <w:sz w:val="22"/>
          <w:szCs w:val="22"/>
        </w:rPr>
      </w:pPr>
      <w:hyperlink w:anchor="Exhibit_D6_CA" w:history="1">
        <w:r w:rsidR="00D97435" w:rsidRPr="00D97435">
          <w:rPr>
            <w:rStyle w:val="Hyperlink"/>
            <w:rFonts w:ascii="Calibri" w:hAnsi="Calibri" w:cs="Arial"/>
            <w:sz w:val="22"/>
            <w:szCs w:val="22"/>
          </w:rPr>
          <w:t>Exhibit D6</w:t>
        </w:r>
      </w:hyperlink>
      <w:r w:rsidR="00D97435">
        <w:rPr>
          <w:rFonts w:ascii="Calibri" w:hAnsi="Calibri" w:cs="Arial"/>
          <w:sz w:val="22"/>
          <w:szCs w:val="22"/>
        </w:rPr>
        <w:t xml:space="preserve"> – State of California specific Terms &amp;Conditions</w:t>
      </w:r>
    </w:p>
    <w:p w14:paraId="700B6A86" w14:textId="3C67A5CB" w:rsidR="00D97435" w:rsidRDefault="00A85AC1" w:rsidP="00A37884">
      <w:pPr>
        <w:numPr>
          <w:ilvl w:val="1"/>
          <w:numId w:val="10"/>
        </w:numPr>
        <w:spacing w:before="120"/>
        <w:ind w:right="720"/>
        <w:jc w:val="both"/>
        <w:rPr>
          <w:rFonts w:ascii="Calibri" w:hAnsi="Calibri" w:cs="Arial"/>
          <w:sz w:val="22"/>
          <w:szCs w:val="22"/>
        </w:rPr>
      </w:pPr>
      <w:hyperlink w:anchor="Exhibit_D7_IL" w:history="1">
        <w:r w:rsidR="00D97435" w:rsidRPr="00D97435">
          <w:rPr>
            <w:rStyle w:val="Hyperlink"/>
            <w:rFonts w:ascii="Calibri" w:hAnsi="Calibri" w:cs="Arial"/>
            <w:sz w:val="22"/>
            <w:szCs w:val="22"/>
          </w:rPr>
          <w:t>Exhibit D7</w:t>
        </w:r>
      </w:hyperlink>
      <w:r w:rsidR="00D97435">
        <w:rPr>
          <w:rFonts w:ascii="Calibri" w:hAnsi="Calibri" w:cs="Arial"/>
          <w:sz w:val="22"/>
          <w:szCs w:val="22"/>
        </w:rPr>
        <w:t xml:space="preserve"> –State of Illinois specific Terms &amp;Conditions</w:t>
      </w:r>
    </w:p>
    <w:p w14:paraId="4A6C6CAD" w14:textId="6F8EED6B" w:rsidR="00D435AE" w:rsidRDefault="00A85AC1" w:rsidP="00474E65">
      <w:pPr>
        <w:numPr>
          <w:ilvl w:val="0"/>
          <w:numId w:val="10"/>
        </w:numPr>
        <w:spacing w:before="120"/>
        <w:ind w:right="720"/>
        <w:jc w:val="both"/>
        <w:rPr>
          <w:rFonts w:ascii="Calibri" w:hAnsi="Calibri" w:cs="Arial"/>
          <w:sz w:val="22"/>
          <w:szCs w:val="22"/>
        </w:rPr>
      </w:pPr>
      <w:hyperlink w:anchor="Exhibit_E" w:history="1">
        <w:r w:rsidR="00A37884" w:rsidRPr="00945BA6">
          <w:rPr>
            <w:rStyle w:val="Hyperlink"/>
            <w:rFonts w:ascii="Calibri" w:hAnsi="Calibri" w:cs="Arial"/>
            <w:i/>
            <w:sz w:val="22"/>
            <w:szCs w:val="22"/>
          </w:rPr>
          <w:t xml:space="preserve">Exhibit </w:t>
        </w:r>
        <w:r w:rsidR="00A37884">
          <w:rPr>
            <w:rStyle w:val="Hyperlink"/>
            <w:rFonts w:ascii="Calibri" w:hAnsi="Calibri" w:cs="Arial"/>
            <w:i/>
            <w:sz w:val="22"/>
            <w:szCs w:val="22"/>
          </w:rPr>
          <w:t>E</w:t>
        </w:r>
        <w:r w:rsidR="00A37884" w:rsidRPr="00945BA6">
          <w:rPr>
            <w:rStyle w:val="Hyperlink"/>
            <w:rFonts w:ascii="Calibri" w:hAnsi="Calibri" w:cs="Arial"/>
            <w:i/>
            <w:sz w:val="22"/>
            <w:szCs w:val="22"/>
          </w:rPr>
          <w:t xml:space="preserve"> – Master </w:t>
        </w:r>
        <w:r w:rsidR="00A37884">
          <w:rPr>
            <w:rStyle w:val="Hyperlink"/>
            <w:rFonts w:ascii="Calibri" w:hAnsi="Calibri" w:cs="Arial"/>
            <w:i/>
            <w:sz w:val="22"/>
            <w:szCs w:val="22"/>
          </w:rPr>
          <w:t>Agreement</w:t>
        </w:r>
      </w:hyperlink>
      <w:r w:rsidR="00D435AE" w:rsidRPr="007F754A">
        <w:rPr>
          <w:rFonts w:ascii="Calibri" w:hAnsi="Calibri" w:cs="Arial"/>
          <w:sz w:val="22"/>
          <w:szCs w:val="22"/>
        </w:rPr>
        <w:t xml:space="preserve">:  This exhibit is </w:t>
      </w:r>
      <w:r w:rsidR="003A550D">
        <w:rPr>
          <w:rFonts w:ascii="Calibri" w:hAnsi="Calibri" w:cs="Arial"/>
          <w:sz w:val="22"/>
          <w:szCs w:val="22"/>
        </w:rPr>
        <w:t>a draft of the</w:t>
      </w:r>
      <w:r w:rsidR="00D435AE" w:rsidRPr="007F754A">
        <w:rPr>
          <w:rFonts w:ascii="Calibri" w:hAnsi="Calibri" w:cs="Arial"/>
          <w:sz w:val="22"/>
          <w:szCs w:val="22"/>
        </w:rPr>
        <w:t xml:space="preserve"> Master </w:t>
      </w:r>
      <w:r w:rsidR="005D540A">
        <w:rPr>
          <w:rFonts w:ascii="Calibri" w:hAnsi="Calibri" w:cs="Arial"/>
          <w:sz w:val="22"/>
          <w:szCs w:val="22"/>
        </w:rPr>
        <w:t>Agreement</w:t>
      </w:r>
      <w:r w:rsidR="005D540A" w:rsidRPr="007F754A">
        <w:rPr>
          <w:rFonts w:ascii="Calibri" w:hAnsi="Calibri" w:cs="Arial"/>
          <w:sz w:val="22"/>
          <w:szCs w:val="22"/>
        </w:rPr>
        <w:t xml:space="preserve"> </w:t>
      </w:r>
      <w:r w:rsidR="00D435AE" w:rsidRPr="007F754A">
        <w:rPr>
          <w:rFonts w:ascii="Calibri" w:hAnsi="Calibri" w:cs="Arial"/>
          <w:sz w:val="22"/>
          <w:szCs w:val="22"/>
        </w:rPr>
        <w:t>that the successful bidder(s) will execute with Enterprise Services</w:t>
      </w:r>
      <w:r w:rsidR="003E00B6">
        <w:rPr>
          <w:rFonts w:ascii="Calibri" w:hAnsi="Calibri" w:cs="Arial"/>
          <w:sz w:val="22"/>
          <w:szCs w:val="22"/>
        </w:rPr>
        <w:t>.</w:t>
      </w:r>
    </w:p>
    <w:p w14:paraId="06C66816" w14:textId="310F6606" w:rsidR="008451B8" w:rsidRDefault="00A85AC1" w:rsidP="00041524">
      <w:pPr>
        <w:numPr>
          <w:ilvl w:val="1"/>
          <w:numId w:val="10"/>
        </w:numPr>
        <w:spacing w:before="120"/>
        <w:ind w:right="720"/>
        <w:jc w:val="both"/>
        <w:rPr>
          <w:rFonts w:ascii="Calibri" w:hAnsi="Calibri" w:cs="Arial"/>
          <w:sz w:val="22"/>
          <w:szCs w:val="22"/>
        </w:rPr>
      </w:pPr>
      <w:hyperlink w:anchor="Exhibit_E1" w:history="1">
        <w:r w:rsidR="00281FF6" w:rsidRPr="00281FF6">
          <w:rPr>
            <w:rStyle w:val="Hyperlink"/>
            <w:rFonts w:ascii="Calibri" w:hAnsi="Calibri" w:cs="Arial"/>
            <w:sz w:val="22"/>
            <w:szCs w:val="22"/>
          </w:rPr>
          <w:t>Exhibit E</w:t>
        </w:r>
        <w:r w:rsidR="008451B8" w:rsidRPr="00281FF6">
          <w:rPr>
            <w:rStyle w:val="Hyperlink"/>
            <w:rFonts w:ascii="Calibri" w:hAnsi="Calibri" w:cs="Arial"/>
            <w:sz w:val="22"/>
            <w:szCs w:val="22"/>
          </w:rPr>
          <w:t>1</w:t>
        </w:r>
      </w:hyperlink>
      <w:r w:rsidR="008451B8">
        <w:rPr>
          <w:rFonts w:ascii="Calibri" w:hAnsi="Calibri" w:cs="Arial"/>
          <w:sz w:val="22"/>
          <w:szCs w:val="22"/>
        </w:rPr>
        <w:t xml:space="preserve"> – </w:t>
      </w:r>
      <w:r w:rsidR="008C5D25">
        <w:rPr>
          <w:rFonts w:ascii="Calibri" w:hAnsi="Calibri" w:cs="Arial"/>
          <w:sz w:val="22"/>
          <w:szCs w:val="22"/>
        </w:rPr>
        <w:t>Master Agreement</w:t>
      </w:r>
      <w:r w:rsidR="008451B8">
        <w:rPr>
          <w:rFonts w:ascii="Calibri" w:hAnsi="Calibri" w:cs="Arial"/>
          <w:sz w:val="22"/>
          <w:szCs w:val="22"/>
        </w:rPr>
        <w:t xml:space="preserve"> Issues List; This exhibit outlines the bidder’s issues, if any, and bidder’s proposed resolution/solution if bidder has any business concerns with the form of the Master Agreement (Exhibit E) to be awarded.  Note, however</w:t>
      </w:r>
      <w:r w:rsidR="00C92DD7">
        <w:rPr>
          <w:rFonts w:ascii="Calibri" w:hAnsi="Calibri" w:cs="Arial"/>
          <w:sz w:val="22"/>
          <w:szCs w:val="22"/>
        </w:rPr>
        <w:t>,</w:t>
      </w:r>
      <w:r w:rsidR="008451B8">
        <w:rPr>
          <w:rFonts w:ascii="Calibri" w:hAnsi="Calibri" w:cs="Arial"/>
          <w:sz w:val="22"/>
          <w:szCs w:val="22"/>
        </w:rPr>
        <w:t xml:space="preserve"> that Enterprise Services reserves the right not to modify the Master Agreement and to award the Master Agreement on the basis of the bidder’s willingness to agree to the Master Agreement.</w:t>
      </w:r>
    </w:p>
    <w:p w14:paraId="69EFA971" w14:textId="77777777" w:rsidR="003837A7" w:rsidRDefault="00A85AC1" w:rsidP="003837A7">
      <w:pPr>
        <w:numPr>
          <w:ilvl w:val="0"/>
          <w:numId w:val="10"/>
        </w:numPr>
        <w:spacing w:before="120"/>
        <w:ind w:right="720"/>
        <w:jc w:val="both"/>
        <w:rPr>
          <w:rFonts w:ascii="Calibri" w:hAnsi="Calibri" w:cs="Arial"/>
          <w:sz w:val="22"/>
          <w:szCs w:val="22"/>
        </w:rPr>
      </w:pPr>
      <w:hyperlink w:anchor="Exhibit_F" w:history="1">
        <w:r w:rsidR="009565E5" w:rsidRPr="00945BA6">
          <w:rPr>
            <w:rStyle w:val="Hyperlink"/>
            <w:rFonts w:ascii="Calibri" w:hAnsi="Calibri" w:cs="Arial"/>
            <w:i/>
            <w:sz w:val="22"/>
            <w:szCs w:val="22"/>
          </w:rPr>
          <w:t xml:space="preserve">Exhibit </w:t>
        </w:r>
        <w:r w:rsidR="008451B8">
          <w:rPr>
            <w:rStyle w:val="Hyperlink"/>
            <w:rFonts w:ascii="Calibri" w:hAnsi="Calibri" w:cs="Arial"/>
            <w:i/>
            <w:sz w:val="22"/>
            <w:szCs w:val="22"/>
          </w:rPr>
          <w:t>F</w:t>
        </w:r>
        <w:r w:rsidR="00D435AE" w:rsidRPr="00945BA6">
          <w:rPr>
            <w:rStyle w:val="Hyperlink"/>
            <w:rFonts w:ascii="Calibri" w:hAnsi="Calibri" w:cs="Arial"/>
            <w:i/>
            <w:sz w:val="22"/>
            <w:szCs w:val="22"/>
          </w:rPr>
          <w:t xml:space="preserve"> – </w:t>
        </w:r>
        <w:r w:rsidR="0068428A" w:rsidRPr="00945BA6">
          <w:rPr>
            <w:rStyle w:val="Hyperlink"/>
            <w:rFonts w:ascii="Calibri" w:hAnsi="Calibri" w:cs="Arial"/>
            <w:i/>
            <w:sz w:val="22"/>
            <w:szCs w:val="22"/>
          </w:rPr>
          <w:t>Complaint</w:t>
        </w:r>
        <w:r w:rsidR="00474E65" w:rsidRPr="00945BA6">
          <w:rPr>
            <w:rStyle w:val="Hyperlink"/>
            <w:rFonts w:ascii="Calibri" w:hAnsi="Calibri" w:cs="Arial"/>
            <w:i/>
            <w:sz w:val="22"/>
            <w:szCs w:val="22"/>
          </w:rPr>
          <w:t>, Debrief,</w:t>
        </w:r>
        <w:r w:rsidR="0068428A" w:rsidRPr="00945BA6">
          <w:rPr>
            <w:rStyle w:val="Hyperlink"/>
            <w:rFonts w:ascii="Calibri" w:hAnsi="Calibri" w:cs="Arial"/>
            <w:i/>
            <w:sz w:val="22"/>
            <w:szCs w:val="22"/>
          </w:rPr>
          <w:t xml:space="preserve"> &amp; Protest Requirements</w:t>
        </w:r>
      </w:hyperlink>
      <w:r w:rsidR="0068428A" w:rsidRPr="007F754A">
        <w:rPr>
          <w:rFonts w:ascii="Calibri" w:hAnsi="Calibri" w:cs="Arial"/>
          <w:sz w:val="22"/>
          <w:szCs w:val="22"/>
        </w:rPr>
        <w:t xml:space="preserve">:  This </w:t>
      </w:r>
      <w:r w:rsidR="00C23B55">
        <w:rPr>
          <w:rFonts w:ascii="Calibri" w:hAnsi="Calibri" w:cs="Arial"/>
          <w:sz w:val="22"/>
          <w:szCs w:val="22"/>
        </w:rPr>
        <w:t>exhibit</w:t>
      </w:r>
      <w:r w:rsidR="0068428A" w:rsidRPr="007F754A">
        <w:rPr>
          <w:rFonts w:ascii="Calibri" w:hAnsi="Calibri" w:cs="Arial"/>
          <w:sz w:val="22"/>
          <w:szCs w:val="22"/>
        </w:rPr>
        <w:t xml:space="preserve"> details the applicable requirements to file a complaint</w:t>
      </w:r>
      <w:r w:rsidR="003E00B6">
        <w:rPr>
          <w:rFonts w:ascii="Calibri" w:hAnsi="Calibri" w:cs="Arial"/>
          <w:sz w:val="22"/>
          <w:szCs w:val="22"/>
        </w:rPr>
        <w:t>, request a debrief conference,</w:t>
      </w:r>
      <w:r w:rsidR="0068428A" w:rsidRPr="007F754A">
        <w:rPr>
          <w:rFonts w:ascii="Calibri" w:hAnsi="Calibri" w:cs="Arial"/>
          <w:sz w:val="22"/>
          <w:szCs w:val="22"/>
        </w:rPr>
        <w:t xml:space="preserve"> or </w:t>
      </w:r>
      <w:r w:rsidR="003E00B6">
        <w:rPr>
          <w:rFonts w:ascii="Calibri" w:hAnsi="Calibri" w:cs="Arial"/>
          <w:sz w:val="22"/>
          <w:szCs w:val="22"/>
        </w:rPr>
        <w:t xml:space="preserve">file a </w:t>
      </w:r>
      <w:r w:rsidR="0068428A" w:rsidRPr="007F754A">
        <w:rPr>
          <w:rFonts w:ascii="Calibri" w:hAnsi="Calibri" w:cs="Arial"/>
          <w:sz w:val="22"/>
          <w:szCs w:val="22"/>
        </w:rPr>
        <w:t xml:space="preserve">protest regarding this </w:t>
      </w:r>
      <w:r w:rsidR="00B5425E">
        <w:rPr>
          <w:rFonts w:ascii="Calibri" w:hAnsi="Calibri" w:cs="Arial"/>
          <w:sz w:val="22"/>
          <w:szCs w:val="22"/>
        </w:rPr>
        <w:t>Competitive</w:t>
      </w:r>
      <w:r w:rsidR="00270A07">
        <w:rPr>
          <w:rFonts w:ascii="Calibri" w:hAnsi="Calibri" w:cs="Arial"/>
          <w:sz w:val="22"/>
          <w:szCs w:val="22"/>
        </w:rPr>
        <w:t xml:space="preserve"> Solicitation</w:t>
      </w:r>
      <w:r w:rsidR="003E00B6">
        <w:rPr>
          <w:rFonts w:ascii="Calibri" w:hAnsi="Calibri" w:cs="Arial"/>
          <w:sz w:val="22"/>
          <w:szCs w:val="22"/>
        </w:rPr>
        <w:t>.</w:t>
      </w:r>
    </w:p>
    <w:p w14:paraId="56E237EA" w14:textId="0FC354C9" w:rsidR="00C7552B" w:rsidRDefault="00A85AC1" w:rsidP="003837A7">
      <w:pPr>
        <w:numPr>
          <w:ilvl w:val="0"/>
          <w:numId w:val="10"/>
        </w:numPr>
        <w:spacing w:before="120"/>
        <w:ind w:right="720"/>
        <w:jc w:val="both"/>
        <w:rPr>
          <w:rFonts w:ascii="Calibri" w:hAnsi="Calibri" w:cs="Arial"/>
          <w:sz w:val="22"/>
          <w:szCs w:val="22"/>
        </w:rPr>
      </w:pPr>
      <w:hyperlink w:anchor="Exhibit_G" w:history="1">
        <w:r w:rsidR="009565E5" w:rsidRPr="003837A7">
          <w:rPr>
            <w:rStyle w:val="Hyperlink"/>
            <w:rFonts w:ascii="Calibri" w:hAnsi="Calibri" w:cs="Arial"/>
            <w:i/>
            <w:sz w:val="22"/>
            <w:szCs w:val="22"/>
          </w:rPr>
          <w:t xml:space="preserve">Exhibit </w:t>
        </w:r>
        <w:r w:rsidR="008451B8" w:rsidRPr="003837A7">
          <w:rPr>
            <w:rStyle w:val="Hyperlink"/>
            <w:rFonts w:ascii="Calibri" w:hAnsi="Calibri" w:cs="Arial"/>
            <w:i/>
            <w:sz w:val="22"/>
            <w:szCs w:val="22"/>
          </w:rPr>
          <w:t>G</w:t>
        </w:r>
        <w:r w:rsidR="00D435AE" w:rsidRPr="003837A7">
          <w:rPr>
            <w:rStyle w:val="Hyperlink"/>
            <w:rFonts w:ascii="Calibri" w:hAnsi="Calibri" w:cs="Arial"/>
            <w:i/>
            <w:sz w:val="22"/>
            <w:szCs w:val="22"/>
          </w:rPr>
          <w:t xml:space="preserve"> – Doing Business with the State of Washington</w:t>
        </w:r>
      </w:hyperlink>
      <w:r w:rsidR="00D435AE" w:rsidRPr="003837A7">
        <w:rPr>
          <w:rFonts w:ascii="Calibri" w:hAnsi="Calibri" w:cs="Arial"/>
          <w:sz w:val="22"/>
          <w:szCs w:val="22"/>
        </w:rPr>
        <w:t xml:space="preserve">:  This </w:t>
      </w:r>
      <w:r w:rsidR="00C23B55" w:rsidRPr="003837A7">
        <w:rPr>
          <w:rFonts w:ascii="Calibri" w:hAnsi="Calibri" w:cs="Arial"/>
          <w:sz w:val="22"/>
          <w:szCs w:val="22"/>
        </w:rPr>
        <w:t>exhibit</w:t>
      </w:r>
      <w:r w:rsidR="00D435AE" w:rsidRPr="003837A7">
        <w:rPr>
          <w:rFonts w:ascii="Calibri" w:hAnsi="Calibri" w:cs="Arial"/>
          <w:sz w:val="22"/>
          <w:szCs w:val="22"/>
        </w:rPr>
        <w:t xml:space="preserve"> provides information regarding contract</w:t>
      </w:r>
      <w:r w:rsidR="00C23B55" w:rsidRPr="003837A7">
        <w:rPr>
          <w:rFonts w:ascii="Calibri" w:hAnsi="Calibri" w:cs="Arial"/>
          <w:sz w:val="22"/>
          <w:szCs w:val="22"/>
        </w:rPr>
        <w:t>ing</w:t>
      </w:r>
      <w:r w:rsidR="00D435AE" w:rsidRPr="003837A7">
        <w:rPr>
          <w:rFonts w:ascii="Calibri" w:hAnsi="Calibri" w:cs="Arial"/>
          <w:sz w:val="22"/>
          <w:szCs w:val="22"/>
        </w:rPr>
        <w:t xml:space="preserve"> with the State of Washington</w:t>
      </w:r>
      <w:r w:rsidR="003E00B6" w:rsidRPr="003837A7">
        <w:rPr>
          <w:rFonts w:ascii="Calibri" w:hAnsi="Calibri" w:cs="Arial"/>
          <w:sz w:val="22"/>
          <w:szCs w:val="22"/>
        </w:rPr>
        <w:t>.</w:t>
      </w:r>
    </w:p>
    <w:p w14:paraId="539862C8" w14:textId="5436F5FE" w:rsidR="00246A76" w:rsidRDefault="00A85AC1" w:rsidP="003837A7">
      <w:pPr>
        <w:numPr>
          <w:ilvl w:val="0"/>
          <w:numId w:val="10"/>
        </w:numPr>
        <w:spacing w:before="120"/>
        <w:ind w:right="720"/>
        <w:jc w:val="both"/>
        <w:rPr>
          <w:rFonts w:ascii="Calibri" w:hAnsi="Calibri" w:cs="Arial"/>
          <w:sz w:val="22"/>
          <w:szCs w:val="22"/>
        </w:rPr>
      </w:pPr>
      <w:hyperlink w:anchor="Exhibit_H" w:history="1">
        <w:r w:rsidR="00246A76" w:rsidRPr="00C21E10">
          <w:rPr>
            <w:rStyle w:val="Hyperlink"/>
            <w:rFonts w:ascii="Calibri" w:hAnsi="Calibri" w:cs="Arial"/>
            <w:i/>
            <w:sz w:val="22"/>
            <w:szCs w:val="22"/>
          </w:rPr>
          <w:t>Exhibit H – Definitions</w:t>
        </w:r>
      </w:hyperlink>
      <w:r w:rsidR="00246A76" w:rsidRPr="00C21E10">
        <w:rPr>
          <w:rFonts w:ascii="Calibri" w:hAnsi="Calibri" w:cs="Arial"/>
          <w:i/>
          <w:sz w:val="22"/>
          <w:szCs w:val="22"/>
        </w:rPr>
        <w:t>:</w:t>
      </w:r>
      <w:r w:rsidR="00246A76">
        <w:rPr>
          <w:rFonts w:ascii="Calibri" w:hAnsi="Calibri" w:cs="Arial"/>
          <w:sz w:val="22"/>
          <w:szCs w:val="22"/>
        </w:rPr>
        <w:t xml:space="preserve"> This exhibit provides definitions of terms used within this solicitation and resulting Master Agreement.</w:t>
      </w:r>
    </w:p>
    <w:p w14:paraId="1EA76F4B" w14:textId="544A3587" w:rsidR="00C21E10" w:rsidRPr="003837A7" w:rsidRDefault="00A85AC1" w:rsidP="003837A7">
      <w:pPr>
        <w:numPr>
          <w:ilvl w:val="0"/>
          <w:numId w:val="10"/>
        </w:numPr>
        <w:spacing w:before="120"/>
        <w:ind w:right="720"/>
        <w:jc w:val="both"/>
        <w:rPr>
          <w:rFonts w:ascii="Calibri" w:hAnsi="Calibri" w:cs="Arial"/>
          <w:sz w:val="22"/>
          <w:szCs w:val="22"/>
        </w:rPr>
      </w:pPr>
      <w:hyperlink w:anchor="Exhibit_I" w:history="1">
        <w:r w:rsidR="00C21E10" w:rsidRPr="00C21E10">
          <w:rPr>
            <w:rStyle w:val="Hyperlink"/>
            <w:rFonts w:ascii="Calibri" w:hAnsi="Calibri" w:cs="Arial"/>
            <w:i/>
            <w:sz w:val="22"/>
            <w:szCs w:val="22"/>
          </w:rPr>
          <w:t>Exhibit I – 2018 Program Details</w:t>
        </w:r>
      </w:hyperlink>
      <w:r w:rsidR="00C21E10">
        <w:rPr>
          <w:rFonts w:ascii="Calibri" w:hAnsi="Calibri" w:cs="Arial"/>
          <w:sz w:val="22"/>
          <w:szCs w:val="22"/>
        </w:rPr>
        <w:t xml:space="preserve">: This exhibit provides the program information for states leveraging the current Commercial Card Services Contract (WA State Master </w:t>
      </w:r>
      <w:r w:rsidR="008317A7">
        <w:rPr>
          <w:rFonts w:ascii="Calibri" w:hAnsi="Calibri" w:cs="Arial"/>
          <w:sz w:val="22"/>
          <w:szCs w:val="22"/>
        </w:rPr>
        <w:t xml:space="preserve">Agreement </w:t>
      </w:r>
      <w:r w:rsidR="00C21E10">
        <w:rPr>
          <w:rFonts w:ascii="Calibri" w:hAnsi="Calibri" w:cs="Arial"/>
          <w:sz w:val="22"/>
          <w:szCs w:val="22"/>
        </w:rPr>
        <w:t>#00612) for the calendar year 2018.</w:t>
      </w:r>
    </w:p>
    <w:p w14:paraId="3F87DE6E" w14:textId="0D398FED" w:rsidR="007F754A" w:rsidRPr="007F754A" w:rsidRDefault="008E3CF9" w:rsidP="00556084">
      <w:pPr>
        <w:keepNext/>
        <w:keepLines/>
        <w:pBdr>
          <w:bottom w:val="single" w:sz="4" w:space="1" w:color="auto"/>
        </w:pBdr>
        <w:rPr>
          <w:rFonts w:ascii="Calibri" w:hAnsi="Calibri"/>
          <w:b/>
          <w:smallCaps/>
        </w:rPr>
      </w:pPr>
      <w:bookmarkStart w:id="0" w:name="Section_1"/>
      <w:r>
        <w:rPr>
          <w:rFonts w:ascii="Calibri" w:hAnsi="Calibri"/>
          <w:b/>
          <w:smallCaps/>
        </w:rPr>
        <w:br/>
      </w:r>
      <w:r w:rsidR="00132D30" w:rsidRPr="007F754A">
        <w:rPr>
          <w:rFonts w:ascii="Calibri" w:hAnsi="Calibri"/>
          <w:b/>
          <w:smallCaps/>
        </w:rPr>
        <w:t xml:space="preserve">Section 1 </w:t>
      </w:r>
      <w:r w:rsidR="007F754A" w:rsidRPr="007F754A">
        <w:rPr>
          <w:rFonts w:ascii="Calibri" w:hAnsi="Calibri"/>
          <w:b/>
          <w:smallCaps/>
        </w:rPr>
        <w:t>–</w:t>
      </w:r>
      <w:r w:rsidR="00132D30" w:rsidRPr="007F754A">
        <w:rPr>
          <w:rFonts w:ascii="Calibri" w:hAnsi="Calibri"/>
          <w:b/>
          <w:smallCaps/>
        </w:rPr>
        <w:t xml:space="preserve"> </w:t>
      </w:r>
      <w:r w:rsidR="007F754A" w:rsidRPr="007F754A">
        <w:rPr>
          <w:rFonts w:ascii="Calibri" w:hAnsi="Calibri"/>
          <w:b/>
          <w:smallCaps/>
        </w:rPr>
        <w:t>Deadlines, Questions, and Where to Submit your Bid</w:t>
      </w:r>
    </w:p>
    <w:bookmarkEnd w:id="0"/>
    <w:p w14:paraId="5A6CF44E" w14:textId="77777777" w:rsidR="007F754A" w:rsidRDefault="007F754A" w:rsidP="00556084">
      <w:pPr>
        <w:keepNext/>
        <w:keepLines/>
        <w:jc w:val="both"/>
        <w:rPr>
          <w:rFonts w:ascii="Calibri" w:hAnsi="Calibri" w:cs="Arial"/>
          <w:sz w:val="22"/>
          <w:szCs w:val="22"/>
        </w:rPr>
      </w:pPr>
    </w:p>
    <w:p w14:paraId="20E54614" w14:textId="77FFC379" w:rsidR="007F754A" w:rsidRDefault="007F754A" w:rsidP="00556084">
      <w:pPr>
        <w:keepNext/>
        <w:keepLines/>
        <w:jc w:val="both"/>
        <w:rPr>
          <w:rFonts w:ascii="Calibri" w:hAnsi="Calibri" w:cs="Arial"/>
          <w:sz w:val="22"/>
          <w:szCs w:val="22"/>
        </w:rPr>
      </w:pPr>
      <w:r>
        <w:rPr>
          <w:rFonts w:ascii="Calibri" w:hAnsi="Calibri" w:cs="Arial"/>
          <w:sz w:val="22"/>
          <w:szCs w:val="22"/>
        </w:rPr>
        <w:t xml:space="preserve">This section identifies important deadlines for this </w:t>
      </w:r>
      <w:r w:rsidR="00B5425E">
        <w:rPr>
          <w:rFonts w:ascii="Calibri" w:hAnsi="Calibri" w:cs="Arial"/>
          <w:sz w:val="22"/>
          <w:szCs w:val="22"/>
        </w:rPr>
        <w:t>Competitive</w:t>
      </w:r>
      <w:r w:rsidR="00270A07">
        <w:rPr>
          <w:rFonts w:ascii="Calibri" w:hAnsi="Calibri" w:cs="Arial"/>
          <w:sz w:val="22"/>
          <w:szCs w:val="22"/>
        </w:rPr>
        <w:t xml:space="preserve"> Solicitation</w:t>
      </w:r>
      <w:r w:rsidR="00C23B55">
        <w:rPr>
          <w:rFonts w:ascii="Calibri" w:hAnsi="Calibri" w:cs="Arial"/>
          <w:sz w:val="22"/>
          <w:szCs w:val="22"/>
        </w:rPr>
        <w:t xml:space="preserve"> and</w:t>
      </w:r>
      <w:r>
        <w:rPr>
          <w:rFonts w:ascii="Calibri" w:hAnsi="Calibri" w:cs="Arial"/>
          <w:sz w:val="22"/>
          <w:szCs w:val="22"/>
        </w:rPr>
        <w:t xml:space="preserve"> where </w:t>
      </w:r>
      <w:r w:rsidR="00596255">
        <w:rPr>
          <w:rFonts w:ascii="Calibri" w:hAnsi="Calibri" w:cs="Arial"/>
          <w:sz w:val="22"/>
          <w:szCs w:val="22"/>
        </w:rPr>
        <w:t>to</w:t>
      </w:r>
      <w:r w:rsidR="00F553D3">
        <w:rPr>
          <w:rFonts w:ascii="Calibri" w:hAnsi="Calibri" w:cs="Arial"/>
          <w:sz w:val="22"/>
          <w:szCs w:val="22"/>
        </w:rPr>
        <w:t xml:space="preserve"> </w:t>
      </w:r>
      <w:r>
        <w:rPr>
          <w:rFonts w:ascii="Calibri" w:hAnsi="Calibri" w:cs="Arial"/>
          <w:sz w:val="22"/>
          <w:szCs w:val="22"/>
        </w:rPr>
        <w:t xml:space="preserve">direct questions regarding the </w:t>
      </w:r>
      <w:r w:rsidR="00B5425E">
        <w:rPr>
          <w:rFonts w:ascii="Calibri" w:hAnsi="Calibri" w:cs="Arial"/>
          <w:sz w:val="22"/>
          <w:szCs w:val="22"/>
        </w:rPr>
        <w:t>Competitive</w:t>
      </w:r>
      <w:r w:rsidR="00270A07">
        <w:rPr>
          <w:rFonts w:ascii="Calibri" w:hAnsi="Calibri" w:cs="Arial"/>
          <w:sz w:val="22"/>
          <w:szCs w:val="22"/>
        </w:rPr>
        <w:t xml:space="preserve"> Solicitation</w:t>
      </w:r>
      <w:r>
        <w:rPr>
          <w:rFonts w:ascii="Calibri" w:hAnsi="Calibri" w:cs="Arial"/>
          <w:sz w:val="22"/>
          <w:szCs w:val="22"/>
        </w:rPr>
        <w:t>.</w:t>
      </w:r>
    </w:p>
    <w:p w14:paraId="4C08B2CC" w14:textId="182D9113" w:rsidR="00154273" w:rsidRDefault="00B5425E" w:rsidP="00693122">
      <w:pPr>
        <w:numPr>
          <w:ilvl w:val="0"/>
          <w:numId w:val="15"/>
        </w:numPr>
        <w:spacing w:before="240" w:after="120"/>
        <w:ind w:left="734" w:hanging="547"/>
        <w:jc w:val="both"/>
        <w:rPr>
          <w:rFonts w:ascii="Calibri" w:hAnsi="Calibri"/>
          <w:sz w:val="22"/>
          <w:szCs w:val="22"/>
        </w:rPr>
      </w:pPr>
      <w:r>
        <w:rPr>
          <w:rFonts w:ascii="Calibri" w:hAnsi="Calibri"/>
          <w:b/>
          <w:smallCaps/>
          <w:sz w:val="22"/>
          <w:szCs w:val="22"/>
        </w:rPr>
        <w:t>Competitive</w:t>
      </w:r>
      <w:r w:rsidR="00154273">
        <w:rPr>
          <w:rFonts w:ascii="Calibri" w:hAnsi="Calibri"/>
          <w:b/>
          <w:smallCaps/>
          <w:sz w:val="22"/>
          <w:szCs w:val="22"/>
        </w:rPr>
        <w:t xml:space="preserve"> Solicitation Deadlines</w:t>
      </w:r>
      <w:r w:rsidR="00154273">
        <w:rPr>
          <w:rFonts w:ascii="Calibri" w:hAnsi="Calibri"/>
          <w:sz w:val="22"/>
          <w:szCs w:val="22"/>
        </w:rPr>
        <w:t xml:space="preserve">.  </w:t>
      </w:r>
      <w:r w:rsidR="00693122" w:rsidRPr="00693122">
        <w:rPr>
          <w:rFonts w:ascii="Calibri" w:hAnsi="Calibri"/>
          <w:sz w:val="22"/>
          <w:szCs w:val="22"/>
        </w:rPr>
        <w:t xml:space="preserve">The following table identifies important dates for this </w:t>
      </w:r>
      <w:r>
        <w:rPr>
          <w:rFonts w:ascii="Calibri" w:hAnsi="Calibri" w:cs="Arial"/>
          <w:sz w:val="22"/>
          <w:szCs w:val="22"/>
        </w:rPr>
        <w:t>Competitive</w:t>
      </w:r>
      <w:r w:rsidR="00693122" w:rsidRPr="00693122">
        <w:rPr>
          <w:rFonts w:ascii="Calibri" w:hAnsi="Calibri"/>
          <w:sz w:val="22"/>
          <w:szCs w:val="22"/>
        </w:rPr>
        <w:t xml:space="preserve"> Solicitation:</w:t>
      </w:r>
    </w:p>
    <w:tbl>
      <w:tblPr>
        <w:tblW w:w="0" w:type="auto"/>
        <w:tblInd w:w="12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10"/>
        <w:gridCol w:w="3983"/>
      </w:tblGrid>
      <w:tr w:rsidR="00693122" w:rsidRPr="007F754A" w14:paraId="26741FD2" w14:textId="77777777" w:rsidTr="00BD614D">
        <w:trPr>
          <w:cantSplit/>
          <w:tblHeader/>
        </w:trPr>
        <w:tc>
          <w:tcPr>
            <w:tcW w:w="7493" w:type="dxa"/>
            <w:gridSpan w:val="2"/>
            <w:shd w:val="clear" w:color="auto" w:fill="DBE5F1"/>
          </w:tcPr>
          <w:p w14:paraId="078F7B26" w14:textId="27234C7D" w:rsidR="00693122" w:rsidRPr="00693122" w:rsidRDefault="00B5425E" w:rsidP="00B5425E">
            <w:pPr>
              <w:spacing w:before="40" w:after="40"/>
              <w:jc w:val="center"/>
              <w:rPr>
                <w:rFonts w:ascii="Calibri" w:hAnsi="Calibri" w:cs="Arial"/>
                <w:b/>
                <w:smallCaps/>
                <w:sz w:val="22"/>
                <w:szCs w:val="22"/>
              </w:rPr>
            </w:pPr>
            <w:r>
              <w:rPr>
                <w:rFonts w:ascii="Calibri" w:hAnsi="Calibri" w:cs="Arial"/>
                <w:b/>
                <w:smallCaps/>
                <w:sz w:val="22"/>
                <w:szCs w:val="22"/>
              </w:rPr>
              <w:t>Competitive</w:t>
            </w:r>
            <w:r w:rsidR="00693122" w:rsidRPr="00693122">
              <w:rPr>
                <w:rFonts w:ascii="Calibri" w:hAnsi="Calibri" w:cs="Arial"/>
                <w:b/>
                <w:smallCaps/>
                <w:sz w:val="22"/>
                <w:szCs w:val="22"/>
              </w:rPr>
              <w:t xml:space="preserve"> Solicitation Deadlines</w:t>
            </w:r>
          </w:p>
        </w:tc>
      </w:tr>
      <w:tr w:rsidR="00693122" w:rsidRPr="007F754A" w14:paraId="7094C7F4" w14:textId="77777777" w:rsidTr="00BD614D">
        <w:trPr>
          <w:cantSplit/>
          <w:tblHeader/>
        </w:trPr>
        <w:tc>
          <w:tcPr>
            <w:tcW w:w="3510" w:type="dxa"/>
            <w:shd w:val="clear" w:color="auto" w:fill="DBE5F1"/>
          </w:tcPr>
          <w:p w14:paraId="4D11ADC7" w14:textId="1B10F67F" w:rsidR="00693122" w:rsidRPr="00693122" w:rsidRDefault="00693122" w:rsidP="00693122">
            <w:pPr>
              <w:spacing w:before="40" w:after="40"/>
              <w:jc w:val="center"/>
              <w:rPr>
                <w:rFonts w:ascii="Calibri" w:hAnsi="Calibri" w:cs="Arial"/>
                <w:b/>
                <w:smallCaps/>
                <w:sz w:val="22"/>
                <w:szCs w:val="22"/>
              </w:rPr>
            </w:pPr>
            <w:r w:rsidRPr="00693122">
              <w:rPr>
                <w:rFonts w:ascii="Calibri" w:hAnsi="Calibri" w:cs="Arial"/>
                <w:b/>
                <w:smallCaps/>
                <w:sz w:val="22"/>
                <w:szCs w:val="22"/>
              </w:rPr>
              <w:t>Item</w:t>
            </w:r>
          </w:p>
        </w:tc>
        <w:tc>
          <w:tcPr>
            <w:tcW w:w="3983" w:type="dxa"/>
            <w:shd w:val="clear" w:color="auto" w:fill="DBE5F1"/>
          </w:tcPr>
          <w:p w14:paraId="3A447DA4" w14:textId="74CD369B" w:rsidR="00693122" w:rsidRPr="00693122" w:rsidRDefault="00693122" w:rsidP="00693122">
            <w:pPr>
              <w:spacing w:before="40" w:after="40"/>
              <w:jc w:val="center"/>
              <w:rPr>
                <w:rFonts w:ascii="Calibri" w:hAnsi="Calibri" w:cs="Arial"/>
                <w:b/>
                <w:smallCaps/>
                <w:sz w:val="22"/>
                <w:szCs w:val="22"/>
              </w:rPr>
            </w:pPr>
            <w:r w:rsidRPr="00693122">
              <w:rPr>
                <w:rFonts w:ascii="Calibri" w:hAnsi="Calibri" w:cs="Arial"/>
                <w:b/>
                <w:smallCaps/>
                <w:sz w:val="22"/>
                <w:szCs w:val="22"/>
              </w:rPr>
              <w:t>Date</w:t>
            </w:r>
          </w:p>
        </w:tc>
      </w:tr>
      <w:tr w:rsidR="007F754A" w:rsidRPr="007F754A" w14:paraId="598A203B" w14:textId="77777777" w:rsidTr="00BD614D">
        <w:trPr>
          <w:cantSplit/>
        </w:trPr>
        <w:tc>
          <w:tcPr>
            <w:tcW w:w="3510" w:type="dxa"/>
            <w:shd w:val="clear" w:color="auto" w:fill="auto"/>
            <w:vAlign w:val="center"/>
          </w:tcPr>
          <w:p w14:paraId="4FF58BE9" w14:textId="103A0EEF" w:rsidR="007F754A" w:rsidRPr="007F754A" w:rsidRDefault="00B5425E" w:rsidP="00B5425E">
            <w:pPr>
              <w:spacing w:before="40" w:after="40"/>
              <w:jc w:val="right"/>
              <w:rPr>
                <w:rFonts w:ascii="Calibri" w:hAnsi="Calibri" w:cs="Arial"/>
                <w:sz w:val="22"/>
                <w:szCs w:val="22"/>
              </w:rPr>
            </w:pPr>
            <w:r>
              <w:rPr>
                <w:rFonts w:ascii="Calibri" w:hAnsi="Calibri" w:cs="Arial"/>
                <w:sz w:val="22"/>
                <w:szCs w:val="22"/>
              </w:rPr>
              <w:t>Competitive</w:t>
            </w:r>
            <w:r w:rsidR="00817444">
              <w:rPr>
                <w:rFonts w:ascii="Calibri" w:hAnsi="Calibri" w:cs="Arial"/>
                <w:sz w:val="22"/>
                <w:szCs w:val="22"/>
              </w:rPr>
              <w:t xml:space="preserve"> Solicitation</w:t>
            </w:r>
            <w:r w:rsidR="007F754A" w:rsidRPr="007F754A">
              <w:rPr>
                <w:rFonts w:ascii="Calibri" w:hAnsi="Calibri" w:cs="Arial"/>
                <w:sz w:val="22"/>
                <w:szCs w:val="22"/>
              </w:rPr>
              <w:t xml:space="preserve"> Posting Date:</w:t>
            </w:r>
          </w:p>
        </w:tc>
        <w:tc>
          <w:tcPr>
            <w:tcW w:w="3983" w:type="dxa"/>
            <w:shd w:val="clear" w:color="auto" w:fill="auto"/>
            <w:vAlign w:val="center"/>
          </w:tcPr>
          <w:p w14:paraId="1A055492" w14:textId="75995B1D" w:rsidR="007F754A" w:rsidRPr="007F754A" w:rsidRDefault="00114CCE" w:rsidP="0095394A">
            <w:pPr>
              <w:spacing w:before="40" w:after="40"/>
              <w:rPr>
                <w:rFonts w:ascii="Calibri" w:hAnsi="Calibri" w:cs="Arial"/>
                <w:sz w:val="22"/>
                <w:szCs w:val="22"/>
              </w:rPr>
            </w:pPr>
            <w:r>
              <w:rPr>
                <w:rFonts w:ascii="Calibri" w:hAnsi="Calibri" w:cs="Arial"/>
                <w:sz w:val="22"/>
                <w:szCs w:val="22"/>
              </w:rPr>
              <w:t>June 4</w:t>
            </w:r>
            <w:r w:rsidR="00436AB9">
              <w:rPr>
                <w:rFonts w:ascii="Calibri" w:hAnsi="Calibri" w:cs="Arial"/>
                <w:sz w:val="22"/>
                <w:szCs w:val="22"/>
              </w:rPr>
              <w:t>,</w:t>
            </w:r>
            <w:r w:rsidRPr="007F754A">
              <w:rPr>
                <w:rFonts w:ascii="Calibri" w:hAnsi="Calibri" w:cs="Arial"/>
                <w:sz w:val="22"/>
                <w:szCs w:val="22"/>
              </w:rPr>
              <w:t xml:space="preserve"> </w:t>
            </w:r>
            <w:r w:rsidR="007F754A" w:rsidRPr="007F754A">
              <w:rPr>
                <w:rFonts w:ascii="Calibri" w:hAnsi="Calibri" w:cs="Arial"/>
                <w:sz w:val="22"/>
                <w:szCs w:val="22"/>
              </w:rPr>
              <w:t>201</w:t>
            </w:r>
            <w:r w:rsidR="0095394A">
              <w:rPr>
                <w:rFonts w:ascii="Calibri" w:hAnsi="Calibri" w:cs="Arial"/>
                <w:sz w:val="22"/>
                <w:szCs w:val="22"/>
              </w:rPr>
              <w:t>9</w:t>
            </w:r>
          </w:p>
        </w:tc>
      </w:tr>
      <w:tr w:rsidR="007F754A" w:rsidRPr="007F754A" w14:paraId="31871B10" w14:textId="77777777" w:rsidTr="00BD614D">
        <w:trPr>
          <w:cantSplit/>
        </w:trPr>
        <w:tc>
          <w:tcPr>
            <w:tcW w:w="3510" w:type="dxa"/>
            <w:shd w:val="clear" w:color="auto" w:fill="auto"/>
            <w:vAlign w:val="center"/>
          </w:tcPr>
          <w:p w14:paraId="2303644E" w14:textId="77777777" w:rsidR="007F754A" w:rsidRPr="007F754A" w:rsidRDefault="007F754A" w:rsidP="004F4807">
            <w:pPr>
              <w:spacing w:before="40" w:after="40"/>
              <w:jc w:val="right"/>
              <w:rPr>
                <w:rFonts w:ascii="Calibri" w:hAnsi="Calibri" w:cs="Arial"/>
                <w:sz w:val="22"/>
                <w:szCs w:val="22"/>
              </w:rPr>
            </w:pPr>
            <w:r w:rsidRPr="007F754A">
              <w:rPr>
                <w:rFonts w:ascii="Calibri" w:hAnsi="Calibri" w:cs="Arial"/>
                <w:sz w:val="22"/>
                <w:szCs w:val="22"/>
              </w:rPr>
              <w:t>Pre-Bid Conference:</w:t>
            </w:r>
          </w:p>
        </w:tc>
        <w:tc>
          <w:tcPr>
            <w:tcW w:w="3983" w:type="dxa"/>
            <w:shd w:val="clear" w:color="auto" w:fill="auto"/>
            <w:vAlign w:val="center"/>
          </w:tcPr>
          <w:p w14:paraId="6DD5E50F" w14:textId="0B1C3FC1" w:rsidR="006D7837" w:rsidRDefault="00436AB9" w:rsidP="006D7837">
            <w:pPr>
              <w:spacing w:before="40" w:after="40"/>
              <w:rPr>
                <w:rFonts w:ascii="Calibri" w:hAnsi="Calibri" w:cs="Arial"/>
                <w:sz w:val="22"/>
                <w:szCs w:val="22"/>
              </w:rPr>
            </w:pPr>
            <w:r>
              <w:rPr>
                <w:rFonts w:ascii="Calibri" w:hAnsi="Calibri" w:cs="Arial"/>
                <w:sz w:val="22"/>
                <w:szCs w:val="22"/>
              </w:rPr>
              <w:t xml:space="preserve">June 19, </w:t>
            </w:r>
            <w:r w:rsidR="006D7837" w:rsidRPr="00CE4DFB">
              <w:rPr>
                <w:rFonts w:ascii="Calibri" w:hAnsi="Calibri" w:cs="Arial"/>
                <w:sz w:val="22"/>
                <w:szCs w:val="22"/>
              </w:rPr>
              <w:t>201</w:t>
            </w:r>
            <w:r w:rsidR="006D7837">
              <w:rPr>
                <w:rFonts w:ascii="Calibri" w:hAnsi="Calibri" w:cs="Arial"/>
                <w:sz w:val="22"/>
                <w:szCs w:val="22"/>
              </w:rPr>
              <w:t>9</w:t>
            </w:r>
            <w:r w:rsidR="0073332F">
              <w:rPr>
                <w:rFonts w:ascii="Calibri" w:hAnsi="Calibri" w:cs="Arial"/>
                <w:sz w:val="22"/>
                <w:szCs w:val="22"/>
              </w:rPr>
              <w:t>, 10am – 12pm</w:t>
            </w:r>
          </w:p>
          <w:p w14:paraId="41C15AD9" w14:textId="4DAEC73F" w:rsidR="006D7837" w:rsidRPr="00586BED" w:rsidRDefault="006D7837" w:rsidP="006D7837">
            <w:pPr>
              <w:spacing w:before="40" w:after="40"/>
              <w:rPr>
                <w:rFonts w:ascii="Calibri" w:hAnsi="Calibri" w:cs="Arial"/>
                <w:sz w:val="22"/>
                <w:szCs w:val="22"/>
                <w:highlight w:val="yellow"/>
              </w:rPr>
            </w:pPr>
            <w:r w:rsidRPr="000A66FD">
              <w:rPr>
                <w:rFonts w:ascii="Calibri" w:hAnsi="Calibri" w:cs="Arial"/>
                <w:sz w:val="22"/>
                <w:szCs w:val="22"/>
                <w:u w:val="single"/>
              </w:rPr>
              <w:t>Attend in Person</w:t>
            </w:r>
            <w:r w:rsidRPr="00586BED">
              <w:rPr>
                <w:rFonts w:ascii="Calibri" w:hAnsi="Calibri" w:cs="Arial"/>
                <w:sz w:val="22"/>
                <w:szCs w:val="22"/>
                <w:highlight w:val="yellow"/>
              </w:rPr>
              <w:br/>
            </w:r>
            <w:r w:rsidR="00A85AC1" w:rsidRPr="00A85AC1">
              <w:rPr>
                <w:rFonts w:ascii="Calibri" w:hAnsi="Calibri" w:cs="Arial"/>
                <w:sz w:val="22"/>
                <w:szCs w:val="22"/>
              </w:rPr>
              <w:t>18740 International Boulevard</w:t>
            </w:r>
            <w:r w:rsidRPr="00A85AC1">
              <w:rPr>
                <w:rFonts w:ascii="Calibri" w:hAnsi="Calibri" w:cs="Arial"/>
                <w:sz w:val="22"/>
                <w:szCs w:val="22"/>
              </w:rPr>
              <w:br/>
              <w:t xml:space="preserve">Room </w:t>
            </w:r>
            <w:r w:rsidR="00A85AC1" w:rsidRPr="00A85AC1">
              <w:rPr>
                <w:rFonts w:ascii="Calibri" w:hAnsi="Calibri" w:cs="Arial"/>
                <w:sz w:val="22"/>
                <w:szCs w:val="22"/>
              </w:rPr>
              <w:t>TBD</w:t>
            </w:r>
            <w:r w:rsidRPr="00A85AC1">
              <w:rPr>
                <w:rFonts w:ascii="Calibri" w:hAnsi="Calibri" w:cs="Arial"/>
                <w:sz w:val="22"/>
                <w:szCs w:val="22"/>
              </w:rPr>
              <w:br/>
            </w:r>
            <w:r w:rsidR="00A85AC1" w:rsidRPr="00A85AC1">
              <w:rPr>
                <w:rFonts w:ascii="Calibri" w:hAnsi="Calibri" w:cs="Arial"/>
                <w:sz w:val="22"/>
                <w:szCs w:val="22"/>
              </w:rPr>
              <w:t>Seattle, WA 98188</w:t>
            </w:r>
          </w:p>
          <w:p w14:paraId="46B25FF3" w14:textId="77777777" w:rsidR="0095394A" w:rsidRDefault="006D7837" w:rsidP="00C63C56">
            <w:pPr>
              <w:spacing w:before="40" w:after="40"/>
              <w:rPr>
                <w:rFonts w:ascii="Calibri" w:hAnsi="Calibri" w:cs="Arial"/>
                <w:sz w:val="22"/>
                <w:szCs w:val="22"/>
              </w:rPr>
            </w:pPr>
            <w:r w:rsidRPr="000A66FD">
              <w:rPr>
                <w:rFonts w:ascii="Calibri" w:hAnsi="Calibri" w:cs="Arial"/>
                <w:sz w:val="22"/>
                <w:szCs w:val="22"/>
                <w:u w:val="single"/>
              </w:rPr>
              <w:t>Attend via Phone/Webinar</w:t>
            </w:r>
            <w:r w:rsidRPr="00C63C56">
              <w:rPr>
                <w:rFonts w:ascii="Calibri" w:hAnsi="Calibri" w:cs="Arial"/>
                <w:sz w:val="22"/>
                <w:szCs w:val="22"/>
              </w:rPr>
              <w:br/>
            </w:r>
            <w:r w:rsidR="00C63C56">
              <w:rPr>
                <w:rFonts w:ascii="Calibri" w:hAnsi="Calibri" w:cs="Arial"/>
                <w:sz w:val="22"/>
                <w:szCs w:val="22"/>
              </w:rPr>
              <w:t>Dial In: 669-900-6833</w:t>
            </w:r>
            <w:r w:rsidRPr="00C63C56">
              <w:rPr>
                <w:rFonts w:ascii="Calibri" w:hAnsi="Calibri" w:cs="Arial"/>
                <w:sz w:val="22"/>
                <w:szCs w:val="22"/>
              </w:rPr>
              <w:br/>
            </w:r>
            <w:r w:rsidR="00C63C56">
              <w:rPr>
                <w:rFonts w:ascii="Calibri" w:hAnsi="Calibri" w:cs="Arial"/>
                <w:sz w:val="22"/>
                <w:szCs w:val="22"/>
              </w:rPr>
              <w:t>Meeting ID: 845 530 598</w:t>
            </w:r>
          </w:p>
          <w:p w14:paraId="542BDB40" w14:textId="29A6F858" w:rsidR="00C63C56" w:rsidRPr="00CE4DFB" w:rsidRDefault="00C63C56" w:rsidP="000A66FD">
            <w:pPr>
              <w:spacing w:before="40" w:after="40"/>
              <w:rPr>
                <w:rFonts w:ascii="Calibri" w:hAnsi="Calibri" w:cs="Arial"/>
                <w:sz w:val="22"/>
                <w:szCs w:val="22"/>
              </w:rPr>
            </w:pPr>
            <w:r>
              <w:rPr>
                <w:rFonts w:ascii="Calibri" w:hAnsi="Calibri" w:cs="Arial"/>
                <w:sz w:val="22"/>
                <w:szCs w:val="22"/>
              </w:rPr>
              <w:t xml:space="preserve">Webinar: Join </w:t>
            </w:r>
            <w:hyperlink r:id="rId102" w:history="1">
              <w:r w:rsidRPr="00C63C56">
                <w:rPr>
                  <w:rStyle w:val="Hyperlink"/>
                  <w:rFonts w:ascii="Calibri" w:hAnsi="Calibri" w:cs="Arial"/>
                  <w:sz w:val="22"/>
                  <w:szCs w:val="22"/>
                </w:rPr>
                <w:t>here</w:t>
              </w:r>
            </w:hyperlink>
            <w:r w:rsidR="003B62E8">
              <w:rPr>
                <w:rFonts w:ascii="Calibri" w:hAnsi="Calibri" w:cs="Arial"/>
                <w:sz w:val="22"/>
                <w:szCs w:val="22"/>
              </w:rPr>
              <w:t>.</w:t>
            </w:r>
          </w:p>
        </w:tc>
      </w:tr>
      <w:tr w:rsidR="00222AFE" w:rsidRPr="007F754A" w14:paraId="1027FD0C" w14:textId="77777777" w:rsidTr="00BD614D">
        <w:trPr>
          <w:cantSplit/>
        </w:trPr>
        <w:tc>
          <w:tcPr>
            <w:tcW w:w="3510" w:type="dxa"/>
            <w:shd w:val="clear" w:color="auto" w:fill="auto"/>
            <w:vAlign w:val="center"/>
          </w:tcPr>
          <w:p w14:paraId="27261579" w14:textId="77777777" w:rsidR="00222AFE" w:rsidRPr="007F754A" w:rsidRDefault="00222AFE" w:rsidP="00693122">
            <w:pPr>
              <w:spacing w:before="40" w:after="40"/>
              <w:jc w:val="right"/>
              <w:rPr>
                <w:rFonts w:ascii="Calibri" w:hAnsi="Calibri" w:cs="Arial"/>
                <w:sz w:val="22"/>
                <w:szCs w:val="22"/>
              </w:rPr>
            </w:pPr>
            <w:r>
              <w:rPr>
                <w:rFonts w:ascii="Calibri" w:hAnsi="Calibri" w:cs="Arial"/>
                <w:sz w:val="22"/>
                <w:szCs w:val="22"/>
              </w:rPr>
              <w:t>Question &amp; Answer Period:</w:t>
            </w:r>
          </w:p>
        </w:tc>
        <w:tc>
          <w:tcPr>
            <w:tcW w:w="3983" w:type="dxa"/>
            <w:shd w:val="clear" w:color="auto" w:fill="auto"/>
            <w:vAlign w:val="center"/>
          </w:tcPr>
          <w:p w14:paraId="7B128291" w14:textId="492CE606" w:rsidR="00222AFE" w:rsidRPr="007F754A" w:rsidRDefault="00114CCE" w:rsidP="00114CCE">
            <w:pPr>
              <w:spacing w:before="40" w:after="40"/>
              <w:rPr>
                <w:rFonts w:ascii="Calibri" w:hAnsi="Calibri" w:cs="Arial"/>
                <w:sz w:val="22"/>
                <w:szCs w:val="22"/>
              </w:rPr>
            </w:pPr>
            <w:r>
              <w:rPr>
                <w:rFonts w:ascii="Calibri" w:hAnsi="Calibri" w:cs="Arial"/>
                <w:sz w:val="22"/>
                <w:szCs w:val="22"/>
              </w:rPr>
              <w:t>June 4,</w:t>
            </w:r>
            <w:r w:rsidRPr="007F754A">
              <w:rPr>
                <w:rFonts w:ascii="Calibri" w:hAnsi="Calibri" w:cs="Arial"/>
                <w:sz w:val="22"/>
                <w:szCs w:val="22"/>
              </w:rPr>
              <w:t xml:space="preserve"> </w:t>
            </w:r>
            <w:r w:rsidR="009B68C2" w:rsidRPr="007F754A">
              <w:rPr>
                <w:rFonts w:ascii="Calibri" w:hAnsi="Calibri" w:cs="Arial"/>
                <w:sz w:val="22"/>
                <w:szCs w:val="22"/>
              </w:rPr>
              <w:t>201</w:t>
            </w:r>
            <w:r w:rsidR="0095394A">
              <w:rPr>
                <w:rFonts w:ascii="Calibri" w:hAnsi="Calibri" w:cs="Arial"/>
                <w:sz w:val="22"/>
                <w:szCs w:val="22"/>
              </w:rPr>
              <w:t>9</w:t>
            </w:r>
            <w:r w:rsidR="009B68C2">
              <w:rPr>
                <w:rFonts w:ascii="Calibri" w:hAnsi="Calibri" w:cs="Arial"/>
                <w:sz w:val="22"/>
                <w:szCs w:val="22"/>
              </w:rPr>
              <w:t xml:space="preserve"> - </w:t>
            </w:r>
            <w:r>
              <w:rPr>
                <w:rFonts w:ascii="Calibri" w:hAnsi="Calibri" w:cs="Arial"/>
                <w:sz w:val="22"/>
                <w:szCs w:val="22"/>
              </w:rPr>
              <w:t>July 5,</w:t>
            </w:r>
            <w:r w:rsidRPr="007F754A">
              <w:rPr>
                <w:rFonts w:ascii="Calibri" w:hAnsi="Calibri" w:cs="Arial"/>
                <w:sz w:val="22"/>
                <w:szCs w:val="22"/>
              </w:rPr>
              <w:t xml:space="preserve"> </w:t>
            </w:r>
            <w:r w:rsidR="009B68C2" w:rsidRPr="007F754A">
              <w:rPr>
                <w:rFonts w:ascii="Calibri" w:hAnsi="Calibri" w:cs="Arial"/>
                <w:sz w:val="22"/>
                <w:szCs w:val="22"/>
              </w:rPr>
              <w:t>201</w:t>
            </w:r>
            <w:r w:rsidR="0095394A">
              <w:rPr>
                <w:rFonts w:ascii="Calibri" w:hAnsi="Calibri" w:cs="Arial"/>
                <w:sz w:val="22"/>
                <w:szCs w:val="22"/>
              </w:rPr>
              <w:t>9</w:t>
            </w:r>
          </w:p>
        </w:tc>
      </w:tr>
      <w:tr w:rsidR="007F754A" w:rsidRPr="007F754A" w14:paraId="2735F219" w14:textId="77777777" w:rsidTr="00BD614D">
        <w:trPr>
          <w:cantSplit/>
        </w:trPr>
        <w:tc>
          <w:tcPr>
            <w:tcW w:w="3510" w:type="dxa"/>
            <w:shd w:val="clear" w:color="auto" w:fill="auto"/>
            <w:vAlign w:val="center"/>
          </w:tcPr>
          <w:p w14:paraId="69237F50" w14:textId="77777777" w:rsidR="007F754A" w:rsidRPr="007F754A" w:rsidRDefault="007F754A" w:rsidP="00693122">
            <w:pPr>
              <w:spacing w:before="40" w:after="40"/>
              <w:jc w:val="right"/>
              <w:rPr>
                <w:rFonts w:ascii="Calibri" w:hAnsi="Calibri" w:cs="Arial"/>
                <w:sz w:val="22"/>
                <w:szCs w:val="22"/>
              </w:rPr>
            </w:pPr>
            <w:r w:rsidRPr="007F754A">
              <w:rPr>
                <w:rFonts w:ascii="Calibri" w:hAnsi="Calibri" w:cs="Arial"/>
                <w:sz w:val="22"/>
                <w:szCs w:val="22"/>
              </w:rPr>
              <w:t>Deadline for submitting Bids:</w:t>
            </w:r>
          </w:p>
        </w:tc>
        <w:tc>
          <w:tcPr>
            <w:tcW w:w="3983" w:type="dxa"/>
            <w:shd w:val="clear" w:color="auto" w:fill="auto"/>
            <w:vAlign w:val="center"/>
          </w:tcPr>
          <w:p w14:paraId="11D8049F" w14:textId="0E9B8C15" w:rsidR="007F754A" w:rsidRPr="007F754A" w:rsidRDefault="00114CCE" w:rsidP="0095394A">
            <w:pPr>
              <w:spacing w:before="40" w:after="40"/>
              <w:rPr>
                <w:rFonts w:ascii="Calibri" w:hAnsi="Calibri" w:cs="Arial"/>
                <w:sz w:val="22"/>
                <w:szCs w:val="22"/>
              </w:rPr>
            </w:pPr>
            <w:r>
              <w:rPr>
                <w:rFonts w:ascii="Calibri" w:hAnsi="Calibri" w:cs="Arial"/>
                <w:sz w:val="22"/>
                <w:szCs w:val="22"/>
              </w:rPr>
              <w:t>July 12,</w:t>
            </w:r>
            <w:r w:rsidRPr="007F754A">
              <w:rPr>
                <w:rFonts w:ascii="Calibri" w:hAnsi="Calibri" w:cs="Arial"/>
                <w:sz w:val="22"/>
                <w:szCs w:val="22"/>
              </w:rPr>
              <w:t xml:space="preserve"> </w:t>
            </w:r>
            <w:r w:rsidR="007F754A" w:rsidRPr="007F754A">
              <w:rPr>
                <w:rFonts w:ascii="Calibri" w:hAnsi="Calibri" w:cs="Arial"/>
                <w:sz w:val="22"/>
                <w:szCs w:val="22"/>
              </w:rPr>
              <w:t>201</w:t>
            </w:r>
            <w:r w:rsidR="0095394A">
              <w:rPr>
                <w:rFonts w:ascii="Calibri" w:hAnsi="Calibri" w:cs="Arial"/>
                <w:sz w:val="22"/>
                <w:szCs w:val="22"/>
              </w:rPr>
              <w:t>9</w:t>
            </w:r>
          </w:p>
        </w:tc>
      </w:tr>
      <w:tr w:rsidR="00683C9D" w:rsidRPr="007F754A" w14:paraId="18829A41" w14:textId="77777777" w:rsidTr="00BD614D">
        <w:trPr>
          <w:cantSplit/>
        </w:trPr>
        <w:tc>
          <w:tcPr>
            <w:tcW w:w="3510" w:type="dxa"/>
            <w:shd w:val="clear" w:color="auto" w:fill="auto"/>
            <w:vAlign w:val="center"/>
          </w:tcPr>
          <w:p w14:paraId="35104CC2" w14:textId="100162CF" w:rsidR="00683C9D" w:rsidRPr="007F754A" w:rsidRDefault="00683C9D" w:rsidP="00693122">
            <w:pPr>
              <w:spacing w:before="40" w:after="40"/>
              <w:jc w:val="right"/>
              <w:rPr>
                <w:rFonts w:ascii="Calibri" w:hAnsi="Calibri" w:cs="Arial"/>
                <w:sz w:val="22"/>
                <w:szCs w:val="22"/>
              </w:rPr>
            </w:pPr>
            <w:r>
              <w:rPr>
                <w:rFonts w:ascii="Calibri" w:hAnsi="Calibri" w:cs="Arial"/>
                <w:sz w:val="22"/>
                <w:szCs w:val="22"/>
              </w:rPr>
              <w:t>System Demonstration</w:t>
            </w:r>
            <w:r w:rsidR="001B4951">
              <w:rPr>
                <w:rFonts w:ascii="Calibri" w:hAnsi="Calibri" w:cs="Arial"/>
                <w:sz w:val="22"/>
                <w:szCs w:val="22"/>
              </w:rPr>
              <w:t xml:space="preserve"> Window:</w:t>
            </w:r>
          </w:p>
        </w:tc>
        <w:tc>
          <w:tcPr>
            <w:tcW w:w="3983" w:type="dxa"/>
            <w:shd w:val="clear" w:color="auto" w:fill="auto"/>
            <w:vAlign w:val="center"/>
          </w:tcPr>
          <w:p w14:paraId="4D5D89F7" w14:textId="39ECFBD7" w:rsidR="00683C9D" w:rsidRDefault="00683C9D" w:rsidP="0073332F">
            <w:pPr>
              <w:spacing w:before="40" w:after="40"/>
              <w:rPr>
                <w:rFonts w:ascii="Calibri" w:hAnsi="Calibri" w:cs="Arial"/>
                <w:sz w:val="22"/>
                <w:szCs w:val="22"/>
              </w:rPr>
            </w:pPr>
            <w:r>
              <w:rPr>
                <w:rFonts w:ascii="Calibri" w:hAnsi="Calibri" w:cs="Arial"/>
                <w:sz w:val="22"/>
                <w:szCs w:val="22"/>
              </w:rPr>
              <w:t>August 12 -30, 2019</w:t>
            </w:r>
            <w:r w:rsidR="0073332F">
              <w:rPr>
                <w:rFonts w:ascii="Calibri" w:hAnsi="Calibri" w:cs="Arial"/>
                <w:sz w:val="22"/>
                <w:szCs w:val="22"/>
              </w:rPr>
              <w:t xml:space="preserve"> (specific dates to be provided later)</w:t>
            </w:r>
          </w:p>
        </w:tc>
      </w:tr>
      <w:tr w:rsidR="007F754A" w:rsidRPr="007F754A" w14:paraId="236B930E" w14:textId="77777777" w:rsidTr="00BD614D">
        <w:trPr>
          <w:cantSplit/>
        </w:trPr>
        <w:tc>
          <w:tcPr>
            <w:tcW w:w="3510" w:type="dxa"/>
            <w:shd w:val="clear" w:color="auto" w:fill="auto"/>
            <w:vAlign w:val="center"/>
          </w:tcPr>
          <w:p w14:paraId="5B95749C" w14:textId="60166C09" w:rsidR="007F754A" w:rsidRPr="007F754A" w:rsidRDefault="007F754A" w:rsidP="00693122">
            <w:pPr>
              <w:spacing w:before="40" w:after="40"/>
              <w:jc w:val="right"/>
              <w:rPr>
                <w:rFonts w:ascii="Calibri" w:hAnsi="Calibri" w:cs="Arial"/>
                <w:sz w:val="22"/>
                <w:szCs w:val="22"/>
              </w:rPr>
            </w:pPr>
            <w:r w:rsidRPr="007F754A">
              <w:rPr>
                <w:rFonts w:ascii="Calibri" w:hAnsi="Calibri" w:cs="Arial"/>
                <w:sz w:val="22"/>
                <w:szCs w:val="22"/>
              </w:rPr>
              <w:lastRenderedPageBreak/>
              <w:t>Anticipate</w:t>
            </w:r>
            <w:r w:rsidR="00222AFE">
              <w:rPr>
                <w:rFonts w:ascii="Calibri" w:hAnsi="Calibri" w:cs="Arial"/>
                <w:sz w:val="22"/>
                <w:szCs w:val="22"/>
              </w:rPr>
              <w:t>d</w:t>
            </w:r>
            <w:r w:rsidRPr="007F754A">
              <w:rPr>
                <w:rFonts w:ascii="Calibri" w:hAnsi="Calibri" w:cs="Arial"/>
                <w:sz w:val="22"/>
                <w:szCs w:val="22"/>
              </w:rPr>
              <w:t xml:space="preserve"> </w:t>
            </w:r>
            <w:r w:rsidR="00222AFE">
              <w:rPr>
                <w:rFonts w:ascii="Calibri" w:hAnsi="Calibri" w:cs="Arial"/>
                <w:sz w:val="22"/>
                <w:szCs w:val="22"/>
              </w:rPr>
              <w:t>Announcement of Apparent Successful Bidder(s)</w:t>
            </w:r>
            <w:r w:rsidR="00817444">
              <w:rPr>
                <w:rFonts w:ascii="Calibri" w:hAnsi="Calibri" w:cs="Arial"/>
                <w:sz w:val="22"/>
                <w:szCs w:val="22"/>
              </w:rPr>
              <w:t xml:space="preserve"> (ASB)</w:t>
            </w:r>
            <w:r w:rsidRPr="007F754A">
              <w:rPr>
                <w:rFonts w:ascii="Calibri" w:hAnsi="Calibri" w:cs="Arial"/>
                <w:sz w:val="22"/>
                <w:szCs w:val="22"/>
              </w:rPr>
              <w:t>:</w:t>
            </w:r>
          </w:p>
        </w:tc>
        <w:tc>
          <w:tcPr>
            <w:tcW w:w="3983" w:type="dxa"/>
            <w:shd w:val="clear" w:color="auto" w:fill="auto"/>
            <w:vAlign w:val="center"/>
          </w:tcPr>
          <w:p w14:paraId="0FA7621C" w14:textId="4853E403" w:rsidR="007F754A" w:rsidRPr="007F754A" w:rsidRDefault="0073332F" w:rsidP="0095394A">
            <w:pPr>
              <w:spacing w:before="40" w:after="40"/>
              <w:rPr>
                <w:rFonts w:ascii="Calibri" w:hAnsi="Calibri" w:cs="Arial"/>
                <w:sz w:val="22"/>
                <w:szCs w:val="22"/>
              </w:rPr>
            </w:pPr>
            <w:r>
              <w:rPr>
                <w:rFonts w:ascii="Calibri" w:hAnsi="Calibri" w:cs="Arial"/>
                <w:sz w:val="22"/>
                <w:szCs w:val="22"/>
              </w:rPr>
              <w:t>September</w:t>
            </w:r>
            <w:r w:rsidR="00683C9D">
              <w:rPr>
                <w:rFonts w:ascii="Calibri" w:hAnsi="Calibri" w:cs="Arial"/>
                <w:sz w:val="22"/>
                <w:szCs w:val="22"/>
              </w:rPr>
              <w:t xml:space="preserve"> 20</w:t>
            </w:r>
            <w:r w:rsidR="00BC7E53" w:rsidRPr="007F754A">
              <w:rPr>
                <w:rFonts w:ascii="Calibri" w:hAnsi="Calibri" w:cs="Arial"/>
                <w:sz w:val="22"/>
                <w:szCs w:val="22"/>
              </w:rPr>
              <w:t xml:space="preserve">, </w:t>
            </w:r>
            <w:r w:rsidR="007F754A" w:rsidRPr="007F754A">
              <w:rPr>
                <w:rFonts w:ascii="Calibri" w:hAnsi="Calibri" w:cs="Arial"/>
                <w:sz w:val="22"/>
                <w:szCs w:val="22"/>
              </w:rPr>
              <w:t>201</w:t>
            </w:r>
            <w:r w:rsidR="0095394A">
              <w:rPr>
                <w:rFonts w:ascii="Calibri" w:hAnsi="Calibri" w:cs="Arial"/>
                <w:sz w:val="22"/>
                <w:szCs w:val="22"/>
              </w:rPr>
              <w:t>9</w:t>
            </w:r>
          </w:p>
        </w:tc>
      </w:tr>
      <w:tr w:rsidR="00222AFE" w:rsidRPr="007F754A" w14:paraId="57078E5C" w14:textId="77777777" w:rsidTr="00BD614D">
        <w:trPr>
          <w:cantSplit/>
        </w:trPr>
        <w:tc>
          <w:tcPr>
            <w:tcW w:w="3510" w:type="dxa"/>
            <w:shd w:val="clear" w:color="auto" w:fill="auto"/>
            <w:vAlign w:val="center"/>
          </w:tcPr>
          <w:p w14:paraId="70F5537A" w14:textId="3D98B8D5" w:rsidR="00222AFE" w:rsidRPr="007F754A" w:rsidRDefault="00222AFE" w:rsidP="0097563D">
            <w:pPr>
              <w:spacing w:before="40" w:after="40"/>
              <w:jc w:val="right"/>
              <w:rPr>
                <w:rFonts w:ascii="Calibri" w:hAnsi="Calibri" w:cs="Arial"/>
                <w:sz w:val="22"/>
                <w:szCs w:val="22"/>
              </w:rPr>
            </w:pPr>
            <w:r w:rsidRPr="007F754A">
              <w:rPr>
                <w:rFonts w:ascii="Calibri" w:hAnsi="Calibri" w:cs="Arial"/>
                <w:sz w:val="22"/>
                <w:szCs w:val="22"/>
              </w:rPr>
              <w:t>Anticipate</w:t>
            </w:r>
            <w:r>
              <w:rPr>
                <w:rFonts w:ascii="Calibri" w:hAnsi="Calibri" w:cs="Arial"/>
                <w:sz w:val="22"/>
                <w:szCs w:val="22"/>
              </w:rPr>
              <w:t>d</w:t>
            </w:r>
            <w:r w:rsidRPr="007F754A">
              <w:rPr>
                <w:rFonts w:ascii="Calibri" w:hAnsi="Calibri" w:cs="Arial"/>
                <w:sz w:val="22"/>
                <w:szCs w:val="22"/>
              </w:rPr>
              <w:t xml:space="preserve"> </w:t>
            </w:r>
            <w:r>
              <w:rPr>
                <w:rFonts w:ascii="Calibri" w:hAnsi="Calibri" w:cs="Arial"/>
                <w:sz w:val="22"/>
                <w:szCs w:val="22"/>
              </w:rPr>
              <w:t xml:space="preserve">Award of Master </w:t>
            </w:r>
            <w:r w:rsidR="0097563D">
              <w:rPr>
                <w:rFonts w:ascii="Calibri" w:hAnsi="Calibri" w:cs="Arial"/>
                <w:sz w:val="22"/>
                <w:szCs w:val="22"/>
              </w:rPr>
              <w:t>Agreement</w:t>
            </w:r>
            <w:r>
              <w:rPr>
                <w:rFonts w:ascii="Calibri" w:hAnsi="Calibri" w:cs="Arial"/>
                <w:sz w:val="22"/>
                <w:szCs w:val="22"/>
              </w:rPr>
              <w:t>(s):</w:t>
            </w:r>
          </w:p>
        </w:tc>
        <w:tc>
          <w:tcPr>
            <w:tcW w:w="3983" w:type="dxa"/>
            <w:shd w:val="clear" w:color="auto" w:fill="auto"/>
            <w:vAlign w:val="center"/>
          </w:tcPr>
          <w:p w14:paraId="0E9075E5" w14:textId="4581847F" w:rsidR="00222AFE" w:rsidRPr="007F754A" w:rsidRDefault="00B1431A" w:rsidP="00B1431A">
            <w:pPr>
              <w:spacing w:before="40" w:after="40"/>
              <w:rPr>
                <w:rFonts w:ascii="Calibri" w:hAnsi="Calibri" w:cs="Arial"/>
                <w:sz w:val="22"/>
                <w:szCs w:val="22"/>
              </w:rPr>
            </w:pPr>
            <w:r w:rsidRPr="00B1431A">
              <w:rPr>
                <w:rFonts w:ascii="Calibri" w:hAnsi="Calibri" w:cs="Arial"/>
                <w:sz w:val="22"/>
                <w:szCs w:val="22"/>
              </w:rPr>
              <w:t xml:space="preserve">Dec </w:t>
            </w:r>
            <w:r>
              <w:rPr>
                <w:rFonts w:ascii="Calibri" w:hAnsi="Calibri" w:cs="Arial"/>
                <w:sz w:val="22"/>
                <w:szCs w:val="22"/>
              </w:rPr>
              <w:t>31</w:t>
            </w:r>
            <w:r w:rsidR="009B68C2" w:rsidRPr="007F754A">
              <w:rPr>
                <w:rFonts w:ascii="Calibri" w:hAnsi="Calibri" w:cs="Arial"/>
                <w:sz w:val="22"/>
                <w:szCs w:val="22"/>
              </w:rPr>
              <w:t>, 201</w:t>
            </w:r>
            <w:r w:rsidR="0095394A">
              <w:rPr>
                <w:rFonts w:ascii="Calibri" w:hAnsi="Calibri" w:cs="Arial"/>
                <w:sz w:val="22"/>
                <w:szCs w:val="22"/>
              </w:rPr>
              <w:t>9</w:t>
            </w:r>
          </w:p>
        </w:tc>
      </w:tr>
      <w:tr w:rsidR="008317A7" w:rsidRPr="007F754A" w14:paraId="48E16858" w14:textId="77777777" w:rsidTr="00BD614D">
        <w:trPr>
          <w:cantSplit/>
        </w:trPr>
        <w:tc>
          <w:tcPr>
            <w:tcW w:w="3510" w:type="dxa"/>
            <w:shd w:val="clear" w:color="auto" w:fill="auto"/>
            <w:vAlign w:val="center"/>
          </w:tcPr>
          <w:p w14:paraId="31A3A20D" w14:textId="2E82FBD7" w:rsidR="008317A7" w:rsidRPr="007F754A" w:rsidRDefault="008317A7" w:rsidP="0097563D">
            <w:pPr>
              <w:spacing w:before="40" w:after="40"/>
              <w:jc w:val="right"/>
              <w:rPr>
                <w:rFonts w:ascii="Calibri" w:hAnsi="Calibri" w:cs="Arial"/>
                <w:sz w:val="22"/>
                <w:szCs w:val="22"/>
              </w:rPr>
            </w:pPr>
            <w:r>
              <w:rPr>
                <w:rFonts w:ascii="Calibri" w:hAnsi="Calibri" w:cs="Arial"/>
                <w:sz w:val="22"/>
                <w:szCs w:val="22"/>
              </w:rPr>
              <w:t>Implementation Timeframe:</w:t>
            </w:r>
          </w:p>
        </w:tc>
        <w:tc>
          <w:tcPr>
            <w:tcW w:w="3983" w:type="dxa"/>
            <w:shd w:val="clear" w:color="auto" w:fill="auto"/>
            <w:vAlign w:val="center"/>
          </w:tcPr>
          <w:p w14:paraId="6D8CAD4E" w14:textId="6A0B3CEE" w:rsidR="008317A7" w:rsidRPr="00B1431A" w:rsidRDefault="008317A7" w:rsidP="00B1431A">
            <w:pPr>
              <w:spacing w:before="40" w:after="40"/>
              <w:rPr>
                <w:rFonts w:ascii="Calibri" w:hAnsi="Calibri" w:cs="Arial"/>
                <w:sz w:val="22"/>
                <w:szCs w:val="22"/>
              </w:rPr>
            </w:pPr>
            <w:r>
              <w:rPr>
                <w:rFonts w:ascii="Calibri" w:hAnsi="Calibri" w:cs="Arial"/>
                <w:sz w:val="22"/>
                <w:szCs w:val="22"/>
              </w:rPr>
              <w:t>January 1, 2020 – December 31, 2020</w:t>
            </w:r>
          </w:p>
        </w:tc>
      </w:tr>
      <w:tr w:rsidR="008317A7" w:rsidRPr="007F754A" w14:paraId="2D052503" w14:textId="77777777" w:rsidTr="00BD614D">
        <w:trPr>
          <w:cantSplit/>
        </w:trPr>
        <w:tc>
          <w:tcPr>
            <w:tcW w:w="3510" w:type="dxa"/>
            <w:shd w:val="clear" w:color="auto" w:fill="auto"/>
            <w:vAlign w:val="center"/>
          </w:tcPr>
          <w:p w14:paraId="299BF1A6" w14:textId="12BD0912" w:rsidR="008317A7" w:rsidRPr="007F754A" w:rsidRDefault="008317A7" w:rsidP="0097563D">
            <w:pPr>
              <w:spacing w:before="40" w:after="40"/>
              <w:jc w:val="right"/>
              <w:rPr>
                <w:rFonts w:ascii="Calibri" w:hAnsi="Calibri" w:cs="Arial"/>
                <w:sz w:val="22"/>
                <w:szCs w:val="22"/>
              </w:rPr>
            </w:pPr>
            <w:r>
              <w:rPr>
                <w:rFonts w:ascii="Calibri" w:hAnsi="Calibri" w:cs="Arial"/>
                <w:sz w:val="22"/>
                <w:szCs w:val="22"/>
              </w:rPr>
              <w:t>Contract Services Begin:</w:t>
            </w:r>
          </w:p>
        </w:tc>
        <w:tc>
          <w:tcPr>
            <w:tcW w:w="3983" w:type="dxa"/>
            <w:shd w:val="clear" w:color="auto" w:fill="auto"/>
            <w:vAlign w:val="center"/>
          </w:tcPr>
          <w:p w14:paraId="5E9248F1" w14:textId="43EE3B58" w:rsidR="008317A7" w:rsidRPr="00B1431A" w:rsidRDefault="008317A7" w:rsidP="00B1431A">
            <w:pPr>
              <w:spacing w:before="40" w:after="40"/>
              <w:rPr>
                <w:rFonts w:ascii="Calibri" w:hAnsi="Calibri" w:cs="Arial"/>
                <w:sz w:val="22"/>
                <w:szCs w:val="22"/>
              </w:rPr>
            </w:pPr>
            <w:r>
              <w:rPr>
                <w:rFonts w:ascii="Calibri" w:hAnsi="Calibri" w:cs="Arial"/>
                <w:sz w:val="22"/>
                <w:szCs w:val="22"/>
              </w:rPr>
              <w:t>January 1, 2021</w:t>
            </w:r>
          </w:p>
        </w:tc>
      </w:tr>
    </w:tbl>
    <w:p w14:paraId="7AC7AF35" w14:textId="51F2DA1B" w:rsidR="00154273" w:rsidRDefault="00B5425E" w:rsidP="00693122">
      <w:pPr>
        <w:numPr>
          <w:ilvl w:val="0"/>
          <w:numId w:val="15"/>
        </w:numPr>
        <w:spacing w:before="240" w:after="120"/>
        <w:ind w:left="734" w:hanging="547"/>
        <w:jc w:val="both"/>
        <w:rPr>
          <w:rFonts w:ascii="Calibri" w:hAnsi="Calibri"/>
          <w:sz w:val="22"/>
          <w:szCs w:val="22"/>
        </w:rPr>
      </w:pPr>
      <w:r>
        <w:rPr>
          <w:rFonts w:ascii="Calibri" w:hAnsi="Calibri"/>
          <w:b/>
          <w:smallCaps/>
          <w:sz w:val="22"/>
          <w:szCs w:val="22"/>
        </w:rPr>
        <w:t>Competitive</w:t>
      </w:r>
      <w:r w:rsidR="00154273">
        <w:rPr>
          <w:rFonts w:ascii="Calibri" w:hAnsi="Calibri"/>
          <w:b/>
          <w:smallCaps/>
          <w:sz w:val="22"/>
          <w:szCs w:val="22"/>
        </w:rPr>
        <w:t xml:space="preserve"> Solicitation Questions</w:t>
      </w:r>
      <w:r w:rsidR="00154273">
        <w:rPr>
          <w:rFonts w:ascii="Calibri" w:hAnsi="Calibri"/>
          <w:sz w:val="22"/>
          <w:szCs w:val="22"/>
        </w:rPr>
        <w:t xml:space="preserve">.  </w:t>
      </w:r>
      <w:r w:rsidR="00693122" w:rsidRPr="00693122">
        <w:rPr>
          <w:rFonts w:ascii="Calibri" w:hAnsi="Calibri"/>
          <w:sz w:val="22"/>
          <w:szCs w:val="22"/>
        </w:rPr>
        <w:t xml:space="preserve">Questions or concerns regarding this </w:t>
      </w:r>
      <w:r>
        <w:rPr>
          <w:rFonts w:ascii="Calibri" w:hAnsi="Calibri" w:cs="Arial"/>
          <w:sz w:val="22"/>
          <w:szCs w:val="22"/>
        </w:rPr>
        <w:t>Competitive</w:t>
      </w:r>
      <w:r w:rsidR="00693122" w:rsidRPr="00693122">
        <w:rPr>
          <w:rFonts w:ascii="Calibri" w:hAnsi="Calibri"/>
          <w:sz w:val="22"/>
          <w:szCs w:val="22"/>
        </w:rPr>
        <w:t xml:space="preserve"> Solicitation must be directed to the following Procurement Coordinator:</w:t>
      </w:r>
    </w:p>
    <w:tbl>
      <w:tblPr>
        <w:tblW w:w="0" w:type="auto"/>
        <w:tblInd w:w="12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73"/>
        <w:gridCol w:w="6030"/>
      </w:tblGrid>
      <w:tr w:rsidR="00693122" w:rsidRPr="00693122" w14:paraId="1FC9A408" w14:textId="77777777" w:rsidTr="00693122">
        <w:trPr>
          <w:cantSplit/>
        </w:trPr>
        <w:tc>
          <w:tcPr>
            <w:tcW w:w="7403" w:type="dxa"/>
            <w:gridSpan w:val="2"/>
            <w:shd w:val="clear" w:color="auto" w:fill="DBE5F1"/>
            <w:vAlign w:val="center"/>
          </w:tcPr>
          <w:p w14:paraId="2142EEA3" w14:textId="4E504EEE" w:rsidR="00693122" w:rsidRPr="00693122" w:rsidRDefault="00693122" w:rsidP="00EA13A5">
            <w:pPr>
              <w:spacing w:before="40" w:after="40"/>
              <w:jc w:val="center"/>
              <w:rPr>
                <w:rFonts w:ascii="Calibri" w:hAnsi="Calibri" w:cs="Arial"/>
                <w:b/>
                <w:sz w:val="22"/>
                <w:szCs w:val="22"/>
              </w:rPr>
            </w:pPr>
            <w:r w:rsidRPr="00693122">
              <w:rPr>
                <w:rFonts w:ascii="Calibri" w:hAnsi="Calibri" w:cs="Arial"/>
                <w:b/>
                <w:sz w:val="22"/>
                <w:szCs w:val="22"/>
              </w:rPr>
              <w:t>Procurement Coordinator</w:t>
            </w:r>
          </w:p>
        </w:tc>
      </w:tr>
      <w:tr w:rsidR="00693122" w:rsidRPr="00693122" w14:paraId="3DCA3926" w14:textId="77777777" w:rsidTr="00693122">
        <w:trPr>
          <w:cantSplit/>
        </w:trPr>
        <w:tc>
          <w:tcPr>
            <w:tcW w:w="1373" w:type="dxa"/>
            <w:shd w:val="clear" w:color="auto" w:fill="auto"/>
            <w:vAlign w:val="center"/>
          </w:tcPr>
          <w:p w14:paraId="15A67EF5" w14:textId="77777777" w:rsidR="00693122" w:rsidRPr="00693122" w:rsidRDefault="00693122" w:rsidP="00693122">
            <w:pPr>
              <w:spacing w:before="40" w:after="40"/>
              <w:jc w:val="right"/>
              <w:rPr>
                <w:rFonts w:ascii="Calibri" w:hAnsi="Calibri" w:cs="Arial"/>
                <w:sz w:val="22"/>
                <w:szCs w:val="22"/>
              </w:rPr>
            </w:pPr>
            <w:r w:rsidRPr="00693122">
              <w:rPr>
                <w:rFonts w:ascii="Calibri" w:hAnsi="Calibri" w:cs="Arial"/>
                <w:sz w:val="22"/>
                <w:szCs w:val="22"/>
              </w:rPr>
              <w:t>Name:</w:t>
            </w:r>
          </w:p>
        </w:tc>
        <w:tc>
          <w:tcPr>
            <w:tcW w:w="6030" w:type="dxa"/>
            <w:shd w:val="clear" w:color="auto" w:fill="auto"/>
          </w:tcPr>
          <w:p w14:paraId="2F612B63" w14:textId="0CB03F69" w:rsidR="00693122" w:rsidRPr="00693122" w:rsidRDefault="00041524" w:rsidP="00693122">
            <w:pPr>
              <w:spacing w:before="40" w:after="40"/>
              <w:jc w:val="both"/>
              <w:rPr>
                <w:rFonts w:ascii="Calibri" w:hAnsi="Calibri" w:cs="Arial"/>
                <w:sz w:val="22"/>
                <w:szCs w:val="22"/>
              </w:rPr>
            </w:pPr>
            <w:r>
              <w:rPr>
                <w:rFonts w:ascii="Calibri" w:hAnsi="Calibri" w:cs="Arial"/>
                <w:sz w:val="22"/>
                <w:szCs w:val="22"/>
              </w:rPr>
              <w:t>Roni Field</w:t>
            </w:r>
          </w:p>
        </w:tc>
      </w:tr>
      <w:tr w:rsidR="00693122" w:rsidRPr="00693122" w14:paraId="7B552B05" w14:textId="77777777" w:rsidTr="00693122">
        <w:trPr>
          <w:cantSplit/>
        </w:trPr>
        <w:tc>
          <w:tcPr>
            <w:tcW w:w="1373" w:type="dxa"/>
            <w:shd w:val="clear" w:color="auto" w:fill="auto"/>
            <w:vAlign w:val="center"/>
          </w:tcPr>
          <w:p w14:paraId="11FF4BE3" w14:textId="77777777" w:rsidR="00693122" w:rsidRPr="00693122" w:rsidRDefault="00693122" w:rsidP="00693122">
            <w:pPr>
              <w:spacing w:before="40" w:after="40"/>
              <w:jc w:val="right"/>
              <w:rPr>
                <w:rFonts w:ascii="Calibri" w:hAnsi="Calibri" w:cs="Arial"/>
                <w:sz w:val="22"/>
                <w:szCs w:val="22"/>
              </w:rPr>
            </w:pPr>
            <w:r w:rsidRPr="00693122">
              <w:rPr>
                <w:rFonts w:ascii="Calibri" w:hAnsi="Calibri" w:cs="Arial"/>
                <w:sz w:val="22"/>
                <w:szCs w:val="22"/>
              </w:rPr>
              <w:t>Telephone:</w:t>
            </w:r>
          </w:p>
        </w:tc>
        <w:tc>
          <w:tcPr>
            <w:tcW w:w="6030" w:type="dxa"/>
            <w:shd w:val="clear" w:color="auto" w:fill="auto"/>
          </w:tcPr>
          <w:p w14:paraId="0A0EF838" w14:textId="4A7604BF" w:rsidR="00693122" w:rsidRPr="00693122" w:rsidRDefault="00693122" w:rsidP="00041524">
            <w:pPr>
              <w:spacing w:before="40" w:after="40"/>
              <w:jc w:val="both"/>
              <w:rPr>
                <w:rFonts w:ascii="Calibri" w:hAnsi="Calibri" w:cs="Arial"/>
                <w:sz w:val="22"/>
                <w:szCs w:val="22"/>
              </w:rPr>
            </w:pPr>
            <w:r w:rsidRPr="00693122">
              <w:rPr>
                <w:rFonts w:ascii="Calibri" w:hAnsi="Calibri" w:cs="Arial"/>
                <w:sz w:val="22"/>
                <w:szCs w:val="22"/>
              </w:rPr>
              <w:t>360-</w:t>
            </w:r>
            <w:r w:rsidR="00041524">
              <w:rPr>
                <w:rFonts w:ascii="Calibri" w:hAnsi="Calibri" w:cs="Arial"/>
                <w:sz w:val="22"/>
                <w:szCs w:val="22"/>
              </w:rPr>
              <w:t>407-7949</w:t>
            </w:r>
          </w:p>
        </w:tc>
      </w:tr>
      <w:tr w:rsidR="00693122" w:rsidRPr="00693122" w14:paraId="3B3AED77" w14:textId="77777777" w:rsidTr="00693122">
        <w:trPr>
          <w:cantSplit/>
        </w:trPr>
        <w:tc>
          <w:tcPr>
            <w:tcW w:w="1373" w:type="dxa"/>
            <w:shd w:val="clear" w:color="auto" w:fill="auto"/>
            <w:vAlign w:val="center"/>
          </w:tcPr>
          <w:p w14:paraId="0D60653E" w14:textId="77777777" w:rsidR="00693122" w:rsidRPr="00693122" w:rsidRDefault="00693122" w:rsidP="00693122">
            <w:pPr>
              <w:spacing w:before="40" w:after="40"/>
              <w:jc w:val="right"/>
              <w:rPr>
                <w:rFonts w:ascii="Calibri" w:hAnsi="Calibri" w:cs="Arial"/>
                <w:sz w:val="22"/>
                <w:szCs w:val="22"/>
              </w:rPr>
            </w:pPr>
            <w:r w:rsidRPr="00693122">
              <w:rPr>
                <w:rFonts w:ascii="Calibri" w:hAnsi="Calibri" w:cs="Arial"/>
                <w:sz w:val="22"/>
                <w:szCs w:val="22"/>
              </w:rPr>
              <w:t>Email:</w:t>
            </w:r>
          </w:p>
        </w:tc>
        <w:tc>
          <w:tcPr>
            <w:tcW w:w="6030" w:type="dxa"/>
            <w:shd w:val="clear" w:color="auto" w:fill="auto"/>
          </w:tcPr>
          <w:p w14:paraId="4618A9E7" w14:textId="581C829E" w:rsidR="00693122" w:rsidRPr="00693122" w:rsidRDefault="00041524" w:rsidP="00041524">
            <w:pPr>
              <w:spacing w:before="40" w:after="40"/>
              <w:jc w:val="both"/>
              <w:rPr>
                <w:rFonts w:ascii="Calibri" w:hAnsi="Calibri" w:cs="Arial"/>
                <w:sz w:val="22"/>
                <w:szCs w:val="22"/>
              </w:rPr>
            </w:pPr>
            <w:r>
              <w:rPr>
                <w:rFonts w:ascii="Calibri" w:hAnsi="Calibri" w:cs="Arial"/>
                <w:sz w:val="22"/>
                <w:szCs w:val="22"/>
              </w:rPr>
              <w:t>veronica.field@des.wa.gov</w:t>
            </w:r>
          </w:p>
        </w:tc>
      </w:tr>
    </w:tbl>
    <w:p w14:paraId="5EB4D34F" w14:textId="69B59A38" w:rsidR="00693122" w:rsidRPr="00693122" w:rsidRDefault="00693122" w:rsidP="00693122">
      <w:pPr>
        <w:spacing w:before="120"/>
        <w:ind w:left="720"/>
        <w:jc w:val="both"/>
        <w:rPr>
          <w:rFonts w:ascii="Calibri" w:hAnsi="Calibri" w:cs="Arial"/>
          <w:sz w:val="22"/>
          <w:szCs w:val="22"/>
        </w:rPr>
      </w:pPr>
      <w:r w:rsidRPr="00693122">
        <w:rPr>
          <w:rFonts w:ascii="Calibri" w:hAnsi="Calibri" w:cs="Arial"/>
          <w:sz w:val="22"/>
          <w:szCs w:val="22"/>
        </w:rPr>
        <w:t xml:space="preserve">Questions raised at the pre-bid conference and during the Q&amp;A period will be answered and responses posted to </w:t>
      </w:r>
      <w:r w:rsidR="003A550D">
        <w:rPr>
          <w:rFonts w:ascii="Calibri" w:hAnsi="Calibri" w:cs="Arial"/>
          <w:sz w:val="22"/>
          <w:szCs w:val="22"/>
        </w:rPr>
        <w:t>the Washington Electronic Business Solution (</w:t>
      </w:r>
      <w:r w:rsidRPr="00693122">
        <w:rPr>
          <w:rFonts w:ascii="Calibri" w:hAnsi="Calibri" w:cs="Arial"/>
          <w:sz w:val="22"/>
          <w:szCs w:val="22"/>
        </w:rPr>
        <w:t>WEBS</w:t>
      </w:r>
      <w:r w:rsidR="003A550D">
        <w:rPr>
          <w:rFonts w:ascii="Calibri" w:hAnsi="Calibri" w:cs="Arial"/>
          <w:sz w:val="22"/>
          <w:szCs w:val="22"/>
        </w:rPr>
        <w:t>)</w:t>
      </w:r>
      <w:r w:rsidRPr="00693122">
        <w:rPr>
          <w:rFonts w:ascii="Calibri" w:hAnsi="Calibri" w:cs="Arial"/>
          <w:sz w:val="22"/>
          <w:szCs w:val="22"/>
        </w:rPr>
        <w:t>.</w:t>
      </w:r>
    </w:p>
    <w:p w14:paraId="76C106BF" w14:textId="029437D6" w:rsidR="00154273" w:rsidRDefault="00154273" w:rsidP="00154273">
      <w:pPr>
        <w:numPr>
          <w:ilvl w:val="0"/>
          <w:numId w:val="15"/>
        </w:numPr>
        <w:spacing w:before="240"/>
        <w:ind w:hanging="540"/>
        <w:jc w:val="both"/>
        <w:rPr>
          <w:rFonts w:ascii="Calibri" w:hAnsi="Calibri"/>
          <w:sz w:val="22"/>
          <w:szCs w:val="22"/>
        </w:rPr>
      </w:pPr>
      <w:r>
        <w:rPr>
          <w:rFonts w:ascii="Calibri" w:hAnsi="Calibri"/>
          <w:b/>
          <w:smallCaps/>
          <w:sz w:val="22"/>
          <w:szCs w:val="22"/>
        </w:rPr>
        <w:t>Complaints, Debriefs, &amp; Protests</w:t>
      </w:r>
      <w:r>
        <w:rPr>
          <w:rFonts w:ascii="Calibri" w:hAnsi="Calibri"/>
          <w:sz w:val="22"/>
          <w:szCs w:val="22"/>
        </w:rPr>
        <w:t xml:space="preserve">.  </w:t>
      </w:r>
      <w:r w:rsidRPr="00154273">
        <w:rPr>
          <w:rFonts w:ascii="Calibri" w:hAnsi="Calibri"/>
          <w:sz w:val="22"/>
          <w:szCs w:val="22"/>
        </w:rPr>
        <w:t xml:space="preserve">The </w:t>
      </w:r>
      <w:r w:rsidR="00B5425E">
        <w:rPr>
          <w:rFonts w:ascii="Calibri" w:hAnsi="Calibri" w:cs="Arial"/>
          <w:sz w:val="22"/>
          <w:szCs w:val="22"/>
        </w:rPr>
        <w:t>Competitive</w:t>
      </w:r>
      <w:r w:rsidRPr="00154273">
        <w:rPr>
          <w:rFonts w:ascii="Calibri" w:hAnsi="Calibri"/>
          <w:sz w:val="22"/>
          <w:szCs w:val="22"/>
        </w:rPr>
        <w:t xml:space="preserve"> Solicitation (and award of the Master </w:t>
      </w:r>
      <w:r w:rsidR="00C950BF">
        <w:rPr>
          <w:rFonts w:ascii="Calibri" w:hAnsi="Calibri"/>
          <w:sz w:val="22"/>
          <w:szCs w:val="22"/>
        </w:rPr>
        <w:t>Agreement</w:t>
      </w:r>
      <w:r w:rsidRPr="00154273">
        <w:rPr>
          <w:rFonts w:ascii="Calibri" w:hAnsi="Calibri"/>
          <w:sz w:val="22"/>
          <w:szCs w:val="22"/>
        </w:rPr>
        <w:t xml:space="preserve">) is subject to complaints, debriefs, and protests as explained in </w:t>
      </w:r>
      <w:hyperlink w:anchor="Exhibit_F" w:history="1">
        <w:r w:rsidRPr="00E50B3D">
          <w:rPr>
            <w:rStyle w:val="Hyperlink"/>
            <w:rFonts w:ascii="Calibri" w:hAnsi="Calibri"/>
            <w:i/>
            <w:sz w:val="22"/>
            <w:szCs w:val="22"/>
          </w:rPr>
          <w:t>Exhibit </w:t>
        </w:r>
        <w:r w:rsidR="008317A7" w:rsidRPr="00E50B3D">
          <w:rPr>
            <w:rStyle w:val="Hyperlink"/>
            <w:rFonts w:ascii="Calibri" w:hAnsi="Calibri"/>
            <w:i/>
            <w:sz w:val="22"/>
            <w:szCs w:val="22"/>
          </w:rPr>
          <w:t>F</w:t>
        </w:r>
        <w:r w:rsidRPr="00E50B3D">
          <w:rPr>
            <w:rStyle w:val="Hyperlink"/>
            <w:rFonts w:ascii="Calibri" w:hAnsi="Calibri"/>
            <w:i/>
            <w:sz w:val="22"/>
            <w:szCs w:val="22"/>
          </w:rPr>
          <w:t xml:space="preserve"> – Complaint, Debrief &amp; Protest Requirements</w:t>
        </w:r>
      </w:hyperlink>
      <w:r w:rsidRPr="00154273">
        <w:rPr>
          <w:rFonts w:ascii="Calibri" w:hAnsi="Calibri"/>
          <w:sz w:val="22"/>
          <w:szCs w:val="22"/>
        </w:rPr>
        <w:t>, which may impact the dates set forth above.</w:t>
      </w:r>
    </w:p>
    <w:p w14:paraId="0A3D7B53" w14:textId="4FB30505" w:rsidR="00154273" w:rsidRDefault="00B5425E" w:rsidP="00154273">
      <w:pPr>
        <w:numPr>
          <w:ilvl w:val="0"/>
          <w:numId w:val="15"/>
        </w:numPr>
        <w:spacing w:before="240"/>
        <w:ind w:hanging="540"/>
        <w:jc w:val="both"/>
        <w:rPr>
          <w:rFonts w:ascii="Calibri" w:hAnsi="Calibri"/>
          <w:sz w:val="22"/>
          <w:szCs w:val="22"/>
        </w:rPr>
      </w:pPr>
      <w:r>
        <w:rPr>
          <w:rFonts w:ascii="Calibri" w:hAnsi="Calibri"/>
          <w:b/>
          <w:smallCaps/>
          <w:sz w:val="22"/>
          <w:szCs w:val="22"/>
        </w:rPr>
        <w:t>Competitive</w:t>
      </w:r>
      <w:r w:rsidR="00154273">
        <w:rPr>
          <w:rFonts w:ascii="Calibri" w:hAnsi="Calibri"/>
          <w:b/>
          <w:smallCaps/>
          <w:sz w:val="22"/>
          <w:szCs w:val="22"/>
        </w:rPr>
        <w:t xml:space="preserve"> Solicitation – Amendment &amp; Modification</w:t>
      </w:r>
      <w:r w:rsidR="00154273">
        <w:rPr>
          <w:rFonts w:ascii="Calibri" w:hAnsi="Calibri"/>
          <w:sz w:val="22"/>
          <w:szCs w:val="22"/>
        </w:rPr>
        <w:t xml:space="preserve">.  </w:t>
      </w:r>
      <w:r w:rsidR="00154273" w:rsidRPr="00154273">
        <w:rPr>
          <w:rFonts w:ascii="Calibri" w:hAnsi="Calibri"/>
          <w:sz w:val="22"/>
          <w:szCs w:val="22"/>
        </w:rPr>
        <w:t xml:space="preserve">Enterprise Services reserves the right to amend and modify this </w:t>
      </w:r>
      <w:r>
        <w:rPr>
          <w:rFonts w:ascii="Calibri" w:hAnsi="Calibri" w:cs="Arial"/>
          <w:sz w:val="22"/>
          <w:szCs w:val="22"/>
        </w:rPr>
        <w:t>Competitive</w:t>
      </w:r>
      <w:r w:rsidR="00154273" w:rsidRPr="00154273">
        <w:rPr>
          <w:rFonts w:ascii="Calibri" w:hAnsi="Calibri"/>
          <w:sz w:val="22"/>
          <w:szCs w:val="22"/>
        </w:rPr>
        <w:t xml:space="preserve"> Solicitation.  Only bidders who have properly registered and downloaded the original </w:t>
      </w:r>
      <w:r>
        <w:rPr>
          <w:rFonts w:ascii="Calibri" w:hAnsi="Calibri" w:cs="Arial"/>
          <w:sz w:val="22"/>
          <w:szCs w:val="22"/>
        </w:rPr>
        <w:t>Competitive</w:t>
      </w:r>
      <w:r w:rsidR="00150FA5" w:rsidRPr="00154273">
        <w:rPr>
          <w:rFonts w:ascii="Calibri" w:hAnsi="Calibri"/>
          <w:sz w:val="22"/>
          <w:szCs w:val="22"/>
        </w:rPr>
        <w:t xml:space="preserve"> Solicitation</w:t>
      </w:r>
      <w:r w:rsidR="00154273" w:rsidRPr="00154273">
        <w:rPr>
          <w:rFonts w:ascii="Calibri" w:hAnsi="Calibri"/>
          <w:sz w:val="22"/>
          <w:szCs w:val="22"/>
        </w:rPr>
        <w:t xml:space="preserve"> directly via WEBS will receive notifications of amendments </w:t>
      </w:r>
      <w:r w:rsidR="003A550D">
        <w:rPr>
          <w:rFonts w:ascii="Calibri" w:hAnsi="Calibri"/>
          <w:sz w:val="22"/>
          <w:szCs w:val="22"/>
        </w:rPr>
        <w:t xml:space="preserve">and other correspondence pertinent </w:t>
      </w:r>
      <w:r w:rsidR="00154273" w:rsidRPr="00154273">
        <w:rPr>
          <w:rFonts w:ascii="Calibri" w:hAnsi="Calibri"/>
          <w:sz w:val="22"/>
          <w:szCs w:val="22"/>
        </w:rPr>
        <w:t xml:space="preserve">to this </w:t>
      </w:r>
      <w:r>
        <w:rPr>
          <w:rFonts w:ascii="Calibri" w:hAnsi="Calibri" w:cs="Arial"/>
          <w:sz w:val="22"/>
          <w:szCs w:val="22"/>
        </w:rPr>
        <w:t>Competitive</w:t>
      </w:r>
      <w:r w:rsidR="00154273" w:rsidRPr="00154273">
        <w:rPr>
          <w:rFonts w:ascii="Calibri" w:hAnsi="Calibri"/>
          <w:sz w:val="22"/>
          <w:szCs w:val="22"/>
        </w:rPr>
        <w:t xml:space="preserve"> Solicitation.  </w:t>
      </w:r>
      <w:r w:rsidR="007B59FD">
        <w:rPr>
          <w:rFonts w:ascii="Calibri" w:hAnsi="Calibri"/>
          <w:sz w:val="22"/>
          <w:szCs w:val="22"/>
        </w:rPr>
        <w:t>B</w:t>
      </w:r>
      <w:r w:rsidR="00154273" w:rsidRPr="00154273">
        <w:rPr>
          <w:rFonts w:ascii="Calibri" w:hAnsi="Calibri"/>
          <w:sz w:val="22"/>
          <w:szCs w:val="22"/>
        </w:rPr>
        <w:t>idders must be registered in WEBS</w:t>
      </w:r>
      <w:r w:rsidR="007B59FD">
        <w:rPr>
          <w:rFonts w:ascii="Calibri" w:hAnsi="Calibri"/>
          <w:sz w:val="22"/>
          <w:szCs w:val="22"/>
        </w:rPr>
        <w:t xml:space="preserve"> to </w:t>
      </w:r>
      <w:r w:rsidR="007B59FD" w:rsidRPr="00154273">
        <w:rPr>
          <w:rFonts w:ascii="Calibri" w:hAnsi="Calibri"/>
          <w:sz w:val="22"/>
          <w:szCs w:val="22"/>
        </w:rPr>
        <w:t>be awarded a Maste</w:t>
      </w:r>
      <w:r w:rsidR="007B59FD">
        <w:rPr>
          <w:rFonts w:ascii="Calibri" w:hAnsi="Calibri"/>
          <w:sz w:val="22"/>
          <w:szCs w:val="22"/>
        </w:rPr>
        <w:t xml:space="preserve">r </w:t>
      </w:r>
      <w:r w:rsidR="00C950BF">
        <w:rPr>
          <w:rFonts w:ascii="Calibri" w:hAnsi="Calibri"/>
          <w:sz w:val="22"/>
          <w:szCs w:val="22"/>
        </w:rPr>
        <w:t>Agreement</w:t>
      </w:r>
      <w:r w:rsidR="00154273" w:rsidRPr="00154273">
        <w:rPr>
          <w:rFonts w:ascii="Calibri" w:hAnsi="Calibri"/>
          <w:sz w:val="22"/>
          <w:szCs w:val="22"/>
        </w:rPr>
        <w:t xml:space="preserve">.  Visit </w:t>
      </w:r>
      <w:hyperlink r:id="rId103" w:history="1">
        <w:r w:rsidR="00154273" w:rsidRPr="00154273">
          <w:rPr>
            <w:rStyle w:val="Hyperlink"/>
            <w:rFonts w:ascii="Calibri" w:hAnsi="Calibri"/>
            <w:sz w:val="22"/>
            <w:szCs w:val="22"/>
          </w:rPr>
          <w:t>https://fortress.wa.gov/ga/webs</w:t>
        </w:r>
      </w:hyperlink>
      <w:r w:rsidR="00154273" w:rsidRPr="00154273">
        <w:rPr>
          <w:rFonts w:ascii="Calibri" w:hAnsi="Calibri"/>
          <w:sz w:val="22"/>
          <w:szCs w:val="22"/>
        </w:rPr>
        <w:t xml:space="preserve"> to register.</w:t>
      </w:r>
    </w:p>
    <w:p w14:paraId="1B883C5A" w14:textId="77777777" w:rsidR="00154273" w:rsidRPr="007F754A" w:rsidRDefault="00154273" w:rsidP="007F754A">
      <w:pPr>
        <w:rPr>
          <w:rFonts w:ascii="Calibri" w:hAnsi="Calibri" w:cs="Arial"/>
          <w:sz w:val="22"/>
          <w:szCs w:val="22"/>
        </w:rPr>
      </w:pPr>
    </w:p>
    <w:p w14:paraId="09E663AB" w14:textId="77777777" w:rsidR="007F754A" w:rsidRPr="007F754A" w:rsidRDefault="007F754A" w:rsidP="00FC1111">
      <w:pPr>
        <w:keepNext/>
        <w:keepLines/>
        <w:pBdr>
          <w:bottom w:val="single" w:sz="4" w:space="1" w:color="auto"/>
        </w:pBdr>
        <w:rPr>
          <w:rFonts w:ascii="Calibri" w:hAnsi="Calibri"/>
          <w:b/>
          <w:smallCaps/>
        </w:rPr>
      </w:pPr>
      <w:bookmarkStart w:id="1" w:name="Section_2"/>
      <w:r w:rsidRPr="007F754A">
        <w:rPr>
          <w:rFonts w:ascii="Calibri" w:hAnsi="Calibri"/>
          <w:b/>
          <w:smallCaps/>
        </w:rPr>
        <w:t xml:space="preserve">Section </w:t>
      </w:r>
      <w:r>
        <w:rPr>
          <w:rFonts w:ascii="Calibri" w:hAnsi="Calibri"/>
          <w:b/>
          <w:smallCaps/>
        </w:rPr>
        <w:t>2</w:t>
      </w:r>
      <w:r w:rsidRPr="007F754A">
        <w:rPr>
          <w:rFonts w:ascii="Calibri" w:hAnsi="Calibri"/>
          <w:b/>
          <w:smallCaps/>
        </w:rPr>
        <w:t xml:space="preserve"> – </w:t>
      </w:r>
      <w:r>
        <w:rPr>
          <w:rFonts w:ascii="Calibri" w:hAnsi="Calibri"/>
          <w:b/>
          <w:smallCaps/>
        </w:rPr>
        <w:t>Information About the Procurement</w:t>
      </w:r>
    </w:p>
    <w:bookmarkEnd w:id="1"/>
    <w:p w14:paraId="668A5336" w14:textId="77777777" w:rsidR="007F754A" w:rsidRDefault="007F754A" w:rsidP="00FC1111">
      <w:pPr>
        <w:keepNext/>
        <w:keepLines/>
        <w:rPr>
          <w:rFonts w:ascii="Calibri" w:hAnsi="Calibri" w:cs="Arial"/>
          <w:sz w:val="22"/>
          <w:szCs w:val="22"/>
        </w:rPr>
      </w:pPr>
    </w:p>
    <w:p w14:paraId="63A73261" w14:textId="43064ED7" w:rsidR="007F754A" w:rsidRPr="007F754A" w:rsidRDefault="001D6383" w:rsidP="00FC1111">
      <w:pPr>
        <w:keepNext/>
        <w:keepLines/>
        <w:rPr>
          <w:rFonts w:ascii="Calibri" w:hAnsi="Calibri"/>
          <w:sz w:val="22"/>
          <w:szCs w:val="22"/>
        </w:rPr>
      </w:pPr>
      <w:r>
        <w:rPr>
          <w:rFonts w:ascii="Calibri" w:hAnsi="Calibri"/>
          <w:sz w:val="22"/>
          <w:szCs w:val="22"/>
        </w:rPr>
        <w:t xml:space="preserve">This section describes the </w:t>
      </w:r>
      <w:r w:rsidR="00B83885">
        <w:rPr>
          <w:rFonts w:ascii="Calibri" w:hAnsi="Calibri"/>
          <w:sz w:val="22"/>
          <w:szCs w:val="22"/>
        </w:rPr>
        <w:t xml:space="preserve">purpose of the </w:t>
      </w:r>
      <w:r w:rsidR="00B5425E">
        <w:rPr>
          <w:rFonts w:ascii="Calibri" w:hAnsi="Calibri" w:cs="Arial"/>
          <w:sz w:val="22"/>
          <w:szCs w:val="22"/>
        </w:rPr>
        <w:t>Competitive</w:t>
      </w:r>
      <w:r w:rsidR="00147BE9">
        <w:rPr>
          <w:rFonts w:ascii="Calibri" w:hAnsi="Calibri" w:cs="Arial"/>
          <w:sz w:val="22"/>
          <w:szCs w:val="22"/>
        </w:rPr>
        <w:t xml:space="preserve"> Solicitation</w:t>
      </w:r>
      <w:r>
        <w:rPr>
          <w:rFonts w:ascii="Calibri" w:hAnsi="Calibri"/>
          <w:sz w:val="22"/>
          <w:szCs w:val="22"/>
        </w:rPr>
        <w:t xml:space="preserve"> and provides information about th</w:t>
      </w:r>
      <w:r w:rsidR="00C7552B">
        <w:rPr>
          <w:rFonts w:ascii="Calibri" w:hAnsi="Calibri"/>
          <w:sz w:val="22"/>
          <w:szCs w:val="22"/>
        </w:rPr>
        <w:t>is pr</w:t>
      </w:r>
      <w:r>
        <w:rPr>
          <w:rFonts w:ascii="Calibri" w:hAnsi="Calibri"/>
          <w:sz w:val="22"/>
          <w:szCs w:val="22"/>
        </w:rPr>
        <w:t>ocurement</w:t>
      </w:r>
      <w:r w:rsidR="00B83885">
        <w:rPr>
          <w:rFonts w:ascii="Calibri" w:hAnsi="Calibri"/>
          <w:sz w:val="22"/>
          <w:szCs w:val="22"/>
        </w:rPr>
        <w:t>, including the potential scope of the opportunity</w:t>
      </w:r>
      <w:r>
        <w:rPr>
          <w:rFonts w:ascii="Calibri" w:hAnsi="Calibri"/>
          <w:sz w:val="22"/>
          <w:szCs w:val="22"/>
        </w:rPr>
        <w:t>.</w:t>
      </w:r>
    </w:p>
    <w:p w14:paraId="3E59FA56" w14:textId="0046154D" w:rsidR="001B1627" w:rsidRPr="001B1627" w:rsidRDefault="00C7552B" w:rsidP="001B1627">
      <w:pPr>
        <w:numPr>
          <w:ilvl w:val="0"/>
          <w:numId w:val="26"/>
        </w:numPr>
        <w:spacing w:before="240"/>
        <w:ind w:hanging="540"/>
        <w:jc w:val="both"/>
        <w:rPr>
          <w:rFonts w:ascii="Calibri" w:hAnsi="Calibri"/>
          <w:sz w:val="22"/>
          <w:szCs w:val="22"/>
        </w:rPr>
      </w:pPr>
      <w:r>
        <w:rPr>
          <w:rFonts w:ascii="Calibri" w:hAnsi="Calibri"/>
          <w:b/>
          <w:smallCaps/>
          <w:sz w:val="22"/>
          <w:szCs w:val="22"/>
        </w:rPr>
        <w:t xml:space="preserve">Purpose of the Procurement – Award </w:t>
      </w:r>
      <w:r w:rsidR="00C950BF">
        <w:rPr>
          <w:rFonts w:ascii="Calibri" w:hAnsi="Calibri"/>
          <w:b/>
          <w:smallCaps/>
          <w:sz w:val="22"/>
          <w:szCs w:val="22"/>
        </w:rPr>
        <w:t>Cooperative Purchasing</w:t>
      </w:r>
      <w:r>
        <w:rPr>
          <w:rFonts w:ascii="Calibri" w:hAnsi="Calibri"/>
          <w:b/>
          <w:smallCaps/>
          <w:sz w:val="22"/>
          <w:szCs w:val="22"/>
        </w:rPr>
        <w:t xml:space="preserve"> Master </w:t>
      </w:r>
      <w:r w:rsidR="00C950BF">
        <w:rPr>
          <w:rFonts w:ascii="Calibri" w:hAnsi="Calibri"/>
          <w:b/>
          <w:smallCaps/>
          <w:sz w:val="22"/>
          <w:szCs w:val="22"/>
        </w:rPr>
        <w:t>Agreements</w:t>
      </w:r>
      <w:r w:rsidR="00222AFE">
        <w:rPr>
          <w:rFonts w:ascii="Calibri" w:hAnsi="Calibri"/>
          <w:sz w:val="22"/>
          <w:szCs w:val="22"/>
        </w:rPr>
        <w:t xml:space="preserve">.  </w:t>
      </w:r>
      <w:r w:rsidRPr="007F754A">
        <w:rPr>
          <w:rFonts w:ascii="Calibri" w:hAnsi="Calibri" w:cs="Arial"/>
          <w:sz w:val="22"/>
          <w:szCs w:val="22"/>
        </w:rPr>
        <w:t xml:space="preserve">The purpose of this </w:t>
      </w:r>
      <w:r w:rsidR="00B5425E">
        <w:rPr>
          <w:rFonts w:ascii="Calibri" w:hAnsi="Calibri" w:cs="Arial"/>
          <w:sz w:val="22"/>
          <w:szCs w:val="22"/>
        </w:rPr>
        <w:t>Competitive</w:t>
      </w:r>
      <w:r w:rsidR="00147BE9">
        <w:rPr>
          <w:rFonts w:ascii="Calibri" w:hAnsi="Calibri" w:cs="Arial"/>
          <w:sz w:val="22"/>
          <w:szCs w:val="22"/>
        </w:rPr>
        <w:t xml:space="preserve"> Solicitation</w:t>
      </w:r>
      <w:r w:rsidRPr="007F754A">
        <w:rPr>
          <w:rFonts w:ascii="Calibri" w:hAnsi="Calibri" w:cs="Arial"/>
          <w:sz w:val="22"/>
          <w:szCs w:val="22"/>
        </w:rPr>
        <w:t xml:space="preserve"> is to </w:t>
      </w:r>
      <w:r w:rsidR="00C23B55">
        <w:rPr>
          <w:rFonts w:ascii="Calibri" w:hAnsi="Calibri" w:cs="Arial"/>
          <w:sz w:val="22"/>
          <w:szCs w:val="22"/>
        </w:rPr>
        <w:t>receive competitive bids and award</w:t>
      </w:r>
      <w:r w:rsidRPr="007F754A">
        <w:rPr>
          <w:rFonts w:ascii="Calibri" w:hAnsi="Calibri" w:cs="Arial"/>
          <w:sz w:val="22"/>
          <w:szCs w:val="22"/>
        </w:rPr>
        <w:t xml:space="preserve"> </w:t>
      </w:r>
      <w:r w:rsidR="00C950BF">
        <w:rPr>
          <w:rFonts w:ascii="Calibri" w:hAnsi="Calibri" w:cs="Arial"/>
          <w:sz w:val="22"/>
          <w:szCs w:val="22"/>
        </w:rPr>
        <w:t>Cooperative Purchasing</w:t>
      </w:r>
      <w:r w:rsidRPr="007F754A">
        <w:rPr>
          <w:rFonts w:ascii="Calibri" w:hAnsi="Calibri" w:cs="Arial"/>
          <w:sz w:val="22"/>
          <w:szCs w:val="22"/>
        </w:rPr>
        <w:t xml:space="preserve"> </w:t>
      </w:r>
      <w:r w:rsidR="00E9225D">
        <w:rPr>
          <w:rFonts w:ascii="Calibri" w:hAnsi="Calibri" w:cs="Arial"/>
          <w:sz w:val="22"/>
          <w:szCs w:val="22"/>
        </w:rPr>
        <w:t>M</w:t>
      </w:r>
      <w:r w:rsidRPr="007F754A">
        <w:rPr>
          <w:rFonts w:ascii="Calibri" w:hAnsi="Calibri" w:cs="Arial"/>
          <w:sz w:val="22"/>
          <w:szCs w:val="22"/>
        </w:rPr>
        <w:t xml:space="preserve">aster </w:t>
      </w:r>
      <w:r w:rsidR="00C950BF">
        <w:rPr>
          <w:rFonts w:ascii="Calibri" w:hAnsi="Calibri" w:cs="Arial"/>
          <w:sz w:val="22"/>
          <w:szCs w:val="22"/>
        </w:rPr>
        <w:t>Agreements</w:t>
      </w:r>
      <w:r w:rsidR="00C950BF" w:rsidRPr="007F754A">
        <w:rPr>
          <w:rFonts w:ascii="Calibri" w:hAnsi="Calibri" w:cs="Arial"/>
          <w:sz w:val="22"/>
          <w:szCs w:val="22"/>
        </w:rPr>
        <w:t xml:space="preserve"> </w:t>
      </w:r>
      <w:r w:rsidRPr="007F754A">
        <w:rPr>
          <w:rFonts w:ascii="Calibri" w:hAnsi="Calibri" w:cs="Arial"/>
          <w:sz w:val="22"/>
          <w:szCs w:val="22"/>
        </w:rPr>
        <w:t xml:space="preserve">for </w:t>
      </w:r>
      <w:r w:rsidR="009515F4">
        <w:rPr>
          <w:rFonts w:ascii="Calibri" w:hAnsi="Calibri" w:cs="Arial"/>
          <w:sz w:val="22"/>
          <w:szCs w:val="22"/>
        </w:rPr>
        <w:t>C</w:t>
      </w:r>
      <w:r w:rsidR="00C950BF">
        <w:rPr>
          <w:rFonts w:ascii="Calibri" w:hAnsi="Calibri" w:cs="Arial"/>
          <w:sz w:val="22"/>
          <w:szCs w:val="22"/>
        </w:rPr>
        <w:t>ommercial Card Services. Enterprise Services intends to award one (1) Master Agreement for Purchase Card Services and one (1) Master Agreement for Fleet Card Services</w:t>
      </w:r>
      <w:r w:rsidRPr="007F754A">
        <w:rPr>
          <w:rFonts w:ascii="Calibri" w:hAnsi="Calibri" w:cs="Arial"/>
          <w:sz w:val="22"/>
          <w:szCs w:val="22"/>
        </w:rPr>
        <w:t>.</w:t>
      </w:r>
      <w:r w:rsidR="00C1634E">
        <w:rPr>
          <w:rFonts w:ascii="Calibri" w:hAnsi="Calibri" w:cs="Arial"/>
          <w:sz w:val="22"/>
          <w:szCs w:val="22"/>
        </w:rPr>
        <w:t xml:space="preserve"> The Agreement for Purchase Card Services will </w:t>
      </w:r>
      <w:r w:rsidR="00783FFA">
        <w:rPr>
          <w:rFonts w:ascii="Calibri" w:hAnsi="Calibri" w:cs="Arial"/>
          <w:sz w:val="22"/>
          <w:szCs w:val="22"/>
        </w:rPr>
        <w:t>require</w:t>
      </w:r>
      <w:r w:rsidR="00C1634E">
        <w:rPr>
          <w:rFonts w:ascii="Calibri" w:hAnsi="Calibri" w:cs="Arial"/>
          <w:sz w:val="22"/>
          <w:szCs w:val="22"/>
        </w:rPr>
        <w:t xml:space="preserve"> Purchase Cards</w:t>
      </w:r>
      <w:r w:rsidR="00E50B3D">
        <w:rPr>
          <w:rFonts w:ascii="Calibri" w:hAnsi="Calibri" w:cs="Arial"/>
          <w:sz w:val="22"/>
          <w:szCs w:val="22"/>
        </w:rPr>
        <w:t xml:space="preserve">, One Cards/Integrated Cards, Travel Cards, Declining Balance Cards/Managed Spend Cards, Emergency </w:t>
      </w:r>
      <w:bookmarkStart w:id="2" w:name="_GoBack"/>
      <w:bookmarkEnd w:id="2"/>
      <w:r w:rsidR="00E50B3D">
        <w:rPr>
          <w:rFonts w:ascii="Calibri" w:hAnsi="Calibri" w:cs="Arial"/>
          <w:sz w:val="22"/>
          <w:szCs w:val="22"/>
        </w:rPr>
        <w:t>Cards, Virtual Cards/Single Use Cards, and Electronic Payables</w:t>
      </w:r>
      <w:r w:rsidR="00C1634E">
        <w:rPr>
          <w:rFonts w:ascii="Calibri" w:hAnsi="Calibri" w:cs="Arial"/>
          <w:sz w:val="22"/>
          <w:szCs w:val="22"/>
        </w:rPr>
        <w:t xml:space="preserve">.  </w:t>
      </w:r>
      <w:r w:rsidR="00832A86">
        <w:rPr>
          <w:rFonts w:ascii="Calibri" w:hAnsi="Calibri" w:cs="Arial"/>
          <w:sz w:val="22"/>
          <w:szCs w:val="22"/>
        </w:rPr>
        <w:t>Purchase cards must be capable of having Corporate, Joint &amp;</w:t>
      </w:r>
      <w:r w:rsidR="00157F7A">
        <w:rPr>
          <w:rFonts w:ascii="Calibri" w:hAnsi="Calibri" w:cs="Arial"/>
          <w:sz w:val="22"/>
          <w:szCs w:val="22"/>
        </w:rPr>
        <w:t xml:space="preserve"> </w:t>
      </w:r>
      <w:r w:rsidR="00832A86">
        <w:rPr>
          <w:rFonts w:ascii="Calibri" w:hAnsi="Calibri" w:cs="Arial"/>
          <w:sz w:val="22"/>
          <w:szCs w:val="22"/>
        </w:rPr>
        <w:t xml:space="preserve">Several, or Individual Liability.  </w:t>
      </w:r>
      <w:r w:rsidR="00C1634E">
        <w:rPr>
          <w:rFonts w:ascii="Calibri" w:hAnsi="Calibri" w:cs="Arial"/>
          <w:sz w:val="22"/>
          <w:szCs w:val="22"/>
        </w:rPr>
        <w:t xml:space="preserve">The Agreement for Fleet Card Services will </w:t>
      </w:r>
      <w:r w:rsidR="00783FFA">
        <w:rPr>
          <w:rFonts w:ascii="Calibri" w:hAnsi="Calibri" w:cs="Arial"/>
          <w:sz w:val="22"/>
          <w:szCs w:val="22"/>
        </w:rPr>
        <w:t>require</w:t>
      </w:r>
      <w:r w:rsidR="00C1634E">
        <w:rPr>
          <w:rFonts w:ascii="Calibri" w:hAnsi="Calibri" w:cs="Arial"/>
          <w:sz w:val="22"/>
          <w:szCs w:val="22"/>
        </w:rPr>
        <w:t xml:space="preserve"> Fleet cards. </w:t>
      </w:r>
      <w:r w:rsidR="00832A86">
        <w:rPr>
          <w:rFonts w:ascii="Calibri" w:hAnsi="Calibri" w:cs="Arial"/>
          <w:sz w:val="22"/>
          <w:szCs w:val="22"/>
        </w:rPr>
        <w:t xml:space="preserve">Fleet </w:t>
      </w:r>
      <w:r w:rsidR="00C1634E">
        <w:rPr>
          <w:rFonts w:ascii="Calibri" w:hAnsi="Calibri" w:cs="Arial"/>
          <w:sz w:val="22"/>
          <w:szCs w:val="22"/>
        </w:rPr>
        <w:t xml:space="preserve">cards must be capable of having Corporate Liability. All cards must be able to be issued in real (plastic) or virtual (no plastic) formats. </w:t>
      </w:r>
      <w:r w:rsidR="00C34476">
        <w:rPr>
          <w:rFonts w:ascii="Calibri" w:hAnsi="Calibri" w:cs="Arial"/>
          <w:sz w:val="22"/>
          <w:szCs w:val="22"/>
        </w:rPr>
        <w:t>All</w:t>
      </w:r>
      <w:r w:rsidR="00C1634E">
        <w:rPr>
          <w:rFonts w:ascii="Calibri" w:hAnsi="Calibri" w:cs="Arial"/>
          <w:sz w:val="22"/>
          <w:szCs w:val="22"/>
        </w:rPr>
        <w:t xml:space="preserve"> card</w:t>
      </w:r>
      <w:r w:rsidR="00C34476">
        <w:rPr>
          <w:rFonts w:ascii="Calibri" w:hAnsi="Calibri" w:cs="Arial"/>
          <w:sz w:val="22"/>
          <w:szCs w:val="22"/>
        </w:rPr>
        <w:t xml:space="preserve">s must be supported by </w:t>
      </w:r>
      <w:r w:rsidR="00C34476">
        <w:rPr>
          <w:rFonts w:ascii="Calibri" w:hAnsi="Calibri" w:cs="Arial"/>
          <w:sz w:val="22"/>
          <w:szCs w:val="22"/>
        </w:rPr>
        <w:lastRenderedPageBreak/>
        <w:t>a</w:t>
      </w:r>
      <w:r w:rsidR="00C1634E">
        <w:rPr>
          <w:rFonts w:ascii="Calibri" w:hAnsi="Calibri" w:cs="Arial"/>
          <w:sz w:val="22"/>
          <w:szCs w:val="22"/>
        </w:rPr>
        <w:t xml:space="preserve"> web-based data management system and customer service</w:t>
      </w:r>
      <w:r w:rsidR="00C34476">
        <w:rPr>
          <w:rFonts w:ascii="Calibri" w:hAnsi="Calibri" w:cs="Arial"/>
          <w:sz w:val="22"/>
          <w:szCs w:val="22"/>
        </w:rPr>
        <w:t xml:space="preserve"> teams,</w:t>
      </w:r>
      <w:r w:rsidR="00C1634E">
        <w:rPr>
          <w:rFonts w:ascii="Calibri" w:hAnsi="Calibri" w:cs="Arial"/>
          <w:sz w:val="22"/>
          <w:szCs w:val="22"/>
        </w:rPr>
        <w:t xml:space="preserve"> at a minimum</w:t>
      </w:r>
      <w:r w:rsidR="00C34476">
        <w:rPr>
          <w:rFonts w:ascii="Calibri" w:hAnsi="Calibri" w:cs="Arial"/>
          <w:sz w:val="22"/>
          <w:szCs w:val="22"/>
        </w:rPr>
        <w:t>. Requirements for the data management system and customer services are listed in</w:t>
      </w:r>
      <w:r w:rsidR="00C92DD7">
        <w:rPr>
          <w:rFonts w:ascii="Calibri" w:hAnsi="Calibri" w:cs="Arial"/>
          <w:sz w:val="22"/>
          <w:szCs w:val="22"/>
        </w:rPr>
        <w:t xml:space="preserve"> </w:t>
      </w:r>
      <w:hyperlink w:anchor="Exhibit_B1" w:history="1">
        <w:r w:rsidR="00C92DD7" w:rsidRPr="00C92DD7">
          <w:rPr>
            <w:rStyle w:val="Hyperlink"/>
            <w:rFonts w:ascii="Calibri" w:hAnsi="Calibri" w:cs="Arial"/>
            <w:i/>
            <w:sz w:val="22"/>
            <w:szCs w:val="22"/>
          </w:rPr>
          <w:t>Exhibit</w:t>
        </w:r>
        <w:r w:rsidR="00C1634E" w:rsidRPr="00C92DD7">
          <w:rPr>
            <w:rStyle w:val="Hyperlink"/>
            <w:rFonts w:ascii="Calibri" w:hAnsi="Calibri" w:cs="Arial"/>
            <w:i/>
            <w:sz w:val="22"/>
            <w:szCs w:val="22"/>
          </w:rPr>
          <w:t xml:space="preserve"> B1</w:t>
        </w:r>
      </w:hyperlink>
      <w:r w:rsidR="00C1634E">
        <w:rPr>
          <w:rFonts w:ascii="Calibri" w:hAnsi="Calibri" w:cs="Arial"/>
          <w:sz w:val="22"/>
          <w:szCs w:val="22"/>
        </w:rPr>
        <w:t xml:space="preserve"> and </w:t>
      </w:r>
      <w:hyperlink w:anchor="Exhibit_B2" w:history="1">
        <w:r w:rsidR="00C92DD7" w:rsidRPr="00C92DD7">
          <w:rPr>
            <w:rStyle w:val="Hyperlink"/>
            <w:rFonts w:ascii="Calibri" w:hAnsi="Calibri" w:cs="Arial"/>
            <w:i/>
            <w:sz w:val="22"/>
            <w:szCs w:val="22"/>
          </w:rPr>
          <w:t xml:space="preserve">Exhibit </w:t>
        </w:r>
        <w:r w:rsidR="00C1634E" w:rsidRPr="00C92DD7">
          <w:rPr>
            <w:rStyle w:val="Hyperlink"/>
            <w:rFonts w:ascii="Calibri" w:hAnsi="Calibri" w:cs="Arial"/>
            <w:i/>
            <w:sz w:val="22"/>
            <w:szCs w:val="22"/>
          </w:rPr>
          <w:t>B2</w:t>
        </w:r>
      </w:hyperlink>
      <w:r w:rsidR="00C1634E">
        <w:rPr>
          <w:rFonts w:ascii="Calibri" w:hAnsi="Calibri" w:cs="Arial"/>
          <w:sz w:val="22"/>
          <w:szCs w:val="22"/>
        </w:rPr>
        <w:t>.</w:t>
      </w:r>
    </w:p>
    <w:p w14:paraId="048B3FE9" w14:textId="253574C6" w:rsidR="000C43EF" w:rsidRDefault="000C43EF" w:rsidP="00154273">
      <w:pPr>
        <w:numPr>
          <w:ilvl w:val="0"/>
          <w:numId w:val="26"/>
        </w:numPr>
        <w:spacing w:before="240"/>
        <w:ind w:hanging="540"/>
        <w:jc w:val="both"/>
        <w:rPr>
          <w:rFonts w:ascii="Calibri" w:hAnsi="Calibri"/>
          <w:sz w:val="22"/>
          <w:szCs w:val="22"/>
        </w:rPr>
      </w:pPr>
      <w:r>
        <w:rPr>
          <w:rFonts w:ascii="Calibri" w:hAnsi="Calibri"/>
          <w:b/>
          <w:smallCaps/>
          <w:sz w:val="22"/>
          <w:szCs w:val="22"/>
        </w:rPr>
        <w:t xml:space="preserve">Master </w:t>
      </w:r>
      <w:r w:rsidR="00DD5A56">
        <w:rPr>
          <w:rFonts w:ascii="Calibri" w:hAnsi="Calibri"/>
          <w:b/>
          <w:smallCaps/>
          <w:sz w:val="22"/>
          <w:szCs w:val="22"/>
        </w:rPr>
        <w:t>Agreement</w:t>
      </w:r>
      <w:r w:rsidRPr="000C43EF">
        <w:rPr>
          <w:rFonts w:ascii="Calibri" w:hAnsi="Calibri"/>
          <w:sz w:val="22"/>
          <w:szCs w:val="22"/>
        </w:rPr>
        <w:t>.</w:t>
      </w:r>
      <w:r>
        <w:rPr>
          <w:rFonts w:ascii="Calibri" w:hAnsi="Calibri"/>
          <w:sz w:val="22"/>
          <w:szCs w:val="22"/>
        </w:rPr>
        <w:t xml:space="preserve">  </w:t>
      </w:r>
      <w:r w:rsidRPr="00880BE8">
        <w:rPr>
          <w:rFonts w:ascii="Calibri" w:hAnsi="Calibri"/>
          <w:sz w:val="22"/>
          <w:szCs w:val="22"/>
        </w:rPr>
        <w:t xml:space="preserve">The form of the Master </w:t>
      </w:r>
      <w:r w:rsidR="00DD5A56">
        <w:rPr>
          <w:rFonts w:ascii="Calibri" w:hAnsi="Calibri"/>
          <w:sz w:val="22"/>
          <w:szCs w:val="22"/>
        </w:rPr>
        <w:t>Agreement</w:t>
      </w:r>
      <w:r w:rsidR="00DD5A56" w:rsidRPr="00880BE8">
        <w:rPr>
          <w:rFonts w:ascii="Calibri" w:hAnsi="Calibri"/>
          <w:sz w:val="22"/>
          <w:szCs w:val="22"/>
        </w:rPr>
        <w:t xml:space="preserve"> </w:t>
      </w:r>
      <w:r w:rsidRPr="00880BE8">
        <w:rPr>
          <w:rFonts w:ascii="Calibri" w:hAnsi="Calibri"/>
          <w:sz w:val="22"/>
          <w:szCs w:val="22"/>
        </w:rPr>
        <w:t xml:space="preserve">that will be awarded as a result of this </w:t>
      </w:r>
      <w:r w:rsidR="00B5425E">
        <w:rPr>
          <w:rFonts w:ascii="Calibri" w:hAnsi="Calibri" w:cs="Arial"/>
          <w:sz w:val="22"/>
          <w:szCs w:val="22"/>
        </w:rPr>
        <w:t>Competitive</w:t>
      </w:r>
      <w:r w:rsidR="00147BE9">
        <w:rPr>
          <w:rFonts w:ascii="Calibri" w:hAnsi="Calibri" w:cs="Arial"/>
          <w:sz w:val="22"/>
          <w:szCs w:val="22"/>
        </w:rPr>
        <w:t xml:space="preserve"> Solicitation</w:t>
      </w:r>
      <w:r w:rsidRPr="00880BE8">
        <w:rPr>
          <w:rFonts w:ascii="Calibri" w:hAnsi="Calibri"/>
          <w:sz w:val="22"/>
          <w:szCs w:val="22"/>
        </w:rPr>
        <w:t xml:space="preserve"> is attached as </w:t>
      </w:r>
      <w:hyperlink w:anchor="Exhibit_E" w:history="1">
        <w:r w:rsidRPr="00281FF6">
          <w:rPr>
            <w:rStyle w:val="Hyperlink"/>
            <w:rFonts w:ascii="Calibri" w:hAnsi="Calibri"/>
            <w:i/>
            <w:sz w:val="22"/>
            <w:szCs w:val="22"/>
          </w:rPr>
          <w:t>Exhibit </w:t>
        </w:r>
        <w:r w:rsidR="00DD5A56" w:rsidRPr="00281FF6">
          <w:rPr>
            <w:rStyle w:val="Hyperlink"/>
            <w:rFonts w:ascii="Calibri" w:hAnsi="Calibri"/>
            <w:i/>
            <w:sz w:val="22"/>
            <w:szCs w:val="22"/>
          </w:rPr>
          <w:t>E</w:t>
        </w:r>
        <w:r w:rsidR="00945BA6" w:rsidRPr="00281FF6">
          <w:rPr>
            <w:rStyle w:val="Hyperlink"/>
            <w:rFonts w:ascii="Calibri" w:hAnsi="Calibri"/>
            <w:i/>
            <w:sz w:val="22"/>
            <w:szCs w:val="22"/>
          </w:rPr>
          <w:t xml:space="preserve"> – Master </w:t>
        </w:r>
        <w:r w:rsidR="00DD5A56" w:rsidRPr="00281FF6">
          <w:rPr>
            <w:rStyle w:val="Hyperlink"/>
            <w:rFonts w:ascii="Calibri" w:hAnsi="Calibri"/>
            <w:i/>
            <w:sz w:val="22"/>
            <w:szCs w:val="22"/>
          </w:rPr>
          <w:t>Agreement</w:t>
        </w:r>
      </w:hyperlink>
      <w:r w:rsidRPr="00880BE8">
        <w:rPr>
          <w:rFonts w:ascii="Calibri" w:hAnsi="Calibri"/>
          <w:sz w:val="22"/>
          <w:szCs w:val="22"/>
        </w:rPr>
        <w:t>.</w:t>
      </w:r>
      <w:r w:rsidR="00662E4D">
        <w:rPr>
          <w:rFonts w:ascii="Calibri" w:hAnsi="Calibri"/>
          <w:sz w:val="22"/>
          <w:szCs w:val="22"/>
        </w:rPr>
        <w:t xml:space="preserve">  This Master Agreement is designated to </w:t>
      </w:r>
      <w:r w:rsidR="00936051">
        <w:rPr>
          <w:rFonts w:ascii="Calibri" w:hAnsi="Calibri"/>
          <w:sz w:val="22"/>
          <w:szCs w:val="22"/>
        </w:rPr>
        <w:t xml:space="preserve">function as a ‘procurement bridge’ between innovative vendors who have bid and won a competitive solicitation to supply goods/services and </w:t>
      </w:r>
      <w:r w:rsidR="00DE353E">
        <w:rPr>
          <w:rFonts w:ascii="Calibri" w:hAnsi="Calibri"/>
          <w:sz w:val="22"/>
          <w:szCs w:val="22"/>
        </w:rPr>
        <w:t>P</w:t>
      </w:r>
      <w:r w:rsidR="00936051">
        <w:rPr>
          <w:rFonts w:ascii="Calibri" w:hAnsi="Calibri"/>
          <w:sz w:val="22"/>
          <w:szCs w:val="22"/>
        </w:rPr>
        <w:t>articipating States and their</w:t>
      </w:r>
      <w:r w:rsidR="00DE353E">
        <w:rPr>
          <w:rFonts w:ascii="Calibri" w:hAnsi="Calibri"/>
          <w:sz w:val="22"/>
          <w:szCs w:val="22"/>
        </w:rPr>
        <w:t xml:space="preserve"> eligible purchasers who wish to</w:t>
      </w:r>
      <w:r w:rsidR="00936051">
        <w:rPr>
          <w:rFonts w:ascii="Calibri" w:hAnsi="Calibri"/>
          <w:sz w:val="22"/>
          <w:szCs w:val="22"/>
        </w:rPr>
        <w:t xml:space="preserve"> purchase such goods/services pursuant to pre-determined, clear, consistent, easy to use, value-added Master Agreements</w:t>
      </w:r>
      <w:r w:rsidR="00662E4D">
        <w:rPr>
          <w:rFonts w:ascii="Calibri" w:hAnsi="Calibri"/>
          <w:sz w:val="22"/>
          <w:szCs w:val="22"/>
        </w:rPr>
        <w:t>.</w:t>
      </w:r>
    </w:p>
    <w:p w14:paraId="1103C539" w14:textId="5DB4A32C" w:rsidR="00047520" w:rsidRDefault="0097563D" w:rsidP="00047520">
      <w:pPr>
        <w:numPr>
          <w:ilvl w:val="0"/>
          <w:numId w:val="26"/>
        </w:numPr>
        <w:spacing w:before="240"/>
        <w:ind w:hanging="540"/>
        <w:jc w:val="both"/>
        <w:rPr>
          <w:rFonts w:ascii="Calibri" w:hAnsi="Calibri"/>
          <w:sz w:val="22"/>
          <w:szCs w:val="22"/>
        </w:rPr>
      </w:pPr>
      <w:r>
        <w:rPr>
          <w:rFonts w:ascii="Calibri" w:hAnsi="Calibri"/>
          <w:b/>
          <w:smallCaps/>
          <w:sz w:val="22"/>
          <w:szCs w:val="22"/>
        </w:rPr>
        <w:t>Master Agreement</w:t>
      </w:r>
      <w:r w:rsidR="00B83885">
        <w:rPr>
          <w:rFonts w:ascii="Calibri" w:hAnsi="Calibri"/>
          <w:b/>
          <w:smallCaps/>
          <w:sz w:val="22"/>
          <w:szCs w:val="22"/>
        </w:rPr>
        <w:t xml:space="preserve"> Term</w:t>
      </w:r>
      <w:r w:rsidR="00B83885">
        <w:rPr>
          <w:rFonts w:ascii="Calibri" w:hAnsi="Calibri"/>
          <w:sz w:val="22"/>
          <w:szCs w:val="22"/>
        </w:rPr>
        <w:t xml:space="preserve">.  As set forth in the attached </w:t>
      </w:r>
      <w:r w:rsidR="00515F88" w:rsidRPr="00515F88">
        <w:rPr>
          <w:rFonts w:ascii="Calibri" w:hAnsi="Calibri"/>
          <w:sz w:val="22"/>
          <w:szCs w:val="22"/>
        </w:rPr>
        <w:t xml:space="preserve">Master </w:t>
      </w:r>
      <w:r>
        <w:rPr>
          <w:rFonts w:ascii="Calibri" w:hAnsi="Calibri"/>
          <w:sz w:val="22"/>
          <w:szCs w:val="22"/>
        </w:rPr>
        <w:t>Agreement</w:t>
      </w:r>
      <w:r w:rsidR="00515F88" w:rsidRPr="00515F88">
        <w:rPr>
          <w:rFonts w:ascii="Calibri" w:hAnsi="Calibri"/>
          <w:sz w:val="22"/>
          <w:szCs w:val="22"/>
        </w:rPr>
        <w:t xml:space="preserve"> </w:t>
      </w:r>
      <w:r w:rsidR="00B83885">
        <w:rPr>
          <w:rFonts w:ascii="Calibri" w:hAnsi="Calibri"/>
          <w:sz w:val="22"/>
          <w:szCs w:val="22"/>
        </w:rPr>
        <w:t xml:space="preserve">for this </w:t>
      </w:r>
      <w:r w:rsidR="00B5425E">
        <w:rPr>
          <w:rFonts w:ascii="Calibri" w:hAnsi="Calibri" w:cs="Arial"/>
          <w:sz w:val="22"/>
          <w:szCs w:val="22"/>
        </w:rPr>
        <w:t>Competitive</w:t>
      </w:r>
      <w:r w:rsidR="00147BE9">
        <w:rPr>
          <w:rFonts w:ascii="Calibri" w:hAnsi="Calibri" w:cs="Arial"/>
          <w:sz w:val="22"/>
          <w:szCs w:val="22"/>
        </w:rPr>
        <w:t xml:space="preserve"> Solicitation</w:t>
      </w:r>
      <w:r w:rsidR="00B83885">
        <w:rPr>
          <w:rFonts w:ascii="Calibri" w:hAnsi="Calibri"/>
          <w:sz w:val="22"/>
          <w:szCs w:val="22"/>
        </w:rPr>
        <w:t xml:space="preserve">, the </w:t>
      </w:r>
      <w:r>
        <w:rPr>
          <w:rFonts w:ascii="Calibri" w:hAnsi="Calibri"/>
          <w:sz w:val="22"/>
          <w:szCs w:val="22"/>
        </w:rPr>
        <w:t>agreement</w:t>
      </w:r>
      <w:r w:rsidR="00B83885">
        <w:rPr>
          <w:rFonts w:ascii="Calibri" w:hAnsi="Calibri"/>
          <w:sz w:val="22"/>
          <w:szCs w:val="22"/>
        </w:rPr>
        <w:t xml:space="preserve"> term is </w:t>
      </w:r>
      <w:r w:rsidR="00047520" w:rsidRPr="00047520">
        <w:rPr>
          <w:rFonts w:asciiTheme="minorHAnsi" w:hAnsiTheme="minorHAnsi" w:cstheme="minorHAnsi"/>
          <w:sz w:val="22"/>
          <w:szCs w:val="22"/>
        </w:rPr>
        <w:t xml:space="preserve">sixty (60) months, </w:t>
      </w:r>
      <w:r w:rsidR="00047520" w:rsidRPr="00047520">
        <w:rPr>
          <w:rFonts w:asciiTheme="minorHAnsi" w:hAnsiTheme="minorHAnsi" w:cstheme="minorHAnsi"/>
          <w:i/>
          <w:sz w:val="22"/>
          <w:szCs w:val="22"/>
        </w:rPr>
        <w:t>provided, however</w:t>
      </w:r>
      <w:r w:rsidR="00114F6F">
        <w:rPr>
          <w:rFonts w:asciiTheme="minorHAnsi" w:hAnsiTheme="minorHAnsi" w:cstheme="minorHAnsi"/>
          <w:i/>
          <w:sz w:val="22"/>
          <w:szCs w:val="22"/>
        </w:rPr>
        <w:t xml:space="preserve"> that</w:t>
      </w:r>
      <w:r w:rsidR="00047520" w:rsidRPr="00047520">
        <w:rPr>
          <w:rFonts w:asciiTheme="minorHAnsi" w:hAnsiTheme="minorHAnsi" w:cstheme="minorHAnsi"/>
          <w:i/>
          <w:sz w:val="22"/>
          <w:szCs w:val="22"/>
        </w:rPr>
        <w:t xml:space="preserve"> </w:t>
      </w:r>
      <w:r w:rsidR="00047520" w:rsidRPr="00047520">
        <w:rPr>
          <w:rFonts w:asciiTheme="minorHAnsi" w:hAnsiTheme="minorHAnsi" w:cstheme="minorHAnsi"/>
          <w:sz w:val="22"/>
          <w:szCs w:val="22"/>
        </w:rPr>
        <w:t xml:space="preserve">the </w:t>
      </w:r>
      <w:r w:rsidR="00114F6F">
        <w:rPr>
          <w:rFonts w:asciiTheme="minorHAnsi" w:hAnsiTheme="minorHAnsi" w:cstheme="minorHAnsi"/>
          <w:sz w:val="22"/>
          <w:szCs w:val="22"/>
        </w:rPr>
        <w:t>Master Agreement</w:t>
      </w:r>
      <w:r w:rsidR="00114F6F" w:rsidRPr="00047520">
        <w:rPr>
          <w:rFonts w:asciiTheme="minorHAnsi" w:hAnsiTheme="minorHAnsi" w:cstheme="minorHAnsi"/>
          <w:sz w:val="22"/>
          <w:szCs w:val="22"/>
        </w:rPr>
        <w:t xml:space="preserve"> </w:t>
      </w:r>
      <w:r w:rsidR="00047520" w:rsidRPr="00047520">
        <w:rPr>
          <w:rFonts w:asciiTheme="minorHAnsi" w:hAnsiTheme="minorHAnsi" w:cstheme="minorHAnsi"/>
          <w:sz w:val="22"/>
          <w:szCs w:val="22"/>
        </w:rPr>
        <w:t xml:space="preserve">term shall be extended for twenty-four (24) months, </w:t>
      </w:r>
      <w:r w:rsidR="00041B28">
        <w:rPr>
          <w:rFonts w:asciiTheme="minorHAnsi" w:hAnsiTheme="minorHAnsi" w:cstheme="minorHAnsi"/>
          <w:sz w:val="22"/>
          <w:szCs w:val="22"/>
        </w:rPr>
        <w:t xml:space="preserve">if </w:t>
      </w:r>
      <w:r w:rsidR="00047520" w:rsidRPr="00047520">
        <w:rPr>
          <w:rFonts w:asciiTheme="minorHAnsi" w:hAnsiTheme="minorHAnsi" w:cstheme="minorHAnsi"/>
          <w:sz w:val="22"/>
          <w:szCs w:val="22"/>
        </w:rPr>
        <w:t xml:space="preserve">in Enterprise Services’ sole, reasonable judgement, </w:t>
      </w:r>
      <w:r w:rsidR="00041B28">
        <w:rPr>
          <w:rFonts w:asciiTheme="minorHAnsi" w:hAnsiTheme="minorHAnsi" w:cstheme="minorHAnsi"/>
          <w:sz w:val="22"/>
          <w:szCs w:val="22"/>
        </w:rPr>
        <w:t>Contractor</w:t>
      </w:r>
      <w:r w:rsidR="00041B28" w:rsidRPr="00047520">
        <w:rPr>
          <w:rFonts w:asciiTheme="minorHAnsi" w:hAnsiTheme="minorHAnsi" w:cstheme="minorHAnsi"/>
          <w:sz w:val="22"/>
          <w:szCs w:val="22"/>
        </w:rPr>
        <w:t xml:space="preserve"> </w:t>
      </w:r>
      <w:r w:rsidR="00047520" w:rsidRPr="00047520">
        <w:rPr>
          <w:rFonts w:asciiTheme="minorHAnsi" w:hAnsiTheme="minorHAnsi" w:cstheme="minorHAnsi"/>
          <w:sz w:val="22"/>
          <w:szCs w:val="22"/>
        </w:rPr>
        <w:t xml:space="preserve">meets performance metrics established in the Master Agreement. </w:t>
      </w:r>
      <w:r w:rsidR="00114F6F">
        <w:rPr>
          <w:rFonts w:asciiTheme="minorHAnsi" w:hAnsiTheme="minorHAnsi" w:cstheme="minorHAnsi"/>
          <w:sz w:val="22"/>
          <w:szCs w:val="22"/>
        </w:rPr>
        <w:t xml:space="preserve">The Master Agreement term shall commence following </w:t>
      </w:r>
      <w:r w:rsidR="00047520" w:rsidRPr="00047520">
        <w:rPr>
          <w:rFonts w:asciiTheme="minorHAnsi" w:hAnsiTheme="minorHAnsi" w:cstheme="minorHAnsi"/>
          <w:sz w:val="22"/>
          <w:szCs w:val="22"/>
        </w:rPr>
        <w:t xml:space="preserve">the completion of any applicable </w:t>
      </w:r>
      <w:r w:rsidR="006419A0">
        <w:rPr>
          <w:rFonts w:asciiTheme="minorHAnsi" w:hAnsiTheme="minorHAnsi" w:cstheme="minorHAnsi"/>
          <w:sz w:val="22"/>
          <w:szCs w:val="22"/>
        </w:rPr>
        <w:t>transition</w:t>
      </w:r>
      <w:r w:rsidR="006419A0" w:rsidRPr="00047520">
        <w:rPr>
          <w:rFonts w:asciiTheme="minorHAnsi" w:hAnsiTheme="minorHAnsi" w:cstheme="minorHAnsi"/>
          <w:sz w:val="22"/>
          <w:szCs w:val="22"/>
        </w:rPr>
        <w:t xml:space="preserve"> </w:t>
      </w:r>
      <w:r w:rsidR="00047520" w:rsidRPr="00047520">
        <w:rPr>
          <w:rFonts w:asciiTheme="minorHAnsi" w:hAnsiTheme="minorHAnsi" w:cstheme="minorHAnsi"/>
          <w:sz w:val="22"/>
          <w:szCs w:val="22"/>
        </w:rPr>
        <w:t>period</w:t>
      </w:r>
      <w:r w:rsidR="00B83885">
        <w:rPr>
          <w:rFonts w:ascii="Calibri" w:hAnsi="Calibri"/>
          <w:sz w:val="22"/>
          <w:szCs w:val="22"/>
        </w:rPr>
        <w:t xml:space="preserve">.  Bidders are to specify </w:t>
      </w:r>
      <w:r w:rsidR="00DD5A56">
        <w:rPr>
          <w:rFonts w:ascii="Calibri" w:hAnsi="Calibri"/>
          <w:sz w:val="22"/>
          <w:szCs w:val="22"/>
        </w:rPr>
        <w:t>rebate/incentive share</w:t>
      </w:r>
      <w:r w:rsidR="00B83885">
        <w:rPr>
          <w:rFonts w:ascii="Calibri" w:hAnsi="Calibri"/>
          <w:sz w:val="22"/>
          <w:szCs w:val="22"/>
        </w:rPr>
        <w:t xml:space="preserve"> for the </w:t>
      </w:r>
      <w:r>
        <w:rPr>
          <w:rFonts w:ascii="Calibri" w:hAnsi="Calibri"/>
          <w:sz w:val="22"/>
          <w:szCs w:val="22"/>
        </w:rPr>
        <w:t>entire agreement</w:t>
      </w:r>
      <w:r w:rsidR="00B83885">
        <w:rPr>
          <w:rFonts w:ascii="Calibri" w:hAnsi="Calibri"/>
          <w:sz w:val="22"/>
          <w:szCs w:val="22"/>
        </w:rPr>
        <w:t xml:space="preserve"> term</w:t>
      </w:r>
      <w:r w:rsidR="00EB1BA3">
        <w:rPr>
          <w:rFonts w:ascii="Calibri" w:hAnsi="Calibri"/>
          <w:sz w:val="22"/>
          <w:szCs w:val="22"/>
        </w:rPr>
        <w:t xml:space="preserve"> (up to eighty-four (84) months)</w:t>
      </w:r>
      <w:r w:rsidR="00B83885">
        <w:rPr>
          <w:rFonts w:ascii="Calibri" w:hAnsi="Calibri"/>
          <w:sz w:val="22"/>
          <w:szCs w:val="22"/>
        </w:rPr>
        <w:t xml:space="preserve">.  The Master </w:t>
      </w:r>
      <w:r>
        <w:rPr>
          <w:rFonts w:ascii="Calibri" w:hAnsi="Calibri"/>
          <w:sz w:val="22"/>
          <w:szCs w:val="22"/>
        </w:rPr>
        <w:t>Agreement</w:t>
      </w:r>
      <w:r w:rsidR="00B83885">
        <w:rPr>
          <w:rFonts w:ascii="Calibri" w:hAnsi="Calibri"/>
          <w:sz w:val="22"/>
          <w:szCs w:val="22"/>
        </w:rPr>
        <w:t xml:space="preserve"> is subject to earlier termination.</w:t>
      </w:r>
    </w:p>
    <w:p w14:paraId="03BFF307" w14:textId="48A5CA78" w:rsidR="00337183" w:rsidRPr="00A276A9" w:rsidRDefault="00337183" w:rsidP="00A276A9">
      <w:pPr>
        <w:numPr>
          <w:ilvl w:val="0"/>
          <w:numId w:val="26"/>
        </w:numPr>
        <w:spacing w:before="240"/>
        <w:ind w:hanging="540"/>
        <w:jc w:val="both"/>
        <w:rPr>
          <w:rFonts w:ascii="Calibri" w:hAnsi="Calibri"/>
          <w:sz w:val="22"/>
          <w:szCs w:val="22"/>
        </w:rPr>
      </w:pPr>
      <w:r>
        <w:rPr>
          <w:rFonts w:ascii="Calibri" w:hAnsi="Calibri"/>
          <w:b/>
          <w:smallCaps/>
          <w:sz w:val="22"/>
          <w:szCs w:val="22"/>
        </w:rPr>
        <w:t xml:space="preserve">Estimated </w:t>
      </w:r>
      <w:r w:rsidR="00F95CB8">
        <w:rPr>
          <w:rFonts w:ascii="Calibri" w:hAnsi="Calibri"/>
          <w:b/>
          <w:smallCaps/>
          <w:sz w:val="22"/>
          <w:szCs w:val="22"/>
        </w:rPr>
        <w:t>Usage</w:t>
      </w:r>
      <w:r>
        <w:rPr>
          <w:rFonts w:ascii="Calibri" w:hAnsi="Calibri"/>
          <w:sz w:val="22"/>
          <w:szCs w:val="22"/>
        </w:rPr>
        <w:t xml:space="preserve">.  </w:t>
      </w:r>
      <w:r w:rsidR="007E5253">
        <w:rPr>
          <w:rFonts w:ascii="Calibri" w:hAnsi="Calibri"/>
          <w:sz w:val="22"/>
          <w:szCs w:val="22"/>
        </w:rPr>
        <w:t xml:space="preserve">State program sizes under previous contracts is reflected in </w:t>
      </w:r>
      <w:hyperlink w:anchor="Exhibit_I" w:history="1">
        <w:r w:rsidR="00C21E10" w:rsidRPr="006D7837">
          <w:rPr>
            <w:rStyle w:val="Hyperlink"/>
            <w:rFonts w:ascii="Calibri" w:hAnsi="Calibri"/>
            <w:i/>
            <w:sz w:val="22"/>
            <w:szCs w:val="22"/>
          </w:rPr>
          <w:t xml:space="preserve">Exhibit I - </w:t>
        </w:r>
        <w:r w:rsidR="00C21E10" w:rsidRPr="006D7837">
          <w:rPr>
            <w:rStyle w:val="Hyperlink"/>
            <w:rFonts w:ascii="Calibri" w:hAnsi="Calibri" w:cs="Arial"/>
            <w:i/>
            <w:sz w:val="22"/>
            <w:szCs w:val="22"/>
          </w:rPr>
          <w:t>2018 Program Details</w:t>
        </w:r>
      </w:hyperlink>
      <w:r w:rsidR="007E5253">
        <w:rPr>
          <w:rFonts w:ascii="Calibri" w:hAnsi="Calibri"/>
          <w:sz w:val="22"/>
          <w:szCs w:val="22"/>
        </w:rPr>
        <w:t>.</w:t>
      </w:r>
      <w:r w:rsidR="00016DB1" w:rsidRPr="004116EA">
        <w:rPr>
          <w:rFonts w:ascii="Calibri" w:hAnsi="Calibri"/>
          <w:sz w:val="22"/>
          <w:szCs w:val="22"/>
        </w:rPr>
        <w:t xml:space="preserve"> </w:t>
      </w:r>
      <w:r w:rsidR="003B3BF9">
        <w:rPr>
          <w:rFonts w:ascii="Calibri" w:hAnsi="Calibri"/>
          <w:sz w:val="22"/>
          <w:szCs w:val="22"/>
        </w:rPr>
        <w:t xml:space="preserve"> 2018 Purchase Card program volume totaled $2.9 billion. 2018 Fleet Card program volume totaled $209 million.  </w:t>
      </w:r>
      <w:r w:rsidR="00ED0450" w:rsidRPr="004116EA">
        <w:rPr>
          <w:rFonts w:ascii="Calibri" w:hAnsi="Calibri"/>
          <w:sz w:val="22"/>
          <w:szCs w:val="22"/>
        </w:rPr>
        <w:t>T</w:t>
      </w:r>
      <w:r w:rsidR="00ED0450" w:rsidRPr="00ED0450">
        <w:rPr>
          <w:rFonts w:ascii="Calibri" w:hAnsi="Calibri"/>
          <w:sz w:val="22"/>
          <w:szCs w:val="22"/>
        </w:rPr>
        <w:t xml:space="preserve">otal potential or estimated contract </w:t>
      </w:r>
      <w:r w:rsidR="007E5253">
        <w:rPr>
          <w:rFonts w:ascii="Calibri" w:hAnsi="Calibri"/>
          <w:sz w:val="22"/>
          <w:szCs w:val="22"/>
        </w:rPr>
        <w:t>usage</w:t>
      </w:r>
      <w:r w:rsidR="007E5253" w:rsidRPr="00ED0450">
        <w:rPr>
          <w:rFonts w:ascii="Calibri" w:hAnsi="Calibri"/>
          <w:sz w:val="22"/>
          <w:szCs w:val="22"/>
        </w:rPr>
        <w:t xml:space="preserve"> </w:t>
      </w:r>
      <w:r w:rsidR="00ED0450" w:rsidRPr="00ED0450">
        <w:rPr>
          <w:rFonts w:ascii="Calibri" w:hAnsi="Calibri"/>
          <w:sz w:val="22"/>
          <w:szCs w:val="22"/>
        </w:rPr>
        <w:t xml:space="preserve">is not known.  As stated in this Competitive Solicitation, however, the resulting Master </w:t>
      </w:r>
      <w:r w:rsidR="00F95CB8">
        <w:rPr>
          <w:rFonts w:ascii="Calibri" w:hAnsi="Calibri"/>
          <w:sz w:val="22"/>
          <w:szCs w:val="22"/>
        </w:rPr>
        <w:t>Agreement</w:t>
      </w:r>
      <w:r w:rsidR="00F95CB8" w:rsidRPr="00ED0450">
        <w:rPr>
          <w:rFonts w:ascii="Calibri" w:hAnsi="Calibri"/>
          <w:sz w:val="22"/>
          <w:szCs w:val="22"/>
        </w:rPr>
        <w:t xml:space="preserve"> </w:t>
      </w:r>
      <w:r w:rsidR="00ED0450" w:rsidRPr="00ED0450">
        <w:rPr>
          <w:rFonts w:ascii="Calibri" w:hAnsi="Calibri"/>
          <w:sz w:val="22"/>
          <w:szCs w:val="22"/>
        </w:rPr>
        <w:t xml:space="preserve">will be available for use by all </w:t>
      </w:r>
      <w:r w:rsidR="00C92DD7">
        <w:rPr>
          <w:rFonts w:ascii="Calibri" w:hAnsi="Calibri"/>
          <w:sz w:val="22"/>
          <w:szCs w:val="22"/>
        </w:rPr>
        <w:t xml:space="preserve">Participating </w:t>
      </w:r>
      <w:r w:rsidR="003B3BF9">
        <w:rPr>
          <w:rFonts w:ascii="Calibri" w:hAnsi="Calibri"/>
          <w:sz w:val="22"/>
          <w:szCs w:val="22"/>
        </w:rPr>
        <w:t>States</w:t>
      </w:r>
      <w:r w:rsidR="00BF77DA">
        <w:rPr>
          <w:rFonts w:ascii="Calibri" w:hAnsi="Calibri"/>
          <w:sz w:val="22"/>
          <w:szCs w:val="22"/>
        </w:rPr>
        <w:t xml:space="preserve"> </w:t>
      </w:r>
      <w:r w:rsidR="00EB1BA3">
        <w:rPr>
          <w:rFonts w:ascii="Calibri" w:hAnsi="Calibri"/>
          <w:sz w:val="22"/>
          <w:szCs w:val="22"/>
        </w:rPr>
        <w:t xml:space="preserve">(including </w:t>
      </w:r>
      <w:r w:rsidR="00BF77DA">
        <w:rPr>
          <w:rFonts w:ascii="Calibri" w:hAnsi="Calibri"/>
          <w:sz w:val="22"/>
          <w:szCs w:val="22"/>
        </w:rPr>
        <w:t>political subdivisions if authorized by the appropriate stat</w:t>
      </w:r>
      <w:r w:rsidR="00EB1BA3">
        <w:rPr>
          <w:rFonts w:ascii="Calibri" w:hAnsi="Calibri" w:cs="Arial"/>
          <w:sz w:val="22"/>
          <w:szCs w:val="22"/>
        </w:rPr>
        <w:t>e chief procurement officer</w:t>
      </w:r>
      <w:r w:rsidR="00BF77DA">
        <w:rPr>
          <w:rFonts w:ascii="Calibri" w:hAnsi="Calibri" w:cs="Arial"/>
          <w:sz w:val="22"/>
          <w:szCs w:val="22"/>
        </w:rPr>
        <w:t>)</w:t>
      </w:r>
      <w:r w:rsidR="00ED0450" w:rsidRPr="00ED0450">
        <w:rPr>
          <w:rFonts w:ascii="Calibri" w:hAnsi="Calibri"/>
          <w:sz w:val="22"/>
          <w:szCs w:val="22"/>
        </w:rPr>
        <w:t xml:space="preserve">.  Such </w:t>
      </w:r>
      <w:r w:rsidR="003B3BF9">
        <w:rPr>
          <w:rFonts w:ascii="Calibri" w:hAnsi="Calibri"/>
          <w:sz w:val="22"/>
          <w:szCs w:val="22"/>
        </w:rPr>
        <w:t>States</w:t>
      </w:r>
      <w:r w:rsidR="003B3BF9" w:rsidRPr="00ED0450">
        <w:rPr>
          <w:rFonts w:ascii="Calibri" w:hAnsi="Calibri"/>
          <w:sz w:val="22"/>
          <w:szCs w:val="22"/>
        </w:rPr>
        <w:t xml:space="preserve"> </w:t>
      </w:r>
      <w:r w:rsidR="00ED0450" w:rsidRPr="00ED0450">
        <w:rPr>
          <w:rFonts w:ascii="Calibri" w:hAnsi="Calibri"/>
          <w:sz w:val="22"/>
          <w:szCs w:val="22"/>
        </w:rPr>
        <w:t xml:space="preserve">will decide whether the Master </w:t>
      </w:r>
      <w:r w:rsidR="00F95CB8">
        <w:rPr>
          <w:rFonts w:ascii="Calibri" w:hAnsi="Calibri"/>
          <w:sz w:val="22"/>
          <w:szCs w:val="22"/>
        </w:rPr>
        <w:t>Agreement</w:t>
      </w:r>
      <w:r w:rsidR="00F95CB8" w:rsidRPr="00ED0450">
        <w:rPr>
          <w:rFonts w:ascii="Calibri" w:hAnsi="Calibri"/>
          <w:sz w:val="22"/>
          <w:szCs w:val="22"/>
        </w:rPr>
        <w:t xml:space="preserve"> </w:t>
      </w:r>
      <w:r w:rsidR="00ED0450" w:rsidRPr="00ED0450">
        <w:rPr>
          <w:rFonts w:ascii="Calibri" w:hAnsi="Calibri"/>
          <w:sz w:val="22"/>
          <w:szCs w:val="22"/>
        </w:rPr>
        <w:t>meets their needs</w:t>
      </w:r>
      <w:r w:rsidR="00F95CB8">
        <w:rPr>
          <w:rFonts w:ascii="Calibri" w:hAnsi="Calibri"/>
          <w:sz w:val="22"/>
          <w:szCs w:val="22"/>
        </w:rPr>
        <w:t xml:space="preserve"> and</w:t>
      </w:r>
      <w:r w:rsidR="00114F6F">
        <w:rPr>
          <w:rFonts w:ascii="Calibri" w:hAnsi="Calibri"/>
          <w:sz w:val="22"/>
          <w:szCs w:val="22"/>
        </w:rPr>
        <w:t>, if so,</w:t>
      </w:r>
      <w:r w:rsidR="00F95CB8">
        <w:rPr>
          <w:rFonts w:ascii="Calibri" w:hAnsi="Calibri"/>
          <w:sz w:val="22"/>
          <w:szCs w:val="22"/>
        </w:rPr>
        <w:t xml:space="preserve"> execute a Participating Addendum</w:t>
      </w:r>
      <w:r w:rsidR="00ED0450" w:rsidRPr="00ED0450">
        <w:rPr>
          <w:rFonts w:ascii="Calibri" w:hAnsi="Calibri"/>
          <w:sz w:val="22"/>
          <w:szCs w:val="22"/>
        </w:rPr>
        <w:t>.</w:t>
      </w:r>
      <w:r w:rsidRPr="00ED0450">
        <w:rPr>
          <w:rFonts w:ascii="Calibri" w:hAnsi="Calibri"/>
          <w:sz w:val="22"/>
          <w:szCs w:val="22"/>
        </w:rPr>
        <w:t xml:space="preserve">  </w:t>
      </w:r>
      <w:r w:rsidR="00016DB1" w:rsidRPr="004116EA">
        <w:rPr>
          <w:rFonts w:ascii="Calibri" w:hAnsi="Calibri"/>
          <w:sz w:val="22"/>
          <w:szCs w:val="22"/>
        </w:rPr>
        <w:t xml:space="preserve">Although Enterprise Services </w:t>
      </w:r>
      <w:r w:rsidRPr="004116EA">
        <w:rPr>
          <w:rFonts w:ascii="Calibri" w:hAnsi="Calibri"/>
          <w:sz w:val="22"/>
          <w:szCs w:val="22"/>
          <w:u w:val="single"/>
        </w:rPr>
        <w:t>does</w:t>
      </w:r>
      <w:r w:rsidRPr="004116EA">
        <w:rPr>
          <w:rFonts w:ascii="Calibri" w:hAnsi="Calibri"/>
          <w:sz w:val="22"/>
          <w:szCs w:val="22"/>
        </w:rPr>
        <w:t xml:space="preserve"> </w:t>
      </w:r>
      <w:r w:rsidRPr="004116EA">
        <w:rPr>
          <w:rFonts w:ascii="Calibri" w:hAnsi="Calibri"/>
          <w:sz w:val="22"/>
          <w:szCs w:val="22"/>
          <w:u w:val="single"/>
        </w:rPr>
        <w:t>not</w:t>
      </w:r>
      <w:r w:rsidRPr="004116EA">
        <w:rPr>
          <w:rFonts w:ascii="Calibri" w:hAnsi="Calibri"/>
          <w:sz w:val="22"/>
          <w:szCs w:val="22"/>
        </w:rPr>
        <w:t xml:space="preserve"> represent or guarantee any minimum</w:t>
      </w:r>
      <w:r w:rsidR="00887889" w:rsidRPr="004116EA">
        <w:rPr>
          <w:rFonts w:ascii="Calibri" w:hAnsi="Calibri"/>
          <w:sz w:val="22"/>
          <w:szCs w:val="22"/>
        </w:rPr>
        <w:t xml:space="preserve"> </w:t>
      </w:r>
      <w:r w:rsidR="00F95CB8">
        <w:rPr>
          <w:rFonts w:ascii="Calibri" w:hAnsi="Calibri"/>
          <w:sz w:val="22"/>
          <w:szCs w:val="22"/>
        </w:rPr>
        <w:t>usage</w:t>
      </w:r>
      <w:r w:rsidR="00F95CB8" w:rsidRPr="004116EA">
        <w:rPr>
          <w:rFonts w:ascii="Calibri" w:hAnsi="Calibri"/>
          <w:sz w:val="22"/>
          <w:szCs w:val="22"/>
        </w:rPr>
        <w:t xml:space="preserve"> </w:t>
      </w:r>
      <w:r w:rsidR="00016DB1" w:rsidRPr="004116EA">
        <w:rPr>
          <w:rFonts w:ascii="Calibri" w:hAnsi="Calibri"/>
          <w:sz w:val="22"/>
          <w:szCs w:val="22"/>
        </w:rPr>
        <w:t xml:space="preserve">from the </w:t>
      </w:r>
      <w:r w:rsidR="00C23B55" w:rsidRPr="004116EA">
        <w:rPr>
          <w:rFonts w:ascii="Calibri" w:hAnsi="Calibri"/>
          <w:sz w:val="22"/>
          <w:szCs w:val="22"/>
        </w:rPr>
        <w:t>M</w:t>
      </w:r>
      <w:r w:rsidR="00016DB1" w:rsidRPr="004116EA">
        <w:rPr>
          <w:rFonts w:ascii="Calibri" w:hAnsi="Calibri"/>
          <w:sz w:val="22"/>
          <w:szCs w:val="22"/>
        </w:rPr>
        <w:t xml:space="preserve">aster </w:t>
      </w:r>
      <w:r w:rsidR="00F95CB8">
        <w:rPr>
          <w:rFonts w:ascii="Calibri" w:hAnsi="Calibri"/>
          <w:sz w:val="22"/>
          <w:szCs w:val="22"/>
        </w:rPr>
        <w:t>Agreement</w:t>
      </w:r>
      <w:r w:rsidR="00016DB1" w:rsidRPr="004116EA">
        <w:rPr>
          <w:rFonts w:ascii="Calibri" w:hAnsi="Calibri"/>
          <w:sz w:val="22"/>
          <w:szCs w:val="22"/>
        </w:rPr>
        <w:t>, prior</w:t>
      </w:r>
      <w:r w:rsidR="00887889" w:rsidRPr="004116EA">
        <w:rPr>
          <w:rFonts w:ascii="Calibri" w:hAnsi="Calibri"/>
          <w:sz w:val="22"/>
          <w:szCs w:val="22"/>
        </w:rPr>
        <w:t xml:space="preserve"> </w:t>
      </w:r>
      <w:r w:rsidR="00790C08">
        <w:rPr>
          <w:rFonts w:ascii="Calibri" w:hAnsi="Calibri"/>
          <w:sz w:val="22"/>
          <w:szCs w:val="22"/>
        </w:rPr>
        <w:t xml:space="preserve">program size can be found in </w:t>
      </w:r>
      <w:hyperlink w:anchor="Exhibit_I" w:history="1">
        <w:r w:rsidR="00790C08" w:rsidRPr="006D7837">
          <w:rPr>
            <w:rStyle w:val="Hyperlink"/>
            <w:rFonts w:ascii="Calibri" w:hAnsi="Calibri"/>
            <w:i/>
            <w:sz w:val="22"/>
            <w:szCs w:val="22"/>
          </w:rPr>
          <w:t xml:space="preserve">Exhibit </w:t>
        </w:r>
        <w:r w:rsidR="006D7837" w:rsidRPr="006D7837">
          <w:rPr>
            <w:rStyle w:val="Hyperlink"/>
            <w:rFonts w:ascii="Calibri" w:hAnsi="Calibri"/>
            <w:i/>
            <w:sz w:val="22"/>
            <w:szCs w:val="22"/>
          </w:rPr>
          <w:t>I – 2018 Program Details</w:t>
        </w:r>
      </w:hyperlink>
      <w:r w:rsidR="0097563D">
        <w:rPr>
          <w:rFonts w:ascii="Calibri" w:hAnsi="Calibri"/>
          <w:sz w:val="22"/>
          <w:szCs w:val="22"/>
        </w:rPr>
        <w:t>.</w:t>
      </w:r>
    </w:p>
    <w:p w14:paraId="75DB110E" w14:textId="77777777" w:rsidR="003E00B6" w:rsidRPr="007F754A" w:rsidRDefault="003E00B6" w:rsidP="003E00B6">
      <w:pPr>
        <w:jc w:val="both"/>
        <w:rPr>
          <w:rFonts w:ascii="Calibri" w:hAnsi="Calibri"/>
          <w:sz w:val="22"/>
          <w:szCs w:val="22"/>
        </w:rPr>
      </w:pPr>
    </w:p>
    <w:p w14:paraId="702A4B28" w14:textId="0503C039" w:rsidR="007F754A" w:rsidRPr="007F754A" w:rsidRDefault="007F754A" w:rsidP="00222AFE">
      <w:pPr>
        <w:pBdr>
          <w:bottom w:val="single" w:sz="4" w:space="1" w:color="auto"/>
        </w:pBdr>
        <w:rPr>
          <w:rFonts w:ascii="Calibri" w:hAnsi="Calibri"/>
          <w:b/>
          <w:smallCaps/>
        </w:rPr>
      </w:pPr>
      <w:bookmarkStart w:id="3" w:name="Section_3"/>
      <w:r w:rsidRPr="006D7837">
        <w:rPr>
          <w:rFonts w:ascii="Calibri" w:hAnsi="Calibri"/>
          <w:b/>
          <w:smallCaps/>
        </w:rPr>
        <w:t>Section</w:t>
      </w:r>
      <w:r w:rsidRPr="007F754A">
        <w:rPr>
          <w:rFonts w:ascii="Calibri" w:hAnsi="Calibri"/>
          <w:b/>
          <w:smallCaps/>
        </w:rPr>
        <w:t xml:space="preserve"> </w:t>
      </w:r>
      <w:r>
        <w:rPr>
          <w:rFonts w:ascii="Calibri" w:hAnsi="Calibri"/>
          <w:b/>
          <w:smallCaps/>
        </w:rPr>
        <w:t>3</w:t>
      </w:r>
      <w:r w:rsidRPr="007F754A">
        <w:rPr>
          <w:rFonts w:ascii="Calibri" w:hAnsi="Calibri"/>
          <w:b/>
          <w:smallCaps/>
        </w:rPr>
        <w:t xml:space="preserve"> – </w:t>
      </w:r>
      <w:r w:rsidR="001D6383">
        <w:rPr>
          <w:rFonts w:ascii="Calibri" w:hAnsi="Calibri"/>
          <w:b/>
          <w:smallCaps/>
        </w:rPr>
        <w:t xml:space="preserve">How to Prepare and Submit a Bid for </w:t>
      </w:r>
      <w:r w:rsidR="003E00B6">
        <w:rPr>
          <w:rFonts w:ascii="Calibri" w:hAnsi="Calibri"/>
          <w:b/>
          <w:smallCaps/>
        </w:rPr>
        <w:t>this</w:t>
      </w:r>
      <w:r w:rsidR="001D6383">
        <w:rPr>
          <w:rFonts w:ascii="Calibri" w:hAnsi="Calibri"/>
          <w:b/>
          <w:smallCaps/>
        </w:rPr>
        <w:t xml:space="preserve"> </w:t>
      </w:r>
      <w:r w:rsidR="00B5425E">
        <w:rPr>
          <w:rFonts w:ascii="Calibri" w:hAnsi="Calibri"/>
          <w:b/>
          <w:smallCaps/>
        </w:rPr>
        <w:t>Competitive</w:t>
      </w:r>
      <w:r w:rsidR="00150FA5">
        <w:rPr>
          <w:rFonts w:ascii="Calibri" w:hAnsi="Calibri"/>
          <w:b/>
          <w:smallCaps/>
        </w:rPr>
        <w:t xml:space="preserve"> Solicitation</w:t>
      </w:r>
    </w:p>
    <w:bookmarkEnd w:id="3"/>
    <w:p w14:paraId="21922E27" w14:textId="77777777" w:rsidR="007F754A" w:rsidRDefault="007F754A" w:rsidP="003E00B6">
      <w:pPr>
        <w:jc w:val="both"/>
        <w:rPr>
          <w:rFonts w:ascii="Calibri" w:hAnsi="Calibri" w:cs="Arial"/>
          <w:sz w:val="22"/>
          <w:szCs w:val="22"/>
        </w:rPr>
      </w:pPr>
    </w:p>
    <w:p w14:paraId="000141F3" w14:textId="1A4C20D1" w:rsidR="007F754A" w:rsidRPr="00880BE8" w:rsidRDefault="007F754A" w:rsidP="00DB058C">
      <w:pPr>
        <w:jc w:val="both"/>
        <w:rPr>
          <w:rFonts w:ascii="Calibri" w:hAnsi="Calibri"/>
          <w:sz w:val="22"/>
          <w:szCs w:val="22"/>
        </w:rPr>
      </w:pPr>
      <w:r w:rsidRPr="00880BE8">
        <w:rPr>
          <w:rFonts w:ascii="Calibri" w:hAnsi="Calibri"/>
          <w:sz w:val="22"/>
          <w:szCs w:val="22"/>
        </w:rPr>
        <w:t xml:space="preserve">This section identifies how to prepare and submit your bid </w:t>
      </w:r>
      <w:r w:rsidR="003E00B6" w:rsidRPr="00880BE8">
        <w:rPr>
          <w:rFonts w:ascii="Calibri" w:hAnsi="Calibri"/>
          <w:sz w:val="22"/>
          <w:szCs w:val="22"/>
        </w:rPr>
        <w:t xml:space="preserve">to Enterprise Services </w:t>
      </w:r>
      <w:r w:rsidRPr="00880BE8">
        <w:rPr>
          <w:rFonts w:ascii="Calibri" w:hAnsi="Calibri"/>
          <w:sz w:val="22"/>
          <w:szCs w:val="22"/>
        </w:rPr>
        <w:t>for th</w:t>
      </w:r>
      <w:r w:rsidR="003E00B6" w:rsidRPr="00880BE8">
        <w:rPr>
          <w:rFonts w:ascii="Calibri" w:hAnsi="Calibri"/>
          <w:sz w:val="22"/>
          <w:szCs w:val="22"/>
        </w:rPr>
        <w:t>is</w:t>
      </w:r>
      <w:r w:rsidRPr="00880BE8">
        <w:rPr>
          <w:rFonts w:ascii="Calibri" w:hAnsi="Calibri"/>
          <w:sz w:val="22"/>
          <w:szCs w:val="22"/>
        </w:rPr>
        <w:t xml:space="preserve"> </w:t>
      </w:r>
      <w:r w:rsidR="00B5425E">
        <w:rPr>
          <w:rFonts w:ascii="Calibri" w:hAnsi="Calibri" w:cs="Arial"/>
          <w:sz w:val="22"/>
          <w:szCs w:val="22"/>
        </w:rPr>
        <w:t>Competitive</w:t>
      </w:r>
      <w:r w:rsidR="00147BE9">
        <w:rPr>
          <w:rFonts w:ascii="Calibri" w:hAnsi="Calibri" w:cs="Arial"/>
          <w:sz w:val="22"/>
          <w:szCs w:val="22"/>
        </w:rPr>
        <w:t xml:space="preserve"> Solicitation</w:t>
      </w:r>
      <w:r w:rsidRPr="00880BE8">
        <w:rPr>
          <w:rFonts w:ascii="Calibri" w:hAnsi="Calibri"/>
          <w:sz w:val="22"/>
          <w:szCs w:val="22"/>
        </w:rPr>
        <w:t>.</w:t>
      </w:r>
      <w:r w:rsidR="003E00B6" w:rsidRPr="00880BE8">
        <w:rPr>
          <w:rFonts w:ascii="Calibri" w:hAnsi="Calibri"/>
          <w:sz w:val="22"/>
          <w:szCs w:val="22"/>
        </w:rPr>
        <w:t xml:space="preserve">  In addition, bidders will need to review and follow the </w:t>
      </w:r>
      <w:r w:rsidR="00B5425E">
        <w:rPr>
          <w:rFonts w:ascii="Calibri" w:hAnsi="Calibri" w:cs="Arial"/>
          <w:sz w:val="22"/>
          <w:szCs w:val="22"/>
        </w:rPr>
        <w:t>Competitive</w:t>
      </w:r>
      <w:r w:rsidR="00F54D17">
        <w:rPr>
          <w:rFonts w:ascii="Calibri" w:hAnsi="Calibri" w:cs="Arial"/>
          <w:sz w:val="22"/>
          <w:szCs w:val="22"/>
        </w:rPr>
        <w:t xml:space="preserve"> Solicitation </w:t>
      </w:r>
      <w:r w:rsidR="003E00B6" w:rsidRPr="00880BE8">
        <w:rPr>
          <w:rFonts w:ascii="Calibri" w:hAnsi="Calibri"/>
          <w:sz w:val="22"/>
          <w:szCs w:val="22"/>
        </w:rPr>
        <w:t xml:space="preserve">requirements </w:t>
      </w:r>
      <w:r w:rsidR="00F54D17">
        <w:rPr>
          <w:rFonts w:ascii="Calibri" w:hAnsi="Calibri"/>
          <w:sz w:val="22"/>
          <w:szCs w:val="22"/>
        </w:rPr>
        <w:t xml:space="preserve">including those set forth in the exhibits, </w:t>
      </w:r>
      <w:r w:rsidR="00C23B55" w:rsidRPr="00880BE8">
        <w:rPr>
          <w:rFonts w:ascii="Calibri" w:hAnsi="Calibri"/>
          <w:sz w:val="22"/>
          <w:szCs w:val="22"/>
        </w:rPr>
        <w:t xml:space="preserve">which </w:t>
      </w:r>
      <w:r w:rsidR="003E00B6" w:rsidRPr="00880BE8">
        <w:rPr>
          <w:rFonts w:ascii="Calibri" w:hAnsi="Calibri"/>
          <w:sz w:val="22"/>
          <w:szCs w:val="22"/>
        </w:rPr>
        <w:t>identifies the information that bidders must provide to Enterprise Services to constitute a responsive bid.</w:t>
      </w:r>
      <w:r w:rsidR="00BD7381" w:rsidRPr="00880BE8">
        <w:rPr>
          <w:rFonts w:ascii="Calibri" w:hAnsi="Calibri"/>
          <w:sz w:val="22"/>
          <w:szCs w:val="22"/>
        </w:rPr>
        <w:t xml:space="preserve">  </w:t>
      </w:r>
      <w:r w:rsidR="00E26BF5" w:rsidRPr="00880BE8">
        <w:rPr>
          <w:rFonts w:ascii="Calibri" w:hAnsi="Calibri" w:cs="Arial"/>
          <w:sz w:val="22"/>
          <w:szCs w:val="22"/>
        </w:rPr>
        <w:t xml:space="preserve">By responding to this </w:t>
      </w:r>
      <w:r w:rsidR="00B5425E">
        <w:rPr>
          <w:rFonts w:ascii="Calibri" w:hAnsi="Calibri" w:cs="Arial"/>
          <w:sz w:val="22"/>
          <w:szCs w:val="22"/>
        </w:rPr>
        <w:t>Competitive</w:t>
      </w:r>
      <w:r w:rsidR="00147BE9">
        <w:rPr>
          <w:rFonts w:ascii="Calibri" w:hAnsi="Calibri" w:cs="Arial"/>
          <w:sz w:val="22"/>
          <w:szCs w:val="22"/>
        </w:rPr>
        <w:t xml:space="preserve"> Solicitation</w:t>
      </w:r>
      <w:r w:rsidR="003E00B6" w:rsidRPr="00880BE8">
        <w:rPr>
          <w:rFonts w:ascii="Calibri" w:hAnsi="Calibri" w:cs="Arial"/>
          <w:sz w:val="22"/>
          <w:szCs w:val="22"/>
        </w:rPr>
        <w:t xml:space="preserve"> and submitting a bid</w:t>
      </w:r>
      <w:r w:rsidR="00E26BF5" w:rsidRPr="00880BE8">
        <w:rPr>
          <w:rFonts w:ascii="Calibri" w:hAnsi="Calibri" w:cs="Arial"/>
          <w:sz w:val="22"/>
          <w:szCs w:val="22"/>
        </w:rPr>
        <w:t>, bidder</w:t>
      </w:r>
      <w:r w:rsidR="003E00B6" w:rsidRPr="00880BE8">
        <w:rPr>
          <w:rFonts w:ascii="Calibri" w:hAnsi="Calibri" w:cs="Arial"/>
          <w:sz w:val="22"/>
          <w:szCs w:val="22"/>
        </w:rPr>
        <w:t>s</w:t>
      </w:r>
      <w:r w:rsidR="00E26BF5" w:rsidRPr="00880BE8">
        <w:rPr>
          <w:rFonts w:ascii="Calibri" w:hAnsi="Calibri" w:cs="Arial"/>
          <w:sz w:val="22"/>
          <w:szCs w:val="22"/>
        </w:rPr>
        <w:t xml:space="preserve"> acknowledge having read and understood the entire </w:t>
      </w:r>
      <w:r w:rsidR="00B5425E">
        <w:rPr>
          <w:rFonts w:ascii="Calibri" w:hAnsi="Calibri" w:cs="Arial"/>
          <w:sz w:val="22"/>
          <w:szCs w:val="22"/>
        </w:rPr>
        <w:t>Competitive</w:t>
      </w:r>
      <w:r w:rsidR="00147BE9">
        <w:rPr>
          <w:rFonts w:ascii="Calibri" w:hAnsi="Calibri" w:cs="Arial"/>
          <w:sz w:val="22"/>
          <w:szCs w:val="22"/>
        </w:rPr>
        <w:t xml:space="preserve"> Solicitation</w:t>
      </w:r>
      <w:r w:rsidR="00E26BF5" w:rsidRPr="00880BE8">
        <w:rPr>
          <w:rFonts w:ascii="Calibri" w:hAnsi="Calibri" w:cs="Arial"/>
          <w:sz w:val="22"/>
          <w:szCs w:val="22"/>
        </w:rPr>
        <w:t xml:space="preserve"> and accept all information contained within </w:t>
      </w:r>
      <w:r w:rsidR="003E00B6" w:rsidRPr="00880BE8">
        <w:rPr>
          <w:rFonts w:ascii="Calibri" w:hAnsi="Calibri" w:cs="Arial"/>
          <w:sz w:val="22"/>
          <w:szCs w:val="22"/>
        </w:rPr>
        <w:t>this</w:t>
      </w:r>
      <w:r w:rsidR="00E26BF5" w:rsidRPr="00880BE8">
        <w:rPr>
          <w:rFonts w:ascii="Calibri" w:hAnsi="Calibri" w:cs="Arial"/>
          <w:sz w:val="22"/>
          <w:szCs w:val="22"/>
        </w:rPr>
        <w:t xml:space="preserve"> </w:t>
      </w:r>
      <w:r w:rsidR="00B5425E">
        <w:rPr>
          <w:rFonts w:ascii="Calibri" w:hAnsi="Calibri" w:cs="Arial"/>
          <w:sz w:val="22"/>
          <w:szCs w:val="22"/>
        </w:rPr>
        <w:t>Competitive</w:t>
      </w:r>
      <w:r w:rsidR="00147BE9">
        <w:rPr>
          <w:rFonts w:ascii="Calibri" w:hAnsi="Calibri" w:cs="Arial"/>
          <w:sz w:val="22"/>
          <w:szCs w:val="22"/>
        </w:rPr>
        <w:t xml:space="preserve"> Solicitation</w:t>
      </w:r>
      <w:r w:rsidR="00E26BF5" w:rsidRPr="00880BE8">
        <w:rPr>
          <w:rFonts w:ascii="Calibri" w:hAnsi="Calibri" w:cs="Arial"/>
          <w:sz w:val="22"/>
          <w:szCs w:val="22"/>
        </w:rPr>
        <w:t>.</w:t>
      </w:r>
    </w:p>
    <w:p w14:paraId="4B4BA818" w14:textId="46807B7C" w:rsidR="00C7552B" w:rsidRPr="00E209BC" w:rsidRDefault="006B62DA" w:rsidP="00E209BC">
      <w:pPr>
        <w:numPr>
          <w:ilvl w:val="0"/>
          <w:numId w:val="16"/>
        </w:numPr>
        <w:spacing w:before="240"/>
        <w:ind w:hanging="540"/>
        <w:jc w:val="both"/>
        <w:rPr>
          <w:rFonts w:ascii="Calibri" w:hAnsi="Calibri"/>
          <w:sz w:val="22"/>
          <w:szCs w:val="22"/>
        </w:rPr>
      </w:pPr>
      <w:r>
        <w:rPr>
          <w:rFonts w:ascii="Calibri" w:hAnsi="Calibri"/>
          <w:b/>
          <w:smallCaps/>
          <w:sz w:val="22"/>
          <w:szCs w:val="22"/>
        </w:rPr>
        <w:t xml:space="preserve">Pre-Bid </w:t>
      </w:r>
      <w:r w:rsidR="00E209BC">
        <w:rPr>
          <w:rFonts w:ascii="Calibri" w:hAnsi="Calibri"/>
          <w:b/>
          <w:smallCaps/>
          <w:sz w:val="22"/>
          <w:szCs w:val="22"/>
        </w:rPr>
        <w:t>Conference</w:t>
      </w:r>
      <w:r w:rsidR="00222AFE">
        <w:rPr>
          <w:rFonts w:ascii="Calibri" w:hAnsi="Calibri"/>
          <w:sz w:val="22"/>
          <w:szCs w:val="22"/>
        </w:rPr>
        <w:t xml:space="preserve">.  </w:t>
      </w:r>
      <w:r w:rsidRPr="006B62DA">
        <w:rPr>
          <w:rFonts w:ascii="Calibri" w:hAnsi="Calibri"/>
          <w:sz w:val="22"/>
          <w:szCs w:val="22"/>
        </w:rPr>
        <w:t>Enterprise Services will host a</w:t>
      </w:r>
      <w:r w:rsidR="00E43B0F">
        <w:rPr>
          <w:rFonts w:ascii="Calibri" w:hAnsi="Calibri"/>
          <w:sz w:val="22"/>
          <w:szCs w:val="22"/>
        </w:rPr>
        <w:t xml:space="preserve"> </w:t>
      </w:r>
      <w:r w:rsidR="00B5425E">
        <w:rPr>
          <w:rFonts w:ascii="Calibri" w:hAnsi="Calibri" w:cs="Arial"/>
          <w:sz w:val="22"/>
          <w:szCs w:val="22"/>
        </w:rPr>
        <w:t>Competitive</w:t>
      </w:r>
      <w:r w:rsidR="00147BE9">
        <w:rPr>
          <w:rFonts w:ascii="Calibri" w:hAnsi="Calibri" w:cs="Arial"/>
          <w:sz w:val="22"/>
          <w:szCs w:val="22"/>
        </w:rPr>
        <w:t xml:space="preserve"> Solicitation</w:t>
      </w:r>
      <w:r w:rsidRPr="006B62DA">
        <w:rPr>
          <w:rFonts w:ascii="Calibri" w:hAnsi="Calibri"/>
          <w:sz w:val="22"/>
          <w:szCs w:val="22"/>
        </w:rPr>
        <w:t xml:space="preserve"> pre-bid </w:t>
      </w:r>
      <w:r w:rsidR="00E209BC">
        <w:rPr>
          <w:rFonts w:ascii="Calibri" w:hAnsi="Calibri"/>
          <w:sz w:val="22"/>
          <w:szCs w:val="22"/>
        </w:rPr>
        <w:t>conference</w:t>
      </w:r>
      <w:r w:rsidRPr="006B62DA">
        <w:rPr>
          <w:rFonts w:ascii="Calibri" w:hAnsi="Calibri"/>
          <w:sz w:val="22"/>
          <w:szCs w:val="22"/>
        </w:rPr>
        <w:t xml:space="preserve"> at the time and location indicated i</w:t>
      </w:r>
      <w:r w:rsidR="00EE5C9A">
        <w:rPr>
          <w:rFonts w:ascii="Calibri" w:hAnsi="Calibri"/>
          <w:sz w:val="22"/>
          <w:szCs w:val="22"/>
        </w:rPr>
        <w:t>n Section 1</w:t>
      </w:r>
      <w:r w:rsidR="000E79D0">
        <w:rPr>
          <w:rFonts w:ascii="Calibri" w:hAnsi="Calibri"/>
          <w:sz w:val="22"/>
          <w:szCs w:val="22"/>
        </w:rPr>
        <w:t>.1</w:t>
      </w:r>
      <w:r w:rsidR="00EE5C9A">
        <w:rPr>
          <w:rFonts w:ascii="Calibri" w:hAnsi="Calibri"/>
          <w:sz w:val="22"/>
          <w:szCs w:val="22"/>
        </w:rPr>
        <w:t xml:space="preserve"> of </w:t>
      </w:r>
      <w:r w:rsidRPr="006B62DA">
        <w:rPr>
          <w:rFonts w:ascii="Calibri" w:hAnsi="Calibri"/>
          <w:sz w:val="22"/>
          <w:szCs w:val="22"/>
        </w:rPr>
        <w:t xml:space="preserve">this </w:t>
      </w:r>
      <w:r w:rsidR="00B5425E">
        <w:rPr>
          <w:rFonts w:ascii="Calibri" w:hAnsi="Calibri" w:cs="Arial"/>
          <w:sz w:val="22"/>
          <w:szCs w:val="22"/>
        </w:rPr>
        <w:t>Competitive</w:t>
      </w:r>
      <w:r w:rsidR="00147BE9">
        <w:rPr>
          <w:rFonts w:ascii="Calibri" w:hAnsi="Calibri" w:cs="Arial"/>
          <w:sz w:val="22"/>
          <w:szCs w:val="22"/>
        </w:rPr>
        <w:t xml:space="preserve"> Solicitation</w:t>
      </w:r>
      <w:r w:rsidRPr="006B62DA">
        <w:rPr>
          <w:rFonts w:ascii="Calibri" w:hAnsi="Calibri"/>
          <w:sz w:val="22"/>
          <w:szCs w:val="22"/>
        </w:rPr>
        <w:t xml:space="preserve">.  Attendance is not mandatory.  Bidders, however, are encouraged to attend and participate.  The purpose of the pre-bid </w:t>
      </w:r>
      <w:r w:rsidR="00E209BC">
        <w:rPr>
          <w:rFonts w:ascii="Calibri" w:hAnsi="Calibri"/>
          <w:sz w:val="22"/>
          <w:szCs w:val="22"/>
        </w:rPr>
        <w:t>conference</w:t>
      </w:r>
      <w:r w:rsidRPr="006B62DA">
        <w:rPr>
          <w:rFonts w:ascii="Calibri" w:hAnsi="Calibri"/>
          <w:sz w:val="22"/>
          <w:szCs w:val="22"/>
        </w:rPr>
        <w:t xml:space="preserve"> is to clarify the </w:t>
      </w:r>
      <w:r w:rsidR="00B5425E">
        <w:rPr>
          <w:rFonts w:ascii="Calibri" w:hAnsi="Calibri" w:cs="Arial"/>
          <w:sz w:val="22"/>
          <w:szCs w:val="22"/>
        </w:rPr>
        <w:t>Competitive</w:t>
      </w:r>
      <w:r w:rsidR="00147BE9">
        <w:rPr>
          <w:rFonts w:ascii="Calibri" w:hAnsi="Calibri" w:cs="Arial"/>
          <w:sz w:val="22"/>
          <w:szCs w:val="22"/>
        </w:rPr>
        <w:t xml:space="preserve"> Solicitation</w:t>
      </w:r>
      <w:r w:rsidRPr="006B62DA">
        <w:rPr>
          <w:rFonts w:ascii="Calibri" w:hAnsi="Calibri"/>
          <w:sz w:val="22"/>
          <w:szCs w:val="22"/>
        </w:rPr>
        <w:t xml:space="preserve"> as needed and raise any issues or concerns that bidders may have.  If interpretations, specifications, or other changes to the </w:t>
      </w:r>
      <w:r w:rsidR="00B5425E">
        <w:rPr>
          <w:rFonts w:ascii="Calibri" w:hAnsi="Calibri" w:cs="Arial"/>
          <w:sz w:val="22"/>
          <w:szCs w:val="22"/>
        </w:rPr>
        <w:t>Competitive</w:t>
      </w:r>
      <w:r w:rsidR="00147BE9">
        <w:rPr>
          <w:rFonts w:ascii="Calibri" w:hAnsi="Calibri" w:cs="Arial"/>
          <w:sz w:val="22"/>
          <w:szCs w:val="22"/>
        </w:rPr>
        <w:t xml:space="preserve"> Solicitation</w:t>
      </w:r>
      <w:r w:rsidRPr="006B62DA">
        <w:rPr>
          <w:rFonts w:ascii="Calibri" w:hAnsi="Calibri"/>
          <w:sz w:val="22"/>
          <w:szCs w:val="22"/>
        </w:rPr>
        <w:t xml:space="preserve"> are required as a result of the </w:t>
      </w:r>
      <w:r w:rsidR="00E209BC">
        <w:rPr>
          <w:rFonts w:ascii="Calibri" w:hAnsi="Calibri"/>
          <w:sz w:val="22"/>
          <w:szCs w:val="22"/>
        </w:rPr>
        <w:t>conference</w:t>
      </w:r>
      <w:r w:rsidRPr="006B62DA">
        <w:rPr>
          <w:rFonts w:ascii="Calibri" w:hAnsi="Calibri"/>
          <w:sz w:val="22"/>
          <w:szCs w:val="22"/>
        </w:rPr>
        <w:t xml:space="preserve">, the Procurement Coordinator will post an amendment to this </w:t>
      </w:r>
      <w:r w:rsidR="00B5425E">
        <w:rPr>
          <w:rFonts w:ascii="Calibri" w:hAnsi="Calibri" w:cs="Arial"/>
          <w:sz w:val="22"/>
          <w:szCs w:val="22"/>
        </w:rPr>
        <w:t>Competitive</w:t>
      </w:r>
      <w:r w:rsidR="00147BE9">
        <w:rPr>
          <w:rFonts w:ascii="Calibri" w:hAnsi="Calibri" w:cs="Arial"/>
          <w:sz w:val="22"/>
          <w:szCs w:val="22"/>
        </w:rPr>
        <w:t xml:space="preserve"> Solicitation</w:t>
      </w:r>
      <w:r w:rsidRPr="006B62DA">
        <w:rPr>
          <w:rFonts w:ascii="Calibri" w:hAnsi="Calibri"/>
          <w:sz w:val="22"/>
          <w:szCs w:val="22"/>
        </w:rPr>
        <w:t xml:space="preserve"> to WEBS.  Assistance for disabled, blind, or hearing-impaired persons who wish to attend </w:t>
      </w:r>
      <w:r w:rsidR="00B63687">
        <w:rPr>
          <w:rFonts w:ascii="Calibri" w:hAnsi="Calibri"/>
          <w:sz w:val="22"/>
          <w:szCs w:val="22"/>
        </w:rPr>
        <w:t xml:space="preserve">the pre-bid conference </w:t>
      </w:r>
      <w:r w:rsidRPr="006B62DA">
        <w:rPr>
          <w:rFonts w:ascii="Calibri" w:hAnsi="Calibri"/>
          <w:sz w:val="22"/>
          <w:szCs w:val="22"/>
        </w:rPr>
        <w:t>is available with prior arrangement by contacting the Procurement Coordinator.</w:t>
      </w:r>
      <w:r w:rsidR="008D5BE6">
        <w:rPr>
          <w:rFonts w:ascii="Calibri" w:hAnsi="Calibri"/>
          <w:sz w:val="22"/>
          <w:szCs w:val="22"/>
        </w:rPr>
        <w:t xml:space="preserve"> Please register to attend the pre-bid conference, either in person or virtually, </w:t>
      </w:r>
      <w:hyperlink r:id="rId104" w:history="1">
        <w:r w:rsidR="008D5BE6" w:rsidRPr="00A85AC1">
          <w:rPr>
            <w:rStyle w:val="Hyperlink"/>
            <w:rFonts w:ascii="Calibri" w:hAnsi="Calibri"/>
            <w:sz w:val="22"/>
            <w:szCs w:val="22"/>
          </w:rPr>
          <w:t>he</w:t>
        </w:r>
        <w:r w:rsidR="008D5BE6" w:rsidRPr="00A85AC1">
          <w:rPr>
            <w:rStyle w:val="Hyperlink"/>
            <w:rFonts w:ascii="Calibri" w:hAnsi="Calibri"/>
            <w:sz w:val="22"/>
            <w:szCs w:val="22"/>
          </w:rPr>
          <w:t>r</w:t>
        </w:r>
        <w:r w:rsidR="008D5BE6" w:rsidRPr="00A85AC1">
          <w:rPr>
            <w:rStyle w:val="Hyperlink"/>
            <w:rFonts w:ascii="Calibri" w:hAnsi="Calibri"/>
            <w:sz w:val="22"/>
            <w:szCs w:val="22"/>
          </w:rPr>
          <w:t>e</w:t>
        </w:r>
      </w:hyperlink>
      <w:r w:rsidR="008D5BE6">
        <w:rPr>
          <w:rFonts w:ascii="Calibri" w:hAnsi="Calibri"/>
          <w:sz w:val="22"/>
          <w:szCs w:val="22"/>
        </w:rPr>
        <w:t>.</w:t>
      </w:r>
      <w:r w:rsidR="00A85AC1">
        <w:rPr>
          <w:rFonts w:ascii="Calibri" w:hAnsi="Calibri"/>
          <w:sz w:val="22"/>
          <w:szCs w:val="22"/>
        </w:rPr>
        <w:t xml:space="preserve"> The Password for the registration is Commercial Card.</w:t>
      </w:r>
    </w:p>
    <w:p w14:paraId="307C8FFD" w14:textId="7A0B69C8" w:rsidR="00DA51BE" w:rsidRDefault="00836499" w:rsidP="00DA51BE">
      <w:pPr>
        <w:numPr>
          <w:ilvl w:val="0"/>
          <w:numId w:val="16"/>
        </w:numPr>
        <w:spacing w:before="240"/>
        <w:ind w:hanging="540"/>
        <w:jc w:val="both"/>
        <w:rPr>
          <w:rFonts w:ascii="Calibri" w:hAnsi="Calibri"/>
          <w:sz w:val="22"/>
          <w:szCs w:val="22"/>
        </w:rPr>
      </w:pPr>
      <w:r>
        <w:rPr>
          <w:rFonts w:ascii="Calibri" w:hAnsi="Calibri"/>
          <w:b/>
          <w:smallCaps/>
          <w:sz w:val="22"/>
          <w:szCs w:val="22"/>
        </w:rPr>
        <w:lastRenderedPageBreak/>
        <w:t>Bid Format</w:t>
      </w:r>
      <w:r w:rsidR="00DA51BE">
        <w:rPr>
          <w:rFonts w:ascii="Calibri" w:hAnsi="Calibri"/>
          <w:sz w:val="22"/>
          <w:szCs w:val="22"/>
        </w:rPr>
        <w:t xml:space="preserve">.  </w:t>
      </w:r>
      <w:r w:rsidRPr="00880BE8">
        <w:rPr>
          <w:rFonts w:ascii="Calibri" w:hAnsi="Calibri"/>
          <w:sz w:val="22"/>
          <w:szCs w:val="22"/>
        </w:rPr>
        <w:t xml:space="preserve">Bids must be </w:t>
      </w:r>
      <w:r w:rsidR="00BB789F" w:rsidRPr="00880BE8">
        <w:rPr>
          <w:rFonts w:ascii="Calibri" w:hAnsi="Calibri"/>
          <w:sz w:val="22"/>
          <w:szCs w:val="22"/>
        </w:rPr>
        <w:t xml:space="preserve">complete, </w:t>
      </w:r>
      <w:r w:rsidRPr="00880BE8">
        <w:rPr>
          <w:rFonts w:ascii="Calibri" w:hAnsi="Calibri"/>
          <w:sz w:val="22"/>
          <w:szCs w:val="22"/>
        </w:rPr>
        <w:t xml:space="preserve">legible, signed and </w:t>
      </w:r>
      <w:r w:rsidR="00BB789F" w:rsidRPr="00880BE8">
        <w:rPr>
          <w:rFonts w:ascii="Calibri" w:hAnsi="Calibri"/>
          <w:sz w:val="22"/>
          <w:szCs w:val="22"/>
        </w:rPr>
        <w:t xml:space="preserve">follow </w:t>
      </w:r>
      <w:r w:rsidR="00F54D17">
        <w:rPr>
          <w:rFonts w:ascii="Calibri" w:hAnsi="Calibri"/>
          <w:sz w:val="22"/>
          <w:szCs w:val="22"/>
        </w:rPr>
        <w:t>all</w:t>
      </w:r>
      <w:r w:rsidR="00BB789F" w:rsidRPr="00880BE8">
        <w:rPr>
          <w:rFonts w:ascii="Calibri" w:hAnsi="Calibri"/>
          <w:sz w:val="22"/>
          <w:szCs w:val="22"/>
        </w:rPr>
        <w:t xml:space="preserve"> instructions stated in </w:t>
      </w:r>
      <w:r w:rsidR="00F54D17">
        <w:rPr>
          <w:rFonts w:ascii="Calibri" w:hAnsi="Calibri"/>
          <w:sz w:val="22"/>
          <w:szCs w:val="22"/>
        </w:rPr>
        <w:t xml:space="preserve">the </w:t>
      </w:r>
      <w:r w:rsidR="00B5425E">
        <w:rPr>
          <w:rFonts w:ascii="Calibri" w:hAnsi="Calibri" w:cs="Arial"/>
          <w:sz w:val="22"/>
          <w:szCs w:val="22"/>
        </w:rPr>
        <w:t>Competitive</w:t>
      </w:r>
      <w:r w:rsidR="00F54D17">
        <w:rPr>
          <w:rFonts w:ascii="Calibri" w:hAnsi="Calibri" w:cs="Arial"/>
          <w:sz w:val="22"/>
          <w:szCs w:val="22"/>
        </w:rPr>
        <w:t xml:space="preserve"> Solicitation</w:t>
      </w:r>
      <w:r w:rsidR="00F54D17">
        <w:rPr>
          <w:rFonts w:ascii="Calibri" w:hAnsi="Calibri"/>
          <w:sz w:val="22"/>
          <w:szCs w:val="22"/>
        </w:rPr>
        <w:t xml:space="preserve"> and exhibits. </w:t>
      </w:r>
      <w:r w:rsidR="006C0EBA" w:rsidRPr="00880BE8">
        <w:rPr>
          <w:rFonts w:ascii="Calibri" w:hAnsi="Calibri"/>
          <w:sz w:val="22"/>
          <w:szCs w:val="22"/>
        </w:rPr>
        <w:t xml:space="preserve"> Unless</w:t>
      </w:r>
      <w:r w:rsidR="006C0EBA">
        <w:rPr>
          <w:rFonts w:ascii="Calibri" w:hAnsi="Calibri"/>
          <w:sz w:val="22"/>
          <w:szCs w:val="22"/>
        </w:rPr>
        <w:t xml:space="preserve"> otherwise specified in writing by Enterprise Services, documents included with an electronic bid must be prepared in MS Word, MS Excel, or </w:t>
      </w:r>
      <w:r w:rsidR="00C92DD7">
        <w:rPr>
          <w:rFonts w:ascii="Calibri" w:hAnsi="Calibri"/>
          <w:sz w:val="22"/>
          <w:szCs w:val="22"/>
        </w:rPr>
        <w:t xml:space="preserve">machine readable </w:t>
      </w:r>
      <w:r w:rsidR="006C0EBA">
        <w:rPr>
          <w:rFonts w:ascii="Calibri" w:hAnsi="Calibri"/>
          <w:sz w:val="22"/>
          <w:szCs w:val="22"/>
        </w:rPr>
        <w:t>Adobe PDF.</w:t>
      </w:r>
    </w:p>
    <w:p w14:paraId="205C7829" w14:textId="2D93FCAB" w:rsidR="0035348B" w:rsidRDefault="00D23E09" w:rsidP="0035348B">
      <w:pPr>
        <w:numPr>
          <w:ilvl w:val="0"/>
          <w:numId w:val="16"/>
        </w:numPr>
        <w:spacing w:before="240"/>
        <w:ind w:hanging="540"/>
        <w:jc w:val="both"/>
        <w:rPr>
          <w:rFonts w:ascii="Calibri" w:hAnsi="Calibri"/>
          <w:sz w:val="22"/>
          <w:szCs w:val="22"/>
        </w:rPr>
      </w:pPr>
      <w:r>
        <w:rPr>
          <w:rFonts w:ascii="Calibri" w:hAnsi="Calibri"/>
          <w:b/>
          <w:smallCaps/>
          <w:sz w:val="22"/>
          <w:szCs w:val="22"/>
        </w:rPr>
        <w:t xml:space="preserve">Bidder Communications Regarding this </w:t>
      </w:r>
      <w:r w:rsidR="00A44BC4">
        <w:rPr>
          <w:rFonts w:ascii="Calibri" w:hAnsi="Calibri"/>
          <w:b/>
          <w:smallCaps/>
          <w:sz w:val="22"/>
          <w:szCs w:val="22"/>
        </w:rPr>
        <w:t>Competitive</w:t>
      </w:r>
      <w:r w:rsidR="00FC3E3F">
        <w:rPr>
          <w:rFonts w:ascii="Calibri" w:hAnsi="Calibri"/>
          <w:b/>
          <w:smallCaps/>
          <w:sz w:val="22"/>
          <w:szCs w:val="22"/>
        </w:rPr>
        <w:t xml:space="preserve"> Solicitation</w:t>
      </w:r>
      <w:r w:rsidR="0035348B">
        <w:rPr>
          <w:rFonts w:ascii="Calibri" w:hAnsi="Calibri"/>
          <w:sz w:val="22"/>
          <w:szCs w:val="22"/>
        </w:rPr>
        <w:t xml:space="preserve">.  </w:t>
      </w:r>
      <w:r w:rsidRPr="00D23E09">
        <w:rPr>
          <w:rFonts w:ascii="Calibri" w:hAnsi="Calibri"/>
          <w:sz w:val="22"/>
          <w:szCs w:val="22"/>
        </w:rPr>
        <w:t xml:space="preserve">During the </w:t>
      </w:r>
      <w:r w:rsidR="00A44BC4">
        <w:rPr>
          <w:rFonts w:ascii="Calibri" w:hAnsi="Calibri" w:cs="Arial"/>
          <w:sz w:val="22"/>
          <w:szCs w:val="22"/>
        </w:rPr>
        <w:t>Competitive</w:t>
      </w:r>
      <w:r w:rsidR="00FC3E3F">
        <w:rPr>
          <w:rFonts w:ascii="Calibri" w:hAnsi="Calibri" w:cs="Arial"/>
          <w:sz w:val="22"/>
          <w:szCs w:val="22"/>
        </w:rPr>
        <w:t xml:space="preserve"> Solicitation</w:t>
      </w:r>
      <w:r w:rsidRPr="00D23E09">
        <w:rPr>
          <w:rFonts w:ascii="Calibri" w:hAnsi="Calibri"/>
          <w:sz w:val="22"/>
          <w:szCs w:val="22"/>
        </w:rPr>
        <w:t xml:space="preserve"> process, all bidder communications </w:t>
      </w:r>
      <w:r>
        <w:rPr>
          <w:rFonts w:ascii="Calibri" w:hAnsi="Calibri"/>
          <w:sz w:val="22"/>
          <w:szCs w:val="22"/>
        </w:rPr>
        <w:t>regarding</w:t>
      </w:r>
      <w:r w:rsidRPr="00D23E09">
        <w:rPr>
          <w:rFonts w:ascii="Calibri" w:hAnsi="Calibri"/>
          <w:sz w:val="22"/>
          <w:szCs w:val="22"/>
        </w:rPr>
        <w:t xml:space="preserve"> this </w:t>
      </w:r>
      <w:r w:rsidR="00A44BC4">
        <w:rPr>
          <w:rFonts w:ascii="Calibri" w:hAnsi="Calibri" w:cs="Arial"/>
          <w:sz w:val="22"/>
          <w:szCs w:val="22"/>
        </w:rPr>
        <w:t>Competitive</w:t>
      </w:r>
      <w:r w:rsidR="006B650F">
        <w:rPr>
          <w:rFonts w:ascii="Calibri" w:hAnsi="Calibri" w:cs="Arial"/>
          <w:sz w:val="22"/>
          <w:szCs w:val="22"/>
        </w:rPr>
        <w:t xml:space="preserve"> Solicitation</w:t>
      </w:r>
      <w:r w:rsidRPr="00D23E09">
        <w:rPr>
          <w:rFonts w:ascii="Calibri" w:hAnsi="Calibri"/>
          <w:sz w:val="22"/>
          <w:szCs w:val="22"/>
        </w:rPr>
        <w:t xml:space="preserve"> must be directed to the Procurement Coordinator</w:t>
      </w:r>
      <w:r>
        <w:rPr>
          <w:rFonts w:ascii="Calibri" w:hAnsi="Calibri"/>
          <w:sz w:val="22"/>
          <w:szCs w:val="22"/>
        </w:rPr>
        <w:t xml:space="preserve"> for this </w:t>
      </w:r>
      <w:r w:rsidR="00A44BC4">
        <w:rPr>
          <w:rFonts w:ascii="Calibri" w:hAnsi="Calibri" w:cs="Arial"/>
          <w:sz w:val="22"/>
          <w:szCs w:val="22"/>
        </w:rPr>
        <w:t>Competitive</w:t>
      </w:r>
      <w:r w:rsidR="006B650F">
        <w:rPr>
          <w:rFonts w:ascii="Calibri" w:hAnsi="Calibri" w:cs="Arial"/>
          <w:sz w:val="22"/>
          <w:szCs w:val="22"/>
        </w:rPr>
        <w:t xml:space="preserve"> Solicitation</w:t>
      </w:r>
      <w:r>
        <w:rPr>
          <w:rFonts w:ascii="Calibri" w:hAnsi="Calibri"/>
          <w:sz w:val="22"/>
          <w:szCs w:val="22"/>
        </w:rPr>
        <w:t xml:space="preserve">.  </w:t>
      </w:r>
      <w:r w:rsidRPr="00D23E09">
        <w:rPr>
          <w:rFonts w:ascii="Calibri" w:hAnsi="Calibri"/>
          <w:i/>
          <w:sz w:val="22"/>
          <w:szCs w:val="22"/>
        </w:rPr>
        <w:t>See</w:t>
      </w:r>
      <w:r>
        <w:rPr>
          <w:rFonts w:ascii="Calibri" w:hAnsi="Calibri"/>
          <w:sz w:val="22"/>
          <w:szCs w:val="22"/>
        </w:rPr>
        <w:t xml:space="preserve"> </w:t>
      </w:r>
      <w:r w:rsidR="00EE5C9A">
        <w:rPr>
          <w:rFonts w:ascii="Calibri" w:hAnsi="Calibri"/>
          <w:sz w:val="22"/>
          <w:szCs w:val="22"/>
        </w:rPr>
        <w:t>Section 1</w:t>
      </w:r>
      <w:r w:rsidR="006B650F">
        <w:rPr>
          <w:rFonts w:ascii="Calibri" w:hAnsi="Calibri"/>
          <w:sz w:val="22"/>
          <w:szCs w:val="22"/>
        </w:rPr>
        <w:t>.2</w:t>
      </w:r>
      <w:r w:rsidR="00EE5C9A">
        <w:rPr>
          <w:rFonts w:ascii="Calibri" w:hAnsi="Calibri"/>
          <w:sz w:val="22"/>
          <w:szCs w:val="22"/>
        </w:rPr>
        <w:t xml:space="preserve"> </w:t>
      </w:r>
      <w:r>
        <w:rPr>
          <w:rFonts w:ascii="Calibri" w:hAnsi="Calibri"/>
          <w:sz w:val="22"/>
          <w:szCs w:val="22"/>
        </w:rPr>
        <w:t xml:space="preserve">of this </w:t>
      </w:r>
      <w:r w:rsidR="00A44BC4">
        <w:rPr>
          <w:rFonts w:ascii="Calibri" w:hAnsi="Calibri" w:cs="Arial"/>
          <w:sz w:val="22"/>
          <w:szCs w:val="22"/>
        </w:rPr>
        <w:t>Competitive</w:t>
      </w:r>
      <w:r w:rsidR="006B650F">
        <w:rPr>
          <w:rFonts w:ascii="Calibri" w:hAnsi="Calibri" w:cs="Arial"/>
          <w:sz w:val="22"/>
          <w:szCs w:val="22"/>
        </w:rPr>
        <w:t xml:space="preserve"> Solicitation</w:t>
      </w:r>
      <w:r w:rsidRPr="00D23E09">
        <w:rPr>
          <w:rFonts w:ascii="Calibri" w:hAnsi="Calibri"/>
          <w:sz w:val="22"/>
          <w:szCs w:val="22"/>
        </w:rPr>
        <w:t>.</w:t>
      </w:r>
      <w:r w:rsidR="004E63ED">
        <w:rPr>
          <w:rFonts w:ascii="Calibri" w:hAnsi="Calibri"/>
          <w:sz w:val="22"/>
          <w:szCs w:val="22"/>
        </w:rPr>
        <w:t xml:space="preserve">  </w:t>
      </w:r>
      <w:r w:rsidR="004E63ED" w:rsidRPr="00D23E09">
        <w:rPr>
          <w:rFonts w:ascii="Calibri" w:hAnsi="Calibri"/>
          <w:sz w:val="22"/>
          <w:szCs w:val="22"/>
        </w:rPr>
        <w:t xml:space="preserve">Bidders should rely only on </w:t>
      </w:r>
      <w:r w:rsidR="004E63ED">
        <w:rPr>
          <w:rFonts w:ascii="Calibri" w:hAnsi="Calibri"/>
          <w:sz w:val="22"/>
          <w:szCs w:val="22"/>
        </w:rPr>
        <w:t xml:space="preserve">this </w:t>
      </w:r>
      <w:r w:rsidR="00A44BC4">
        <w:rPr>
          <w:rFonts w:ascii="Calibri" w:hAnsi="Calibri" w:cs="Arial"/>
          <w:sz w:val="22"/>
          <w:szCs w:val="22"/>
        </w:rPr>
        <w:t>Competitive</w:t>
      </w:r>
      <w:r w:rsidR="006B650F">
        <w:rPr>
          <w:rFonts w:ascii="Calibri" w:hAnsi="Calibri" w:cs="Arial"/>
          <w:sz w:val="22"/>
          <w:szCs w:val="22"/>
        </w:rPr>
        <w:t xml:space="preserve"> Solicitation</w:t>
      </w:r>
      <w:r w:rsidR="004E63ED">
        <w:rPr>
          <w:rFonts w:ascii="Calibri" w:hAnsi="Calibri"/>
          <w:sz w:val="22"/>
          <w:szCs w:val="22"/>
        </w:rPr>
        <w:t xml:space="preserve"> and </w:t>
      </w:r>
      <w:r w:rsidR="004E63ED" w:rsidRPr="00D23E09">
        <w:rPr>
          <w:rFonts w:ascii="Calibri" w:hAnsi="Calibri"/>
          <w:sz w:val="22"/>
          <w:szCs w:val="22"/>
        </w:rPr>
        <w:t xml:space="preserve">written amendments </w:t>
      </w:r>
      <w:r w:rsidR="004E63ED">
        <w:rPr>
          <w:rFonts w:ascii="Calibri" w:hAnsi="Calibri"/>
          <w:sz w:val="22"/>
          <w:szCs w:val="22"/>
        </w:rPr>
        <w:t xml:space="preserve">to the </w:t>
      </w:r>
      <w:r w:rsidR="00A44BC4">
        <w:rPr>
          <w:rFonts w:ascii="Calibri" w:hAnsi="Calibri" w:cs="Arial"/>
          <w:sz w:val="22"/>
          <w:szCs w:val="22"/>
        </w:rPr>
        <w:t>Competitive</w:t>
      </w:r>
      <w:r w:rsidR="006B650F">
        <w:rPr>
          <w:rFonts w:ascii="Calibri" w:hAnsi="Calibri" w:cs="Arial"/>
          <w:sz w:val="22"/>
          <w:szCs w:val="22"/>
        </w:rPr>
        <w:t xml:space="preserve"> Solicitation</w:t>
      </w:r>
      <w:r w:rsidR="004E63ED">
        <w:rPr>
          <w:rFonts w:ascii="Calibri" w:hAnsi="Calibri"/>
          <w:sz w:val="22"/>
          <w:szCs w:val="22"/>
        </w:rPr>
        <w:t xml:space="preserve"> </w:t>
      </w:r>
      <w:r w:rsidR="004E63ED" w:rsidRPr="00D23E09">
        <w:rPr>
          <w:rFonts w:ascii="Calibri" w:hAnsi="Calibri"/>
          <w:sz w:val="22"/>
          <w:szCs w:val="22"/>
        </w:rPr>
        <w:t>issued by the Procurement Coordinator.</w:t>
      </w:r>
      <w:r w:rsidR="004E63ED">
        <w:rPr>
          <w:rFonts w:ascii="Calibri" w:hAnsi="Calibri"/>
          <w:sz w:val="22"/>
          <w:szCs w:val="22"/>
        </w:rPr>
        <w:t xml:space="preserve">  In no event will oral communications regarding the </w:t>
      </w:r>
      <w:r w:rsidR="00A44BC4">
        <w:rPr>
          <w:rFonts w:ascii="Calibri" w:hAnsi="Calibri" w:cs="Arial"/>
          <w:sz w:val="22"/>
          <w:szCs w:val="22"/>
        </w:rPr>
        <w:t>Competitive</w:t>
      </w:r>
      <w:r w:rsidR="006B650F">
        <w:rPr>
          <w:rFonts w:ascii="Calibri" w:hAnsi="Calibri" w:cs="Arial"/>
          <w:sz w:val="22"/>
          <w:szCs w:val="22"/>
        </w:rPr>
        <w:t xml:space="preserve"> Solicitation</w:t>
      </w:r>
      <w:r w:rsidR="004E63ED">
        <w:rPr>
          <w:rFonts w:ascii="Calibri" w:hAnsi="Calibri"/>
          <w:sz w:val="22"/>
          <w:szCs w:val="22"/>
        </w:rPr>
        <w:t xml:space="preserve"> be binding.</w:t>
      </w:r>
    </w:p>
    <w:p w14:paraId="167A777E" w14:textId="3B252E23" w:rsidR="004E63ED" w:rsidRDefault="004E63ED" w:rsidP="0035348B">
      <w:pPr>
        <w:numPr>
          <w:ilvl w:val="0"/>
          <w:numId w:val="12"/>
        </w:numPr>
        <w:spacing w:before="120"/>
        <w:ind w:left="1440" w:right="720"/>
        <w:jc w:val="both"/>
        <w:rPr>
          <w:rFonts w:ascii="Calibri" w:hAnsi="Calibri"/>
          <w:sz w:val="22"/>
          <w:szCs w:val="22"/>
        </w:rPr>
      </w:pPr>
      <w:r w:rsidRPr="00D23E09">
        <w:rPr>
          <w:rFonts w:ascii="Calibri" w:hAnsi="Calibri"/>
          <w:sz w:val="22"/>
          <w:szCs w:val="22"/>
        </w:rPr>
        <w:t xml:space="preserve">Bidders are encouraged to make any inquiry </w:t>
      </w:r>
      <w:r>
        <w:rPr>
          <w:rFonts w:ascii="Calibri" w:hAnsi="Calibri"/>
          <w:sz w:val="22"/>
          <w:szCs w:val="22"/>
        </w:rPr>
        <w:t xml:space="preserve">regarding the </w:t>
      </w:r>
      <w:r w:rsidR="00A44BC4">
        <w:rPr>
          <w:rFonts w:ascii="Calibri" w:hAnsi="Calibri" w:cs="Arial"/>
          <w:sz w:val="22"/>
          <w:szCs w:val="22"/>
        </w:rPr>
        <w:t>Competitive</w:t>
      </w:r>
      <w:r w:rsidR="00F54D17">
        <w:rPr>
          <w:rFonts w:ascii="Calibri" w:hAnsi="Calibri" w:cs="Arial"/>
          <w:sz w:val="22"/>
          <w:szCs w:val="22"/>
        </w:rPr>
        <w:t xml:space="preserve"> Solicitation</w:t>
      </w:r>
      <w:r>
        <w:rPr>
          <w:rFonts w:ascii="Calibri" w:hAnsi="Calibri"/>
          <w:sz w:val="22"/>
          <w:szCs w:val="22"/>
        </w:rPr>
        <w:t xml:space="preserve"> </w:t>
      </w:r>
      <w:r w:rsidRPr="00D23E09">
        <w:rPr>
          <w:rFonts w:ascii="Calibri" w:hAnsi="Calibri"/>
          <w:sz w:val="22"/>
          <w:szCs w:val="22"/>
        </w:rPr>
        <w:t xml:space="preserve">as early in the process as possible to allow </w:t>
      </w:r>
      <w:r>
        <w:rPr>
          <w:rFonts w:ascii="Calibri" w:hAnsi="Calibri"/>
          <w:sz w:val="22"/>
          <w:szCs w:val="22"/>
        </w:rPr>
        <w:t xml:space="preserve">Enterprise Services </w:t>
      </w:r>
      <w:r w:rsidRPr="00D23E09">
        <w:rPr>
          <w:rFonts w:ascii="Calibri" w:hAnsi="Calibri"/>
          <w:sz w:val="22"/>
          <w:szCs w:val="22"/>
        </w:rPr>
        <w:t>to consider and</w:t>
      </w:r>
      <w:r>
        <w:rPr>
          <w:rFonts w:ascii="Calibri" w:hAnsi="Calibri"/>
          <w:sz w:val="22"/>
          <w:szCs w:val="22"/>
        </w:rPr>
        <w:t>, if warranted,</w:t>
      </w:r>
      <w:r w:rsidRPr="00D23E09">
        <w:rPr>
          <w:rFonts w:ascii="Calibri" w:hAnsi="Calibri"/>
          <w:sz w:val="22"/>
          <w:szCs w:val="22"/>
        </w:rPr>
        <w:t xml:space="preserve"> respond</w:t>
      </w:r>
      <w:r>
        <w:rPr>
          <w:rFonts w:ascii="Calibri" w:hAnsi="Calibri"/>
          <w:sz w:val="22"/>
          <w:szCs w:val="22"/>
        </w:rPr>
        <w:t xml:space="preserve"> to the inquiry</w:t>
      </w:r>
      <w:r w:rsidRPr="00D23E09">
        <w:rPr>
          <w:rFonts w:ascii="Calibri" w:hAnsi="Calibri"/>
          <w:sz w:val="22"/>
          <w:szCs w:val="22"/>
        </w:rPr>
        <w:t>.</w:t>
      </w:r>
      <w:r>
        <w:rPr>
          <w:rFonts w:ascii="Calibri" w:hAnsi="Calibri"/>
          <w:sz w:val="22"/>
          <w:szCs w:val="22"/>
        </w:rPr>
        <w:t xml:space="preserve">  </w:t>
      </w:r>
      <w:r w:rsidRPr="00D23E09">
        <w:rPr>
          <w:rFonts w:ascii="Calibri" w:hAnsi="Calibri"/>
          <w:sz w:val="22"/>
          <w:szCs w:val="22"/>
        </w:rPr>
        <w:t xml:space="preserve">If a bidder does not notify </w:t>
      </w:r>
      <w:r w:rsidR="00182FD9">
        <w:rPr>
          <w:rFonts w:ascii="Calibri" w:hAnsi="Calibri"/>
          <w:sz w:val="22"/>
          <w:szCs w:val="22"/>
        </w:rPr>
        <w:t>Enterprise Services</w:t>
      </w:r>
      <w:r w:rsidRPr="00D23E09">
        <w:rPr>
          <w:rFonts w:ascii="Calibri" w:hAnsi="Calibri"/>
          <w:sz w:val="22"/>
          <w:szCs w:val="22"/>
        </w:rPr>
        <w:t xml:space="preserve"> of an issue, exception, addition, or omission, </w:t>
      </w:r>
      <w:r>
        <w:rPr>
          <w:rFonts w:ascii="Calibri" w:hAnsi="Calibri"/>
          <w:sz w:val="22"/>
          <w:szCs w:val="22"/>
        </w:rPr>
        <w:t xml:space="preserve">Enterprise Services </w:t>
      </w:r>
      <w:r w:rsidRPr="00D23E09">
        <w:rPr>
          <w:rFonts w:ascii="Calibri" w:hAnsi="Calibri"/>
          <w:sz w:val="22"/>
          <w:szCs w:val="22"/>
        </w:rPr>
        <w:t>may consider the matter waived by the bidder for protest purposes</w:t>
      </w:r>
      <w:r>
        <w:rPr>
          <w:rFonts w:ascii="Calibri" w:hAnsi="Calibri"/>
          <w:sz w:val="22"/>
          <w:szCs w:val="22"/>
        </w:rPr>
        <w:t>.</w:t>
      </w:r>
    </w:p>
    <w:p w14:paraId="7346D1E5" w14:textId="1C67C2F1" w:rsidR="00E43B0F" w:rsidRPr="00E43B0F" w:rsidRDefault="00E43B0F" w:rsidP="00E43B0F">
      <w:pPr>
        <w:numPr>
          <w:ilvl w:val="0"/>
          <w:numId w:val="12"/>
        </w:numPr>
        <w:spacing w:before="120"/>
        <w:ind w:left="1440" w:right="720"/>
        <w:jc w:val="both"/>
        <w:rPr>
          <w:rFonts w:ascii="Calibri" w:hAnsi="Calibri"/>
          <w:sz w:val="22"/>
          <w:szCs w:val="22"/>
        </w:rPr>
      </w:pPr>
      <w:r w:rsidRPr="00D23E09">
        <w:rPr>
          <w:rFonts w:ascii="Calibri" w:hAnsi="Calibri"/>
          <w:sz w:val="22"/>
          <w:szCs w:val="22"/>
        </w:rPr>
        <w:t xml:space="preserve">If bidder inquiries result in changes to the </w:t>
      </w:r>
      <w:r w:rsidR="00A44BC4">
        <w:rPr>
          <w:rFonts w:ascii="Calibri" w:hAnsi="Calibri" w:cs="Arial"/>
          <w:sz w:val="22"/>
          <w:szCs w:val="22"/>
        </w:rPr>
        <w:t>Competitive</w:t>
      </w:r>
      <w:r w:rsidR="00F54D17">
        <w:rPr>
          <w:rFonts w:ascii="Calibri" w:hAnsi="Calibri" w:cs="Arial"/>
          <w:sz w:val="22"/>
          <w:szCs w:val="22"/>
        </w:rPr>
        <w:t xml:space="preserve"> Solicitation</w:t>
      </w:r>
      <w:r w:rsidRPr="00D23E09">
        <w:rPr>
          <w:rFonts w:ascii="Calibri" w:hAnsi="Calibri"/>
          <w:sz w:val="22"/>
          <w:szCs w:val="22"/>
        </w:rPr>
        <w:t>, written amendments will be issued and posted on WEBS.</w:t>
      </w:r>
    </w:p>
    <w:p w14:paraId="7EEF3613" w14:textId="64247350" w:rsidR="004E63ED" w:rsidRDefault="004E63ED" w:rsidP="0035348B">
      <w:pPr>
        <w:numPr>
          <w:ilvl w:val="0"/>
          <w:numId w:val="12"/>
        </w:numPr>
        <w:spacing w:before="120"/>
        <w:ind w:left="1440" w:right="720"/>
        <w:jc w:val="both"/>
        <w:rPr>
          <w:rFonts w:ascii="Calibri" w:hAnsi="Calibri"/>
          <w:sz w:val="22"/>
          <w:szCs w:val="22"/>
        </w:rPr>
      </w:pPr>
      <w:r w:rsidRPr="00D23E09">
        <w:rPr>
          <w:rFonts w:ascii="Calibri" w:hAnsi="Calibri"/>
          <w:sz w:val="22"/>
          <w:szCs w:val="22"/>
        </w:rPr>
        <w:t xml:space="preserve">Unauthorized contact regarding this </w:t>
      </w:r>
      <w:r w:rsidR="00A44BC4">
        <w:rPr>
          <w:rFonts w:ascii="Calibri" w:hAnsi="Calibri" w:cs="Arial"/>
          <w:sz w:val="22"/>
          <w:szCs w:val="22"/>
        </w:rPr>
        <w:t>Competitive</w:t>
      </w:r>
      <w:r w:rsidR="006B650F">
        <w:rPr>
          <w:rFonts w:ascii="Calibri" w:hAnsi="Calibri" w:cs="Arial"/>
          <w:sz w:val="22"/>
          <w:szCs w:val="22"/>
        </w:rPr>
        <w:t xml:space="preserve"> Solicitation</w:t>
      </w:r>
      <w:r w:rsidRPr="00D23E09">
        <w:rPr>
          <w:rFonts w:ascii="Calibri" w:hAnsi="Calibri"/>
          <w:sz w:val="22"/>
          <w:szCs w:val="22"/>
        </w:rPr>
        <w:t xml:space="preserve"> with other state employees involved with the </w:t>
      </w:r>
      <w:r w:rsidR="00A44BC4">
        <w:rPr>
          <w:rFonts w:ascii="Calibri" w:hAnsi="Calibri" w:cs="Arial"/>
          <w:sz w:val="22"/>
          <w:szCs w:val="22"/>
        </w:rPr>
        <w:t>Competitive</w:t>
      </w:r>
      <w:r w:rsidR="00F54D17">
        <w:rPr>
          <w:rFonts w:ascii="Calibri" w:hAnsi="Calibri" w:cs="Arial"/>
          <w:sz w:val="22"/>
          <w:szCs w:val="22"/>
        </w:rPr>
        <w:t xml:space="preserve"> Solicitation</w:t>
      </w:r>
      <w:r w:rsidRPr="00D23E09">
        <w:rPr>
          <w:rFonts w:ascii="Calibri" w:hAnsi="Calibri"/>
          <w:sz w:val="22"/>
          <w:szCs w:val="22"/>
        </w:rPr>
        <w:t xml:space="preserve"> may result in </w:t>
      </w:r>
      <w:r>
        <w:rPr>
          <w:rFonts w:ascii="Calibri" w:hAnsi="Calibri"/>
          <w:sz w:val="22"/>
          <w:szCs w:val="22"/>
        </w:rPr>
        <w:t>bidder disqualification.</w:t>
      </w:r>
    </w:p>
    <w:p w14:paraId="39FA68B8" w14:textId="38F41DE2" w:rsidR="00DA51BE" w:rsidRDefault="00B50C5B" w:rsidP="00DA51BE">
      <w:pPr>
        <w:numPr>
          <w:ilvl w:val="0"/>
          <w:numId w:val="16"/>
        </w:numPr>
        <w:spacing w:before="240"/>
        <w:ind w:hanging="540"/>
        <w:jc w:val="both"/>
        <w:rPr>
          <w:rFonts w:ascii="Calibri" w:hAnsi="Calibri"/>
          <w:sz w:val="22"/>
          <w:szCs w:val="22"/>
        </w:rPr>
      </w:pPr>
      <w:r>
        <w:rPr>
          <w:rFonts w:ascii="Calibri" w:hAnsi="Calibri"/>
          <w:b/>
          <w:smallCaps/>
          <w:sz w:val="22"/>
          <w:szCs w:val="22"/>
        </w:rPr>
        <w:t>Rebate/Incentive Share Components</w:t>
      </w:r>
      <w:r w:rsidR="00DA51BE">
        <w:rPr>
          <w:rFonts w:ascii="Calibri" w:hAnsi="Calibri"/>
          <w:sz w:val="22"/>
          <w:szCs w:val="22"/>
        </w:rPr>
        <w:t xml:space="preserve">.  </w:t>
      </w:r>
      <w:r w:rsidR="00904508" w:rsidRPr="00904508">
        <w:rPr>
          <w:rFonts w:ascii="Calibri" w:hAnsi="Calibri"/>
          <w:sz w:val="22"/>
          <w:szCs w:val="22"/>
        </w:rPr>
        <w:t>Bid</w:t>
      </w:r>
      <w:r>
        <w:rPr>
          <w:rFonts w:ascii="Calibri" w:hAnsi="Calibri"/>
          <w:sz w:val="22"/>
          <w:szCs w:val="22"/>
        </w:rPr>
        <w:t>ders</w:t>
      </w:r>
      <w:r w:rsidR="00904508" w:rsidRPr="00904508">
        <w:rPr>
          <w:rFonts w:ascii="Calibri" w:hAnsi="Calibri"/>
          <w:sz w:val="22"/>
          <w:szCs w:val="22"/>
        </w:rPr>
        <w:t xml:space="preserve"> must </w:t>
      </w:r>
      <w:r>
        <w:rPr>
          <w:rFonts w:ascii="Calibri" w:hAnsi="Calibri"/>
          <w:sz w:val="22"/>
          <w:szCs w:val="22"/>
        </w:rPr>
        <w:t>provide rebate/incentive share rates for</w:t>
      </w:r>
      <w:r w:rsidR="00904508" w:rsidRPr="00880BE8">
        <w:rPr>
          <w:rFonts w:ascii="Calibri" w:hAnsi="Calibri"/>
          <w:sz w:val="22"/>
          <w:szCs w:val="22"/>
        </w:rPr>
        <w:t xml:space="preserve"> all components</w:t>
      </w:r>
      <w:r w:rsidR="00A06CD4">
        <w:rPr>
          <w:rFonts w:ascii="Calibri" w:hAnsi="Calibri"/>
          <w:sz w:val="22"/>
          <w:szCs w:val="22"/>
        </w:rPr>
        <w:t xml:space="preserve"> within the category bid,</w:t>
      </w:r>
      <w:r w:rsidR="00904508" w:rsidRPr="00880BE8">
        <w:rPr>
          <w:rFonts w:ascii="Calibri" w:hAnsi="Calibri"/>
          <w:sz w:val="22"/>
          <w:szCs w:val="22"/>
        </w:rPr>
        <w:t xml:space="preserve"> as described in this </w:t>
      </w:r>
      <w:r w:rsidR="00A44BC4">
        <w:rPr>
          <w:rFonts w:ascii="Calibri" w:hAnsi="Calibri" w:cs="Arial"/>
          <w:sz w:val="22"/>
          <w:szCs w:val="22"/>
        </w:rPr>
        <w:t>Competitive</w:t>
      </w:r>
      <w:r w:rsidR="00F54D17">
        <w:rPr>
          <w:rFonts w:ascii="Calibri" w:hAnsi="Calibri" w:cs="Arial"/>
          <w:sz w:val="22"/>
          <w:szCs w:val="22"/>
        </w:rPr>
        <w:t xml:space="preserve"> Solicitation</w:t>
      </w:r>
      <w:r w:rsidR="00904508" w:rsidRPr="00880BE8">
        <w:rPr>
          <w:rFonts w:ascii="Calibri" w:hAnsi="Calibri"/>
          <w:sz w:val="22"/>
          <w:szCs w:val="22"/>
        </w:rPr>
        <w:t xml:space="preserve">.  </w:t>
      </w:r>
      <w:r w:rsidR="00904508" w:rsidRPr="00880BE8">
        <w:rPr>
          <w:rFonts w:ascii="Calibri" w:hAnsi="Calibri"/>
          <w:i/>
          <w:sz w:val="22"/>
          <w:szCs w:val="22"/>
        </w:rPr>
        <w:t>See</w:t>
      </w:r>
      <w:r w:rsidR="00904508" w:rsidRPr="00880BE8">
        <w:rPr>
          <w:rFonts w:ascii="Calibri" w:hAnsi="Calibri"/>
          <w:sz w:val="22"/>
          <w:szCs w:val="22"/>
        </w:rPr>
        <w:t xml:space="preserve"> </w:t>
      </w:r>
      <w:hyperlink w:anchor="Exhibit_C1" w:history="1">
        <w:r w:rsidR="00904508" w:rsidRPr="00880BE8">
          <w:rPr>
            <w:rStyle w:val="Hyperlink"/>
            <w:rFonts w:ascii="Calibri" w:hAnsi="Calibri"/>
            <w:i/>
            <w:sz w:val="22"/>
            <w:szCs w:val="22"/>
            <w:u w:val="none"/>
          </w:rPr>
          <w:t>Exhibit </w:t>
        </w:r>
        <w:r w:rsidR="00182FD9" w:rsidRPr="00880BE8">
          <w:rPr>
            <w:rStyle w:val="Hyperlink"/>
            <w:rFonts w:ascii="Calibri" w:hAnsi="Calibri"/>
            <w:i/>
            <w:sz w:val="22"/>
            <w:szCs w:val="22"/>
            <w:u w:val="none"/>
          </w:rPr>
          <w:t>C</w:t>
        </w:r>
        <w:r>
          <w:rPr>
            <w:rStyle w:val="Hyperlink"/>
            <w:rFonts w:ascii="Calibri" w:hAnsi="Calibri"/>
            <w:i/>
            <w:sz w:val="22"/>
            <w:szCs w:val="22"/>
            <w:u w:val="none"/>
          </w:rPr>
          <w:t>1</w:t>
        </w:r>
        <w:r w:rsidR="00904508" w:rsidRPr="00880BE8">
          <w:rPr>
            <w:rStyle w:val="Hyperlink"/>
            <w:rFonts w:ascii="Calibri" w:hAnsi="Calibri"/>
            <w:i/>
            <w:sz w:val="22"/>
            <w:szCs w:val="22"/>
            <w:u w:val="none"/>
          </w:rPr>
          <w:t xml:space="preserve"> – </w:t>
        </w:r>
        <w:r>
          <w:rPr>
            <w:rStyle w:val="Hyperlink"/>
            <w:rFonts w:ascii="Calibri" w:hAnsi="Calibri"/>
            <w:i/>
            <w:sz w:val="22"/>
            <w:szCs w:val="22"/>
            <w:u w:val="none"/>
          </w:rPr>
          <w:t>Purchase Card Rebate/Incentive Share</w:t>
        </w:r>
      </w:hyperlink>
      <w:r>
        <w:rPr>
          <w:rFonts w:ascii="Calibri" w:hAnsi="Calibri"/>
          <w:sz w:val="22"/>
          <w:szCs w:val="22"/>
        </w:rPr>
        <w:t xml:space="preserve"> and </w:t>
      </w:r>
      <w:hyperlink w:anchor="Exhibit_C2" w:history="1">
        <w:r w:rsidRPr="00880BE8">
          <w:rPr>
            <w:rStyle w:val="Hyperlink"/>
            <w:rFonts w:ascii="Calibri" w:hAnsi="Calibri"/>
            <w:i/>
            <w:sz w:val="22"/>
            <w:szCs w:val="22"/>
            <w:u w:val="none"/>
          </w:rPr>
          <w:t>Exhibit C</w:t>
        </w:r>
        <w:r>
          <w:rPr>
            <w:rStyle w:val="Hyperlink"/>
            <w:rFonts w:ascii="Calibri" w:hAnsi="Calibri"/>
            <w:i/>
            <w:sz w:val="22"/>
            <w:szCs w:val="22"/>
            <w:u w:val="none"/>
          </w:rPr>
          <w:t>2</w:t>
        </w:r>
        <w:r w:rsidRPr="00880BE8">
          <w:rPr>
            <w:rStyle w:val="Hyperlink"/>
            <w:rFonts w:ascii="Calibri" w:hAnsi="Calibri"/>
            <w:i/>
            <w:sz w:val="22"/>
            <w:szCs w:val="22"/>
            <w:u w:val="none"/>
          </w:rPr>
          <w:t xml:space="preserve"> – </w:t>
        </w:r>
        <w:r>
          <w:rPr>
            <w:rStyle w:val="Hyperlink"/>
            <w:rFonts w:ascii="Calibri" w:hAnsi="Calibri"/>
            <w:i/>
            <w:sz w:val="22"/>
            <w:szCs w:val="22"/>
            <w:u w:val="none"/>
          </w:rPr>
          <w:t>Fleet Card Rebate/Incentive Share</w:t>
        </w:r>
      </w:hyperlink>
      <w:r w:rsidR="00BA0C4D">
        <w:rPr>
          <w:rStyle w:val="Hyperlink"/>
          <w:rFonts w:ascii="Calibri" w:hAnsi="Calibri"/>
          <w:i/>
          <w:sz w:val="22"/>
          <w:szCs w:val="22"/>
          <w:u w:val="none"/>
        </w:rPr>
        <w:t>.</w:t>
      </w:r>
      <w:r w:rsidR="00904508" w:rsidRPr="00880BE8">
        <w:rPr>
          <w:rFonts w:ascii="Calibri" w:hAnsi="Calibri"/>
          <w:sz w:val="22"/>
          <w:szCs w:val="22"/>
        </w:rPr>
        <w:t xml:space="preserve">  </w:t>
      </w:r>
      <w:r w:rsidR="00E43B0F" w:rsidRPr="00880BE8">
        <w:rPr>
          <w:rFonts w:ascii="Calibri" w:hAnsi="Calibri"/>
          <w:sz w:val="22"/>
          <w:szCs w:val="22"/>
        </w:rPr>
        <w:t>A bidder’s</w:t>
      </w:r>
      <w:r w:rsidR="00E43B0F">
        <w:rPr>
          <w:rFonts w:ascii="Calibri" w:hAnsi="Calibri"/>
          <w:sz w:val="22"/>
          <w:szCs w:val="22"/>
        </w:rPr>
        <w:t xml:space="preserve"> f</w:t>
      </w:r>
      <w:r w:rsidR="00904508" w:rsidRPr="00904508">
        <w:rPr>
          <w:rFonts w:ascii="Calibri" w:hAnsi="Calibri"/>
          <w:sz w:val="22"/>
          <w:szCs w:val="22"/>
        </w:rPr>
        <w:t xml:space="preserve">ailure to identify </w:t>
      </w:r>
      <w:r>
        <w:rPr>
          <w:rFonts w:ascii="Calibri" w:hAnsi="Calibri"/>
          <w:sz w:val="22"/>
          <w:szCs w:val="22"/>
        </w:rPr>
        <w:t xml:space="preserve">rates for </w:t>
      </w:r>
      <w:r w:rsidR="00904508" w:rsidRPr="00904508">
        <w:rPr>
          <w:rFonts w:ascii="Calibri" w:hAnsi="Calibri"/>
          <w:sz w:val="22"/>
          <w:szCs w:val="22"/>
        </w:rPr>
        <w:t xml:space="preserve">all </w:t>
      </w:r>
      <w:r>
        <w:rPr>
          <w:rFonts w:ascii="Calibri" w:hAnsi="Calibri"/>
          <w:sz w:val="22"/>
          <w:szCs w:val="22"/>
        </w:rPr>
        <w:t>components</w:t>
      </w:r>
      <w:r w:rsidR="00A06CD4">
        <w:rPr>
          <w:rFonts w:ascii="Calibri" w:hAnsi="Calibri"/>
          <w:sz w:val="22"/>
          <w:szCs w:val="22"/>
        </w:rPr>
        <w:t xml:space="preserve"> within the category bid,</w:t>
      </w:r>
      <w:r w:rsidR="00904508" w:rsidRPr="00904508">
        <w:rPr>
          <w:rFonts w:ascii="Calibri" w:hAnsi="Calibri"/>
          <w:sz w:val="22"/>
          <w:szCs w:val="22"/>
        </w:rPr>
        <w:t xml:space="preserve"> in a manner consistent with the instructions in this </w:t>
      </w:r>
      <w:r w:rsidR="00A44BC4">
        <w:rPr>
          <w:rFonts w:ascii="Calibri" w:hAnsi="Calibri" w:cs="Arial"/>
          <w:sz w:val="22"/>
          <w:szCs w:val="22"/>
        </w:rPr>
        <w:t>Competitive</w:t>
      </w:r>
      <w:r w:rsidR="00F54D17">
        <w:rPr>
          <w:rFonts w:ascii="Calibri" w:hAnsi="Calibri" w:cs="Arial"/>
          <w:sz w:val="22"/>
          <w:szCs w:val="22"/>
        </w:rPr>
        <w:t xml:space="preserve"> Solicitation</w:t>
      </w:r>
      <w:r w:rsidR="00904508" w:rsidRPr="00904508">
        <w:rPr>
          <w:rFonts w:ascii="Calibri" w:hAnsi="Calibri"/>
          <w:sz w:val="22"/>
          <w:szCs w:val="22"/>
        </w:rPr>
        <w:t xml:space="preserve"> is sufficient grounds for disqualification.</w:t>
      </w:r>
    </w:p>
    <w:p w14:paraId="5524F410" w14:textId="352AB33E" w:rsidR="00DA2477" w:rsidRDefault="00DA2477" w:rsidP="003F3CC7">
      <w:pPr>
        <w:numPr>
          <w:ilvl w:val="0"/>
          <w:numId w:val="16"/>
        </w:numPr>
        <w:spacing w:before="240"/>
        <w:ind w:hanging="540"/>
        <w:jc w:val="both"/>
        <w:rPr>
          <w:rFonts w:ascii="Calibri" w:hAnsi="Calibri"/>
          <w:sz w:val="22"/>
          <w:szCs w:val="22"/>
        </w:rPr>
      </w:pPr>
      <w:r>
        <w:rPr>
          <w:rFonts w:ascii="Calibri" w:hAnsi="Calibri"/>
          <w:b/>
          <w:smallCaps/>
          <w:sz w:val="22"/>
          <w:szCs w:val="22"/>
        </w:rPr>
        <w:t>Washington State Procurement Priorities &amp; Preferences</w:t>
      </w:r>
      <w:r>
        <w:rPr>
          <w:rFonts w:ascii="Calibri" w:hAnsi="Calibri"/>
          <w:sz w:val="22"/>
          <w:szCs w:val="22"/>
        </w:rPr>
        <w:t xml:space="preserve">.  Enterprise Services will apply the following Washington State procurement priorities and preferences to this </w:t>
      </w:r>
      <w:r w:rsidR="00A44BC4">
        <w:rPr>
          <w:rFonts w:ascii="Calibri" w:hAnsi="Calibri" w:cs="Arial"/>
          <w:sz w:val="22"/>
          <w:szCs w:val="22"/>
        </w:rPr>
        <w:t>Competitive</w:t>
      </w:r>
      <w:r>
        <w:rPr>
          <w:rFonts w:ascii="Calibri" w:hAnsi="Calibri"/>
          <w:sz w:val="22"/>
          <w:szCs w:val="22"/>
        </w:rPr>
        <w:t xml:space="preserve"> Solicitation: </w:t>
      </w:r>
    </w:p>
    <w:p w14:paraId="0E27E38C" w14:textId="22995361" w:rsidR="00E67C62" w:rsidRDefault="00647E25" w:rsidP="00DA2477">
      <w:pPr>
        <w:numPr>
          <w:ilvl w:val="0"/>
          <w:numId w:val="12"/>
        </w:numPr>
        <w:spacing w:before="120"/>
        <w:ind w:left="1440" w:right="720"/>
        <w:jc w:val="both"/>
        <w:rPr>
          <w:rFonts w:ascii="Calibri" w:hAnsi="Calibri"/>
          <w:sz w:val="22"/>
          <w:szCs w:val="22"/>
        </w:rPr>
      </w:pPr>
      <w:r>
        <w:rPr>
          <w:rFonts w:ascii="Calibri" w:hAnsi="Calibri"/>
          <w:sz w:val="22"/>
          <w:szCs w:val="22"/>
        </w:rPr>
        <w:t xml:space="preserve">Procurement Preference for Executive Order 18-03 (Firms without Mandatory Individual Arbitration for Employees.  Pursuant to RCW 39.26.160(3) (best value criteria) and </w:t>
      </w:r>
      <w:r w:rsidR="006B315F">
        <w:rPr>
          <w:rFonts w:ascii="Calibri" w:hAnsi="Calibri"/>
          <w:sz w:val="22"/>
          <w:szCs w:val="22"/>
        </w:rPr>
        <w:t>consistent</w:t>
      </w:r>
      <w:r>
        <w:rPr>
          <w:rFonts w:ascii="Calibri" w:hAnsi="Calibri"/>
          <w:sz w:val="22"/>
          <w:szCs w:val="22"/>
        </w:rPr>
        <w:t xml:space="preserve"> with </w:t>
      </w:r>
      <w:hyperlink r:id="rId105" w:history="1">
        <w:r w:rsidRPr="00647E25">
          <w:rPr>
            <w:rStyle w:val="Hyperlink"/>
            <w:rFonts w:ascii="Calibri" w:hAnsi="Calibri"/>
            <w:sz w:val="22"/>
            <w:szCs w:val="22"/>
          </w:rPr>
          <w:t xml:space="preserve">Executive Order 18-03 – </w:t>
        </w:r>
        <w:r w:rsidRPr="00647E25">
          <w:rPr>
            <w:rStyle w:val="Hyperlink"/>
            <w:rFonts w:ascii="Calibri" w:hAnsi="Calibri"/>
            <w:i/>
            <w:sz w:val="22"/>
            <w:szCs w:val="22"/>
          </w:rPr>
          <w:t>Supporting Workers’ Rights to Effectively Address Workplace Violations</w:t>
        </w:r>
      </w:hyperlink>
      <w:r>
        <w:rPr>
          <w:rFonts w:ascii="Calibri" w:hAnsi="Calibri"/>
          <w:sz w:val="22"/>
          <w:szCs w:val="22"/>
        </w:rPr>
        <w:t xml:space="preserve"> (dated June 12, 2018), Enterprise Services will evaluate bids for best value and provide a bid </w:t>
      </w:r>
      <w:r w:rsidR="006B315F">
        <w:rPr>
          <w:rFonts w:ascii="Calibri" w:hAnsi="Calibri"/>
          <w:sz w:val="22"/>
          <w:szCs w:val="22"/>
        </w:rPr>
        <w:t>preference</w:t>
      </w:r>
      <w:r>
        <w:rPr>
          <w:rFonts w:ascii="Calibri" w:hAnsi="Calibri"/>
          <w:sz w:val="22"/>
          <w:szCs w:val="22"/>
        </w:rPr>
        <w:t xml:space="preserve"> to any bidder who certifies, pursuant to the Bidder Certification attached as Exhibit A1- </w:t>
      </w:r>
      <w:r w:rsidR="006B315F">
        <w:rPr>
          <w:rFonts w:ascii="Calibri" w:hAnsi="Calibri"/>
          <w:sz w:val="22"/>
          <w:szCs w:val="22"/>
        </w:rPr>
        <w:t xml:space="preserve">Bidder Certification, that their firm does </w:t>
      </w:r>
      <w:r w:rsidR="006B315F" w:rsidRPr="006B315F">
        <w:rPr>
          <w:rFonts w:ascii="Calibri" w:hAnsi="Calibri"/>
          <w:sz w:val="22"/>
          <w:szCs w:val="22"/>
        </w:rPr>
        <w:t>NOT</w:t>
      </w:r>
      <w:r w:rsidR="006B315F">
        <w:rPr>
          <w:rFonts w:ascii="Calibri" w:hAnsi="Calibri"/>
          <w:sz w:val="22"/>
          <w:szCs w:val="22"/>
        </w:rPr>
        <w:t xml:space="preserve"> require its employees, as a condition of employment, to sign or agree to mandatory individual arbitration clauses or collection action waiver.</w:t>
      </w:r>
    </w:p>
    <w:p w14:paraId="470FBDD4" w14:textId="2FA849CA" w:rsidR="00E67C62" w:rsidRDefault="00E67C62" w:rsidP="00DA2477">
      <w:pPr>
        <w:numPr>
          <w:ilvl w:val="0"/>
          <w:numId w:val="12"/>
        </w:numPr>
        <w:spacing w:before="120"/>
        <w:ind w:left="1440" w:right="720"/>
        <w:jc w:val="both"/>
        <w:rPr>
          <w:rFonts w:ascii="Calibri" w:hAnsi="Calibri"/>
          <w:sz w:val="22"/>
          <w:szCs w:val="22"/>
        </w:rPr>
      </w:pPr>
      <w:r>
        <w:rPr>
          <w:rFonts w:ascii="Calibri" w:hAnsi="Calibri"/>
          <w:sz w:val="22"/>
          <w:szCs w:val="22"/>
        </w:rPr>
        <w:t>Veteran</w:t>
      </w:r>
      <w:r w:rsidR="00A16061">
        <w:rPr>
          <w:rFonts w:ascii="Calibri" w:hAnsi="Calibri"/>
          <w:sz w:val="22"/>
          <w:szCs w:val="22"/>
        </w:rPr>
        <w:t xml:space="preserve"> Owned Business</w:t>
      </w:r>
      <w:r>
        <w:rPr>
          <w:rFonts w:ascii="Calibri" w:hAnsi="Calibri"/>
          <w:sz w:val="22"/>
          <w:szCs w:val="22"/>
        </w:rPr>
        <w:t xml:space="preserve"> Preference</w:t>
      </w:r>
      <w:r w:rsidR="006B315F">
        <w:rPr>
          <w:rFonts w:ascii="Calibri" w:hAnsi="Calibri"/>
          <w:sz w:val="22"/>
          <w:szCs w:val="22"/>
        </w:rPr>
        <w:t>.  Pursuant to RCW 39.26.160 (3)</w:t>
      </w:r>
      <w:r w:rsidR="00B748C5">
        <w:rPr>
          <w:rFonts w:ascii="Calibri" w:hAnsi="Calibri"/>
          <w:sz w:val="22"/>
          <w:szCs w:val="22"/>
        </w:rPr>
        <w:t xml:space="preserve"> (best value criteria)</w:t>
      </w:r>
      <w:r w:rsidR="006B315F">
        <w:rPr>
          <w:rFonts w:ascii="Calibri" w:hAnsi="Calibri"/>
          <w:sz w:val="22"/>
          <w:szCs w:val="22"/>
        </w:rPr>
        <w:t xml:space="preserve">, Enterprise Services will evaluate bids for best value and provide a bid preference to any bidder who certifies, </w:t>
      </w:r>
      <w:r w:rsidR="00CD0163">
        <w:rPr>
          <w:rFonts w:ascii="Calibri" w:hAnsi="Calibri"/>
          <w:sz w:val="22"/>
          <w:szCs w:val="22"/>
        </w:rPr>
        <w:t>pursuant to the Bidder Certification attached as Exhibit A1- Bidder Certification, that</w:t>
      </w:r>
      <w:r w:rsidR="006B315F">
        <w:rPr>
          <w:rFonts w:ascii="Calibri" w:hAnsi="Calibri"/>
          <w:sz w:val="22"/>
          <w:szCs w:val="22"/>
        </w:rPr>
        <w:t xml:space="preserve"> they are a Veteran owned business</w:t>
      </w:r>
      <w:r w:rsidR="007D58F3">
        <w:rPr>
          <w:rFonts w:ascii="Calibri" w:hAnsi="Calibri"/>
          <w:sz w:val="22"/>
          <w:szCs w:val="22"/>
        </w:rPr>
        <w:t xml:space="preserve"> as defined by RCW 43.60A.010(7)</w:t>
      </w:r>
      <w:r w:rsidR="006B315F">
        <w:rPr>
          <w:rFonts w:ascii="Calibri" w:hAnsi="Calibri"/>
          <w:sz w:val="22"/>
          <w:szCs w:val="22"/>
        </w:rPr>
        <w:t>.</w:t>
      </w:r>
    </w:p>
    <w:p w14:paraId="61DC9381" w14:textId="231B84C2" w:rsidR="00E67C62" w:rsidRDefault="00E67C62" w:rsidP="00DA2477">
      <w:pPr>
        <w:numPr>
          <w:ilvl w:val="0"/>
          <w:numId w:val="12"/>
        </w:numPr>
        <w:spacing w:before="120"/>
        <w:ind w:left="1440" w:right="720"/>
        <w:jc w:val="both"/>
        <w:rPr>
          <w:rFonts w:ascii="Calibri" w:hAnsi="Calibri"/>
          <w:sz w:val="22"/>
          <w:szCs w:val="22"/>
        </w:rPr>
      </w:pPr>
      <w:r>
        <w:rPr>
          <w:rFonts w:ascii="Calibri" w:hAnsi="Calibri"/>
          <w:sz w:val="22"/>
          <w:szCs w:val="22"/>
        </w:rPr>
        <w:lastRenderedPageBreak/>
        <w:t>Small Businesses</w:t>
      </w:r>
      <w:r w:rsidR="00CD0163">
        <w:rPr>
          <w:rFonts w:ascii="Calibri" w:hAnsi="Calibri"/>
          <w:sz w:val="22"/>
          <w:szCs w:val="22"/>
        </w:rPr>
        <w:t>.  Pursuant to RCW 39.26.160 (3)</w:t>
      </w:r>
      <w:r w:rsidR="00B748C5">
        <w:rPr>
          <w:rFonts w:ascii="Calibri" w:hAnsi="Calibri"/>
          <w:sz w:val="22"/>
          <w:szCs w:val="22"/>
        </w:rPr>
        <w:t xml:space="preserve"> (best value criteria)</w:t>
      </w:r>
      <w:r w:rsidR="00CD0163">
        <w:rPr>
          <w:rFonts w:ascii="Calibri" w:hAnsi="Calibri"/>
          <w:sz w:val="22"/>
          <w:szCs w:val="22"/>
        </w:rPr>
        <w:t>, Enterprise Services will evaluate bids for best value and provide a bid preference to any bidder who certifies, pursuant to the Bidder Certification attached as Exhibit A1- Bidder Certification, that they are a Washington small business</w:t>
      </w:r>
      <w:r w:rsidR="007D58F3">
        <w:rPr>
          <w:rFonts w:ascii="Calibri" w:hAnsi="Calibri"/>
          <w:sz w:val="22"/>
          <w:szCs w:val="22"/>
        </w:rPr>
        <w:t xml:space="preserve"> as defined by RCW 39.26.020(22).</w:t>
      </w:r>
    </w:p>
    <w:p w14:paraId="3F46322C" w14:textId="581530F7" w:rsidR="003F3CC7" w:rsidRDefault="00887FCD" w:rsidP="003F3CC7">
      <w:pPr>
        <w:numPr>
          <w:ilvl w:val="0"/>
          <w:numId w:val="16"/>
        </w:numPr>
        <w:spacing w:before="240"/>
        <w:ind w:hanging="540"/>
        <w:jc w:val="both"/>
        <w:rPr>
          <w:rFonts w:ascii="Calibri" w:hAnsi="Calibri"/>
          <w:sz w:val="22"/>
          <w:szCs w:val="22"/>
        </w:rPr>
      </w:pPr>
      <w:r>
        <w:rPr>
          <w:rFonts w:ascii="Calibri" w:hAnsi="Calibri"/>
          <w:b/>
          <w:smallCaps/>
          <w:sz w:val="22"/>
          <w:szCs w:val="22"/>
        </w:rPr>
        <w:t>Bidder Responsiveness</w:t>
      </w:r>
      <w:r>
        <w:rPr>
          <w:rFonts w:ascii="Calibri" w:hAnsi="Calibri"/>
          <w:sz w:val="22"/>
          <w:szCs w:val="22"/>
        </w:rPr>
        <w:t xml:space="preserve">.  Bidders must submit </w:t>
      </w:r>
      <w:r w:rsidRPr="00880BE8">
        <w:rPr>
          <w:rFonts w:ascii="Calibri" w:hAnsi="Calibri"/>
          <w:sz w:val="22"/>
          <w:szCs w:val="22"/>
        </w:rPr>
        <w:t>complete bids.  A bidder’s failure to do so may result in a bid being deemed non-responsive and disqualified.  Enterprise Services reserves the right</w:t>
      </w:r>
      <w:r w:rsidRPr="006A13E4">
        <w:rPr>
          <w:rFonts w:ascii="Calibri" w:hAnsi="Calibri"/>
          <w:sz w:val="22"/>
          <w:szCs w:val="22"/>
        </w:rPr>
        <w:t xml:space="preserve"> to determine </w:t>
      </w:r>
      <w:r w:rsidR="00E43B0F">
        <w:rPr>
          <w:rFonts w:ascii="Calibri" w:hAnsi="Calibri"/>
          <w:sz w:val="22"/>
          <w:szCs w:val="22"/>
        </w:rPr>
        <w:t xml:space="preserve">a </w:t>
      </w:r>
      <w:r w:rsidRPr="006A13E4">
        <w:rPr>
          <w:rFonts w:ascii="Calibri" w:hAnsi="Calibri"/>
          <w:sz w:val="22"/>
          <w:szCs w:val="22"/>
        </w:rPr>
        <w:t xml:space="preserve">bidders’ compliance with the requirements specified in this </w:t>
      </w:r>
      <w:r w:rsidR="00A44BC4">
        <w:rPr>
          <w:rFonts w:ascii="Calibri" w:hAnsi="Calibri" w:cs="Arial"/>
          <w:sz w:val="22"/>
          <w:szCs w:val="22"/>
        </w:rPr>
        <w:t>Competitive</w:t>
      </w:r>
      <w:r w:rsidR="00645201">
        <w:rPr>
          <w:rFonts w:ascii="Calibri" w:hAnsi="Calibri" w:cs="Arial"/>
          <w:sz w:val="22"/>
          <w:szCs w:val="22"/>
        </w:rPr>
        <w:t xml:space="preserve"> Solicitation</w:t>
      </w:r>
      <w:r w:rsidRPr="006A13E4">
        <w:rPr>
          <w:rFonts w:ascii="Calibri" w:hAnsi="Calibri"/>
          <w:sz w:val="22"/>
          <w:szCs w:val="22"/>
        </w:rPr>
        <w:t xml:space="preserve"> and to waive informalities in a bid. </w:t>
      </w:r>
      <w:r>
        <w:rPr>
          <w:rFonts w:ascii="Calibri" w:hAnsi="Calibri"/>
          <w:sz w:val="22"/>
          <w:szCs w:val="22"/>
        </w:rPr>
        <w:t xml:space="preserve"> </w:t>
      </w:r>
      <w:r w:rsidR="00592F4F">
        <w:rPr>
          <w:rFonts w:ascii="Calibri" w:hAnsi="Calibri"/>
          <w:sz w:val="22"/>
          <w:szCs w:val="22"/>
        </w:rPr>
        <w:t>An i</w:t>
      </w:r>
      <w:r w:rsidR="00764DA3" w:rsidRPr="006A13E4">
        <w:rPr>
          <w:rFonts w:ascii="Calibri" w:hAnsi="Calibri"/>
          <w:sz w:val="22"/>
          <w:szCs w:val="22"/>
        </w:rPr>
        <w:t>nformality</w:t>
      </w:r>
      <w:r w:rsidRPr="006A13E4">
        <w:rPr>
          <w:rFonts w:ascii="Calibri" w:hAnsi="Calibri"/>
          <w:sz w:val="22"/>
          <w:szCs w:val="22"/>
        </w:rPr>
        <w:t xml:space="preserve"> is an immaterial variation from the exact requirements of the </w:t>
      </w:r>
      <w:r w:rsidR="00A44BC4">
        <w:rPr>
          <w:rFonts w:ascii="Calibri" w:hAnsi="Calibri" w:cs="Arial"/>
          <w:sz w:val="22"/>
          <w:szCs w:val="22"/>
        </w:rPr>
        <w:t>Competitive</w:t>
      </w:r>
      <w:r w:rsidR="00645201">
        <w:rPr>
          <w:rFonts w:ascii="Calibri" w:hAnsi="Calibri" w:cs="Arial"/>
          <w:sz w:val="22"/>
          <w:szCs w:val="22"/>
        </w:rPr>
        <w:t xml:space="preserve"> Solicitation</w:t>
      </w:r>
      <w:r w:rsidRPr="006A13E4">
        <w:rPr>
          <w:rFonts w:ascii="Calibri" w:hAnsi="Calibri"/>
          <w:sz w:val="22"/>
          <w:szCs w:val="22"/>
        </w:rPr>
        <w:t xml:space="preserve">, having no effect or merely a minor or negligible effect on quality, quantity, or delivery of the </w:t>
      </w:r>
      <w:r w:rsidR="00592F4F">
        <w:rPr>
          <w:rFonts w:ascii="Calibri" w:hAnsi="Calibri"/>
          <w:sz w:val="22"/>
          <w:szCs w:val="22"/>
        </w:rPr>
        <w:t>goods</w:t>
      </w:r>
      <w:r w:rsidRPr="006A13E4">
        <w:rPr>
          <w:rFonts w:ascii="Calibri" w:hAnsi="Calibri"/>
          <w:sz w:val="22"/>
          <w:szCs w:val="22"/>
        </w:rPr>
        <w:t xml:space="preserve"> or performance of the services being procured, and the correction or waiver of which would not affect the relative standing of, or be otherwise prejudicial, to bidders.</w:t>
      </w:r>
    </w:p>
    <w:p w14:paraId="795CA6BE" w14:textId="28A8D41F" w:rsidR="00363AC7" w:rsidRPr="008438AF" w:rsidRDefault="00363AC7" w:rsidP="00363AC7">
      <w:pPr>
        <w:numPr>
          <w:ilvl w:val="0"/>
          <w:numId w:val="16"/>
        </w:numPr>
        <w:spacing w:before="240"/>
        <w:ind w:hanging="540"/>
        <w:jc w:val="both"/>
        <w:rPr>
          <w:rFonts w:ascii="Calibri" w:hAnsi="Calibri"/>
          <w:sz w:val="22"/>
          <w:szCs w:val="22"/>
        </w:rPr>
      </w:pPr>
      <w:r w:rsidRPr="008438AF">
        <w:rPr>
          <w:rFonts w:ascii="Calibri" w:hAnsi="Calibri"/>
          <w:b/>
          <w:smallCaps/>
          <w:sz w:val="22"/>
          <w:szCs w:val="22"/>
        </w:rPr>
        <w:t>Bid Submittal Checklist</w:t>
      </w:r>
      <w:r w:rsidR="00B63687" w:rsidRPr="008438AF">
        <w:rPr>
          <w:rFonts w:ascii="Calibri" w:hAnsi="Calibri"/>
          <w:b/>
          <w:smallCaps/>
          <w:sz w:val="22"/>
          <w:szCs w:val="22"/>
        </w:rPr>
        <w:t xml:space="preserve"> – Required Bid Submittals</w:t>
      </w:r>
      <w:r w:rsidRPr="008438AF">
        <w:rPr>
          <w:rFonts w:ascii="Calibri" w:hAnsi="Calibri"/>
          <w:sz w:val="22"/>
          <w:szCs w:val="22"/>
        </w:rPr>
        <w:t xml:space="preserve">.  </w:t>
      </w:r>
      <w:r w:rsidR="00E43B0F" w:rsidRPr="008438AF">
        <w:rPr>
          <w:rFonts w:ascii="Calibri" w:hAnsi="Calibri"/>
          <w:sz w:val="22"/>
          <w:szCs w:val="22"/>
        </w:rPr>
        <w:t xml:space="preserve">This section </w:t>
      </w:r>
      <w:r w:rsidRPr="008438AF">
        <w:rPr>
          <w:rFonts w:ascii="Calibri" w:hAnsi="Calibri"/>
          <w:sz w:val="22"/>
          <w:szCs w:val="22"/>
        </w:rPr>
        <w:t>ide</w:t>
      </w:r>
      <w:r w:rsidR="009026B9" w:rsidRPr="008438AF">
        <w:rPr>
          <w:rFonts w:ascii="Calibri" w:hAnsi="Calibri"/>
          <w:sz w:val="22"/>
          <w:szCs w:val="22"/>
        </w:rPr>
        <w:t>n</w:t>
      </w:r>
      <w:r w:rsidRPr="008438AF">
        <w:rPr>
          <w:rFonts w:ascii="Calibri" w:hAnsi="Calibri"/>
          <w:sz w:val="22"/>
          <w:szCs w:val="22"/>
        </w:rPr>
        <w:t>t</w:t>
      </w:r>
      <w:r w:rsidR="009026B9" w:rsidRPr="008438AF">
        <w:rPr>
          <w:rFonts w:ascii="Calibri" w:hAnsi="Calibri"/>
          <w:sz w:val="22"/>
          <w:szCs w:val="22"/>
        </w:rPr>
        <w:t>i</w:t>
      </w:r>
      <w:r w:rsidRPr="008438AF">
        <w:rPr>
          <w:rFonts w:ascii="Calibri" w:hAnsi="Calibri"/>
          <w:sz w:val="22"/>
          <w:szCs w:val="22"/>
        </w:rPr>
        <w:t xml:space="preserve">fies the bid submittals that must be provided to Enterprise Services to constitute a responsive bid.  </w:t>
      </w:r>
      <w:r w:rsidR="00A06CD4">
        <w:rPr>
          <w:rFonts w:ascii="Calibri" w:hAnsi="Calibri"/>
          <w:sz w:val="22"/>
          <w:szCs w:val="22"/>
        </w:rPr>
        <w:t xml:space="preserve">Bidders must provide a complete bid response for each category bid. </w:t>
      </w:r>
      <w:r w:rsidRPr="008438AF">
        <w:rPr>
          <w:rFonts w:ascii="Calibri" w:hAnsi="Calibri"/>
          <w:sz w:val="22"/>
          <w:szCs w:val="22"/>
        </w:rPr>
        <w:t>The submit</w:t>
      </w:r>
      <w:r w:rsidR="00A67A7D" w:rsidRPr="008438AF">
        <w:rPr>
          <w:rFonts w:ascii="Calibri" w:hAnsi="Calibri"/>
          <w:sz w:val="22"/>
          <w:szCs w:val="22"/>
        </w:rPr>
        <w:t>t</w:t>
      </w:r>
      <w:r w:rsidRPr="008438AF">
        <w:rPr>
          <w:rFonts w:ascii="Calibri" w:hAnsi="Calibri"/>
          <w:sz w:val="22"/>
          <w:szCs w:val="22"/>
        </w:rPr>
        <w:t xml:space="preserve">als may be delivered as set forth </w:t>
      </w:r>
      <w:r w:rsidR="00B63687" w:rsidRPr="008438AF">
        <w:rPr>
          <w:rFonts w:ascii="Calibri" w:hAnsi="Calibri"/>
          <w:sz w:val="22"/>
          <w:szCs w:val="22"/>
        </w:rPr>
        <w:t>below</w:t>
      </w:r>
      <w:r w:rsidRPr="008438AF">
        <w:rPr>
          <w:rFonts w:ascii="Calibri" w:hAnsi="Calibri"/>
          <w:sz w:val="22"/>
          <w:szCs w:val="22"/>
        </w:rPr>
        <w:t>.</w:t>
      </w:r>
      <w:r w:rsidR="00C862F6" w:rsidRPr="008438AF">
        <w:rPr>
          <w:rFonts w:ascii="Calibri" w:hAnsi="Calibri"/>
          <w:sz w:val="22"/>
          <w:szCs w:val="22"/>
        </w:rPr>
        <w:t xml:space="preserve">  </w:t>
      </w:r>
      <w:r w:rsidRPr="008438AF">
        <w:rPr>
          <w:rFonts w:ascii="Calibri" w:hAnsi="Calibri"/>
          <w:sz w:val="22"/>
          <w:szCs w:val="22"/>
        </w:rPr>
        <w:t xml:space="preserve">Bids </w:t>
      </w:r>
      <w:r w:rsidR="00BD7381" w:rsidRPr="008438AF">
        <w:rPr>
          <w:rFonts w:ascii="Calibri" w:hAnsi="Calibri"/>
          <w:sz w:val="22"/>
          <w:szCs w:val="22"/>
        </w:rPr>
        <w:t xml:space="preserve">that </w:t>
      </w:r>
      <w:r w:rsidRPr="008438AF">
        <w:rPr>
          <w:rFonts w:ascii="Calibri" w:hAnsi="Calibri"/>
          <w:sz w:val="22"/>
          <w:szCs w:val="22"/>
        </w:rPr>
        <w:t xml:space="preserve">do not include the submittals identified below may be rejected as nonresponsive.  In addition, a </w:t>
      </w:r>
      <w:r w:rsidR="009B6D16" w:rsidRPr="008438AF">
        <w:rPr>
          <w:rFonts w:ascii="Calibri" w:hAnsi="Calibri"/>
          <w:sz w:val="22"/>
          <w:szCs w:val="22"/>
        </w:rPr>
        <w:t>b</w:t>
      </w:r>
      <w:r w:rsidRPr="008438AF">
        <w:rPr>
          <w:rFonts w:ascii="Calibri" w:hAnsi="Calibri"/>
          <w:sz w:val="22"/>
          <w:szCs w:val="22"/>
        </w:rPr>
        <w:t>idder’s failure to complete any submittal as instructed may result in the bid being rejected.</w:t>
      </w:r>
      <w:r w:rsidR="00C862F6" w:rsidRPr="008438AF">
        <w:rPr>
          <w:rFonts w:ascii="Calibri" w:hAnsi="Calibri"/>
          <w:sz w:val="22"/>
          <w:szCs w:val="22"/>
        </w:rPr>
        <w:t xml:space="preserve">  </w:t>
      </w:r>
      <w:r w:rsidR="00B2239E" w:rsidRPr="008438AF">
        <w:rPr>
          <w:rFonts w:ascii="Calibri" w:hAnsi="Calibri"/>
          <w:sz w:val="22"/>
          <w:szCs w:val="22"/>
        </w:rPr>
        <w:t xml:space="preserve">Bidders must </w:t>
      </w:r>
      <w:r w:rsidRPr="008438AF">
        <w:rPr>
          <w:rFonts w:ascii="Calibri" w:hAnsi="Calibri"/>
          <w:sz w:val="22"/>
          <w:szCs w:val="22"/>
        </w:rPr>
        <w:t xml:space="preserve">identify any supplemental materials with </w:t>
      </w:r>
      <w:r w:rsidR="00C862F6" w:rsidRPr="008438AF">
        <w:rPr>
          <w:rFonts w:ascii="Calibri" w:hAnsi="Calibri"/>
          <w:sz w:val="22"/>
          <w:szCs w:val="22"/>
        </w:rPr>
        <w:t xml:space="preserve">the </w:t>
      </w:r>
      <w:r w:rsidR="00B2239E" w:rsidRPr="008438AF">
        <w:rPr>
          <w:rFonts w:ascii="Calibri" w:hAnsi="Calibri"/>
          <w:sz w:val="22"/>
          <w:szCs w:val="22"/>
        </w:rPr>
        <w:t>bidder’s</w:t>
      </w:r>
      <w:r w:rsidRPr="008438AF">
        <w:rPr>
          <w:rFonts w:ascii="Calibri" w:hAnsi="Calibri"/>
          <w:sz w:val="22"/>
          <w:szCs w:val="22"/>
        </w:rPr>
        <w:t xml:space="preserve"> name.</w:t>
      </w:r>
      <w:r w:rsidR="00B86AFB">
        <w:rPr>
          <w:rFonts w:ascii="Calibri" w:hAnsi="Calibri"/>
          <w:sz w:val="22"/>
          <w:szCs w:val="22"/>
        </w:rPr>
        <w:t xml:space="preserve"> </w:t>
      </w:r>
      <w:r w:rsidR="00B86AFB">
        <w:rPr>
          <w:rFonts w:ascii="Calibri" w:hAnsi="Calibri"/>
          <w:b/>
          <w:sz w:val="22"/>
          <w:szCs w:val="22"/>
        </w:rPr>
        <w:t>Do not include marketing</w:t>
      </w:r>
      <w:r w:rsidR="001F0819">
        <w:rPr>
          <w:rFonts w:ascii="Calibri" w:hAnsi="Calibri"/>
          <w:b/>
          <w:sz w:val="22"/>
          <w:szCs w:val="22"/>
        </w:rPr>
        <w:t xml:space="preserve"> material </w:t>
      </w:r>
      <w:r w:rsidR="00B86AFB">
        <w:rPr>
          <w:rFonts w:ascii="Calibri" w:hAnsi="Calibri"/>
          <w:b/>
          <w:sz w:val="22"/>
          <w:szCs w:val="22"/>
        </w:rPr>
        <w:t>in your response.</w:t>
      </w:r>
    </w:p>
    <w:p w14:paraId="7275B684" w14:textId="6C064A31" w:rsidR="009964B7" w:rsidRPr="009964B7" w:rsidRDefault="009964B7" w:rsidP="009964B7">
      <w:pPr>
        <w:pStyle w:val="ColorfulList-Accent11"/>
        <w:numPr>
          <w:ilvl w:val="0"/>
          <w:numId w:val="21"/>
        </w:numPr>
        <w:spacing w:after="0"/>
        <w:ind w:right="720"/>
        <w:rPr>
          <w:rFonts w:ascii="Calibri" w:hAnsi="Calibri" w:cs="Arial"/>
          <w:b w:val="0"/>
          <w:sz w:val="22"/>
          <w:szCs w:val="22"/>
        </w:rPr>
      </w:pPr>
      <w:r>
        <w:rPr>
          <w:rFonts w:ascii="Calibri" w:hAnsi="Calibri" w:cs="Arial"/>
          <w:smallCaps/>
          <w:sz w:val="22"/>
          <w:szCs w:val="22"/>
        </w:rPr>
        <w:t>Exhibit</w:t>
      </w:r>
      <w:r w:rsidR="00880BE8">
        <w:rPr>
          <w:rFonts w:ascii="Calibri" w:hAnsi="Calibri" w:cs="Arial"/>
          <w:smallCaps/>
          <w:sz w:val="22"/>
          <w:szCs w:val="22"/>
        </w:rPr>
        <w:t> </w:t>
      </w:r>
      <w:r>
        <w:rPr>
          <w:rFonts w:ascii="Calibri" w:hAnsi="Calibri" w:cs="Arial"/>
          <w:smallCaps/>
          <w:sz w:val="22"/>
          <w:szCs w:val="22"/>
        </w:rPr>
        <w:t>A</w:t>
      </w:r>
      <w:r w:rsidR="00880BE8">
        <w:rPr>
          <w:rFonts w:ascii="Calibri" w:hAnsi="Calibri" w:cs="Arial"/>
          <w:smallCaps/>
          <w:sz w:val="22"/>
          <w:szCs w:val="22"/>
        </w:rPr>
        <w:t>1</w:t>
      </w:r>
      <w:r>
        <w:rPr>
          <w:rFonts w:ascii="Calibri" w:hAnsi="Calibri" w:cs="Arial"/>
          <w:smallCaps/>
          <w:sz w:val="22"/>
          <w:szCs w:val="22"/>
        </w:rPr>
        <w:t xml:space="preserve"> – Bidder</w:t>
      </w:r>
      <w:r w:rsidR="000E2139">
        <w:rPr>
          <w:rFonts w:ascii="Calibri" w:hAnsi="Calibri" w:cs="Arial"/>
          <w:smallCaps/>
          <w:sz w:val="22"/>
          <w:szCs w:val="22"/>
        </w:rPr>
        <w:t xml:space="preserve">’s </w:t>
      </w:r>
      <w:r>
        <w:rPr>
          <w:rFonts w:ascii="Calibri" w:hAnsi="Calibri" w:cs="Arial"/>
          <w:smallCaps/>
          <w:sz w:val="22"/>
          <w:szCs w:val="22"/>
        </w:rPr>
        <w:t>Certification</w:t>
      </w:r>
      <w:r>
        <w:rPr>
          <w:rFonts w:ascii="Calibri" w:hAnsi="Calibri" w:cs="Arial"/>
          <w:b w:val="0"/>
          <w:sz w:val="22"/>
          <w:szCs w:val="22"/>
        </w:rPr>
        <w:br/>
        <w:t>This document is the Bidder’s Certification.</w:t>
      </w:r>
      <w:r>
        <w:rPr>
          <w:rFonts w:ascii="Calibri" w:hAnsi="Calibri" w:cs="Arial"/>
          <w:b w:val="0"/>
          <w:sz w:val="22"/>
          <w:szCs w:val="22"/>
        </w:rPr>
        <w:br/>
        <w:t xml:space="preserve">Complete the certification, attach </w:t>
      </w:r>
      <w:r w:rsidR="00E41C7E">
        <w:rPr>
          <w:rFonts w:ascii="Calibri" w:hAnsi="Calibri" w:cs="Arial"/>
          <w:b w:val="0"/>
          <w:sz w:val="22"/>
          <w:szCs w:val="22"/>
        </w:rPr>
        <w:t xml:space="preserve">it </w:t>
      </w:r>
      <w:r w:rsidR="00BD7381">
        <w:rPr>
          <w:rFonts w:ascii="Calibri" w:hAnsi="Calibri" w:cs="Arial"/>
          <w:b w:val="0"/>
          <w:sz w:val="22"/>
          <w:szCs w:val="22"/>
        </w:rPr>
        <w:t xml:space="preserve">to </w:t>
      </w:r>
      <w:r>
        <w:rPr>
          <w:rFonts w:ascii="Calibri" w:hAnsi="Calibri" w:cs="Arial"/>
          <w:b w:val="0"/>
          <w:sz w:val="22"/>
          <w:szCs w:val="22"/>
        </w:rPr>
        <w:t xml:space="preserve">the bid </w:t>
      </w:r>
      <w:r w:rsidR="00BD7381">
        <w:rPr>
          <w:rFonts w:ascii="Calibri" w:hAnsi="Calibri" w:cs="Arial"/>
          <w:b w:val="0"/>
          <w:sz w:val="22"/>
          <w:szCs w:val="22"/>
        </w:rPr>
        <w:t xml:space="preserve">along with </w:t>
      </w:r>
      <w:r>
        <w:rPr>
          <w:rFonts w:ascii="Calibri" w:hAnsi="Calibri" w:cs="Arial"/>
          <w:b w:val="0"/>
          <w:sz w:val="22"/>
          <w:szCs w:val="22"/>
        </w:rPr>
        <w:t xml:space="preserve">any </w:t>
      </w:r>
      <w:r w:rsidR="00E152C0">
        <w:rPr>
          <w:rFonts w:ascii="Calibri" w:hAnsi="Calibri" w:cs="Arial"/>
          <w:b w:val="0"/>
          <w:sz w:val="22"/>
          <w:szCs w:val="22"/>
        </w:rPr>
        <w:t>required explanations</w:t>
      </w:r>
      <w:r>
        <w:rPr>
          <w:rFonts w:ascii="Calibri" w:hAnsi="Calibri" w:cs="Arial"/>
          <w:b w:val="0"/>
          <w:sz w:val="22"/>
          <w:szCs w:val="22"/>
        </w:rPr>
        <w:t xml:space="preserve">, and submit </w:t>
      </w:r>
      <w:r w:rsidR="00E41C7E">
        <w:rPr>
          <w:rFonts w:ascii="Calibri" w:hAnsi="Calibri" w:cs="Arial"/>
          <w:b w:val="0"/>
          <w:sz w:val="22"/>
          <w:szCs w:val="22"/>
        </w:rPr>
        <w:t xml:space="preserve">it </w:t>
      </w:r>
      <w:r>
        <w:rPr>
          <w:rFonts w:ascii="Calibri" w:hAnsi="Calibri" w:cs="Arial"/>
          <w:b w:val="0"/>
          <w:sz w:val="22"/>
          <w:szCs w:val="22"/>
        </w:rPr>
        <w:t>to Enterprise Services.</w:t>
      </w:r>
      <w:r w:rsidRPr="009964B7">
        <w:rPr>
          <w:rFonts w:ascii="Calibri" w:hAnsi="Calibri" w:cs="Arial"/>
          <w:b w:val="0"/>
          <w:sz w:val="22"/>
          <w:szCs w:val="22"/>
        </w:rPr>
        <w:t xml:space="preserve"> </w:t>
      </w:r>
      <w:r w:rsidR="007B59FD">
        <w:rPr>
          <w:rFonts w:ascii="Calibri" w:hAnsi="Calibri" w:cs="Arial"/>
          <w:b w:val="0"/>
          <w:sz w:val="22"/>
          <w:szCs w:val="22"/>
        </w:rPr>
        <w:t xml:space="preserve"> Note: </w:t>
      </w:r>
      <w:r w:rsidR="00E41C7E">
        <w:rPr>
          <w:rFonts w:ascii="Calibri" w:hAnsi="Calibri" w:cs="Arial"/>
          <w:b w:val="0"/>
          <w:sz w:val="22"/>
          <w:szCs w:val="22"/>
        </w:rPr>
        <w:t xml:space="preserve"> the Certification must be complete.  Where there are choices, Bidder must check a box.  The certification must be </w:t>
      </w:r>
      <w:r w:rsidR="007B59FD">
        <w:rPr>
          <w:rFonts w:ascii="Calibri" w:hAnsi="Calibri" w:cs="Arial"/>
          <w:b w:val="0"/>
          <w:sz w:val="22"/>
          <w:szCs w:val="22"/>
        </w:rPr>
        <w:t>signed</w:t>
      </w:r>
      <w:r w:rsidR="00E41C7E">
        <w:rPr>
          <w:rFonts w:ascii="Calibri" w:hAnsi="Calibri" w:cs="Arial"/>
          <w:b w:val="0"/>
          <w:sz w:val="22"/>
          <w:szCs w:val="22"/>
        </w:rPr>
        <w:t xml:space="preserve"> and submitted by a duly authorized representative for the Bidder.</w:t>
      </w:r>
    </w:p>
    <w:p w14:paraId="28E7CA95" w14:textId="6C53CEDE" w:rsidR="000E2139" w:rsidRDefault="000E2139" w:rsidP="000E2139">
      <w:pPr>
        <w:pStyle w:val="ColorfulList-Accent11"/>
        <w:numPr>
          <w:ilvl w:val="0"/>
          <w:numId w:val="21"/>
        </w:numPr>
        <w:spacing w:after="0"/>
        <w:ind w:right="720"/>
        <w:rPr>
          <w:rFonts w:ascii="Calibri" w:hAnsi="Calibri" w:cs="Arial"/>
          <w:b w:val="0"/>
          <w:sz w:val="22"/>
          <w:szCs w:val="22"/>
        </w:rPr>
      </w:pPr>
      <w:r>
        <w:rPr>
          <w:rFonts w:ascii="Calibri" w:hAnsi="Calibri" w:cs="Arial"/>
          <w:smallCaps/>
          <w:sz w:val="22"/>
          <w:szCs w:val="22"/>
        </w:rPr>
        <w:t>Exhibit</w:t>
      </w:r>
      <w:r w:rsidR="00880BE8">
        <w:rPr>
          <w:rFonts w:ascii="Calibri" w:hAnsi="Calibri" w:cs="Arial"/>
          <w:smallCaps/>
          <w:sz w:val="22"/>
          <w:szCs w:val="22"/>
        </w:rPr>
        <w:t> </w:t>
      </w:r>
      <w:r>
        <w:rPr>
          <w:rFonts w:ascii="Calibri" w:hAnsi="Calibri" w:cs="Arial"/>
          <w:smallCaps/>
          <w:sz w:val="22"/>
          <w:szCs w:val="22"/>
        </w:rPr>
        <w:t>A2 – Bidder</w:t>
      </w:r>
      <w:r w:rsidR="00136678">
        <w:rPr>
          <w:rFonts w:ascii="Calibri" w:hAnsi="Calibri" w:cs="Arial"/>
          <w:smallCaps/>
          <w:sz w:val="22"/>
          <w:szCs w:val="22"/>
        </w:rPr>
        <w:t>’s</w:t>
      </w:r>
      <w:r>
        <w:rPr>
          <w:rFonts w:ascii="Calibri" w:hAnsi="Calibri" w:cs="Arial"/>
          <w:smallCaps/>
          <w:sz w:val="22"/>
          <w:szCs w:val="22"/>
        </w:rPr>
        <w:t xml:space="preserve"> Profile</w:t>
      </w:r>
      <w:r>
        <w:rPr>
          <w:rFonts w:ascii="Calibri" w:hAnsi="Calibri" w:cs="Arial"/>
          <w:b w:val="0"/>
          <w:sz w:val="22"/>
          <w:szCs w:val="22"/>
        </w:rPr>
        <w:br/>
        <w:t xml:space="preserve">This document is required </w:t>
      </w:r>
      <w:r w:rsidR="00136678">
        <w:rPr>
          <w:rFonts w:ascii="Calibri" w:hAnsi="Calibri" w:cs="Arial"/>
          <w:b w:val="0"/>
          <w:sz w:val="22"/>
          <w:szCs w:val="22"/>
        </w:rPr>
        <w:t xml:space="preserve">bidder </w:t>
      </w:r>
      <w:r>
        <w:rPr>
          <w:rFonts w:ascii="Calibri" w:hAnsi="Calibri" w:cs="Arial"/>
          <w:b w:val="0"/>
          <w:sz w:val="22"/>
          <w:szCs w:val="22"/>
        </w:rPr>
        <w:t xml:space="preserve">information for </w:t>
      </w:r>
      <w:r w:rsidR="00136678">
        <w:rPr>
          <w:rFonts w:ascii="Calibri" w:hAnsi="Calibri" w:cs="Arial"/>
          <w:b w:val="0"/>
          <w:sz w:val="22"/>
          <w:szCs w:val="22"/>
        </w:rPr>
        <w:t xml:space="preserve">Enterprise Services’ </w:t>
      </w:r>
      <w:r>
        <w:rPr>
          <w:rFonts w:ascii="Calibri" w:hAnsi="Calibri" w:cs="Arial"/>
          <w:b w:val="0"/>
          <w:sz w:val="22"/>
          <w:szCs w:val="22"/>
        </w:rPr>
        <w:t>contract administration purposes.</w:t>
      </w:r>
      <w:r>
        <w:rPr>
          <w:rFonts w:ascii="Calibri" w:hAnsi="Calibri" w:cs="Arial"/>
          <w:b w:val="0"/>
          <w:sz w:val="22"/>
          <w:szCs w:val="22"/>
        </w:rPr>
        <w:br/>
        <w:t>Complete as instructed and submit with the bid to Enterprise Services.</w:t>
      </w:r>
    </w:p>
    <w:p w14:paraId="5F538DDE" w14:textId="0B901BE1" w:rsidR="00455491" w:rsidRDefault="0068400A" w:rsidP="00455491">
      <w:pPr>
        <w:pStyle w:val="ColorfulList-Accent11"/>
        <w:numPr>
          <w:ilvl w:val="0"/>
          <w:numId w:val="21"/>
        </w:numPr>
        <w:spacing w:after="0"/>
        <w:ind w:right="720"/>
        <w:rPr>
          <w:rFonts w:ascii="Calibri" w:hAnsi="Calibri" w:cs="Arial"/>
          <w:b w:val="0"/>
          <w:sz w:val="22"/>
          <w:szCs w:val="22"/>
        </w:rPr>
      </w:pPr>
      <w:r>
        <w:rPr>
          <w:rFonts w:ascii="Calibri" w:hAnsi="Calibri" w:cs="Arial"/>
          <w:smallCaps/>
          <w:sz w:val="22"/>
          <w:szCs w:val="22"/>
        </w:rPr>
        <w:t>Exhibit</w:t>
      </w:r>
      <w:r w:rsidR="00880BE8">
        <w:rPr>
          <w:rFonts w:ascii="Calibri" w:hAnsi="Calibri" w:cs="Arial"/>
          <w:smallCaps/>
          <w:sz w:val="22"/>
          <w:szCs w:val="22"/>
        </w:rPr>
        <w:t> </w:t>
      </w:r>
      <w:r>
        <w:rPr>
          <w:rFonts w:ascii="Calibri" w:hAnsi="Calibri" w:cs="Arial"/>
          <w:smallCaps/>
          <w:sz w:val="22"/>
          <w:szCs w:val="22"/>
        </w:rPr>
        <w:t>B</w:t>
      </w:r>
      <w:r w:rsidR="008C5D25">
        <w:rPr>
          <w:rFonts w:ascii="Calibri" w:hAnsi="Calibri" w:cs="Arial"/>
          <w:smallCaps/>
          <w:sz w:val="22"/>
          <w:szCs w:val="22"/>
        </w:rPr>
        <w:t>1</w:t>
      </w:r>
      <w:r>
        <w:rPr>
          <w:rFonts w:ascii="Calibri" w:hAnsi="Calibri" w:cs="Arial"/>
          <w:smallCaps/>
          <w:sz w:val="22"/>
          <w:szCs w:val="22"/>
        </w:rPr>
        <w:t xml:space="preserve"> </w:t>
      </w:r>
      <w:r w:rsidR="00136678">
        <w:rPr>
          <w:rFonts w:ascii="Calibri" w:hAnsi="Calibri" w:cs="Arial"/>
          <w:smallCaps/>
          <w:sz w:val="22"/>
          <w:szCs w:val="22"/>
        </w:rPr>
        <w:t>–</w:t>
      </w:r>
      <w:r>
        <w:rPr>
          <w:rFonts w:ascii="Calibri" w:hAnsi="Calibri" w:cs="Arial"/>
          <w:smallCaps/>
          <w:sz w:val="22"/>
          <w:szCs w:val="22"/>
        </w:rPr>
        <w:t xml:space="preserve"> </w:t>
      </w:r>
      <w:r w:rsidR="008438AF">
        <w:rPr>
          <w:rFonts w:ascii="Calibri" w:hAnsi="Calibri" w:cs="Arial"/>
          <w:smallCaps/>
          <w:sz w:val="22"/>
          <w:szCs w:val="22"/>
        </w:rPr>
        <w:t>Purchase Card Service Requirements</w:t>
      </w:r>
      <w:r w:rsidR="00455491">
        <w:rPr>
          <w:rFonts w:ascii="Calibri" w:hAnsi="Calibri" w:cs="Arial"/>
          <w:b w:val="0"/>
          <w:sz w:val="22"/>
          <w:szCs w:val="22"/>
        </w:rPr>
        <w:br/>
      </w:r>
      <w:r w:rsidR="008438AF">
        <w:rPr>
          <w:rFonts w:ascii="Calibri" w:hAnsi="Calibri" w:cs="Arial"/>
          <w:b w:val="0"/>
          <w:sz w:val="22"/>
          <w:szCs w:val="22"/>
        </w:rPr>
        <w:t>If bidding Category 1 – Purchase Card</w:t>
      </w:r>
      <w:r w:rsidR="008810B0">
        <w:rPr>
          <w:rFonts w:ascii="Calibri" w:hAnsi="Calibri" w:cs="Arial"/>
          <w:b w:val="0"/>
          <w:sz w:val="22"/>
          <w:szCs w:val="22"/>
        </w:rPr>
        <w:t xml:space="preserve"> Services, </w:t>
      </w:r>
      <w:r w:rsidR="00433281">
        <w:rPr>
          <w:rFonts w:ascii="Calibri" w:hAnsi="Calibri" w:cs="Arial"/>
          <w:b w:val="0"/>
          <w:sz w:val="22"/>
          <w:szCs w:val="22"/>
        </w:rPr>
        <w:t xml:space="preserve">Bidder will </w:t>
      </w:r>
      <w:r w:rsidR="003B3BF9">
        <w:rPr>
          <w:rFonts w:ascii="Calibri" w:hAnsi="Calibri" w:cs="Arial"/>
          <w:b w:val="0"/>
          <w:sz w:val="22"/>
          <w:szCs w:val="22"/>
        </w:rPr>
        <w:t>review and indicate their ability to</w:t>
      </w:r>
      <w:r w:rsidR="00433281">
        <w:rPr>
          <w:rFonts w:ascii="Calibri" w:hAnsi="Calibri" w:cs="Arial"/>
          <w:b w:val="0"/>
          <w:sz w:val="22"/>
          <w:szCs w:val="22"/>
        </w:rPr>
        <w:t xml:space="preserve"> meet or exceed the detailed specifications </w:t>
      </w:r>
      <w:r w:rsidR="00433281" w:rsidRPr="00880BE8">
        <w:rPr>
          <w:rFonts w:ascii="Calibri" w:hAnsi="Calibri" w:cs="Arial"/>
          <w:b w:val="0"/>
          <w:sz w:val="22"/>
          <w:szCs w:val="22"/>
        </w:rPr>
        <w:t xml:space="preserve">addressed </w:t>
      </w:r>
      <w:r w:rsidR="00764DA3" w:rsidRPr="00880BE8">
        <w:rPr>
          <w:rFonts w:ascii="Calibri" w:hAnsi="Calibri" w:cs="Arial"/>
          <w:b w:val="0"/>
          <w:sz w:val="22"/>
          <w:szCs w:val="22"/>
        </w:rPr>
        <w:t xml:space="preserve">in </w:t>
      </w:r>
      <w:hyperlink w:anchor="Exhibit_B1" w:history="1">
        <w:r w:rsidR="00455491" w:rsidRPr="00C92DD7">
          <w:rPr>
            <w:rStyle w:val="Hyperlink"/>
            <w:rFonts w:ascii="Calibri" w:hAnsi="Calibri"/>
            <w:b w:val="0"/>
            <w:i/>
            <w:sz w:val="22"/>
            <w:szCs w:val="22"/>
          </w:rPr>
          <w:t>Exhibit</w:t>
        </w:r>
        <w:r w:rsidR="00136678" w:rsidRPr="00C92DD7">
          <w:rPr>
            <w:rStyle w:val="Hyperlink"/>
            <w:rFonts w:ascii="Calibri" w:hAnsi="Calibri"/>
            <w:b w:val="0"/>
            <w:i/>
            <w:sz w:val="22"/>
            <w:szCs w:val="22"/>
          </w:rPr>
          <w:t> </w:t>
        </w:r>
        <w:r w:rsidR="00455491" w:rsidRPr="00C92DD7">
          <w:rPr>
            <w:rStyle w:val="Hyperlink"/>
            <w:rFonts w:ascii="Calibri" w:hAnsi="Calibri"/>
            <w:b w:val="0"/>
            <w:i/>
            <w:sz w:val="22"/>
            <w:szCs w:val="22"/>
          </w:rPr>
          <w:t>B</w:t>
        </w:r>
        <w:r w:rsidR="008438AF" w:rsidRPr="00C92DD7">
          <w:rPr>
            <w:rStyle w:val="Hyperlink"/>
            <w:rFonts w:ascii="Calibri" w:hAnsi="Calibri"/>
            <w:b w:val="0"/>
            <w:i/>
            <w:sz w:val="22"/>
            <w:szCs w:val="22"/>
          </w:rPr>
          <w:t>1</w:t>
        </w:r>
        <w:r w:rsidR="00455491" w:rsidRPr="00C92DD7">
          <w:rPr>
            <w:rStyle w:val="Hyperlink"/>
            <w:rFonts w:ascii="Calibri" w:hAnsi="Calibri"/>
            <w:b w:val="0"/>
            <w:i/>
            <w:sz w:val="22"/>
            <w:szCs w:val="22"/>
          </w:rPr>
          <w:t xml:space="preserve"> – </w:t>
        </w:r>
        <w:r w:rsidR="008438AF" w:rsidRPr="00C92DD7">
          <w:rPr>
            <w:rStyle w:val="Hyperlink"/>
            <w:rFonts w:ascii="Calibri" w:hAnsi="Calibri"/>
            <w:b w:val="0"/>
            <w:i/>
            <w:sz w:val="22"/>
            <w:szCs w:val="22"/>
          </w:rPr>
          <w:t>Purchase Card Service Requirements</w:t>
        </w:r>
      </w:hyperlink>
      <w:r w:rsidR="00455491" w:rsidRPr="00880BE8">
        <w:rPr>
          <w:rFonts w:ascii="Calibri" w:hAnsi="Calibri" w:cs="Arial"/>
          <w:b w:val="0"/>
          <w:sz w:val="22"/>
          <w:szCs w:val="22"/>
        </w:rPr>
        <w:t>.</w:t>
      </w:r>
    </w:p>
    <w:p w14:paraId="00C0A14D" w14:textId="24593338" w:rsidR="008438AF" w:rsidRPr="008810B0" w:rsidRDefault="008810B0" w:rsidP="008F6B6A">
      <w:pPr>
        <w:pStyle w:val="ColorfulList-Accent11"/>
        <w:numPr>
          <w:ilvl w:val="0"/>
          <w:numId w:val="21"/>
        </w:numPr>
        <w:spacing w:after="0"/>
        <w:ind w:right="720"/>
        <w:rPr>
          <w:rFonts w:ascii="Calibri" w:hAnsi="Calibri" w:cs="Arial"/>
          <w:b w:val="0"/>
          <w:sz w:val="22"/>
          <w:szCs w:val="22"/>
        </w:rPr>
      </w:pPr>
      <w:r w:rsidRPr="008810B0">
        <w:rPr>
          <w:rFonts w:ascii="Calibri" w:hAnsi="Calibri" w:cs="Arial"/>
          <w:smallCaps/>
          <w:sz w:val="22"/>
          <w:szCs w:val="22"/>
        </w:rPr>
        <w:t>Exhibit B2 – Fleet Card Service Requirements</w:t>
      </w:r>
      <w:r w:rsidRPr="008810B0">
        <w:rPr>
          <w:rFonts w:ascii="Calibri" w:hAnsi="Calibri" w:cs="Arial"/>
          <w:b w:val="0"/>
          <w:sz w:val="22"/>
          <w:szCs w:val="22"/>
        </w:rPr>
        <w:br/>
        <w:t xml:space="preserve">If bidding Category 2 – Fleet Card Services, Bidder will </w:t>
      </w:r>
      <w:r w:rsidR="003B3BF9">
        <w:rPr>
          <w:rFonts w:ascii="Calibri" w:hAnsi="Calibri" w:cs="Arial"/>
          <w:b w:val="0"/>
          <w:sz w:val="22"/>
          <w:szCs w:val="22"/>
        </w:rPr>
        <w:t>review and indicate their ability to</w:t>
      </w:r>
      <w:r w:rsidRPr="008810B0">
        <w:rPr>
          <w:rFonts w:ascii="Calibri" w:hAnsi="Calibri" w:cs="Arial"/>
          <w:b w:val="0"/>
          <w:sz w:val="22"/>
          <w:szCs w:val="22"/>
        </w:rPr>
        <w:t xml:space="preserve"> meet or exceed the detailed specifications addressed in </w:t>
      </w:r>
      <w:hyperlink w:anchor="Exhibit_B2" w:history="1">
        <w:r w:rsidRPr="00EB7290">
          <w:rPr>
            <w:rStyle w:val="Hyperlink"/>
            <w:rFonts w:ascii="Calibri" w:hAnsi="Calibri" w:cs="Arial"/>
            <w:b w:val="0"/>
            <w:i/>
            <w:sz w:val="22"/>
            <w:szCs w:val="22"/>
          </w:rPr>
          <w:t>Exhibit B2 – Fleet Card Service Requirements</w:t>
        </w:r>
      </w:hyperlink>
      <w:r w:rsidR="00C92DD7">
        <w:rPr>
          <w:rFonts w:ascii="Calibri" w:hAnsi="Calibri" w:cs="Arial"/>
          <w:b w:val="0"/>
          <w:sz w:val="22"/>
          <w:szCs w:val="22"/>
        </w:rPr>
        <w:t>.</w:t>
      </w:r>
    </w:p>
    <w:p w14:paraId="23767264" w14:textId="5EA0A2B6" w:rsidR="00455491" w:rsidRDefault="00433281" w:rsidP="00455491">
      <w:pPr>
        <w:numPr>
          <w:ilvl w:val="0"/>
          <w:numId w:val="21"/>
        </w:numPr>
        <w:spacing w:before="240"/>
        <w:ind w:right="720"/>
        <w:rPr>
          <w:rFonts w:ascii="Calibri" w:hAnsi="Calibri" w:cs="Arial"/>
          <w:sz w:val="22"/>
          <w:szCs w:val="22"/>
        </w:rPr>
      </w:pPr>
      <w:r w:rsidRPr="000E2139">
        <w:rPr>
          <w:rFonts w:ascii="Calibri" w:hAnsi="Calibri" w:cs="Arial"/>
          <w:b/>
          <w:smallCaps/>
          <w:sz w:val="22"/>
          <w:szCs w:val="22"/>
        </w:rPr>
        <w:t>Exhibit</w:t>
      </w:r>
      <w:r w:rsidR="00136678">
        <w:rPr>
          <w:rFonts w:ascii="Calibri" w:hAnsi="Calibri" w:cs="Arial"/>
          <w:b/>
          <w:smallCaps/>
          <w:sz w:val="22"/>
          <w:szCs w:val="22"/>
        </w:rPr>
        <w:t> </w:t>
      </w:r>
      <w:r w:rsidRPr="000E2139">
        <w:rPr>
          <w:rFonts w:ascii="Calibri" w:hAnsi="Calibri" w:cs="Arial"/>
          <w:b/>
          <w:smallCaps/>
          <w:sz w:val="22"/>
          <w:szCs w:val="22"/>
        </w:rPr>
        <w:t>C</w:t>
      </w:r>
      <w:r w:rsidR="008F6B6A">
        <w:rPr>
          <w:rFonts w:ascii="Calibri" w:hAnsi="Calibri" w:cs="Arial"/>
          <w:b/>
          <w:smallCaps/>
          <w:sz w:val="22"/>
          <w:szCs w:val="22"/>
        </w:rPr>
        <w:t>1</w:t>
      </w:r>
      <w:r w:rsidRPr="000E2139">
        <w:rPr>
          <w:rFonts w:ascii="Calibri" w:hAnsi="Calibri" w:cs="Arial"/>
          <w:b/>
          <w:smallCaps/>
          <w:sz w:val="22"/>
          <w:szCs w:val="22"/>
        </w:rPr>
        <w:t xml:space="preserve"> </w:t>
      </w:r>
      <w:r w:rsidR="00136678">
        <w:rPr>
          <w:rFonts w:ascii="Calibri" w:hAnsi="Calibri" w:cs="Arial"/>
          <w:b/>
          <w:smallCaps/>
          <w:sz w:val="22"/>
          <w:szCs w:val="22"/>
        </w:rPr>
        <w:t>–</w:t>
      </w:r>
      <w:r w:rsidRPr="000E2139">
        <w:rPr>
          <w:rFonts w:ascii="Calibri" w:hAnsi="Calibri" w:cs="Arial"/>
          <w:b/>
          <w:smallCaps/>
          <w:sz w:val="22"/>
          <w:szCs w:val="22"/>
        </w:rPr>
        <w:t xml:space="preserve"> </w:t>
      </w:r>
      <w:r w:rsidR="008F6B6A">
        <w:rPr>
          <w:rFonts w:ascii="Calibri" w:hAnsi="Calibri" w:cs="Arial"/>
          <w:b/>
          <w:smallCaps/>
          <w:sz w:val="22"/>
          <w:szCs w:val="22"/>
        </w:rPr>
        <w:t>Purchase Card Rebate/Incentive Share</w:t>
      </w:r>
      <w:r w:rsidR="00455491" w:rsidRPr="00A961EC">
        <w:rPr>
          <w:rFonts w:ascii="Calibri" w:hAnsi="Calibri" w:cs="Arial"/>
          <w:b/>
          <w:sz w:val="22"/>
          <w:szCs w:val="22"/>
        </w:rPr>
        <w:br/>
      </w:r>
      <w:r w:rsidR="008F6B6A">
        <w:rPr>
          <w:rFonts w:ascii="Calibri" w:hAnsi="Calibri" w:cs="Arial"/>
          <w:sz w:val="22"/>
          <w:szCs w:val="22"/>
        </w:rPr>
        <w:t xml:space="preserve">If bidding Category 1 – Purchase Card Services, </w:t>
      </w:r>
      <w:r w:rsidRPr="00880BE8">
        <w:rPr>
          <w:rFonts w:ascii="Calibri" w:hAnsi="Calibri" w:cs="Arial"/>
          <w:sz w:val="22"/>
          <w:szCs w:val="22"/>
        </w:rPr>
        <w:t xml:space="preserve">Bidder will need to complete the </w:t>
      </w:r>
      <w:r w:rsidR="008F6B6A">
        <w:rPr>
          <w:rFonts w:ascii="Calibri" w:hAnsi="Calibri" w:cs="Arial"/>
          <w:sz w:val="22"/>
          <w:szCs w:val="22"/>
        </w:rPr>
        <w:lastRenderedPageBreak/>
        <w:t>Rebate/Incentive Share</w:t>
      </w:r>
      <w:r w:rsidR="008F6B6A" w:rsidRPr="00880BE8">
        <w:rPr>
          <w:rFonts w:ascii="Calibri" w:hAnsi="Calibri" w:cs="Arial"/>
          <w:sz w:val="22"/>
          <w:szCs w:val="22"/>
        </w:rPr>
        <w:t xml:space="preserve"> </w:t>
      </w:r>
      <w:r w:rsidRPr="00880BE8">
        <w:rPr>
          <w:rFonts w:ascii="Calibri" w:hAnsi="Calibri" w:cs="Arial"/>
          <w:sz w:val="22"/>
          <w:szCs w:val="22"/>
        </w:rPr>
        <w:t>worksheet template</w:t>
      </w:r>
      <w:r w:rsidR="00455491" w:rsidRPr="00880BE8">
        <w:rPr>
          <w:rFonts w:ascii="Calibri" w:hAnsi="Calibri" w:cs="Arial"/>
          <w:sz w:val="22"/>
          <w:szCs w:val="22"/>
        </w:rPr>
        <w:t>s</w:t>
      </w:r>
      <w:r w:rsidR="008B23FA" w:rsidRPr="00880BE8">
        <w:rPr>
          <w:rFonts w:ascii="Calibri" w:hAnsi="Calibri" w:cs="Arial"/>
          <w:sz w:val="22"/>
          <w:szCs w:val="22"/>
        </w:rPr>
        <w:t xml:space="preserve"> as</w:t>
      </w:r>
      <w:r w:rsidR="00455491" w:rsidRPr="00880BE8">
        <w:rPr>
          <w:rFonts w:ascii="Calibri" w:hAnsi="Calibri" w:cs="Arial"/>
          <w:sz w:val="22"/>
          <w:szCs w:val="22"/>
        </w:rPr>
        <w:t xml:space="preserve"> instructed </w:t>
      </w:r>
      <w:r w:rsidRPr="00880BE8">
        <w:rPr>
          <w:rFonts w:ascii="Calibri" w:hAnsi="Calibri" w:cs="Arial"/>
          <w:sz w:val="22"/>
          <w:szCs w:val="22"/>
        </w:rPr>
        <w:t>in</w:t>
      </w:r>
      <w:r w:rsidR="00455491" w:rsidRPr="00880BE8">
        <w:rPr>
          <w:rFonts w:ascii="Calibri" w:hAnsi="Calibri" w:cs="Arial"/>
          <w:sz w:val="22"/>
          <w:szCs w:val="22"/>
        </w:rPr>
        <w:t xml:space="preserve"> </w:t>
      </w:r>
      <w:hyperlink w:anchor="Exhibit_C1" w:history="1">
        <w:r w:rsidR="00136678" w:rsidRPr="00EB7290">
          <w:rPr>
            <w:rStyle w:val="Hyperlink"/>
            <w:rFonts w:ascii="Calibri" w:hAnsi="Calibri" w:cs="Arial"/>
            <w:i/>
            <w:sz w:val="22"/>
            <w:szCs w:val="22"/>
          </w:rPr>
          <w:t>Exhibit </w:t>
        </w:r>
        <w:r w:rsidR="00455491" w:rsidRPr="00EB7290">
          <w:rPr>
            <w:rStyle w:val="Hyperlink"/>
            <w:rFonts w:ascii="Calibri" w:hAnsi="Calibri" w:cs="Arial"/>
            <w:i/>
            <w:sz w:val="22"/>
            <w:szCs w:val="22"/>
          </w:rPr>
          <w:t>C</w:t>
        </w:r>
        <w:r w:rsidR="008F6B6A" w:rsidRPr="00EB7290">
          <w:rPr>
            <w:rStyle w:val="Hyperlink"/>
            <w:rFonts w:ascii="Calibri" w:hAnsi="Calibri" w:cs="Arial"/>
            <w:i/>
            <w:sz w:val="22"/>
            <w:szCs w:val="22"/>
          </w:rPr>
          <w:t>1</w:t>
        </w:r>
        <w:r w:rsidR="00455491" w:rsidRPr="00EB7290">
          <w:rPr>
            <w:rStyle w:val="Hyperlink"/>
            <w:rFonts w:ascii="Calibri" w:hAnsi="Calibri" w:cs="Arial"/>
            <w:i/>
            <w:sz w:val="22"/>
            <w:szCs w:val="22"/>
          </w:rPr>
          <w:t xml:space="preserve"> – </w:t>
        </w:r>
        <w:r w:rsidR="008F6B6A" w:rsidRPr="00EB7290">
          <w:rPr>
            <w:rStyle w:val="Hyperlink"/>
            <w:rFonts w:ascii="Calibri" w:hAnsi="Calibri" w:cs="Arial"/>
            <w:i/>
            <w:sz w:val="22"/>
            <w:szCs w:val="22"/>
          </w:rPr>
          <w:t>Purchase Card Rebate/Incentive Share</w:t>
        </w:r>
      </w:hyperlink>
      <w:r w:rsidR="00455491" w:rsidRPr="00880BE8">
        <w:rPr>
          <w:rFonts w:ascii="Calibri" w:hAnsi="Calibri" w:cs="Arial"/>
          <w:sz w:val="22"/>
          <w:szCs w:val="22"/>
        </w:rPr>
        <w:t>.</w:t>
      </w:r>
    </w:p>
    <w:p w14:paraId="7E2509D6" w14:textId="36F3C471" w:rsidR="008F6B6A" w:rsidRDefault="008F6B6A" w:rsidP="008F6B6A">
      <w:pPr>
        <w:numPr>
          <w:ilvl w:val="0"/>
          <w:numId w:val="21"/>
        </w:numPr>
        <w:spacing w:before="240"/>
        <w:ind w:right="720"/>
        <w:rPr>
          <w:rFonts w:ascii="Calibri" w:hAnsi="Calibri" w:cs="Arial"/>
          <w:sz w:val="22"/>
          <w:szCs w:val="22"/>
        </w:rPr>
      </w:pPr>
      <w:r w:rsidRPr="000E2139">
        <w:rPr>
          <w:rFonts w:ascii="Calibri" w:hAnsi="Calibri" w:cs="Arial"/>
          <w:b/>
          <w:smallCaps/>
          <w:sz w:val="22"/>
          <w:szCs w:val="22"/>
        </w:rPr>
        <w:t>Exhibit</w:t>
      </w:r>
      <w:r>
        <w:rPr>
          <w:rFonts w:ascii="Calibri" w:hAnsi="Calibri" w:cs="Arial"/>
          <w:b/>
          <w:smallCaps/>
          <w:sz w:val="22"/>
          <w:szCs w:val="22"/>
        </w:rPr>
        <w:t> </w:t>
      </w:r>
      <w:r w:rsidRPr="000E2139">
        <w:rPr>
          <w:rFonts w:ascii="Calibri" w:hAnsi="Calibri" w:cs="Arial"/>
          <w:b/>
          <w:smallCaps/>
          <w:sz w:val="22"/>
          <w:szCs w:val="22"/>
        </w:rPr>
        <w:t>C</w:t>
      </w:r>
      <w:r>
        <w:rPr>
          <w:rFonts w:ascii="Calibri" w:hAnsi="Calibri" w:cs="Arial"/>
          <w:b/>
          <w:smallCaps/>
          <w:sz w:val="22"/>
          <w:szCs w:val="22"/>
        </w:rPr>
        <w:t>2</w:t>
      </w:r>
      <w:r w:rsidRPr="000E2139">
        <w:rPr>
          <w:rFonts w:ascii="Calibri" w:hAnsi="Calibri" w:cs="Arial"/>
          <w:b/>
          <w:smallCaps/>
          <w:sz w:val="22"/>
          <w:szCs w:val="22"/>
        </w:rPr>
        <w:t xml:space="preserve"> </w:t>
      </w:r>
      <w:r>
        <w:rPr>
          <w:rFonts w:ascii="Calibri" w:hAnsi="Calibri" w:cs="Arial"/>
          <w:b/>
          <w:smallCaps/>
          <w:sz w:val="22"/>
          <w:szCs w:val="22"/>
        </w:rPr>
        <w:t>–</w:t>
      </w:r>
      <w:r w:rsidRPr="000E2139">
        <w:rPr>
          <w:rFonts w:ascii="Calibri" w:hAnsi="Calibri" w:cs="Arial"/>
          <w:b/>
          <w:smallCaps/>
          <w:sz w:val="22"/>
          <w:szCs w:val="22"/>
        </w:rPr>
        <w:t xml:space="preserve"> </w:t>
      </w:r>
      <w:r>
        <w:rPr>
          <w:rFonts w:ascii="Calibri" w:hAnsi="Calibri" w:cs="Arial"/>
          <w:b/>
          <w:smallCaps/>
          <w:sz w:val="22"/>
          <w:szCs w:val="22"/>
        </w:rPr>
        <w:t>Fleet Card Rebate/Incentive Share</w:t>
      </w:r>
      <w:r w:rsidRPr="00A961EC">
        <w:rPr>
          <w:rFonts w:ascii="Calibri" w:hAnsi="Calibri" w:cs="Arial"/>
          <w:b/>
          <w:sz w:val="22"/>
          <w:szCs w:val="22"/>
        </w:rPr>
        <w:br/>
      </w:r>
      <w:r>
        <w:rPr>
          <w:rFonts w:ascii="Calibri" w:hAnsi="Calibri" w:cs="Arial"/>
          <w:sz w:val="22"/>
          <w:szCs w:val="22"/>
        </w:rPr>
        <w:t xml:space="preserve">If bidding Category 2 – Fleet Card Services, </w:t>
      </w:r>
      <w:r w:rsidRPr="00880BE8">
        <w:rPr>
          <w:rFonts w:ascii="Calibri" w:hAnsi="Calibri" w:cs="Arial"/>
          <w:sz w:val="22"/>
          <w:szCs w:val="22"/>
        </w:rPr>
        <w:t xml:space="preserve">Bidder will need to complete the </w:t>
      </w:r>
      <w:r>
        <w:rPr>
          <w:rFonts w:ascii="Calibri" w:hAnsi="Calibri" w:cs="Arial"/>
          <w:sz w:val="22"/>
          <w:szCs w:val="22"/>
        </w:rPr>
        <w:t>Rebate/Incentive Share</w:t>
      </w:r>
      <w:r w:rsidRPr="00880BE8">
        <w:rPr>
          <w:rFonts w:ascii="Calibri" w:hAnsi="Calibri" w:cs="Arial"/>
          <w:sz w:val="22"/>
          <w:szCs w:val="22"/>
        </w:rPr>
        <w:t xml:space="preserve"> worksheet templates as instructed in </w:t>
      </w:r>
      <w:hyperlink w:anchor="Exhibit_C2" w:history="1">
        <w:r w:rsidRPr="00EB7290">
          <w:rPr>
            <w:rStyle w:val="Hyperlink"/>
            <w:rFonts w:ascii="Calibri" w:hAnsi="Calibri" w:cs="Arial"/>
            <w:i/>
            <w:sz w:val="22"/>
            <w:szCs w:val="22"/>
          </w:rPr>
          <w:t>Exhibit C2 – Fleet Card Rebate/Incentive Share</w:t>
        </w:r>
      </w:hyperlink>
      <w:r w:rsidRPr="00880BE8">
        <w:rPr>
          <w:rFonts w:ascii="Calibri" w:hAnsi="Calibri" w:cs="Arial"/>
          <w:sz w:val="22"/>
          <w:szCs w:val="22"/>
        </w:rPr>
        <w:t>.</w:t>
      </w:r>
    </w:p>
    <w:p w14:paraId="58CC0F15" w14:textId="42CBFB35" w:rsidR="000459A5" w:rsidRDefault="000459A5" w:rsidP="008F6B6A">
      <w:pPr>
        <w:numPr>
          <w:ilvl w:val="0"/>
          <w:numId w:val="21"/>
        </w:numPr>
        <w:spacing w:before="240"/>
        <w:ind w:right="720"/>
        <w:rPr>
          <w:rFonts w:ascii="Calibri" w:hAnsi="Calibri" w:cs="Arial"/>
          <w:sz w:val="22"/>
          <w:szCs w:val="22"/>
        </w:rPr>
      </w:pPr>
      <w:r>
        <w:rPr>
          <w:rFonts w:ascii="Calibri" w:hAnsi="Calibri" w:cs="Arial"/>
          <w:b/>
          <w:smallCaps/>
          <w:sz w:val="22"/>
          <w:szCs w:val="22"/>
        </w:rPr>
        <w:t>Exhibit E1 – Master Agreement Issues List</w:t>
      </w:r>
      <w:r>
        <w:rPr>
          <w:rFonts w:ascii="Calibri" w:hAnsi="Calibri" w:cs="Arial"/>
          <w:b/>
          <w:smallCaps/>
          <w:sz w:val="22"/>
          <w:szCs w:val="22"/>
        </w:rPr>
        <w:br/>
      </w:r>
      <w:r>
        <w:rPr>
          <w:rFonts w:ascii="Calibri" w:hAnsi="Calibri" w:cs="Arial"/>
          <w:sz w:val="22"/>
          <w:szCs w:val="22"/>
        </w:rPr>
        <w:t>If applicable, bidder will need to complete and submit Master Agreement Issues</w:t>
      </w:r>
      <w:r w:rsidRPr="00880BE8">
        <w:rPr>
          <w:rFonts w:ascii="Calibri" w:hAnsi="Calibri" w:cs="Arial"/>
          <w:sz w:val="22"/>
          <w:szCs w:val="22"/>
        </w:rPr>
        <w:t>.</w:t>
      </w:r>
    </w:p>
    <w:p w14:paraId="55630BB2" w14:textId="0B48285F" w:rsidR="004B19AE" w:rsidRDefault="004B19AE" w:rsidP="004B19AE">
      <w:pPr>
        <w:numPr>
          <w:ilvl w:val="0"/>
          <w:numId w:val="21"/>
        </w:numPr>
        <w:spacing w:before="240"/>
        <w:ind w:right="720"/>
        <w:rPr>
          <w:rFonts w:ascii="Calibri" w:hAnsi="Calibri" w:cs="Arial"/>
          <w:sz w:val="22"/>
          <w:szCs w:val="22"/>
        </w:rPr>
      </w:pPr>
      <w:r>
        <w:rPr>
          <w:rFonts w:ascii="Calibri" w:hAnsi="Calibri" w:cs="Arial"/>
          <w:b/>
          <w:smallCaps/>
          <w:sz w:val="22"/>
          <w:szCs w:val="22"/>
        </w:rPr>
        <w:t>‘Click-Through’ or Terms of Use Agreement</w:t>
      </w:r>
      <w:r>
        <w:rPr>
          <w:rFonts w:ascii="Calibri" w:hAnsi="Calibri" w:cs="Arial"/>
          <w:b/>
          <w:smallCaps/>
          <w:sz w:val="22"/>
          <w:szCs w:val="22"/>
        </w:rPr>
        <w:br/>
      </w:r>
      <w:r>
        <w:rPr>
          <w:rFonts w:ascii="Calibri" w:hAnsi="Calibri" w:cs="Arial"/>
          <w:sz w:val="22"/>
          <w:szCs w:val="22"/>
        </w:rPr>
        <w:t>If access to the bidder’s system or partnering system requires users to agree to Terms of Use or similar ‘Click-Through’ style agreements, copies of those agreements must be included in the bid</w:t>
      </w:r>
      <w:r w:rsidR="00E152C0">
        <w:rPr>
          <w:rFonts w:ascii="Calibri" w:hAnsi="Calibri" w:cs="Arial"/>
          <w:sz w:val="22"/>
          <w:szCs w:val="22"/>
        </w:rPr>
        <w:t xml:space="preserve">; </w:t>
      </w:r>
      <w:r w:rsidR="00E152C0" w:rsidRPr="006F4792">
        <w:rPr>
          <w:rFonts w:ascii="Calibri" w:hAnsi="Calibri" w:cs="Arial"/>
          <w:i/>
          <w:sz w:val="22"/>
          <w:szCs w:val="22"/>
        </w:rPr>
        <w:t>Provided</w:t>
      </w:r>
      <w:r w:rsidR="00E152C0">
        <w:rPr>
          <w:rFonts w:ascii="Calibri" w:hAnsi="Calibri" w:cs="Arial"/>
          <w:sz w:val="22"/>
          <w:szCs w:val="22"/>
        </w:rPr>
        <w:t xml:space="preserve">, however, such click-through terms shall not change the Master Agreement (for example, </w:t>
      </w:r>
      <w:r w:rsidR="00114F6F">
        <w:rPr>
          <w:rFonts w:ascii="Calibri" w:hAnsi="Calibri" w:cs="Arial"/>
          <w:sz w:val="22"/>
          <w:szCs w:val="22"/>
        </w:rPr>
        <w:t xml:space="preserve">Washington </w:t>
      </w:r>
      <w:r w:rsidR="00E152C0">
        <w:rPr>
          <w:rFonts w:ascii="Calibri" w:hAnsi="Calibri" w:cs="Arial"/>
          <w:sz w:val="22"/>
          <w:szCs w:val="22"/>
        </w:rPr>
        <w:t xml:space="preserve">cannot </w:t>
      </w:r>
      <w:r w:rsidR="00114F6F">
        <w:rPr>
          <w:rFonts w:ascii="Calibri" w:hAnsi="Calibri" w:cs="Arial"/>
          <w:sz w:val="22"/>
          <w:szCs w:val="22"/>
        </w:rPr>
        <w:t>agree to indemnify</w:t>
      </w:r>
      <w:r w:rsidR="00E152C0">
        <w:rPr>
          <w:rFonts w:ascii="Calibri" w:hAnsi="Calibri" w:cs="Arial"/>
          <w:sz w:val="22"/>
          <w:szCs w:val="22"/>
        </w:rPr>
        <w:t xml:space="preserve"> vendors)</w:t>
      </w:r>
      <w:r>
        <w:rPr>
          <w:rFonts w:ascii="Calibri" w:hAnsi="Calibri" w:cs="Arial"/>
          <w:sz w:val="22"/>
          <w:szCs w:val="22"/>
        </w:rPr>
        <w:t>.  If additional agreements of this type are introduced at the point of contract negotiation or contract finalization, those additional ‘click-through’ and /or Terms of Use (TOU) agreement may not be accepted and may be grounds for disqualification.</w:t>
      </w:r>
    </w:p>
    <w:p w14:paraId="2670E617" w14:textId="0AD14D96" w:rsidR="004B19AE" w:rsidRDefault="004B19AE" w:rsidP="009515F4">
      <w:pPr>
        <w:numPr>
          <w:ilvl w:val="0"/>
          <w:numId w:val="21"/>
        </w:numPr>
        <w:spacing w:before="240"/>
        <w:ind w:right="720"/>
        <w:rPr>
          <w:rFonts w:ascii="Calibri" w:hAnsi="Calibri" w:cs="Arial"/>
          <w:sz w:val="22"/>
          <w:szCs w:val="22"/>
        </w:rPr>
      </w:pPr>
      <w:r>
        <w:rPr>
          <w:rFonts w:ascii="Calibri" w:hAnsi="Calibri" w:cs="Arial"/>
          <w:b/>
          <w:smallCaps/>
          <w:sz w:val="22"/>
          <w:szCs w:val="22"/>
        </w:rPr>
        <w:t>Card User Agreement/Addendums</w:t>
      </w:r>
      <w:r>
        <w:rPr>
          <w:rFonts w:ascii="Calibri" w:hAnsi="Calibri" w:cs="Arial"/>
          <w:b/>
          <w:smallCaps/>
          <w:sz w:val="22"/>
          <w:szCs w:val="22"/>
        </w:rPr>
        <w:br/>
      </w:r>
      <w:r>
        <w:rPr>
          <w:rFonts w:ascii="Calibri" w:hAnsi="Calibri" w:cs="Arial"/>
          <w:sz w:val="22"/>
          <w:szCs w:val="22"/>
        </w:rPr>
        <w:t>If bidder requires any additional addendums, agreements, card user agreements, or the like, copies of those documents must be included in the bid</w:t>
      </w:r>
      <w:r w:rsidR="00E152C0">
        <w:rPr>
          <w:rFonts w:ascii="Calibri" w:hAnsi="Calibri" w:cs="Arial"/>
          <w:sz w:val="22"/>
          <w:szCs w:val="22"/>
        </w:rPr>
        <w:t xml:space="preserve">; </w:t>
      </w:r>
      <w:r w:rsidR="00E152C0" w:rsidRPr="00E43EFC">
        <w:rPr>
          <w:rFonts w:ascii="Calibri" w:hAnsi="Calibri" w:cs="Arial"/>
          <w:i/>
          <w:sz w:val="22"/>
          <w:szCs w:val="22"/>
        </w:rPr>
        <w:t>Provided</w:t>
      </w:r>
      <w:r w:rsidR="00E152C0">
        <w:rPr>
          <w:rFonts w:ascii="Calibri" w:hAnsi="Calibri" w:cs="Arial"/>
          <w:sz w:val="22"/>
          <w:szCs w:val="22"/>
        </w:rPr>
        <w:t xml:space="preserve">, however, such </w:t>
      </w:r>
      <w:r w:rsidR="006F4792">
        <w:rPr>
          <w:rFonts w:ascii="Calibri" w:hAnsi="Calibri" w:cs="Arial"/>
          <w:sz w:val="22"/>
          <w:szCs w:val="22"/>
        </w:rPr>
        <w:t>Card User Agreements/Addendum</w:t>
      </w:r>
      <w:r w:rsidR="00E152C0">
        <w:rPr>
          <w:rFonts w:ascii="Calibri" w:hAnsi="Calibri" w:cs="Arial"/>
          <w:sz w:val="22"/>
          <w:szCs w:val="22"/>
        </w:rPr>
        <w:t xml:space="preserve"> terms shall not change the Master Agreement (for example, </w:t>
      </w:r>
      <w:r w:rsidR="00114F6F">
        <w:rPr>
          <w:rFonts w:ascii="Calibri" w:hAnsi="Calibri" w:cs="Arial"/>
          <w:sz w:val="22"/>
          <w:szCs w:val="22"/>
        </w:rPr>
        <w:t xml:space="preserve">Washington </w:t>
      </w:r>
      <w:r w:rsidR="00E152C0">
        <w:rPr>
          <w:rFonts w:ascii="Calibri" w:hAnsi="Calibri" w:cs="Arial"/>
          <w:sz w:val="22"/>
          <w:szCs w:val="22"/>
        </w:rPr>
        <w:t xml:space="preserve">cannot </w:t>
      </w:r>
      <w:r w:rsidR="00114F6F">
        <w:rPr>
          <w:rFonts w:ascii="Calibri" w:hAnsi="Calibri" w:cs="Arial"/>
          <w:sz w:val="22"/>
          <w:szCs w:val="22"/>
        </w:rPr>
        <w:t>agree to indemnify</w:t>
      </w:r>
      <w:r w:rsidR="00E152C0">
        <w:rPr>
          <w:rFonts w:ascii="Calibri" w:hAnsi="Calibri" w:cs="Arial"/>
          <w:sz w:val="22"/>
          <w:szCs w:val="22"/>
        </w:rPr>
        <w:t xml:space="preserve"> vendors)</w:t>
      </w:r>
      <w:r>
        <w:rPr>
          <w:rFonts w:ascii="Calibri" w:hAnsi="Calibri" w:cs="Arial"/>
          <w:sz w:val="22"/>
          <w:szCs w:val="22"/>
        </w:rPr>
        <w:t>.  If additional agreements/documents of this type are introduced at the point of contract negotiation or contract finalization, those additional agreements/addendums may not be accepted and may be grounds for disqualification.</w:t>
      </w:r>
    </w:p>
    <w:p w14:paraId="657001B9" w14:textId="5C5D2ED7" w:rsidR="00B40015" w:rsidRPr="009515F4" w:rsidRDefault="00B40015" w:rsidP="009515F4">
      <w:pPr>
        <w:numPr>
          <w:ilvl w:val="0"/>
          <w:numId w:val="21"/>
        </w:numPr>
        <w:spacing w:before="240"/>
        <w:ind w:right="720"/>
        <w:rPr>
          <w:rFonts w:ascii="Calibri" w:hAnsi="Calibri" w:cs="Arial"/>
          <w:sz w:val="22"/>
          <w:szCs w:val="22"/>
        </w:rPr>
      </w:pPr>
      <w:r>
        <w:rPr>
          <w:rFonts w:ascii="Calibri" w:hAnsi="Calibri" w:cs="Arial"/>
          <w:b/>
          <w:smallCaps/>
          <w:sz w:val="22"/>
          <w:szCs w:val="22"/>
        </w:rPr>
        <w:t>PCI DSS Complaint Certification or Proof</w:t>
      </w:r>
      <w:r>
        <w:rPr>
          <w:rFonts w:ascii="Calibri" w:hAnsi="Calibri" w:cs="Arial"/>
          <w:b/>
          <w:smallCaps/>
          <w:sz w:val="22"/>
          <w:szCs w:val="22"/>
        </w:rPr>
        <w:br/>
      </w:r>
      <w:r>
        <w:rPr>
          <w:rFonts w:ascii="Calibri" w:hAnsi="Calibri" w:cs="Arial"/>
          <w:sz w:val="22"/>
          <w:szCs w:val="22"/>
        </w:rPr>
        <w:t xml:space="preserve">Bidder must provide proof or certification </w:t>
      </w:r>
      <w:r w:rsidR="008317A7">
        <w:rPr>
          <w:rFonts w:ascii="Calibri" w:hAnsi="Calibri" w:cs="Arial"/>
          <w:sz w:val="22"/>
          <w:szCs w:val="22"/>
        </w:rPr>
        <w:t xml:space="preserve">of compliance with </w:t>
      </w:r>
      <w:r>
        <w:rPr>
          <w:rFonts w:ascii="Calibri" w:hAnsi="Calibri" w:cs="Arial"/>
          <w:sz w:val="22"/>
          <w:szCs w:val="22"/>
        </w:rPr>
        <w:t xml:space="preserve">Payment Card Industry (PCI) Data Security Standard (DSS).  PCI DSS is an information security standard for organizations that handle branded credit cards from the major card schemes. The PCI standard is mandated by the card brands and administered by the </w:t>
      </w:r>
      <w:r w:rsidR="008317A7">
        <w:rPr>
          <w:rFonts w:ascii="Calibri" w:hAnsi="Calibri" w:cs="Arial"/>
          <w:sz w:val="22"/>
          <w:szCs w:val="22"/>
        </w:rPr>
        <w:t>P</w:t>
      </w:r>
      <w:r>
        <w:rPr>
          <w:rFonts w:ascii="Calibri" w:hAnsi="Calibri" w:cs="Arial"/>
          <w:sz w:val="22"/>
          <w:szCs w:val="22"/>
        </w:rPr>
        <w:t>ayment Card Industry Security Standards Council.</w:t>
      </w:r>
    </w:p>
    <w:p w14:paraId="24AB0863" w14:textId="1F7E872A" w:rsidR="00D35CFA" w:rsidRDefault="00363AC7" w:rsidP="008317A7">
      <w:pPr>
        <w:numPr>
          <w:ilvl w:val="0"/>
          <w:numId w:val="16"/>
        </w:numPr>
        <w:spacing w:before="240"/>
        <w:ind w:left="734" w:hanging="547"/>
        <w:jc w:val="both"/>
        <w:rPr>
          <w:rFonts w:ascii="Calibri" w:hAnsi="Calibri"/>
          <w:sz w:val="22"/>
          <w:szCs w:val="22"/>
        </w:rPr>
      </w:pPr>
      <w:r>
        <w:rPr>
          <w:rFonts w:ascii="Calibri" w:hAnsi="Calibri"/>
          <w:b/>
          <w:smallCaps/>
          <w:sz w:val="22"/>
          <w:szCs w:val="22"/>
        </w:rPr>
        <w:t>Submitting Bids</w:t>
      </w:r>
      <w:r>
        <w:rPr>
          <w:rFonts w:ascii="Calibri" w:hAnsi="Calibri"/>
          <w:sz w:val="22"/>
          <w:szCs w:val="22"/>
        </w:rPr>
        <w:t xml:space="preserve">.  </w:t>
      </w:r>
      <w:r w:rsidR="00067158">
        <w:rPr>
          <w:rFonts w:ascii="Calibri" w:hAnsi="Calibri"/>
          <w:sz w:val="22"/>
          <w:szCs w:val="22"/>
        </w:rPr>
        <w:t xml:space="preserve">Because some Participating States require a sealed bid process, Enterprise Services </w:t>
      </w:r>
      <w:r w:rsidR="00114F6F">
        <w:rPr>
          <w:rFonts w:ascii="Calibri" w:hAnsi="Calibri"/>
          <w:sz w:val="22"/>
          <w:szCs w:val="22"/>
        </w:rPr>
        <w:t>is</w:t>
      </w:r>
      <w:r w:rsidR="00067158">
        <w:rPr>
          <w:rFonts w:ascii="Calibri" w:hAnsi="Calibri"/>
          <w:sz w:val="22"/>
          <w:szCs w:val="22"/>
        </w:rPr>
        <w:t xml:space="preserve"> </w:t>
      </w:r>
      <w:r w:rsidR="00EE1F92">
        <w:rPr>
          <w:rFonts w:ascii="Calibri" w:hAnsi="Calibri"/>
          <w:sz w:val="22"/>
          <w:szCs w:val="22"/>
        </w:rPr>
        <w:t>requiring sealed</w:t>
      </w:r>
      <w:r w:rsidR="00067158">
        <w:rPr>
          <w:rFonts w:ascii="Calibri" w:hAnsi="Calibri"/>
          <w:sz w:val="22"/>
          <w:szCs w:val="22"/>
        </w:rPr>
        <w:t xml:space="preserve"> bids for this Competitive Solicitation. </w:t>
      </w:r>
      <w:r w:rsidR="00B03627">
        <w:rPr>
          <w:rFonts w:ascii="Calibri" w:hAnsi="Calibri"/>
          <w:sz w:val="22"/>
          <w:szCs w:val="22"/>
        </w:rPr>
        <w:t>B</w:t>
      </w:r>
      <w:r w:rsidR="00067158">
        <w:rPr>
          <w:rFonts w:ascii="Calibri" w:hAnsi="Calibri"/>
          <w:sz w:val="22"/>
          <w:szCs w:val="22"/>
        </w:rPr>
        <w:t>ids must be packaged with one (1) outer envelope addressed as provided in the table below.  Two (2) inner envelopes, one</w:t>
      </w:r>
      <w:r w:rsidR="00E43EFC">
        <w:rPr>
          <w:rFonts w:ascii="Calibri" w:hAnsi="Calibri"/>
          <w:sz w:val="22"/>
          <w:szCs w:val="22"/>
        </w:rPr>
        <w:t xml:space="preserve"> (1)</w:t>
      </w:r>
      <w:r w:rsidR="00067158">
        <w:rPr>
          <w:rFonts w:ascii="Calibri" w:hAnsi="Calibri"/>
          <w:sz w:val="22"/>
          <w:szCs w:val="22"/>
        </w:rPr>
        <w:t xml:space="preserve"> labeled ‘Technical Response’ and one </w:t>
      </w:r>
      <w:r w:rsidR="00E43EFC">
        <w:rPr>
          <w:rFonts w:ascii="Calibri" w:hAnsi="Calibri"/>
          <w:sz w:val="22"/>
          <w:szCs w:val="22"/>
        </w:rPr>
        <w:t xml:space="preserve">(1) </w:t>
      </w:r>
      <w:r w:rsidR="00067158">
        <w:rPr>
          <w:rFonts w:ascii="Calibri" w:hAnsi="Calibri"/>
          <w:sz w:val="22"/>
          <w:szCs w:val="22"/>
        </w:rPr>
        <w:t>labeled</w:t>
      </w:r>
      <w:r w:rsidR="00A63275">
        <w:rPr>
          <w:rFonts w:ascii="Calibri" w:hAnsi="Calibri"/>
          <w:sz w:val="22"/>
          <w:szCs w:val="22"/>
        </w:rPr>
        <w:t xml:space="preserve"> ‘Rebate/Incentive Share’.  </w:t>
      </w:r>
    </w:p>
    <w:p w14:paraId="20F74DDF" w14:textId="3CF6E92C" w:rsidR="00D35CFA" w:rsidRDefault="00A63275" w:rsidP="008317A7">
      <w:pPr>
        <w:pStyle w:val="ListParagraph"/>
        <w:numPr>
          <w:ilvl w:val="0"/>
          <w:numId w:val="43"/>
        </w:numPr>
        <w:spacing w:before="120"/>
        <w:jc w:val="both"/>
        <w:rPr>
          <w:rFonts w:ascii="Calibri" w:hAnsi="Calibri"/>
          <w:sz w:val="22"/>
          <w:szCs w:val="22"/>
        </w:rPr>
      </w:pPr>
      <w:r w:rsidRPr="00D35CFA">
        <w:rPr>
          <w:rFonts w:ascii="Calibri" w:hAnsi="Calibri"/>
          <w:sz w:val="22"/>
          <w:szCs w:val="22"/>
        </w:rPr>
        <w:t>‘Technical Response’</w:t>
      </w:r>
      <w:r w:rsidR="00D35CFA">
        <w:rPr>
          <w:rFonts w:ascii="Calibri" w:hAnsi="Calibri"/>
          <w:sz w:val="22"/>
          <w:szCs w:val="22"/>
        </w:rPr>
        <w:t xml:space="preserve"> envelope</w:t>
      </w:r>
      <w:r w:rsidRPr="00D35CFA">
        <w:rPr>
          <w:rFonts w:ascii="Calibri" w:hAnsi="Calibri"/>
          <w:sz w:val="22"/>
          <w:szCs w:val="22"/>
        </w:rPr>
        <w:t xml:space="preserve"> must include</w:t>
      </w:r>
      <w:r w:rsidR="00DF5A79">
        <w:rPr>
          <w:rFonts w:ascii="Calibri" w:hAnsi="Calibri"/>
          <w:sz w:val="22"/>
          <w:szCs w:val="22"/>
        </w:rPr>
        <w:t xml:space="preserve"> the completed Exhibits and documents listed below</w:t>
      </w:r>
      <w:r w:rsidRPr="00D35CFA">
        <w:rPr>
          <w:rFonts w:ascii="Calibri" w:hAnsi="Calibri"/>
          <w:sz w:val="22"/>
          <w:szCs w:val="22"/>
        </w:rPr>
        <w:t xml:space="preserve">: </w:t>
      </w:r>
    </w:p>
    <w:p w14:paraId="12944B1E" w14:textId="49BB1FFF" w:rsidR="00D35CFA" w:rsidRDefault="00A63275" w:rsidP="008317A7">
      <w:pPr>
        <w:pStyle w:val="ListParagraph"/>
        <w:numPr>
          <w:ilvl w:val="1"/>
          <w:numId w:val="43"/>
        </w:numPr>
        <w:spacing w:before="240"/>
        <w:jc w:val="both"/>
        <w:rPr>
          <w:rFonts w:ascii="Calibri" w:hAnsi="Calibri"/>
          <w:sz w:val="22"/>
          <w:szCs w:val="22"/>
        </w:rPr>
      </w:pPr>
      <w:r w:rsidRPr="00D35CFA">
        <w:rPr>
          <w:rFonts w:ascii="Calibri" w:hAnsi="Calibri"/>
          <w:sz w:val="22"/>
          <w:szCs w:val="22"/>
        </w:rPr>
        <w:t>Exhibit A1,</w:t>
      </w:r>
    </w:p>
    <w:p w14:paraId="34361B78" w14:textId="77777777" w:rsidR="00D35CFA" w:rsidRDefault="00D35CFA" w:rsidP="008317A7">
      <w:pPr>
        <w:pStyle w:val="ListParagraph"/>
        <w:numPr>
          <w:ilvl w:val="1"/>
          <w:numId w:val="43"/>
        </w:numPr>
        <w:spacing w:before="240"/>
        <w:jc w:val="both"/>
        <w:rPr>
          <w:rFonts w:ascii="Calibri" w:hAnsi="Calibri"/>
          <w:sz w:val="22"/>
          <w:szCs w:val="22"/>
        </w:rPr>
      </w:pPr>
      <w:r>
        <w:rPr>
          <w:rFonts w:ascii="Calibri" w:hAnsi="Calibri"/>
          <w:sz w:val="22"/>
          <w:szCs w:val="22"/>
        </w:rPr>
        <w:t>Exhibit</w:t>
      </w:r>
      <w:r w:rsidR="00A63275" w:rsidRPr="00D35CFA">
        <w:rPr>
          <w:rFonts w:ascii="Calibri" w:hAnsi="Calibri"/>
          <w:sz w:val="22"/>
          <w:szCs w:val="22"/>
        </w:rPr>
        <w:t xml:space="preserve"> A2,</w:t>
      </w:r>
    </w:p>
    <w:p w14:paraId="7DFB8EE2" w14:textId="01DF1C17" w:rsidR="00D35CFA" w:rsidRPr="00B03627" w:rsidRDefault="00D35CFA" w:rsidP="008317A7">
      <w:pPr>
        <w:pStyle w:val="ListParagraph"/>
        <w:numPr>
          <w:ilvl w:val="1"/>
          <w:numId w:val="43"/>
        </w:numPr>
        <w:spacing w:before="240"/>
        <w:jc w:val="both"/>
        <w:rPr>
          <w:rFonts w:ascii="Calibri" w:hAnsi="Calibri"/>
          <w:sz w:val="22"/>
          <w:szCs w:val="22"/>
        </w:rPr>
      </w:pPr>
      <w:r w:rsidRPr="00B03627">
        <w:rPr>
          <w:rFonts w:ascii="Calibri" w:hAnsi="Calibri"/>
          <w:sz w:val="22"/>
          <w:szCs w:val="22"/>
        </w:rPr>
        <w:t>Exhibit</w:t>
      </w:r>
      <w:r w:rsidR="00E43EFC" w:rsidRPr="00B03627">
        <w:rPr>
          <w:rFonts w:ascii="Calibri" w:hAnsi="Calibri"/>
          <w:sz w:val="22"/>
          <w:szCs w:val="22"/>
        </w:rPr>
        <w:t xml:space="preserve"> </w:t>
      </w:r>
      <w:r w:rsidR="00A63275" w:rsidRPr="00B03627">
        <w:rPr>
          <w:rFonts w:ascii="Calibri" w:hAnsi="Calibri"/>
          <w:sz w:val="22"/>
          <w:szCs w:val="22"/>
        </w:rPr>
        <w:t>B1</w:t>
      </w:r>
      <w:r w:rsidR="00E43EFC" w:rsidRPr="00B03627">
        <w:rPr>
          <w:rFonts w:ascii="Calibri" w:hAnsi="Calibri"/>
          <w:sz w:val="22"/>
          <w:szCs w:val="22"/>
        </w:rPr>
        <w:t xml:space="preserve"> </w:t>
      </w:r>
      <w:r w:rsidR="00A63275" w:rsidRPr="00B03627">
        <w:rPr>
          <w:rFonts w:ascii="Calibri" w:hAnsi="Calibri"/>
          <w:sz w:val="22"/>
          <w:szCs w:val="22"/>
        </w:rPr>
        <w:t>(if biddi</w:t>
      </w:r>
      <w:r w:rsidR="00E43EFC" w:rsidRPr="00B03627">
        <w:rPr>
          <w:rFonts w:ascii="Calibri" w:hAnsi="Calibri"/>
          <w:sz w:val="22"/>
          <w:szCs w:val="22"/>
        </w:rPr>
        <w:t xml:space="preserve">ng Category 1 – Purchase Cards) </w:t>
      </w:r>
      <w:r w:rsidR="00B03627" w:rsidRPr="00B03627">
        <w:rPr>
          <w:rFonts w:ascii="Calibri" w:hAnsi="Calibri"/>
          <w:b/>
          <w:sz w:val="22"/>
          <w:szCs w:val="22"/>
          <w:u w:val="single"/>
        </w:rPr>
        <w:t>OR</w:t>
      </w:r>
      <w:r w:rsidR="00B03627">
        <w:rPr>
          <w:rFonts w:ascii="Calibri" w:hAnsi="Calibri"/>
          <w:sz w:val="22"/>
          <w:szCs w:val="22"/>
        </w:rPr>
        <w:t xml:space="preserve"> </w:t>
      </w:r>
      <w:r w:rsidRPr="00B03627">
        <w:rPr>
          <w:rFonts w:ascii="Calibri" w:hAnsi="Calibri"/>
          <w:sz w:val="22"/>
          <w:szCs w:val="22"/>
        </w:rPr>
        <w:t>Exhibit</w:t>
      </w:r>
      <w:r w:rsidR="00A63275" w:rsidRPr="00B03627">
        <w:rPr>
          <w:rFonts w:ascii="Calibri" w:hAnsi="Calibri"/>
          <w:sz w:val="22"/>
          <w:szCs w:val="22"/>
        </w:rPr>
        <w:t xml:space="preserve"> B2 (if bidding Category 2 – Fleet Cards),</w:t>
      </w:r>
    </w:p>
    <w:p w14:paraId="2F6FEC3F" w14:textId="77777777" w:rsidR="00D35CFA" w:rsidRDefault="00D35CFA" w:rsidP="008317A7">
      <w:pPr>
        <w:pStyle w:val="ListParagraph"/>
        <w:numPr>
          <w:ilvl w:val="1"/>
          <w:numId w:val="43"/>
        </w:numPr>
        <w:spacing w:before="240"/>
        <w:jc w:val="both"/>
        <w:rPr>
          <w:rFonts w:ascii="Calibri" w:hAnsi="Calibri"/>
          <w:sz w:val="22"/>
          <w:szCs w:val="22"/>
        </w:rPr>
      </w:pPr>
      <w:r>
        <w:rPr>
          <w:rFonts w:ascii="Calibri" w:hAnsi="Calibri"/>
          <w:sz w:val="22"/>
          <w:szCs w:val="22"/>
        </w:rPr>
        <w:lastRenderedPageBreak/>
        <w:t>Exhibit</w:t>
      </w:r>
      <w:r w:rsidR="00A63275" w:rsidRPr="00D35CFA">
        <w:rPr>
          <w:rFonts w:ascii="Calibri" w:hAnsi="Calibri"/>
          <w:sz w:val="22"/>
          <w:szCs w:val="22"/>
        </w:rPr>
        <w:t xml:space="preserve"> E1 – if applicable,</w:t>
      </w:r>
    </w:p>
    <w:p w14:paraId="00CC5C8D" w14:textId="74EB7364" w:rsidR="00D35CFA" w:rsidRDefault="00D35CFA" w:rsidP="008317A7">
      <w:pPr>
        <w:pStyle w:val="ListParagraph"/>
        <w:numPr>
          <w:ilvl w:val="1"/>
          <w:numId w:val="43"/>
        </w:numPr>
        <w:spacing w:before="240"/>
        <w:jc w:val="both"/>
        <w:rPr>
          <w:rFonts w:ascii="Calibri" w:hAnsi="Calibri"/>
          <w:sz w:val="22"/>
          <w:szCs w:val="22"/>
        </w:rPr>
      </w:pPr>
      <w:r>
        <w:rPr>
          <w:rFonts w:ascii="Calibri" w:hAnsi="Calibri"/>
          <w:sz w:val="22"/>
          <w:szCs w:val="22"/>
        </w:rPr>
        <w:t>A</w:t>
      </w:r>
      <w:r w:rsidR="00A63275" w:rsidRPr="00D35CFA">
        <w:rPr>
          <w:rFonts w:ascii="Calibri" w:hAnsi="Calibri"/>
          <w:sz w:val="22"/>
          <w:szCs w:val="22"/>
        </w:rPr>
        <w:t>ny applicable ‘click-through’ agreements,</w:t>
      </w:r>
    </w:p>
    <w:p w14:paraId="7D7BFD55" w14:textId="77777777" w:rsidR="00EB7290" w:rsidRDefault="00D35CFA" w:rsidP="008317A7">
      <w:pPr>
        <w:pStyle w:val="ListParagraph"/>
        <w:numPr>
          <w:ilvl w:val="1"/>
          <w:numId w:val="43"/>
        </w:numPr>
        <w:spacing w:before="240"/>
        <w:jc w:val="both"/>
        <w:rPr>
          <w:rFonts w:ascii="Calibri" w:hAnsi="Calibri"/>
          <w:sz w:val="22"/>
          <w:szCs w:val="22"/>
        </w:rPr>
      </w:pPr>
      <w:r>
        <w:rPr>
          <w:rFonts w:ascii="Calibri" w:hAnsi="Calibri"/>
          <w:sz w:val="22"/>
          <w:szCs w:val="22"/>
        </w:rPr>
        <w:t>A</w:t>
      </w:r>
      <w:r w:rsidR="00A63275" w:rsidRPr="00D35CFA">
        <w:rPr>
          <w:rFonts w:ascii="Calibri" w:hAnsi="Calibri"/>
          <w:sz w:val="22"/>
          <w:szCs w:val="22"/>
        </w:rPr>
        <w:t>ny applicable Card User Agreements or similar</w:t>
      </w:r>
      <w:r w:rsidR="00EB7290">
        <w:rPr>
          <w:rFonts w:ascii="Calibri" w:hAnsi="Calibri"/>
          <w:sz w:val="22"/>
          <w:szCs w:val="22"/>
        </w:rPr>
        <w:t>,</w:t>
      </w:r>
    </w:p>
    <w:p w14:paraId="2CA33BEF" w14:textId="7FEE3567" w:rsidR="00D35CFA" w:rsidRDefault="00EB7290" w:rsidP="008317A7">
      <w:pPr>
        <w:pStyle w:val="ListParagraph"/>
        <w:numPr>
          <w:ilvl w:val="1"/>
          <w:numId w:val="43"/>
        </w:numPr>
        <w:spacing w:before="240"/>
        <w:jc w:val="both"/>
        <w:rPr>
          <w:rFonts w:ascii="Calibri" w:hAnsi="Calibri"/>
          <w:sz w:val="22"/>
          <w:szCs w:val="22"/>
        </w:rPr>
      </w:pPr>
      <w:r>
        <w:rPr>
          <w:rFonts w:ascii="Calibri" w:hAnsi="Calibri"/>
          <w:sz w:val="22"/>
          <w:szCs w:val="22"/>
        </w:rPr>
        <w:t>PCI DSS Compliance Certification,</w:t>
      </w:r>
      <w:r w:rsidR="00EE1F92" w:rsidRPr="00D35CFA">
        <w:rPr>
          <w:rFonts w:ascii="Calibri" w:hAnsi="Calibri"/>
          <w:sz w:val="22"/>
          <w:szCs w:val="22"/>
        </w:rPr>
        <w:t xml:space="preserve"> and</w:t>
      </w:r>
    </w:p>
    <w:p w14:paraId="70AB1DB3" w14:textId="54EEC123" w:rsidR="00D35CFA" w:rsidRDefault="00D35CFA" w:rsidP="008317A7">
      <w:pPr>
        <w:pStyle w:val="ListParagraph"/>
        <w:numPr>
          <w:ilvl w:val="1"/>
          <w:numId w:val="43"/>
        </w:numPr>
        <w:spacing w:before="240"/>
        <w:jc w:val="both"/>
        <w:rPr>
          <w:rFonts w:ascii="Calibri" w:hAnsi="Calibri"/>
          <w:sz w:val="22"/>
          <w:szCs w:val="22"/>
        </w:rPr>
      </w:pPr>
      <w:r>
        <w:rPr>
          <w:rFonts w:ascii="Calibri" w:hAnsi="Calibri"/>
          <w:sz w:val="22"/>
          <w:szCs w:val="22"/>
        </w:rPr>
        <w:t>A</w:t>
      </w:r>
      <w:r w:rsidR="00EE1F92" w:rsidRPr="00D35CFA">
        <w:rPr>
          <w:rFonts w:ascii="Calibri" w:hAnsi="Calibri"/>
          <w:sz w:val="22"/>
          <w:szCs w:val="22"/>
        </w:rPr>
        <w:t xml:space="preserve"> USB drive including </w:t>
      </w:r>
      <w:r w:rsidR="00B03627">
        <w:rPr>
          <w:rFonts w:ascii="Calibri" w:hAnsi="Calibri"/>
          <w:sz w:val="22"/>
          <w:szCs w:val="22"/>
        </w:rPr>
        <w:t>Microsoft Word or machine</w:t>
      </w:r>
      <w:r w:rsidR="008317A7">
        <w:rPr>
          <w:rFonts w:ascii="Calibri" w:hAnsi="Calibri"/>
          <w:sz w:val="22"/>
          <w:szCs w:val="22"/>
        </w:rPr>
        <w:t>-</w:t>
      </w:r>
      <w:r w:rsidR="00B03627">
        <w:rPr>
          <w:rFonts w:ascii="Calibri" w:hAnsi="Calibri"/>
          <w:sz w:val="22"/>
          <w:szCs w:val="22"/>
        </w:rPr>
        <w:t>readable PDF files</w:t>
      </w:r>
      <w:r w:rsidR="00EE1F92" w:rsidRPr="00D35CFA">
        <w:rPr>
          <w:rFonts w:ascii="Calibri" w:hAnsi="Calibri"/>
          <w:sz w:val="22"/>
          <w:szCs w:val="22"/>
        </w:rPr>
        <w:t xml:space="preserve"> of the </w:t>
      </w:r>
      <w:r w:rsidR="00854DBE" w:rsidRPr="00D35CFA">
        <w:rPr>
          <w:rFonts w:ascii="Calibri" w:hAnsi="Calibri"/>
          <w:sz w:val="22"/>
          <w:szCs w:val="22"/>
        </w:rPr>
        <w:t>required</w:t>
      </w:r>
      <w:r w:rsidR="00EE1F92" w:rsidRPr="00D35CFA">
        <w:rPr>
          <w:rFonts w:ascii="Calibri" w:hAnsi="Calibri"/>
          <w:sz w:val="22"/>
          <w:szCs w:val="22"/>
        </w:rPr>
        <w:t xml:space="preserve"> documents</w:t>
      </w:r>
      <w:r w:rsidR="00A63275" w:rsidRPr="00D35CFA">
        <w:rPr>
          <w:rFonts w:ascii="Calibri" w:hAnsi="Calibri"/>
          <w:sz w:val="22"/>
          <w:szCs w:val="22"/>
        </w:rPr>
        <w:t xml:space="preserve">.  </w:t>
      </w:r>
    </w:p>
    <w:p w14:paraId="006DD6DF" w14:textId="786B671B" w:rsidR="00D35CFA" w:rsidRDefault="00E43EFC" w:rsidP="008317A7">
      <w:pPr>
        <w:pStyle w:val="ListParagraph"/>
        <w:numPr>
          <w:ilvl w:val="0"/>
          <w:numId w:val="43"/>
        </w:numPr>
        <w:spacing w:before="120"/>
        <w:jc w:val="both"/>
        <w:rPr>
          <w:rFonts w:ascii="Calibri" w:hAnsi="Calibri"/>
          <w:sz w:val="22"/>
          <w:szCs w:val="22"/>
        </w:rPr>
      </w:pPr>
      <w:r w:rsidRPr="00D35CFA">
        <w:rPr>
          <w:rFonts w:ascii="Calibri" w:hAnsi="Calibri"/>
          <w:sz w:val="22"/>
          <w:szCs w:val="22"/>
        </w:rPr>
        <w:t xml:space="preserve">‘Rebate/Incentive Share’ </w:t>
      </w:r>
      <w:r w:rsidR="00D35CFA">
        <w:rPr>
          <w:rFonts w:ascii="Calibri" w:hAnsi="Calibri"/>
          <w:sz w:val="22"/>
          <w:szCs w:val="22"/>
        </w:rPr>
        <w:t xml:space="preserve">envelope </w:t>
      </w:r>
      <w:r w:rsidRPr="00D35CFA">
        <w:rPr>
          <w:rFonts w:ascii="Calibri" w:hAnsi="Calibri"/>
          <w:sz w:val="22"/>
          <w:szCs w:val="22"/>
        </w:rPr>
        <w:t>must include</w:t>
      </w:r>
      <w:r w:rsidR="00DF5A79">
        <w:rPr>
          <w:rFonts w:ascii="Calibri" w:hAnsi="Calibri"/>
          <w:sz w:val="22"/>
          <w:szCs w:val="22"/>
        </w:rPr>
        <w:t xml:space="preserve"> the completed Exhibits listed below</w:t>
      </w:r>
      <w:r w:rsidR="00D35CFA">
        <w:rPr>
          <w:rFonts w:ascii="Calibri" w:hAnsi="Calibri"/>
          <w:sz w:val="22"/>
          <w:szCs w:val="22"/>
        </w:rPr>
        <w:t>:</w:t>
      </w:r>
    </w:p>
    <w:p w14:paraId="67DFF757" w14:textId="114F1687" w:rsidR="00D35CFA" w:rsidRPr="00B03627" w:rsidRDefault="00E43EFC" w:rsidP="008317A7">
      <w:pPr>
        <w:pStyle w:val="ListParagraph"/>
        <w:numPr>
          <w:ilvl w:val="1"/>
          <w:numId w:val="43"/>
        </w:numPr>
        <w:spacing w:before="240"/>
        <w:jc w:val="both"/>
        <w:rPr>
          <w:rFonts w:ascii="Calibri" w:hAnsi="Calibri"/>
          <w:sz w:val="22"/>
          <w:szCs w:val="22"/>
        </w:rPr>
      </w:pPr>
      <w:r w:rsidRPr="00D35CFA">
        <w:rPr>
          <w:rFonts w:ascii="Calibri" w:hAnsi="Calibri"/>
          <w:sz w:val="22"/>
          <w:szCs w:val="22"/>
        </w:rPr>
        <w:t xml:space="preserve">Exhibit C1 (if bidding Category 1 – Purchase </w:t>
      </w:r>
      <w:r w:rsidR="0034069B" w:rsidRPr="00D35CFA">
        <w:rPr>
          <w:rFonts w:ascii="Calibri" w:hAnsi="Calibri"/>
          <w:sz w:val="22"/>
          <w:szCs w:val="22"/>
        </w:rPr>
        <w:t>Cards)</w:t>
      </w:r>
      <w:r w:rsidR="00B03627">
        <w:rPr>
          <w:rFonts w:ascii="Calibri" w:hAnsi="Calibri"/>
          <w:sz w:val="22"/>
          <w:szCs w:val="22"/>
        </w:rPr>
        <w:t xml:space="preserve"> </w:t>
      </w:r>
      <w:r w:rsidR="00B03627" w:rsidRPr="00B03627">
        <w:rPr>
          <w:rFonts w:ascii="Calibri" w:hAnsi="Calibri"/>
          <w:b/>
          <w:sz w:val="22"/>
          <w:szCs w:val="22"/>
          <w:u w:val="single"/>
        </w:rPr>
        <w:t>OR</w:t>
      </w:r>
      <w:r w:rsidR="00B03627">
        <w:rPr>
          <w:rFonts w:ascii="Calibri" w:hAnsi="Calibri"/>
          <w:sz w:val="22"/>
          <w:szCs w:val="22"/>
        </w:rPr>
        <w:t xml:space="preserve"> </w:t>
      </w:r>
      <w:r w:rsidR="00D35CFA" w:rsidRPr="00B03627">
        <w:rPr>
          <w:rFonts w:ascii="Calibri" w:hAnsi="Calibri"/>
          <w:sz w:val="22"/>
          <w:szCs w:val="22"/>
        </w:rPr>
        <w:t>Exhibit</w:t>
      </w:r>
      <w:r w:rsidR="0034069B" w:rsidRPr="00B03627">
        <w:rPr>
          <w:rFonts w:ascii="Calibri" w:hAnsi="Calibri"/>
          <w:sz w:val="22"/>
          <w:szCs w:val="22"/>
        </w:rPr>
        <w:t xml:space="preserve"> C</w:t>
      </w:r>
      <w:r w:rsidRPr="00B03627">
        <w:rPr>
          <w:rFonts w:ascii="Calibri" w:hAnsi="Calibri"/>
          <w:sz w:val="22"/>
          <w:szCs w:val="22"/>
        </w:rPr>
        <w:t>2 (if bidding Category 2 – Fleet Cards)</w:t>
      </w:r>
      <w:r w:rsidR="00D35CFA" w:rsidRPr="00B03627">
        <w:rPr>
          <w:rFonts w:ascii="Calibri" w:hAnsi="Calibri"/>
          <w:sz w:val="22"/>
          <w:szCs w:val="22"/>
        </w:rPr>
        <w:t xml:space="preserve"> and</w:t>
      </w:r>
    </w:p>
    <w:p w14:paraId="30D227FB" w14:textId="61516587" w:rsidR="00D35CFA" w:rsidRDefault="00D35CFA" w:rsidP="008317A7">
      <w:pPr>
        <w:pStyle w:val="ListParagraph"/>
        <w:numPr>
          <w:ilvl w:val="1"/>
          <w:numId w:val="43"/>
        </w:numPr>
        <w:spacing w:before="240"/>
        <w:jc w:val="both"/>
        <w:rPr>
          <w:rFonts w:ascii="Calibri" w:hAnsi="Calibri"/>
          <w:sz w:val="22"/>
          <w:szCs w:val="22"/>
        </w:rPr>
      </w:pPr>
      <w:r>
        <w:rPr>
          <w:rFonts w:ascii="Calibri" w:hAnsi="Calibri"/>
          <w:sz w:val="22"/>
          <w:szCs w:val="22"/>
        </w:rPr>
        <w:t>A</w:t>
      </w:r>
      <w:r w:rsidR="00EE1F92" w:rsidRPr="00D35CFA">
        <w:rPr>
          <w:rFonts w:ascii="Calibri" w:hAnsi="Calibri"/>
          <w:sz w:val="22"/>
          <w:szCs w:val="22"/>
        </w:rPr>
        <w:t xml:space="preserve"> USB drive including </w:t>
      </w:r>
      <w:r w:rsidR="00B03627">
        <w:rPr>
          <w:rFonts w:ascii="Calibri" w:hAnsi="Calibri"/>
          <w:sz w:val="22"/>
          <w:szCs w:val="22"/>
        </w:rPr>
        <w:t xml:space="preserve">Microsoft Word or </w:t>
      </w:r>
      <w:r w:rsidR="00EE1F92" w:rsidRPr="00D35CFA">
        <w:rPr>
          <w:rFonts w:ascii="Calibri" w:hAnsi="Calibri"/>
          <w:sz w:val="22"/>
          <w:szCs w:val="22"/>
        </w:rPr>
        <w:t>machine</w:t>
      </w:r>
      <w:r w:rsidR="008317A7">
        <w:rPr>
          <w:rFonts w:ascii="Calibri" w:hAnsi="Calibri"/>
          <w:sz w:val="22"/>
          <w:szCs w:val="22"/>
        </w:rPr>
        <w:t>-</w:t>
      </w:r>
      <w:r w:rsidR="00EE1F92" w:rsidRPr="00D35CFA">
        <w:rPr>
          <w:rFonts w:ascii="Calibri" w:hAnsi="Calibri"/>
          <w:sz w:val="22"/>
          <w:szCs w:val="22"/>
        </w:rPr>
        <w:t>readable PDF</w:t>
      </w:r>
      <w:r w:rsidR="00B03627">
        <w:rPr>
          <w:rFonts w:ascii="Calibri" w:hAnsi="Calibri"/>
          <w:sz w:val="22"/>
          <w:szCs w:val="22"/>
        </w:rPr>
        <w:t xml:space="preserve"> file</w:t>
      </w:r>
      <w:r w:rsidR="00EE1F92" w:rsidRPr="00D35CFA">
        <w:rPr>
          <w:rFonts w:ascii="Calibri" w:hAnsi="Calibri"/>
          <w:sz w:val="22"/>
          <w:szCs w:val="22"/>
        </w:rPr>
        <w:t xml:space="preserve">s of the </w:t>
      </w:r>
      <w:r w:rsidR="00854DBE" w:rsidRPr="00D35CFA">
        <w:rPr>
          <w:rFonts w:ascii="Calibri" w:hAnsi="Calibri"/>
          <w:sz w:val="22"/>
          <w:szCs w:val="22"/>
        </w:rPr>
        <w:t>required</w:t>
      </w:r>
      <w:r w:rsidR="00EE1F92" w:rsidRPr="00D35CFA">
        <w:rPr>
          <w:rFonts w:ascii="Calibri" w:hAnsi="Calibri"/>
          <w:sz w:val="22"/>
          <w:szCs w:val="22"/>
        </w:rPr>
        <w:t xml:space="preserve"> documents</w:t>
      </w:r>
      <w:r w:rsidR="00E43EFC" w:rsidRPr="00D35CFA">
        <w:rPr>
          <w:rFonts w:ascii="Calibri" w:hAnsi="Calibri"/>
          <w:sz w:val="22"/>
          <w:szCs w:val="22"/>
        </w:rPr>
        <w:t>.</w:t>
      </w:r>
    </w:p>
    <w:p w14:paraId="120F19A8" w14:textId="20ECC0E8" w:rsidR="001D7750" w:rsidRPr="00D35CFA" w:rsidRDefault="00EE1F92" w:rsidP="008317A7">
      <w:pPr>
        <w:spacing w:before="240"/>
        <w:ind w:left="720"/>
        <w:jc w:val="both"/>
        <w:rPr>
          <w:rFonts w:ascii="Calibri" w:hAnsi="Calibri"/>
          <w:sz w:val="22"/>
          <w:szCs w:val="22"/>
        </w:rPr>
      </w:pPr>
      <w:r w:rsidRPr="00D35CFA">
        <w:rPr>
          <w:rFonts w:ascii="Calibri" w:hAnsi="Calibri"/>
          <w:sz w:val="22"/>
          <w:szCs w:val="22"/>
        </w:rPr>
        <w:t>If a conflict arises between the hard copy and the electronic copy (saved to the USB), the electronic</w:t>
      </w:r>
      <w:r w:rsidR="00F63730" w:rsidRPr="00D35CFA">
        <w:rPr>
          <w:rFonts w:ascii="Calibri" w:hAnsi="Calibri"/>
          <w:sz w:val="22"/>
          <w:szCs w:val="22"/>
        </w:rPr>
        <w:t xml:space="preserve"> copy will prevail. </w:t>
      </w:r>
      <w:r w:rsidR="00DB54E0">
        <w:rPr>
          <w:rFonts w:ascii="Calibri" w:hAnsi="Calibri"/>
          <w:b/>
          <w:sz w:val="22"/>
          <w:szCs w:val="22"/>
        </w:rPr>
        <w:t xml:space="preserve">Bidders must submit </w:t>
      </w:r>
      <w:r w:rsidR="00B03627">
        <w:rPr>
          <w:rFonts w:ascii="Calibri" w:hAnsi="Calibri"/>
          <w:b/>
          <w:sz w:val="22"/>
          <w:szCs w:val="22"/>
        </w:rPr>
        <w:t>full</w:t>
      </w:r>
      <w:r w:rsidR="00DB54E0">
        <w:rPr>
          <w:rFonts w:ascii="Calibri" w:hAnsi="Calibri"/>
          <w:b/>
          <w:sz w:val="22"/>
          <w:szCs w:val="22"/>
        </w:rPr>
        <w:t xml:space="preserve"> bid responses for EACH category </w:t>
      </w:r>
      <w:r w:rsidR="00D446B3">
        <w:rPr>
          <w:rFonts w:ascii="Calibri" w:hAnsi="Calibri"/>
          <w:b/>
          <w:sz w:val="22"/>
          <w:szCs w:val="22"/>
        </w:rPr>
        <w:t xml:space="preserve">they choose </w:t>
      </w:r>
      <w:r w:rsidR="00DB54E0">
        <w:rPr>
          <w:rFonts w:ascii="Calibri" w:hAnsi="Calibri"/>
          <w:b/>
          <w:sz w:val="22"/>
          <w:szCs w:val="22"/>
        </w:rPr>
        <w:t xml:space="preserve">bid.  </w:t>
      </w:r>
      <w:r w:rsidR="00645201" w:rsidRPr="00D35CFA">
        <w:rPr>
          <w:rFonts w:ascii="Calibri" w:hAnsi="Calibri"/>
          <w:sz w:val="22"/>
          <w:szCs w:val="22"/>
        </w:rPr>
        <w:t xml:space="preserve">Your bid must be </w:t>
      </w:r>
      <w:r w:rsidR="00067158" w:rsidRPr="00D35CFA">
        <w:rPr>
          <w:rFonts w:ascii="Calibri" w:hAnsi="Calibri"/>
          <w:sz w:val="22"/>
          <w:szCs w:val="22"/>
        </w:rPr>
        <w:t>delivered to the following:</w:t>
      </w:r>
      <w:r w:rsidR="006F4792" w:rsidRPr="00D35CFA">
        <w:rPr>
          <w:rFonts w:ascii="Calibri" w:hAnsi="Calibri"/>
          <w:sz w:val="22"/>
          <w:szCs w:val="22"/>
        </w:rPr>
        <w:tab/>
      </w:r>
      <w:r w:rsidR="00E152C0" w:rsidRPr="00D35CFA">
        <w:rPr>
          <w:rFonts w:ascii="Calibri" w:hAnsi="Calibri"/>
          <w:sz w:val="22"/>
          <w:szCs w:val="22"/>
        </w:rPr>
        <w:br/>
      </w:r>
    </w:p>
    <w:tbl>
      <w:tblPr>
        <w:tblW w:w="0" w:type="auto"/>
        <w:tblInd w:w="149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94"/>
        <w:gridCol w:w="4950"/>
      </w:tblGrid>
      <w:tr w:rsidR="00EE1F92" w:rsidRPr="007F754A" w14:paraId="21D80836" w14:textId="77777777" w:rsidTr="00EE1F92">
        <w:trPr>
          <w:cantSplit/>
        </w:trPr>
        <w:tc>
          <w:tcPr>
            <w:tcW w:w="7144" w:type="dxa"/>
            <w:gridSpan w:val="2"/>
            <w:tcBorders>
              <w:bottom w:val="single" w:sz="4" w:space="0" w:color="auto"/>
            </w:tcBorders>
            <w:shd w:val="clear" w:color="auto" w:fill="DBE5F1"/>
          </w:tcPr>
          <w:p w14:paraId="4E90BE0E" w14:textId="138C83F6" w:rsidR="00EE1F92" w:rsidRPr="00037B72" w:rsidRDefault="00EE1F92" w:rsidP="00312FF3">
            <w:pPr>
              <w:keepNext/>
              <w:keepLines/>
              <w:spacing w:before="80" w:after="80"/>
              <w:jc w:val="center"/>
              <w:rPr>
                <w:rFonts w:ascii="Calibri" w:hAnsi="Calibri" w:cs="Arial"/>
                <w:b/>
                <w:sz w:val="22"/>
                <w:szCs w:val="22"/>
              </w:rPr>
            </w:pPr>
            <w:r w:rsidRPr="00037B72">
              <w:rPr>
                <w:rFonts w:ascii="Calibri" w:hAnsi="Calibri" w:cs="Arial"/>
                <w:b/>
                <w:sz w:val="22"/>
                <w:szCs w:val="22"/>
              </w:rPr>
              <w:t>Deliver Bids to:</w:t>
            </w:r>
          </w:p>
        </w:tc>
      </w:tr>
      <w:tr w:rsidR="00EE1F92" w:rsidRPr="007F754A" w14:paraId="3B21571A" w14:textId="77777777" w:rsidTr="00DF5A79">
        <w:trPr>
          <w:cantSplit/>
        </w:trPr>
        <w:tc>
          <w:tcPr>
            <w:tcW w:w="2194" w:type="dxa"/>
            <w:shd w:val="clear" w:color="auto" w:fill="auto"/>
          </w:tcPr>
          <w:p w14:paraId="220529AC" w14:textId="72E6AFAB" w:rsidR="00EE1F92" w:rsidRPr="00037B72" w:rsidRDefault="00EE1F92" w:rsidP="00DF5A79">
            <w:pPr>
              <w:keepNext/>
              <w:keepLines/>
              <w:spacing w:before="80" w:after="80"/>
              <w:rPr>
                <w:rFonts w:ascii="Calibri" w:hAnsi="Calibri" w:cs="Arial"/>
                <w:sz w:val="22"/>
                <w:szCs w:val="22"/>
              </w:rPr>
            </w:pPr>
            <w:r w:rsidRPr="00037B72">
              <w:rPr>
                <w:rFonts w:ascii="Calibri" w:hAnsi="Calibri" w:cs="Arial"/>
                <w:i/>
                <w:sz w:val="22"/>
                <w:szCs w:val="22"/>
                <w:u w:val="single"/>
              </w:rPr>
              <w:t>Mail</w:t>
            </w:r>
            <w:r w:rsidRPr="00037B72">
              <w:rPr>
                <w:rFonts w:ascii="Calibri" w:hAnsi="Calibri" w:cs="Arial"/>
                <w:i/>
                <w:sz w:val="22"/>
                <w:szCs w:val="22"/>
              </w:rPr>
              <w:t xml:space="preserve"> your bid to the following</w:t>
            </w:r>
            <w:r w:rsidRPr="00037B72">
              <w:rPr>
                <w:rFonts w:ascii="Calibri" w:hAnsi="Calibri" w:cs="Arial"/>
                <w:sz w:val="22"/>
                <w:szCs w:val="22"/>
              </w:rPr>
              <w:t>:</w:t>
            </w:r>
          </w:p>
        </w:tc>
        <w:tc>
          <w:tcPr>
            <w:tcW w:w="4950" w:type="dxa"/>
          </w:tcPr>
          <w:p w14:paraId="4AF52F38" w14:textId="3FBE5FD1" w:rsidR="00EE1F92" w:rsidRPr="00037B72" w:rsidRDefault="00DF5A79" w:rsidP="00312FF3">
            <w:pPr>
              <w:keepNext/>
              <w:keepLines/>
              <w:spacing w:before="80" w:after="80"/>
              <w:rPr>
                <w:rFonts w:ascii="Calibri" w:hAnsi="Calibri" w:cs="Arial"/>
                <w:sz w:val="22"/>
                <w:szCs w:val="22"/>
              </w:rPr>
            </w:pPr>
            <w:r w:rsidRPr="00037B72">
              <w:rPr>
                <w:rFonts w:ascii="Calibri" w:hAnsi="Calibri" w:cs="Arial"/>
                <w:sz w:val="22"/>
                <w:szCs w:val="22"/>
              </w:rPr>
              <w:t>Washington Department of Enterprise Services</w:t>
            </w:r>
            <w:r w:rsidRPr="00037B72">
              <w:rPr>
                <w:rFonts w:ascii="Calibri" w:hAnsi="Calibri" w:cs="Arial"/>
                <w:sz w:val="22"/>
                <w:szCs w:val="22"/>
              </w:rPr>
              <w:br/>
              <w:t>Contracts &amp; Procurement</w:t>
            </w:r>
            <w:r w:rsidRPr="00037B72">
              <w:rPr>
                <w:rFonts w:ascii="Calibri" w:hAnsi="Calibri" w:cs="Arial"/>
                <w:sz w:val="22"/>
                <w:szCs w:val="22"/>
              </w:rPr>
              <w:br/>
              <w:t>Solicitation #00719/00819</w:t>
            </w:r>
            <w:r w:rsidRPr="00037B72">
              <w:rPr>
                <w:rFonts w:ascii="Calibri" w:hAnsi="Calibri" w:cs="Arial"/>
                <w:sz w:val="22"/>
                <w:szCs w:val="22"/>
              </w:rPr>
              <w:br/>
              <w:t>P.O. Box 41411</w:t>
            </w:r>
            <w:r w:rsidRPr="00037B72">
              <w:rPr>
                <w:rFonts w:ascii="Calibri" w:hAnsi="Calibri" w:cs="Arial"/>
                <w:sz w:val="22"/>
                <w:szCs w:val="22"/>
              </w:rPr>
              <w:br/>
              <w:t>Olympia, WA  98501-1411</w:t>
            </w:r>
          </w:p>
        </w:tc>
      </w:tr>
      <w:tr w:rsidR="00DF5A79" w:rsidRPr="007F754A" w14:paraId="578F5A97" w14:textId="77777777" w:rsidTr="00DF5A79">
        <w:trPr>
          <w:cantSplit/>
        </w:trPr>
        <w:tc>
          <w:tcPr>
            <w:tcW w:w="2194" w:type="dxa"/>
            <w:tcBorders>
              <w:bottom w:val="single" w:sz="4" w:space="0" w:color="auto"/>
            </w:tcBorders>
            <w:shd w:val="clear" w:color="auto" w:fill="auto"/>
          </w:tcPr>
          <w:p w14:paraId="0ADA2E8A" w14:textId="7301C281" w:rsidR="00DF5A79" w:rsidRPr="00037B72" w:rsidRDefault="00DF5A79" w:rsidP="00312FF3">
            <w:pPr>
              <w:keepNext/>
              <w:keepLines/>
              <w:spacing w:before="80" w:after="80"/>
              <w:rPr>
                <w:rFonts w:ascii="Calibri" w:hAnsi="Calibri" w:cs="Arial"/>
                <w:sz w:val="22"/>
                <w:szCs w:val="22"/>
              </w:rPr>
            </w:pPr>
            <w:r w:rsidRPr="00037B72">
              <w:rPr>
                <w:rFonts w:ascii="Calibri" w:hAnsi="Calibri" w:cs="Arial"/>
                <w:i/>
                <w:sz w:val="22"/>
                <w:szCs w:val="22"/>
                <w:u w:val="single"/>
              </w:rPr>
              <w:t>Deliver</w:t>
            </w:r>
            <w:r w:rsidRPr="00037B72">
              <w:rPr>
                <w:rFonts w:ascii="Calibri" w:hAnsi="Calibri" w:cs="Arial"/>
                <w:i/>
                <w:sz w:val="22"/>
                <w:szCs w:val="22"/>
              </w:rPr>
              <w:t xml:space="preserve"> your bid to the following</w:t>
            </w:r>
            <w:r w:rsidRPr="00037B72">
              <w:rPr>
                <w:rFonts w:ascii="Calibri" w:hAnsi="Calibri" w:cs="Arial"/>
                <w:sz w:val="22"/>
                <w:szCs w:val="22"/>
              </w:rPr>
              <w:t>:</w:t>
            </w:r>
          </w:p>
        </w:tc>
        <w:tc>
          <w:tcPr>
            <w:tcW w:w="4950" w:type="dxa"/>
            <w:tcBorders>
              <w:bottom w:val="single" w:sz="4" w:space="0" w:color="auto"/>
            </w:tcBorders>
          </w:tcPr>
          <w:p w14:paraId="6F382278" w14:textId="6A07006E" w:rsidR="00DF5A79" w:rsidRPr="00037B72" w:rsidRDefault="00DF5A79" w:rsidP="00312FF3">
            <w:pPr>
              <w:keepNext/>
              <w:keepLines/>
              <w:spacing w:before="80" w:after="80"/>
              <w:rPr>
                <w:rFonts w:ascii="Calibri" w:hAnsi="Calibri" w:cs="Arial"/>
                <w:i/>
                <w:sz w:val="22"/>
                <w:szCs w:val="22"/>
                <w:u w:val="single"/>
              </w:rPr>
            </w:pPr>
            <w:r w:rsidRPr="00037B72">
              <w:rPr>
                <w:rFonts w:ascii="Calibri" w:hAnsi="Calibri" w:cs="Arial"/>
                <w:sz w:val="22"/>
                <w:szCs w:val="22"/>
              </w:rPr>
              <w:t>Washington Department of Enterprise Services</w:t>
            </w:r>
            <w:r w:rsidRPr="00037B72">
              <w:rPr>
                <w:rFonts w:ascii="Calibri" w:hAnsi="Calibri" w:cs="Arial"/>
                <w:sz w:val="22"/>
                <w:szCs w:val="22"/>
              </w:rPr>
              <w:br/>
              <w:t>Contracts &amp; Procurement</w:t>
            </w:r>
            <w:r w:rsidRPr="00037B72">
              <w:rPr>
                <w:rFonts w:ascii="Calibri" w:hAnsi="Calibri" w:cs="Arial"/>
                <w:sz w:val="22"/>
                <w:szCs w:val="22"/>
              </w:rPr>
              <w:br/>
              <w:t>Solicitation #00719/00819</w:t>
            </w:r>
            <w:r w:rsidRPr="00037B72">
              <w:rPr>
                <w:rFonts w:ascii="Calibri" w:hAnsi="Calibri" w:cs="Arial"/>
                <w:sz w:val="22"/>
                <w:szCs w:val="22"/>
              </w:rPr>
              <w:br/>
              <w:t>1500 Jefferson Street SE</w:t>
            </w:r>
            <w:r w:rsidRPr="00037B72">
              <w:rPr>
                <w:rFonts w:ascii="Calibri" w:hAnsi="Calibri" w:cs="Arial"/>
                <w:sz w:val="22"/>
                <w:szCs w:val="22"/>
              </w:rPr>
              <w:br/>
              <w:t>Olympia, WA  98501</w:t>
            </w:r>
          </w:p>
        </w:tc>
      </w:tr>
    </w:tbl>
    <w:p w14:paraId="6BA05F79" w14:textId="66D54942" w:rsidR="00067158" w:rsidRDefault="00067158" w:rsidP="00B03627">
      <w:pPr>
        <w:keepNext/>
        <w:keepLines/>
        <w:spacing w:before="120"/>
        <w:ind w:left="720"/>
        <w:jc w:val="both"/>
        <w:rPr>
          <w:rFonts w:ascii="Calibri" w:hAnsi="Calibri"/>
          <w:sz w:val="22"/>
          <w:szCs w:val="22"/>
        </w:rPr>
      </w:pPr>
      <w:r w:rsidRPr="00B03627">
        <w:rPr>
          <w:rFonts w:ascii="Calibri" w:hAnsi="Calibri"/>
          <w:b/>
          <w:sz w:val="22"/>
          <w:szCs w:val="22"/>
        </w:rPr>
        <w:t>Note:</w:t>
      </w:r>
      <w:r>
        <w:rPr>
          <w:rFonts w:ascii="Calibri" w:hAnsi="Calibri"/>
          <w:sz w:val="22"/>
          <w:szCs w:val="22"/>
        </w:rPr>
        <w:t xml:space="preserve"> Utilizing the United States Postal Service creates an additional 1 to 2 days of mail processing.  Enterprise Services does not accept responsibility for late bids.</w:t>
      </w:r>
    </w:p>
    <w:p w14:paraId="52FEF6B1" w14:textId="4612A743" w:rsidR="00DB54E0" w:rsidRDefault="00DB54E0" w:rsidP="00B03627">
      <w:pPr>
        <w:keepNext/>
        <w:keepLines/>
        <w:spacing w:before="120"/>
        <w:ind w:left="720"/>
        <w:jc w:val="both"/>
        <w:rPr>
          <w:rFonts w:ascii="Calibri" w:hAnsi="Calibri"/>
          <w:sz w:val="22"/>
          <w:szCs w:val="22"/>
        </w:rPr>
      </w:pPr>
      <w:r>
        <w:rPr>
          <w:rFonts w:ascii="Calibri" w:hAnsi="Calibri"/>
          <w:b/>
          <w:sz w:val="22"/>
          <w:szCs w:val="22"/>
        </w:rPr>
        <w:t>Note:</w:t>
      </w:r>
      <w:r>
        <w:rPr>
          <w:rFonts w:ascii="Calibri" w:hAnsi="Calibri"/>
          <w:sz w:val="22"/>
          <w:szCs w:val="22"/>
        </w:rPr>
        <w:t xml:space="preserve"> </w:t>
      </w:r>
      <w:r w:rsidR="00B03627">
        <w:rPr>
          <w:rFonts w:ascii="Calibri" w:hAnsi="Calibri"/>
          <w:sz w:val="22"/>
          <w:szCs w:val="22"/>
        </w:rPr>
        <w:t>In a joint effort to save costs, reduce waste and produce energy savings, Bidders are encouraged to use double-sided printing and recyclable materials. Bidders are highly encouraged to refrain from submitting bids in 3-ring binders, spiral bindings, or other non-recyclable presentation folders.</w:t>
      </w:r>
    </w:p>
    <w:p w14:paraId="1D93B55C" w14:textId="77777777" w:rsidR="001D7750" w:rsidRDefault="001D7750" w:rsidP="00AF34B2">
      <w:pPr>
        <w:jc w:val="both"/>
        <w:rPr>
          <w:rFonts w:ascii="Calibri" w:hAnsi="Calibri"/>
          <w:sz w:val="22"/>
          <w:szCs w:val="22"/>
        </w:rPr>
      </w:pPr>
    </w:p>
    <w:p w14:paraId="46A14012" w14:textId="77777777" w:rsidR="007F754A" w:rsidRPr="007F754A" w:rsidRDefault="007F754A" w:rsidP="00A923E1">
      <w:pPr>
        <w:keepNext/>
        <w:keepLines/>
        <w:pBdr>
          <w:bottom w:val="single" w:sz="4" w:space="1" w:color="auto"/>
        </w:pBdr>
        <w:rPr>
          <w:rFonts w:ascii="Calibri" w:hAnsi="Calibri"/>
          <w:b/>
          <w:smallCaps/>
        </w:rPr>
      </w:pPr>
      <w:bookmarkStart w:id="4" w:name="Section_4"/>
      <w:r w:rsidRPr="007F754A">
        <w:rPr>
          <w:rFonts w:ascii="Calibri" w:hAnsi="Calibri"/>
          <w:b/>
          <w:smallCaps/>
        </w:rPr>
        <w:t xml:space="preserve">Section </w:t>
      </w:r>
      <w:r>
        <w:rPr>
          <w:rFonts w:ascii="Calibri" w:hAnsi="Calibri"/>
          <w:b/>
          <w:smallCaps/>
        </w:rPr>
        <w:t>4</w:t>
      </w:r>
      <w:r w:rsidRPr="007F754A">
        <w:rPr>
          <w:rFonts w:ascii="Calibri" w:hAnsi="Calibri"/>
          <w:b/>
          <w:smallCaps/>
        </w:rPr>
        <w:t xml:space="preserve"> – </w:t>
      </w:r>
      <w:r>
        <w:rPr>
          <w:rFonts w:ascii="Calibri" w:hAnsi="Calibri"/>
          <w:b/>
          <w:smallCaps/>
        </w:rPr>
        <w:t>Bid Evaluation</w:t>
      </w:r>
    </w:p>
    <w:bookmarkEnd w:id="4"/>
    <w:p w14:paraId="3323CE7A" w14:textId="77777777" w:rsidR="007F754A" w:rsidRDefault="007F754A" w:rsidP="00A923E1">
      <w:pPr>
        <w:keepNext/>
        <w:keepLines/>
        <w:rPr>
          <w:rFonts w:ascii="Calibri" w:hAnsi="Calibri" w:cs="Arial"/>
          <w:sz w:val="22"/>
          <w:szCs w:val="22"/>
        </w:rPr>
      </w:pPr>
    </w:p>
    <w:p w14:paraId="7FB4F349" w14:textId="68B67AD2" w:rsidR="004D0A8C" w:rsidRPr="001A2B86" w:rsidRDefault="007F754A" w:rsidP="00A923E1">
      <w:pPr>
        <w:keepNext/>
        <w:keepLines/>
        <w:jc w:val="both"/>
        <w:rPr>
          <w:rFonts w:ascii="Calibri" w:hAnsi="Calibri"/>
          <w:sz w:val="22"/>
          <w:szCs w:val="22"/>
        </w:rPr>
      </w:pPr>
      <w:r>
        <w:rPr>
          <w:rFonts w:ascii="Calibri" w:hAnsi="Calibri"/>
          <w:sz w:val="22"/>
          <w:szCs w:val="22"/>
        </w:rPr>
        <w:t xml:space="preserve">This section identifies how Enterprise Service will evaluate </w:t>
      </w:r>
      <w:r w:rsidR="00A44BC4">
        <w:rPr>
          <w:rFonts w:ascii="Calibri" w:hAnsi="Calibri" w:cs="Arial"/>
          <w:sz w:val="22"/>
          <w:szCs w:val="22"/>
        </w:rPr>
        <w:t>Competitive</w:t>
      </w:r>
      <w:r w:rsidR="00645201">
        <w:rPr>
          <w:rFonts w:ascii="Calibri" w:hAnsi="Calibri" w:cs="Arial"/>
          <w:sz w:val="22"/>
          <w:szCs w:val="22"/>
        </w:rPr>
        <w:t xml:space="preserve"> Solicitation</w:t>
      </w:r>
      <w:r>
        <w:rPr>
          <w:rFonts w:ascii="Calibri" w:hAnsi="Calibri"/>
          <w:sz w:val="22"/>
          <w:szCs w:val="22"/>
        </w:rPr>
        <w:t xml:space="preserve"> bids.</w:t>
      </w:r>
    </w:p>
    <w:p w14:paraId="5BE636F9" w14:textId="3B92BCEE" w:rsidR="002D0F80" w:rsidRDefault="002D0F80" w:rsidP="006F0E53">
      <w:pPr>
        <w:numPr>
          <w:ilvl w:val="0"/>
          <w:numId w:val="11"/>
        </w:numPr>
        <w:spacing w:before="240"/>
        <w:ind w:left="734" w:hanging="547"/>
        <w:jc w:val="both"/>
        <w:rPr>
          <w:rFonts w:ascii="Calibri" w:hAnsi="Calibri"/>
          <w:sz w:val="22"/>
          <w:szCs w:val="22"/>
        </w:rPr>
      </w:pPr>
      <w:r w:rsidRPr="001A2B86">
        <w:rPr>
          <w:rFonts w:ascii="Calibri" w:hAnsi="Calibri"/>
          <w:b/>
          <w:smallCaps/>
          <w:sz w:val="22"/>
          <w:szCs w:val="22"/>
        </w:rPr>
        <w:t>Overview</w:t>
      </w:r>
      <w:r>
        <w:rPr>
          <w:rFonts w:ascii="Calibri" w:hAnsi="Calibri"/>
          <w:sz w:val="22"/>
          <w:szCs w:val="22"/>
        </w:rPr>
        <w:t xml:space="preserve">.  Enterprise Services will evaluate bids for this </w:t>
      </w:r>
      <w:r w:rsidR="00A44BC4">
        <w:rPr>
          <w:rFonts w:ascii="Calibri" w:hAnsi="Calibri" w:cs="Arial"/>
          <w:sz w:val="22"/>
          <w:szCs w:val="22"/>
        </w:rPr>
        <w:t>Competitive</w:t>
      </w:r>
      <w:r w:rsidR="00645201">
        <w:rPr>
          <w:rFonts w:ascii="Calibri" w:hAnsi="Calibri" w:cs="Arial"/>
          <w:sz w:val="22"/>
          <w:szCs w:val="22"/>
        </w:rPr>
        <w:t xml:space="preserve"> Solicitation</w:t>
      </w:r>
      <w:r>
        <w:rPr>
          <w:rFonts w:ascii="Calibri" w:hAnsi="Calibri"/>
          <w:sz w:val="22"/>
          <w:szCs w:val="22"/>
        </w:rPr>
        <w:t xml:space="preserve"> as described below.</w:t>
      </w:r>
    </w:p>
    <w:p w14:paraId="29D7C740" w14:textId="19CAF71E" w:rsidR="002D0F80" w:rsidRDefault="002D0F80" w:rsidP="002D0F80">
      <w:pPr>
        <w:numPr>
          <w:ilvl w:val="0"/>
          <w:numId w:val="12"/>
        </w:numPr>
        <w:spacing w:before="120"/>
        <w:ind w:left="1440" w:right="720"/>
        <w:jc w:val="both"/>
        <w:rPr>
          <w:rFonts w:ascii="Calibri" w:hAnsi="Calibri"/>
          <w:sz w:val="22"/>
          <w:szCs w:val="22"/>
        </w:rPr>
      </w:pPr>
      <w:r>
        <w:rPr>
          <w:rFonts w:ascii="Calibri" w:hAnsi="Calibri"/>
          <w:sz w:val="22"/>
          <w:szCs w:val="22"/>
        </w:rPr>
        <w:t xml:space="preserve">Bidder </w:t>
      </w:r>
      <w:r w:rsidR="00127032">
        <w:rPr>
          <w:rFonts w:ascii="Calibri" w:hAnsi="Calibri"/>
          <w:sz w:val="22"/>
          <w:szCs w:val="22"/>
        </w:rPr>
        <w:t xml:space="preserve">responsiveness, </w:t>
      </w:r>
      <w:r w:rsidR="00E04277">
        <w:rPr>
          <w:rFonts w:ascii="Calibri" w:hAnsi="Calibri"/>
          <w:sz w:val="22"/>
          <w:szCs w:val="22"/>
        </w:rPr>
        <w:t>ability to meet requirements</w:t>
      </w:r>
      <w:r w:rsidR="00127032">
        <w:rPr>
          <w:rFonts w:ascii="Calibri" w:hAnsi="Calibri"/>
          <w:sz w:val="22"/>
          <w:szCs w:val="22"/>
        </w:rPr>
        <w:t xml:space="preserve">, </w:t>
      </w:r>
      <w:r w:rsidR="00E04277">
        <w:rPr>
          <w:rFonts w:ascii="Calibri" w:hAnsi="Calibri"/>
          <w:sz w:val="22"/>
          <w:szCs w:val="22"/>
        </w:rPr>
        <w:t>card acceptance locations, rebate/incentive share</w:t>
      </w:r>
      <w:r w:rsidR="00127032">
        <w:rPr>
          <w:rFonts w:ascii="Calibri" w:hAnsi="Calibri"/>
          <w:sz w:val="22"/>
          <w:szCs w:val="22"/>
        </w:rPr>
        <w:t xml:space="preserve"> factors</w:t>
      </w:r>
      <w:r w:rsidR="00E04277">
        <w:rPr>
          <w:rFonts w:ascii="Calibri" w:hAnsi="Calibri"/>
          <w:sz w:val="22"/>
          <w:szCs w:val="22"/>
        </w:rPr>
        <w:t>, system evaluation/live demonstration</w:t>
      </w:r>
      <w:r w:rsidR="00127032">
        <w:rPr>
          <w:rFonts w:ascii="Calibri" w:hAnsi="Calibri"/>
          <w:sz w:val="22"/>
          <w:szCs w:val="22"/>
        </w:rPr>
        <w:t xml:space="preserve"> and responsibility, will be evaluated based on the process described herein.</w:t>
      </w:r>
    </w:p>
    <w:p w14:paraId="56039F17" w14:textId="01AC0BC8" w:rsidR="00127032" w:rsidRDefault="00D134C9" w:rsidP="002D0F80">
      <w:pPr>
        <w:numPr>
          <w:ilvl w:val="0"/>
          <w:numId w:val="12"/>
        </w:numPr>
        <w:spacing w:before="120"/>
        <w:ind w:left="1440" w:right="720"/>
        <w:jc w:val="both"/>
        <w:rPr>
          <w:rFonts w:ascii="Calibri" w:hAnsi="Calibri"/>
          <w:sz w:val="22"/>
          <w:szCs w:val="22"/>
        </w:rPr>
      </w:pPr>
      <w:r>
        <w:rPr>
          <w:rFonts w:ascii="Calibri" w:hAnsi="Calibri"/>
          <w:sz w:val="22"/>
          <w:szCs w:val="22"/>
        </w:rPr>
        <w:lastRenderedPageBreak/>
        <w:t>Any b</w:t>
      </w:r>
      <w:r w:rsidR="00127032">
        <w:rPr>
          <w:rFonts w:ascii="Calibri" w:hAnsi="Calibri"/>
          <w:sz w:val="22"/>
          <w:szCs w:val="22"/>
        </w:rPr>
        <w:t xml:space="preserve">idder whose bid </w:t>
      </w:r>
      <w:r>
        <w:rPr>
          <w:rFonts w:ascii="Calibri" w:hAnsi="Calibri"/>
          <w:sz w:val="22"/>
          <w:szCs w:val="22"/>
        </w:rPr>
        <w:t>is</w:t>
      </w:r>
      <w:r w:rsidR="00127032">
        <w:rPr>
          <w:rFonts w:ascii="Calibri" w:hAnsi="Calibri"/>
          <w:sz w:val="22"/>
          <w:szCs w:val="22"/>
        </w:rPr>
        <w:t xml:space="preserve"> determined to be non-responsive will be rejected and will be notified of the reasons for this rejection.</w:t>
      </w:r>
    </w:p>
    <w:p w14:paraId="63FB2213" w14:textId="0E91750D" w:rsidR="002D0F80" w:rsidRDefault="002D0F80" w:rsidP="00B2239E">
      <w:pPr>
        <w:numPr>
          <w:ilvl w:val="0"/>
          <w:numId w:val="12"/>
        </w:numPr>
        <w:spacing w:before="120"/>
        <w:ind w:left="1440" w:right="720"/>
        <w:jc w:val="both"/>
        <w:rPr>
          <w:rFonts w:ascii="Calibri" w:hAnsi="Calibri"/>
          <w:sz w:val="22"/>
          <w:szCs w:val="22"/>
        </w:rPr>
      </w:pPr>
      <w:r>
        <w:rPr>
          <w:rFonts w:ascii="Calibri" w:hAnsi="Calibri"/>
          <w:sz w:val="22"/>
          <w:szCs w:val="22"/>
        </w:rPr>
        <w:t>Enterprise Services</w:t>
      </w:r>
      <w:r w:rsidRPr="001A2B86">
        <w:rPr>
          <w:rFonts w:ascii="Calibri" w:hAnsi="Calibri"/>
          <w:sz w:val="22"/>
          <w:szCs w:val="22"/>
        </w:rPr>
        <w:t xml:space="preserve"> reserves the right to:</w:t>
      </w:r>
      <w:r>
        <w:rPr>
          <w:rFonts w:ascii="Calibri" w:hAnsi="Calibri"/>
          <w:sz w:val="22"/>
          <w:szCs w:val="22"/>
        </w:rPr>
        <w:t xml:space="preserve"> </w:t>
      </w:r>
      <w:r w:rsidRPr="001A2B86">
        <w:rPr>
          <w:rFonts w:ascii="Calibri" w:hAnsi="Calibri"/>
          <w:sz w:val="22"/>
          <w:szCs w:val="22"/>
        </w:rPr>
        <w:t>(1) Waive any informality; (2)</w:t>
      </w:r>
      <w:r>
        <w:rPr>
          <w:rFonts w:ascii="Calibri" w:hAnsi="Calibri"/>
          <w:sz w:val="22"/>
          <w:szCs w:val="22"/>
        </w:rPr>
        <w:t> </w:t>
      </w:r>
      <w:r w:rsidRPr="001A2B86">
        <w:rPr>
          <w:rFonts w:ascii="Calibri" w:hAnsi="Calibri"/>
          <w:sz w:val="22"/>
          <w:szCs w:val="22"/>
        </w:rPr>
        <w:t>Reject any or all bids, or portions thereof;</w:t>
      </w:r>
      <w:r>
        <w:rPr>
          <w:rFonts w:ascii="Calibri" w:hAnsi="Calibri"/>
          <w:sz w:val="22"/>
          <w:szCs w:val="22"/>
        </w:rPr>
        <w:t xml:space="preserve"> </w:t>
      </w:r>
      <w:r w:rsidRPr="001A2B86">
        <w:rPr>
          <w:rFonts w:ascii="Calibri" w:hAnsi="Calibri"/>
          <w:sz w:val="22"/>
          <w:szCs w:val="22"/>
        </w:rPr>
        <w:t>(3)</w:t>
      </w:r>
      <w:r>
        <w:rPr>
          <w:rFonts w:ascii="Calibri" w:hAnsi="Calibri"/>
          <w:sz w:val="22"/>
          <w:szCs w:val="22"/>
        </w:rPr>
        <w:t> </w:t>
      </w:r>
      <w:r w:rsidRPr="001A2B86">
        <w:rPr>
          <w:rFonts w:ascii="Calibri" w:hAnsi="Calibri"/>
          <w:sz w:val="22"/>
          <w:szCs w:val="22"/>
        </w:rPr>
        <w:t>Accept any portion of the items bid unless the bidder stipulates all or nothing in their bid; (4)</w:t>
      </w:r>
      <w:r>
        <w:rPr>
          <w:rFonts w:ascii="Calibri" w:hAnsi="Calibri"/>
          <w:sz w:val="22"/>
          <w:szCs w:val="22"/>
        </w:rPr>
        <w:t> </w:t>
      </w:r>
      <w:r w:rsidRPr="001A2B86">
        <w:rPr>
          <w:rFonts w:ascii="Calibri" w:hAnsi="Calibri"/>
          <w:sz w:val="22"/>
          <w:szCs w:val="22"/>
        </w:rPr>
        <w:t xml:space="preserve">Cancel </w:t>
      </w:r>
      <w:r w:rsidR="00A44BC4">
        <w:rPr>
          <w:rFonts w:ascii="Calibri" w:hAnsi="Calibri"/>
          <w:sz w:val="22"/>
          <w:szCs w:val="22"/>
        </w:rPr>
        <w:t xml:space="preserve">the </w:t>
      </w:r>
      <w:r w:rsidR="00A44BC4">
        <w:rPr>
          <w:rFonts w:ascii="Calibri" w:hAnsi="Calibri" w:cs="Arial"/>
          <w:sz w:val="22"/>
          <w:szCs w:val="22"/>
        </w:rPr>
        <w:t>Competitive</w:t>
      </w:r>
      <w:r w:rsidR="000E79D0">
        <w:rPr>
          <w:rFonts w:ascii="Calibri" w:hAnsi="Calibri"/>
          <w:sz w:val="22"/>
          <w:szCs w:val="22"/>
        </w:rPr>
        <w:t xml:space="preserve"> Solicitation</w:t>
      </w:r>
      <w:r w:rsidRPr="001A2B86">
        <w:rPr>
          <w:rFonts w:ascii="Calibri" w:hAnsi="Calibri"/>
          <w:sz w:val="22"/>
          <w:szCs w:val="22"/>
        </w:rPr>
        <w:t xml:space="preserve"> and re-solicit bids; </w:t>
      </w:r>
      <w:r>
        <w:rPr>
          <w:rFonts w:ascii="Calibri" w:hAnsi="Calibri"/>
          <w:sz w:val="22"/>
          <w:szCs w:val="22"/>
        </w:rPr>
        <w:t xml:space="preserve">and/or </w:t>
      </w:r>
      <w:r w:rsidRPr="001A2B86">
        <w:rPr>
          <w:rFonts w:ascii="Calibri" w:hAnsi="Calibri"/>
          <w:sz w:val="22"/>
          <w:szCs w:val="22"/>
        </w:rPr>
        <w:t>(5)</w:t>
      </w:r>
      <w:r>
        <w:rPr>
          <w:rFonts w:ascii="Calibri" w:hAnsi="Calibri"/>
          <w:sz w:val="22"/>
          <w:szCs w:val="22"/>
        </w:rPr>
        <w:t> </w:t>
      </w:r>
      <w:r w:rsidRPr="001A2B86">
        <w:rPr>
          <w:rFonts w:ascii="Calibri" w:hAnsi="Calibri"/>
          <w:sz w:val="22"/>
          <w:szCs w:val="22"/>
        </w:rPr>
        <w:t xml:space="preserve">Negotiate with the </w:t>
      </w:r>
      <w:r w:rsidR="00023B52">
        <w:rPr>
          <w:rFonts w:ascii="Calibri" w:hAnsi="Calibri"/>
          <w:sz w:val="22"/>
          <w:szCs w:val="22"/>
        </w:rPr>
        <w:t xml:space="preserve">highest scored </w:t>
      </w:r>
      <w:r w:rsidRPr="001A2B86">
        <w:rPr>
          <w:rFonts w:ascii="Calibri" w:hAnsi="Calibri"/>
          <w:sz w:val="22"/>
          <w:szCs w:val="22"/>
        </w:rPr>
        <w:t>responsive and responsible bidder</w:t>
      </w:r>
      <w:r w:rsidR="00D134C9">
        <w:rPr>
          <w:rFonts w:ascii="Calibri" w:hAnsi="Calibri"/>
          <w:sz w:val="22"/>
          <w:szCs w:val="22"/>
        </w:rPr>
        <w:t>(s)</w:t>
      </w:r>
      <w:r w:rsidRPr="001A2B86">
        <w:rPr>
          <w:rFonts w:ascii="Calibri" w:hAnsi="Calibri"/>
          <w:sz w:val="22"/>
          <w:szCs w:val="22"/>
        </w:rPr>
        <w:t xml:space="preserve"> to determine if </w:t>
      </w:r>
      <w:r w:rsidR="00D134C9">
        <w:rPr>
          <w:rFonts w:ascii="Calibri" w:hAnsi="Calibri"/>
          <w:sz w:val="22"/>
          <w:szCs w:val="22"/>
        </w:rPr>
        <w:t>such</w:t>
      </w:r>
      <w:r w:rsidRPr="001A2B86">
        <w:rPr>
          <w:rFonts w:ascii="Calibri" w:hAnsi="Calibri"/>
          <w:sz w:val="22"/>
          <w:szCs w:val="22"/>
        </w:rPr>
        <w:t xml:space="preserve"> bid can be improved.</w:t>
      </w:r>
    </w:p>
    <w:p w14:paraId="3457223F" w14:textId="4F2C6738" w:rsidR="00B2239E" w:rsidRPr="00127032" w:rsidRDefault="00B2239E" w:rsidP="00127032">
      <w:pPr>
        <w:numPr>
          <w:ilvl w:val="0"/>
          <w:numId w:val="12"/>
        </w:numPr>
        <w:spacing w:before="120"/>
        <w:ind w:left="1440" w:right="720"/>
        <w:jc w:val="both"/>
        <w:rPr>
          <w:rFonts w:ascii="Calibri" w:hAnsi="Calibri"/>
          <w:sz w:val="22"/>
          <w:szCs w:val="22"/>
        </w:rPr>
      </w:pPr>
      <w:r>
        <w:rPr>
          <w:rFonts w:ascii="Calibri" w:hAnsi="Calibri"/>
          <w:sz w:val="22"/>
          <w:szCs w:val="22"/>
        </w:rPr>
        <w:t xml:space="preserve">Enterprise Services will use the following process and </w:t>
      </w:r>
      <w:r w:rsidR="00261982">
        <w:rPr>
          <w:rFonts w:ascii="Calibri" w:hAnsi="Calibri"/>
          <w:sz w:val="22"/>
          <w:szCs w:val="22"/>
        </w:rPr>
        <w:t xml:space="preserve">evaluation </w:t>
      </w:r>
      <w:r>
        <w:rPr>
          <w:rFonts w:ascii="Calibri" w:hAnsi="Calibri"/>
          <w:sz w:val="22"/>
          <w:szCs w:val="22"/>
        </w:rPr>
        <w:t>criter</w:t>
      </w:r>
      <w:r w:rsidR="00261982">
        <w:rPr>
          <w:rFonts w:ascii="Calibri" w:hAnsi="Calibri"/>
          <w:sz w:val="22"/>
          <w:szCs w:val="22"/>
        </w:rPr>
        <w:t xml:space="preserve">ia for an award of a Master </w:t>
      </w:r>
      <w:r w:rsidR="008317A7">
        <w:rPr>
          <w:rFonts w:ascii="Calibri" w:hAnsi="Calibri"/>
          <w:sz w:val="22"/>
          <w:szCs w:val="22"/>
        </w:rPr>
        <w:t>Agreement</w:t>
      </w:r>
      <w:r w:rsidR="00261982">
        <w:rPr>
          <w:rFonts w:ascii="Calibri" w:hAnsi="Calibri"/>
          <w:sz w:val="22"/>
          <w:szCs w:val="22"/>
        </w:rPr>
        <w:t>:</w:t>
      </w:r>
    </w:p>
    <w:p w14:paraId="0DC9A195" w14:textId="77777777" w:rsidR="001243D6" w:rsidRPr="001243D6" w:rsidRDefault="004D0A8C" w:rsidP="00B2239E">
      <w:pPr>
        <w:numPr>
          <w:ilvl w:val="2"/>
          <w:numId w:val="12"/>
        </w:numPr>
        <w:spacing w:before="120"/>
        <w:ind w:right="720"/>
        <w:jc w:val="both"/>
        <w:rPr>
          <w:rFonts w:ascii="Calibri" w:hAnsi="Calibri"/>
          <w:sz w:val="22"/>
          <w:szCs w:val="22"/>
        </w:rPr>
      </w:pPr>
      <w:r w:rsidRPr="004D0A8C">
        <w:rPr>
          <w:rFonts w:ascii="Calibri" w:hAnsi="Calibri"/>
          <w:b/>
          <w:i/>
          <w:sz w:val="22"/>
          <w:szCs w:val="22"/>
        </w:rPr>
        <w:t>Step 1:  Responsiveness</w:t>
      </w:r>
      <w:r>
        <w:rPr>
          <w:rFonts w:ascii="Calibri" w:hAnsi="Calibri"/>
          <w:sz w:val="22"/>
          <w:szCs w:val="22"/>
        </w:rPr>
        <w:t xml:space="preserve">.  </w:t>
      </w:r>
    </w:p>
    <w:p w14:paraId="0B488AAD" w14:textId="694A59AF" w:rsidR="00127032" w:rsidRPr="00127032" w:rsidRDefault="00127032" w:rsidP="00B2239E">
      <w:pPr>
        <w:numPr>
          <w:ilvl w:val="2"/>
          <w:numId w:val="12"/>
        </w:numPr>
        <w:spacing w:before="120"/>
        <w:ind w:right="720"/>
        <w:jc w:val="both"/>
        <w:rPr>
          <w:rFonts w:ascii="Calibri" w:hAnsi="Calibri"/>
          <w:sz w:val="22"/>
          <w:szCs w:val="22"/>
        </w:rPr>
      </w:pPr>
      <w:r>
        <w:rPr>
          <w:rFonts w:ascii="Calibri" w:hAnsi="Calibri"/>
          <w:b/>
          <w:i/>
          <w:sz w:val="22"/>
          <w:szCs w:val="22"/>
        </w:rPr>
        <w:t xml:space="preserve">Step 2: </w:t>
      </w:r>
      <w:r w:rsidR="008B23FA">
        <w:rPr>
          <w:rFonts w:ascii="Calibri" w:hAnsi="Calibri"/>
          <w:b/>
          <w:i/>
          <w:sz w:val="22"/>
          <w:szCs w:val="22"/>
        </w:rPr>
        <w:t xml:space="preserve"> </w:t>
      </w:r>
      <w:r w:rsidR="00E04277">
        <w:rPr>
          <w:rFonts w:ascii="Calibri" w:hAnsi="Calibri"/>
          <w:b/>
          <w:i/>
          <w:sz w:val="22"/>
          <w:szCs w:val="22"/>
        </w:rPr>
        <w:t>Mandatory Requirements Evaluation</w:t>
      </w:r>
      <w:r w:rsidR="00A504BA">
        <w:rPr>
          <w:rFonts w:ascii="Calibri" w:hAnsi="Calibri"/>
          <w:b/>
          <w:i/>
          <w:sz w:val="22"/>
          <w:szCs w:val="22"/>
        </w:rPr>
        <w:t>.</w:t>
      </w:r>
    </w:p>
    <w:p w14:paraId="7FBF029C" w14:textId="3AEDF63D" w:rsidR="00A73684" w:rsidRDefault="00A73684" w:rsidP="00B2239E">
      <w:pPr>
        <w:numPr>
          <w:ilvl w:val="2"/>
          <w:numId w:val="12"/>
        </w:numPr>
        <w:spacing w:before="120"/>
        <w:ind w:right="720"/>
        <w:jc w:val="both"/>
        <w:rPr>
          <w:rFonts w:ascii="Calibri" w:hAnsi="Calibri"/>
          <w:sz w:val="22"/>
          <w:szCs w:val="22"/>
        </w:rPr>
      </w:pPr>
      <w:r w:rsidRPr="002D0F80">
        <w:rPr>
          <w:rFonts w:ascii="Calibri" w:hAnsi="Calibri"/>
          <w:b/>
          <w:i/>
          <w:sz w:val="22"/>
          <w:szCs w:val="22"/>
        </w:rPr>
        <w:t xml:space="preserve">Step </w:t>
      </w:r>
      <w:r>
        <w:rPr>
          <w:rFonts w:ascii="Calibri" w:hAnsi="Calibri"/>
          <w:b/>
          <w:i/>
          <w:sz w:val="22"/>
          <w:szCs w:val="22"/>
        </w:rPr>
        <w:t>3</w:t>
      </w:r>
      <w:r w:rsidRPr="002D0F80">
        <w:rPr>
          <w:rFonts w:ascii="Calibri" w:hAnsi="Calibri"/>
          <w:b/>
          <w:i/>
          <w:sz w:val="22"/>
          <w:szCs w:val="22"/>
        </w:rPr>
        <w:t xml:space="preserve">:  </w:t>
      </w:r>
      <w:r>
        <w:rPr>
          <w:rFonts w:ascii="Calibri" w:hAnsi="Calibri"/>
          <w:b/>
          <w:i/>
          <w:sz w:val="22"/>
          <w:szCs w:val="22"/>
        </w:rPr>
        <w:t>Card Acceptance Evaluation</w:t>
      </w:r>
      <w:r w:rsidRPr="002D0F80">
        <w:rPr>
          <w:rFonts w:ascii="Calibri" w:hAnsi="Calibri"/>
          <w:sz w:val="22"/>
          <w:szCs w:val="22"/>
        </w:rPr>
        <w:t xml:space="preserve">.  </w:t>
      </w:r>
    </w:p>
    <w:p w14:paraId="2718861A" w14:textId="640F9907" w:rsidR="00A73684" w:rsidRPr="00A73684" w:rsidRDefault="00A73684" w:rsidP="00A73684">
      <w:pPr>
        <w:numPr>
          <w:ilvl w:val="2"/>
          <w:numId w:val="12"/>
        </w:numPr>
        <w:spacing w:before="120"/>
        <w:ind w:right="720"/>
        <w:jc w:val="both"/>
        <w:rPr>
          <w:rFonts w:ascii="Calibri" w:hAnsi="Calibri"/>
          <w:sz w:val="22"/>
          <w:szCs w:val="22"/>
        </w:rPr>
      </w:pPr>
      <w:r>
        <w:rPr>
          <w:rFonts w:ascii="Calibri" w:hAnsi="Calibri"/>
          <w:b/>
          <w:i/>
          <w:sz w:val="22"/>
          <w:szCs w:val="22"/>
        </w:rPr>
        <w:t>Step 4: WA Procurement Priorit</w:t>
      </w:r>
      <w:r w:rsidR="00114F6F">
        <w:rPr>
          <w:rFonts w:ascii="Calibri" w:hAnsi="Calibri"/>
          <w:b/>
          <w:i/>
          <w:sz w:val="22"/>
          <w:szCs w:val="22"/>
        </w:rPr>
        <w:t>ies</w:t>
      </w:r>
      <w:r>
        <w:rPr>
          <w:rFonts w:ascii="Calibri" w:hAnsi="Calibri"/>
          <w:b/>
          <w:i/>
          <w:sz w:val="22"/>
          <w:szCs w:val="22"/>
        </w:rPr>
        <w:t xml:space="preserve"> Evaluation.</w:t>
      </w:r>
    </w:p>
    <w:p w14:paraId="16979AB8" w14:textId="6F8B9C87" w:rsidR="00673C4B" w:rsidRPr="00A73684" w:rsidRDefault="002D0F80" w:rsidP="00A73684">
      <w:pPr>
        <w:numPr>
          <w:ilvl w:val="2"/>
          <w:numId w:val="12"/>
        </w:numPr>
        <w:spacing w:before="120"/>
        <w:ind w:right="720"/>
        <w:jc w:val="both"/>
        <w:rPr>
          <w:rFonts w:ascii="Calibri" w:hAnsi="Calibri"/>
          <w:sz w:val="22"/>
          <w:szCs w:val="22"/>
        </w:rPr>
      </w:pPr>
      <w:r w:rsidRPr="004D0A8C">
        <w:rPr>
          <w:rFonts w:ascii="Calibri" w:hAnsi="Calibri"/>
          <w:b/>
          <w:i/>
          <w:sz w:val="22"/>
          <w:szCs w:val="22"/>
        </w:rPr>
        <w:t xml:space="preserve">Step </w:t>
      </w:r>
      <w:r w:rsidR="00A73684">
        <w:rPr>
          <w:rFonts w:ascii="Calibri" w:hAnsi="Calibri"/>
          <w:b/>
          <w:i/>
          <w:sz w:val="22"/>
          <w:szCs w:val="22"/>
        </w:rPr>
        <w:t>5</w:t>
      </w:r>
      <w:r w:rsidRPr="004D0A8C">
        <w:rPr>
          <w:rFonts w:ascii="Calibri" w:hAnsi="Calibri"/>
          <w:b/>
          <w:i/>
          <w:sz w:val="22"/>
          <w:szCs w:val="22"/>
        </w:rPr>
        <w:t xml:space="preserve">: </w:t>
      </w:r>
      <w:r w:rsidR="00E04277">
        <w:rPr>
          <w:rFonts w:ascii="Calibri" w:hAnsi="Calibri"/>
          <w:b/>
          <w:i/>
          <w:sz w:val="22"/>
          <w:szCs w:val="22"/>
        </w:rPr>
        <w:t>Bidder Narrative (Scored Requirements) Evaluation</w:t>
      </w:r>
      <w:r w:rsidRPr="005335B7">
        <w:rPr>
          <w:rFonts w:ascii="Calibri" w:hAnsi="Calibri"/>
          <w:sz w:val="22"/>
          <w:szCs w:val="22"/>
        </w:rPr>
        <w:t xml:space="preserve">. </w:t>
      </w:r>
      <w:r>
        <w:rPr>
          <w:rFonts w:ascii="Calibri" w:hAnsi="Calibri"/>
          <w:sz w:val="22"/>
          <w:szCs w:val="22"/>
        </w:rPr>
        <w:t xml:space="preserve"> </w:t>
      </w:r>
    </w:p>
    <w:p w14:paraId="17D404D4" w14:textId="0FAF7477" w:rsidR="00E04277" w:rsidRDefault="00E04277" w:rsidP="00B2239E">
      <w:pPr>
        <w:numPr>
          <w:ilvl w:val="2"/>
          <w:numId w:val="12"/>
        </w:numPr>
        <w:spacing w:before="120"/>
        <w:ind w:right="720"/>
        <w:jc w:val="both"/>
        <w:rPr>
          <w:rFonts w:ascii="Calibri" w:hAnsi="Calibri"/>
          <w:b/>
          <w:i/>
          <w:sz w:val="22"/>
          <w:szCs w:val="22"/>
        </w:rPr>
      </w:pPr>
      <w:r>
        <w:rPr>
          <w:rFonts w:ascii="Calibri" w:hAnsi="Calibri"/>
          <w:b/>
          <w:i/>
          <w:sz w:val="22"/>
          <w:szCs w:val="22"/>
        </w:rPr>
        <w:t>Step</w:t>
      </w:r>
      <w:r w:rsidR="006128B1">
        <w:rPr>
          <w:rFonts w:ascii="Calibri" w:hAnsi="Calibri"/>
          <w:b/>
          <w:i/>
          <w:sz w:val="22"/>
          <w:szCs w:val="22"/>
        </w:rPr>
        <w:t xml:space="preserve"> </w:t>
      </w:r>
      <w:r w:rsidR="00A73684">
        <w:rPr>
          <w:rFonts w:ascii="Calibri" w:hAnsi="Calibri"/>
          <w:b/>
          <w:i/>
          <w:sz w:val="22"/>
          <w:szCs w:val="22"/>
        </w:rPr>
        <w:t>6</w:t>
      </w:r>
      <w:r>
        <w:rPr>
          <w:rFonts w:ascii="Calibri" w:hAnsi="Calibri"/>
          <w:b/>
          <w:i/>
          <w:sz w:val="22"/>
          <w:szCs w:val="22"/>
        </w:rPr>
        <w:t>:  Live Demonstration.</w:t>
      </w:r>
    </w:p>
    <w:p w14:paraId="3B3121DF" w14:textId="14DC56CD" w:rsidR="00E04277" w:rsidRDefault="006128B1" w:rsidP="00B2239E">
      <w:pPr>
        <w:numPr>
          <w:ilvl w:val="2"/>
          <w:numId w:val="12"/>
        </w:numPr>
        <w:spacing w:before="120"/>
        <w:ind w:right="720"/>
        <w:jc w:val="both"/>
        <w:rPr>
          <w:rFonts w:ascii="Calibri" w:hAnsi="Calibri"/>
          <w:b/>
          <w:i/>
          <w:sz w:val="22"/>
          <w:szCs w:val="22"/>
        </w:rPr>
      </w:pPr>
      <w:r>
        <w:rPr>
          <w:rFonts w:ascii="Calibri" w:hAnsi="Calibri"/>
          <w:b/>
          <w:i/>
          <w:sz w:val="22"/>
          <w:szCs w:val="22"/>
        </w:rPr>
        <w:t xml:space="preserve">Step </w:t>
      </w:r>
      <w:r w:rsidR="00A73684">
        <w:rPr>
          <w:rFonts w:ascii="Calibri" w:hAnsi="Calibri"/>
          <w:b/>
          <w:i/>
          <w:sz w:val="22"/>
          <w:szCs w:val="22"/>
        </w:rPr>
        <w:t>7</w:t>
      </w:r>
      <w:r w:rsidR="00E04277">
        <w:rPr>
          <w:rFonts w:ascii="Calibri" w:hAnsi="Calibri"/>
          <w:b/>
          <w:i/>
          <w:sz w:val="22"/>
          <w:szCs w:val="22"/>
        </w:rPr>
        <w:t xml:space="preserve">:  Rebate/Incentive Share </w:t>
      </w:r>
      <w:r w:rsidR="004D33A7">
        <w:rPr>
          <w:rFonts w:ascii="Calibri" w:hAnsi="Calibri"/>
          <w:b/>
          <w:i/>
          <w:sz w:val="22"/>
          <w:szCs w:val="22"/>
        </w:rPr>
        <w:t>Components</w:t>
      </w:r>
      <w:r w:rsidR="00E04277">
        <w:rPr>
          <w:rFonts w:ascii="Calibri" w:hAnsi="Calibri"/>
          <w:b/>
          <w:i/>
          <w:sz w:val="22"/>
          <w:szCs w:val="22"/>
        </w:rPr>
        <w:t xml:space="preserve"> Evaluation. </w:t>
      </w:r>
    </w:p>
    <w:p w14:paraId="2308B871" w14:textId="09058362" w:rsidR="00E04277" w:rsidRDefault="006128B1" w:rsidP="00B2239E">
      <w:pPr>
        <w:numPr>
          <w:ilvl w:val="2"/>
          <w:numId w:val="12"/>
        </w:numPr>
        <w:spacing w:before="120"/>
        <w:ind w:right="720"/>
        <w:jc w:val="both"/>
        <w:rPr>
          <w:rFonts w:ascii="Calibri" w:hAnsi="Calibri"/>
          <w:b/>
          <w:i/>
          <w:sz w:val="22"/>
          <w:szCs w:val="22"/>
        </w:rPr>
      </w:pPr>
      <w:r>
        <w:rPr>
          <w:rFonts w:ascii="Calibri" w:hAnsi="Calibri"/>
          <w:b/>
          <w:i/>
          <w:sz w:val="22"/>
          <w:szCs w:val="22"/>
        </w:rPr>
        <w:t xml:space="preserve">Step </w:t>
      </w:r>
      <w:r w:rsidR="00647E25">
        <w:rPr>
          <w:rFonts w:ascii="Calibri" w:hAnsi="Calibri"/>
          <w:b/>
          <w:i/>
          <w:sz w:val="22"/>
          <w:szCs w:val="22"/>
        </w:rPr>
        <w:t>8</w:t>
      </w:r>
      <w:r w:rsidR="00E04277">
        <w:rPr>
          <w:rFonts w:ascii="Calibri" w:hAnsi="Calibri"/>
          <w:b/>
          <w:i/>
          <w:sz w:val="22"/>
          <w:szCs w:val="22"/>
        </w:rPr>
        <w:t>:  Responsibility Analysis.</w:t>
      </w:r>
    </w:p>
    <w:p w14:paraId="7834D48B" w14:textId="1567AEDC" w:rsidR="0078481A" w:rsidRDefault="006128B1" w:rsidP="0078481A">
      <w:pPr>
        <w:numPr>
          <w:ilvl w:val="2"/>
          <w:numId w:val="12"/>
        </w:numPr>
        <w:spacing w:before="120"/>
        <w:ind w:right="720"/>
        <w:jc w:val="both"/>
        <w:rPr>
          <w:rFonts w:ascii="Calibri" w:hAnsi="Calibri"/>
          <w:b/>
          <w:i/>
          <w:sz w:val="22"/>
          <w:szCs w:val="22"/>
        </w:rPr>
      </w:pPr>
      <w:r>
        <w:rPr>
          <w:rFonts w:ascii="Calibri" w:hAnsi="Calibri"/>
          <w:b/>
          <w:i/>
          <w:sz w:val="22"/>
          <w:szCs w:val="22"/>
        </w:rPr>
        <w:t xml:space="preserve">Step </w:t>
      </w:r>
      <w:r w:rsidR="00647E25">
        <w:rPr>
          <w:rFonts w:ascii="Calibri" w:hAnsi="Calibri"/>
          <w:b/>
          <w:i/>
          <w:sz w:val="22"/>
          <w:szCs w:val="22"/>
        </w:rPr>
        <w:t>9</w:t>
      </w:r>
      <w:r w:rsidR="00E04277">
        <w:rPr>
          <w:rFonts w:ascii="Calibri" w:hAnsi="Calibri"/>
          <w:b/>
          <w:i/>
          <w:sz w:val="22"/>
          <w:szCs w:val="22"/>
        </w:rPr>
        <w:t>:  Contract Negotiations</w:t>
      </w:r>
    </w:p>
    <w:p w14:paraId="39C09893" w14:textId="77777777" w:rsidR="0078481A" w:rsidRDefault="0078481A" w:rsidP="0078481A">
      <w:pPr>
        <w:spacing w:before="120"/>
        <w:ind w:left="2520" w:right="720"/>
        <w:jc w:val="both"/>
        <w:rPr>
          <w:rFonts w:ascii="Calibri" w:hAnsi="Calibri"/>
          <w:b/>
          <w:i/>
          <w:sz w:val="22"/>
          <w:szCs w:val="22"/>
        </w:rPr>
      </w:pPr>
    </w:p>
    <w:tbl>
      <w:tblPr>
        <w:tblStyle w:val="TableGrid"/>
        <w:tblW w:w="8155" w:type="dxa"/>
        <w:tblInd w:w="1440" w:type="dxa"/>
        <w:tblLook w:val="04A0" w:firstRow="1" w:lastRow="0" w:firstColumn="1" w:lastColumn="0" w:noHBand="0" w:noVBand="1"/>
        <w:tblDescription w:val="This table captures the evaluation process described in sections 4.4 - 4.8 for Category 1 - Purchase Card Services."/>
      </w:tblPr>
      <w:tblGrid>
        <w:gridCol w:w="3405"/>
        <w:gridCol w:w="2960"/>
        <w:gridCol w:w="1782"/>
        <w:gridCol w:w="8"/>
      </w:tblGrid>
      <w:tr w:rsidR="0078481A" w14:paraId="6CFEC0BD" w14:textId="616BB174" w:rsidTr="00037B72">
        <w:trPr>
          <w:tblHeader/>
        </w:trPr>
        <w:tc>
          <w:tcPr>
            <w:tcW w:w="8155" w:type="dxa"/>
            <w:gridSpan w:val="4"/>
            <w:shd w:val="clear" w:color="auto" w:fill="D6E3BC" w:themeFill="accent3" w:themeFillTint="66"/>
          </w:tcPr>
          <w:p w14:paraId="7B839710" w14:textId="77777777" w:rsidR="0078481A" w:rsidRDefault="0078481A" w:rsidP="0078481A">
            <w:pPr>
              <w:spacing w:before="120"/>
              <w:ind w:right="720"/>
              <w:jc w:val="center"/>
              <w:rPr>
                <w:rFonts w:ascii="Calibri" w:hAnsi="Calibri"/>
                <w:b/>
                <w:sz w:val="22"/>
                <w:szCs w:val="22"/>
              </w:rPr>
            </w:pPr>
            <w:r>
              <w:rPr>
                <w:rFonts w:ascii="Calibri" w:hAnsi="Calibri"/>
                <w:b/>
                <w:sz w:val="22"/>
                <w:szCs w:val="22"/>
              </w:rPr>
              <w:t>Category 1: Purchase Card Services</w:t>
            </w:r>
          </w:p>
        </w:tc>
      </w:tr>
      <w:tr w:rsidR="0078481A" w14:paraId="466171A7" w14:textId="02473E8C" w:rsidTr="00037B72">
        <w:trPr>
          <w:gridAfter w:val="1"/>
          <w:wAfter w:w="9" w:type="dxa"/>
        </w:trPr>
        <w:tc>
          <w:tcPr>
            <w:tcW w:w="3583" w:type="dxa"/>
          </w:tcPr>
          <w:p w14:paraId="0435065A" w14:textId="7C156B1F" w:rsidR="0078481A" w:rsidRDefault="0078481A" w:rsidP="0078481A">
            <w:pPr>
              <w:spacing w:before="120"/>
              <w:ind w:right="720"/>
              <w:jc w:val="both"/>
              <w:rPr>
                <w:rFonts w:ascii="Calibri" w:hAnsi="Calibri"/>
                <w:b/>
                <w:sz w:val="22"/>
                <w:szCs w:val="22"/>
              </w:rPr>
            </w:pPr>
            <w:r>
              <w:rPr>
                <w:rFonts w:ascii="Calibri" w:hAnsi="Calibri"/>
                <w:b/>
                <w:sz w:val="22"/>
                <w:szCs w:val="22"/>
              </w:rPr>
              <w:t>Evaluation Step</w:t>
            </w:r>
          </w:p>
        </w:tc>
        <w:tc>
          <w:tcPr>
            <w:tcW w:w="3162" w:type="dxa"/>
          </w:tcPr>
          <w:p w14:paraId="01416F8F" w14:textId="29BC20CC" w:rsidR="0078481A" w:rsidRDefault="0078481A" w:rsidP="0078481A">
            <w:pPr>
              <w:spacing w:before="120"/>
              <w:ind w:right="720"/>
              <w:jc w:val="both"/>
              <w:rPr>
                <w:rFonts w:ascii="Calibri" w:hAnsi="Calibri"/>
                <w:b/>
                <w:sz w:val="22"/>
                <w:szCs w:val="22"/>
              </w:rPr>
            </w:pPr>
            <w:r>
              <w:rPr>
                <w:rFonts w:ascii="Calibri" w:hAnsi="Calibri"/>
                <w:b/>
                <w:sz w:val="22"/>
                <w:szCs w:val="22"/>
              </w:rPr>
              <w:t>Evaluation Approach</w:t>
            </w:r>
          </w:p>
        </w:tc>
        <w:tc>
          <w:tcPr>
            <w:tcW w:w="1401" w:type="dxa"/>
          </w:tcPr>
          <w:p w14:paraId="02372C8C" w14:textId="1E51E362" w:rsidR="0078481A" w:rsidRDefault="0078481A" w:rsidP="0078481A">
            <w:pPr>
              <w:spacing w:before="120"/>
              <w:ind w:right="720"/>
              <w:jc w:val="both"/>
              <w:rPr>
                <w:rFonts w:ascii="Calibri" w:hAnsi="Calibri"/>
                <w:b/>
                <w:sz w:val="22"/>
                <w:szCs w:val="22"/>
              </w:rPr>
            </w:pPr>
            <w:r>
              <w:rPr>
                <w:rFonts w:ascii="Calibri" w:hAnsi="Calibri"/>
                <w:b/>
                <w:sz w:val="22"/>
                <w:szCs w:val="22"/>
              </w:rPr>
              <w:t>Points Available</w:t>
            </w:r>
          </w:p>
        </w:tc>
      </w:tr>
      <w:tr w:rsidR="0078481A" w14:paraId="7290DE70" w14:textId="19B4A65E" w:rsidTr="00037B72">
        <w:trPr>
          <w:gridAfter w:val="1"/>
          <w:wAfter w:w="9" w:type="dxa"/>
        </w:trPr>
        <w:tc>
          <w:tcPr>
            <w:tcW w:w="3583" w:type="dxa"/>
          </w:tcPr>
          <w:p w14:paraId="2351F00F" w14:textId="29C25CEF" w:rsidR="0078481A" w:rsidRPr="0078481A" w:rsidRDefault="0078481A" w:rsidP="0078481A">
            <w:pPr>
              <w:spacing w:before="120"/>
              <w:ind w:right="720"/>
              <w:jc w:val="both"/>
              <w:rPr>
                <w:rFonts w:ascii="Calibri" w:hAnsi="Calibri"/>
                <w:sz w:val="22"/>
                <w:szCs w:val="22"/>
              </w:rPr>
            </w:pPr>
            <w:r w:rsidRPr="0078481A">
              <w:rPr>
                <w:rFonts w:ascii="Calibri" w:hAnsi="Calibri"/>
                <w:sz w:val="22"/>
                <w:szCs w:val="22"/>
              </w:rPr>
              <w:t>Responsiveness</w:t>
            </w:r>
          </w:p>
        </w:tc>
        <w:tc>
          <w:tcPr>
            <w:tcW w:w="3162" w:type="dxa"/>
          </w:tcPr>
          <w:p w14:paraId="19732CF8" w14:textId="63509645" w:rsidR="0078481A" w:rsidRPr="0078481A" w:rsidRDefault="0078481A" w:rsidP="0078481A">
            <w:pPr>
              <w:spacing w:before="120"/>
              <w:ind w:right="720"/>
              <w:jc w:val="both"/>
              <w:rPr>
                <w:rFonts w:ascii="Calibri" w:hAnsi="Calibri"/>
                <w:sz w:val="22"/>
                <w:szCs w:val="22"/>
              </w:rPr>
            </w:pPr>
            <w:r>
              <w:rPr>
                <w:rFonts w:ascii="Calibri" w:hAnsi="Calibri"/>
                <w:sz w:val="22"/>
                <w:szCs w:val="22"/>
              </w:rPr>
              <w:t>Pass/Fail</w:t>
            </w:r>
          </w:p>
        </w:tc>
        <w:tc>
          <w:tcPr>
            <w:tcW w:w="1401" w:type="dxa"/>
          </w:tcPr>
          <w:p w14:paraId="425F34C4" w14:textId="2DDF4FC5" w:rsidR="0078481A" w:rsidRPr="0078481A" w:rsidRDefault="0078481A" w:rsidP="0078481A">
            <w:pPr>
              <w:spacing w:before="120"/>
              <w:ind w:right="720"/>
              <w:jc w:val="both"/>
              <w:rPr>
                <w:rFonts w:ascii="Calibri" w:hAnsi="Calibri"/>
                <w:sz w:val="22"/>
                <w:szCs w:val="22"/>
              </w:rPr>
            </w:pPr>
            <w:r>
              <w:rPr>
                <w:rFonts w:ascii="Calibri" w:hAnsi="Calibri"/>
                <w:sz w:val="22"/>
                <w:szCs w:val="22"/>
              </w:rPr>
              <w:t>N/A</w:t>
            </w:r>
          </w:p>
        </w:tc>
      </w:tr>
      <w:tr w:rsidR="0078481A" w14:paraId="3EB4C881" w14:textId="59782680" w:rsidTr="00037B72">
        <w:trPr>
          <w:gridAfter w:val="1"/>
          <w:wAfter w:w="9" w:type="dxa"/>
        </w:trPr>
        <w:tc>
          <w:tcPr>
            <w:tcW w:w="3583" w:type="dxa"/>
          </w:tcPr>
          <w:p w14:paraId="3AB25F4E" w14:textId="10A8EB7F" w:rsidR="0078481A" w:rsidRPr="0078481A" w:rsidRDefault="0078481A" w:rsidP="0078481A">
            <w:pPr>
              <w:spacing w:before="120"/>
              <w:ind w:right="720"/>
              <w:jc w:val="both"/>
              <w:rPr>
                <w:rFonts w:ascii="Calibri" w:hAnsi="Calibri"/>
                <w:sz w:val="22"/>
                <w:szCs w:val="22"/>
              </w:rPr>
            </w:pPr>
            <w:r w:rsidRPr="0078481A">
              <w:rPr>
                <w:rFonts w:ascii="Calibri" w:hAnsi="Calibri"/>
                <w:sz w:val="22"/>
                <w:szCs w:val="22"/>
              </w:rPr>
              <w:t>Mandatory Requirements</w:t>
            </w:r>
          </w:p>
        </w:tc>
        <w:tc>
          <w:tcPr>
            <w:tcW w:w="3162" w:type="dxa"/>
          </w:tcPr>
          <w:p w14:paraId="67FF0D79" w14:textId="1B255875" w:rsidR="0078481A" w:rsidRPr="0078481A" w:rsidRDefault="0078481A" w:rsidP="0078481A">
            <w:pPr>
              <w:spacing w:before="120"/>
              <w:ind w:right="720"/>
              <w:jc w:val="both"/>
              <w:rPr>
                <w:rFonts w:ascii="Calibri" w:hAnsi="Calibri"/>
                <w:sz w:val="22"/>
                <w:szCs w:val="22"/>
              </w:rPr>
            </w:pPr>
            <w:r>
              <w:rPr>
                <w:rFonts w:ascii="Calibri" w:hAnsi="Calibri"/>
                <w:sz w:val="22"/>
                <w:szCs w:val="22"/>
              </w:rPr>
              <w:t>Pass</w:t>
            </w:r>
            <w:r w:rsidR="008317A7">
              <w:rPr>
                <w:rFonts w:ascii="Calibri" w:hAnsi="Calibri"/>
                <w:sz w:val="22"/>
                <w:szCs w:val="22"/>
              </w:rPr>
              <w:t>/</w:t>
            </w:r>
            <w:r>
              <w:rPr>
                <w:rFonts w:ascii="Calibri" w:hAnsi="Calibri"/>
                <w:sz w:val="22"/>
                <w:szCs w:val="22"/>
              </w:rPr>
              <w:t>Fail</w:t>
            </w:r>
          </w:p>
        </w:tc>
        <w:tc>
          <w:tcPr>
            <w:tcW w:w="1401" w:type="dxa"/>
          </w:tcPr>
          <w:p w14:paraId="7169E852" w14:textId="08DB269F" w:rsidR="0078481A" w:rsidRPr="0078481A" w:rsidRDefault="0078481A" w:rsidP="0078481A">
            <w:pPr>
              <w:spacing w:before="120"/>
              <w:ind w:right="720"/>
              <w:jc w:val="both"/>
              <w:rPr>
                <w:rFonts w:ascii="Calibri" w:hAnsi="Calibri"/>
                <w:sz w:val="22"/>
                <w:szCs w:val="22"/>
              </w:rPr>
            </w:pPr>
            <w:r>
              <w:rPr>
                <w:rFonts w:ascii="Calibri" w:hAnsi="Calibri"/>
                <w:sz w:val="22"/>
                <w:szCs w:val="22"/>
              </w:rPr>
              <w:t>N/A</w:t>
            </w:r>
          </w:p>
        </w:tc>
      </w:tr>
      <w:tr w:rsidR="0078481A" w14:paraId="4CC27448" w14:textId="77777777" w:rsidTr="00AA4396">
        <w:trPr>
          <w:gridAfter w:val="1"/>
          <w:wAfter w:w="9" w:type="dxa"/>
        </w:trPr>
        <w:tc>
          <w:tcPr>
            <w:tcW w:w="8146" w:type="dxa"/>
            <w:gridSpan w:val="3"/>
          </w:tcPr>
          <w:p w14:paraId="434BC49C" w14:textId="3D160039" w:rsidR="0078481A" w:rsidRPr="00C24E89" w:rsidRDefault="0078481A" w:rsidP="008317A7">
            <w:pPr>
              <w:spacing w:before="120"/>
              <w:ind w:right="720"/>
              <w:jc w:val="both"/>
              <w:rPr>
                <w:rFonts w:ascii="Calibri" w:hAnsi="Calibri"/>
                <w:b/>
                <w:sz w:val="22"/>
                <w:szCs w:val="22"/>
              </w:rPr>
            </w:pPr>
            <w:r w:rsidRPr="00C24E89">
              <w:rPr>
                <w:rFonts w:ascii="Calibri" w:hAnsi="Calibri"/>
                <w:b/>
                <w:sz w:val="22"/>
                <w:szCs w:val="22"/>
              </w:rPr>
              <w:t xml:space="preserve">Only bids that are deemed responsive and meet the Mandatory Requirements will move forward in the evaluation process. </w:t>
            </w:r>
          </w:p>
        </w:tc>
      </w:tr>
      <w:tr w:rsidR="003B3BF9" w14:paraId="45955186" w14:textId="77777777" w:rsidTr="00037B72">
        <w:trPr>
          <w:gridAfter w:val="1"/>
          <w:wAfter w:w="9" w:type="dxa"/>
        </w:trPr>
        <w:tc>
          <w:tcPr>
            <w:tcW w:w="3583" w:type="dxa"/>
          </w:tcPr>
          <w:p w14:paraId="508E414E" w14:textId="0122001A" w:rsidR="003B3BF9" w:rsidRPr="0078481A" w:rsidRDefault="003B3BF9" w:rsidP="003B3BF9">
            <w:pPr>
              <w:spacing w:before="120"/>
              <w:ind w:right="720"/>
              <w:jc w:val="both"/>
              <w:rPr>
                <w:rFonts w:ascii="Calibri" w:hAnsi="Calibri"/>
                <w:sz w:val="22"/>
                <w:szCs w:val="22"/>
              </w:rPr>
            </w:pPr>
            <w:r w:rsidRPr="0078481A">
              <w:rPr>
                <w:rFonts w:ascii="Calibri" w:hAnsi="Calibri"/>
                <w:sz w:val="22"/>
                <w:szCs w:val="22"/>
              </w:rPr>
              <w:t>Card Acceptance</w:t>
            </w:r>
          </w:p>
        </w:tc>
        <w:tc>
          <w:tcPr>
            <w:tcW w:w="3162" w:type="dxa"/>
          </w:tcPr>
          <w:p w14:paraId="7C6C3AE1" w14:textId="75CAC382" w:rsidR="003B3BF9" w:rsidRDefault="003B3BF9" w:rsidP="003B3BF9">
            <w:pPr>
              <w:spacing w:before="120"/>
              <w:ind w:right="720"/>
              <w:jc w:val="both"/>
              <w:rPr>
                <w:rFonts w:ascii="Calibri" w:hAnsi="Calibri"/>
                <w:sz w:val="22"/>
                <w:szCs w:val="22"/>
              </w:rPr>
            </w:pPr>
            <w:r>
              <w:rPr>
                <w:rFonts w:ascii="Calibri" w:hAnsi="Calibri"/>
                <w:sz w:val="22"/>
                <w:szCs w:val="22"/>
              </w:rPr>
              <w:t>Scored</w:t>
            </w:r>
          </w:p>
        </w:tc>
        <w:tc>
          <w:tcPr>
            <w:tcW w:w="1401" w:type="dxa"/>
          </w:tcPr>
          <w:p w14:paraId="5F1BB901" w14:textId="7EBB4457" w:rsidR="003B3BF9" w:rsidRPr="00B1431A" w:rsidRDefault="003B3BF9" w:rsidP="003B3BF9">
            <w:pPr>
              <w:spacing w:before="120"/>
              <w:ind w:right="720"/>
              <w:jc w:val="both"/>
              <w:rPr>
                <w:rFonts w:ascii="Calibri" w:hAnsi="Calibri"/>
                <w:sz w:val="22"/>
                <w:szCs w:val="22"/>
              </w:rPr>
            </w:pPr>
            <w:r>
              <w:rPr>
                <w:rFonts w:ascii="Calibri" w:hAnsi="Calibri"/>
                <w:sz w:val="22"/>
                <w:szCs w:val="22"/>
              </w:rPr>
              <w:t>70</w:t>
            </w:r>
          </w:p>
        </w:tc>
      </w:tr>
      <w:tr w:rsidR="003B3BF9" w14:paraId="618AABA1" w14:textId="77777777" w:rsidTr="00037B72">
        <w:trPr>
          <w:gridAfter w:val="1"/>
          <w:wAfter w:w="9" w:type="dxa"/>
        </w:trPr>
        <w:tc>
          <w:tcPr>
            <w:tcW w:w="3583" w:type="dxa"/>
          </w:tcPr>
          <w:p w14:paraId="0C656CAE" w14:textId="20E82424" w:rsidR="003B3BF9" w:rsidRPr="0078481A" w:rsidRDefault="003B3BF9" w:rsidP="00114F6F">
            <w:pPr>
              <w:spacing w:before="120"/>
              <w:ind w:right="720"/>
              <w:rPr>
                <w:rFonts w:ascii="Calibri" w:hAnsi="Calibri"/>
                <w:sz w:val="22"/>
                <w:szCs w:val="22"/>
              </w:rPr>
            </w:pPr>
            <w:r>
              <w:rPr>
                <w:rFonts w:ascii="Calibri" w:hAnsi="Calibri"/>
                <w:sz w:val="22"/>
                <w:szCs w:val="22"/>
              </w:rPr>
              <w:t>WA Procurement Priorit</w:t>
            </w:r>
            <w:r w:rsidR="00114F6F">
              <w:rPr>
                <w:rFonts w:ascii="Calibri" w:hAnsi="Calibri"/>
                <w:sz w:val="22"/>
                <w:szCs w:val="22"/>
              </w:rPr>
              <w:t>ies</w:t>
            </w:r>
          </w:p>
        </w:tc>
        <w:tc>
          <w:tcPr>
            <w:tcW w:w="3162" w:type="dxa"/>
          </w:tcPr>
          <w:p w14:paraId="2A071160" w14:textId="543235AD" w:rsidR="003B3BF9" w:rsidRDefault="003B3BF9" w:rsidP="003B3BF9">
            <w:pPr>
              <w:spacing w:before="120"/>
              <w:ind w:right="720"/>
              <w:jc w:val="both"/>
              <w:rPr>
                <w:rFonts w:ascii="Calibri" w:hAnsi="Calibri"/>
                <w:sz w:val="22"/>
                <w:szCs w:val="22"/>
              </w:rPr>
            </w:pPr>
            <w:r>
              <w:rPr>
                <w:rFonts w:ascii="Calibri" w:hAnsi="Calibri"/>
                <w:sz w:val="22"/>
                <w:szCs w:val="22"/>
              </w:rPr>
              <w:t>Scored</w:t>
            </w:r>
          </w:p>
        </w:tc>
        <w:tc>
          <w:tcPr>
            <w:tcW w:w="1401" w:type="dxa"/>
          </w:tcPr>
          <w:p w14:paraId="6C325242" w14:textId="25421E64" w:rsidR="003B3BF9" w:rsidRPr="00B1431A" w:rsidRDefault="003B3BF9" w:rsidP="003B3BF9">
            <w:pPr>
              <w:spacing w:before="120"/>
              <w:ind w:right="720"/>
              <w:jc w:val="both"/>
              <w:rPr>
                <w:rFonts w:ascii="Calibri" w:hAnsi="Calibri"/>
                <w:sz w:val="22"/>
                <w:szCs w:val="22"/>
              </w:rPr>
            </w:pPr>
            <w:r>
              <w:rPr>
                <w:rFonts w:ascii="Calibri" w:hAnsi="Calibri"/>
                <w:sz w:val="22"/>
                <w:szCs w:val="22"/>
              </w:rPr>
              <w:t>30</w:t>
            </w:r>
          </w:p>
        </w:tc>
      </w:tr>
      <w:tr w:rsidR="003B3BF9" w14:paraId="347E88EA" w14:textId="07027A3E" w:rsidTr="00037B72">
        <w:trPr>
          <w:gridAfter w:val="1"/>
          <w:wAfter w:w="9" w:type="dxa"/>
        </w:trPr>
        <w:tc>
          <w:tcPr>
            <w:tcW w:w="3583" w:type="dxa"/>
          </w:tcPr>
          <w:p w14:paraId="387CC5C5" w14:textId="7F118251" w:rsidR="003B3BF9" w:rsidRPr="0078481A" w:rsidRDefault="003B3BF9" w:rsidP="003B3BF9">
            <w:pPr>
              <w:spacing w:before="120"/>
              <w:ind w:right="720"/>
              <w:jc w:val="both"/>
              <w:rPr>
                <w:rFonts w:ascii="Calibri" w:hAnsi="Calibri"/>
                <w:sz w:val="22"/>
                <w:szCs w:val="22"/>
              </w:rPr>
            </w:pPr>
            <w:r w:rsidRPr="0078481A">
              <w:rPr>
                <w:rFonts w:ascii="Calibri" w:hAnsi="Calibri"/>
                <w:sz w:val="22"/>
                <w:szCs w:val="22"/>
              </w:rPr>
              <w:t>Bidder Narrative</w:t>
            </w:r>
          </w:p>
        </w:tc>
        <w:tc>
          <w:tcPr>
            <w:tcW w:w="3162" w:type="dxa"/>
          </w:tcPr>
          <w:p w14:paraId="25BBE64B" w14:textId="06C5D0F4" w:rsidR="003B3BF9" w:rsidRPr="0078481A" w:rsidRDefault="003B3BF9" w:rsidP="003B3BF9">
            <w:pPr>
              <w:spacing w:before="120"/>
              <w:ind w:right="720"/>
              <w:jc w:val="both"/>
              <w:rPr>
                <w:rFonts w:ascii="Calibri" w:hAnsi="Calibri"/>
                <w:sz w:val="22"/>
                <w:szCs w:val="22"/>
              </w:rPr>
            </w:pPr>
            <w:r>
              <w:rPr>
                <w:rFonts w:ascii="Calibri" w:hAnsi="Calibri"/>
                <w:sz w:val="22"/>
                <w:szCs w:val="22"/>
              </w:rPr>
              <w:t>Scored</w:t>
            </w:r>
          </w:p>
        </w:tc>
        <w:tc>
          <w:tcPr>
            <w:tcW w:w="1401" w:type="dxa"/>
          </w:tcPr>
          <w:p w14:paraId="05185818" w14:textId="6ABCEC2B" w:rsidR="003B3BF9" w:rsidRPr="008460D2" w:rsidRDefault="003B3BF9" w:rsidP="003B3BF9">
            <w:pPr>
              <w:spacing w:before="120"/>
              <w:ind w:right="720"/>
              <w:jc w:val="both"/>
              <w:rPr>
                <w:rFonts w:ascii="Calibri" w:hAnsi="Calibri"/>
                <w:sz w:val="22"/>
                <w:szCs w:val="22"/>
                <w:highlight w:val="yellow"/>
              </w:rPr>
            </w:pPr>
            <w:r w:rsidRPr="00B1431A">
              <w:rPr>
                <w:rFonts w:ascii="Calibri" w:hAnsi="Calibri"/>
                <w:sz w:val="22"/>
                <w:szCs w:val="22"/>
              </w:rPr>
              <w:t>500</w:t>
            </w:r>
          </w:p>
        </w:tc>
      </w:tr>
      <w:tr w:rsidR="003B3BF9" w14:paraId="23F8BE06" w14:textId="5AC23EE6" w:rsidTr="00AA4396">
        <w:trPr>
          <w:gridAfter w:val="1"/>
          <w:wAfter w:w="9" w:type="dxa"/>
        </w:trPr>
        <w:tc>
          <w:tcPr>
            <w:tcW w:w="8146" w:type="dxa"/>
            <w:gridSpan w:val="3"/>
          </w:tcPr>
          <w:p w14:paraId="68F3E8ED" w14:textId="677904DB" w:rsidR="003B3BF9" w:rsidRPr="00C24E89" w:rsidRDefault="003B3BF9" w:rsidP="003B3BF9">
            <w:pPr>
              <w:spacing w:before="120"/>
              <w:ind w:right="720"/>
              <w:jc w:val="both"/>
              <w:rPr>
                <w:rFonts w:ascii="Calibri" w:hAnsi="Calibri"/>
                <w:b/>
                <w:sz w:val="22"/>
                <w:szCs w:val="22"/>
              </w:rPr>
            </w:pPr>
            <w:r w:rsidRPr="00C24E89">
              <w:rPr>
                <w:rFonts w:ascii="Calibri" w:hAnsi="Calibri"/>
                <w:b/>
                <w:sz w:val="22"/>
                <w:szCs w:val="22"/>
              </w:rPr>
              <w:t xml:space="preserve">Only bids determined </w:t>
            </w:r>
            <w:r>
              <w:rPr>
                <w:rFonts w:ascii="Calibri" w:hAnsi="Calibri"/>
                <w:b/>
                <w:sz w:val="22"/>
                <w:szCs w:val="22"/>
              </w:rPr>
              <w:t xml:space="preserve">to be </w:t>
            </w:r>
            <w:r w:rsidRPr="00C24E89">
              <w:rPr>
                <w:rFonts w:ascii="Calibri" w:hAnsi="Calibri"/>
                <w:b/>
                <w:sz w:val="22"/>
                <w:szCs w:val="22"/>
              </w:rPr>
              <w:t>with</w:t>
            </w:r>
            <w:r>
              <w:rPr>
                <w:rFonts w:ascii="Calibri" w:hAnsi="Calibri"/>
                <w:b/>
                <w:sz w:val="22"/>
                <w:szCs w:val="22"/>
              </w:rPr>
              <w:t>in</w:t>
            </w:r>
            <w:r w:rsidRPr="00C24E89">
              <w:rPr>
                <w:rFonts w:ascii="Calibri" w:hAnsi="Calibri"/>
                <w:b/>
                <w:sz w:val="22"/>
                <w:szCs w:val="22"/>
              </w:rPr>
              <w:t xml:space="preserve"> </w:t>
            </w:r>
            <w:r>
              <w:rPr>
                <w:rFonts w:ascii="Calibri" w:hAnsi="Calibri"/>
                <w:b/>
                <w:sz w:val="22"/>
                <w:szCs w:val="22"/>
              </w:rPr>
              <w:t>the</w:t>
            </w:r>
            <w:r w:rsidRPr="00C24E89">
              <w:rPr>
                <w:rFonts w:ascii="Calibri" w:hAnsi="Calibri"/>
                <w:b/>
                <w:sz w:val="22"/>
                <w:szCs w:val="22"/>
              </w:rPr>
              <w:t xml:space="preserve"> competitive range will move forward in the evaluation process.</w:t>
            </w:r>
          </w:p>
        </w:tc>
      </w:tr>
      <w:tr w:rsidR="003B3BF9" w14:paraId="7AB32BDB" w14:textId="77777777" w:rsidTr="00037B72">
        <w:trPr>
          <w:gridAfter w:val="1"/>
          <w:wAfter w:w="9" w:type="dxa"/>
        </w:trPr>
        <w:tc>
          <w:tcPr>
            <w:tcW w:w="3583" w:type="dxa"/>
          </w:tcPr>
          <w:p w14:paraId="11A249FF" w14:textId="44A3535E" w:rsidR="003B3BF9" w:rsidRDefault="003B3BF9" w:rsidP="003B3BF9">
            <w:pPr>
              <w:spacing w:before="120"/>
              <w:ind w:right="720"/>
              <w:jc w:val="both"/>
              <w:rPr>
                <w:rFonts w:ascii="Calibri" w:hAnsi="Calibri"/>
                <w:sz w:val="22"/>
                <w:szCs w:val="22"/>
              </w:rPr>
            </w:pPr>
            <w:r w:rsidRPr="0078481A">
              <w:rPr>
                <w:rFonts w:ascii="Calibri" w:hAnsi="Calibri"/>
                <w:sz w:val="22"/>
                <w:szCs w:val="22"/>
              </w:rPr>
              <w:t>Live Demonstration</w:t>
            </w:r>
          </w:p>
        </w:tc>
        <w:tc>
          <w:tcPr>
            <w:tcW w:w="3162" w:type="dxa"/>
          </w:tcPr>
          <w:p w14:paraId="19FD87D8" w14:textId="48C2066E" w:rsidR="003B3BF9" w:rsidRDefault="003B3BF9" w:rsidP="003B3BF9">
            <w:pPr>
              <w:spacing w:before="120"/>
              <w:ind w:right="720"/>
              <w:jc w:val="both"/>
              <w:rPr>
                <w:rFonts w:ascii="Calibri" w:hAnsi="Calibri"/>
                <w:sz w:val="22"/>
                <w:szCs w:val="22"/>
              </w:rPr>
            </w:pPr>
            <w:r>
              <w:rPr>
                <w:rFonts w:ascii="Calibri" w:hAnsi="Calibri"/>
                <w:sz w:val="22"/>
                <w:szCs w:val="22"/>
              </w:rPr>
              <w:t>Scored</w:t>
            </w:r>
          </w:p>
        </w:tc>
        <w:tc>
          <w:tcPr>
            <w:tcW w:w="1401" w:type="dxa"/>
          </w:tcPr>
          <w:p w14:paraId="2E512989" w14:textId="00DAD682" w:rsidR="003B3BF9" w:rsidRDefault="003B3BF9" w:rsidP="003B3BF9">
            <w:pPr>
              <w:spacing w:before="120"/>
              <w:ind w:right="720"/>
              <w:jc w:val="both"/>
              <w:rPr>
                <w:rFonts w:ascii="Calibri" w:hAnsi="Calibri"/>
                <w:sz w:val="22"/>
                <w:szCs w:val="22"/>
              </w:rPr>
            </w:pPr>
            <w:r>
              <w:rPr>
                <w:rFonts w:ascii="Calibri" w:hAnsi="Calibri"/>
                <w:sz w:val="22"/>
                <w:szCs w:val="22"/>
              </w:rPr>
              <w:t>600</w:t>
            </w:r>
          </w:p>
        </w:tc>
      </w:tr>
      <w:tr w:rsidR="003B3BF9" w14:paraId="0BA95439" w14:textId="77777777" w:rsidTr="00037B72">
        <w:trPr>
          <w:gridAfter w:val="1"/>
          <w:wAfter w:w="9" w:type="dxa"/>
        </w:trPr>
        <w:tc>
          <w:tcPr>
            <w:tcW w:w="3583" w:type="dxa"/>
          </w:tcPr>
          <w:p w14:paraId="05AE2238" w14:textId="7559C102" w:rsidR="003B3BF9" w:rsidRDefault="003B3BF9" w:rsidP="003B3BF9">
            <w:pPr>
              <w:spacing w:before="120"/>
              <w:ind w:right="720"/>
              <w:jc w:val="both"/>
              <w:rPr>
                <w:rFonts w:ascii="Calibri" w:hAnsi="Calibri"/>
                <w:sz w:val="22"/>
                <w:szCs w:val="22"/>
              </w:rPr>
            </w:pPr>
            <w:r>
              <w:rPr>
                <w:rFonts w:ascii="Calibri" w:hAnsi="Calibri"/>
                <w:sz w:val="22"/>
                <w:szCs w:val="22"/>
              </w:rPr>
              <w:t>Rebate/Incentive Share</w:t>
            </w:r>
          </w:p>
        </w:tc>
        <w:tc>
          <w:tcPr>
            <w:tcW w:w="3162" w:type="dxa"/>
          </w:tcPr>
          <w:p w14:paraId="0463647C" w14:textId="5C3388BB" w:rsidR="003B3BF9" w:rsidRDefault="003B3BF9" w:rsidP="003B3BF9">
            <w:pPr>
              <w:spacing w:before="120"/>
              <w:ind w:right="720"/>
              <w:jc w:val="both"/>
              <w:rPr>
                <w:rFonts w:ascii="Calibri" w:hAnsi="Calibri"/>
                <w:sz w:val="22"/>
                <w:szCs w:val="22"/>
              </w:rPr>
            </w:pPr>
            <w:r>
              <w:rPr>
                <w:rFonts w:ascii="Calibri" w:hAnsi="Calibri"/>
                <w:sz w:val="22"/>
                <w:szCs w:val="22"/>
              </w:rPr>
              <w:t>Scored</w:t>
            </w:r>
          </w:p>
        </w:tc>
        <w:tc>
          <w:tcPr>
            <w:tcW w:w="1401" w:type="dxa"/>
          </w:tcPr>
          <w:p w14:paraId="7412ADFA" w14:textId="2512ACE4" w:rsidR="003B3BF9" w:rsidRDefault="003B3BF9" w:rsidP="003B3BF9">
            <w:pPr>
              <w:spacing w:before="120"/>
              <w:ind w:right="720"/>
              <w:jc w:val="both"/>
              <w:rPr>
                <w:rFonts w:ascii="Calibri" w:hAnsi="Calibri"/>
                <w:sz w:val="22"/>
                <w:szCs w:val="22"/>
              </w:rPr>
            </w:pPr>
            <w:r>
              <w:rPr>
                <w:rFonts w:ascii="Calibri" w:hAnsi="Calibri"/>
                <w:sz w:val="22"/>
                <w:szCs w:val="22"/>
              </w:rPr>
              <w:t>800</w:t>
            </w:r>
          </w:p>
        </w:tc>
      </w:tr>
      <w:tr w:rsidR="003B3BF9" w14:paraId="4B05B164" w14:textId="77777777" w:rsidTr="00037B72">
        <w:trPr>
          <w:gridAfter w:val="1"/>
          <w:wAfter w:w="9" w:type="dxa"/>
        </w:trPr>
        <w:tc>
          <w:tcPr>
            <w:tcW w:w="3583" w:type="dxa"/>
          </w:tcPr>
          <w:p w14:paraId="0A1FA717" w14:textId="55B6449C" w:rsidR="003B3BF9" w:rsidRDefault="003B3BF9" w:rsidP="003B3BF9">
            <w:pPr>
              <w:spacing w:before="120"/>
              <w:ind w:right="720"/>
              <w:jc w:val="both"/>
              <w:rPr>
                <w:rFonts w:ascii="Calibri" w:hAnsi="Calibri"/>
                <w:sz w:val="22"/>
                <w:szCs w:val="22"/>
              </w:rPr>
            </w:pPr>
            <w:r>
              <w:rPr>
                <w:rFonts w:ascii="Calibri" w:hAnsi="Calibri"/>
                <w:sz w:val="22"/>
                <w:szCs w:val="22"/>
              </w:rPr>
              <w:t>Responsibility Analysis</w:t>
            </w:r>
          </w:p>
        </w:tc>
        <w:tc>
          <w:tcPr>
            <w:tcW w:w="3162" w:type="dxa"/>
          </w:tcPr>
          <w:p w14:paraId="7B59D4CD" w14:textId="656995C8" w:rsidR="003B3BF9" w:rsidRDefault="003B3BF9" w:rsidP="003B3BF9">
            <w:pPr>
              <w:spacing w:before="120"/>
              <w:ind w:right="720"/>
              <w:jc w:val="both"/>
              <w:rPr>
                <w:rFonts w:ascii="Calibri" w:hAnsi="Calibri"/>
                <w:sz w:val="22"/>
                <w:szCs w:val="22"/>
              </w:rPr>
            </w:pPr>
            <w:r>
              <w:rPr>
                <w:rFonts w:ascii="Calibri" w:hAnsi="Calibri"/>
                <w:sz w:val="22"/>
                <w:szCs w:val="22"/>
              </w:rPr>
              <w:t>Pass/Fail</w:t>
            </w:r>
          </w:p>
        </w:tc>
        <w:tc>
          <w:tcPr>
            <w:tcW w:w="1401" w:type="dxa"/>
          </w:tcPr>
          <w:p w14:paraId="4045A632" w14:textId="513AD31E" w:rsidR="003B3BF9" w:rsidRPr="0078481A" w:rsidRDefault="003B3BF9" w:rsidP="003B3BF9">
            <w:pPr>
              <w:spacing w:before="120"/>
              <w:ind w:right="720"/>
              <w:jc w:val="both"/>
              <w:rPr>
                <w:rFonts w:ascii="Calibri" w:hAnsi="Calibri"/>
                <w:sz w:val="22"/>
                <w:szCs w:val="22"/>
              </w:rPr>
            </w:pPr>
            <w:r>
              <w:rPr>
                <w:rFonts w:ascii="Calibri" w:hAnsi="Calibri"/>
                <w:sz w:val="22"/>
                <w:szCs w:val="22"/>
              </w:rPr>
              <w:t>N/A</w:t>
            </w:r>
          </w:p>
        </w:tc>
      </w:tr>
      <w:tr w:rsidR="003B3BF9" w14:paraId="0C968D3D" w14:textId="77777777" w:rsidTr="00037B72">
        <w:trPr>
          <w:gridAfter w:val="1"/>
          <w:wAfter w:w="9" w:type="dxa"/>
        </w:trPr>
        <w:tc>
          <w:tcPr>
            <w:tcW w:w="3583" w:type="dxa"/>
          </w:tcPr>
          <w:p w14:paraId="16D71F13" w14:textId="008A359F" w:rsidR="003B3BF9" w:rsidRDefault="003B3BF9" w:rsidP="003B3BF9">
            <w:pPr>
              <w:spacing w:before="120"/>
              <w:ind w:right="720"/>
              <w:jc w:val="both"/>
              <w:rPr>
                <w:rFonts w:ascii="Calibri" w:hAnsi="Calibri"/>
                <w:sz w:val="22"/>
                <w:szCs w:val="22"/>
              </w:rPr>
            </w:pPr>
          </w:p>
        </w:tc>
        <w:tc>
          <w:tcPr>
            <w:tcW w:w="3162" w:type="dxa"/>
          </w:tcPr>
          <w:p w14:paraId="55CFEAA7" w14:textId="65542B35" w:rsidR="003B3BF9" w:rsidRPr="002953E6" w:rsidRDefault="003B3BF9" w:rsidP="003B3BF9">
            <w:pPr>
              <w:spacing w:before="120"/>
              <w:ind w:right="720"/>
              <w:rPr>
                <w:rFonts w:ascii="Calibri" w:hAnsi="Calibri"/>
                <w:b/>
                <w:sz w:val="22"/>
                <w:szCs w:val="22"/>
              </w:rPr>
            </w:pPr>
            <w:r w:rsidRPr="002953E6">
              <w:rPr>
                <w:rFonts w:ascii="Calibri" w:hAnsi="Calibri"/>
                <w:b/>
                <w:sz w:val="22"/>
                <w:szCs w:val="22"/>
              </w:rPr>
              <w:t>Total Points Available</w:t>
            </w:r>
          </w:p>
        </w:tc>
        <w:tc>
          <w:tcPr>
            <w:tcW w:w="1401" w:type="dxa"/>
          </w:tcPr>
          <w:p w14:paraId="2469DED6" w14:textId="02F0EA56" w:rsidR="003B3BF9" w:rsidRPr="002953E6" w:rsidRDefault="003B3BF9" w:rsidP="003B3BF9">
            <w:pPr>
              <w:spacing w:before="120"/>
              <w:ind w:right="720"/>
              <w:jc w:val="both"/>
              <w:rPr>
                <w:rFonts w:ascii="Calibri" w:hAnsi="Calibri"/>
                <w:b/>
                <w:sz w:val="22"/>
                <w:szCs w:val="22"/>
              </w:rPr>
            </w:pPr>
            <w:r>
              <w:rPr>
                <w:rFonts w:ascii="Calibri" w:hAnsi="Calibri"/>
                <w:b/>
                <w:sz w:val="22"/>
                <w:szCs w:val="22"/>
              </w:rPr>
              <w:t>2000</w:t>
            </w:r>
          </w:p>
        </w:tc>
      </w:tr>
    </w:tbl>
    <w:p w14:paraId="52CEB6E3" w14:textId="6B9983C3" w:rsidR="0078481A" w:rsidRDefault="0078481A" w:rsidP="0078481A">
      <w:pPr>
        <w:spacing w:before="120"/>
        <w:ind w:left="1440" w:right="720"/>
        <w:jc w:val="both"/>
        <w:rPr>
          <w:rFonts w:ascii="Calibri" w:hAnsi="Calibri"/>
          <w:b/>
          <w:sz w:val="22"/>
          <w:szCs w:val="22"/>
        </w:rPr>
      </w:pPr>
    </w:p>
    <w:tbl>
      <w:tblPr>
        <w:tblStyle w:val="TableGrid"/>
        <w:tblW w:w="8155" w:type="dxa"/>
        <w:tblInd w:w="1440" w:type="dxa"/>
        <w:tblLook w:val="04A0" w:firstRow="1" w:lastRow="0" w:firstColumn="1" w:lastColumn="0" w:noHBand="0" w:noVBand="1"/>
        <w:tblDescription w:val="This table captures the evaluation process described in sections 4.2 - 4.8 for Category 2 - Fleet Card Services."/>
      </w:tblPr>
      <w:tblGrid>
        <w:gridCol w:w="3325"/>
        <w:gridCol w:w="3040"/>
        <w:gridCol w:w="1782"/>
        <w:gridCol w:w="8"/>
      </w:tblGrid>
      <w:tr w:rsidR="00AA4396" w14:paraId="7805A7A2" w14:textId="77777777" w:rsidTr="00037B72">
        <w:trPr>
          <w:tblHeader/>
        </w:trPr>
        <w:tc>
          <w:tcPr>
            <w:tcW w:w="8155" w:type="dxa"/>
            <w:gridSpan w:val="4"/>
            <w:shd w:val="clear" w:color="auto" w:fill="FBD4B4" w:themeFill="accent6" w:themeFillTint="66"/>
          </w:tcPr>
          <w:p w14:paraId="6F931125" w14:textId="66B115E1" w:rsidR="00AA4396" w:rsidRDefault="00AA4396" w:rsidP="00540C4A">
            <w:pPr>
              <w:keepNext/>
              <w:keepLines/>
              <w:spacing w:before="120"/>
              <w:ind w:right="720"/>
              <w:jc w:val="center"/>
              <w:rPr>
                <w:rFonts w:ascii="Calibri" w:hAnsi="Calibri"/>
                <w:b/>
                <w:sz w:val="22"/>
                <w:szCs w:val="22"/>
              </w:rPr>
            </w:pPr>
            <w:r>
              <w:rPr>
                <w:rFonts w:ascii="Calibri" w:hAnsi="Calibri"/>
                <w:b/>
                <w:sz w:val="22"/>
                <w:szCs w:val="22"/>
              </w:rPr>
              <w:lastRenderedPageBreak/>
              <w:t>Category 2: Fleet Card Services</w:t>
            </w:r>
          </w:p>
        </w:tc>
      </w:tr>
      <w:tr w:rsidR="00AA4396" w14:paraId="5711E1AF" w14:textId="77777777" w:rsidTr="00037B72">
        <w:trPr>
          <w:gridAfter w:val="1"/>
          <w:wAfter w:w="8" w:type="dxa"/>
        </w:trPr>
        <w:tc>
          <w:tcPr>
            <w:tcW w:w="3325" w:type="dxa"/>
          </w:tcPr>
          <w:p w14:paraId="0BFCE0F9" w14:textId="77777777" w:rsidR="00AA4396" w:rsidRDefault="00AA4396" w:rsidP="00540C4A">
            <w:pPr>
              <w:keepNext/>
              <w:keepLines/>
              <w:spacing w:before="120"/>
              <w:ind w:right="720"/>
              <w:jc w:val="both"/>
              <w:rPr>
                <w:rFonts w:ascii="Calibri" w:hAnsi="Calibri"/>
                <w:b/>
                <w:sz w:val="22"/>
                <w:szCs w:val="22"/>
              </w:rPr>
            </w:pPr>
            <w:r>
              <w:rPr>
                <w:rFonts w:ascii="Calibri" w:hAnsi="Calibri"/>
                <w:b/>
                <w:sz w:val="22"/>
                <w:szCs w:val="22"/>
              </w:rPr>
              <w:t>Evaluation Step</w:t>
            </w:r>
          </w:p>
        </w:tc>
        <w:tc>
          <w:tcPr>
            <w:tcW w:w="3040" w:type="dxa"/>
          </w:tcPr>
          <w:p w14:paraId="7F4F7251" w14:textId="77777777" w:rsidR="00AA4396" w:rsidRDefault="00AA4396" w:rsidP="00540C4A">
            <w:pPr>
              <w:keepNext/>
              <w:keepLines/>
              <w:spacing w:before="120"/>
              <w:ind w:right="720"/>
              <w:jc w:val="both"/>
              <w:rPr>
                <w:rFonts w:ascii="Calibri" w:hAnsi="Calibri"/>
                <w:b/>
                <w:sz w:val="22"/>
                <w:szCs w:val="22"/>
              </w:rPr>
            </w:pPr>
            <w:r>
              <w:rPr>
                <w:rFonts w:ascii="Calibri" w:hAnsi="Calibri"/>
                <w:b/>
                <w:sz w:val="22"/>
                <w:szCs w:val="22"/>
              </w:rPr>
              <w:t>Evaluation Approach</w:t>
            </w:r>
          </w:p>
        </w:tc>
        <w:tc>
          <w:tcPr>
            <w:tcW w:w="1782" w:type="dxa"/>
          </w:tcPr>
          <w:p w14:paraId="25E180AB" w14:textId="77777777" w:rsidR="00AA4396" w:rsidRDefault="00AA4396" w:rsidP="00540C4A">
            <w:pPr>
              <w:keepNext/>
              <w:keepLines/>
              <w:spacing w:before="120"/>
              <w:ind w:right="720"/>
              <w:jc w:val="both"/>
              <w:rPr>
                <w:rFonts w:ascii="Calibri" w:hAnsi="Calibri"/>
                <w:b/>
                <w:sz w:val="22"/>
                <w:szCs w:val="22"/>
              </w:rPr>
            </w:pPr>
            <w:r>
              <w:rPr>
                <w:rFonts w:ascii="Calibri" w:hAnsi="Calibri"/>
                <w:b/>
                <w:sz w:val="22"/>
                <w:szCs w:val="22"/>
              </w:rPr>
              <w:t>Points Available</w:t>
            </w:r>
          </w:p>
        </w:tc>
      </w:tr>
      <w:tr w:rsidR="00AA4396" w14:paraId="57C2C6FA" w14:textId="77777777" w:rsidTr="00037B72">
        <w:trPr>
          <w:gridAfter w:val="1"/>
          <w:wAfter w:w="8" w:type="dxa"/>
        </w:trPr>
        <w:tc>
          <w:tcPr>
            <w:tcW w:w="3325" w:type="dxa"/>
          </w:tcPr>
          <w:p w14:paraId="640BCDF0" w14:textId="77777777" w:rsidR="00AA4396" w:rsidRPr="0078481A" w:rsidRDefault="00AA4396" w:rsidP="00540C4A">
            <w:pPr>
              <w:keepNext/>
              <w:keepLines/>
              <w:spacing w:before="120"/>
              <w:ind w:right="720"/>
              <w:jc w:val="both"/>
              <w:rPr>
                <w:rFonts w:ascii="Calibri" w:hAnsi="Calibri"/>
                <w:sz w:val="22"/>
                <w:szCs w:val="22"/>
              </w:rPr>
            </w:pPr>
            <w:r w:rsidRPr="0078481A">
              <w:rPr>
                <w:rFonts w:ascii="Calibri" w:hAnsi="Calibri"/>
                <w:sz w:val="22"/>
                <w:szCs w:val="22"/>
              </w:rPr>
              <w:t>Responsiveness</w:t>
            </w:r>
          </w:p>
        </w:tc>
        <w:tc>
          <w:tcPr>
            <w:tcW w:w="3040" w:type="dxa"/>
          </w:tcPr>
          <w:p w14:paraId="33E86873" w14:textId="77777777" w:rsidR="00AA4396" w:rsidRPr="0078481A" w:rsidRDefault="00AA4396" w:rsidP="00540C4A">
            <w:pPr>
              <w:keepNext/>
              <w:keepLines/>
              <w:spacing w:before="120"/>
              <w:ind w:right="720"/>
              <w:jc w:val="both"/>
              <w:rPr>
                <w:rFonts w:ascii="Calibri" w:hAnsi="Calibri"/>
                <w:sz w:val="22"/>
                <w:szCs w:val="22"/>
              </w:rPr>
            </w:pPr>
            <w:r>
              <w:rPr>
                <w:rFonts w:ascii="Calibri" w:hAnsi="Calibri"/>
                <w:sz w:val="22"/>
                <w:szCs w:val="22"/>
              </w:rPr>
              <w:t>Pass/Fail</w:t>
            </w:r>
          </w:p>
        </w:tc>
        <w:tc>
          <w:tcPr>
            <w:tcW w:w="1782" w:type="dxa"/>
          </w:tcPr>
          <w:p w14:paraId="75FBCBB5" w14:textId="77777777" w:rsidR="00AA4396" w:rsidRPr="0078481A" w:rsidRDefault="00AA4396" w:rsidP="00540C4A">
            <w:pPr>
              <w:keepNext/>
              <w:keepLines/>
              <w:spacing w:before="120"/>
              <w:ind w:right="720"/>
              <w:jc w:val="both"/>
              <w:rPr>
                <w:rFonts w:ascii="Calibri" w:hAnsi="Calibri"/>
                <w:sz w:val="22"/>
                <w:szCs w:val="22"/>
              </w:rPr>
            </w:pPr>
            <w:r>
              <w:rPr>
                <w:rFonts w:ascii="Calibri" w:hAnsi="Calibri"/>
                <w:sz w:val="22"/>
                <w:szCs w:val="22"/>
              </w:rPr>
              <w:t>N/A</w:t>
            </w:r>
          </w:p>
        </w:tc>
      </w:tr>
      <w:tr w:rsidR="00AA4396" w14:paraId="398001D8" w14:textId="77777777" w:rsidTr="00037B72">
        <w:trPr>
          <w:gridAfter w:val="1"/>
          <w:wAfter w:w="8" w:type="dxa"/>
        </w:trPr>
        <w:tc>
          <w:tcPr>
            <w:tcW w:w="3325" w:type="dxa"/>
          </w:tcPr>
          <w:p w14:paraId="66585822" w14:textId="77777777" w:rsidR="00AA4396" w:rsidRPr="0078481A" w:rsidRDefault="00AA4396" w:rsidP="00540C4A">
            <w:pPr>
              <w:keepNext/>
              <w:keepLines/>
              <w:spacing w:before="120"/>
              <w:ind w:right="720"/>
              <w:jc w:val="both"/>
              <w:rPr>
                <w:rFonts w:ascii="Calibri" w:hAnsi="Calibri"/>
                <w:sz w:val="22"/>
                <w:szCs w:val="22"/>
              </w:rPr>
            </w:pPr>
            <w:r w:rsidRPr="0078481A">
              <w:rPr>
                <w:rFonts w:ascii="Calibri" w:hAnsi="Calibri"/>
                <w:sz w:val="22"/>
                <w:szCs w:val="22"/>
              </w:rPr>
              <w:t>Mandatory Requirements</w:t>
            </w:r>
          </w:p>
        </w:tc>
        <w:tc>
          <w:tcPr>
            <w:tcW w:w="3040" w:type="dxa"/>
          </w:tcPr>
          <w:p w14:paraId="6639FF18" w14:textId="7B715064" w:rsidR="00AA4396" w:rsidRPr="0078481A" w:rsidRDefault="00AA4396" w:rsidP="008317A7">
            <w:pPr>
              <w:keepNext/>
              <w:keepLines/>
              <w:spacing w:before="120"/>
              <w:ind w:right="720"/>
              <w:jc w:val="both"/>
              <w:rPr>
                <w:rFonts w:ascii="Calibri" w:hAnsi="Calibri"/>
                <w:sz w:val="22"/>
                <w:szCs w:val="22"/>
              </w:rPr>
            </w:pPr>
            <w:r>
              <w:rPr>
                <w:rFonts w:ascii="Calibri" w:hAnsi="Calibri"/>
                <w:sz w:val="22"/>
                <w:szCs w:val="22"/>
              </w:rPr>
              <w:t>Pass</w:t>
            </w:r>
            <w:r w:rsidR="008317A7">
              <w:rPr>
                <w:rFonts w:ascii="Calibri" w:hAnsi="Calibri"/>
                <w:sz w:val="22"/>
                <w:szCs w:val="22"/>
              </w:rPr>
              <w:t>/</w:t>
            </w:r>
            <w:r>
              <w:rPr>
                <w:rFonts w:ascii="Calibri" w:hAnsi="Calibri"/>
                <w:sz w:val="22"/>
                <w:szCs w:val="22"/>
              </w:rPr>
              <w:t>Fail</w:t>
            </w:r>
          </w:p>
        </w:tc>
        <w:tc>
          <w:tcPr>
            <w:tcW w:w="1782" w:type="dxa"/>
          </w:tcPr>
          <w:p w14:paraId="59FC2764" w14:textId="77777777" w:rsidR="00AA4396" w:rsidRPr="0078481A" w:rsidRDefault="00AA4396" w:rsidP="00540C4A">
            <w:pPr>
              <w:keepNext/>
              <w:keepLines/>
              <w:spacing w:before="120"/>
              <w:ind w:right="720"/>
              <w:jc w:val="both"/>
              <w:rPr>
                <w:rFonts w:ascii="Calibri" w:hAnsi="Calibri"/>
                <w:sz w:val="22"/>
                <w:szCs w:val="22"/>
              </w:rPr>
            </w:pPr>
            <w:r>
              <w:rPr>
                <w:rFonts w:ascii="Calibri" w:hAnsi="Calibri"/>
                <w:sz w:val="22"/>
                <w:szCs w:val="22"/>
              </w:rPr>
              <w:t>N/A</w:t>
            </w:r>
          </w:p>
        </w:tc>
      </w:tr>
      <w:tr w:rsidR="00AA4396" w14:paraId="12C0EFA8" w14:textId="77777777" w:rsidTr="00037B72">
        <w:trPr>
          <w:gridAfter w:val="1"/>
          <w:wAfter w:w="8" w:type="dxa"/>
        </w:trPr>
        <w:tc>
          <w:tcPr>
            <w:tcW w:w="8147" w:type="dxa"/>
            <w:gridSpan w:val="3"/>
          </w:tcPr>
          <w:p w14:paraId="7ED37F20" w14:textId="0FA110AC" w:rsidR="00AA4396" w:rsidRPr="00C24E89" w:rsidRDefault="00AA4396" w:rsidP="008317A7">
            <w:pPr>
              <w:keepNext/>
              <w:keepLines/>
              <w:spacing w:before="120"/>
              <w:ind w:right="720"/>
              <w:jc w:val="both"/>
              <w:rPr>
                <w:rFonts w:ascii="Calibri" w:hAnsi="Calibri"/>
                <w:b/>
                <w:sz w:val="22"/>
                <w:szCs w:val="22"/>
              </w:rPr>
            </w:pPr>
            <w:r w:rsidRPr="00C24E89">
              <w:rPr>
                <w:rFonts w:ascii="Calibri" w:hAnsi="Calibri"/>
                <w:b/>
                <w:sz w:val="22"/>
                <w:szCs w:val="22"/>
              </w:rPr>
              <w:t xml:space="preserve">Only bids that are deemed responsive and meet the Mandatory Requirements will move forward in the evaluation process. </w:t>
            </w:r>
          </w:p>
        </w:tc>
      </w:tr>
      <w:tr w:rsidR="0029180F" w14:paraId="19C78ECD" w14:textId="77777777" w:rsidTr="00037B72">
        <w:trPr>
          <w:gridAfter w:val="1"/>
          <w:wAfter w:w="8" w:type="dxa"/>
        </w:trPr>
        <w:tc>
          <w:tcPr>
            <w:tcW w:w="3325" w:type="dxa"/>
          </w:tcPr>
          <w:p w14:paraId="7E02BF36" w14:textId="3CEEE3E5" w:rsidR="0029180F" w:rsidRPr="0078481A" w:rsidRDefault="0029180F" w:rsidP="0029180F">
            <w:pPr>
              <w:keepNext/>
              <w:keepLines/>
              <w:spacing w:before="120"/>
              <w:ind w:right="720"/>
              <w:jc w:val="both"/>
              <w:rPr>
                <w:rFonts w:ascii="Calibri" w:hAnsi="Calibri"/>
                <w:sz w:val="22"/>
                <w:szCs w:val="22"/>
              </w:rPr>
            </w:pPr>
            <w:r w:rsidRPr="0078481A">
              <w:rPr>
                <w:rFonts w:ascii="Calibri" w:hAnsi="Calibri"/>
                <w:sz w:val="22"/>
                <w:szCs w:val="22"/>
              </w:rPr>
              <w:t>Card Acceptance</w:t>
            </w:r>
          </w:p>
        </w:tc>
        <w:tc>
          <w:tcPr>
            <w:tcW w:w="3040" w:type="dxa"/>
          </w:tcPr>
          <w:p w14:paraId="4A6E7E0B" w14:textId="33A9AA59" w:rsidR="0029180F" w:rsidRDefault="0029180F" w:rsidP="0029180F">
            <w:pPr>
              <w:keepNext/>
              <w:keepLines/>
              <w:spacing w:before="120"/>
              <w:ind w:right="720"/>
              <w:jc w:val="both"/>
              <w:rPr>
                <w:rFonts w:ascii="Calibri" w:hAnsi="Calibri"/>
                <w:sz w:val="22"/>
                <w:szCs w:val="22"/>
              </w:rPr>
            </w:pPr>
            <w:r>
              <w:rPr>
                <w:rFonts w:ascii="Calibri" w:hAnsi="Calibri"/>
                <w:sz w:val="22"/>
                <w:szCs w:val="22"/>
              </w:rPr>
              <w:t>Scored</w:t>
            </w:r>
          </w:p>
        </w:tc>
        <w:tc>
          <w:tcPr>
            <w:tcW w:w="1782" w:type="dxa"/>
          </w:tcPr>
          <w:p w14:paraId="0BE6368E" w14:textId="0EF8F03A" w:rsidR="0029180F" w:rsidRPr="00B1431A" w:rsidRDefault="0029180F" w:rsidP="0029180F">
            <w:pPr>
              <w:keepNext/>
              <w:keepLines/>
              <w:spacing w:before="120"/>
              <w:ind w:right="720"/>
              <w:jc w:val="both"/>
              <w:rPr>
                <w:rFonts w:ascii="Calibri" w:hAnsi="Calibri"/>
                <w:sz w:val="22"/>
                <w:szCs w:val="22"/>
              </w:rPr>
            </w:pPr>
            <w:r w:rsidRPr="00B1431A">
              <w:rPr>
                <w:rFonts w:ascii="Calibri" w:hAnsi="Calibri"/>
                <w:sz w:val="22"/>
                <w:szCs w:val="22"/>
              </w:rPr>
              <w:t>170</w:t>
            </w:r>
          </w:p>
        </w:tc>
      </w:tr>
      <w:tr w:rsidR="0029180F" w14:paraId="18CA7349" w14:textId="77777777" w:rsidTr="00037B72">
        <w:trPr>
          <w:gridAfter w:val="1"/>
          <w:wAfter w:w="8" w:type="dxa"/>
        </w:trPr>
        <w:tc>
          <w:tcPr>
            <w:tcW w:w="3325" w:type="dxa"/>
          </w:tcPr>
          <w:p w14:paraId="17BDFE34" w14:textId="0D04C86D" w:rsidR="0029180F" w:rsidRPr="0078481A" w:rsidRDefault="0029180F" w:rsidP="0029180F">
            <w:pPr>
              <w:keepNext/>
              <w:keepLines/>
              <w:spacing w:before="120"/>
              <w:ind w:right="720"/>
              <w:jc w:val="both"/>
              <w:rPr>
                <w:rFonts w:ascii="Calibri" w:hAnsi="Calibri"/>
                <w:sz w:val="22"/>
                <w:szCs w:val="22"/>
              </w:rPr>
            </w:pPr>
            <w:r>
              <w:rPr>
                <w:rFonts w:ascii="Calibri" w:hAnsi="Calibri"/>
                <w:sz w:val="22"/>
                <w:szCs w:val="22"/>
              </w:rPr>
              <w:t>WA Procurement Priorit</w:t>
            </w:r>
            <w:r w:rsidR="005F7AE7">
              <w:rPr>
                <w:rFonts w:ascii="Calibri" w:hAnsi="Calibri"/>
                <w:sz w:val="22"/>
                <w:szCs w:val="22"/>
              </w:rPr>
              <w:t>ies</w:t>
            </w:r>
          </w:p>
        </w:tc>
        <w:tc>
          <w:tcPr>
            <w:tcW w:w="3040" w:type="dxa"/>
          </w:tcPr>
          <w:p w14:paraId="6ECDDF6A" w14:textId="4AB71F3D" w:rsidR="0029180F" w:rsidRDefault="0029180F" w:rsidP="0029180F">
            <w:pPr>
              <w:keepNext/>
              <w:keepLines/>
              <w:spacing w:before="120"/>
              <w:ind w:right="720"/>
              <w:jc w:val="both"/>
              <w:rPr>
                <w:rFonts w:ascii="Calibri" w:hAnsi="Calibri"/>
                <w:sz w:val="22"/>
                <w:szCs w:val="22"/>
              </w:rPr>
            </w:pPr>
            <w:r>
              <w:rPr>
                <w:rFonts w:ascii="Calibri" w:hAnsi="Calibri"/>
                <w:sz w:val="22"/>
                <w:szCs w:val="22"/>
              </w:rPr>
              <w:t>Scored</w:t>
            </w:r>
          </w:p>
        </w:tc>
        <w:tc>
          <w:tcPr>
            <w:tcW w:w="1782" w:type="dxa"/>
          </w:tcPr>
          <w:p w14:paraId="6B00CD22" w14:textId="6E363768" w:rsidR="0029180F" w:rsidRPr="00B1431A" w:rsidRDefault="0029180F" w:rsidP="0029180F">
            <w:pPr>
              <w:keepNext/>
              <w:keepLines/>
              <w:spacing w:before="120"/>
              <w:ind w:right="720"/>
              <w:jc w:val="both"/>
              <w:rPr>
                <w:rFonts w:ascii="Calibri" w:hAnsi="Calibri"/>
                <w:sz w:val="22"/>
                <w:szCs w:val="22"/>
              </w:rPr>
            </w:pPr>
            <w:r w:rsidRPr="00B1431A">
              <w:rPr>
                <w:rFonts w:ascii="Calibri" w:hAnsi="Calibri"/>
                <w:sz w:val="22"/>
                <w:szCs w:val="22"/>
              </w:rPr>
              <w:t>30</w:t>
            </w:r>
          </w:p>
        </w:tc>
      </w:tr>
      <w:tr w:rsidR="0029180F" w14:paraId="347DB4C2" w14:textId="77777777" w:rsidTr="00037B72">
        <w:trPr>
          <w:gridAfter w:val="1"/>
          <w:wAfter w:w="8" w:type="dxa"/>
        </w:trPr>
        <w:tc>
          <w:tcPr>
            <w:tcW w:w="3325" w:type="dxa"/>
          </w:tcPr>
          <w:p w14:paraId="29B57A95" w14:textId="412F75CD" w:rsidR="0029180F" w:rsidRPr="0078481A" w:rsidRDefault="0029180F" w:rsidP="0029180F">
            <w:pPr>
              <w:keepNext/>
              <w:keepLines/>
              <w:spacing w:before="120"/>
              <w:ind w:right="720"/>
              <w:jc w:val="both"/>
              <w:rPr>
                <w:rFonts w:ascii="Calibri" w:hAnsi="Calibri"/>
                <w:sz w:val="22"/>
                <w:szCs w:val="22"/>
              </w:rPr>
            </w:pPr>
            <w:r w:rsidRPr="0078481A">
              <w:rPr>
                <w:rFonts w:ascii="Calibri" w:hAnsi="Calibri"/>
                <w:sz w:val="22"/>
                <w:szCs w:val="22"/>
              </w:rPr>
              <w:t>Bidder Narrative</w:t>
            </w:r>
          </w:p>
        </w:tc>
        <w:tc>
          <w:tcPr>
            <w:tcW w:w="3040" w:type="dxa"/>
          </w:tcPr>
          <w:p w14:paraId="322C6F69" w14:textId="54C7169C" w:rsidR="0029180F" w:rsidRDefault="0029180F" w:rsidP="0029180F">
            <w:pPr>
              <w:keepNext/>
              <w:keepLines/>
              <w:spacing w:before="120"/>
              <w:ind w:right="720"/>
              <w:jc w:val="both"/>
              <w:rPr>
                <w:rFonts w:ascii="Calibri" w:hAnsi="Calibri"/>
                <w:sz w:val="22"/>
                <w:szCs w:val="22"/>
              </w:rPr>
            </w:pPr>
            <w:r>
              <w:rPr>
                <w:rFonts w:ascii="Calibri" w:hAnsi="Calibri"/>
                <w:sz w:val="22"/>
                <w:szCs w:val="22"/>
              </w:rPr>
              <w:t>Scored</w:t>
            </w:r>
          </w:p>
        </w:tc>
        <w:tc>
          <w:tcPr>
            <w:tcW w:w="1782" w:type="dxa"/>
          </w:tcPr>
          <w:p w14:paraId="6DBADB58" w14:textId="74BB300B" w:rsidR="0029180F" w:rsidRPr="00B1431A" w:rsidRDefault="0029180F" w:rsidP="0029180F">
            <w:pPr>
              <w:keepNext/>
              <w:keepLines/>
              <w:spacing w:before="120"/>
              <w:ind w:right="720"/>
              <w:jc w:val="both"/>
              <w:rPr>
                <w:rFonts w:ascii="Calibri" w:hAnsi="Calibri"/>
                <w:sz w:val="22"/>
                <w:szCs w:val="22"/>
              </w:rPr>
            </w:pPr>
            <w:r w:rsidRPr="00B1431A">
              <w:rPr>
                <w:rFonts w:ascii="Calibri" w:hAnsi="Calibri"/>
                <w:sz w:val="22"/>
                <w:szCs w:val="22"/>
              </w:rPr>
              <w:t>400</w:t>
            </w:r>
          </w:p>
        </w:tc>
      </w:tr>
      <w:tr w:rsidR="0029180F" w14:paraId="0144E7D0" w14:textId="77777777" w:rsidTr="00037B72">
        <w:trPr>
          <w:gridAfter w:val="1"/>
          <w:wAfter w:w="8" w:type="dxa"/>
        </w:trPr>
        <w:tc>
          <w:tcPr>
            <w:tcW w:w="8147" w:type="dxa"/>
            <w:gridSpan w:val="3"/>
          </w:tcPr>
          <w:p w14:paraId="35686704" w14:textId="5EC411EA" w:rsidR="0029180F" w:rsidRPr="00C24E89" w:rsidRDefault="0029180F" w:rsidP="0029180F">
            <w:pPr>
              <w:keepNext/>
              <w:keepLines/>
              <w:spacing w:before="120"/>
              <w:ind w:right="720"/>
              <w:jc w:val="both"/>
              <w:rPr>
                <w:rFonts w:ascii="Calibri" w:hAnsi="Calibri"/>
                <w:b/>
                <w:sz w:val="22"/>
                <w:szCs w:val="22"/>
              </w:rPr>
            </w:pPr>
            <w:r w:rsidRPr="00C24E89">
              <w:rPr>
                <w:rFonts w:ascii="Calibri" w:hAnsi="Calibri"/>
                <w:b/>
                <w:sz w:val="22"/>
                <w:szCs w:val="22"/>
              </w:rPr>
              <w:t>Only bids determined</w:t>
            </w:r>
            <w:r>
              <w:rPr>
                <w:rFonts w:ascii="Calibri" w:hAnsi="Calibri"/>
                <w:b/>
                <w:sz w:val="22"/>
                <w:szCs w:val="22"/>
              </w:rPr>
              <w:t xml:space="preserve"> to be</w:t>
            </w:r>
            <w:r w:rsidRPr="00C24E89">
              <w:rPr>
                <w:rFonts w:ascii="Calibri" w:hAnsi="Calibri"/>
                <w:b/>
                <w:sz w:val="22"/>
                <w:szCs w:val="22"/>
              </w:rPr>
              <w:t xml:space="preserve"> with</w:t>
            </w:r>
            <w:r>
              <w:rPr>
                <w:rFonts w:ascii="Calibri" w:hAnsi="Calibri"/>
                <w:b/>
                <w:sz w:val="22"/>
                <w:szCs w:val="22"/>
              </w:rPr>
              <w:t>in the</w:t>
            </w:r>
            <w:r w:rsidRPr="00C24E89">
              <w:rPr>
                <w:rFonts w:ascii="Calibri" w:hAnsi="Calibri"/>
                <w:b/>
                <w:sz w:val="22"/>
                <w:szCs w:val="22"/>
              </w:rPr>
              <w:t xml:space="preserve"> competitive range will move forward in the evaluation process.</w:t>
            </w:r>
          </w:p>
        </w:tc>
      </w:tr>
      <w:tr w:rsidR="0029180F" w14:paraId="21609B02" w14:textId="77777777" w:rsidTr="00037B72">
        <w:trPr>
          <w:gridAfter w:val="1"/>
          <w:wAfter w:w="8" w:type="dxa"/>
        </w:trPr>
        <w:tc>
          <w:tcPr>
            <w:tcW w:w="3325" w:type="dxa"/>
          </w:tcPr>
          <w:p w14:paraId="4B7DC47E" w14:textId="77777777" w:rsidR="0029180F" w:rsidRDefault="0029180F" w:rsidP="0029180F">
            <w:pPr>
              <w:keepNext/>
              <w:keepLines/>
              <w:spacing w:before="120"/>
              <w:ind w:right="720"/>
              <w:jc w:val="both"/>
              <w:rPr>
                <w:rFonts w:ascii="Calibri" w:hAnsi="Calibri"/>
                <w:sz w:val="22"/>
                <w:szCs w:val="22"/>
              </w:rPr>
            </w:pPr>
            <w:r w:rsidRPr="0078481A">
              <w:rPr>
                <w:rFonts w:ascii="Calibri" w:hAnsi="Calibri"/>
                <w:sz w:val="22"/>
                <w:szCs w:val="22"/>
              </w:rPr>
              <w:t>Live Demonstration</w:t>
            </w:r>
          </w:p>
        </w:tc>
        <w:tc>
          <w:tcPr>
            <w:tcW w:w="3040" w:type="dxa"/>
          </w:tcPr>
          <w:p w14:paraId="32E7FCE1" w14:textId="77777777" w:rsidR="0029180F" w:rsidRDefault="0029180F" w:rsidP="0029180F">
            <w:pPr>
              <w:keepNext/>
              <w:keepLines/>
              <w:spacing w:before="120"/>
              <w:ind w:right="720"/>
              <w:jc w:val="both"/>
              <w:rPr>
                <w:rFonts w:ascii="Calibri" w:hAnsi="Calibri"/>
                <w:sz w:val="22"/>
                <w:szCs w:val="22"/>
              </w:rPr>
            </w:pPr>
            <w:r>
              <w:rPr>
                <w:rFonts w:ascii="Calibri" w:hAnsi="Calibri"/>
                <w:sz w:val="22"/>
                <w:szCs w:val="22"/>
              </w:rPr>
              <w:t>Scored</w:t>
            </w:r>
          </w:p>
        </w:tc>
        <w:tc>
          <w:tcPr>
            <w:tcW w:w="1782" w:type="dxa"/>
          </w:tcPr>
          <w:p w14:paraId="08DD0049" w14:textId="2353A59E" w:rsidR="0029180F" w:rsidRDefault="0029180F" w:rsidP="0029180F">
            <w:pPr>
              <w:keepNext/>
              <w:keepLines/>
              <w:spacing w:before="120"/>
              <w:ind w:right="720"/>
              <w:jc w:val="both"/>
              <w:rPr>
                <w:rFonts w:ascii="Calibri" w:hAnsi="Calibri"/>
                <w:sz w:val="22"/>
                <w:szCs w:val="22"/>
              </w:rPr>
            </w:pPr>
            <w:r>
              <w:rPr>
                <w:rFonts w:ascii="Calibri" w:hAnsi="Calibri"/>
                <w:sz w:val="22"/>
                <w:szCs w:val="22"/>
              </w:rPr>
              <w:t>600</w:t>
            </w:r>
          </w:p>
        </w:tc>
      </w:tr>
      <w:tr w:rsidR="0029180F" w14:paraId="0E30D69B" w14:textId="77777777" w:rsidTr="00037B72">
        <w:trPr>
          <w:gridAfter w:val="1"/>
          <w:wAfter w:w="8" w:type="dxa"/>
        </w:trPr>
        <w:tc>
          <w:tcPr>
            <w:tcW w:w="3325" w:type="dxa"/>
          </w:tcPr>
          <w:p w14:paraId="12274ED5" w14:textId="77777777" w:rsidR="0029180F" w:rsidRDefault="0029180F" w:rsidP="0029180F">
            <w:pPr>
              <w:keepNext/>
              <w:keepLines/>
              <w:spacing w:before="120"/>
              <w:ind w:right="720"/>
              <w:jc w:val="both"/>
              <w:rPr>
                <w:rFonts w:ascii="Calibri" w:hAnsi="Calibri"/>
                <w:sz w:val="22"/>
                <w:szCs w:val="22"/>
              </w:rPr>
            </w:pPr>
            <w:r>
              <w:rPr>
                <w:rFonts w:ascii="Calibri" w:hAnsi="Calibri"/>
                <w:sz w:val="22"/>
                <w:szCs w:val="22"/>
              </w:rPr>
              <w:t>Rebate/Incentive Share</w:t>
            </w:r>
          </w:p>
        </w:tc>
        <w:tc>
          <w:tcPr>
            <w:tcW w:w="3040" w:type="dxa"/>
          </w:tcPr>
          <w:p w14:paraId="0907F036" w14:textId="0B465A81" w:rsidR="0029180F" w:rsidRDefault="0029180F" w:rsidP="0029180F">
            <w:pPr>
              <w:keepNext/>
              <w:keepLines/>
              <w:spacing w:before="120"/>
              <w:ind w:right="720"/>
              <w:jc w:val="both"/>
              <w:rPr>
                <w:rFonts w:ascii="Calibri" w:hAnsi="Calibri"/>
                <w:sz w:val="22"/>
                <w:szCs w:val="22"/>
              </w:rPr>
            </w:pPr>
            <w:r>
              <w:rPr>
                <w:rFonts w:ascii="Calibri" w:hAnsi="Calibri"/>
                <w:sz w:val="22"/>
                <w:szCs w:val="22"/>
              </w:rPr>
              <w:t>Scored</w:t>
            </w:r>
          </w:p>
        </w:tc>
        <w:tc>
          <w:tcPr>
            <w:tcW w:w="1782" w:type="dxa"/>
          </w:tcPr>
          <w:p w14:paraId="10970F40" w14:textId="07BAC1EF" w:rsidR="0029180F" w:rsidRDefault="0029180F" w:rsidP="0029180F">
            <w:pPr>
              <w:keepNext/>
              <w:keepLines/>
              <w:spacing w:before="120"/>
              <w:ind w:right="720"/>
              <w:jc w:val="both"/>
              <w:rPr>
                <w:rFonts w:ascii="Calibri" w:hAnsi="Calibri"/>
                <w:sz w:val="22"/>
                <w:szCs w:val="22"/>
              </w:rPr>
            </w:pPr>
            <w:r>
              <w:rPr>
                <w:rFonts w:ascii="Calibri" w:hAnsi="Calibri"/>
                <w:sz w:val="22"/>
                <w:szCs w:val="22"/>
              </w:rPr>
              <w:t>800</w:t>
            </w:r>
          </w:p>
        </w:tc>
      </w:tr>
      <w:tr w:rsidR="0029180F" w14:paraId="6F4C6F0E" w14:textId="77777777" w:rsidTr="00037B72">
        <w:trPr>
          <w:gridAfter w:val="1"/>
          <w:wAfter w:w="8" w:type="dxa"/>
        </w:trPr>
        <w:tc>
          <w:tcPr>
            <w:tcW w:w="3325" w:type="dxa"/>
          </w:tcPr>
          <w:p w14:paraId="02A5AF4F" w14:textId="77777777" w:rsidR="0029180F" w:rsidRDefault="0029180F" w:rsidP="0029180F">
            <w:pPr>
              <w:keepNext/>
              <w:keepLines/>
              <w:spacing w:before="120"/>
              <w:ind w:right="720"/>
              <w:jc w:val="both"/>
              <w:rPr>
                <w:rFonts w:ascii="Calibri" w:hAnsi="Calibri"/>
                <w:sz w:val="22"/>
                <w:szCs w:val="22"/>
              </w:rPr>
            </w:pPr>
            <w:r>
              <w:rPr>
                <w:rFonts w:ascii="Calibri" w:hAnsi="Calibri"/>
                <w:sz w:val="22"/>
                <w:szCs w:val="22"/>
              </w:rPr>
              <w:t>Responsibility Analysis</w:t>
            </w:r>
          </w:p>
        </w:tc>
        <w:tc>
          <w:tcPr>
            <w:tcW w:w="3040" w:type="dxa"/>
          </w:tcPr>
          <w:p w14:paraId="2943299D" w14:textId="77777777" w:rsidR="0029180F" w:rsidRDefault="0029180F" w:rsidP="0029180F">
            <w:pPr>
              <w:keepNext/>
              <w:keepLines/>
              <w:spacing w:before="120"/>
              <w:ind w:right="720"/>
              <w:jc w:val="both"/>
              <w:rPr>
                <w:rFonts w:ascii="Calibri" w:hAnsi="Calibri"/>
                <w:sz w:val="22"/>
                <w:szCs w:val="22"/>
              </w:rPr>
            </w:pPr>
            <w:r>
              <w:rPr>
                <w:rFonts w:ascii="Calibri" w:hAnsi="Calibri"/>
                <w:sz w:val="22"/>
                <w:szCs w:val="22"/>
              </w:rPr>
              <w:t>Pass/Fail</w:t>
            </w:r>
          </w:p>
        </w:tc>
        <w:tc>
          <w:tcPr>
            <w:tcW w:w="1782" w:type="dxa"/>
          </w:tcPr>
          <w:p w14:paraId="10A0438F" w14:textId="77777777" w:rsidR="0029180F" w:rsidRPr="0078481A" w:rsidRDefault="0029180F" w:rsidP="0029180F">
            <w:pPr>
              <w:keepNext/>
              <w:keepLines/>
              <w:spacing w:before="120"/>
              <w:ind w:right="720"/>
              <w:jc w:val="both"/>
              <w:rPr>
                <w:rFonts w:ascii="Calibri" w:hAnsi="Calibri"/>
                <w:sz w:val="22"/>
                <w:szCs w:val="22"/>
              </w:rPr>
            </w:pPr>
            <w:r>
              <w:rPr>
                <w:rFonts w:ascii="Calibri" w:hAnsi="Calibri"/>
                <w:sz w:val="22"/>
                <w:szCs w:val="22"/>
              </w:rPr>
              <w:t>N/A</w:t>
            </w:r>
          </w:p>
        </w:tc>
      </w:tr>
      <w:tr w:rsidR="0029180F" w14:paraId="7013BB73" w14:textId="77777777" w:rsidTr="00037B72">
        <w:trPr>
          <w:gridAfter w:val="1"/>
          <w:wAfter w:w="8" w:type="dxa"/>
        </w:trPr>
        <w:tc>
          <w:tcPr>
            <w:tcW w:w="3325" w:type="dxa"/>
          </w:tcPr>
          <w:p w14:paraId="624D6F6F" w14:textId="77777777" w:rsidR="0029180F" w:rsidRDefault="0029180F" w:rsidP="0029180F">
            <w:pPr>
              <w:keepNext/>
              <w:keepLines/>
              <w:spacing w:before="120"/>
              <w:ind w:right="720"/>
              <w:jc w:val="both"/>
              <w:rPr>
                <w:rFonts w:ascii="Calibri" w:hAnsi="Calibri"/>
                <w:sz w:val="22"/>
                <w:szCs w:val="22"/>
              </w:rPr>
            </w:pPr>
          </w:p>
        </w:tc>
        <w:tc>
          <w:tcPr>
            <w:tcW w:w="3040" w:type="dxa"/>
          </w:tcPr>
          <w:p w14:paraId="4FB8DF32" w14:textId="77777777" w:rsidR="0029180F" w:rsidRPr="00C24E89" w:rsidRDefault="0029180F" w:rsidP="0029180F">
            <w:pPr>
              <w:keepNext/>
              <w:keepLines/>
              <w:spacing w:before="120"/>
              <w:ind w:right="720"/>
              <w:rPr>
                <w:rFonts w:ascii="Calibri" w:hAnsi="Calibri"/>
                <w:b/>
                <w:sz w:val="22"/>
                <w:szCs w:val="22"/>
              </w:rPr>
            </w:pPr>
            <w:r w:rsidRPr="00C24E89">
              <w:rPr>
                <w:rFonts w:ascii="Calibri" w:hAnsi="Calibri"/>
                <w:b/>
                <w:sz w:val="22"/>
                <w:szCs w:val="22"/>
              </w:rPr>
              <w:t>Total Points</w:t>
            </w:r>
            <w:r>
              <w:rPr>
                <w:rFonts w:ascii="Calibri" w:hAnsi="Calibri"/>
                <w:b/>
                <w:sz w:val="22"/>
                <w:szCs w:val="22"/>
              </w:rPr>
              <w:t xml:space="preserve"> </w:t>
            </w:r>
            <w:r w:rsidRPr="00C24E89">
              <w:rPr>
                <w:rFonts w:ascii="Calibri" w:hAnsi="Calibri"/>
                <w:b/>
                <w:sz w:val="22"/>
                <w:szCs w:val="22"/>
              </w:rPr>
              <w:t>Available</w:t>
            </w:r>
          </w:p>
        </w:tc>
        <w:tc>
          <w:tcPr>
            <w:tcW w:w="1782" w:type="dxa"/>
          </w:tcPr>
          <w:p w14:paraId="02577442" w14:textId="7C1635A5" w:rsidR="0029180F" w:rsidRDefault="0029180F" w:rsidP="0029180F">
            <w:pPr>
              <w:keepNext/>
              <w:keepLines/>
              <w:spacing w:before="120"/>
              <w:ind w:right="720"/>
              <w:jc w:val="both"/>
              <w:rPr>
                <w:rFonts w:ascii="Calibri" w:hAnsi="Calibri"/>
                <w:sz w:val="22"/>
                <w:szCs w:val="22"/>
              </w:rPr>
            </w:pPr>
            <w:r>
              <w:rPr>
                <w:rFonts w:ascii="Calibri" w:hAnsi="Calibri"/>
                <w:b/>
                <w:sz w:val="22"/>
                <w:szCs w:val="22"/>
              </w:rPr>
              <w:t>2000</w:t>
            </w:r>
          </w:p>
        </w:tc>
      </w:tr>
    </w:tbl>
    <w:p w14:paraId="51174B33" w14:textId="64627FA9" w:rsidR="002C4F9A" w:rsidRPr="00FF6B0C" w:rsidRDefault="004D0A8C" w:rsidP="00636958">
      <w:pPr>
        <w:numPr>
          <w:ilvl w:val="0"/>
          <w:numId w:val="11"/>
        </w:numPr>
        <w:spacing w:before="240"/>
        <w:ind w:left="734" w:hanging="547"/>
        <w:jc w:val="both"/>
        <w:rPr>
          <w:rFonts w:ascii="Calibri" w:hAnsi="Calibri"/>
          <w:sz w:val="22"/>
          <w:szCs w:val="22"/>
        </w:rPr>
      </w:pPr>
      <w:r w:rsidRPr="00FF6B0C">
        <w:rPr>
          <w:rFonts w:ascii="Calibri" w:hAnsi="Calibri"/>
          <w:b/>
          <w:smallCaps/>
          <w:sz w:val="22"/>
          <w:szCs w:val="22"/>
        </w:rPr>
        <w:t>Responsiveness</w:t>
      </w:r>
      <w:r w:rsidR="002C4F9A" w:rsidRPr="00FF6B0C">
        <w:rPr>
          <w:rFonts w:ascii="Calibri" w:hAnsi="Calibri"/>
          <w:b/>
          <w:smallCaps/>
          <w:sz w:val="22"/>
          <w:szCs w:val="22"/>
        </w:rPr>
        <w:t xml:space="preserve"> (Step 1)</w:t>
      </w:r>
      <w:r w:rsidRPr="00FF6B0C">
        <w:rPr>
          <w:rFonts w:ascii="Calibri" w:hAnsi="Calibri"/>
          <w:sz w:val="22"/>
          <w:szCs w:val="22"/>
        </w:rPr>
        <w:t xml:space="preserve">.  Enterprise Services will </w:t>
      </w:r>
      <w:r w:rsidR="002C4F9A" w:rsidRPr="00FF6B0C">
        <w:rPr>
          <w:rFonts w:ascii="Calibri" w:hAnsi="Calibri"/>
          <w:sz w:val="22"/>
          <w:szCs w:val="22"/>
        </w:rPr>
        <w:t xml:space="preserve">review bids – on a pass/fail basis – to determine whether the bid is ‘responsive’ to this </w:t>
      </w:r>
      <w:r w:rsidR="00A44BC4">
        <w:rPr>
          <w:rFonts w:ascii="Calibri" w:hAnsi="Calibri" w:cs="Arial"/>
          <w:sz w:val="22"/>
          <w:szCs w:val="22"/>
        </w:rPr>
        <w:t>Competitive</w:t>
      </w:r>
      <w:r w:rsidR="00645201">
        <w:rPr>
          <w:rFonts w:ascii="Calibri" w:hAnsi="Calibri" w:cs="Arial"/>
          <w:sz w:val="22"/>
          <w:szCs w:val="22"/>
        </w:rPr>
        <w:t xml:space="preserve"> Solicitation</w:t>
      </w:r>
      <w:r w:rsidR="002C4F9A" w:rsidRPr="00FF6B0C">
        <w:rPr>
          <w:rFonts w:ascii="Calibri" w:hAnsi="Calibri"/>
          <w:sz w:val="22"/>
          <w:szCs w:val="22"/>
        </w:rPr>
        <w:t>.  This mean</w:t>
      </w:r>
      <w:r w:rsidR="006F0E53" w:rsidRPr="00FF6B0C">
        <w:rPr>
          <w:rFonts w:ascii="Calibri" w:hAnsi="Calibri"/>
          <w:sz w:val="22"/>
          <w:szCs w:val="22"/>
        </w:rPr>
        <w:t xml:space="preserve">s that Enterprise Services will review each bid to determine whether the bid is complete – i.e., does the bid include each of the required bid submittals, </w:t>
      </w:r>
      <w:r w:rsidR="000465F6">
        <w:rPr>
          <w:rFonts w:ascii="Calibri" w:hAnsi="Calibri"/>
          <w:sz w:val="22"/>
          <w:szCs w:val="22"/>
        </w:rPr>
        <w:t>are the submittals</w:t>
      </w:r>
      <w:r w:rsidR="006F0E53" w:rsidRPr="00FF6B0C">
        <w:rPr>
          <w:rFonts w:ascii="Calibri" w:hAnsi="Calibri"/>
          <w:sz w:val="22"/>
          <w:szCs w:val="22"/>
        </w:rPr>
        <w:t xml:space="preserve"> complete, signed, legible.  Enterprise Services reserves the right – in its sole discretion – to determine whether a bid is responsive.</w:t>
      </w:r>
      <w:r w:rsidR="00E544F8">
        <w:rPr>
          <w:rFonts w:ascii="Calibri" w:hAnsi="Calibri"/>
          <w:sz w:val="22"/>
          <w:szCs w:val="22"/>
        </w:rPr>
        <w:t xml:space="preserve">  Responsive bids will be evaluated as set forth herein.</w:t>
      </w:r>
    </w:p>
    <w:p w14:paraId="05ACD2E0" w14:textId="5A038CF1" w:rsidR="006926D8" w:rsidRPr="00CF2BA0" w:rsidRDefault="004D33A7" w:rsidP="00AA4396">
      <w:pPr>
        <w:numPr>
          <w:ilvl w:val="0"/>
          <w:numId w:val="11"/>
        </w:numPr>
        <w:spacing w:before="240"/>
        <w:ind w:left="734" w:hanging="547"/>
        <w:jc w:val="both"/>
        <w:rPr>
          <w:rFonts w:ascii="Calibri" w:hAnsi="Calibri"/>
          <w:sz w:val="22"/>
          <w:szCs w:val="22"/>
        </w:rPr>
      </w:pPr>
      <w:r w:rsidRPr="00CF2BA0">
        <w:rPr>
          <w:rFonts w:ascii="Calibri" w:hAnsi="Calibri"/>
          <w:b/>
          <w:smallCaps/>
          <w:sz w:val="22"/>
          <w:szCs w:val="22"/>
        </w:rPr>
        <w:t xml:space="preserve">Mandatory Requirements </w:t>
      </w:r>
      <w:r w:rsidR="00752A89" w:rsidRPr="00CF2BA0">
        <w:rPr>
          <w:rFonts w:ascii="Calibri" w:hAnsi="Calibri"/>
          <w:b/>
          <w:smallCaps/>
          <w:sz w:val="22"/>
          <w:szCs w:val="22"/>
        </w:rPr>
        <w:t>Evaluation (Step 2)</w:t>
      </w:r>
      <w:r w:rsidR="00752A89" w:rsidRPr="00CF2BA0">
        <w:rPr>
          <w:rFonts w:ascii="Calibri" w:hAnsi="Calibri"/>
          <w:sz w:val="22"/>
          <w:szCs w:val="22"/>
        </w:rPr>
        <w:t xml:space="preserve">.  </w:t>
      </w:r>
      <w:r w:rsidRPr="00CF2BA0">
        <w:rPr>
          <w:rFonts w:ascii="Calibri" w:hAnsi="Calibri"/>
          <w:sz w:val="22"/>
          <w:szCs w:val="22"/>
        </w:rPr>
        <w:t xml:space="preserve">Each requirement is designated as Mandatory (M), Mandatory Scored (MS), Non-Mandatory (NM), or Non-Mandatory Scored (NMS).  Mandatory and Mandatory Scored requirements are non-negotiable.  </w:t>
      </w:r>
      <w:r w:rsidR="00752A89" w:rsidRPr="00CF2BA0">
        <w:rPr>
          <w:rFonts w:ascii="Calibri" w:hAnsi="Calibri"/>
          <w:sz w:val="22"/>
          <w:szCs w:val="22"/>
        </w:rPr>
        <w:t xml:space="preserve">Enterprise Services </w:t>
      </w:r>
      <w:r w:rsidR="002F5095" w:rsidRPr="00CF2BA0">
        <w:rPr>
          <w:rFonts w:ascii="Calibri" w:hAnsi="Calibri"/>
          <w:sz w:val="22"/>
          <w:szCs w:val="22"/>
        </w:rPr>
        <w:t xml:space="preserve">will evaluate </w:t>
      </w:r>
      <w:r w:rsidR="000465F6" w:rsidRPr="00CF2BA0">
        <w:rPr>
          <w:rFonts w:ascii="Calibri" w:hAnsi="Calibri"/>
          <w:sz w:val="22"/>
          <w:szCs w:val="22"/>
        </w:rPr>
        <w:t>each bid</w:t>
      </w:r>
      <w:r w:rsidRPr="00CF2BA0">
        <w:rPr>
          <w:rFonts w:ascii="Calibri" w:hAnsi="Calibri"/>
          <w:sz w:val="22"/>
          <w:szCs w:val="22"/>
        </w:rPr>
        <w:t xml:space="preserve"> – on a pass/fail basis -</w:t>
      </w:r>
      <w:r w:rsidR="002F5095" w:rsidRPr="00CF2BA0">
        <w:rPr>
          <w:rFonts w:ascii="Calibri" w:hAnsi="Calibri"/>
          <w:sz w:val="22"/>
          <w:szCs w:val="22"/>
        </w:rPr>
        <w:t xml:space="preserve"> to ensure that </w:t>
      </w:r>
      <w:r w:rsidR="00CF2BA0" w:rsidRPr="00CF2BA0">
        <w:rPr>
          <w:rFonts w:ascii="Calibri" w:hAnsi="Calibri"/>
          <w:sz w:val="22"/>
          <w:szCs w:val="22"/>
        </w:rPr>
        <w:t xml:space="preserve">the </w:t>
      </w:r>
      <w:r w:rsidR="002F5095" w:rsidRPr="00CF2BA0">
        <w:rPr>
          <w:rFonts w:ascii="Calibri" w:hAnsi="Calibri"/>
          <w:sz w:val="22"/>
          <w:szCs w:val="22"/>
        </w:rPr>
        <w:t>bidder</w:t>
      </w:r>
      <w:r w:rsidR="00752A89" w:rsidRPr="00CF2BA0">
        <w:rPr>
          <w:rFonts w:ascii="Calibri" w:hAnsi="Calibri"/>
          <w:sz w:val="22"/>
          <w:szCs w:val="22"/>
        </w:rPr>
        <w:t xml:space="preserve"> </w:t>
      </w:r>
      <w:r w:rsidR="00CF2BA0" w:rsidRPr="00CF2BA0">
        <w:rPr>
          <w:rFonts w:ascii="Calibri" w:hAnsi="Calibri"/>
          <w:sz w:val="22"/>
          <w:szCs w:val="22"/>
        </w:rPr>
        <w:t>agrees to all Mandatory and Mandatory Scored requirements</w:t>
      </w:r>
      <w:r w:rsidR="00133BA4" w:rsidRPr="00CF2BA0">
        <w:rPr>
          <w:rFonts w:ascii="Calibri" w:hAnsi="Calibri"/>
          <w:sz w:val="22"/>
          <w:szCs w:val="22"/>
        </w:rPr>
        <w:t xml:space="preserve"> set forth in </w:t>
      </w:r>
      <w:r w:rsidR="00133BA4" w:rsidRPr="00EB7290">
        <w:rPr>
          <w:rFonts w:ascii="Calibri" w:hAnsi="Calibri"/>
          <w:sz w:val="22"/>
          <w:szCs w:val="22"/>
        </w:rPr>
        <w:t>Exhibit B</w:t>
      </w:r>
      <w:r w:rsidR="00CF2BA0" w:rsidRPr="00EB7290">
        <w:rPr>
          <w:rFonts w:ascii="Calibri" w:hAnsi="Calibri"/>
          <w:sz w:val="22"/>
          <w:szCs w:val="22"/>
        </w:rPr>
        <w:t xml:space="preserve">1 and </w:t>
      </w:r>
      <w:r w:rsidR="00EB7290" w:rsidRPr="00EB7290">
        <w:rPr>
          <w:rFonts w:ascii="Calibri" w:hAnsi="Calibri"/>
          <w:sz w:val="22"/>
          <w:szCs w:val="22"/>
        </w:rPr>
        <w:t xml:space="preserve">Exhibit </w:t>
      </w:r>
      <w:r w:rsidR="00CF2BA0" w:rsidRPr="00EB7290">
        <w:rPr>
          <w:rFonts w:ascii="Calibri" w:hAnsi="Calibri"/>
          <w:sz w:val="22"/>
          <w:szCs w:val="22"/>
        </w:rPr>
        <w:t>B2 as applicable</w:t>
      </w:r>
      <w:r w:rsidR="00752A89" w:rsidRPr="00CF2BA0">
        <w:rPr>
          <w:rFonts w:ascii="Calibri" w:hAnsi="Calibri"/>
          <w:sz w:val="22"/>
          <w:szCs w:val="22"/>
        </w:rPr>
        <w:t xml:space="preserve">. </w:t>
      </w:r>
      <w:r w:rsidR="00133BA4" w:rsidRPr="00CF2BA0">
        <w:rPr>
          <w:rFonts w:ascii="Calibri" w:hAnsi="Calibri"/>
          <w:sz w:val="22"/>
          <w:szCs w:val="22"/>
        </w:rPr>
        <w:t xml:space="preserve"> </w:t>
      </w:r>
      <w:r w:rsidR="006926D8" w:rsidRPr="00CF2BA0">
        <w:rPr>
          <w:rFonts w:ascii="Calibri" w:hAnsi="Calibri"/>
          <w:sz w:val="22"/>
          <w:szCs w:val="22"/>
        </w:rPr>
        <w:t>Enterprise Services reserves the right to request additional information or perform tests and measurements before selecting the Apparent Successful Bidder</w:t>
      </w:r>
      <w:r w:rsidR="004D08A5" w:rsidRPr="00CF2BA0">
        <w:rPr>
          <w:rFonts w:ascii="Calibri" w:hAnsi="Calibri"/>
          <w:sz w:val="22"/>
          <w:szCs w:val="22"/>
        </w:rPr>
        <w:t xml:space="preserve"> (</w:t>
      </w:r>
      <w:r w:rsidR="008E271A" w:rsidRPr="00CF2BA0">
        <w:rPr>
          <w:rFonts w:ascii="Calibri" w:hAnsi="Calibri"/>
          <w:sz w:val="22"/>
          <w:szCs w:val="22"/>
        </w:rPr>
        <w:t>“</w:t>
      </w:r>
      <w:r w:rsidR="004D08A5" w:rsidRPr="00CF2BA0">
        <w:rPr>
          <w:rFonts w:ascii="Calibri" w:hAnsi="Calibri"/>
          <w:sz w:val="22"/>
          <w:szCs w:val="22"/>
        </w:rPr>
        <w:t>ASB</w:t>
      </w:r>
      <w:r w:rsidR="008E271A" w:rsidRPr="00CF2BA0">
        <w:rPr>
          <w:rFonts w:ascii="Calibri" w:hAnsi="Calibri"/>
          <w:sz w:val="22"/>
          <w:szCs w:val="22"/>
        </w:rPr>
        <w:t>”</w:t>
      </w:r>
      <w:r w:rsidR="004D08A5" w:rsidRPr="00CF2BA0">
        <w:rPr>
          <w:rFonts w:ascii="Calibri" w:hAnsi="Calibri"/>
          <w:sz w:val="22"/>
          <w:szCs w:val="22"/>
        </w:rPr>
        <w:t>)</w:t>
      </w:r>
      <w:r w:rsidR="006926D8" w:rsidRPr="00CF2BA0">
        <w:rPr>
          <w:rFonts w:ascii="Calibri" w:hAnsi="Calibri"/>
          <w:sz w:val="22"/>
          <w:szCs w:val="22"/>
        </w:rPr>
        <w:t xml:space="preserve">.  A bidder’s failure to provide requested information to Enterprise Services within ten (10) </w:t>
      </w:r>
      <w:r w:rsidR="00A504BA" w:rsidRPr="00CF2BA0">
        <w:rPr>
          <w:rFonts w:ascii="Calibri" w:hAnsi="Calibri"/>
          <w:sz w:val="22"/>
          <w:szCs w:val="22"/>
        </w:rPr>
        <w:t xml:space="preserve">business </w:t>
      </w:r>
      <w:r w:rsidR="006926D8" w:rsidRPr="00CF2BA0">
        <w:rPr>
          <w:rFonts w:ascii="Calibri" w:hAnsi="Calibri"/>
          <w:sz w:val="22"/>
          <w:szCs w:val="22"/>
        </w:rPr>
        <w:t>days may result in disqualification.</w:t>
      </w:r>
      <w:r w:rsidR="00AA4396">
        <w:rPr>
          <w:rFonts w:ascii="Calibri" w:hAnsi="Calibri"/>
          <w:sz w:val="22"/>
          <w:szCs w:val="22"/>
        </w:rPr>
        <w:br/>
      </w:r>
      <w:r w:rsidR="00AA4396" w:rsidRPr="00C24E89">
        <w:rPr>
          <w:rFonts w:ascii="Calibri" w:hAnsi="Calibri"/>
          <w:b/>
          <w:sz w:val="22"/>
          <w:szCs w:val="22"/>
        </w:rPr>
        <w:t>Only bids that are deemed responsive and meet the Mandatory Requirements will move forward in the evaluation process.</w:t>
      </w:r>
    </w:p>
    <w:p w14:paraId="45A85C8E" w14:textId="0A7104FD" w:rsidR="00182078" w:rsidRDefault="00182078" w:rsidP="00182078">
      <w:pPr>
        <w:numPr>
          <w:ilvl w:val="0"/>
          <w:numId w:val="11"/>
        </w:numPr>
        <w:spacing w:before="240"/>
        <w:ind w:left="734" w:hanging="547"/>
        <w:jc w:val="both"/>
        <w:rPr>
          <w:rFonts w:ascii="Calibri" w:hAnsi="Calibri"/>
          <w:sz w:val="22"/>
          <w:szCs w:val="22"/>
        </w:rPr>
      </w:pPr>
      <w:r w:rsidRPr="00A276A9">
        <w:rPr>
          <w:rFonts w:ascii="Calibri" w:hAnsi="Calibri"/>
          <w:b/>
          <w:smallCaps/>
          <w:sz w:val="22"/>
          <w:szCs w:val="22"/>
        </w:rPr>
        <w:t>Card Acceptance Evaluation</w:t>
      </w:r>
      <w:r>
        <w:rPr>
          <w:rFonts w:ascii="Calibri" w:hAnsi="Calibri"/>
          <w:b/>
          <w:smallCaps/>
          <w:sz w:val="22"/>
          <w:szCs w:val="22"/>
        </w:rPr>
        <w:t xml:space="preserve"> (Step 3</w:t>
      </w:r>
      <w:r w:rsidRPr="00B02905">
        <w:rPr>
          <w:rFonts w:ascii="Calibri" w:hAnsi="Calibri"/>
          <w:b/>
          <w:smallCaps/>
          <w:sz w:val="22"/>
          <w:szCs w:val="22"/>
        </w:rPr>
        <w:t>)</w:t>
      </w:r>
      <w:r w:rsidRPr="00B02905">
        <w:rPr>
          <w:rFonts w:ascii="Calibri" w:hAnsi="Calibri"/>
          <w:sz w:val="22"/>
          <w:szCs w:val="22"/>
        </w:rPr>
        <w:t xml:space="preserve">.  </w:t>
      </w:r>
      <w:r>
        <w:rPr>
          <w:rFonts w:ascii="Calibri" w:hAnsi="Calibri"/>
          <w:sz w:val="22"/>
          <w:szCs w:val="22"/>
        </w:rPr>
        <w:t xml:space="preserve">Bidders will be awarded points based on the number of card acceptance locations as detailed in Exhibits </w:t>
      </w:r>
      <w:r w:rsidR="006C5AD6">
        <w:rPr>
          <w:rFonts w:ascii="Calibri" w:hAnsi="Calibri"/>
          <w:sz w:val="22"/>
          <w:szCs w:val="22"/>
        </w:rPr>
        <w:t>B1</w:t>
      </w:r>
      <w:r>
        <w:rPr>
          <w:rFonts w:ascii="Calibri" w:hAnsi="Calibri"/>
          <w:sz w:val="22"/>
          <w:szCs w:val="22"/>
        </w:rPr>
        <w:t xml:space="preserve"> and </w:t>
      </w:r>
      <w:r w:rsidR="006C5AD6">
        <w:rPr>
          <w:rFonts w:ascii="Calibri" w:hAnsi="Calibri"/>
          <w:sz w:val="22"/>
          <w:szCs w:val="22"/>
        </w:rPr>
        <w:t>B2</w:t>
      </w:r>
      <w:r>
        <w:rPr>
          <w:rFonts w:ascii="Calibri" w:hAnsi="Calibri"/>
          <w:sz w:val="22"/>
          <w:szCs w:val="22"/>
        </w:rPr>
        <w:t xml:space="preserve">.  </w:t>
      </w:r>
      <w:r w:rsidR="00535DA1">
        <w:rPr>
          <w:rFonts w:ascii="Calibri" w:hAnsi="Calibri"/>
          <w:sz w:val="22"/>
          <w:szCs w:val="22"/>
        </w:rPr>
        <w:t>For Category 1, t</w:t>
      </w:r>
      <w:r>
        <w:rPr>
          <w:rFonts w:ascii="Calibri" w:hAnsi="Calibri"/>
          <w:sz w:val="22"/>
          <w:szCs w:val="22"/>
        </w:rPr>
        <w:t xml:space="preserve">he bidder with the highest number of United States locations will </w:t>
      </w:r>
      <w:r w:rsidRPr="003849B5">
        <w:rPr>
          <w:rFonts w:ascii="Calibri" w:hAnsi="Calibri"/>
          <w:sz w:val="22"/>
          <w:szCs w:val="22"/>
        </w:rPr>
        <w:t>rec</w:t>
      </w:r>
      <w:r w:rsidRPr="00B1431A">
        <w:rPr>
          <w:rFonts w:ascii="Calibri" w:hAnsi="Calibri"/>
          <w:sz w:val="22"/>
          <w:szCs w:val="22"/>
        </w:rPr>
        <w:t xml:space="preserve">eive </w:t>
      </w:r>
      <w:r w:rsidR="00DE353E">
        <w:rPr>
          <w:rFonts w:ascii="Calibri" w:hAnsi="Calibri"/>
          <w:sz w:val="22"/>
          <w:szCs w:val="22"/>
        </w:rPr>
        <w:t>sixty</w:t>
      </w:r>
      <w:r w:rsidR="00DE353E" w:rsidRPr="00B1431A">
        <w:rPr>
          <w:rFonts w:ascii="Calibri" w:hAnsi="Calibri"/>
          <w:sz w:val="22"/>
          <w:szCs w:val="22"/>
        </w:rPr>
        <w:t xml:space="preserve"> </w:t>
      </w:r>
      <w:r w:rsidRPr="00B1431A">
        <w:rPr>
          <w:rFonts w:ascii="Calibri" w:hAnsi="Calibri"/>
          <w:sz w:val="22"/>
          <w:szCs w:val="22"/>
        </w:rPr>
        <w:t>(</w:t>
      </w:r>
      <w:r w:rsidR="00DE353E">
        <w:rPr>
          <w:rFonts w:ascii="Calibri" w:hAnsi="Calibri"/>
          <w:sz w:val="22"/>
          <w:szCs w:val="22"/>
        </w:rPr>
        <w:t>6</w:t>
      </w:r>
      <w:r w:rsidR="00B1431A" w:rsidRPr="00B1431A">
        <w:rPr>
          <w:rFonts w:ascii="Calibri" w:hAnsi="Calibri"/>
          <w:sz w:val="22"/>
          <w:szCs w:val="22"/>
        </w:rPr>
        <w:t>0</w:t>
      </w:r>
      <w:r w:rsidRPr="00B1431A">
        <w:rPr>
          <w:rFonts w:ascii="Calibri" w:hAnsi="Calibri"/>
          <w:sz w:val="22"/>
          <w:szCs w:val="22"/>
        </w:rPr>
        <w:t xml:space="preserve">) points and the remaining bidders will receive proportionately fewer points.  The bidder with the highest number of International locations will receive </w:t>
      </w:r>
      <w:r w:rsidR="00DE353E">
        <w:rPr>
          <w:rFonts w:ascii="Calibri" w:hAnsi="Calibri"/>
          <w:sz w:val="22"/>
          <w:szCs w:val="22"/>
        </w:rPr>
        <w:t xml:space="preserve">ten </w:t>
      </w:r>
      <w:r w:rsidRPr="00B1431A">
        <w:rPr>
          <w:rFonts w:ascii="Calibri" w:hAnsi="Calibri"/>
          <w:sz w:val="22"/>
          <w:szCs w:val="22"/>
        </w:rPr>
        <w:t>(</w:t>
      </w:r>
      <w:r w:rsidR="00DE353E">
        <w:rPr>
          <w:rFonts w:ascii="Calibri" w:hAnsi="Calibri"/>
          <w:sz w:val="22"/>
          <w:szCs w:val="22"/>
        </w:rPr>
        <w:t>1</w:t>
      </w:r>
      <w:r w:rsidR="00B1431A" w:rsidRPr="00B1431A">
        <w:rPr>
          <w:rFonts w:ascii="Calibri" w:hAnsi="Calibri"/>
          <w:sz w:val="22"/>
          <w:szCs w:val="22"/>
        </w:rPr>
        <w:t>0</w:t>
      </w:r>
      <w:r w:rsidRPr="00B1431A">
        <w:rPr>
          <w:rFonts w:ascii="Calibri" w:hAnsi="Calibri"/>
          <w:sz w:val="22"/>
          <w:szCs w:val="22"/>
        </w:rPr>
        <w:t>) points and the remaining bidders will receive proportionately fewer points.</w:t>
      </w:r>
      <w:r w:rsidR="00535DA1" w:rsidRPr="00B1431A">
        <w:rPr>
          <w:rFonts w:ascii="Calibri" w:hAnsi="Calibri"/>
          <w:sz w:val="22"/>
          <w:szCs w:val="22"/>
        </w:rPr>
        <w:t xml:space="preserve">  For Category 2, the bidder with the highest number of United States locations will receive </w:t>
      </w:r>
      <w:r w:rsidR="00B1431A" w:rsidRPr="00B1431A">
        <w:rPr>
          <w:rFonts w:ascii="Calibri" w:hAnsi="Calibri"/>
          <w:sz w:val="22"/>
          <w:szCs w:val="22"/>
        </w:rPr>
        <w:t>one hundred-fifty</w:t>
      </w:r>
      <w:r w:rsidR="009F49F9" w:rsidRPr="00B1431A">
        <w:rPr>
          <w:rFonts w:ascii="Calibri" w:hAnsi="Calibri"/>
          <w:sz w:val="22"/>
          <w:szCs w:val="22"/>
        </w:rPr>
        <w:t xml:space="preserve"> </w:t>
      </w:r>
      <w:r w:rsidR="00535DA1" w:rsidRPr="00B1431A">
        <w:rPr>
          <w:rFonts w:ascii="Calibri" w:hAnsi="Calibri"/>
          <w:sz w:val="22"/>
          <w:szCs w:val="22"/>
        </w:rPr>
        <w:t>(</w:t>
      </w:r>
      <w:r w:rsidR="00B1431A" w:rsidRPr="00B1431A">
        <w:rPr>
          <w:rFonts w:ascii="Calibri" w:hAnsi="Calibri"/>
          <w:sz w:val="22"/>
          <w:szCs w:val="22"/>
        </w:rPr>
        <w:t>150</w:t>
      </w:r>
      <w:r w:rsidR="00535DA1" w:rsidRPr="00B1431A">
        <w:rPr>
          <w:rFonts w:ascii="Calibri" w:hAnsi="Calibri"/>
          <w:sz w:val="22"/>
          <w:szCs w:val="22"/>
        </w:rPr>
        <w:t xml:space="preserve">) points and the remaining bidders will receive proportionately fewer </w:t>
      </w:r>
      <w:r w:rsidR="00535DA1" w:rsidRPr="00B1431A">
        <w:rPr>
          <w:rFonts w:ascii="Calibri" w:hAnsi="Calibri"/>
          <w:sz w:val="22"/>
          <w:szCs w:val="22"/>
        </w:rPr>
        <w:lastRenderedPageBreak/>
        <w:t xml:space="preserve">points. The bidder with the highest number of accepting locations in Canada &amp; Mexico will receive </w:t>
      </w:r>
      <w:r w:rsidR="00B1431A" w:rsidRPr="00B1431A">
        <w:rPr>
          <w:rFonts w:ascii="Calibri" w:hAnsi="Calibri"/>
          <w:sz w:val="22"/>
          <w:szCs w:val="22"/>
        </w:rPr>
        <w:t>twenty</w:t>
      </w:r>
      <w:r w:rsidR="00535DA1" w:rsidRPr="00B1431A">
        <w:rPr>
          <w:rFonts w:ascii="Calibri" w:hAnsi="Calibri"/>
          <w:sz w:val="22"/>
          <w:szCs w:val="22"/>
        </w:rPr>
        <w:t xml:space="preserve"> (</w:t>
      </w:r>
      <w:r w:rsidR="00B1431A" w:rsidRPr="00B1431A">
        <w:rPr>
          <w:rFonts w:ascii="Calibri" w:hAnsi="Calibri"/>
          <w:sz w:val="22"/>
          <w:szCs w:val="22"/>
        </w:rPr>
        <w:t>20</w:t>
      </w:r>
      <w:r w:rsidR="00535DA1" w:rsidRPr="00B1431A">
        <w:rPr>
          <w:rFonts w:ascii="Calibri" w:hAnsi="Calibri"/>
          <w:sz w:val="22"/>
          <w:szCs w:val="22"/>
        </w:rPr>
        <w:t>) points</w:t>
      </w:r>
      <w:r w:rsidR="00535DA1">
        <w:rPr>
          <w:rFonts w:ascii="Calibri" w:hAnsi="Calibri"/>
          <w:sz w:val="22"/>
          <w:szCs w:val="22"/>
        </w:rPr>
        <w:t xml:space="preserve"> and the remaining bidders will receive proportionately fewer points. </w:t>
      </w:r>
      <w:r w:rsidR="003B76D2">
        <w:rPr>
          <w:rFonts w:ascii="Calibri" w:hAnsi="Calibri"/>
          <w:sz w:val="22"/>
          <w:szCs w:val="22"/>
        </w:rPr>
        <w:t>Point distributions will be determined using the following formula</w:t>
      </w:r>
      <w:r w:rsidR="00BF77DA">
        <w:rPr>
          <w:rFonts w:ascii="Calibri" w:hAnsi="Calibri"/>
          <w:sz w:val="22"/>
          <w:szCs w:val="22"/>
        </w:rPr>
        <w:t>s</w:t>
      </w:r>
      <w:r w:rsidR="003B76D2">
        <w:rPr>
          <w:rFonts w:ascii="Calibri" w:hAnsi="Calibri"/>
          <w:sz w:val="22"/>
          <w:szCs w:val="22"/>
        </w:rPr>
        <w:t>:</w:t>
      </w:r>
    </w:p>
    <w:p w14:paraId="47B89162" w14:textId="1C24418F" w:rsidR="00FE4F8D" w:rsidRDefault="005C470F" w:rsidP="00FE4F8D">
      <w:pPr>
        <w:spacing w:before="240"/>
        <w:ind w:left="720"/>
        <w:jc w:val="both"/>
        <w:rPr>
          <w:rFonts w:ascii="Calibri" w:hAnsi="Calibri"/>
          <w:sz w:val="22"/>
          <w:szCs w:val="22"/>
        </w:rPr>
      </w:pPr>
      <w:r>
        <w:rPr>
          <w:rFonts w:ascii="Calibri" w:hAnsi="Calibri"/>
          <w:sz w:val="22"/>
          <w:szCs w:val="22"/>
        </w:rPr>
        <w:t>% of points earned = bid number of lo</w:t>
      </w:r>
      <w:r w:rsidR="006F1658">
        <w:rPr>
          <w:rFonts w:ascii="Calibri" w:hAnsi="Calibri"/>
          <w:sz w:val="22"/>
          <w:szCs w:val="22"/>
        </w:rPr>
        <w:t>cations</w:t>
      </w:r>
      <w:r>
        <w:rPr>
          <w:rFonts w:ascii="Calibri" w:hAnsi="Calibri"/>
          <w:sz w:val="22"/>
          <w:szCs w:val="22"/>
        </w:rPr>
        <w:t>/highest number of locations</w:t>
      </w:r>
      <w:r>
        <w:rPr>
          <w:rFonts w:ascii="Calibri" w:hAnsi="Calibri"/>
          <w:sz w:val="22"/>
          <w:szCs w:val="22"/>
        </w:rPr>
        <w:tab/>
      </w:r>
      <w:r>
        <w:rPr>
          <w:rFonts w:ascii="Calibri" w:hAnsi="Calibri"/>
          <w:sz w:val="22"/>
          <w:szCs w:val="22"/>
        </w:rPr>
        <w:br/>
      </w:r>
      <w:r w:rsidR="002F47ED">
        <w:rPr>
          <w:rFonts w:ascii="Calibri" w:hAnsi="Calibri"/>
          <w:sz w:val="22"/>
          <w:szCs w:val="22"/>
        </w:rPr>
        <w:t>points awarded = % of points earned x total points available</w:t>
      </w:r>
    </w:p>
    <w:p w14:paraId="773AE7A9" w14:textId="32BB9714" w:rsidR="00BF77DA" w:rsidRDefault="00BF77DA" w:rsidP="00FE4F8D">
      <w:pPr>
        <w:spacing w:before="240"/>
        <w:jc w:val="both"/>
        <w:rPr>
          <w:rFonts w:ascii="Calibri" w:hAnsi="Calibri"/>
          <w:sz w:val="22"/>
          <w:szCs w:val="22"/>
        </w:rPr>
      </w:pPr>
      <w:r>
        <w:rPr>
          <w:rFonts w:ascii="Calibri" w:hAnsi="Calibri"/>
          <w:sz w:val="22"/>
          <w:szCs w:val="22"/>
        </w:rPr>
        <w:tab/>
        <w:t>The following is an example of how this process will work.</w:t>
      </w:r>
    </w:p>
    <w:p w14:paraId="5FCA1F29" w14:textId="1EB44F91" w:rsidR="00F44AB4" w:rsidRDefault="00F44AB4" w:rsidP="0096547C">
      <w:pPr>
        <w:spacing w:before="240"/>
        <w:ind w:left="720" w:firstLine="720"/>
        <w:jc w:val="both"/>
        <w:rPr>
          <w:rFonts w:ascii="Calibri" w:hAnsi="Calibri"/>
          <w:sz w:val="22"/>
          <w:szCs w:val="22"/>
        </w:rPr>
      </w:pPr>
      <w:r>
        <w:rPr>
          <w:rFonts w:ascii="Calibri" w:hAnsi="Calibri"/>
          <w:sz w:val="22"/>
          <w:szCs w:val="22"/>
        </w:rPr>
        <w:t>Bidder A:</w:t>
      </w:r>
      <w:r>
        <w:rPr>
          <w:rFonts w:ascii="Calibri" w:hAnsi="Calibri"/>
          <w:sz w:val="22"/>
          <w:szCs w:val="22"/>
        </w:rPr>
        <w:tab/>
        <w:t>100 U.S, Accepting Locations</w:t>
      </w:r>
      <w:r>
        <w:rPr>
          <w:rFonts w:ascii="Calibri" w:hAnsi="Calibri"/>
          <w:sz w:val="22"/>
          <w:szCs w:val="22"/>
        </w:rPr>
        <w:tab/>
      </w:r>
      <w:r>
        <w:rPr>
          <w:rFonts w:ascii="Calibri" w:hAnsi="Calibri"/>
          <w:sz w:val="22"/>
          <w:szCs w:val="22"/>
        </w:rPr>
        <w:br/>
      </w:r>
      <w:r>
        <w:rPr>
          <w:rFonts w:ascii="Calibri" w:hAnsi="Calibri"/>
          <w:sz w:val="22"/>
          <w:szCs w:val="22"/>
        </w:rPr>
        <w:tab/>
        <w:t>Bidder B:</w:t>
      </w:r>
      <w:r>
        <w:rPr>
          <w:rFonts w:ascii="Calibri" w:hAnsi="Calibri"/>
          <w:sz w:val="22"/>
          <w:szCs w:val="22"/>
        </w:rPr>
        <w:tab/>
        <w:t>75 U.S. Accepting Locations</w:t>
      </w:r>
    </w:p>
    <w:p w14:paraId="1A880A70" w14:textId="40B266D8" w:rsidR="00F44AB4" w:rsidRDefault="00F44AB4" w:rsidP="00FE4F8D">
      <w:pPr>
        <w:spacing w:before="240"/>
        <w:ind w:left="720" w:firstLine="720"/>
        <w:jc w:val="both"/>
        <w:rPr>
          <w:rFonts w:ascii="Calibri" w:hAnsi="Calibri"/>
          <w:sz w:val="22"/>
          <w:szCs w:val="22"/>
        </w:rPr>
      </w:pPr>
      <w:r>
        <w:rPr>
          <w:rFonts w:ascii="Calibri" w:hAnsi="Calibri"/>
          <w:sz w:val="22"/>
          <w:szCs w:val="22"/>
        </w:rPr>
        <w:t>Bidder A would receive all sixty (60) points available.</w:t>
      </w:r>
      <w:r>
        <w:rPr>
          <w:rFonts w:ascii="Calibri" w:hAnsi="Calibri"/>
          <w:sz w:val="22"/>
          <w:szCs w:val="22"/>
        </w:rPr>
        <w:tab/>
      </w:r>
      <w:r>
        <w:rPr>
          <w:rFonts w:ascii="Calibri" w:hAnsi="Calibri"/>
          <w:sz w:val="22"/>
          <w:szCs w:val="22"/>
        </w:rPr>
        <w:br/>
      </w:r>
      <w:r>
        <w:rPr>
          <w:rFonts w:ascii="Calibri" w:hAnsi="Calibri"/>
          <w:sz w:val="22"/>
          <w:szCs w:val="22"/>
        </w:rPr>
        <w:tab/>
      </w:r>
      <w:r w:rsidR="00FE4F8D">
        <w:rPr>
          <w:rFonts w:ascii="Calibri" w:hAnsi="Calibri"/>
          <w:sz w:val="22"/>
          <w:szCs w:val="22"/>
        </w:rPr>
        <w:t>Bidder B would receive forty (45</w:t>
      </w:r>
      <w:r>
        <w:rPr>
          <w:rFonts w:ascii="Calibri" w:hAnsi="Calibri"/>
          <w:sz w:val="22"/>
          <w:szCs w:val="22"/>
        </w:rPr>
        <w:t>) points.</w:t>
      </w:r>
    </w:p>
    <w:p w14:paraId="18AA84AF" w14:textId="1A109872" w:rsidR="00F44AB4" w:rsidRPr="00182078" w:rsidRDefault="00F44AB4" w:rsidP="0096547C">
      <w:pPr>
        <w:spacing w:before="240"/>
        <w:ind w:left="720" w:firstLine="720"/>
        <w:jc w:val="both"/>
        <w:rPr>
          <w:rFonts w:ascii="Calibri" w:hAnsi="Calibri"/>
          <w:sz w:val="22"/>
          <w:szCs w:val="22"/>
        </w:rPr>
      </w:pPr>
      <w:r>
        <w:rPr>
          <w:rFonts w:ascii="Calibri" w:hAnsi="Calibri"/>
          <w:sz w:val="22"/>
          <w:szCs w:val="22"/>
        </w:rPr>
        <w:t xml:space="preserve">% of points earned = </w:t>
      </w:r>
      <w:r w:rsidR="00FE4F8D">
        <w:rPr>
          <w:rFonts w:ascii="Calibri" w:hAnsi="Calibri"/>
          <w:sz w:val="22"/>
          <w:szCs w:val="22"/>
        </w:rPr>
        <w:t>75/100 or .75</w:t>
      </w:r>
      <w:r w:rsidR="0096547C">
        <w:rPr>
          <w:rFonts w:ascii="Calibri" w:hAnsi="Calibri"/>
          <w:sz w:val="22"/>
          <w:szCs w:val="22"/>
        </w:rPr>
        <w:tab/>
      </w:r>
      <w:r w:rsidR="00FE4F8D">
        <w:rPr>
          <w:rFonts w:ascii="Calibri" w:hAnsi="Calibri"/>
          <w:sz w:val="22"/>
          <w:szCs w:val="22"/>
        </w:rPr>
        <w:br/>
      </w:r>
      <w:r w:rsidR="00FE4F8D">
        <w:rPr>
          <w:rFonts w:ascii="Calibri" w:hAnsi="Calibri"/>
          <w:sz w:val="22"/>
          <w:szCs w:val="22"/>
        </w:rPr>
        <w:tab/>
        <w:t xml:space="preserve">points awarded = .75 *60 </w:t>
      </w:r>
    </w:p>
    <w:p w14:paraId="74B8BE97" w14:textId="006E0FE7" w:rsidR="00182078" w:rsidRDefault="00182078" w:rsidP="00182078">
      <w:pPr>
        <w:numPr>
          <w:ilvl w:val="0"/>
          <w:numId w:val="11"/>
        </w:numPr>
        <w:spacing w:before="240"/>
        <w:ind w:left="734" w:hanging="547"/>
        <w:jc w:val="both"/>
        <w:rPr>
          <w:rFonts w:ascii="Calibri" w:hAnsi="Calibri"/>
          <w:sz w:val="22"/>
          <w:szCs w:val="22"/>
        </w:rPr>
      </w:pPr>
      <w:r>
        <w:rPr>
          <w:rFonts w:ascii="Calibri" w:hAnsi="Calibri"/>
          <w:b/>
          <w:smallCaps/>
          <w:sz w:val="22"/>
          <w:szCs w:val="22"/>
        </w:rPr>
        <w:t>W</w:t>
      </w:r>
      <w:r w:rsidR="005F7AE7">
        <w:rPr>
          <w:rFonts w:ascii="Calibri" w:hAnsi="Calibri"/>
          <w:b/>
          <w:smallCaps/>
          <w:sz w:val="22"/>
          <w:szCs w:val="22"/>
        </w:rPr>
        <w:t>ashington</w:t>
      </w:r>
      <w:r>
        <w:rPr>
          <w:rFonts w:ascii="Calibri" w:hAnsi="Calibri"/>
          <w:b/>
          <w:smallCaps/>
          <w:sz w:val="22"/>
          <w:szCs w:val="22"/>
        </w:rPr>
        <w:t xml:space="preserve"> Procurement Priorit</w:t>
      </w:r>
      <w:r w:rsidR="005F7AE7">
        <w:rPr>
          <w:rFonts w:ascii="Calibri" w:hAnsi="Calibri"/>
          <w:b/>
          <w:smallCaps/>
          <w:sz w:val="22"/>
          <w:szCs w:val="22"/>
        </w:rPr>
        <w:t>ies</w:t>
      </w:r>
      <w:r>
        <w:rPr>
          <w:rFonts w:ascii="Calibri" w:hAnsi="Calibri"/>
          <w:b/>
          <w:smallCaps/>
          <w:sz w:val="22"/>
          <w:szCs w:val="22"/>
        </w:rPr>
        <w:t xml:space="preserve"> Evaluation (Step 4)</w:t>
      </w:r>
      <w:r>
        <w:rPr>
          <w:rFonts w:ascii="Calibri" w:hAnsi="Calibri"/>
          <w:sz w:val="22"/>
          <w:szCs w:val="22"/>
        </w:rPr>
        <w:t xml:space="preserve">.  Enterprise Services will review Exhibit A1 – Bidder Certification and assign points (all or none) based on the Bidder’s response.  The three (3) priorities and points available: </w:t>
      </w:r>
    </w:p>
    <w:p w14:paraId="6E749CDD" w14:textId="7F1E673C" w:rsidR="00182078" w:rsidRPr="00B1431A" w:rsidRDefault="00182078" w:rsidP="00182078">
      <w:pPr>
        <w:numPr>
          <w:ilvl w:val="1"/>
          <w:numId w:val="29"/>
        </w:numPr>
        <w:spacing w:before="120"/>
        <w:ind w:right="720"/>
        <w:jc w:val="both"/>
        <w:rPr>
          <w:rFonts w:ascii="Calibri" w:hAnsi="Calibri"/>
          <w:sz w:val="22"/>
          <w:szCs w:val="22"/>
        </w:rPr>
      </w:pPr>
      <w:r>
        <w:rPr>
          <w:rFonts w:ascii="Calibri" w:hAnsi="Calibri"/>
          <w:sz w:val="22"/>
          <w:szCs w:val="22"/>
        </w:rPr>
        <w:t>Executive Order 18-03</w:t>
      </w:r>
      <w:r w:rsidR="00BF77DA">
        <w:rPr>
          <w:rFonts w:ascii="Calibri" w:hAnsi="Calibri"/>
          <w:sz w:val="22"/>
          <w:szCs w:val="22"/>
        </w:rPr>
        <w:t>:</w:t>
      </w:r>
      <w:r w:rsidRPr="00B1431A">
        <w:rPr>
          <w:rFonts w:ascii="Calibri" w:hAnsi="Calibri"/>
          <w:sz w:val="22"/>
          <w:szCs w:val="22"/>
        </w:rPr>
        <w:t xml:space="preserve"> </w:t>
      </w:r>
      <w:r w:rsidR="00B1431A" w:rsidRPr="00B1431A">
        <w:rPr>
          <w:rFonts w:ascii="Calibri" w:hAnsi="Calibri"/>
          <w:sz w:val="22"/>
          <w:szCs w:val="22"/>
        </w:rPr>
        <w:t>10</w:t>
      </w:r>
      <w:r w:rsidR="00AE7977" w:rsidRPr="00B1431A">
        <w:rPr>
          <w:rFonts w:ascii="Calibri" w:hAnsi="Calibri"/>
          <w:sz w:val="22"/>
          <w:szCs w:val="22"/>
        </w:rPr>
        <w:t xml:space="preserve"> </w:t>
      </w:r>
      <w:r w:rsidRPr="00B1431A">
        <w:rPr>
          <w:rFonts w:ascii="Calibri" w:hAnsi="Calibri"/>
          <w:sz w:val="22"/>
          <w:szCs w:val="22"/>
        </w:rPr>
        <w:t>points</w:t>
      </w:r>
    </w:p>
    <w:p w14:paraId="0AB2CDCA" w14:textId="64E7D454" w:rsidR="00182078" w:rsidRPr="00B1431A" w:rsidRDefault="00182078" w:rsidP="00182078">
      <w:pPr>
        <w:numPr>
          <w:ilvl w:val="1"/>
          <w:numId w:val="29"/>
        </w:numPr>
        <w:spacing w:before="120"/>
        <w:ind w:right="720"/>
        <w:jc w:val="both"/>
        <w:rPr>
          <w:rFonts w:ascii="Calibri" w:hAnsi="Calibri"/>
          <w:sz w:val="22"/>
          <w:szCs w:val="22"/>
        </w:rPr>
      </w:pPr>
      <w:r w:rsidRPr="00B1431A">
        <w:rPr>
          <w:rFonts w:ascii="Calibri" w:hAnsi="Calibri"/>
          <w:sz w:val="22"/>
          <w:szCs w:val="22"/>
        </w:rPr>
        <w:t>Veteran Owned Business</w:t>
      </w:r>
      <w:r w:rsidR="003849B5" w:rsidRPr="00B1431A">
        <w:rPr>
          <w:rFonts w:ascii="Calibri" w:hAnsi="Calibri"/>
          <w:sz w:val="22"/>
          <w:szCs w:val="22"/>
        </w:rPr>
        <w:t xml:space="preserve">: </w:t>
      </w:r>
      <w:r w:rsidR="00B1431A" w:rsidRPr="00B1431A">
        <w:rPr>
          <w:rFonts w:ascii="Calibri" w:hAnsi="Calibri"/>
          <w:sz w:val="22"/>
          <w:szCs w:val="22"/>
        </w:rPr>
        <w:t>10</w:t>
      </w:r>
      <w:r w:rsidR="00AE7977" w:rsidRPr="00B1431A">
        <w:rPr>
          <w:rFonts w:ascii="Calibri" w:hAnsi="Calibri"/>
          <w:sz w:val="22"/>
          <w:szCs w:val="22"/>
        </w:rPr>
        <w:t xml:space="preserve"> </w:t>
      </w:r>
      <w:r w:rsidRPr="00B1431A">
        <w:rPr>
          <w:rFonts w:ascii="Calibri" w:hAnsi="Calibri"/>
          <w:sz w:val="22"/>
          <w:szCs w:val="22"/>
        </w:rPr>
        <w:t>points</w:t>
      </w:r>
    </w:p>
    <w:p w14:paraId="1CE33A7E" w14:textId="7094D6B8" w:rsidR="00182078" w:rsidRPr="00B1431A" w:rsidRDefault="00182078" w:rsidP="00182078">
      <w:pPr>
        <w:numPr>
          <w:ilvl w:val="1"/>
          <w:numId w:val="29"/>
        </w:numPr>
        <w:spacing w:before="120"/>
        <w:ind w:right="720"/>
        <w:jc w:val="both"/>
        <w:rPr>
          <w:rFonts w:ascii="Calibri" w:hAnsi="Calibri"/>
          <w:sz w:val="22"/>
          <w:szCs w:val="22"/>
        </w:rPr>
      </w:pPr>
      <w:r w:rsidRPr="00B1431A">
        <w:rPr>
          <w:rFonts w:ascii="Calibri" w:hAnsi="Calibri"/>
          <w:sz w:val="22"/>
          <w:szCs w:val="22"/>
        </w:rPr>
        <w:t>Small Business</w:t>
      </w:r>
      <w:r w:rsidR="009F49F9" w:rsidRPr="00B1431A">
        <w:rPr>
          <w:rFonts w:ascii="Calibri" w:hAnsi="Calibri"/>
          <w:sz w:val="22"/>
          <w:szCs w:val="22"/>
        </w:rPr>
        <w:t xml:space="preserve">: </w:t>
      </w:r>
      <w:r w:rsidR="00B1431A" w:rsidRPr="00B1431A">
        <w:rPr>
          <w:rFonts w:ascii="Calibri" w:hAnsi="Calibri"/>
          <w:sz w:val="22"/>
          <w:szCs w:val="22"/>
        </w:rPr>
        <w:t>10</w:t>
      </w:r>
      <w:r w:rsidR="00AE7977" w:rsidRPr="00B1431A">
        <w:rPr>
          <w:rFonts w:ascii="Calibri" w:hAnsi="Calibri"/>
          <w:sz w:val="22"/>
          <w:szCs w:val="22"/>
        </w:rPr>
        <w:t xml:space="preserve"> </w:t>
      </w:r>
      <w:r w:rsidRPr="00B1431A">
        <w:rPr>
          <w:rFonts w:ascii="Calibri" w:hAnsi="Calibri"/>
          <w:sz w:val="22"/>
          <w:szCs w:val="22"/>
        </w:rPr>
        <w:t>points</w:t>
      </w:r>
    </w:p>
    <w:p w14:paraId="1CB97408" w14:textId="17FB902C" w:rsidR="00B02905" w:rsidRPr="00B02905" w:rsidRDefault="00B02905" w:rsidP="00B02905">
      <w:pPr>
        <w:numPr>
          <w:ilvl w:val="0"/>
          <w:numId w:val="11"/>
        </w:numPr>
        <w:spacing w:before="240"/>
        <w:ind w:left="734" w:hanging="547"/>
        <w:jc w:val="both"/>
        <w:rPr>
          <w:rFonts w:ascii="Calibri" w:hAnsi="Calibri"/>
          <w:sz w:val="22"/>
          <w:szCs w:val="22"/>
        </w:rPr>
      </w:pPr>
      <w:r w:rsidRPr="0065335E">
        <w:rPr>
          <w:rFonts w:ascii="Calibri" w:hAnsi="Calibri"/>
          <w:b/>
          <w:smallCaps/>
          <w:sz w:val="22"/>
          <w:szCs w:val="22"/>
        </w:rPr>
        <w:t>Bidder</w:t>
      </w:r>
      <w:r w:rsidRPr="00B02905">
        <w:rPr>
          <w:rFonts w:ascii="Calibri" w:hAnsi="Calibri"/>
          <w:b/>
          <w:smallCaps/>
          <w:sz w:val="22"/>
          <w:szCs w:val="22"/>
        </w:rPr>
        <w:t xml:space="preserve"> Narrative (Scored </w:t>
      </w:r>
      <w:r w:rsidR="00182078">
        <w:rPr>
          <w:rFonts w:ascii="Calibri" w:hAnsi="Calibri"/>
          <w:b/>
          <w:smallCaps/>
          <w:sz w:val="22"/>
          <w:szCs w:val="22"/>
        </w:rPr>
        <w:t>Requirements) Evaluation (Step 5</w:t>
      </w:r>
      <w:r w:rsidRPr="00B02905">
        <w:rPr>
          <w:rFonts w:ascii="Calibri" w:hAnsi="Calibri"/>
          <w:b/>
          <w:smallCaps/>
          <w:sz w:val="22"/>
          <w:szCs w:val="22"/>
        </w:rPr>
        <w:t>)</w:t>
      </w:r>
      <w:r w:rsidRPr="00B02905">
        <w:rPr>
          <w:rFonts w:ascii="Calibri" w:hAnsi="Calibri"/>
          <w:sz w:val="22"/>
          <w:szCs w:val="22"/>
        </w:rPr>
        <w:t>.  For each Mandatory Scored (MS) requirement within a bid category, bidder must provide a thorough narrative response</w:t>
      </w:r>
      <w:r w:rsidR="00AA4396">
        <w:rPr>
          <w:rFonts w:ascii="Calibri" w:hAnsi="Calibri"/>
          <w:sz w:val="22"/>
          <w:szCs w:val="22"/>
        </w:rPr>
        <w:t xml:space="preserve">, no longer than </w:t>
      </w:r>
      <w:r w:rsidR="00B86AFB">
        <w:rPr>
          <w:rFonts w:ascii="Calibri" w:hAnsi="Calibri"/>
          <w:sz w:val="22"/>
          <w:szCs w:val="22"/>
        </w:rPr>
        <w:t>three (3)</w:t>
      </w:r>
      <w:r w:rsidR="00AA4396">
        <w:rPr>
          <w:rFonts w:ascii="Calibri" w:hAnsi="Calibri"/>
          <w:sz w:val="22"/>
          <w:szCs w:val="22"/>
        </w:rPr>
        <w:t xml:space="preserve"> pages,</w:t>
      </w:r>
      <w:r w:rsidR="00AA4396" w:rsidRPr="00B02905">
        <w:rPr>
          <w:rFonts w:ascii="Calibri" w:hAnsi="Calibri"/>
          <w:sz w:val="22"/>
          <w:szCs w:val="22"/>
        </w:rPr>
        <w:t xml:space="preserve"> describing</w:t>
      </w:r>
      <w:r w:rsidRPr="00B02905">
        <w:rPr>
          <w:rFonts w:ascii="Calibri" w:hAnsi="Calibri"/>
          <w:sz w:val="22"/>
          <w:szCs w:val="22"/>
        </w:rPr>
        <w:t xml:space="preserve"> th</w:t>
      </w:r>
      <w:r w:rsidR="008B195B">
        <w:rPr>
          <w:rFonts w:ascii="Calibri" w:hAnsi="Calibri"/>
          <w:sz w:val="22"/>
          <w:szCs w:val="22"/>
        </w:rPr>
        <w:t xml:space="preserve">e ability to meet the MS </w:t>
      </w:r>
      <w:r w:rsidRPr="00B02905">
        <w:rPr>
          <w:rFonts w:ascii="Calibri" w:hAnsi="Calibri"/>
          <w:sz w:val="22"/>
          <w:szCs w:val="22"/>
        </w:rPr>
        <w:t>requirement.  Failing to provide a narrative for any MS requirement may result in disqualification.  If bidder can provide/meet any of the Non-Mandatory Scored (NMS) requirements, bidders are encouraged to provide a thorough narrative response</w:t>
      </w:r>
      <w:r w:rsidR="00AA4396">
        <w:rPr>
          <w:rFonts w:ascii="Calibri" w:hAnsi="Calibri"/>
          <w:sz w:val="22"/>
          <w:szCs w:val="22"/>
        </w:rPr>
        <w:t xml:space="preserve">, no longer than </w:t>
      </w:r>
      <w:r w:rsidR="00B86AFB">
        <w:rPr>
          <w:rFonts w:ascii="Calibri" w:hAnsi="Calibri"/>
          <w:sz w:val="22"/>
          <w:szCs w:val="22"/>
        </w:rPr>
        <w:t>three (3)</w:t>
      </w:r>
      <w:r w:rsidR="00AA4396">
        <w:rPr>
          <w:rFonts w:ascii="Calibri" w:hAnsi="Calibri"/>
          <w:sz w:val="22"/>
          <w:szCs w:val="22"/>
        </w:rPr>
        <w:t xml:space="preserve"> pages,</w:t>
      </w:r>
      <w:r w:rsidRPr="00B02905">
        <w:rPr>
          <w:rFonts w:ascii="Calibri" w:hAnsi="Calibri"/>
          <w:sz w:val="22"/>
          <w:szCs w:val="22"/>
        </w:rPr>
        <w:t xml:space="preserve"> describing the ability to meet the desired requirement.</w:t>
      </w:r>
      <w:r w:rsidR="00B86AFB">
        <w:rPr>
          <w:rFonts w:ascii="Calibri" w:hAnsi="Calibri"/>
          <w:sz w:val="22"/>
          <w:szCs w:val="22"/>
        </w:rPr>
        <w:t xml:space="preserve"> </w:t>
      </w:r>
      <w:r w:rsidR="00B86AFB">
        <w:rPr>
          <w:rFonts w:ascii="Calibri" w:hAnsi="Calibri"/>
          <w:b/>
          <w:sz w:val="22"/>
          <w:szCs w:val="22"/>
        </w:rPr>
        <w:t>Do not include marketing material as part of your narrative.</w:t>
      </w:r>
      <w:r w:rsidRPr="00B02905">
        <w:rPr>
          <w:rFonts w:ascii="Calibri" w:hAnsi="Calibri"/>
          <w:sz w:val="22"/>
          <w:szCs w:val="22"/>
        </w:rPr>
        <w:tab/>
      </w:r>
      <w:r w:rsidR="0050729E">
        <w:rPr>
          <w:rFonts w:ascii="Calibri" w:hAnsi="Calibri"/>
          <w:sz w:val="22"/>
          <w:szCs w:val="22"/>
        </w:rPr>
        <w:br/>
      </w:r>
      <w:r w:rsidRPr="00B02905">
        <w:rPr>
          <w:rFonts w:ascii="Calibri" w:hAnsi="Calibri"/>
          <w:sz w:val="22"/>
          <w:szCs w:val="22"/>
        </w:rPr>
        <w:t>Each scored requirement will have a maximum number of points available.  The evaluation team will rate the individual response according to the rubric below</w:t>
      </w:r>
      <w:r w:rsidR="00B3732A">
        <w:rPr>
          <w:rFonts w:ascii="Calibri" w:hAnsi="Calibri"/>
          <w:sz w:val="22"/>
          <w:szCs w:val="22"/>
        </w:rPr>
        <w:t xml:space="preserve"> and assign a whole number rating</w:t>
      </w:r>
      <w:r w:rsidR="006C5053">
        <w:rPr>
          <w:rFonts w:ascii="Calibri" w:hAnsi="Calibri"/>
          <w:sz w:val="22"/>
          <w:szCs w:val="22"/>
        </w:rPr>
        <w:t>.</w:t>
      </w:r>
      <w:r w:rsidR="00B3732A">
        <w:rPr>
          <w:rFonts w:ascii="Calibri" w:hAnsi="Calibri"/>
          <w:sz w:val="22"/>
          <w:szCs w:val="22"/>
        </w:rPr>
        <w:t xml:space="preserve"> Evaluator ratings will be averaged together and a percentage (average rating/5) will be multiplied by the maximum number of points available.</w:t>
      </w:r>
      <w:r w:rsidR="00E865AD">
        <w:rPr>
          <w:rFonts w:ascii="Calibri" w:hAnsi="Calibri"/>
          <w:sz w:val="22"/>
          <w:szCs w:val="22"/>
        </w:rPr>
        <w:tab/>
      </w:r>
      <w:r w:rsidRPr="00B02905">
        <w:rPr>
          <w:rFonts w:ascii="Calibri" w:hAnsi="Calibri"/>
          <w:sz w:val="22"/>
          <w:szCs w:val="22"/>
        </w:rPr>
        <w:br/>
      </w:r>
    </w:p>
    <w:tbl>
      <w:tblPr>
        <w:tblStyle w:val="GridTable1Light"/>
        <w:tblW w:w="8550" w:type="dxa"/>
        <w:tblInd w:w="715" w:type="dxa"/>
        <w:tblLook w:val="04A0" w:firstRow="1" w:lastRow="0" w:firstColumn="1" w:lastColumn="0" w:noHBand="0" w:noVBand="1"/>
        <w:tblDescription w:val="This table captures the Evaluation Matrix used by the Evaluation Team to score the Bidder Narrative.&#10;An unacceptable response fails to meet the requirement, answer the question, or address the topic at hand. Provided narrative has multiple, significant weaknesses. An unacceptable response would be assigned an evaluator rating of zero.&#10;A marginal response partially meets the requirement, partially answers the question, or minimally addresses the topic at hand. Provided narrative has some clear strengths that are clearly outweighed by weaknesses.  A marginal response would be assigned an evaluator rating of one.&#10;A moderate response addresses most of the requirement with minimal strengths that clearly outweigh weaknesses. A moderate response would be assigned an evaluator rating of two.&#10;A good response fully meets the requirement, contains clear strengths and/or has only minor weaknesses. A good response would be assigned an evaluator rating of three.&#10;An excellent response exceeds the requirement and exhibits a strong and unique approach with multiple strengths. An excellent response would be assigned an evaluator rating of four.&#10;An outstanding response vastly exceeds the requirement and exhibits a very strong and unique approach with multiple strengths. An outstanding response would be assigned an evaluator rating of five."/>
      </w:tblPr>
      <w:tblGrid>
        <w:gridCol w:w="1468"/>
        <w:gridCol w:w="5822"/>
        <w:gridCol w:w="1260"/>
      </w:tblGrid>
      <w:tr w:rsidR="008A7077" w14:paraId="5769273E" w14:textId="77777777" w:rsidTr="004E0E3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468" w:type="dxa"/>
          </w:tcPr>
          <w:p w14:paraId="11A51985" w14:textId="77777777" w:rsidR="008A7077" w:rsidRDefault="008A7077" w:rsidP="00B02905">
            <w:pPr>
              <w:spacing w:before="240"/>
              <w:rPr>
                <w:rFonts w:ascii="Calibri" w:hAnsi="Calibri"/>
                <w:sz w:val="22"/>
                <w:szCs w:val="22"/>
              </w:rPr>
            </w:pPr>
            <w:r>
              <w:rPr>
                <w:rFonts w:ascii="Calibri" w:hAnsi="Calibri"/>
                <w:sz w:val="22"/>
                <w:szCs w:val="22"/>
              </w:rPr>
              <w:t>Quality of Response</w:t>
            </w:r>
          </w:p>
        </w:tc>
        <w:tc>
          <w:tcPr>
            <w:tcW w:w="5822" w:type="dxa"/>
          </w:tcPr>
          <w:p w14:paraId="05D0C927" w14:textId="77777777" w:rsidR="008A7077" w:rsidRDefault="008A7077" w:rsidP="00B02905">
            <w:pPr>
              <w:spacing w:before="240"/>
              <w:cnfStyle w:val="100000000000" w:firstRow="1"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Scoring Guidelines</w:t>
            </w:r>
          </w:p>
        </w:tc>
        <w:tc>
          <w:tcPr>
            <w:tcW w:w="1260" w:type="dxa"/>
          </w:tcPr>
          <w:p w14:paraId="35C19BBC" w14:textId="77777777" w:rsidR="008A7077" w:rsidRDefault="008A7077" w:rsidP="00B02905">
            <w:pPr>
              <w:spacing w:before="240"/>
              <w:cnfStyle w:val="100000000000" w:firstRow="1"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Evaluator’s</w:t>
            </w:r>
            <w:r>
              <w:rPr>
                <w:rFonts w:ascii="Calibri" w:hAnsi="Calibri"/>
                <w:sz w:val="22"/>
                <w:szCs w:val="22"/>
              </w:rPr>
              <w:br/>
              <w:t>Rating</w:t>
            </w:r>
          </w:p>
        </w:tc>
      </w:tr>
      <w:tr w:rsidR="008A7077" w14:paraId="114A5874" w14:textId="77777777" w:rsidTr="004E0E39">
        <w:tc>
          <w:tcPr>
            <w:cnfStyle w:val="001000000000" w:firstRow="0" w:lastRow="0" w:firstColumn="1" w:lastColumn="0" w:oddVBand="0" w:evenVBand="0" w:oddHBand="0" w:evenHBand="0" w:firstRowFirstColumn="0" w:firstRowLastColumn="0" w:lastRowFirstColumn="0" w:lastRowLastColumn="0"/>
            <w:tcW w:w="1468" w:type="dxa"/>
          </w:tcPr>
          <w:p w14:paraId="781354D4" w14:textId="77777777" w:rsidR="008A7077" w:rsidRDefault="008A7077" w:rsidP="00B02905">
            <w:pPr>
              <w:spacing w:before="240"/>
              <w:rPr>
                <w:rFonts w:ascii="Calibri" w:hAnsi="Calibri"/>
                <w:sz w:val="22"/>
                <w:szCs w:val="22"/>
              </w:rPr>
            </w:pPr>
            <w:r>
              <w:rPr>
                <w:rFonts w:ascii="Calibri" w:hAnsi="Calibri"/>
                <w:sz w:val="22"/>
                <w:szCs w:val="22"/>
              </w:rPr>
              <w:t>Unacceptable</w:t>
            </w:r>
          </w:p>
        </w:tc>
        <w:tc>
          <w:tcPr>
            <w:tcW w:w="5822" w:type="dxa"/>
          </w:tcPr>
          <w:p w14:paraId="18AA4B05" w14:textId="77777777" w:rsidR="008A7077" w:rsidRDefault="008A7077" w:rsidP="00B02905">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 xml:space="preserve">Response fails to meet the requirement, answer the question, or address the topic at hand.  </w:t>
            </w:r>
            <w:r>
              <w:rPr>
                <w:rFonts w:ascii="Calibri" w:hAnsi="Calibri"/>
                <w:sz w:val="22"/>
                <w:szCs w:val="22"/>
              </w:rPr>
              <w:br/>
              <w:t>Provided narrative has multiple, significant weaknesses.</w:t>
            </w:r>
          </w:p>
        </w:tc>
        <w:tc>
          <w:tcPr>
            <w:tcW w:w="1260" w:type="dxa"/>
          </w:tcPr>
          <w:p w14:paraId="580CB7FC" w14:textId="77777777" w:rsidR="008A7077" w:rsidRDefault="008A7077" w:rsidP="00B02905">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0</w:t>
            </w:r>
          </w:p>
        </w:tc>
      </w:tr>
      <w:tr w:rsidR="008A7077" w14:paraId="1983A923" w14:textId="77777777" w:rsidTr="004E0E39">
        <w:trPr>
          <w:cantSplit/>
        </w:trPr>
        <w:tc>
          <w:tcPr>
            <w:cnfStyle w:val="001000000000" w:firstRow="0" w:lastRow="0" w:firstColumn="1" w:lastColumn="0" w:oddVBand="0" w:evenVBand="0" w:oddHBand="0" w:evenHBand="0" w:firstRowFirstColumn="0" w:firstRowLastColumn="0" w:lastRowFirstColumn="0" w:lastRowLastColumn="0"/>
            <w:tcW w:w="1468" w:type="dxa"/>
          </w:tcPr>
          <w:p w14:paraId="6C301E8C" w14:textId="77777777" w:rsidR="008A7077" w:rsidRDefault="008A7077" w:rsidP="00B02905">
            <w:pPr>
              <w:spacing w:before="240"/>
              <w:rPr>
                <w:rFonts w:ascii="Calibri" w:hAnsi="Calibri"/>
                <w:sz w:val="22"/>
                <w:szCs w:val="22"/>
              </w:rPr>
            </w:pPr>
            <w:r>
              <w:rPr>
                <w:rFonts w:ascii="Calibri" w:hAnsi="Calibri"/>
                <w:sz w:val="22"/>
                <w:szCs w:val="22"/>
              </w:rPr>
              <w:lastRenderedPageBreak/>
              <w:t>Marginal</w:t>
            </w:r>
          </w:p>
        </w:tc>
        <w:tc>
          <w:tcPr>
            <w:tcW w:w="5822" w:type="dxa"/>
          </w:tcPr>
          <w:p w14:paraId="0D10DAD9" w14:textId="77777777" w:rsidR="008A7077" w:rsidRDefault="008A7077" w:rsidP="00B02905">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 xml:space="preserve">Response partially meets the requirement, partially answers the question, or minimally addresses the topic at hand. </w:t>
            </w:r>
            <w:r>
              <w:rPr>
                <w:rFonts w:ascii="Calibri" w:hAnsi="Calibri"/>
                <w:sz w:val="22"/>
                <w:szCs w:val="22"/>
              </w:rPr>
              <w:br/>
              <w:t xml:space="preserve">Provided narrative has some clear strengths that are clearly outweighed by weaknesses. </w:t>
            </w:r>
          </w:p>
        </w:tc>
        <w:tc>
          <w:tcPr>
            <w:tcW w:w="1260" w:type="dxa"/>
          </w:tcPr>
          <w:p w14:paraId="0859BD84" w14:textId="79B75212" w:rsidR="008A7077" w:rsidRDefault="008A7077" w:rsidP="00B02905">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1</w:t>
            </w:r>
          </w:p>
        </w:tc>
      </w:tr>
      <w:tr w:rsidR="008A7077" w14:paraId="58FA21AE" w14:textId="77777777" w:rsidTr="004E0E39">
        <w:tc>
          <w:tcPr>
            <w:cnfStyle w:val="001000000000" w:firstRow="0" w:lastRow="0" w:firstColumn="1" w:lastColumn="0" w:oddVBand="0" w:evenVBand="0" w:oddHBand="0" w:evenHBand="0" w:firstRowFirstColumn="0" w:firstRowLastColumn="0" w:lastRowFirstColumn="0" w:lastRowLastColumn="0"/>
            <w:tcW w:w="1468" w:type="dxa"/>
          </w:tcPr>
          <w:p w14:paraId="6AFC5F95" w14:textId="77777777" w:rsidR="008A7077" w:rsidRDefault="008A7077" w:rsidP="00B02905">
            <w:pPr>
              <w:spacing w:before="240"/>
              <w:rPr>
                <w:rFonts w:ascii="Calibri" w:hAnsi="Calibri"/>
                <w:sz w:val="22"/>
                <w:szCs w:val="22"/>
              </w:rPr>
            </w:pPr>
            <w:r>
              <w:rPr>
                <w:rFonts w:ascii="Calibri" w:hAnsi="Calibri"/>
                <w:sz w:val="22"/>
                <w:szCs w:val="22"/>
              </w:rPr>
              <w:t>Moderate</w:t>
            </w:r>
          </w:p>
        </w:tc>
        <w:tc>
          <w:tcPr>
            <w:tcW w:w="5822" w:type="dxa"/>
          </w:tcPr>
          <w:p w14:paraId="6EEBB5FC" w14:textId="77777777" w:rsidR="008A7077" w:rsidRDefault="008A7077" w:rsidP="00B02905">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Response addresses most of the requirement with minimal strengths that clearly outweigh weaknesses.</w:t>
            </w:r>
          </w:p>
        </w:tc>
        <w:tc>
          <w:tcPr>
            <w:tcW w:w="1260" w:type="dxa"/>
          </w:tcPr>
          <w:p w14:paraId="63B18340" w14:textId="77777777" w:rsidR="008A7077" w:rsidRDefault="008A7077" w:rsidP="00B02905">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2</w:t>
            </w:r>
          </w:p>
        </w:tc>
      </w:tr>
      <w:tr w:rsidR="008A7077" w14:paraId="0D528EDA" w14:textId="77777777" w:rsidTr="004E0E39">
        <w:tc>
          <w:tcPr>
            <w:cnfStyle w:val="001000000000" w:firstRow="0" w:lastRow="0" w:firstColumn="1" w:lastColumn="0" w:oddVBand="0" w:evenVBand="0" w:oddHBand="0" w:evenHBand="0" w:firstRowFirstColumn="0" w:firstRowLastColumn="0" w:lastRowFirstColumn="0" w:lastRowLastColumn="0"/>
            <w:tcW w:w="1468" w:type="dxa"/>
          </w:tcPr>
          <w:p w14:paraId="0EEAF930" w14:textId="77777777" w:rsidR="008A7077" w:rsidRDefault="008A7077" w:rsidP="00B02905">
            <w:pPr>
              <w:spacing w:before="240"/>
              <w:rPr>
                <w:rFonts w:ascii="Calibri" w:hAnsi="Calibri"/>
                <w:sz w:val="22"/>
                <w:szCs w:val="22"/>
              </w:rPr>
            </w:pPr>
            <w:r>
              <w:rPr>
                <w:rFonts w:ascii="Calibri" w:hAnsi="Calibri"/>
                <w:sz w:val="22"/>
                <w:szCs w:val="22"/>
              </w:rPr>
              <w:t>Good</w:t>
            </w:r>
          </w:p>
        </w:tc>
        <w:tc>
          <w:tcPr>
            <w:tcW w:w="5822" w:type="dxa"/>
          </w:tcPr>
          <w:p w14:paraId="67666C45" w14:textId="77777777" w:rsidR="008A7077" w:rsidRDefault="008A7077" w:rsidP="00B02905">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 xml:space="preserve">Response fully meets the requirement, contains clear strengths and/or only has minor weaknesses. </w:t>
            </w:r>
          </w:p>
        </w:tc>
        <w:tc>
          <w:tcPr>
            <w:tcW w:w="1260" w:type="dxa"/>
          </w:tcPr>
          <w:p w14:paraId="5F5477FE" w14:textId="77777777" w:rsidR="008A7077" w:rsidRDefault="008A7077" w:rsidP="00B02905">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3</w:t>
            </w:r>
          </w:p>
        </w:tc>
      </w:tr>
      <w:tr w:rsidR="008A7077" w14:paraId="3A88AD0F" w14:textId="77777777" w:rsidTr="004E0E39">
        <w:tc>
          <w:tcPr>
            <w:cnfStyle w:val="001000000000" w:firstRow="0" w:lastRow="0" w:firstColumn="1" w:lastColumn="0" w:oddVBand="0" w:evenVBand="0" w:oddHBand="0" w:evenHBand="0" w:firstRowFirstColumn="0" w:firstRowLastColumn="0" w:lastRowFirstColumn="0" w:lastRowLastColumn="0"/>
            <w:tcW w:w="1468" w:type="dxa"/>
          </w:tcPr>
          <w:p w14:paraId="333EFA24" w14:textId="77777777" w:rsidR="008A7077" w:rsidRDefault="008A7077" w:rsidP="00B02905">
            <w:pPr>
              <w:spacing w:before="240"/>
              <w:rPr>
                <w:rFonts w:ascii="Calibri" w:hAnsi="Calibri"/>
                <w:sz w:val="22"/>
                <w:szCs w:val="22"/>
              </w:rPr>
            </w:pPr>
            <w:r>
              <w:rPr>
                <w:rFonts w:ascii="Calibri" w:hAnsi="Calibri"/>
                <w:sz w:val="22"/>
                <w:szCs w:val="22"/>
              </w:rPr>
              <w:t>Excellent</w:t>
            </w:r>
          </w:p>
        </w:tc>
        <w:tc>
          <w:tcPr>
            <w:tcW w:w="5822" w:type="dxa"/>
          </w:tcPr>
          <w:p w14:paraId="120F12B8" w14:textId="3D070792" w:rsidR="008A7077" w:rsidRDefault="008A7077" w:rsidP="00EF3E98">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Response exceeds the requirement and exhibits a strong and unique approach with multiple strengths.</w:t>
            </w:r>
          </w:p>
        </w:tc>
        <w:tc>
          <w:tcPr>
            <w:tcW w:w="1260" w:type="dxa"/>
          </w:tcPr>
          <w:p w14:paraId="674DD5F0" w14:textId="77777777" w:rsidR="008A7077" w:rsidRDefault="008A7077" w:rsidP="00B02905">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4</w:t>
            </w:r>
          </w:p>
        </w:tc>
      </w:tr>
      <w:tr w:rsidR="008A7077" w14:paraId="4B7D318E" w14:textId="77777777" w:rsidTr="004E0E39">
        <w:tc>
          <w:tcPr>
            <w:cnfStyle w:val="001000000000" w:firstRow="0" w:lastRow="0" w:firstColumn="1" w:lastColumn="0" w:oddVBand="0" w:evenVBand="0" w:oddHBand="0" w:evenHBand="0" w:firstRowFirstColumn="0" w:firstRowLastColumn="0" w:lastRowFirstColumn="0" w:lastRowLastColumn="0"/>
            <w:tcW w:w="1468" w:type="dxa"/>
          </w:tcPr>
          <w:p w14:paraId="53C58B81" w14:textId="5B0DC8B8" w:rsidR="008A7077" w:rsidRDefault="008A7077" w:rsidP="00B02905">
            <w:pPr>
              <w:spacing w:before="240"/>
              <w:rPr>
                <w:rFonts w:ascii="Calibri" w:hAnsi="Calibri"/>
                <w:sz w:val="22"/>
                <w:szCs w:val="22"/>
              </w:rPr>
            </w:pPr>
            <w:r>
              <w:rPr>
                <w:rFonts w:ascii="Calibri" w:hAnsi="Calibri"/>
                <w:sz w:val="22"/>
                <w:szCs w:val="22"/>
              </w:rPr>
              <w:t>Outstanding</w:t>
            </w:r>
          </w:p>
        </w:tc>
        <w:tc>
          <w:tcPr>
            <w:tcW w:w="5822" w:type="dxa"/>
          </w:tcPr>
          <w:p w14:paraId="5C85B425" w14:textId="32D29C85" w:rsidR="008A7077" w:rsidRDefault="008A7077" w:rsidP="00EF3E98">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 xml:space="preserve">Response vastly exceeds the requirement and exhibits a very strong and unique approach with multiple strengths. </w:t>
            </w:r>
          </w:p>
        </w:tc>
        <w:tc>
          <w:tcPr>
            <w:tcW w:w="1260" w:type="dxa"/>
          </w:tcPr>
          <w:p w14:paraId="105CD8F2" w14:textId="2B7F647A" w:rsidR="008A7077" w:rsidRDefault="008A7077" w:rsidP="00B02905">
            <w:pPr>
              <w:spacing w:before="240"/>
              <w:cnfStyle w:val="000000000000" w:firstRow="0" w:lastRow="0" w:firstColumn="0" w:lastColumn="0" w:oddVBand="0" w:evenVBand="0" w:oddHBand="0" w:evenHBand="0" w:firstRowFirstColumn="0" w:firstRowLastColumn="0" w:lastRowFirstColumn="0" w:lastRowLastColumn="0"/>
              <w:rPr>
                <w:rFonts w:ascii="Calibri" w:hAnsi="Calibri"/>
                <w:sz w:val="22"/>
                <w:szCs w:val="22"/>
              </w:rPr>
            </w:pPr>
            <w:r>
              <w:rPr>
                <w:rFonts w:ascii="Calibri" w:hAnsi="Calibri"/>
                <w:sz w:val="22"/>
                <w:szCs w:val="22"/>
              </w:rPr>
              <w:t>5</w:t>
            </w:r>
          </w:p>
        </w:tc>
      </w:tr>
    </w:tbl>
    <w:p w14:paraId="5D1B70A6" w14:textId="5FB6B05A" w:rsidR="003B3BF9" w:rsidRPr="003B3BF9" w:rsidRDefault="003B3BF9" w:rsidP="003B3BF9">
      <w:pPr>
        <w:spacing w:before="240"/>
        <w:ind w:left="734"/>
        <w:jc w:val="both"/>
        <w:rPr>
          <w:rFonts w:ascii="Calibri" w:hAnsi="Calibri"/>
          <w:sz w:val="22"/>
          <w:szCs w:val="22"/>
        </w:rPr>
      </w:pPr>
      <w:r w:rsidRPr="00C24E89">
        <w:rPr>
          <w:rFonts w:ascii="Calibri" w:hAnsi="Calibri"/>
          <w:b/>
          <w:sz w:val="22"/>
          <w:szCs w:val="22"/>
        </w:rPr>
        <w:t xml:space="preserve">Only bids determined </w:t>
      </w:r>
      <w:r>
        <w:rPr>
          <w:rFonts w:ascii="Calibri" w:hAnsi="Calibri"/>
          <w:b/>
          <w:sz w:val="22"/>
          <w:szCs w:val="22"/>
        </w:rPr>
        <w:t xml:space="preserve">to be </w:t>
      </w:r>
      <w:r w:rsidRPr="00C24E89">
        <w:rPr>
          <w:rFonts w:ascii="Calibri" w:hAnsi="Calibri"/>
          <w:b/>
          <w:sz w:val="22"/>
          <w:szCs w:val="22"/>
        </w:rPr>
        <w:t>with</w:t>
      </w:r>
      <w:r>
        <w:rPr>
          <w:rFonts w:ascii="Calibri" w:hAnsi="Calibri"/>
          <w:b/>
          <w:sz w:val="22"/>
          <w:szCs w:val="22"/>
        </w:rPr>
        <w:t>in the</w:t>
      </w:r>
      <w:r w:rsidRPr="00C24E89">
        <w:rPr>
          <w:rFonts w:ascii="Calibri" w:hAnsi="Calibri"/>
          <w:b/>
          <w:sz w:val="22"/>
          <w:szCs w:val="22"/>
        </w:rPr>
        <w:t xml:space="preserve"> competitive range will move forward in the evaluation process.</w:t>
      </w:r>
    </w:p>
    <w:p w14:paraId="37E38B5F" w14:textId="6A399DC9" w:rsidR="00182078" w:rsidRPr="00EB7290" w:rsidRDefault="00182078" w:rsidP="00EB7290">
      <w:pPr>
        <w:numPr>
          <w:ilvl w:val="0"/>
          <w:numId w:val="11"/>
        </w:numPr>
        <w:spacing w:before="240"/>
        <w:ind w:left="734" w:hanging="547"/>
        <w:jc w:val="both"/>
        <w:rPr>
          <w:rFonts w:ascii="Calibri" w:hAnsi="Calibri"/>
          <w:sz w:val="22"/>
          <w:szCs w:val="22"/>
        </w:rPr>
      </w:pPr>
      <w:r>
        <w:rPr>
          <w:rFonts w:ascii="Calibri" w:hAnsi="Calibri"/>
          <w:b/>
          <w:smallCaps/>
          <w:sz w:val="22"/>
          <w:szCs w:val="22"/>
        </w:rPr>
        <w:t>Live Demonstrations</w:t>
      </w:r>
      <w:r w:rsidRPr="00521456">
        <w:rPr>
          <w:rFonts w:ascii="Calibri" w:hAnsi="Calibri"/>
          <w:b/>
          <w:smallCaps/>
          <w:sz w:val="22"/>
          <w:szCs w:val="22"/>
        </w:rPr>
        <w:t xml:space="preserve"> (Step </w:t>
      </w:r>
      <w:r>
        <w:rPr>
          <w:rFonts w:ascii="Calibri" w:hAnsi="Calibri"/>
          <w:b/>
          <w:smallCaps/>
          <w:sz w:val="22"/>
          <w:szCs w:val="22"/>
        </w:rPr>
        <w:t>6</w:t>
      </w:r>
      <w:r w:rsidRPr="00521456">
        <w:rPr>
          <w:rFonts w:ascii="Calibri" w:hAnsi="Calibri"/>
          <w:b/>
          <w:smallCaps/>
          <w:sz w:val="22"/>
          <w:szCs w:val="22"/>
        </w:rPr>
        <w:t>)</w:t>
      </w:r>
      <w:r w:rsidRPr="00521456">
        <w:rPr>
          <w:rFonts w:ascii="Calibri" w:hAnsi="Calibri"/>
          <w:sz w:val="22"/>
          <w:szCs w:val="22"/>
        </w:rPr>
        <w:t>.</w:t>
      </w:r>
      <w:r w:rsidRPr="00B02905">
        <w:rPr>
          <w:rFonts w:ascii="Calibri" w:hAnsi="Calibri"/>
          <w:sz w:val="22"/>
          <w:szCs w:val="22"/>
        </w:rPr>
        <w:t xml:space="preserve">  </w:t>
      </w:r>
      <w:r>
        <w:rPr>
          <w:rFonts w:ascii="Calibri" w:hAnsi="Calibri"/>
          <w:sz w:val="22"/>
          <w:szCs w:val="22"/>
        </w:rPr>
        <w:t xml:space="preserve">Bidders determined to be within </w:t>
      </w:r>
      <w:r w:rsidR="008317A7">
        <w:rPr>
          <w:rFonts w:ascii="Calibri" w:hAnsi="Calibri"/>
          <w:sz w:val="22"/>
          <w:szCs w:val="22"/>
        </w:rPr>
        <w:t>the</w:t>
      </w:r>
      <w:r>
        <w:rPr>
          <w:rFonts w:ascii="Calibri" w:hAnsi="Calibri"/>
          <w:sz w:val="22"/>
          <w:szCs w:val="22"/>
        </w:rPr>
        <w:t xml:space="preserve"> competitive range will be required to complete a live demonstration</w:t>
      </w:r>
      <w:r w:rsidR="006C5AD6">
        <w:rPr>
          <w:rFonts w:ascii="Calibri" w:hAnsi="Calibri"/>
          <w:sz w:val="22"/>
          <w:szCs w:val="22"/>
        </w:rPr>
        <w:t>.</w:t>
      </w:r>
      <w:r w:rsidR="006E0773">
        <w:rPr>
          <w:rFonts w:ascii="Calibri" w:hAnsi="Calibri"/>
          <w:sz w:val="22"/>
          <w:szCs w:val="22"/>
        </w:rPr>
        <w:t xml:space="preserve">  </w:t>
      </w:r>
      <w:r w:rsidRPr="00EB7290">
        <w:rPr>
          <w:rFonts w:ascii="Calibri" w:hAnsi="Calibri"/>
          <w:sz w:val="22"/>
          <w:szCs w:val="22"/>
        </w:rPr>
        <w:t xml:space="preserve">Bidders will be provided with the </w:t>
      </w:r>
      <w:r w:rsidR="006E0773">
        <w:rPr>
          <w:rFonts w:ascii="Calibri" w:hAnsi="Calibri"/>
          <w:sz w:val="22"/>
          <w:szCs w:val="22"/>
        </w:rPr>
        <w:t xml:space="preserve">demonstration </w:t>
      </w:r>
      <w:r w:rsidR="006C5AD6">
        <w:rPr>
          <w:rFonts w:ascii="Calibri" w:hAnsi="Calibri"/>
          <w:sz w:val="22"/>
          <w:szCs w:val="22"/>
        </w:rPr>
        <w:t xml:space="preserve">scenarios, </w:t>
      </w:r>
      <w:r w:rsidRPr="00EB7290">
        <w:rPr>
          <w:rFonts w:ascii="Calibri" w:hAnsi="Calibri"/>
          <w:sz w:val="22"/>
          <w:szCs w:val="22"/>
        </w:rPr>
        <w:t xml:space="preserve">location and schedule information approximately two (2) weeks prior to the actual day of the live demonstration.  Bidders will have a maximum of two (2) hours to complete the live demonstration with an additional thirty (30) minutes for questions from the evaluation team.  If bidding both categories, the bidder will be scheduled for two (2) separate demonstration times.  Bidders will be required to supply the necessary computer hardware (Enterprise Services will provide connection to the internet, a projector, screen, etc.) to complete the demonstration.  Live Demonstrations will be evaluated on </w:t>
      </w:r>
      <w:r w:rsidR="007E3EAD" w:rsidRPr="00EB7290">
        <w:rPr>
          <w:rFonts w:ascii="Calibri" w:hAnsi="Calibri"/>
          <w:sz w:val="22"/>
          <w:szCs w:val="22"/>
        </w:rPr>
        <w:t xml:space="preserve">ease of </w:t>
      </w:r>
      <w:r w:rsidR="0018679D">
        <w:rPr>
          <w:rFonts w:ascii="Calibri" w:hAnsi="Calibri"/>
          <w:sz w:val="22"/>
          <w:szCs w:val="22"/>
        </w:rPr>
        <w:t xml:space="preserve">system </w:t>
      </w:r>
      <w:r w:rsidR="007E3EAD" w:rsidRPr="00EB7290">
        <w:rPr>
          <w:rFonts w:ascii="Calibri" w:hAnsi="Calibri"/>
          <w:sz w:val="22"/>
          <w:szCs w:val="22"/>
        </w:rPr>
        <w:t xml:space="preserve">use, customizability, </w:t>
      </w:r>
      <w:r w:rsidR="003849B5">
        <w:rPr>
          <w:rFonts w:ascii="Calibri" w:hAnsi="Calibri"/>
          <w:sz w:val="22"/>
          <w:szCs w:val="22"/>
        </w:rPr>
        <w:t>flexibility</w:t>
      </w:r>
      <w:r w:rsidR="002F47ED">
        <w:rPr>
          <w:rFonts w:ascii="Calibri" w:hAnsi="Calibri"/>
          <w:sz w:val="22"/>
          <w:szCs w:val="22"/>
        </w:rPr>
        <w:t xml:space="preserve"> and </w:t>
      </w:r>
      <w:r w:rsidR="0018679D">
        <w:rPr>
          <w:rFonts w:ascii="Calibri" w:hAnsi="Calibri"/>
          <w:sz w:val="22"/>
          <w:szCs w:val="22"/>
        </w:rPr>
        <w:t>adherence</w:t>
      </w:r>
      <w:r w:rsidR="002F47ED">
        <w:rPr>
          <w:rFonts w:ascii="Calibri" w:hAnsi="Calibri"/>
          <w:sz w:val="22"/>
          <w:szCs w:val="22"/>
        </w:rPr>
        <w:t xml:space="preserve"> to demo</w:t>
      </w:r>
      <w:r w:rsidR="0018679D">
        <w:rPr>
          <w:rFonts w:ascii="Calibri" w:hAnsi="Calibri"/>
          <w:sz w:val="22"/>
          <w:szCs w:val="22"/>
        </w:rPr>
        <w:t>nstration</w:t>
      </w:r>
      <w:r w:rsidR="002F47ED">
        <w:rPr>
          <w:rFonts w:ascii="Calibri" w:hAnsi="Calibri"/>
          <w:sz w:val="22"/>
          <w:szCs w:val="22"/>
        </w:rPr>
        <w:t xml:space="preserve"> </w:t>
      </w:r>
      <w:r w:rsidR="0018679D">
        <w:rPr>
          <w:rFonts w:ascii="Calibri" w:hAnsi="Calibri"/>
          <w:sz w:val="22"/>
          <w:szCs w:val="22"/>
        </w:rPr>
        <w:t>scenarios</w:t>
      </w:r>
      <w:r w:rsidRPr="00EB7290">
        <w:rPr>
          <w:rFonts w:ascii="Calibri" w:hAnsi="Calibri"/>
          <w:sz w:val="22"/>
          <w:szCs w:val="22"/>
        </w:rPr>
        <w:t>.</w:t>
      </w:r>
    </w:p>
    <w:p w14:paraId="5287EB73" w14:textId="77BE3F85" w:rsidR="00182078" w:rsidRDefault="00182078" w:rsidP="00182078">
      <w:pPr>
        <w:numPr>
          <w:ilvl w:val="0"/>
          <w:numId w:val="11"/>
        </w:numPr>
        <w:spacing w:before="240"/>
        <w:ind w:left="734" w:hanging="547"/>
        <w:jc w:val="both"/>
        <w:rPr>
          <w:rFonts w:ascii="Calibri" w:hAnsi="Calibri"/>
          <w:sz w:val="22"/>
          <w:szCs w:val="22"/>
        </w:rPr>
      </w:pPr>
      <w:r w:rsidDel="00182078">
        <w:rPr>
          <w:rFonts w:ascii="Calibri" w:hAnsi="Calibri"/>
          <w:b/>
          <w:smallCaps/>
          <w:sz w:val="22"/>
          <w:szCs w:val="22"/>
        </w:rPr>
        <w:t>Rebate/Incentive Share Components</w:t>
      </w:r>
      <w:r w:rsidRPr="00521456" w:rsidDel="00182078">
        <w:rPr>
          <w:rFonts w:ascii="Calibri" w:hAnsi="Calibri"/>
          <w:b/>
          <w:smallCaps/>
          <w:sz w:val="22"/>
          <w:szCs w:val="22"/>
        </w:rPr>
        <w:t xml:space="preserve"> (Step </w:t>
      </w:r>
      <w:r>
        <w:rPr>
          <w:rFonts w:ascii="Calibri" w:hAnsi="Calibri"/>
          <w:b/>
          <w:smallCaps/>
          <w:sz w:val="22"/>
          <w:szCs w:val="22"/>
        </w:rPr>
        <w:t>7</w:t>
      </w:r>
      <w:r w:rsidRPr="00521456" w:rsidDel="00182078">
        <w:rPr>
          <w:rFonts w:ascii="Calibri" w:hAnsi="Calibri"/>
          <w:b/>
          <w:smallCaps/>
          <w:sz w:val="22"/>
          <w:szCs w:val="22"/>
        </w:rPr>
        <w:t>)</w:t>
      </w:r>
      <w:r w:rsidRPr="00521456" w:rsidDel="00182078">
        <w:rPr>
          <w:rFonts w:ascii="Calibri" w:hAnsi="Calibri"/>
          <w:sz w:val="22"/>
          <w:szCs w:val="22"/>
        </w:rPr>
        <w:t>.</w:t>
      </w:r>
      <w:r w:rsidRPr="00B02905" w:rsidDel="00182078">
        <w:rPr>
          <w:rFonts w:ascii="Calibri" w:hAnsi="Calibri"/>
          <w:sz w:val="22"/>
          <w:szCs w:val="22"/>
        </w:rPr>
        <w:t xml:space="preserve">  </w:t>
      </w:r>
      <w:r w:rsidDel="00182078">
        <w:rPr>
          <w:rFonts w:ascii="Calibri" w:hAnsi="Calibri"/>
          <w:sz w:val="22"/>
          <w:szCs w:val="22"/>
        </w:rPr>
        <w:t xml:space="preserve">Bidders must submit a Rebate/Incentive share component for each category bid as specified in Exhibits </w:t>
      </w:r>
      <w:r w:rsidR="006E0773">
        <w:rPr>
          <w:rFonts w:ascii="Calibri" w:hAnsi="Calibri"/>
          <w:sz w:val="22"/>
          <w:szCs w:val="22"/>
        </w:rPr>
        <w:t>B1 and B</w:t>
      </w:r>
      <w:r w:rsidDel="00182078">
        <w:rPr>
          <w:rFonts w:ascii="Calibri" w:hAnsi="Calibri"/>
          <w:sz w:val="22"/>
          <w:szCs w:val="22"/>
        </w:rPr>
        <w:t xml:space="preserve">2, respectively.  Enterprise Services will evaluate the bid Rebate/Incentive Share Components – to identify the highest rebate– by reviewing and comparing the submitted Rebate/Incentive Share rates.  The bidder with the highest incentive share/rebate offered </w:t>
      </w:r>
      <w:r w:rsidR="00AE2864">
        <w:rPr>
          <w:rFonts w:ascii="Calibri" w:hAnsi="Calibri"/>
          <w:sz w:val="22"/>
          <w:szCs w:val="22"/>
        </w:rPr>
        <w:t xml:space="preserve">for each rebate type </w:t>
      </w:r>
      <w:r w:rsidDel="00182078">
        <w:rPr>
          <w:rFonts w:ascii="Calibri" w:hAnsi="Calibri"/>
          <w:sz w:val="22"/>
          <w:szCs w:val="22"/>
        </w:rPr>
        <w:t xml:space="preserve">will receive </w:t>
      </w:r>
      <w:r w:rsidR="00AE2864">
        <w:rPr>
          <w:rFonts w:ascii="Calibri" w:hAnsi="Calibri"/>
          <w:sz w:val="22"/>
          <w:szCs w:val="22"/>
        </w:rPr>
        <w:t>all available points</w:t>
      </w:r>
      <w:r w:rsidR="00347381">
        <w:rPr>
          <w:rFonts w:ascii="Calibri" w:hAnsi="Calibri"/>
          <w:sz w:val="22"/>
          <w:szCs w:val="22"/>
        </w:rPr>
        <w:t xml:space="preserve"> for the rebate type </w:t>
      </w:r>
      <w:r w:rsidDel="00182078">
        <w:rPr>
          <w:rFonts w:ascii="Calibri" w:hAnsi="Calibri"/>
          <w:sz w:val="22"/>
          <w:szCs w:val="22"/>
        </w:rPr>
        <w:t>and the remaining bidders will receive proportionately fewer points.</w:t>
      </w:r>
    </w:p>
    <w:tbl>
      <w:tblPr>
        <w:tblStyle w:val="TableGrid"/>
        <w:tblW w:w="8690" w:type="dxa"/>
        <w:tblInd w:w="73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Description w:val="This table captures the points available to bidders by rebate type.&#10;For category 1 – Purchase Card Services, the following points are available.&#10;Standard volume, two hundred and fifty points&#10;Non-standard volume, three hundred and fifty points&#10;Prompt payment, one hundred points&#10;National annual volume, one hundred points&#10;For category 2 – Fleet Card Services, the following points are available.&#10;Standard volume, six hundred points&#10;Prompt payment, one hundred points&#10;National annual volume, one hundred points&#10;"/>
      </w:tblPr>
      <w:tblGrid>
        <w:gridCol w:w="2136"/>
        <w:gridCol w:w="1965"/>
        <w:gridCol w:w="1053"/>
        <w:gridCol w:w="1802"/>
        <w:gridCol w:w="1734"/>
      </w:tblGrid>
      <w:tr w:rsidR="00556151" w14:paraId="4E454E8B" w14:textId="77777777" w:rsidTr="00FB7879">
        <w:trPr>
          <w:tblHeader/>
        </w:trPr>
        <w:tc>
          <w:tcPr>
            <w:tcW w:w="4121" w:type="dxa"/>
            <w:gridSpan w:val="2"/>
            <w:tcBorders>
              <w:top w:val="single" w:sz="4" w:space="0" w:color="auto"/>
              <w:left w:val="single" w:sz="4" w:space="0" w:color="auto"/>
              <w:bottom w:val="single" w:sz="4" w:space="0" w:color="auto"/>
              <w:right w:val="single" w:sz="4" w:space="0" w:color="auto"/>
            </w:tcBorders>
            <w:shd w:val="clear" w:color="auto" w:fill="D6E3BC" w:themeFill="accent3" w:themeFillTint="66"/>
          </w:tcPr>
          <w:p w14:paraId="08CC6943" w14:textId="52A572B5" w:rsidR="00556151" w:rsidRPr="00556151" w:rsidRDefault="00556151" w:rsidP="00556151">
            <w:pPr>
              <w:spacing w:before="240"/>
              <w:jc w:val="center"/>
              <w:rPr>
                <w:rFonts w:ascii="Calibri" w:hAnsi="Calibri"/>
                <w:b/>
                <w:sz w:val="22"/>
                <w:szCs w:val="22"/>
              </w:rPr>
            </w:pPr>
            <w:r w:rsidRPr="00556151">
              <w:rPr>
                <w:rFonts w:ascii="Calibri" w:hAnsi="Calibri"/>
                <w:b/>
                <w:sz w:val="22"/>
                <w:szCs w:val="22"/>
              </w:rPr>
              <w:lastRenderedPageBreak/>
              <w:t>Category 1</w:t>
            </w:r>
            <w:r w:rsidR="008317A7">
              <w:rPr>
                <w:rFonts w:ascii="Calibri" w:hAnsi="Calibri"/>
                <w:b/>
                <w:sz w:val="22"/>
                <w:szCs w:val="22"/>
              </w:rPr>
              <w:t xml:space="preserve"> – Purchasing Card</w:t>
            </w:r>
          </w:p>
        </w:tc>
        <w:tc>
          <w:tcPr>
            <w:tcW w:w="1067" w:type="dxa"/>
            <w:tcBorders>
              <w:left w:val="single" w:sz="4" w:space="0" w:color="auto"/>
              <w:right w:val="single" w:sz="4" w:space="0" w:color="auto"/>
            </w:tcBorders>
          </w:tcPr>
          <w:p w14:paraId="24EEF45A" w14:textId="77777777" w:rsidR="00556151" w:rsidRDefault="00556151" w:rsidP="00556151">
            <w:pPr>
              <w:spacing w:before="240"/>
              <w:jc w:val="both"/>
              <w:rPr>
                <w:rFonts w:ascii="Calibri" w:hAnsi="Calibri"/>
                <w:sz w:val="22"/>
                <w:szCs w:val="22"/>
              </w:rPr>
            </w:pPr>
          </w:p>
        </w:tc>
        <w:tc>
          <w:tcPr>
            <w:tcW w:w="3502" w:type="dxa"/>
            <w:gridSpan w:val="2"/>
            <w:tcBorders>
              <w:top w:val="single" w:sz="4" w:space="0" w:color="auto"/>
              <w:left w:val="single" w:sz="4" w:space="0" w:color="auto"/>
              <w:bottom w:val="single" w:sz="4" w:space="0" w:color="auto"/>
              <w:right w:val="single" w:sz="4" w:space="0" w:color="auto"/>
            </w:tcBorders>
            <w:shd w:val="clear" w:color="auto" w:fill="FBD4B4" w:themeFill="accent6" w:themeFillTint="66"/>
          </w:tcPr>
          <w:p w14:paraId="4E24BA63" w14:textId="1107CCF9" w:rsidR="00556151" w:rsidRPr="00556151" w:rsidRDefault="00556151" w:rsidP="00556151">
            <w:pPr>
              <w:spacing w:before="240"/>
              <w:jc w:val="center"/>
              <w:rPr>
                <w:rFonts w:ascii="Calibri" w:hAnsi="Calibri"/>
                <w:b/>
                <w:sz w:val="22"/>
                <w:szCs w:val="22"/>
              </w:rPr>
            </w:pPr>
            <w:r w:rsidRPr="00556151">
              <w:rPr>
                <w:rFonts w:ascii="Calibri" w:hAnsi="Calibri"/>
                <w:b/>
                <w:sz w:val="22"/>
                <w:szCs w:val="22"/>
              </w:rPr>
              <w:t>Category 2 – Fleet Card</w:t>
            </w:r>
          </w:p>
        </w:tc>
      </w:tr>
      <w:tr w:rsidR="00556151" w14:paraId="0F0C28C7" w14:textId="77777777" w:rsidTr="00556151">
        <w:trPr>
          <w:tblHeader/>
        </w:trPr>
        <w:tc>
          <w:tcPr>
            <w:tcW w:w="2141" w:type="dxa"/>
            <w:tcBorders>
              <w:top w:val="single" w:sz="4" w:space="0" w:color="auto"/>
              <w:left w:val="single" w:sz="4" w:space="0" w:color="auto"/>
              <w:bottom w:val="single" w:sz="4" w:space="0" w:color="auto"/>
              <w:right w:val="single" w:sz="4" w:space="0" w:color="auto"/>
            </w:tcBorders>
          </w:tcPr>
          <w:p w14:paraId="53E2FEA4" w14:textId="42EA5AF4" w:rsidR="00556151" w:rsidRPr="00556151" w:rsidRDefault="00556151" w:rsidP="00556151">
            <w:pPr>
              <w:spacing w:before="240"/>
              <w:jc w:val="both"/>
              <w:rPr>
                <w:rFonts w:ascii="Calibri" w:hAnsi="Calibri"/>
                <w:b/>
                <w:sz w:val="22"/>
                <w:szCs w:val="22"/>
              </w:rPr>
            </w:pPr>
            <w:r w:rsidRPr="00556151">
              <w:rPr>
                <w:rFonts w:ascii="Calibri" w:hAnsi="Calibri"/>
                <w:b/>
                <w:sz w:val="22"/>
                <w:szCs w:val="22"/>
              </w:rPr>
              <w:t>Rebate/Incentive Share Type</w:t>
            </w:r>
          </w:p>
        </w:tc>
        <w:tc>
          <w:tcPr>
            <w:tcW w:w="1980" w:type="dxa"/>
            <w:tcBorders>
              <w:top w:val="single" w:sz="4" w:space="0" w:color="auto"/>
              <w:left w:val="single" w:sz="4" w:space="0" w:color="auto"/>
              <w:bottom w:val="single" w:sz="4" w:space="0" w:color="auto"/>
              <w:right w:val="single" w:sz="4" w:space="0" w:color="auto"/>
            </w:tcBorders>
          </w:tcPr>
          <w:p w14:paraId="464FB2BE" w14:textId="5FA754D7" w:rsidR="00556151" w:rsidRPr="00556151" w:rsidRDefault="00556151" w:rsidP="00556151">
            <w:pPr>
              <w:spacing w:before="240"/>
              <w:jc w:val="both"/>
              <w:rPr>
                <w:rFonts w:ascii="Calibri" w:hAnsi="Calibri"/>
                <w:b/>
                <w:sz w:val="22"/>
                <w:szCs w:val="22"/>
              </w:rPr>
            </w:pPr>
            <w:r w:rsidRPr="00556151">
              <w:rPr>
                <w:rFonts w:ascii="Calibri" w:hAnsi="Calibri"/>
                <w:b/>
                <w:sz w:val="22"/>
                <w:szCs w:val="22"/>
              </w:rPr>
              <w:t>Points Available</w:t>
            </w:r>
          </w:p>
        </w:tc>
        <w:tc>
          <w:tcPr>
            <w:tcW w:w="1067" w:type="dxa"/>
            <w:tcBorders>
              <w:left w:val="single" w:sz="4" w:space="0" w:color="auto"/>
              <w:right w:val="single" w:sz="4" w:space="0" w:color="auto"/>
            </w:tcBorders>
          </w:tcPr>
          <w:p w14:paraId="7A8902B4" w14:textId="77777777" w:rsidR="00556151" w:rsidRDefault="00556151" w:rsidP="00556151">
            <w:pPr>
              <w:spacing w:before="240"/>
              <w:jc w:val="both"/>
              <w:rPr>
                <w:rFonts w:ascii="Calibri" w:hAnsi="Calibri"/>
                <w:sz w:val="22"/>
                <w:szCs w:val="22"/>
              </w:rPr>
            </w:pPr>
          </w:p>
        </w:tc>
        <w:tc>
          <w:tcPr>
            <w:tcW w:w="1757" w:type="dxa"/>
            <w:tcBorders>
              <w:top w:val="single" w:sz="4" w:space="0" w:color="auto"/>
              <w:left w:val="single" w:sz="4" w:space="0" w:color="auto"/>
              <w:bottom w:val="single" w:sz="4" w:space="0" w:color="auto"/>
              <w:right w:val="single" w:sz="4" w:space="0" w:color="auto"/>
            </w:tcBorders>
          </w:tcPr>
          <w:p w14:paraId="7539B1DE" w14:textId="60FBCEC4" w:rsidR="00556151" w:rsidRPr="00556151" w:rsidRDefault="00556151" w:rsidP="00556151">
            <w:pPr>
              <w:spacing w:before="240"/>
              <w:jc w:val="both"/>
              <w:rPr>
                <w:rFonts w:ascii="Calibri" w:hAnsi="Calibri"/>
                <w:b/>
                <w:sz w:val="22"/>
                <w:szCs w:val="22"/>
              </w:rPr>
            </w:pPr>
            <w:r w:rsidRPr="00556151">
              <w:rPr>
                <w:rFonts w:ascii="Calibri" w:hAnsi="Calibri"/>
                <w:b/>
                <w:sz w:val="22"/>
                <w:szCs w:val="22"/>
              </w:rPr>
              <w:t>Rebate/Incentive Share Type</w:t>
            </w:r>
          </w:p>
        </w:tc>
        <w:tc>
          <w:tcPr>
            <w:tcW w:w="1745" w:type="dxa"/>
            <w:tcBorders>
              <w:top w:val="single" w:sz="4" w:space="0" w:color="auto"/>
              <w:left w:val="single" w:sz="4" w:space="0" w:color="auto"/>
              <w:bottom w:val="single" w:sz="4" w:space="0" w:color="auto"/>
              <w:right w:val="single" w:sz="4" w:space="0" w:color="auto"/>
            </w:tcBorders>
          </w:tcPr>
          <w:p w14:paraId="416982DE" w14:textId="51BFEF63" w:rsidR="00556151" w:rsidRPr="00556151" w:rsidRDefault="00556151" w:rsidP="00556151">
            <w:pPr>
              <w:spacing w:before="240"/>
              <w:jc w:val="both"/>
              <w:rPr>
                <w:rFonts w:ascii="Calibri" w:hAnsi="Calibri"/>
                <w:b/>
                <w:sz w:val="22"/>
                <w:szCs w:val="22"/>
              </w:rPr>
            </w:pPr>
            <w:r w:rsidRPr="00556151">
              <w:rPr>
                <w:rFonts w:ascii="Calibri" w:hAnsi="Calibri"/>
                <w:b/>
                <w:sz w:val="22"/>
                <w:szCs w:val="22"/>
              </w:rPr>
              <w:t>Points Available</w:t>
            </w:r>
          </w:p>
        </w:tc>
      </w:tr>
      <w:tr w:rsidR="00556151" w14:paraId="171932DC" w14:textId="77777777" w:rsidTr="00556151">
        <w:trPr>
          <w:tblHeader/>
        </w:trPr>
        <w:tc>
          <w:tcPr>
            <w:tcW w:w="2141" w:type="dxa"/>
            <w:tcBorders>
              <w:top w:val="single" w:sz="4" w:space="0" w:color="auto"/>
              <w:left w:val="single" w:sz="4" w:space="0" w:color="auto"/>
              <w:bottom w:val="single" w:sz="4" w:space="0" w:color="auto"/>
              <w:right w:val="single" w:sz="4" w:space="0" w:color="auto"/>
            </w:tcBorders>
          </w:tcPr>
          <w:p w14:paraId="60852632" w14:textId="07D32D2F" w:rsidR="00556151" w:rsidRDefault="00556151" w:rsidP="00556151">
            <w:pPr>
              <w:spacing w:before="240"/>
              <w:jc w:val="both"/>
              <w:rPr>
                <w:rFonts w:ascii="Calibri" w:hAnsi="Calibri"/>
                <w:sz w:val="22"/>
                <w:szCs w:val="22"/>
              </w:rPr>
            </w:pPr>
            <w:r>
              <w:rPr>
                <w:rFonts w:ascii="Calibri" w:hAnsi="Calibri"/>
                <w:sz w:val="22"/>
                <w:szCs w:val="22"/>
              </w:rPr>
              <w:t>Standard Volume</w:t>
            </w:r>
          </w:p>
        </w:tc>
        <w:tc>
          <w:tcPr>
            <w:tcW w:w="1980" w:type="dxa"/>
            <w:tcBorders>
              <w:top w:val="single" w:sz="4" w:space="0" w:color="auto"/>
              <w:left w:val="single" w:sz="4" w:space="0" w:color="auto"/>
              <w:bottom w:val="single" w:sz="4" w:space="0" w:color="auto"/>
              <w:right w:val="single" w:sz="4" w:space="0" w:color="auto"/>
            </w:tcBorders>
          </w:tcPr>
          <w:p w14:paraId="6F172613" w14:textId="37322FEF" w:rsidR="00556151" w:rsidRDefault="0029180F" w:rsidP="003849B5">
            <w:pPr>
              <w:tabs>
                <w:tab w:val="center" w:pos="874"/>
              </w:tabs>
              <w:spacing w:before="240"/>
              <w:jc w:val="both"/>
              <w:rPr>
                <w:rFonts w:ascii="Calibri" w:hAnsi="Calibri"/>
                <w:sz w:val="22"/>
                <w:szCs w:val="22"/>
              </w:rPr>
            </w:pPr>
            <w:r>
              <w:rPr>
                <w:rFonts w:ascii="Calibri" w:hAnsi="Calibri"/>
                <w:sz w:val="22"/>
                <w:szCs w:val="22"/>
              </w:rPr>
              <w:t>250</w:t>
            </w:r>
          </w:p>
        </w:tc>
        <w:tc>
          <w:tcPr>
            <w:tcW w:w="1067" w:type="dxa"/>
            <w:tcBorders>
              <w:left w:val="single" w:sz="4" w:space="0" w:color="auto"/>
              <w:right w:val="single" w:sz="4" w:space="0" w:color="auto"/>
            </w:tcBorders>
          </w:tcPr>
          <w:p w14:paraId="661CA5E7" w14:textId="77777777" w:rsidR="00556151" w:rsidRDefault="00556151" w:rsidP="00556151">
            <w:pPr>
              <w:spacing w:before="240"/>
              <w:jc w:val="both"/>
              <w:rPr>
                <w:rFonts w:ascii="Calibri" w:hAnsi="Calibri"/>
                <w:sz w:val="22"/>
                <w:szCs w:val="22"/>
              </w:rPr>
            </w:pPr>
          </w:p>
        </w:tc>
        <w:tc>
          <w:tcPr>
            <w:tcW w:w="1757" w:type="dxa"/>
            <w:tcBorders>
              <w:top w:val="single" w:sz="4" w:space="0" w:color="auto"/>
              <w:left w:val="single" w:sz="4" w:space="0" w:color="auto"/>
              <w:bottom w:val="single" w:sz="4" w:space="0" w:color="auto"/>
              <w:right w:val="single" w:sz="4" w:space="0" w:color="auto"/>
            </w:tcBorders>
          </w:tcPr>
          <w:p w14:paraId="74158A9F" w14:textId="42BF2697" w:rsidR="00556151" w:rsidRDefault="00556151" w:rsidP="00556151">
            <w:pPr>
              <w:spacing w:before="240"/>
              <w:jc w:val="both"/>
              <w:rPr>
                <w:rFonts w:ascii="Calibri" w:hAnsi="Calibri"/>
                <w:sz w:val="22"/>
                <w:szCs w:val="22"/>
              </w:rPr>
            </w:pPr>
            <w:r>
              <w:rPr>
                <w:rFonts w:ascii="Calibri" w:hAnsi="Calibri"/>
                <w:sz w:val="22"/>
                <w:szCs w:val="22"/>
              </w:rPr>
              <w:t>Standard Volume</w:t>
            </w:r>
          </w:p>
        </w:tc>
        <w:tc>
          <w:tcPr>
            <w:tcW w:w="1745" w:type="dxa"/>
            <w:tcBorders>
              <w:top w:val="single" w:sz="4" w:space="0" w:color="auto"/>
              <w:left w:val="single" w:sz="4" w:space="0" w:color="auto"/>
              <w:bottom w:val="single" w:sz="4" w:space="0" w:color="auto"/>
              <w:right w:val="single" w:sz="4" w:space="0" w:color="auto"/>
            </w:tcBorders>
          </w:tcPr>
          <w:p w14:paraId="7973F1B1" w14:textId="6428026C" w:rsidR="009F49F9" w:rsidRDefault="0029180F" w:rsidP="00556151">
            <w:pPr>
              <w:spacing w:before="240"/>
              <w:jc w:val="both"/>
              <w:rPr>
                <w:rFonts w:ascii="Calibri" w:hAnsi="Calibri"/>
                <w:sz w:val="22"/>
                <w:szCs w:val="22"/>
              </w:rPr>
            </w:pPr>
            <w:r>
              <w:rPr>
                <w:rFonts w:ascii="Calibri" w:hAnsi="Calibri"/>
                <w:sz w:val="22"/>
                <w:szCs w:val="22"/>
              </w:rPr>
              <w:t>60</w:t>
            </w:r>
            <w:r w:rsidR="009F49F9">
              <w:rPr>
                <w:rFonts w:ascii="Calibri" w:hAnsi="Calibri"/>
                <w:sz w:val="22"/>
                <w:szCs w:val="22"/>
              </w:rPr>
              <w:t>0</w:t>
            </w:r>
          </w:p>
        </w:tc>
      </w:tr>
      <w:tr w:rsidR="00556151" w14:paraId="5A92C7DB" w14:textId="77777777" w:rsidTr="00556151">
        <w:trPr>
          <w:tblHeader/>
        </w:trPr>
        <w:tc>
          <w:tcPr>
            <w:tcW w:w="2141" w:type="dxa"/>
            <w:tcBorders>
              <w:top w:val="single" w:sz="4" w:space="0" w:color="auto"/>
              <w:left w:val="single" w:sz="4" w:space="0" w:color="auto"/>
              <w:bottom w:val="single" w:sz="4" w:space="0" w:color="auto"/>
              <w:right w:val="single" w:sz="4" w:space="0" w:color="auto"/>
            </w:tcBorders>
          </w:tcPr>
          <w:p w14:paraId="3CC0D998" w14:textId="250D8751" w:rsidR="00556151" w:rsidRDefault="00556151" w:rsidP="00556151">
            <w:pPr>
              <w:spacing w:before="240"/>
              <w:jc w:val="both"/>
              <w:rPr>
                <w:rFonts w:ascii="Calibri" w:hAnsi="Calibri"/>
                <w:sz w:val="22"/>
                <w:szCs w:val="22"/>
              </w:rPr>
            </w:pPr>
            <w:r>
              <w:rPr>
                <w:rFonts w:ascii="Calibri" w:hAnsi="Calibri"/>
                <w:sz w:val="22"/>
                <w:szCs w:val="22"/>
              </w:rPr>
              <w:t>Non-Standard Volume</w:t>
            </w:r>
          </w:p>
        </w:tc>
        <w:tc>
          <w:tcPr>
            <w:tcW w:w="1980" w:type="dxa"/>
            <w:tcBorders>
              <w:top w:val="single" w:sz="4" w:space="0" w:color="auto"/>
              <w:left w:val="single" w:sz="4" w:space="0" w:color="auto"/>
              <w:bottom w:val="single" w:sz="4" w:space="0" w:color="auto"/>
              <w:right w:val="single" w:sz="4" w:space="0" w:color="auto"/>
            </w:tcBorders>
          </w:tcPr>
          <w:p w14:paraId="4D68747C" w14:textId="353E3EAA" w:rsidR="009F49F9" w:rsidRDefault="0029180F" w:rsidP="00556151">
            <w:pPr>
              <w:spacing w:before="240"/>
              <w:jc w:val="both"/>
              <w:rPr>
                <w:rFonts w:ascii="Calibri" w:hAnsi="Calibri"/>
                <w:sz w:val="22"/>
                <w:szCs w:val="22"/>
              </w:rPr>
            </w:pPr>
            <w:r>
              <w:rPr>
                <w:rFonts w:ascii="Calibri" w:hAnsi="Calibri"/>
                <w:sz w:val="22"/>
                <w:szCs w:val="22"/>
              </w:rPr>
              <w:t>350</w:t>
            </w:r>
          </w:p>
        </w:tc>
        <w:tc>
          <w:tcPr>
            <w:tcW w:w="1067" w:type="dxa"/>
            <w:tcBorders>
              <w:left w:val="single" w:sz="4" w:space="0" w:color="auto"/>
              <w:right w:val="single" w:sz="4" w:space="0" w:color="auto"/>
            </w:tcBorders>
          </w:tcPr>
          <w:p w14:paraId="3B4991D6" w14:textId="77777777" w:rsidR="00556151" w:rsidRDefault="00556151" w:rsidP="00556151">
            <w:pPr>
              <w:spacing w:before="240"/>
              <w:jc w:val="both"/>
              <w:rPr>
                <w:rFonts w:ascii="Calibri" w:hAnsi="Calibri"/>
                <w:sz w:val="22"/>
                <w:szCs w:val="22"/>
              </w:rPr>
            </w:pPr>
          </w:p>
        </w:tc>
        <w:tc>
          <w:tcPr>
            <w:tcW w:w="1757" w:type="dxa"/>
            <w:tcBorders>
              <w:top w:val="single" w:sz="4" w:space="0" w:color="auto"/>
              <w:left w:val="single" w:sz="4" w:space="0" w:color="auto"/>
              <w:bottom w:val="single" w:sz="4" w:space="0" w:color="auto"/>
              <w:right w:val="single" w:sz="4" w:space="0" w:color="auto"/>
            </w:tcBorders>
          </w:tcPr>
          <w:p w14:paraId="106CA1F3" w14:textId="7B1B3585" w:rsidR="00556151" w:rsidRDefault="00556151" w:rsidP="00556151">
            <w:pPr>
              <w:spacing w:before="240"/>
              <w:jc w:val="both"/>
              <w:rPr>
                <w:rFonts w:ascii="Calibri" w:hAnsi="Calibri"/>
                <w:sz w:val="22"/>
                <w:szCs w:val="22"/>
              </w:rPr>
            </w:pPr>
            <w:r>
              <w:rPr>
                <w:rFonts w:ascii="Calibri" w:hAnsi="Calibri"/>
                <w:sz w:val="22"/>
                <w:szCs w:val="22"/>
              </w:rPr>
              <w:t>Prompt Payment</w:t>
            </w:r>
          </w:p>
        </w:tc>
        <w:tc>
          <w:tcPr>
            <w:tcW w:w="1745" w:type="dxa"/>
            <w:tcBorders>
              <w:top w:val="single" w:sz="4" w:space="0" w:color="auto"/>
              <w:left w:val="single" w:sz="4" w:space="0" w:color="auto"/>
              <w:bottom w:val="single" w:sz="4" w:space="0" w:color="auto"/>
              <w:right w:val="single" w:sz="4" w:space="0" w:color="auto"/>
            </w:tcBorders>
          </w:tcPr>
          <w:p w14:paraId="328DADA3" w14:textId="454C5EB3" w:rsidR="00556151" w:rsidRPr="009F49F9" w:rsidRDefault="0029180F" w:rsidP="00556151">
            <w:pPr>
              <w:spacing w:before="240"/>
              <w:jc w:val="both"/>
              <w:rPr>
                <w:rFonts w:ascii="Calibri" w:hAnsi="Calibri"/>
                <w:sz w:val="22"/>
                <w:szCs w:val="22"/>
              </w:rPr>
            </w:pPr>
            <w:r>
              <w:rPr>
                <w:rFonts w:ascii="Calibri" w:hAnsi="Calibri"/>
                <w:sz w:val="22"/>
                <w:szCs w:val="22"/>
              </w:rPr>
              <w:t>1</w:t>
            </w:r>
            <w:r w:rsidR="009F49F9" w:rsidRPr="009F49F9">
              <w:rPr>
                <w:rFonts w:ascii="Calibri" w:hAnsi="Calibri"/>
                <w:sz w:val="22"/>
                <w:szCs w:val="22"/>
              </w:rPr>
              <w:t>00</w:t>
            </w:r>
          </w:p>
        </w:tc>
      </w:tr>
      <w:tr w:rsidR="00556151" w14:paraId="75E300BD" w14:textId="77777777" w:rsidTr="00556151">
        <w:trPr>
          <w:tblHeader/>
        </w:trPr>
        <w:tc>
          <w:tcPr>
            <w:tcW w:w="2141" w:type="dxa"/>
            <w:tcBorders>
              <w:top w:val="single" w:sz="4" w:space="0" w:color="auto"/>
              <w:left w:val="single" w:sz="4" w:space="0" w:color="auto"/>
              <w:bottom w:val="single" w:sz="4" w:space="0" w:color="auto"/>
              <w:right w:val="single" w:sz="4" w:space="0" w:color="auto"/>
            </w:tcBorders>
          </w:tcPr>
          <w:p w14:paraId="26F67B2B" w14:textId="6B38C5CF" w:rsidR="00556151" w:rsidRDefault="00556151" w:rsidP="00556151">
            <w:pPr>
              <w:spacing w:before="240"/>
              <w:jc w:val="both"/>
              <w:rPr>
                <w:rFonts w:ascii="Calibri" w:hAnsi="Calibri"/>
                <w:sz w:val="22"/>
                <w:szCs w:val="22"/>
              </w:rPr>
            </w:pPr>
            <w:r>
              <w:rPr>
                <w:rFonts w:ascii="Calibri" w:hAnsi="Calibri"/>
                <w:sz w:val="22"/>
                <w:szCs w:val="22"/>
              </w:rPr>
              <w:t>Prompt Payment</w:t>
            </w:r>
          </w:p>
        </w:tc>
        <w:tc>
          <w:tcPr>
            <w:tcW w:w="1980" w:type="dxa"/>
            <w:tcBorders>
              <w:top w:val="single" w:sz="4" w:space="0" w:color="auto"/>
              <w:left w:val="single" w:sz="4" w:space="0" w:color="auto"/>
              <w:bottom w:val="single" w:sz="4" w:space="0" w:color="auto"/>
              <w:right w:val="single" w:sz="4" w:space="0" w:color="auto"/>
            </w:tcBorders>
          </w:tcPr>
          <w:p w14:paraId="58DFE208" w14:textId="225B39E1" w:rsidR="009F49F9" w:rsidRDefault="009F49F9" w:rsidP="009F49F9">
            <w:pPr>
              <w:spacing w:before="240"/>
              <w:jc w:val="both"/>
              <w:rPr>
                <w:rFonts w:ascii="Calibri" w:hAnsi="Calibri"/>
                <w:sz w:val="22"/>
                <w:szCs w:val="22"/>
              </w:rPr>
            </w:pPr>
            <w:r>
              <w:rPr>
                <w:rFonts w:ascii="Calibri" w:hAnsi="Calibri"/>
                <w:sz w:val="22"/>
                <w:szCs w:val="22"/>
              </w:rPr>
              <w:t>100</w:t>
            </w:r>
          </w:p>
        </w:tc>
        <w:tc>
          <w:tcPr>
            <w:tcW w:w="1067" w:type="dxa"/>
            <w:tcBorders>
              <w:left w:val="single" w:sz="4" w:space="0" w:color="auto"/>
              <w:right w:val="single" w:sz="4" w:space="0" w:color="auto"/>
            </w:tcBorders>
          </w:tcPr>
          <w:p w14:paraId="1FEF3CB4" w14:textId="77777777" w:rsidR="00556151" w:rsidRDefault="00556151" w:rsidP="00556151">
            <w:pPr>
              <w:spacing w:before="240"/>
              <w:jc w:val="both"/>
              <w:rPr>
                <w:rFonts w:ascii="Calibri" w:hAnsi="Calibri"/>
                <w:sz w:val="22"/>
                <w:szCs w:val="22"/>
              </w:rPr>
            </w:pPr>
          </w:p>
        </w:tc>
        <w:tc>
          <w:tcPr>
            <w:tcW w:w="1757" w:type="dxa"/>
            <w:tcBorders>
              <w:top w:val="single" w:sz="4" w:space="0" w:color="auto"/>
              <w:left w:val="single" w:sz="4" w:space="0" w:color="auto"/>
              <w:bottom w:val="single" w:sz="4" w:space="0" w:color="auto"/>
              <w:right w:val="single" w:sz="4" w:space="0" w:color="auto"/>
            </w:tcBorders>
          </w:tcPr>
          <w:p w14:paraId="37F8792B" w14:textId="6EB1D15C" w:rsidR="00556151" w:rsidRDefault="0029180F" w:rsidP="005975C9">
            <w:pPr>
              <w:spacing w:before="240"/>
              <w:jc w:val="both"/>
              <w:rPr>
                <w:rFonts w:ascii="Calibri" w:hAnsi="Calibri"/>
                <w:sz w:val="22"/>
                <w:szCs w:val="22"/>
              </w:rPr>
            </w:pPr>
            <w:r w:rsidRPr="009F49F9">
              <w:rPr>
                <w:rFonts w:ascii="Calibri" w:hAnsi="Calibri"/>
                <w:sz w:val="22"/>
                <w:szCs w:val="22"/>
              </w:rPr>
              <w:t xml:space="preserve">National </w:t>
            </w:r>
            <w:r>
              <w:rPr>
                <w:rFonts w:ascii="Calibri" w:hAnsi="Calibri"/>
                <w:sz w:val="22"/>
                <w:szCs w:val="22"/>
              </w:rPr>
              <w:t xml:space="preserve">Annual </w:t>
            </w:r>
            <w:r w:rsidRPr="009F49F9">
              <w:rPr>
                <w:rFonts w:ascii="Calibri" w:hAnsi="Calibri"/>
                <w:sz w:val="22"/>
                <w:szCs w:val="22"/>
              </w:rPr>
              <w:t>Volume</w:t>
            </w:r>
          </w:p>
        </w:tc>
        <w:tc>
          <w:tcPr>
            <w:tcW w:w="1745" w:type="dxa"/>
            <w:tcBorders>
              <w:top w:val="single" w:sz="4" w:space="0" w:color="auto"/>
              <w:left w:val="single" w:sz="4" w:space="0" w:color="auto"/>
              <w:bottom w:val="single" w:sz="4" w:space="0" w:color="auto"/>
              <w:right w:val="single" w:sz="4" w:space="0" w:color="auto"/>
            </w:tcBorders>
          </w:tcPr>
          <w:p w14:paraId="524D2DCD" w14:textId="361BD533" w:rsidR="00556151" w:rsidRPr="009F49F9" w:rsidRDefault="0029180F" w:rsidP="00556151">
            <w:pPr>
              <w:spacing w:before="240"/>
              <w:jc w:val="both"/>
              <w:rPr>
                <w:rFonts w:ascii="Calibri" w:hAnsi="Calibri"/>
                <w:sz w:val="22"/>
                <w:szCs w:val="22"/>
              </w:rPr>
            </w:pPr>
            <w:r>
              <w:rPr>
                <w:rFonts w:ascii="Calibri" w:hAnsi="Calibri"/>
                <w:sz w:val="22"/>
                <w:szCs w:val="22"/>
              </w:rPr>
              <w:t>10</w:t>
            </w:r>
            <w:r w:rsidR="009F49F9" w:rsidRPr="009F49F9">
              <w:rPr>
                <w:rFonts w:ascii="Calibri" w:hAnsi="Calibri"/>
                <w:sz w:val="22"/>
                <w:szCs w:val="22"/>
              </w:rPr>
              <w:t>0</w:t>
            </w:r>
          </w:p>
        </w:tc>
      </w:tr>
      <w:tr w:rsidR="00556151" w14:paraId="3A3FF2C1" w14:textId="77777777" w:rsidTr="009F49F9">
        <w:trPr>
          <w:trHeight w:val="70"/>
          <w:tblHeader/>
        </w:trPr>
        <w:tc>
          <w:tcPr>
            <w:tcW w:w="2141" w:type="dxa"/>
            <w:tcBorders>
              <w:top w:val="single" w:sz="4" w:space="0" w:color="auto"/>
              <w:left w:val="single" w:sz="4" w:space="0" w:color="auto"/>
              <w:bottom w:val="single" w:sz="4" w:space="0" w:color="auto"/>
              <w:right w:val="single" w:sz="4" w:space="0" w:color="auto"/>
            </w:tcBorders>
          </w:tcPr>
          <w:p w14:paraId="4C09FC78" w14:textId="7F3E2F0B" w:rsidR="00556151" w:rsidRPr="009F49F9" w:rsidRDefault="005975C9" w:rsidP="0029180F">
            <w:pPr>
              <w:spacing w:before="240"/>
              <w:rPr>
                <w:rFonts w:ascii="Calibri" w:hAnsi="Calibri"/>
                <w:sz w:val="22"/>
                <w:szCs w:val="22"/>
              </w:rPr>
            </w:pPr>
            <w:r w:rsidRPr="009F49F9">
              <w:rPr>
                <w:rFonts w:ascii="Calibri" w:hAnsi="Calibri"/>
                <w:sz w:val="22"/>
                <w:szCs w:val="22"/>
              </w:rPr>
              <w:t xml:space="preserve">National </w:t>
            </w:r>
            <w:r w:rsidR="0029180F">
              <w:rPr>
                <w:rFonts w:ascii="Calibri" w:hAnsi="Calibri"/>
                <w:sz w:val="22"/>
                <w:szCs w:val="22"/>
              </w:rPr>
              <w:t xml:space="preserve">Annual </w:t>
            </w:r>
            <w:r w:rsidR="00556151" w:rsidRPr="009F49F9">
              <w:rPr>
                <w:rFonts w:ascii="Calibri" w:hAnsi="Calibri"/>
                <w:sz w:val="22"/>
                <w:szCs w:val="22"/>
              </w:rPr>
              <w:t>Volume</w:t>
            </w:r>
          </w:p>
        </w:tc>
        <w:tc>
          <w:tcPr>
            <w:tcW w:w="1980" w:type="dxa"/>
            <w:tcBorders>
              <w:top w:val="single" w:sz="4" w:space="0" w:color="auto"/>
              <w:left w:val="single" w:sz="4" w:space="0" w:color="auto"/>
              <w:bottom w:val="single" w:sz="4" w:space="0" w:color="auto"/>
              <w:right w:val="single" w:sz="4" w:space="0" w:color="auto"/>
            </w:tcBorders>
          </w:tcPr>
          <w:p w14:paraId="36275CA3" w14:textId="4C887550" w:rsidR="00556151" w:rsidRPr="009F49F9" w:rsidRDefault="0029180F" w:rsidP="009F49F9">
            <w:pPr>
              <w:spacing w:before="240"/>
              <w:jc w:val="both"/>
              <w:rPr>
                <w:rFonts w:ascii="Calibri" w:hAnsi="Calibri"/>
                <w:sz w:val="22"/>
                <w:szCs w:val="22"/>
              </w:rPr>
            </w:pPr>
            <w:r>
              <w:rPr>
                <w:rFonts w:ascii="Calibri" w:hAnsi="Calibri"/>
                <w:sz w:val="22"/>
                <w:szCs w:val="22"/>
              </w:rPr>
              <w:t>10</w:t>
            </w:r>
            <w:r w:rsidR="009F49F9" w:rsidRPr="009F49F9">
              <w:rPr>
                <w:rFonts w:ascii="Calibri" w:hAnsi="Calibri"/>
                <w:sz w:val="22"/>
                <w:szCs w:val="22"/>
              </w:rPr>
              <w:t>0</w:t>
            </w:r>
          </w:p>
        </w:tc>
        <w:tc>
          <w:tcPr>
            <w:tcW w:w="1067" w:type="dxa"/>
            <w:tcBorders>
              <w:left w:val="single" w:sz="4" w:space="0" w:color="auto"/>
            </w:tcBorders>
          </w:tcPr>
          <w:p w14:paraId="1F19B946" w14:textId="77777777" w:rsidR="00556151" w:rsidRDefault="00556151" w:rsidP="00556151">
            <w:pPr>
              <w:spacing w:before="240"/>
              <w:jc w:val="both"/>
              <w:rPr>
                <w:rFonts w:ascii="Calibri" w:hAnsi="Calibri"/>
                <w:sz w:val="22"/>
                <w:szCs w:val="22"/>
              </w:rPr>
            </w:pPr>
          </w:p>
        </w:tc>
        <w:tc>
          <w:tcPr>
            <w:tcW w:w="1757" w:type="dxa"/>
            <w:tcBorders>
              <w:top w:val="single" w:sz="4" w:space="0" w:color="auto"/>
            </w:tcBorders>
          </w:tcPr>
          <w:p w14:paraId="38E58706" w14:textId="77777777" w:rsidR="00556151" w:rsidRDefault="00556151" w:rsidP="00556151">
            <w:pPr>
              <w:spacing w:before="240"/>
              <w:jc w:val="both"/>
              <w:rPr>
                <w:rFonts w:ascii="Calibri" w:hAnsi="Calibri"/>
                <w:sz w:val="22"/>
                <w:szCs w:val="22"/>
              </w:rPr>
            </w:pPr>
          </w:p>
        </w:tc>
        <w:tc>
          <w:tcPr>
            <w:tcW w:w="1745" w:type="dxa"/>
            <w:tcBorders>
              <w:top w:val="single" w:sz="4" w:space="0" w:color="auto"/>
            </w:tcBorders>
          </w:tcPr>
          <w:p w14:paraId="5879CDCA" w14:textId="77777777" w:rsidR="00556151" w:rsidRDefault="00556151" w:rsidP="00556151">
            <w:pPr>
              <w:spacing w:before="240"/>
              <w:jc w:val="both"/>
              <w:rPr>
                <w:rFonts w:ascii="Calibri" w:hAnsi="Calibri"/>
                <w:sz w:val="22"/>
                <w:szCs w:val="22"/>
              </w:rPr>
            </w:pPr>
          </w:p>
        </w:tc>
      </w:tr>
    </w:tbl>
    <w:p w14:paraId="0C4724BE" w14:textId="5640EE40" w:rsidR="00AE2864" w:rsidRDefault="00AE2864" w:rsidP="00AE2864">
      <w:pPr>
        <w:spacing w:before="240"/>
        <w:ind w:left="734"/>
        <w:jc w:val="both"/>
        <w:rPr>
          <w:rFonts w:ascii="Calibri" w:hAnsi="Calibri"/>
          <w:sz w:val="22"/>
          <w:szCs w:val="22"/>
        </w:rPr>
      </w:pPr>
      <w:r w:rsidRPr="008460D2">
        <w:rPr>
          <w:rFonts w:ascii="Calibri" w:hAnsi="Calibri"/>
          <w:sz w:val="22"/>
          <w:szCs w:val="22"/>
        </w:rPr>
        <w:t xml:space="preserve">Bidder charging the highest </w:t>
      </w:r>
      <w:r w:rsidR="00556151" w:rsidRPr="008460D2">
        <w:rPr>
          <w:rFonts w:ascii="Calibri" w:hAnsi="Calibri"/>
          <w:sz w:val="22"/>
          <w:szCs w:val="22"/>
        </w:rPr>
        <w:t>foreign</w:t>
      </w:r>
      <w:r w:rsidR="008A7077" w:rsidRPr="008460D2">
        <w:rPr>
          <w:rFonts w:ascii="Calibri" w:hAnsi="Calibri"/>
          <w:sz w:val="22"/>
          <w:szCs w:val="22"/>
        </w:rPr>
        <w:t xml:space="preserve"> transaction f</w:t>
      </w:r>
      <w:r w:rsidRPr="008460D2">
        <w:rPr>
          <w:rFonts w:ascii="Calibri" w:hAnsi="Calibri"/>
          <w:sz w:val="22"/>
          <w:szCs w:val="22"/>
        </w:rPr>
        <w:t xml:space="preserve">ee will be </w:t>
      </w:r>
      <w:r w:rsidR="008A7077" w:rsidRPr="008460D2">
        <w:rPr>
          <w:rFonts w:ascii="Calibri" w:hAnsi="Calibri"/>
          <w:sz w:val="22"/>
          <w:szCs w:val="22"/>
        </w:rPr>
        <w:t xml:space="preserve">assessed a </w:t>
      </w:r>
      <w:r w:rsidRPr="008460D2">
        <w:rPr>
          <w:rFonts w:ascii="Calibri" w:hAnsi="Calibri"/>
          <w:sz w:val="22"/>
          <w:szCs w:val="22"/>
        </w:rPr>
        <w:t>ten (10) point</w:t>
      </w:r>
      <w:r w:rsidR="008A7077" w:rsidRPr="008460D2">
        <w:rPr>
          <w:rFonts w:ascii="Calibri" w:hAnsi="Calibri"/>
          <w:sz w:val="22"/>
          <w:szCs w:val="22"/>
        </w:rPr>
        <w:t xml:space="preserve"> deduction</w:t>
      </w:r>
      <w:r w:rsidRPr="008460D2">
        <w:rPr>
          <w:rFonts w:ascii="Calibri" w:hAnsi="Calibri"/>
          <w:sz w:val="22"/>
          <w:szCs w:val="22"/>
        </w:rPr>
        <w:t>. Other bidders</w:t>
      </w:r>
      <w:r w:rsidR="008A7077" w:rsidRPr="008460D2">
        <w:rPr>
          <w:rFonts w:ascii="Calibri" w:hAnsi="Calibri"/>
          <w:sz w:val="22"/>
          <w:szCs w:val="22"/>
        </w:rPr>
        <w:t>,</w:t>
      </w:r>
      <w:r w:rsidRPr="008460D2">
        <w:rPr>
          <w:rFonts w:ascii="Calibri" w:hAnsi="Calibri"/>
          <w:sz w:val="22"/>
          <w:szCs w:val="22"/>
        </w:rPr>
        <w:t xml:space="preserve"> charging lower </w:t>
      </w:r>
      <w:r w:rsidR="00556151" w:rsidRPr="008460D2">
        <w:rPr>
          <w:rFonts w:ascii="Calibri" w:hAnsi="Calibri"/>
          <w:sz w:val="22"/>
          <w:szCs w:val="22"/>
        </w:rPr>
        <w:t>foreign</w:t>
      </w:r>
      <w:r w:rsidRPr="008460D2">
        <w:rPr>
          <w:rFonts w:ascii="Calibri" w:hAnsi="Calibri"/>
          <w:sz w:val="22"/>
          <w:szCs w:val="22"/>
        </w:rPr>
        <w:t xml:space="preserve"> transaction fees</w:t>
      </w:r>
      <w:r w:rsidR="008A7077" w:rsidRPr="008460D2">
        <w:rPr>
          <w:rFonts w:ascii="Calibri" w:hAnsi="Calibri"/>
          <w:sz w:val="22"/>
          <w:szCs w:val="22"/>
        </w:rPr>
        <w:t>,</w:t>
      </w:r>
      <w:r w:rsidRPr="008460D2">
        <w:rPr>
          <w:rFonts w:ascii="Calibri" w:hAnsi="Calibri"/>
          <w:sz w:val="22"/>
          <w:szCs w:val="22"/>
        </w:rPr>
        <w:t xml:space="preserve"> will be </w:t>
      </w:r>
      <w:r w:rsidR="008A7077" w:rsidRPr="008460D2">
        <w:rPr>
          <w:rFonts w:ascii="Calibri" w:hAnsi="Calibri"/>
          <w:sz w:val="22"/>
          <w:szCs w:val="22"/>
        </w:rPr>
        <w:t xml:space="preserve">assessed </w:t>
      </w:r>
      <w:r w:rsidRPr="008460D2">
        <w:rPr>
          <w:rFonts w:ascii="Calibri" w:hAnsi="Calibri"/>
          <w:sz w:val="22"/>
          <w:szCs w:val="22"/>
        </w:rPr>
        <w:t>proportionately</w:t>
      </w:r>
      <w:r w:rsidR="008A7077" w:rsidRPr="008460D2">
        <w:rPr>
          <w:rFonts w:ascii="Calibri" w:hAnsi="Calibri"/>
          <w:sz w:val="22"/>
          <w:szCs w:val="22"/>
        </w:rPr>
        <w:t xml:space="preserve"> smaller</w:t>
      </w:r>
      <w:r w:rsidRPr="008460D2">
        <w:rPr>
          <w:rFonts w:ascii="Calibri" w:hAnsi="Calibri"/>
          <w:sz w:val="22"/>
          <w:szCs w:val="22"/>
        </w:rPr>
        <w:t xml:space="preserve"> point</w:t>
      </w:r>
      <w:r w:rsidR="008A7077" w:rsidRPr="008460D2">
        <w:rPr>
          <w:rFonts w:ascii="Calibri" w:hAnsi="Calibri"/>
          <w:sz w:val="22"/>
          <w:szCs w:val="22"/>
        </w:rPr>
        <w:t xml:space="preserve"> deduction</w:t>
      </w:r>
      <w:r w:rsidRPr="008460D2">
        <w:rPr>
          <w:rFonts w:ascii="Calibri" w:hAnsi="Calibri"/>
          <w:sz w:val="22"/>
          <w:szCs w:val="22"/>
        </w:rPr>
        <w:t>s.</w:t>
      </w:r>
    </w:p>
    <w:p w14:paraId="234D47C9" w14:textId="2EDEDFFE" w:rsidR="00AE2864" w:rsidRPr="00556151" w:rsidRDefault="00AE2864" w:rsidP="00AE2864">
      <w:pPr>
        <w:spacing w:before="240"/>
        <w:ind w:left="734"/>
        <w:jc w:val="both"/>
        <w:rPr>
          <w:rFonts w:ascii="Calibri" w:hAnsi="Calibri"/>
          <w:sz w:val="22"/>
          <w:szCs w:val="22"/>
        </w:rPr>
      </w:pPr>
      <w:r w:rsidRPr="008460D2">
        <w:rPr>
          <w:rFonts w:ascii="Calibri" w:hAnsi="Calibri"/>
          <w:sz w:val="22"/>
          <w:szCs w:val="22"/>
        </w:rPr>
        <w:t xml:space="preserve">Bidder charging the highest overnight delivery fee will be </w:t>
      </w:r>
      <w:r w:rsidR="008A7077" w:rsidRPr="008460D2">
        <w:rPr>
          <w:rFonts w:ascii="Calibri" w:hAnsi="Calibri"/>
          <w:sz w:val="22"/>
          <w:szCs w:val="22"/>
        </w:rPr>
        <w:t>assessed a</w:t>
      </w:r>
      <w:r w:rsidRPr="008460D2">
        <w:rPr>
          <w:rFonts w:ascii="Calibri" w:hAnsi="Calibri"/>
          <w:sz w:val="22"/>
          <w:szCs w:val="22"/>
        </w:rPr>
        <w:t xml:space="preserve"> </w:t>
      </w:r>
      <w:r w:rsidR="006028D8" w:rsidRPr="008460D2">
        <w:rPr>
          <w:rFonts w:ascii="Calibri" w:hAnsi="Calibri"/>
          <w:sz w:val="22"/>
          <w:szCs w:val="22"/>
        </w:rPr>
        <w:t xml:space="preserve">ten </w:t>
      </w:r>
      <w:r w:rsidRPr="008460D2">
        <w:rPr>
          <w:rFonts w:ascii="Calibri" w:hAnsi="Calibri"/>
          <w:sz w:val="22"/>
          <w:szCs w:val="22"/>
        </w:rPr>
        <w:t>(10) point</w:t>
      </w:r>
      <w:r w:rsidR="008A7077" w:rsidRPr="008460D2">
        <w:rPr>
          <w:rFonts w:ascii="Calibri" w:hAnsi="Calibri"/>
          <w:sz w:val="22"/>
          <w:szCs w:val="22"/>
        </w:rPr>
        <w:t xml:space="preserve"> deduction</w:t>
      </w:r>
      <w:r w:rsidRPr="008460D2">
        <w:rPr>
          <w:rFonts w:ascii="Calibri" w:hAnsi="Calibri"/>
          <w:sz w:val="22"/>
          <w:szCs w:val="22"/>
        </w:rPr>
        <w:t>. Other bidders</w:t>
      </w:r>
      <w:r w:rsidR="008A7077" w:rsidRPr="008460D2">
        <w:rPr>
          <w:rFonts w:ascii="Calibri" w:hAnsi="Calibri"/>
          <w:sz w:val="22"/>
          <w:szCs w:val="22"/>
        </w:rPr>
        <w:t>,</w:t>
      </w:r>
      <w:r w:rsidRPr="008460D2">
        <w:rPr>
          <w:rFonts w:ascii="Calibri" w:hAnsi="Calibri"/>
          <w:sz w:val="22"/>
          <w:szCs w:val="22"/>
        </w:rPr>
        <w:t xml:space="preserve"> charging lower overnight delivery fees</w:t>
      </w:r>
      <w:r w:rsidR="008A7077" w:rsidRPr="008460D2">
        <w:rPr>
          <w:rFonts w:ascii="Calibri" w:hAnsi="Calibri"/>
          <w:sz w:val="22"/>
          <w:szCs w:val="22"/>
        </w:rPr>
        <w:t>,</w:t>
      </w:r>
      <w:r w:rsidRPr="008460D2">
        <w:rPr>
          <w:rFonts w:ascii="Calibri" w:hAnsi="Calibri"/>
          <w:sz w:val="22"/>
          <w:szCs w:val="22"/>
        </w:rPr>
        <w:t xml:space="preserve"> will be </w:t>
      </w:r>
      <w:r w:rsidR="008A7077" w:rsidRPr="008460D2">
        <w:rPr>
          <w:rFonts w:ascii="Calibri" w:hAnsi="Calibri"/>
          <w:sz w:val="22"/>
          <w:szCs w:val="22"/>
        </w:rPr>
        <w:t xml:space="preserve">assessed </w:t>
      </w:r>
      <w:r w:rsidRPr="008460D2">
        <w:rPr>
          <w:rFonts w:ascii="Calibri" w:hAnsi="Calibri"/>
          <w:sz w:val="22"/>
          <w:szCs w:val="22"/>
        </w:rPr>
        <w:t xml:space="preserve">proportionately </w:t>
      </w:r>
      <w:r w:rsidR="008A7077" w:rsidRPr="008460D2">
        <w:rPr>
          <w:rFonts w:ascii="Calibri" w:hAnsi="Calibri"/>
          <w:sz w:val="22"/>
          <w:szCs w:val="22"/>
        </w:rPr>
        <w:t xml:space="preserve">smaller </w:t>
      </w:r>
      <w:r w:rsidRPr="008460D2">
        <w:rPr>
          <w:rFonts w:ascii="Calibri" w:hAnsi="Calibri"/>
          <w:sz w:val="22"/>
          <w:szCs w:val="22"/>
        </w:rPr>
        <w:t>point</w:t>
      </w:r>
      <w:r w:rsidR="008A7077" w:rsidRPr="008460D2">
        <w:rPr>
          <w:rFonts w:ascii="Calibri" w:hAnsi="Calibri"/>
          <w:sz w:val="22"/>
          <w:szCs w:val="22"/>
        </w:rPr>
        <w:t xml:space="preserve"> deduction</w:t>
      </w:r>
      <w:r w:rsidRPr="008460D2">
        <w:rPr>
          <w:rFonts w:ascii="Calibri" w:hAnsi="Calibri"/>
          <w:sz w:val="22"/>
          <w:szCs w:val="22"/>
        </w:rPr>
        <w:t>s.</w:t>
      </w:r>
      <w:r w:rsidR="009D20C0">
        <w:rPr>
          <w:rFonts w:ascii="Calibri" w:hAnsi="Calibri"/>
          <w:sz w:val="22"/>
          <w:szCs w:val="22"/>
        </w:rPr>
        <w:tab/>
      </w:r>
      <w:r w:rsidRPr="008460D2">
        <w:rPr>
          <w:rFonts w:ascii="Calibri" w:hAnsi="Calibri"/>
          <w:sz w:val="22"/>
          <w:szCs w:val="22"/>
        </w:rPr>
        <w:br/>
      </w:r>
      <w:r w:rsidRPr="008460D2">
        <w:rPr>
          <w:rFonts w:ascii="Calibri" w:hAnsi="Calibri"/>
          <w:sz w:val="22"/>
          <w:szCs w:val="22"/>
        </w:rPr>
        <w:br/>
        <w:t>Scores for Rebate/Incentive share will be determined by adding together the total points earned for each rebate/incentive share type and</w:t>
      </w:r>
      <w:r w:rsidR="00556151" w:rsidRPr="008460D2">
        <w:rPr>
          <w:rFonts w:ascii="Calibri" w:hAnsi="Calibri"/>
          <w:sz w:val="22"/>
          <w:szCs w:val="22"/>
        </w:rPr>
        <w:t xml:space="preserve"> subtracting any point</w:t>
      </w:r>
      <w:r w:rsidR="008A7077" w:rsidRPr="008460D2">
        <w:rPr>
          <w:rFonts w:ascii="Calibri" w:hAnsi="Calibri"/>
          <w:sz w:val="22"/>
          <w:szCs w:val="22"/>
        </w:rPr>
        <w:t xml:space="preserve"> deduction</w:t>
      </w:r>
      <w:r w:rsidR="00556151" w:rsidRPr="008460D2">
        <w:rPr>
          <w:rFonts w:ascii="Calibri" w:hAnsi="Calibri"/>
          <w:sz w:val="22"/>
          <w:szCs w:val="22"/>
        </w:rPr>
        <w:t>s</w:t>
      </w:r>
      <w:r w:rsidR="008A7077" w:rsidRPr="008460D2">
        <w:rPr>
          <w:rFonts w:ascii="Calibri" w:hAnsi="Calibri"/>
          <w:sz w:val="22"/>
          <w:szCs w:val="22"/>
        </w:rPr>
        <w:t xml:space="preserve"> assessed based on fees charged</w:t>
      </w:r>
      <w:r w:rsidR="005479AF" w:rsidRPr="008460D2">
        <w:rPr>
          <w:rFonts w:ascii="Calibri" w:hAnsi="Calibri"/>
          <w:sz w:val="22"/>
          <w:szCs w:val="22"/>
        </w:rPr>
        <w:t>.</w:t>
      </w:r>
      <w:r w:rsidR="00556151">
        <w:rPr>
          <w:rFonts w:ascii="Calibri" w:hAnsi="Calibri"/>
          <w:sz w:val="22"/>
          <w:szCs w:val="22"/>
        </w:rPr>
        <w:t xml:space="preserve"> </w:t>
      </w:r>
    </w:p>
    <w:p w14:paraId="1256584D" w14:textId="27145830" w:rsidR="00E42621" w:rsidRDefault="006F0E53" w:rsidP="00363FF0">
      <w:pPr>
        <w:numPr>
          <w:ilvl w:val="0"/>
          <w:numId w:val="11"/>
        </w:numPr>
        <w:spacing w:before="240"/>
        <w:ind w:left="734" w:hanging="547"/>
        <w:jc w:val="both"/>
        <w:rPr>
          <w:rFonts w:ascii="Calibri" w:hAnsi="Calibri"/>
          <w:sz w:val="22"/>
          <w:szCs w:val="22"/>
        </w:rPr>
      </w:pPr>
      <w:r>
        <w:rPr>
          <w:rFonts w:ascii="Calibri" w:hAnsi="Calibri"/>
          <w:b/>
          <w:smallCaps/>
          <w:sz w:val="22"/>
          <w:szCs w:val="22"/>
        </w:rPr>
        <w:t xml:space="preserve">Responsibility </w:t>
      </w:r>
      <w:r w:rsidR="00E42621">
        <w:rPr>
          <w:rFonts w:ascii="Calibri" w:hAnsi="Calibri"/>
          <w:b/>
          <w:smallCaps/>
          <w:sz w:val="22"/>
          <w:szCs w:val="22"/>
        </w:rPr>
        <w:t>Analysis</w:t>
      </w:r>
      <w:r>
        <w:rPr>
          <w:rFonts w:ascii="Calibri" w:hAnsi="Calibri"/>
          <w:b/>
          <w:smallCaps/>
          <w:sz w:val="22"/>
          <w:szCs w:val="22"/>
        </w:rPr>
        <w:t xml:space="preserve"> (Step </w:t>
      </w:r>
      <w:r w:rsidR="002F0E6F">
        <w:rPr>
          <w:rFonts w:ascii="Calibri" w:hAnsi="Calibri"/>
          <w:b/>
          <w:smallCaps/>
          <w:sz w:val="22"/>
          <w:szCs w:val="22"/>
        </w:rPr>
        <w:t>8</w:t>
      </w:r>
      <w:r>
        <w:rPr>
          <w:rFonts w:ascii="Calibri" w:hAnsi="Calibri"/>
          <w:b/>
          <w:smallCaps/>
          <w:sz w:val="22"/>
          <w:szCs w:val="22"/>
        </w:rPr>
        <w:t>)</w:t>
      </w:r>
      <w:r>
        <w:rPr>
          <w:rFonts w:ascii="Calibri" w:hAnsi="Calibri"/>
          <w:sz w:val="22"/>
          <w:szCs w:val="22"/>
        </w:rPr>
        <w:t>.  For responsive bids,</w:t>
      </w:r>
      <w:r w:rsidRPr="005335B7">
        <w:rPr>
          <w:rFonts w:ascii="Calibri" w:hAnsi="Calibri"/>
          <w:sz w:val="22"/>
          <w:szCs w:val="22"/>
        </w:rPr>
        <w:t xml:space="preserve"> </w:t>
      </w:r>
      <w:r>
        <w:rPr>
          <w:rFonts w:ascii="Calibri" w:hAnsi="Calibri"/>
          <w:sz w:val="22"/>
          <w:szCs w:val="22"/>
        </w:rPr>
        <w:t xml:space="preserve">Enterprise Services </w:t>
      </w:r>
      <w:r w:rsidR="001243D6">
        <w:rPr>
          <w:rFonts w:ascii="Calibri" w:hAnsi="Calibri"/>
          <w:sz w:val="22"/>
          <w:szCs w:val="22"/>
        </w:rPr>
        <w:t xml:space="preserve">will </w:t>
      </w:r>
      <w:r w:rsidRPr="005335B7">
        <w:rPr>
          <w:rFonts w:ascii="Calibri" w:hAnsi="Calibri"/>
          <w:sz w:val="22"/>
          <w:szCs w:val="22"/>
        </w:rPr>
        <w:t>make reasonable inquiry to determine the responsibility of any bidder.</w:t>
      </w:r>
      <w:r w:rsidR="007D580A">
        <w:rPr>
          <w:rFonts w:ascii="Calibri" w:hAnsi="Calibri"/>
          <w:sz w:val="22"/>
          <w:szCs w:val="22"/>
        </w:rPr>
        <w:t xml:space="preserve"> </w:t>
      </w:r>
      <w:r w:rsidR="008B23FA">
        <w:rPr>
          <w:rFonts w:ascii="Calibri" w:hAnsi="Calibri"/>
          <w:sz w:val="22"/>
          <w:szCs w:val="22"/>
        </w:rPr>
        <w:t xml:space="preserve"> </w:t>
      </w:r>
      <w:r w:rsidR="007D580A">
        <w:rPr>
          <w:rFonts w:ascii="Calibri" w:hAnsi="Calibri"/>
          <w:sz w:val="22"/>
          <w:szCs w:val="22"/>
        </w:rPr>
        <w:t>Determination of responsibility will be made on a pass/fail basis.</w:t>
      </w:r>
      <w:r w:rsidR="009E320E">
        <w:rPr>
          <w:rFonts w:ascii="Calibri" w:hAnsi="Calibri"/>
          <w:sz w:val="22"/>
          <w:szCs w:val="22"/>
        </w:rPr>
        <w:t xml:space="preserve">  In determining responsibility, Enterprise Services will consider the following:</w:t>
      </w:r>
    </w:p>
    <w:p w14:paraId="60F05413" w14:textId="6DBE59F7" w:rsid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The ability, capacity, and skill of the bidder to perform the contract or provide the service required</w:t>
      </w:r>
    </w:p>
    <w:p w14:paraId="559CCC51" w14:textId="467A0CAB" w:rsid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The character, integrity, reputation, judgment, experience, and efficiency of the bidder;</w:t>
      </w:r>
    </w:p>
    <w:p w14:paraId="25E8C44F" w14:textId="5ADEAEBF" w:rsid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Whether the bidder can perform the contract within the time specified;</w:t>
      </w:r>
    </w:p>
    <w:p w14:paraId="2BE2BD04" w14:textId="567B8BE5" w:rsid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The quality of performance of previous contracts or services;</w:t>
      </w:r>
    </w:p>
    <w:p w14:paraId="5CB2A948" w14:textId="36845822" w:rsidR="009E320E" w:rsidRDefault="009E320E" w:rsidP="004116EA">
      <w:pPr>
        <w:numPr>
          <w:ilvl w:val="1"/>
          <w:numId w:val="29"/>
        </w:numPr>
        <w:spacing w:before="120"/>
        <w:ind w:right="720"/>
        <w:jc w:val="both"/>
        <w:rPr>
          <w:rFonts w:ascii="Calibri" w:hAnsi="Calibri"/>
          <w:sz w:val="22"/>
          <w:szCs w:val="22"/>
        </w:rPr>
      </w:pPr>
      <w:r w:rsidRPr="009E320E">
        <w:rPr>
          <w:rFonts w:ascii="Calibri" w:hAnsi="Calibri"/>
          <w:sz w:val="22"/>
          <w:szCs w:val="22"/>
        </w:rPr>
        <w:t>The previous and existing compliance by the bidder with laws relating to the contract or services;</w:t>
      </w:r>
    </w:p>
    <w:p w14:paraId="0E35D151" w14:textId="17E37166" w:rsid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 xml:space="preserve">Whether, within the three-year period immediately preceding the date of the </w:t>
      </w:r>
      <w:r w:rsidR="00A44BC4">
        <w:rPr>
          <w:rFonts w:ascii="Calibri" w:hAnsi="Calibri" w:cs="Arial"/>
          <w:sz w:val="22"/>
          <w:szCs w:val="22"/>
        </w:rPr>
        <w:t>Competitive</w:t>
      </w:r>
      <w:r>
        <w:rPr>
          <w:rFonts w:ascii="Calibri" w:hAnsi="Calibri"/>
          <w:sz w:val="22"/>
          <w:szCs w:val="22"/>
        </w:rPr>
        <w:t xml:space="preserve"> S</w:t>
      </w:r>
      <w:r w:rsidRPr="009E320E">
        <w:rPr>
          <w:rFonts w:ascii="Calibri" w:hAnsi="Calibri"/>
          <w:sz w:val="22"/>
          <w:szCs w:val="22"/>
        </w:rPr>
        <w:t xml:space="preserve">olicitation, the bidder has been determined by a final and binding citation and notice of assessment issued by the </w:t>
      </w:r>
      <w:r>
        <w:rPr>
          <w:rFonts w:ascii="Calibri" w:hAnsi="Calibri"/>
          <w:sz w:val="22"/>
          <w:szCs w:val="22"/>
        </w:rPr>
        <w:t>Washington State Department of Labor and I</w:t>
      </w:r>
      <w:r w:rsidRPr="009E320E">
        <w:rPr>
          <w:rFonts w:ascii="Calibri" w:hAnsi="Calibri"/>
          <w:sz w:val="22"/>
          <w:szCs w:val="22"/>
        </w:rPr>
        <w:t xml:space="preserve">ndustries or through a civil judgment entered by a </w:t>
      </w:r>
      <w:r w:rsidRPr="009E320E">
        <w:rPr>
          <w:rFonts w:ascii="Calibri" w:hAnsi="Calibri"/>
          <w:sz w:val="22"/>
          <w:szCs w:val="22"/>
        </w:rPr>
        <w:lastRenderedPageBreak/>
        <w:t>court of limited or general jurisdiction to have willfully violated, as defined in RCW</w:t>
      </w:r>
      <w:r>
        <w:rPr>
          <w:rFonts w:ascii="Calibri" w:hAnsi="Calibri"/>
          <w:sz w:val="22"/>
          <w:szCs w:val="22"/>
        </w:rPr>
        <w:t> </w:t>
      </w:r>
      <w:r w:rsidRPr="009E320E">
        <w:rPr>
          <w:rFonts w:ascii="Calibri" w:hAnsi="Calibri"/>
          <w:sz w:val="22"/>
          <w:szCs w:val="22"/>
        </w:rPr>
        <w:t>49.48.082, any provision of chapter 49.46, 49.48, or 49.52 RCW; and</w:t>
      </w:r>
    </w:p>
    <w:p w14:paraId="187E73F4" w14:textId="7EC0039F" w:rsidR="009E320E" w:rsidRP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 xml:space="preserve">Such other information as may be secured having a bearing on the decision to award the </w:t>
      </w:r>
      <w:r>
        <w:rPr>
          <w:rFonts w:ascii="Calibri" w:hAnsi="Calibri"/>
          <w:sz w:val="22"/>
          <w:szCs w:val="22"/>
        </w:rPr>
        <w:t xml:space="preserve">Master </w:t>
      </w:r>
      <w:r w:rsidR="008317A7">
        <w:rPr>
          <w:rFonts w:ascii="Calibri" w:hAnsi="Calibri"/>
          <w:sz w:val="22"/>
          <w:szCs w:val="22"/>
        </w:rPr>
        <w:t>Agreement</w:t>
      </w:r>
      <w:r w:rsidRPr="009E320E">
        <w:rPr>
          <w:rFonts w:ascii="Calibri" w:hAnsi="Calibri"/>
          <w:sz w:val="22"/>
          <w:szCs w:val="22"/>
        </w:rPr>
        <w:t>.</w:t>
      </w:r>
    </w:p>
    <w:p w14:paraId="2372C6D8" w14:textId="300BFBEA" w:rsidR="009E320E" w:rsidRDefault="009E320E" w:rsidP="00CA357D">
      <w:pPr>
        <w:spacing w:before="120"/>
        <w:ind w:left="720" w:right="720"/>
        <w:jc w:val="both"/>
        <w:rPr>
          <w:rFonts w:ascii="Calibri" w:hAnsi="Calibri"/>
          <w:sz w:val="22"/>
          <w:szCs w:val="22"/>
        </w:rPr>
      </w:pPr>
      <w:r>
        <w:rPr>
          <w:rFonts w:ascii="Calibri" w:hAnsi="Calibri"/>
          <w:sz w:val="22"/>
          <w:szCs w:val="22"/>
        </w:rPr>
        <w:t>In addition, Enterprise Services may consider the following:</w:t>
      </w:r>
    </w:p>
    <w:p w14:paraId="158648A2" w14:textId="4E035B9F" w:rsidR="00E42621" w:rsidRDefault="008E271A" w:rsidP="00211038">
      <w:pPr>
        <w:numPr>
          <w:ilvl w:val="1"/>
          <w:numId w:val="29"/>
        </w:numPr>
        <w:spacing w:before="120"/>
        <w:ind w:right="720"/>
        <w:jc w:val="both"/>
        <w:rPr>
          <w:rFonts w:ascii="Calibri" w:hAnsi="Calibri"/>
          <w:sz w:val="22"/>
          <w:szCs w:val="22"/>
        </w:rPr>
      </w:pPr>
      <w:r>
        <w:rPr>
          <w:rFonts w:ascii="Calibri" w:hAnsi="Calibri"/>
          <w:sz w:val="22"/>
          <w:szCs w:val="22"/>
        </w:rPr>
        <w:t xml:space="preserve">Financial Information: </w:t>
      </w:r>
      <w:r w:rsidR="006F0E53" w:rsidRPr="00E42621">
        <w:rPr>
          <w:rFonts w:ascii="Calibri" w:hAnsi="Calibri"/>
          <w:sz w:val="22"/>
          <w:szCs w:val="22"/>
        </w:rPr>
        <w:t>Enterprise Services may request financial statements, credit ratings, references, record of past performance, clarification of bidder’s offer, on-site inspection of bidder's or subcontractor's facilities, or other information as necessary.  Failure to respond to these requests may result in a bid being rejected as non-responsive.</w:t>
      </w:r>
    </w:p>
    <w:p w14:paraId="60717E59" w14:textId="6434970A" w:rsidR="003837A7" w:rsidRDefault="003837A7" w:rsidP="00211038">
      <w:pPr>
        <w:numPr>
          <w:ilvl w:val="1"/>
          <w:numId w:val="29"/>
        </w:numPr>
        <w:spacing w:before="120"/>
        <w:ind w:right="720"/>
        <w:jc w:val="both"/>
        <w:rPr>
          <w:rFonts w:ascii="Calibri" w:hAnsi="Calibri"/>
          <w:sz w:val="22"/>
          <w:szCs w:val="22"/>
        </w:rPr>
      </w:pPr>
      <w:r w:rsidRPr="001A2B86">
        <w:rPr>
          <w:rFonts w:ascii="Calibri" w:hAnsi="Calibri"/>
          <w:sz w:val="22"/>
          <w:szCs w:val="22"/>
        </w:rPr>
        <w:t xml:space="preserve">References: </w:t>
      </w:r>
      <w:r>
        <w:rPr>
          <w:rFonts w:ascii="Calibri" w:hAnsi="Calibri"/>
          <w:sz w:val="22"/>
          <w:szCs w:val="22"/>
        </w:rPr>
        <w:t xml:space="preserve"> Enterprise Services</w:t>
      </w:r>
      <w:r w:rsidRPr="001A2B86">
        <w:rPr>
          <w:rFonts w:ascii="Calibri" w:hAnsi="Calibri"/>
          <w:sz w:val="22"/>
          <w:szCs w:val="22"/>
        </w:rPr>
        <w:t xml:space="preserve"> reserves the right to use references to confirm satisfactory customer service, performance, satisfaction with service/product, knowledge of products/service/industry and timeliness. </w:t>
      </w:r>
      <w:r>
        <w:rPr>
          <w:rFonts w:ascii="Calibri" w:hAnsi="Calibri"/>
          <w:sz w:val="22"/>
          <w:szCs w:val="22"/>
        </w:rPr>
        <w:t xml:space="preserve"> </w:t>
      </w:r>
      <w:r w:rsidRPr="001A2B86">
        <w:rPr>
          <w:rFonts w:ascii="Calibri" w:hAnsi="Calibri"/>
          <w:sz w:val="22"/>
          <w:szCs w:val="22"/>
        </w:rPr>
        <w:t>Any negative or unsatisfactory reference can be reason for rejecting a bidder as non-responsible.</w:t>
      </w:r>
    </w:p>
    <w:p w14:paraId="644844DF" w14:textId="123B10E5" w:rsidR="0051531F" w:rsidRPr="0051531F" w:rsidRDefault="0051531F" w:rsidP="00363FF0">
      <w:pPr>
        <w:numPr>
          <w:ilvl w:val="0"/>
          <w:numId w:val="11"/>
        </w:numPr>
        <w:spacing w:before="240"/>
        <w:ind w:left="734" w:hanging="547"/>
        <w:jc w:val="both"/>
        <w:rPr>
          <w:rFonts w:ascii="Calibri" w:hAnsi="Calibri"/>
          <w:sz w:val="22"/>
          <w:szCs w:val="22"/>
        </w:rPr>
      </w:pPr>
      <w:r>
        <w:rPr>
          <w:rFonts w:ascii="Calibri" w:hAnsi="Calibri"/>
          <w:b/>
          <w:smallCaps/>
          <w:sz w:val="22"/>
          <w:szCs w:val="22"/>
        </w:rPr>
        <w:t xml:space="preserve">Contract Negotiations (Step </w:t>
      </w:r>
      <w:r w:rsidR="002F0E6F">
        <w:rPr>
          <w:rFonts w:ascii="Calibri" w:hAnsi="Calibri"/>
          <w:b/>
          <w:smallCaps/>
          <w:sz w:val="22"/>
          <w:szCs w:val="22"/>
        </w:rPr>
        <w:t>9</w:t>
      </w:r>
      <w:r>
        <w:rPr>
          <w:rFonts w:ascii="Calibri" w:hAnsi="Calibri"/>
          <w:b/>
          <w:smallCaps/>
          <w:sz w:val="22"/>
          <w:szCs w:val="22"/>
        </w:rPr>
        <w:t>)</w:t>
      </w:r>
      <w:r>
        <w:rPr>
          <w:rFonts w:ascii="Calibri" w:hAnsi="Calibri"/>
          <w:sz w:val="22"/>
          <w:szCs w:val="22"/>
        </w:rPr>
        <w:t xml:space="preserve">.  </w:t>
      </w:r>
      <w:r w:rsidR="000E36D7" w:rsidRPr="000E36D7">
        <w:rPr>
          <w:rFonts w:ascii="Calibri" w:hAnsi="Calibri"/>
          <w:sz w:val="22"/>
          <w:szCs w:val="22"/>
        </w:rPr>
        <w:t>Enterprise</w:t>
      </w:r>
      <w:r w:rsidR="000E36D7" w:rsidRPr="000E36D7">
        <w:rPr>
          <w:rFonts w:ascii="Calibri" w:hAnsi="Calibri"/>
          <w:b/>
          <w:sz w:val="22"/>
          <w:szCs w:val="22"/>
        </w:rPr>
        <w:t xml:space="preserve"> </w:t>
      </w:r>
      <w:r w:rsidR="000E36D7" w:rsidRPr="000E36D7">
        <w:rPr>
          <w:rFonts w:ascii="Calibri" w:hAnsi="Calibri"/>
          <w:sz w:val="22"/>
          <w:szCs w:val="22"/>
        </w:rPr>
        <w:t>Services may negotiate with the highest scored responsive</w:t>
      </w:r>
      <w:r w:rsidR="0018412E">
        <w:rPr>
          <w:rFonts w:ascii="Calibri" w:hAnsi="Calibri"/>
          <w:sz w:val="22"/>
          <w:szCs w:val="22"/>
        </w:rPr>
        <w:t>,</w:t>
      </w:r>
      <w:r w:rsidR="000E36D7" w:rsidRPr="000E36D7">
        <w:rPr>
          <w:rFonts w:ascii="Calibri" w:hAnsi="Calibri"/>
          <w:sz w:val="22"/>
          <w:szCs w:val="22"/>
        </w:rPr>
        <w:t xml:space="preserve"> responsible bidder</w:t>
      </w:r>
      <w:r w:rsidR="00211038">
        <w:rPr>
          <w:rFonts w:ascii="Calibri" w:hAnsi="Calibri"/>
          <w:sz w:val="22"/>
          <w:szCs w:val="22"/>
        </w:rPr>
        <w:t xml:space="preserve"> (</w:t>
      </w:r>
      <w:r w:rsidR="009D20C0">
        <w:rPr>
          <w:rFonts w:ascii="Calibri" w:hAnsi="Calibri"/>
          <w:sz w:val="22"/>
          <w:szCs w:val="22"/>
        </w:rPr>
        <w:t>“</w:t>
      </w:r>
      <w:r w:rsidR="00211038">
        <w:rPr>
          <w:rFonts w:ascii="Calibri" w:hAnsi="Calibri"/>
          <w:sz w:val="22"/>
          <w:szCs w:val="22"/>
        </w:rPr>
        <w:t>Top Bidder</w:t>
      </w:r>
      <w:r w:rsidR="009D20C0">
        <w:rPr>
          <w:rFonts w:ascii="Calibri" w:hAnsi="Calibri"/>
          <w:sz w:val="22"/>
          <w:szCs w:val="22"/>
        </w:rPr>
        <w:t>”</w:t>
      </w:r>
      <w:r w:rsidR="00211038">
        <w:rPr>
          <w:rFonts w:ascii="Calibri" w:hAnsi="Calibri"/>
          <w:sz w:val="22"/>
          <w:szCs w:val="22"/>
        </w:rPr>
        <w:t>)</w:t>
      </w:r>
      <w:r w:rsidR="000E36D7" w:rsidRPr="000E36D7">
        <w:rPr>
          <w:rFonts w:ascii="Calibri" w:hAnsi="Calibri"/>
          <w:sz w:val="22"/>
          <w:szCs w:val="22"/>
        </w:rPr>
        <w:t xml:space="preserve"> </w:t>
      </w:r>
      <w:r w:rsidR="0018412E">
        <w:rPr>
          <w:rFonts w:ascii="Calibri" w:hAnsi="Calibri"/>
          <w:sz w:val="22"/>
          <w:szCs w:val="22"/>
        </w:rPr>
        <w:t xml:space="preserve">for each category </w:t>
      </w:r>
      <w:r w:rsidR="000E36D7" w:rsidRPr="000E36D7">
        <w:rPr>
          <w:rFonts w:ascii="Calibri" w:hAnsi="Calibri"/>
          <w:sz w:val="22"/>
          <w:szCs w:val="22"/>
        </w:rPr>
        <w:t xml:space="preserve">to finalize the </w:t>
      </w:r>
      <w:r w:rsidR="000E36D7">
        <w:rPr>
          <w:rFonts w:ascii="Calibri" w:hAnsi="Calibri"/>
          <w:sz w:val="22"/>
          <w:szCs w:val="22"/>
        </w:rPr>
        <w:t xml:space="preserve">Master </w:t>
      </w:r>
      <w:r w:rsidR="002E49FE">
        <w:rPr>
          <w:rFonts w:ascii="Calibri" w:hAnsi="Calibri"/>
          <w:sz w:val="22"/>
          <w:szCs w:val="22"/>
        </w:rPr>
        <w:t>Agreement</w:t>
      </w:r>
      <w:r w:rsidR="002E49FE" w:rsidRPr="000E36D7">
        <w:rPr>
          <w:rFonts w:ascii="Calibri" w:hAnsi="Calibri"/>
          <w:sz w:val="22"/>
          <w:szCs w:val="22"/>
        </w:rPr>
        <w:t xml:space="preserve"> </w:t>
      </w:r>
      <w:r w:rsidR="000E36D7" w:rsidRPr="000E36D7">
        <w:rPr>
          <w:rFonts w:ascii="Calibri" w:hAnsi="Calibri"/>
          <w:sz w:val="22"/>
          <w:szCs w:val="22"/>
        </w:rPr>
        <w:t xml:space="preserve">and to determine if the </w:t>
      </w:r>
      <w:r w:rsidR="000E36D7">
        <w:rPr>
          <w:rFonts w:ascii="Calibri" w:hAnsi="Calibri"/>
          <w:sz w:val="22"/>
          <w:szCs w:val="22"/>
        </w:rPr>
        <w:t>bid</w:t>
      </w:r>
      <w:r w:rsidR="000E36D7" w:rsidRPr="000E36D7">
        <w:rPr>
          <w:rFonts w:ascii="Calibri" w:hAnsi="Calibri"/>
          <w:sz w:val="22"/>
          <w:szCs w:val="22"/>
        </w:rPr>
        <w:t xml:space="preserve"> may be improved.  If, after a reasonable period of time, Enterprise Services, in its judgement, cannot reach agreement on acceptable </w:t>
      </w:r>
      <w:r w:rsidR="000E36D7">
        <w:rPr>
          <w:rFonts w:ascii="Calibri" w:hAnsi="Calibri"/>
          <w:sz w:val="22"/>
          <w:szCs w:val="22"/>
        </w:rPr>
        <w:t xml:space="preserve">Master </w:t>
      </w:r>
      <w:r w:rsidR="004A29CC">
        <w:rPr>
          <w:rFonts w:ascii="Calibri" w:hAnsi="Calibri"/>
          <w:sz w:val="22"/>
          <w:szCs w:val="22"/>
        </w:rPr>
        <w:t>Agreement</w:t>
      </w:r>
      <w:r w:rsidR="004A29CC" w:rsidRPr="000E36D7">
        <w:rPr>
          <w:rFonts w:ascii="Calibri" w:hAnsi="Calibri"/>
          <w:sz w:val="22"/>
          <w:szCs w:val="22"/>
        </w:rPr>
        <w:t xml:space="preserve"> </w:t>
      </w:r>
      <w:r w:rsidR="000E36D7" w:rsidRPr="000E36D7">
        <w:rPr>
          <w:rFonts w:ascii="Calibri" w:hAnsi="Calibri"/>
          <w:sz w:val="22"/>
          <w:szCs w:val="22"/>
        </w:rPr>
        <w:t xml:space="preserve">terms with the Top Bidder, Enterprise Services may suspend negotiations and undertake negotiations with the next </w:t>
      </w:r>
      <w:r w:rsidR="00211038">
        <w:rPr>
          <w:rFonts w:ascii="Calibri" w:hAnsi="Calibri"/>
          <w:sz w:val="22"/>
          <w:szCs w:val="22"/>
        </w:rPr>
        <w:t xml:space="preserve">highest scored, responsive, responsible </w:t>
      </w:r>
      <w:r w:rsidR="000E36D7" w:rsidRPr="000E36D7">
        <w:rPr>
          <w:rFonts w:ascii="Calibri" w:hAnsi="Calibri"/>
          <w:sz w:val="22"/>
          <w:szCs w:val="22"/>
        </w:rPr>
        <w:t>bidder as determined by the evaluations</w:t>
      </w:r>
      <w:r>
        <w:rPr>
          <w:rFonts w:ascii="Calibri" w:hAnsi="Calibri"/>
          <w:sz w:val="22"/>
          <w:szCs w:val="22"/>
        </w:rPr>
        <w:t>.</w:t>
      </w:r>
    </w:p>
    <w:p w14:paraId="37E14F2D" w14:textId="185D0F1A" w:rsidR="00A1392C" w:rsidRPr="00636958" w:rsidRDefault="00E16A54" w:rsidP="00363FF0">
      <w:pPr>
        <w:numPr>
          <w:ilvl w:val="0"/>
          <w:numId w:val="11"/>
        </w:numPr>
        <w:spacing w:before="240"/>
        <w:ind w:left="734" w:hanging="547"/>
        <w:jc w:val="both"/>
        <w:rPr>
          <w:rFonts w:ascii="Calibri" w:hAnsi="Calibri"/>
          <w:sz w:val="22"/>
          <w:szCs w:val="22"/>
        </w:rPr>
      </w:pPr>
      <w:r>
        <w:rPr>
          <w:rFonts w:ascii="Calibri" w:hAnsi="Calibri"/>
          <w:b/>
          <w:smallCaps/>
          <w:sz w:val="22"/>
          <w:szCs w:val="22"/>
        </w:rPr>
        <w:t>Announcement</w:t>
      </w:r>
      <w:r w:rsidR="00A1392C" w:rsidRPr="00A1392C">
        <w:rPr>
          <w:rFonts w:ascii="Calibri" w:hAnsi="Calibri"/>
          <w:b/>
          <w:smallCaps/>
          <w:sz w:val="22"/>
          <w:szCs w:val="22"/>
        </w:rPr>
        <w:t xml:space="preserve"> of Apparent Successful Bidder</w:t>
      </w:r>
      <w:r w:rsidR="00A1392C" w:rsidRPr="00A1392C">
        <w:rPr>
          <w:rFonts w:ascii="Calibri" w:hAnsi="Calibri"/>
          <w:sz w:val="22"/>
          <w:szCs w:val="22"/>
        </w:rPr>
        <w:t>.  Enterprise Services will determine the Apparent Successful Bidder (</w:t>
      </w:r>
      <w:r w:rsidR="008E271A">
        <w:rPr>
          <w:rFonts w:ascii="Calibri" w:hAnsi="Calibri"/>
          <w:sz w:val="22"/>
          <w:szCs w:val="22"/>
        </w:rPr>
        <w:t>“</w:t>
      </w:r>
      <w:r w:rsidR="00A1392C" w:rsidRPr="00A1392C">
        <w:rPr>
          <w:rFonts w:ascii="Calibri" w:hAnsi="Calibri"/>
          <w:sz w:val="22"/>
          <w:szCs w:val="22"/>
        </w:rPr>
        <w:t>ASB</w:t>
      </w:r>
      <w:r w:rsidR="008E271A">
        <w:rPr>
          <w:rFonts w:ascii="Calibri" w:hAnsi="Calibri"/>
          <w:sz w:val="22"/>
          <w:szCs w:val="22"/>
        </w:rPr>
        <w:t>”</w:t>
      </w:r>
      <w:r w:rsidR="00A1392C" w:rsidRPr="00A1392C">
        <w:rPr>
          <w:rFonts w:ascii="Calibri" w:hAnsi="Calibri"/>
          <w:sz w:val="22"/>
          <w:szCs w:val="22"/>
        </w:rPr>
        <w:t>)</w:t>
      </w:r>
      <w:r w:rsidR="009D20C0">
        <w:rPr>
          <w:rFonts w:ascii="Calibri" w:hAnsi="Calibri"/>
          <w:sz w:val="22"/>
          <w:szCs w:val="22"/>
        </w:rPr>
        <w:t xml:space="preserve"> for each category</w:t>
      </w:r>
      <w:r w:rsidR="00A1392C" w:rsidRPr="00A1392C">
        <w:rPr>
          <w:rFonts w:ascii="Calibri" w:hAnsi="Calibri"/>
          <w:sz w:val="22"/>
          <w:szCs w:val="22"/>
        </w:rPr>
        <w:t xml:space="preserve">.  The ASB will be </w:t>
      </w:r>
      <w:r>
        <w:rPr>
          <w:rFonts w:ascii="Calibri" w:hAnsi="Calibri"/>
          <w:sz w:val="22"/>
          <w:szCs w:val="22"/>
        </w:rPr>
        <w:t>t</w:t>
      </w:r>
      <w:r w:rsidR="00A1392C" w:rsidRPr="00A1392C">
        <w:rPr>
          <w:rFonts w:ascii="Calibri" w:hAnsi="Calibri"/>
          <w:sz w:val="22"/>
          <w:szCs w:val="22"/>
        </w:rPr>
        <w:t xml:space="preserve">he responsive and responsible bidder(s) that </w:t>
      </w:r>
      <w:r w:rsidR="00A102D7">
        <w:rPr>
          <w:rFonts w:ascii="Calibri" w:hAnsi="Calibri"/>
          <w:sz w:val="22"/>
          <w:szCs w:val="22"/>
        </w:rPr>
        <w:t xml:space="preserve">best </w:t>
      </w:r>
      <w:r w:rsidR="00A1392C" w:rsidRPr="00A1392C">
        <w:rPr>
          <w:rFonts w:ascii="Calibri" w:hAnsi="Calibri"/>
          <w:sz w:val="22"/>
          <w:szCs w:val="22"/>
        </w:rPr>
        <w:t xml:space="preserve">meet(s) the </w:t>
      </w:r>
      <w:r w:rsidR="00A44BC4">
        <w:rPr>
          <w:rFonts w:ascii="Calibri" w:hAnsi="Calibri" w:cs="Arial"/>
          <w:sz w:val="22"/>
          <w:szCs w:val="22"/>
        </w:rPr>
        <w:t>Competitive</w:t>
      </w:r>
      <w:r w:rsidR="00645201">
        <w:rPr>
          <w:rFonts w:ascii="Calibri" w:hAnsi="Calibri" w:cs="Arial"/>
          <w:sz w:val="22"/>
          <w:szCs w:val="22"/>
        </w:rPr>
        <w:t xml:space="preserve"> Solicitation</w:t>
      </w:r>
      <w:r w:rsidR="00A1392C" w:rsidRPr="00636958">
        <w:rPr>
          <w:rFonts w:ascii="Calibri" w:hAnsi="Calibri"/>
          <w:sz w:val="22"/>
          <w:szCs w:val="22"/>
        </w:rPr>
        <w:t xml:space="preserve"> requirements</w:t>
      </w:r>
      <w:r w:rsidR="007D580A" w:rsidRPr="00636958">
        <w:rPr>
          <w:rFonts w:ascii="Calibri" w:hAnsi="Calibri"/>
          <w:sz w:val="22"/>
          <w:szCs w:val="22"/>
        </w:rPr>
        <w:t xml:space="preserve"> and</w:t>
      </w:r>
      <w:r w:rsidR="00A1392C" w:rsidRPr="00636958">
        <w:rPr>
          <w:rFonts w:ascii="Calibri" w:hAnsi="Calibri"/>
          <w:sz w:val="22"/>
          <w:szCs w:val="22"/>
        </w:rPr>
        <w:t xml:space="preserve"> </w:t>
      </w:r>
      <w:r w:rsidR="0051531F">
        <w:rPr>
          <w:rFonts w:ascii="Calibri" w:hAnsi="Calibri"/>
          <w:sz w:val="22"/>
          <w:szCs w:val="22"/>
        </w:rPr>
        <w:t>presents the best total value</w:t>
      </w:r>
      <w:r w:rsidR="0018412E">
        <w:rPr>
          <w:rFonts w:ascii="Calibri" w:hAnsi="Calibri"/>
          <w:sz w:val="22"/>
          <w:szCs w:val="22"/>
        </w:rPr>
        <w:t xml:space="preserve"> (highest score)</w:t>
      </w:r>
      <w:r w:rsidR="0051531F">
        <w:rPr>
          <w:rFonts w:ascii="Calibri" w:hAnsi="Calibri"/>
          <w:sz w:val="22"/>
          <w:szCs w:val="22"/>
        </w:rPr>
        <w:t>, including price</w:t>
      </w:r>
      <w:r w:rsidR="007733C2">
        <w:rPr>
          <w:rFonts w:ascii="Calibri" w:hAnsi="Calibri"/>
          <w:sz w:val="22"/>
          <w:szCs w:val="22"/>
        </w:rPr>
        <w:t>,</w:t>
      </w:r>
      <w:r w:rsidR="0051531F">
        <w:rPr>
          <w:rFonts w:ascii="Calibri" w:hAnsi="Calibri"/>
          <w:sz w:val="22"/>
          <w:szCs w:val="22"/>
        </w:rPr>
        <w:t xml:space="preserve"> </w:t>
      </w:r>
      <w:r w:rsidR="00A1392C" w:rsidRPr="00636958">
        <w:rPr>
          <w:rFonts w:ascii="Calibri" w:hAnsi="Calibri"/>
          <w:sz w:val="22"/>
          <w:szCs w:val="22"/>
        </w:rPr>
        <w:t xml:space="preserve">as calculated </w:t>
      </w:r>
      <w:r w:rsidR="007733C2">
        <w:rPr>
          <w:rFonts w:ascii="Calibri" w:hAnsi="Calibri"/>
          <w:sz w:val="22"/>
          <w:szCs w:val="22"/>
        </w:rPr>
        <w:t>consistent with the instructions</w:t>
      </w:r>
      <w:r w:rsidRPr="00636958">
        <w:rPr>
          <w:rFonts w:ascii="Calibri" w:hAnsi="Calibri"/>
          <w:sz w:val="22"/>
          <w:szCs w:val="22"/>
        </w:rPr>
        <w:t xml:space="preserve"> set forth in </w:t>
      </w:r>
      <w:hyperlink w:anchor="Exhibit_C1" w:history="1">
        <w:r w:rsidR="002E49FE" w:rsidRPr="00211038">
          <w:rPr>
            <w:rStyle w:val="Hyperlink"/>
            <w:rFonts w:ascii="Calibri" w:hAnsi="Calibri"/>
            <w:i/>
            <w:sz w:val="22"/>
            <w:szCs w:val="22"/>
          </w:rPr>
          <w:t>Exhibit C1</w:t>
        </w:r>
      </w:hyperlink>
      <w:r w:rsidR="008317A7">
        <w:rPr>
          <w:rStyle w:val="Hyperlink"/>
          <w:rFonts w:ascii="Calibri" w:hAnsi="Calibri"/>
          <w:i/>
          <w:sz w:val="22"/>
          <w:szCs w:val="22"/>
        </w:rPr>
        <w:t xml:space="preserve"> – Purchase Card Rebate/Incentive Share</w:t>
      </w:r>
      <w:r w:rsidR="002E49FE" w:rsidRPr="00211038">
        <w:rPr>
          <w:rStyle w:val="Hyperlink"/>
          <w:rFonts w:ascii="Calibri" w:hAnsi="Calibri"/>
          <w:color w:val="auto"/>
          <w:sz w:val="22"/>
          <w:szCs w:val="22"/>
          <w:u w:val="none"/>
        </w:rPr>
        <w:t xml:space="preserve"> and </w:t>
      </w:r>
      <w:hyperlink w:anchor="Exhibit_C2" w:history="1">
        <w:r w:rsidR="00211038" w:rsidRPr="00211038">
          <w:rPr>
            <w:rStyle w:val="Hyperlink"/>
            <w:rFonts w:ascii="Calibri" w:hAnsi="Calibri"/>
            <w:i/>
            <w:sz w:val="22"/>
            <w:szCs w:val="22"/>
          </w:rPr>
          <w:t xml:space="preserve">Exhibit </w:t>
        </w:r>
        <w:r w:rsidR="002E49FE" w:rsidRPr="00211038">
          <w:rPr>
            <w:rStyle w:val="Hyperlink"/>
            <w:rFonts w:ascii="Calibri" w:hAnsi="Calibri"/>
            <w:i/>
            <w:sz w:val="22"/>
            <w:szCs w:val="22"/>
          </w:rPr>
          <w:t xml:space="preserve">C2 – </w:t>
        </w:r>
        <w:r w:rsidR="008317A7">
          <w:rPr>
            <w:rStyle w:val="Hyperlink"/>
            <w:rFonts w:ascii="Calibri" w:hAnsi="Calibri"/>
            <w:i/>
            <w:sz w:val="22"/>
            <w:szCs w:val="22"/>
          </w:rPr>
          <w:t xml:space="preserve">Fleet Card </w:t>
        </w:r>
        <w:r w:rsidR="002E49FE" w:rsidRPr="00211038">
          <w:rPr>
            <w:rStyle w:val="Hyperlink"/>
            <w:rFonts w:ascii="Calibri" w:hAnsi="Calibri"/>
            <w:i/>
            <w:sz w:val="22"/>
            <w:szCs w:val="22"/>
          </w:rPr>
          <w:t>Rebate/Incentive Share</w:t>
        </w:r>
      </w:hyperlink>
      <w:r w:rsidR="0051531F">
        <w:rPr>
          <w:rFonts w:ascii="Calibri" w:hAnsi="Calibri"/>
          <w:sz w:val="22"/>
          <w:szCs w:val="22"/>
        </w:rPr>
        <w:t xml:space="preserve">, and other factors as set forth </w:t>
      </w:r>
      <w:r w:rsidR="00A65F7A">
        <w:rPr>
          <w:rFonts w:ascii="Calibri" w:hAnsi="Calibri"/>
          <w:sz w:val="22"/>
          <w:szCs w:val="22"/>
        </w:rPr>
        <w:t>in</w:t>
      </w:r>
      <w:r w:rsidR="0051531F">
        <w:rPr>
          <w:rFonts w:ascii="Calibri" w:hAnsi="Calibri"/>
          <w:sz w:val="22"/>
          <w:szCs w:val="22"/>
        </w:rPr>
        <w:t xml:space="preserve"> this </w:t>
      </w:r>
      <w:r w:rsidR="00A44BC4">
        <w:rPr>
          <w:rFonts w:ascii="Calibri" w:hAnsi="Calibri" w:cs="Arial"/>
          <w:sz w:val="22"/>
          <w:szCs w:val="22"/>
        </w:rPr>
        <w:t>Competitive</w:t>
      </w:r>
      <w:r w:rsidR="0051531F">
        <w:rPr>
          <w:rFonts w:ascii="Calibri" w:hAnsi="Calibri"/>
          <w:sz w:val="22"/>
          <w:szCs w:val="22"/>
        </w:rPr>
        <w:t xml:space="preserve"> Solicitation</w:t>
      </w:r>
      <w:r w:rsidR="00433660" w:rsidRPr="00433660">
        <w:rPr>
          <w:rFonts w:ascii="Calibri" w:hAnsi="Calibri"/>
          <w:sz w:val="22"/>
          <w:szCs w:val="22"/>
        </w:rPr>
        <w:t xml:space="preserve"> </w:t>
      </w:r>
      <w:r w:rsidR="00433660">
        <w:rPr>
          <w:rFonts w:ascii="Calibri" w:hAnsi="Calibri"/>
          <w:sz w:val="22"/>
          <w:szCs w:val="22"/>
        </w:rPr>
        <w:t>including any applicable state procurement priority or preference</w:t>
      </w:r>
      <w:r w:rsidR="00A102D7">
        <w:rPr>
          <w:rFonts w:ascii="Calibri" w:hAnsi="Calibri"/>
          <w:sz w:val="22"/>
          <w:szCs w:val="22"/>
        </w:rPr>
        <w:t>.</w:t>
      </w:r>
    </w:p>
    <w:p w14:paraId="59A752C1" w14:textId="388FF6ED" w:rsidR="00A1392C" w:rsidRDefault="00A1392C" w:rsidP="00211038">
      <w:pPr>
        <w:numPr>
          <w:ilvl w:val="1"/>
          <w:numId w:val="29"/>
        </w:numPr>
        <w:spacing w:before="120"/>
        <w:ind w:right="720"/>
        <w:jc w:val="both"/>
        <w:rPr>
          <w:rFonts w:ascii="Calibri" w:hAnsi="Calibri"/>
          <w:sz w:val="22"/>
          <w:szCs w:val="22"/>
        </w:rPr>
      </w:pPr>
      <w:r w:rsidRPr="00A1392C">
        <w:rPr>
          <w:rFonts w:ascii="Calibri" w:hAnsi="Calibri"/>
          <w:sz w:val="22"/>
          <w:szCs w:val="22"/>
        </w:rPr>
        <w:t xml:space="preserve">Designation as an </w:t>
      </w:r>
      <w:r w:rsidR="00E16A54">
        <w:rPr>
          <w:rFonts w:ascii="Calibri" w:hAnsi="Calibri"/>
          <w:sz w:val="22"/>
          <w:szCs w:val="22"/>
        </w:rPr>
        <w:t>ASB</w:t>
      </w:r>
      <w:r w:rsidRPr="00A1392C">
        <w:rPr>
          <w:rFonts w:ascii="Calibri" w:hAnsi="Calibri"/>
          <w:sz w:val="22"/>
          <w:szCs w:val="22"/>
        </w:rPr>
        <w:t xml:space="preserve"> does not imply that </w:t>
      </w:r>
      <w:r w:rsidR="00E16A54" w:rsidRPr="00A1392C">
        <w:rPr>
          <w:rFonts w:ascii="Calibri" w:hAnsi="Calibri"/>
          <w:sz w:val="22"/>
          <w:szCs w:val="22"/>
        </w:rPr>
        <w:t xml:space="preserve">Enterprise Services </w:t>
      </w:r>
      <w:r w:rsidRPr="00A1392C">
        <w:rPr>
          <w:rFonts w:ascii="Calibri" w:hAnsi="Calibri"/>
          <w:sz w:val="22"/>
          <w:szCs w:val="22"/>
        </w:rPr>
        <w:t>will issue an award</w:t>
      </w:r>
      <w:r w:rsidR="008B23FA">
        <w:rPr>
          <w:rFonts w:ascii="Calibri" w:hAnsi="Calibri"/>
          <w:sz w:val="22"/>
          <w:szCs w:val="22"/>
        </w:rPr>
        <w:t xml:space="preserve"> for</w:t>
      </w:r>
      <w:r w:rsidRPr="00A1392C">
        <w:rPr>
          <w:rFonts w:ascii="Calibri" w:hAnsi="Calibri"/>
          <w:sz w:val="22"/>
          <w:szCs w:val="22"/>
        </w:rPr>
        <w:t xml:space="preserve"> </w:t>
      </w:r>
      <w:r w:rsidR="000465F6">
        <w:rPr>
          <w:rFonts w:ascii="Calibri" w:hAnsi="Calibri"/>
          <w:sz w:val="22"/>
          <w:szCs w:val="22"/>
        </w:rPr>
        <w:t xml:space="preserve">a Master </w:t>
      </w:r>
      <w:r w:rsidR="008317A7">
        <w:rPr>
          <w:rFonts w:ascii="Calibri" w:hAnsi="Calibri"/>
          <w:sz w:val="22"/>
          <w:szCs w:val="22"/>
        </w:rPr>
        <w:t xml:space="preserve">Agreement </w:t>
      </w:r>
      <w:r w:rsidRPr="00A1392C">
        <w:rPr>
          <w:rFonts w:ascii="Calibri" w:hAnsi="Calibri"/>
          <w:sz w:val="22"/>
          <w:szCs w:val="22"/>
        </w:rPr>
        <w:t xml:space="preserve">to your firm. </w:t>
      </w:r>
      <w:r w:rsidR="00E16A54">
        <w:rPr>
          <w:rFonts w:ascii="Calibri" w:hAnsi="Calibri"/>
          <w:sz w:val="22"/>
          <w:szCs w:val="22"/>
        </w:rPr>
        <w:t xml:space="preserve"> Rather, t</w:t>
      </w:r>
      <w:r w:rsidRPr="00A1392C">
        <w:rPr>
          <w:rFonts w:ascii="Calibri" w:hAnsi="Calibri"/>
          <w:sz w:val="22"/>
          <w:szCs w:val="22"/>
        </w:rPr>
        <w:t xml:space="preserve">his designation allows </w:t>
      </w:r>
      <w:r w:rsidR="00E16A54" w:rsidRPr="00A1392C">
        <w:rPr>
          <w:rFonts w:ascii="Calibri" w:hAnsi="Calibri"/>
          <w:sz w:val="22"/>
          <w:szCs w:val="22"/>
        </w:rPr>
        <w:t xml:space="preserve">Enterprise Services </w:t>
      </w:r>
      <w:r w:rsidRPr="00A1392C">
        <w:rPr>
          <w:rFonts w:ascii="Calibri" w:hAnsi="Calibri"/>
          <w:sz w:val="22"/>
          <w:szCs w:val="22"/>
        </w:rPr>
        <w:t xml:space="preserve">to perform </w:t>
      </w:r>
      <w:r w:rsidR="00DB7620">
        <w:rPr>
          <w:rFonts w:ascii="Calibri" w:hAnsi="Calibri"/>
          <w:sz w:val="22"/>
          <w:szCs w:val="22"/>
        </w:rPr>
        <w:t>further</w:t>
      </w:r>
      <w:r w:rsidR="00DB7620" w:rsidRPr="00A1392C">
        <w:rPr>
          <w:rFonts w:ascii="Calibri" w:hAnsi="Calibri"/>
          <w:sz w:val="22"/>
          <w:szCs w:val="22"/>
        </w:rPr>
        <w:t xml:space="preserve"> </w:t>
      </w:r>
      <w:r w:rsidRPr="00A1392C">
        <w:rPr>
          <w:rFonts w:ascii="Calibri" w:hAnsi="Calibri"/>
          <w:sz w:val="22"/>
          <w:szCs w:val="22"/>
        </w:rPr>
        <w:t xml:space="preserve">analysis and ask for additional documentation. </w:t>
      </w:r>
      <w:r w:rsidR="00E16A54">
        <w:rPr>
          <w:rFonts w:ascii="Calibri" w:hAnsi="Calibri"/>
          <w:sz w:val="22"/>
          <w:szCs w:val="22"/>
        </w:rPr>
        <w:t xml:space="preserve"> </w:t>
      </w:r>
      <w:r w:rsidRPr="00A1392C">
        <w:rPr>
          <w:rFonts w:ascii="Calibri" w:hAnsi="Calibri"/>
          <w:sz w:val="22"/>
          <w:szCs w:val="22"/>
        </w:rPr>
        <w:t xml:space="preserve">The bidder must not construe this as an award, impending award, attempt to negotiate, etc. </w:t>
      </w:r>
      <w:r w:rsidR="00E16A54">
        <w:rPr>
          <w:rFonts w:ascii="Calibri" w:hAnsi="Calibri"/>
          <w:sz w:val="22"/>
          <w:szCs w:val="22"/>
        </w:rPr>
        <w:t xml:space="preserve"> </w:t>
      </w:r>
      <w:r w:rsidRPr="00A1392C">
        <w:rPr>
          <w:rFonts w:ascii="Calibri" w:hAnsi="Calibri"/>
          <w:sz w:val="22"/>
          <w:szCs w:val="22"/>
        </w:rPr>
        <w:t>If a bidder acts or fails to act as a result of this notification, it does so at its own risk and expense.</w:t>
      </w:r>
    </w:p>
    <w:p w14:paraId="031E950D" w14:textId="2A7E6BBC" w:rsidR="00E16A54" w:rsidRPr="00636958" w:rsidRDefault="00FC46E4" w:rsidP="00211038">
      <w:pPr>
        <w:numPr>
          <w:ilvl w:val="1"/>
          <w:numId w:val="29"/>
        </w:numPr>
        <w:spacing w:before="120"/>
        <w:ind w:right="720"/>
        <w:jc w:val="both"/>
        <w:rPr>
          <w:rFonts w:ascii="Calibri" w:hAnsi="Calibri"/>
          <w:sz w:val="22"/>
          <w:szCs w:val="22"/>
        </w:rPr>
      </w:pPr>
      <w:r w:rsidRPr="00636958">
        <w:rPr>
          <w:rFonts w:ascii="Calibri" w:hAnsi="Calibri"/>
          <w:sz w:val="22"/>
          <w:szCs w:val="22"/>
        </w:rPr>
        <w:t xml:space="preserve">Upon announcement of the ASB, bidders may request a debrief conference as specified in </w:t>
      </w:r>
      <w:hyperlink w:anchor="Exhibit_F" w:history="1">
        <w:r w:rsidR="00B61582" w:rsidRPr="00211038">
          <w:rPr>
            <w:rStyle w:val="Hyperlink"/>
            <w:rFonts w:ascii="Calibri" w:hAnsi="Calibri"/>
            <w:i/>
            <w:sz w:val="22"/>
            <w:szCs w:val="22"/>
          </w:rPr>
          <w:t xml:space="preserve">Exhibit </w:t>
        </w:r>
        <w:r w:rsidR="00472F37" w:rsidRPr="00211038">
          <w:rPr>
            <w:rStyle w:val="Hyperlink"/>
            <w:rFonts w:ascii="Calibri" w:hAnsi="Calibri"/>
            <w:i/>
            <w:sz w:val="22"/>
            <w:szCs w:val="22"/>
          </w:rPr>
          <w:t>F</w:t>
        </w:r>
        <w:r w:rsidR="00945BA6" w:rsidRPr="00211038">
          <w:rPr>
            <w:rStyle w:val="Hyperlink"/>
            <w:rFonts w:ascii="Calibri" w:hAnsi="Calibri"/>
            <w:i/>
            <w:sz w:val="22"/>
            <w:szCs w:val="22"/>
          </w:rPr>
          <w:t xml:space="preserve"> – Complaint, Debrief &amp; Protest Requirements</w:t>
        </w:r>
      </w:hyperlink>
      <w:r w:rsidR="00484DFF" w:rsidRPr="00636958">
        <w:rPr>
          <w:rFonts w:ascii="Calibri" w:hAnsi="Calibri"/>
          <w:sz w:val="22"/>
          <w:szCs w:val="22"/>
        </w:rPr>
        <w:t>.</w:t>
      </w:r>
    </w:p>
    <w:p w14:paraId="4748CC85" w14:textId="25484720" w:rsidR="00A1392C" w:rsidRPr="00636958" w:rsidRDefault="00FC46E4" w:rsidP="00363FF0">
      <w:pPr>
        <w:numPr>
          <w:ilvl w:val="0"/>
          <w:numId w:val="11"/>
        </w:numPr>
        <w:spacing w:before="240"/>
        <w:ind w:left="734" w:hanging="547"/>
        <w:jc w:val="both"/>
        <w:rPr>
          <w:rFonts w:ascii="Calibri" w:hAnsi="Calibri"/>
          <w:sz w:val="22"/>
          <w:szCs w:val="22"/>
        </w:rPr>
      </w:pPr>
      <w:r>
        <w:rPr>
          <w:rFonts w:ascii="Calibri" w:hAnsi="Calibri"/>
          <w:b/>
          <w:smallCaps/>
          <w:sz w:val="22"/>
          <w:szCs w:val="22"/>
        </w:rPr>
        <w:t xml:space="preserve">Award of Master </w:t>
      </w:r>
      <w:r w:rsidR="00472F37">
        <w:rPr>
          <w:rFonts w:ascii="Calibri" w:hAnsi="Calibri"/>
          <w:b/>
          <w:smallCaps/>
          <w:sz w:val="22"/>
          <w:szCs w:val="22"/>
        </w:rPr>
        <w:t>Agreement</w:t>
      </w:r>
      <w:r w:rsidR="009D20C0">
        <w:rPr>
          <w:rFonts w:ascii="Calibri" w:hAnsi="Calibri"/>
          <w:b/>
          <w:smallCaps/>
          <w:sz w:val="22"/>
          <w:szCs w:val="22"/>
        </w:rPr>
        <w:t>s</w:t>
      </w:r>
      <w:r w:rsidR="00A1392C">
        <w:rPr>
          <w:rFonts w:ascii="Calibri" w:hAnsi="Calibri"/>
          <w:sz w:val="22"/>
          <w:szCs w:val="22"/>
        </w:rPr>
        <w:t xml:space="preserve">.  </w:t>
      </w:r>
      <w:r>
        <w:rPr>
          <w:rFonts w:ascii="Calibri" w:hAnsi="Calibri"/>
          <w:sz w:val="22"/>
          <w:szCs w:val="22"/>
        </w:rPr>
        <w:t xml:space="preserve">Subject to protests, if any, </w:t>
      </w:r>
      <w:r w:rsidR="00A1392C" w:rsidRPr="00636958">
        <w:rPr>
          <w:rFonts w:ascii="Calibri" w:hAnsi="Calibri"/>
          <w:sz w:val="22"/>
          <w:szCs w:val="22"/>
        </w:rPr>
        <w:t xml:space="preserve">Enterprise Services </w:t>
      </w:r>
      <w:r w:rsidRPr="00636958">
        <w:rPr>
          <w:rFonts w:ascii="Calibri" w:hAnsi="Calibri"/>
          <w:sz w:val="22"/>
          <w:szCs w:val="22"/>
        </w:rPr>
        <w:t xml:space="preserve">and the ASB </w:t>
      </w:r>
      <w:r w:rsidR="009D20C0">
        <w:rPr>
          <w:rFonts w:ascii="Calibri" w:hAnsi="Calibri"/>
          <w:sz w:val="22"/>
          <w:szCs w:val="22"/>
        </w:rPr>
        <w:t>for each category</w:t>
      </w:r>
      <w:r w:rsidR="003B3BF9">
        <w:rPr>
          <w:rFonts w:ascii="Calibri" w:hAnsi="Calibri"/>
          <w:sz w:val="22"/>
          <w:szCs w:val="22"/>
        </w:rPr>
        <w:t xml:space="preserve"> </w:t>
      </w:r>
      <w:r w:rsidRPr="00636958">
        <w:rPr>
          <w:rFonts w:ascii="Calibri" w:hAnsi="Calibri"/>
          <w:sz w:val="22"/>
          <w:szCs w:val="22"/>
        </w:rPr>
        <w:t xml:space="preserve">will enter into a Master </w:t>
      </w:r>
      <w:r w:rsidR="00472F37">
        <w:rPr>
          <w:rFonts w:ascii="Calibri" w:hAnsi="Calibri"/>
          <w:sz w:val="22"/>
          <w:szCs w:val="22"/>
        </w:rPr>
        <w:t>Agreement</w:t>
      </w:r>
      <w:r w:rsidR="00472F37" w:rsidRPr="00636958">
        <w:rPr>
          <w:rFonts w:ascii="Calibri" w:hAnsi="Calibri"/>
          <w:sz w:val="22"/>
          <w:szCs w:val="22"/>
        </w:rPr>
        <w:t xml:space="preserve"> </w:t>
      </w:r>
      <w:r w:rsidRPr="00636958">
        <w:rPr>
          <w:rFonts w:ascii="Calibri" w:hAnsi="Calibri"/>
          <w:sz w:val="22"/>
          <w:szCs w:val="22"/>
        </w:rPr>
        <w:t xml:space="preserve">as set forth in </w:t>
      </w:r>
      <w:hyperlink w:anchor="Exhibit_E" w:history="1">
        <w:r w:rsidRPr="00211038">
          <w:rPr>
            <w:rStyle w:val="Hyperlink"/>
            <w:rFonts w:ascii="Calibri" w:hAnsi="Calibri"/>
            <w:i/>
            <w:sz w:val="22"/>
            <w:szCs w:val="22"/>
          </w:rPr>
          <w:t>Exhibit </w:t>
        </w:r>
        <w:r w:rsidR="00472F37" w:rsidRPr="00211038">
          <w:rPr>
            <w:rStyle w:val="Hyperlink"/>
            <w:rFonts w:ascii="Calibri" w:hAnsi="Calibri"/>
            <w:i/>
            <w:sz w:val="22"/>
            <w:szCs w:val="22"/>
          </w:rPr>
          <w:t>E</w:t>
        </w:r>
        <w:r w:rsidR="000465F6" w:rsidRPr="00211038">
          <w:rPr>
            <w:rStyle w:val="Hyperlink"/>
            <w:rFonts w:ascii="Calibri" w:hAnsi="Calibri"/>
            <w:i/>
            <w:sz w:val="22"/>
            <w:szCs w:val="22"/>
          </w:rPr>
          <w:t xml:space="preserve"> – Master </w:t>
        </w:r>
        <w:r w:rsidR="00472F37" w:rsidRPr="00211038">
          <w:rPr>
            <w:rStyle w:val="Hyperlink"/>
            <w:rFonts w:ascii="Calibri" w:hAnsi="Calibri"/>
            <w:i/>
            <w:sz w:val="22"/>
            <w:szCs w:val="22"/>
          </w:rPr>
          <w:t>Agreement</w:t>
        </w:r>
      </w:hyperlink>
      <w:r w:rsidRPr="00636958">
        <w:rPr>
          <w:rFonts w:ascii="Calibri" w:hAnsi="Calibri"/>
          <w:sz w:val="22"/>
          <w:szCs w:val="22"/>
        </w:rPr>
        <w:t>.</w:t>
      </w:r>
      <w:r w:rsidR="00803BB2">
        <w:rPr>
          <w:rFonts w:ascii="Calibri" w:hAnsi="Calibri"/>
          <w:sz w:val="22"/>
          <w:szCs w:val="22"/>
        </w:rPr>
        <w:t xml:space="preserve">  </w:t>
      </w:r>
      <w:r w:rsidR="00803BB2" w:rsidRPr="00F36C5F">
        <w:rPr>
          <w:rFonts w:ascii="Calibri" w:hAnsi="Calibri"/>
          <w:sz w:val="22"/>
          <w:szCs w:val="22"/>
        </w:rPr>
        <w:t xml:space="preserve">An award, in part or full, is made and a </w:t>
      </w:r>
      <w:r w:rsidR="00211038">
        <w:rPr>
          <w:rFonts w:ascii="Calibri" w:hAnsi="Calibri"/>
          <w:sz w:val="22"/>
          <w:szCs w:val="22"/>
        </w:rPr>
        <w:t>Master Agreement</w:t>
      </w:r>
      <w:r w:rsidR="00803BB2" w:rsidRPr="00F36C5F">
        <w:rPr>
          <w:rFonts w:ascii="Calibri" w:hAnsi="Calibri"/>
          <w:sz w:val="22"/>
          <w:szCs w:val="22"/>
        </w:rPr>
        <w:t xml:space="preserve"> formed by signature of </w:t>
      </w:r>
      <w:r w:rsidR="00803BB2" w:rsidRPr="009565E5">
        <w:rPr>
          <w:rFonts w:ascii="Calibri" w:hAnsi="Calibri"/>
          <w:sz w:val="22"/>
          <w:szCs w:val="22"/>
        </w:rPr>
        <w:t xml:space="preserve">Enterprise Services and awarded bidder on the </w:t>
      </w:r>
      <w:r w:rsidR="00803BB2" w:rsidRPr="00515F88">
        <w:rPr>
          <w:rFonts w:ascii="Calibri" w:hAnsi="Calibri"/>
          <w:sz w:val="22"/>
          <w:szCs w:val="22"/>
        </w:rPr>
        <w:t xml:space="preserve">Master </w:t>
      </w:r>
      <w:r w:rsidR="00472F37">
        <w:rPr>
          <w:rFonts w:ascii="Calibri" w:hAnsi="Calibri"/>
          <w:sz w:val="22"/>
          <w:szCs w:val="22"/>
        </w:rPr>
        <w:t>Agreement</w:t>
      </w:r>
      <w:r w:rsidR="00803BB2" w:rsidRPr="00515F88">
        <w:rPr>
          <w:rFonts w:ascii="Calibri" w:hAnsi="Calibri"/>
          <w:sz w:val="22"/>
          <w:szCs w:val="22"/>
        </w:rPr>
        <w:t>.</w:t>
      </w:r>
      <w:r w:rsidR="00803BB2" w:rsidRPr="009565E5">
        <w:rPr>
          <w:rFonts w:ascii="Calibri" w:hAnsi="Calibri"/>
          <w:sz w:val="22"/>
          <w:szCs w:val="22"/>
        </w:rPr>
        <w:t xml:space="preserve">  </w:t>
      </w:r>
      <w:r w:rsidR="00803BB2" w:rsidRPr="00F36C5F">
        <w:rPr>
          <w:rFonts w:ascii="Calibri" w:hAnsi="Calibri"/>
          <w:sz w:val="22"/>
          <w:szCs w:val="22"/>
        </w:rPr>
        <w:t>Enterprise Services reserves the right to award on an all-or-nothing consolidated basis.</w:t>
      </w:r>
      <w:r w:rsidR="00803BB2">
        <w:rPr>
          <w:rFonts w:ascii="Calibri" w:hAnsi="Calibri"/>
          <w:sz w:val="22"/>
          <w:szCs w:val="22"/>
        </w:rPr>
        <w:t xml:space="preserve">  </w:t>
      </w:r>
      <w:r w:rsidR="00803BB2" w:rsidRPr="005335B7">
        <w:rPr>
          <w:rFonts w:ascii="Calibri" w:hAnsi="Calibri"/>
          <w:sz w:val="22"/>
          <w:szCs w:val="22"/>
        </w:rPr>
        <w:t>Following the award</w:t>
      </w:r>
      <w:r w:rsidR="00803BB2">
        <w:rPr>
          <w:rFonts w:ascii="Calibri" w:hAnsi="Calibri"/>
          <w:sz w:val="22"/>
          <w:szCs w:val="22"/>
        </w:rPr>
        <w:t xml:space="preserve"> of the Master </w:t>
      </w:r>
      <w:r w:rsidR="00472F37">
        <w:rPr>
          <w:rFonts w:ascii="Calibri" w:hAnsi="Calibri"/>
          <w:sz w:val="22"/>
          <w:szCs w:val="22"/>
        </w:rPr>
        <w:t>Agreement</w:t>
      </w:r>
      <w:r w:rsidR="009D20C0">
        <w:rPr>
          <w:rFonts w:ascii="Calibri" w:hAnsi="Calibri"/>
          <w:sz w:val="22"/>
          <w:szCs w:val="22"/>
        </w:rPr>
        <w:t>s</w:t>
      </w:r>
      <w:r w:rsidR="00803BB2" w:rsidRPr="005335B7">
        <w:rPr>
          <w:rFonts w:ascii="Calibri" w:hAnsi="Calibri"/>
          <w:sz w:val="22"/>
          <w:szCs w:val="22"/>
        </w:rPr>
        <w:t xml:space="preserve">, </w:t>
      </w:r>
      <w:r w:rsidR="00803BB2" w:rsidRPr="005335B7">
        <w:rPr>
          <w:rFonts w:ascii="Calibri" w:hAnsi="Calibri"/>
          <w:sz w:val="22"/>
          <w:szCs w:val="22"/>
        </w:rPr>
        <w:lastRenderedPageBreak/>
        <w:t xml:space="preserve">all bidders </w:t>
      </w:r>
      <w:r w:rsidR="00803BB2">
        <w:rPr>
          <w:rFonts w:ascii="Calibri" w:hAnsi="Calibri"/>
          <w:sz w:val="22"/>
          <w:szCs w:val="22"/>
        </w:rPr>
        <w:t xml:space="preserve">registered in WEBS </w:t>
      </w:r>
      <w:r w:rsidR="00803BB2" w:rsidRPr="005335B7">
        <w:rPr>
          <w:rFonts w:ascii="Calibri" w:hAnsi="Calibri"/>
          <w:sz w:val="22"/>
          <w:szCs w:val="22"/>
        </w:rPr>
        <w:t xml:space="preserve">will receive a Notice of Award </w:t>
      </w:r>
      <w:r w:rsidR="00803BB2">
        <w:rPr>
          <w:rFonts w:ascii="Calibri" w:hAnsi="Calibri"/>
          <w:sz w:val="22"/>
          <w:szCs w:val="22"/>
        </w:rPr>
        <w:t>delivered to the bidder’s email address provided in the bidder’s profile in WEBS.</w:t>
      </w:r>
    </w:p>
    <w:p w14:paraId="16DEAE4B" w14:textId="079F70B7" w:rsidR="007F754A" w:rsidRPr="00036FF6" w:rsidRDefault="00FC46E4" w:rsidP="00132D30">
      <w:pPr>
        <w:numPr>
          <w:ilvl w:val="0"/>
          <w:numId w:val="11"/>
        </w:numPr>
        <w:spacing w:before="240"/>
        <w:ind w:left="734" w:hanging="547"/>
        <w:jc w:val="both"/>
        <w:rPr>
          <w:rFonts w:ascii="Calibri" w:hAnsi="Calibri"/>
          <w:sz w:val="22"/>
          <w:szCs w:val="22"/>
        </w:rPr>
      </w:pPr>
      <w:r w:rsidRPr="00036FF6">
        <w:rPr>
          <w:rFonts w:ascii="Calibri" w:hAnsi="Calibri"/>
          <w:b/>
          <w:smallCaps/>
          <w:sz w:val="22"/>
          <w:szCs w:val="22"/>
        </w:rPr>
        <w:t>Bid Information Availability</w:t>
      </w:r>
      <w:r w:rsidRPr="00036FF6">
        <w:rPr>
          <w:rFonts w:ascii="Calibri" w:hAnsi="Calibri"/>
          <w:sz w:val="22"/>
          <w:szCs w:val="22"/>
        </w:rPr>
        <w:t xml:space="preserve">.  </w:t>
      </w:r>
      <w:r w:rsidR="00FA5CF6">
        <w:rPr>
          <w:rFonts w:ascii="Calibri" w:hAnsi="Calibri"/>
          <w:sz w:val="22"/>
          <w:szCs w:val="22"/>
        </w:rPr>
        <w:t xml:space="preserve">Upon Enterprise Services’ announcement of ASB, </w:t>
      </w:r>
      <w:r w:rsidR="00803BB2">
        <w:rPr>
          <w:rFonts w:ascii="Calibri" w:hAnsi="Calibri"/>
          <w:sz w:val="22"/>
          <w:szCs w:val="22"/>
        </w:rPr>
        <w:t xml:space="preserve">all bid submissions and all bid evaluations are subject to public disclosure pursuant to Washington’s Public Records Act.  </w:t>
      </w:r>
      <w:r w:rsidR="00803BB2" w:rsidRPr="00803BB2">
        <w:rPr>
          <w:rFonts w:ascii="Calibri" w:hAnsi="Calibri"/>
          <w:i/>
          <w:sz w:val="22"/>
          <w:szCs w:val="22"/>
        </w:rPr>
        <w:t>See</w:t>
      </w:r>
      <w:r w:rsidR="00803BB2">
        <w:rPr>
          <w:rFonts w:ascii="Calibri" w:hAnsi="Calibri"/>
          <w:sz w:val="22"/>
          <w:szCs w:val="22"/>
        </w:rPr>
        <w:t xml:space="preserve"> RCW 39.26.030(2).  Upon Enterprise Services’ announcement of ASB, </w:t>
      </w:r>
      <w:r w:rsidRPr="00036FF6">
        <w:rPr>
          <w:rFonts w:ascii="Calibri" w:hAnsi="Calibri"/>
          <w:sz w:val="22"/>
          <w:szCs w:val="22"/>
        </w:rPr>
        <w:t>Enterprise Services will</w:t>
      </w:r>
      <w:r w:rsidR="00B72D62" w:rsidRPr="00036FF6">
        <w:rPr>
          <w:rFonts w:ascii="Calibri" w:hAnsi="Calibri"/>
          <w:sz w:val="22"/>
          <w:szCs w:val="22"/>
        </w:rPr>
        <w:t xml:space="preserve"> post </w:t>
      </w:r>
      <w:r w:rsidR="00FA5CF6">
        <w:rPr>
          <w:rFonts w:ascii="Calibri" w:hAnsi="Calibri"/>
          <w:sz w:val="22"/>
          <w:szCs w:val="22"/>
        </w:rPr>
        <w:t xml:space="preserve">all </w:t>
      </w:r>
      <w:r w:rsidR="00B72D62" w:rsidRPr="00036FF6">
        <w:rPr>
          <w:rFonts w:ascii="Calibri" w:hAnsi="Calibri"/>
          <w:sz w:val="22"/>
          <w:szCs w:val="22"/>
        </w:rPr>
        <w:t xml:space="preserve">bid evaluations to </w:t>
      </w:r>
      <w:r w:rsidR="00C93C75" w:rsidRPr="00036FF6">
        <w:rPr>
          <w:rFonts w:ascii="Calibri" w:hAnsi="Calibri"/>
          <w:sz w:val="22"/>
          <w:szCs w:val="22"/>
        </w:rPr>
        <w:t>Enterprise Services’ website.</w:t>
      </w:r>
    </w:p>
    <w:p w14:paraId="77D12BF7" w14:textId="40E48A70" w:rsidR="004D4D06" w:rsidRDefault="004D4D06" w:rsidP="004D4D06">
      <w:pPr>
        <w:numPr>
          <w:ilvl w:val="0"/>
          <w:numId w:val="11"/>
        </w:numPr>
        <w:spacing w:before="240"/>
        <w:ind w:left="734" w:hanging="547"/>
        <w:jc w:val="both"/>
        <w:rPr>
          <w:rFonts w:ascii="Calibri" w:hAnsi="Calibri"/>
          <w:sz w:val="22"/>
          <w:szCs w:val="22"/>
        </w:rPr>
      </w:pPr>
      <w:r>
        <w:rPr>
          <w:rFonts w:ascii="Calibri" w:hAnsi="Calibri"/>
          <w:b/>
          <w:smallCaps/>
          <w:sz w:val="22"/>
          <w:szCs w:val="22"/>
        </w:rPr>
        <w:t>Additional Awards</w:t>
      </w:r>
      <w:r w:rsidRPr="00036FF6">
        <w:rPr>
          <w:rFonts w:ascii="Calibri" w:hAnsi="Calibri"/>
          <w:sz w:val="22"/>
          <w:szCs w:val="22"/>
        </w:rPr>
        <w:t xml:space="preserve">.  Enterprise Services </w:t>
      </w:r>
      <w:r w:rsidR="00C862F6">
        <w:rPr>
          <w:rFonts w:ascii="Calibri" w:hAnsi="Calibri"/>
          <w:sz w:val="22"/>
          <w:szCs w:val="22"/>
        </w:rPr>
        <w:t>reserves</w:t>
      </w:r>
      <w:r>
        <w:rPr>
          <w:rFonts w:ascii="Calibri" w:hAnsi="Calibri"/>
          <w:sz w:val="22"/>
          <w:szCs w:val="22"/>
        </w:rPr>
        <w:t xml:space="preserve"> the right, during the resulting Master </w:t>
      </w:r>
      <w:r w:rsidR="00472F37">
        <w:rPr>
          <w:rFonts w:ascii="Calibri" w:hAnsi="Calibri"/>
          <w:sz w:val="22"/>
          <w:szCs w:val="22"/>
        </w:rPr>
        <w:t xml:space="preserve">Agreement </w:t>
      </w:r>
      <w:r>
        <w:rPr>
          <w:rFonts w:ascii="Calibri" w:hAnsi="Calibri"/>
          <w:sz w:val="22"/>
          <w:szCs w:val="22"/>
        </w:rPr>
        <w:t xml:space="preserve">term, to make additional Master </w:t>
      </w:r>
      <w:r w:rsidR="00472F37">
        <w:rPr>
          <w:rFonts w:ascii="Calibri" w:hAnsi="Calibri"/>
          <w:sz w:val="22"/>
          <w:szCs w:val="22"/>
        </w:rPr>
        <w:t xml:space="preserve">Agreement </w:t>
      </w:r>
      <w:r>
        <w:rPr>
          <w:rFonts w:ascii="Calibri" w:hAnsi="Calibri"/>
          <w:sz w:val="22"/>
          <w:szCs w:val="22"/>
        </w:rPr>
        <w:t xml:space="preserve">awards to responsive, responsible bidders who </w:t>
      </w:r>
      <w:r w:rsidR="00645201">
        <w:rPr>
          <w:rFonts w:ascii="Calibri" w:hAnsi="Calibri"/>
          <w:sz w:val="22"/>
          <w:szCs w:val="22"/>
        </w:rPr>
        <w:t xml:space="preserve">provided a bid but who </w:t>
      </w:r>
      <w:r>
        <w:rPr>
          <w:rFonts w:ascii="Calibri" w:hAnsi="Calibri"/>
          <w:sz w:val="22"/>
          <w:szCs w:val="22"/>
        </w:rPr>
        <w:t xml:space="preserve">are not awarded a Master </w:t>
      </w:r>
      <w:r w:rsidR="00472F37">
        <w:rPr>
          <w:rFonts w:ascii="Calibri" w:hAnsi="Calibri"/>
          <w:sz w:val="22"/>
          <w:szCs w:val="22"/>
        </w:rPr>
        <w:t>Agreement</w:t>
      </w:r>
      <w:r>
        <w:rPr>
          <w:rFonts w:ascii="Calibri" w:hAnsi="Calibri"/>
          <w:sz w:val="22"/>
          <w:szCs w:val="22"/>
        </w:rPr>
        <w:t xml:space="preserve">. </w:t>
      </w:r>
      <w:r w:rsidR="00C862F6">
        <w:rPr>
          <w:rFonts w:ascii="Calibri" w:hAnsi="Calibri"/>
          <w:sz w:val="22"/>
          <w:szCs w:val="22"/>
        </w:rPr>
        <w:t xml:space="preserve"> </w:t>
      </w:r>
      <w:r>
        <w:rPr>
          <w:rFonts w:ascii="Calibri" w:hAnsi="Calibri"/>
          <w:sz w:val="22"/>
          <w:szCs w:val="22"/>
        </w:rPr>
        <w:t xml:space="preserve">Such awards would be on the same or substantially similar terms and conditions and would be designed to address a </w:t>
      </w:r>
      <w:r w:rsidR="00FE1713">
        <w:rPr>
          <w:rFonts w:ascii="Calibri" w:hAnsi="Calibri"/>
          <w:sz w:val="22"/>
          <w:szCs w:val="22"/>
        </w:rPr>
        <w:t xml:space="preserve">Contractor </w:t>
      </w:r>
      <w:r>
        <w:rPr>
          <w:rFonts w:ascii="Calibri" w:hAnsi="Calibri"/>
          <w:sz w:val="22"/>
          <w:szCs w:val="22"/>
        </w:rPr>
        <w:t xml:space="preserve">vacancy (e.g., a </w:t>
      </w:r>
      <w:r w:rsidR="00FE1713">
        <w:rPr>
          <w:rFonts w:ascii="Calibri" w:hAnsi="Calibri"/>
          <w:sz w:val="22"/>
          <w:szCs w:val="22"/>
        </w:rPr>
        <w:t xml:space="preserve">contractor </w:t>
      </w:r>
      <w:r>
        <w:rPr>
          <w:rFonts w:ascii="Calibri" w:hAnsi="Calibri"/>
          <w:sz w:val="22"/>
          <w:szCs w:val="22"/>
        </w:rPr>
        <w:t xml:space="preserve">is terminated or goes out of business), respond to </w:t>
      </w:r>
      <w:r w:rsidR="00472F37">
        <w:rPr>
          <w:rFonts w:ascii="Calibri" w:hAnsi="Calibri"/>
          <w:sz w:val="22"/>
          <w:szCs w:val="22"/>
        </w:rPr>
        <w:t xml:space="preserve">Participating </w:t>
      </w:r>
      <w:r w:rsidR="002B4AAF">
        <w:rPr>
          <w:rFonts w:ascii="Calibri" w:hAnsi="Calibri"/>
          <w:sz w:val="22"/>
          <w:szCs w:val="22"/>
        </w:rPr>
        <w:t xml:space="preserve">State </w:t>
      </w:r>
      <w:r>
        <w:rPr>
          <w:rFonts w:ascii="Calibri" w:hAnsi="Calibri"/>
          <w:sz w:val="22"/>
          <w:szCs w:val="22"/>
        </w:rPr>
        <w:t>needs, or be in the best interest of the State of Washington</w:t>
      </w:r>
      <w:r w:rsidR="00472F37">
        <w:rPr>
          <w:rFonts w:ascii="Calibri" w:hAnsi="Calibri"/>
          <w:sz w:val="22"/>
          <w:szCs w:val="22"/>
        </w:rPr>
        <w:t xml:space="preserve"> and </w:t>
      </w:r>
      <w:r w:rsidR="005F7AE7">
        <w:rPr>
          <w:rFonts w:ascii="Calibri" w:hAnsi="Calibri"/>
          <w:sz w:val="22"/>
          <w:szCs w:val="22"/>
        </w:rPr>
        <w:t>Participating States</w:t>
      </w:r>
      <w:r w:rsidRPr="00036FF6">
        <w:rPr>
          <w:rFonts w:ascii="Calibri" w:hAnsi="Calibri"/>
          <w:sz w:val="22"/>
          <w:szCs w:val="22"/>
        </w:rPr>
        <w:t>.</w:t>
      </w:r>
    </w:p>
    <w:p w14:paraId="643B6ACD" w14:textId="3EC5F3A2" w:rsidR="00515F88" w:rsidRDefault="00515F88" w:rsidP="00515F88">
      <w:pPr>
        <w:ind w:left="187"/>
        <w:jc w:val="both"/>
        <w:rPr>
          <w:rFonts w:ascii="Calibri" w:hAnsi="Calibri"/>
          <w:sz w:val="22"/>
          <w:szCs w:val="22"/>
        </w:rPr>
      </w:pPr>
    </w:p>
    <w:p w14:paraId="161E0E4C" w14:textId="77777777" w:rsidR="005C692A" w:rsidRDefault="005C692A" w:rsidP="005C692A">
      <w:pPr>
        <w:ind w:left="187"/>
        <w:jc w:val="both"/>
        <w:rPr>
          <w:rFonts w:ascii="Calibri" w:hAnsi="Calibri"/>
          <w:sz w:val="22"/>
          <w:szCs w:val="22"/>
        </w:rPr>
      </w:pPr>
    </w:p>
    <w:p w14:paraId="1A17412B" w14:textId="77777777" w:rsidR="005C692A" w:rsidRDefault="005C692A" w:rsidP="005C692A">
      <w:pPr>
        <w:overflowPunct/>
        <w:autoSpaceDE/>
        <w:autoSpaceDN/>
        <w:adjustRightInd/>
        <w:textAlignment w:val="auto"/>
        <w:rPr>
          <w:rFonts w:ascii="Calibri" w:hAnsi="Calibri"/>
          <w:sz w:val="22"/>
          <w:szCs w:val="22"/>
        </w:rPr>
      </w:pPr>
      <w:r>
        <w:rPr>
          <w:rFonts w:ascii="Calibri" w:hAnsi="Calibri"/>
          <w:sz w:val="22"/>
          <w:szCs w:val="22"/>
        </w:rPr>
        <w:br w:type="page"/>
      </w:r>
    </w:p>
    <w:p w14:paraId="092BD402" w14:textId="6AA9CCA6" w:rsidR="005C692A" w:rsidRPr="00F95D05" w:rsidRDefault="005C692A" w:rsidP="005C692A">
      <w:pPr>
        <w:jc w:val="center"/>
        <w:rPr>
          <w:rFonts w:ascii="Calibri" w:hAnsi="Calibri"/>
          <w:b/>
          <w:smallCaps/>
          <w:sz w:val="22"/>
          <w:szCs w:val="22"/>
        </w:rPr>
      </w:pPr>
      <w:r w:rsidRPr="00F95D05">
        <w:rPr>
          <w:rFonts w:ascii="Calibri" w:hAnsi="Calibri"/>
          <w:b/>
          <w:smallCaps/>
          <w:sz w:val="22"/>
          <w:szCs w:val="22"/>
        </w:rPr>
        <w:lastRenderedPageBreak/>
        <w:t>Required Bid</w:t>
      </w:r>
      <w:r>
        <w:rPr>
          <w:rFonts w:ascii="Calibri" w:hAnsi="Calibri"/>
          <w:b/>
          <w:smallCaps/>
          <w:sz w:val="22"/>
          <w:szCs w:val="22"/>
        </w:rPr>
        <w:t xml:space="preserve"> Submittals</w:t>
      </w:r>
    </w:p>
    <w:p w14:paraId="71710BD8" w14:textId="4DBE8786" w:rsidR="005C692A" w:rsidRDefault="005C692A" w:rsidP="005C692A">
      <w:pPr>
        <w:rPr>
          <w:rFonts w:ascii="Calibri" w:hAnsi="Calibri"/>
          <w:sz w:val="22"/>
          <w:szCs w:val="22"/>
        </w:rPr>
      </w:pPr>
    </w:p>
    <w:p w14:paraId="2161FB06" w14:textId="4FF4C78E" w:rsidR="005C692A" w:rsidRDefault="005C692A" w:rsidP="005C692A">
      <w:pPr>
        <w:rPr>
          <w:rFonts w:ascii="Calibri" w:hAnsi="Calibri"/>
          <w:sz w:val="22"/>
          <w:szCs w:val="22"/>
        </w:rPr>
      </w:pPr>
      <w:r>
        <w:rPr>
          <w:rFonts w:ascii="Calibri" w:hAnsi="Calibri"/>
          <w:sz w:val="22"/>
          <w:szCs w:val="22"/>
        </w:rPr>
        <w:t>As part of a responsive, responsible bid, bidders must complete and return to Enterprise Services each of the exhibits set forth below:</w:t>
      </w:r>
    </w:p>
    <w:p w14:paraId="7CAEEBDC" w14:textId="77777777" w:rsidR="005C692A" w:rsidRPr="00F95D05" w:rsidRDefault="005C692A" w:rsidP="005C692A">
      <w:pPr>
        <w:rPr>
          <w:rFonts w:ascii="Calibri" w:hAnsi="Calibri"/>
          <w:sz w:val="22"/>
          <w:szCs w:val="22"/>
        </w:rPr>
      </w:pPr>
    </w:p>
    <w:p w14:paraId="5ACDC00A" w14:textId="166B3A7E" w:rsidR="005C692A" w:rsidRPr="005C692A" w:rsidRDefault="005C692A" w:rsidP="00584949">
      <w:pPr>
        <w:keepNext/>
        <w:keepLines/>
        <w:jc w:val="center"/>
        <w:textAlignment w:val="auto"/>
        <w:rPr>
          <w:rFonts w:ascii="Calibri" w:hAnsi="Calibri"/>
          <w:b/>
          <w:smallCaps/>
          <w:szCs w:val="22"/>
        </w:rPr>
      </w:pPr>
      <w:bookmarkStart w:id="5" w:name="Exhibit_A1"/>
      <w:r w:rsidRPr="005C692A">
        <w:rPr>
          <w:rFonts w:ascii="Calibri" w:hAnsi="Calibri"/>
          <w:b/>
          <w:smallCaps/>
          <w:szCs w:val="22"/>
        </w:rPr>
        <w:t>Exhibit A1 – Bidder’s Certification</w:t>
      </w:r>
      <w:bookmarkEnd w:id="5"/>
    </w:p>
    <w:p w14:paraId="224D1EF2" w14:textId="77777777" w:rsidR="005C692A" w:rsidRPr="005C692A" w:rsidRDefault="005C692A" w:rsidP="00584949">
      <w:pPr>
        <w:keepNext/>
        <w:keepLines/>
        <w:textAlignment w:val="auto"/>
        <w:rPr>
          <w:rFonts w:ascii="Calibri" w:hAnsi="Calibri" w:cs="Arial"/>
          <w:sz w:val="22"/>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5C692A" w:rsidRPr="005C692A" w14:paraId="591321C4" w14:textId="77777777" w:rsidTr="005C692A">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03A8DF31" w14:textId="0FB088AB" w:rsidR="005C692A" w:rsidRPr="005C692A" w:rsidRDefault="00E43EFC" w:rsidP="00584949">
            <w:pPr>
              <w:keepNext/>
              <w:keepLines/>
              <w:spacing w:line="256" w:lineRule="auto"/>
              <w:textAlignment w:val="auto"/>
            </w:pPr>
            <w:r>
              <w:rPr>
                <w:rFonts w:ascii="Calibri" w:hAnsi="Calibri" w:cs="Arial"/>
                <w:sz w:val="22"/>
                <w:szCs w:val="22"/>
              </w:rPr>
              <w:t>Bidder must complete and submit one signed</w:t>
            </w:r>
            <w:r w:rsidR="005C692A" w:rsidRPr="005C692A">
              <w:rPr>
                <w:rFonts w:ascii="Calibri" w:hAnsi="Calibri" w:cs="Arial"/>
                <w:sz w:val="22"/>
                <w:szCs w:val="22"/>
              </w:rPr>
              <w:t xml:space="preserve"> </w:t>
            </w:r>
            <w:r w:rsidR="00161BE9">
              <w:rPr>
                <w:rFonts w:ascii="Calibri" w:hAnsi="Calibri" w:cs="Arial"/>
                <w:sz w:val="22"/>
                <w:szCs w:val="22"/>
              </w:rPr>
              <w:t xml:space="preserve">hard </w:t>
            </w:r>
            <w:r w:rsidR="005C692A" w:rsidRPr="005C692A">
              <w:rPr>
                <w:rFonts w:ascii="Calibri" w:hAnsi="Calibri" w:cs="Arial"/>
                <w:sz w:val="22"/>
                <w:szCs w:val="22"/>
              </w:rPr>
              <w:t>copy</w:t>
            </w:r>
            <w:r w:rsidR="00161BE9">
              <w:rPr>
                <w:rFonts w:ascii="Calibri" w:hAnsi="Calibri" w:cs="Arial"/>
                <w:sz w:val="22"/>
                <w:szCs w:val="22"/>
              </w:rPr>
              <w:t xml:space="preserve"> and one electronic copy</w:t>
            </w:r>
            <w:r w:rsidR="005C692A" w:rsidRPr="005C692A">
              <w:rPr>
                <w:rFonts w:ascii="Calibri" w:hAnsi="Calibri" w:cs="Arial"/>
                <w:sz w:val="22"/>
                <w:szCs w:val="22"/>
              </w:rPr>
              <w:t xml:space="preserve"> of Exhibit</w:t>
            </w:r>
            <w:r w:rsidR="005C692A">
              <w:rPr>
                <w:rFonts w:ascii="Calibri" w:hAnsi="Calibri" w:cs="Arial"/>
                <w:sz w:val="22"/>
                <w:szCs w:val="22"/>
              </w:rPr>
              <w:t> </w:t>
            </w:r>
            <w:r w:rsidR="005C692A" w:rsidRPr="005C692A">
              <w:rPr>
                <w:rFonts w:ascii="Calibri" w:hAnsi="Calibri" w:cs="Arial"/>
                <w:sz w:val="22"/>
                <w:szCs w:val="22"/>
              </w:rPr>
              <w:t>A1 – Bidder’s Certification</w:t>
            </w:r>
            <w:r w:rsidR="00161BE9">
              <w:rPr>
                <w:rFonts w:ascii="Calibri" w:hAnsi="Calibri" w:cs="Arial"/>
                <w:sz w:val="22"/>
                <w:szCs w:val="22"/>
              </w:rPr>
              <w:t>. Electronic copy must be</w:t>
            </w:r>
            <w:r w:rsidR="005C692A" w:rsidRPr="005C692A">
              <w:rPr>
                <w:rFonts w:ascii="Calibri" w:hAnsi="Calibri" w:cs="Arial"/>
                <w:sz w:val="22"/>
                <w:szCs w:val="22"/>
              </w:rPr>
              <w:t xml:space="preserve"> titled: </w:t>
            </w:r>
            <w:r w:rsidR="00F24873">
              <w:rPr>
                <w:rFonts w:ascii="Calibri" w:hAnsi="Calibri" w:cs="Arial"/>
                <w:b/>
                <w:i/>
                <w:sz w:val="22"/>
                <w:szCs w:val="22"/>
              </w:rPr>
              <w:t>00719</w:t>
            </w:r>
            <w:r w:rsidR="005C692A" w:rsidRPr="005C692A">
              <w:rPr>
                <w:rFonts w:ascii="Calibri" w:hAnsi="Calibri" w:cs="Arial"/>
                <w:b/>
                <w:i/>
                <w:sz w:val="22"/>
                <w:szCs w:val="22"/>
              </w:rPr>
              <w:t>_A1_CompanyName</w:t>
            </w:r>
            <w:r w:rsidR="00F24873">
              <w:rPr>
                <w:rFonts w:ascii="Calibri" w:hAnsi="Calibri" w:cs="Arial"/>
                <w:i/>
                <w:sz w:val="22"/>
                <w:szCs w:val="22"/>
              </w:rPr>
              <w:t xml:space="preserve"> (if bidding Category 1 – Purchase Card Services) or </w:t>
            </w:r>
            <w:r w:rsidR="00F24873">
              <w:rPr>
                <w:rFonts w:ascii="Calibri" w:hAnsi="Calibri" w:cs="Arial"/>
                <w:b/>
                <w:i/>
                <w:sz w:val="22"/>
                <w:szCs w:val="22"/>
              </w:rPr>
              <w:t>00819_A1_CompanyName</w:t>
            </w:r>
            <w:r w:rsidR="00F24873">
              <w:rPr>
                <w:rFonts w:ascii="Calibri" w:hAnsi="Calibri" w:cs="Arial"/>
                <w:i/>
                <w:sz w:val="22"/>
                <w:szCs w:val="22"/>
              </w:rPr>
              <w:t xml:space="preserve"> (if bidding Category 2 – Fleet Card Services)</w:t>
            </w:r>
            <w:r w:rsidR="005C692A" w:rsidRPr="005C692A">
              <w:t xml:space="preserve"> </w:t>
            </w:r>
            <w:r w:rsidR="005C692A" w:rsidRPr="005C692A">
              <w:rPr>
                <w:rFonts w:ascii="Calibri" w:hAnsi="Calibri" w:cs="Arial"/>
                <w:sz w:val="22"/>
                <w:szCs w:val="22"/>
              </w:rPr>
              <w:t xml:space="preserve">as a </w:t>
            </w:r>
            <w:r w:rsidR="0034069B">
              <w:rPr>
                <w:rFonts w:ascii="Calibri" w:hAnsi="Calibri" w:cs="Arial"/>
                <w:sz w:val="22"/>
                <w:szCs w:val="22"/>
              </w:rPr>
              <w:t>machine</w:t>
            </w:r>
            <w:r w:rsidR="009D20C0">
              <w:rPr>
                <w:rFonts w:ascii="Calibri" w:hAnsi="Calibri" w:cs="Arial"/>
                <w:sz w:val="22"/>
                <w:szCs w:val="22"/>
              </w:rPr>
              <w:t>-</w:t>
            </w:r>
            <w:r w:rsidR="0034069B">
              <w:rPr>
                <w:rFonts w:ascii="Calibri" w:hAnsi="Calibri" w:cs="Arial"/>
                <w:sz w:val="22"/>
                <w:szCs w:val="22"/>
              </w:rPr>
              <w:t>readable</w:t>
            </w:r>
            <w:r w:rsidR="005C692A" w:rsidRPr="005C692A">
              <w:rPr>
                <w:rFonts w:ascii="Calibri" w:hAnsi="Calibri" w:cs="Arial"/>
                <w:sz w:val="22"/>
                <w:szCs w:val="22"/>
              </w:rPr>
              <w:t xml:space="preserve"> PDF. </w:t>
            </w:r>
            <w:r w:rsidR="009D20C0">
              <w:rPr>
                <w:rFonts w:ascii="Calibri" w:hAnsi="Calibri" w:cs="Arial"/>
                <w:sz w:val="22"/>
                <w:szCs w:val="22"/>
              </w:rPr>
              <w:t xml:space="preserve"> See Section 3.7 and 3.8 for submission requirements.</w:t>
            </w:r>
          </w:p>
          <w:p w14:paraId="008713E6" w14:textId="77777777" w:rsidR="005C692A" w:rsidRPr="005C692A" w:rsidRDefault="005C692A" w:rsidP="00584949">
            <w:pPr>
              <w:keepNext/>
              <w:keepLines/>
              <w:spacing w:line="256" w:lineRule="auto"/>
              <w:textAlignment w:val="auto"/>
              <w:rPr>
                <w:rFonts w:ascii="Calibri" w:hAnsi="Calibri" w:cs="Arial"/>
                <w:sz w:val="22"/>
                <w:szCs w:val="22"/>
              </w:rPr>
            </w:pPr>
          </w:p>
        </w:tc>
      </w:tr>
      <w:bookmarkStart w:id="6" w:name="_MON_1608626665"/>
      <w:bookmarkEnd w:id="6"/>
      <w:tr w:rsidR="005C692A" w:rsidRPr="005C692A" w14:paraId="6BD885A8" w14:textId="77777777" w:rsidTr="005C692A">
        <w:trPr>
          <w:cantSplit/>
        </w:trPr>
        <w:tc>
          <w:tcPr>
            <w:tcW w:w="9180" w:type="dxa"/>
            <w:tcBorders>
              <w:top w:val="single" w:sz="4" w:space="0" w:color="auto"/>
              <w:left w:val="single" w:sz="4" w:space="0" w:color="auto"/>
              <w:bottom w:val="single" w:sz="4" w:space="0" w:color="auto"/>
              <w:right w:val="single" w:sz="4" w:space="0" w:color="auto"/>
            </w:tcBorders>
            <w:vAlign w:val="center"/>
            <w:hideMark/>
          </w:tcPr>
          <w:p w14:paraId="4E03336C" w14:textId="3B46112B" w:rsidR="00092830" w:rsidRPr="005C692A" w:rsidRDefault="000D5348" w:rsidP="00092830">
            <w:pPr>
              <w:keepNext/>
              <w:keepLines/>
              <w:spacing w:before="80" w:after="80" w:line="256" w:lineRule="auto"/>
              <w:jc w:val="center"/>
              <w:textAlignment w:val="auto"/>
              <w:rPr>
                <w:rFonts w:ascii="Calibri" w:hAnsi="Calibri" w:cs="Arial"/>
                <w:sz w:val="22"/>
                <w:szCs w:val="22"/>
              </w:rPr>
            </w:pPr>
            <w:r>
              <w:rPr>
                <w:rFonts w:ascii="Calibri" w:hAnsi="Calibri" w:cs="Arial"/>
                <w:sz w:val="22"/>
                <w:szCs w:val="22"/>
              </w:rPr>
              <w:object w:dxaOrig="1535" w:dyaOrig="1000" w14:anchorId="2AAFBDE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This embedded document is Exhibit A1 - Bidder's Certification." style="width:77.25pt;height:50.25pt" o:ole="">
                  <v:imagedata r:id="rId106" o:title=""/>
                </v:shape>
                <o:OLEObject Type="Embed" ProgID="Word.Document.12" ShapeID="_x0000_i1025" DrawAspect="Icon" ObjectID="_1621167491" r:id="rId107">
                  <o:FieldCodes>\s</o:FieldCodes>
                </o:OLEObject>
              </w:object>
            </w:r>
          </w:p>
        </w:tc>
      </w:tr>
    </w:tbl>
    <w:p w14:paraId="6C8C6C8C" w14:textId="77777777" w:rsidR="005C692A" w:rsidRPr="005C692A" w:rsidRDefault="005C692A" w:rsidP="005C692A">
      <w:pPr>
        <w:jc w:val="both"/>
        <w:textAlignment w:val="auto"/>
        <w:rPr>
          <w:rFonts w:ascii="Calibri" w:hAnsi="Calibri"/>
          <w:sz w:val="22"/>
          <w:szCs w:val="22"/>
        </w:rPr>
      </w:pPr>
    </w:p>
    <w:p w14:paraId="622D3410" w14:textId="77777777" w:rsidR="005C692A" w:rsidRPr="005C692A" w:rsidRDefault="005C692A" w:rsidP="005C692A">
      <w:pPr>
        <w:textAlignment w:val="auto"/>
        <w:rPr>
          <w:rFonts w:ascii="Calibri" w:hAnsi="Calibri"/>
          <w:sz w:val="22"/>
          <w:szCs w:val="22"/>
        </w:rPr>
      </w:pPr>
    </w:p>
    <w:p w14:paraId="7B3337BB" w14:textId="53DB01CD" w:rsidR="005C692A" w:rsidRPr="005C692A" w:rsidRDefault="005C692A" w:rsidP="00584949">
      <w:pPr>
        <w:keepNext/>
        <w:keepLines/>
        <w:jc w:val="center"/>
        <w:textAlignment w:val="auto"/>
        <w:rPr>
          <w:rFonts w:ascii="Calibri" w:hAnsi="Calibri"/>
          <w:b/>
          <w:smallCaps/>
          <w:sz w:val="22"/>
          <w:szCs w:val="22"/>
        </w:rPr>
      </w:pPr>
      <w:bookmarkStart w:id="7" w:name="Exhibit_A2"/>
      <w:r w:rsidRPr="005C692A">
        <w:rPr>
          <w:rFonts w:ascii="Calibri" w:hAnsi="Calibri"/>
          <w:b/>
          <w:smallCaps/>
          <w:szCs w:val="22"/>
        </w:rPr>
        <w:t xml:space="preserve">Exhibit A2 – Bidder’s </w:t>
      </w:r>
      <w:r w:rsidRPr="005C692A">
        <w:rPr>
          <w:rFonts w:ascii="Calibri" w:hAnsi="Calibri"/>
          <w:b/>
          <w:smallCaps/>
          <w:sz w:val="22"/>
          <w:szCs w:val="22"/>
        </w:rPr>
        <w:t>Profile</w:t>
      </w:r>
    </w:p>
    <w:bookmarkEnd w:id="7"/>
    <w:p w14:paraId="76EDECAD" w14:textId="77777777" w:rsidR="005C692A" w:rsidRPr="005C692A" w:rsidRDefault="005C692A" w:rsidP="00584949">
      <w:pPr>
        <w:keepNext/>
        <w:keepLines/>
        <w:textAlignment w:val="auto"/>
        <w:rPr>
          <w:rFonts w:ascii="Calibri" w:hAnsi="Calibri"/>
          <w:sz w:val="22"/>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5C692A" w:rsidRPr="005C692A" w14:paraId="05BDC596" w14:textId="77777777" w:rsidTr="005C692A">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209DB0D8" w14:textId="711386D6" w:rsidR="005C692A" w:rsidRPr="009D20C0" w:rsidRDefault="005C692A" w:rsidP="00584949">
            <w:pPr>
              <w:keepNext/>
              <w:keepLines/>
              <w:spacing w:line="256" w:lineRule="auto"/>
              <w:textAlignment w:val="auto"/>
              <w:rPr>
                <w:rFonts w:ascii="Calibri" w:hAnsi="Calibri" w:cs="Arial"/>
                <w:sz w:val="22"/>
                <w:szCs w:val="22"/>
              </w:rPr>
            </w:pPr>
            <w:r w:rsidRPr="005C692A">
              <w:rPr>
                <w:rFonts w:ascii="Calibri" w:hAnsi="Calibri" w:cs="Arial"/>
                <w:sz w:val="22"/>
                <w:szCs w:val="22"/>
              </w:rPr>
              <w:t>B</w:t>
            </w:r>
            <w:r w:rsidR="008A7077">
              <w:rPr>
                <w:rFonts w:ascii="Calibri" w:hAnsi="Calibri" w:cs="Arial"/>
                <w:sz w:val="22"/>
                <w:szCs w:val="22"/>
              </w:rPr>
              <w:t xml:space="preserve">idder must complete and submit </w:t>
            </w:r>
            <w:r w:rsidRPr="005C692A">
              <w:rPr>
                <w:rFonts w:ascii="Calibri" w:hAnsi="Calibri" w:cs="Arial"/>
                <w:sz w:val="22"/>
                <w:szCs w:val="22"/>
              </w:rPr>
              <w:t xml:space="preserve">one </w:t>
            </w:r>
            <w:r w:rsidR="00EE1F92">
              <w:rPr>
                <w:rFonts w:ascii="Calibri" w:hAnsi="Calibri" w:cs="Arial"/>
                <w:sz w:val="22"/>
                <w:szCs w:val="22"/>
              </w:rPr>
              <w:t xml:space="preserve">hard </w:t>
            </w:r>
            <w:r w:rsidRPr="005C692A">
              <w:rPr>
                <w:rFonts w:ascii="Calibri" w:hAnsi="Calibri" w:cs="Arial"/>
                <w:sz w:val="22"/>
                <w:szCs w:val="22"/>
              </w:rPr>
              <w:t xml:space="preserve">copy </w:t>
            </w:r>
            <w:r w:rsidR="00161BE9">
              <w:rPr>
                <w:rFonts w:ascii="Calibri" w:hAnsi="Calibri" w:cs="Arial"/>
                <w:sz w:val="22"/>
                <w:szCs w:val="22"/>
              </w:rPr>
              <w:t xml:space="preserve">and one electronic </w:t>
            </w:r>
            <w:r w:rsidRPr="005C692A">
              <w:rPr>
                <w:rFonts w:ascii="Calibri" w:hAnsi="Calibri" w:cs="Arial"/>
                <w:sz w:val="22"/>
                <w:szCs w:val="22"/>
              </w:rPr>
              <w:t>of Exhibit A2 – Bidder’s Profile</w:t>
            </w:r>
            <w:r w:rsidR="00161BE9">
              <w:rPr>
                <w:rFonts w:ascii="Calibri" w:hAnsi="Calibri" w:cs="Arial"/>
                <w:sz w:val="22"/>
                <w:szCs w:val="22"/>
              </w:rPr>
              <w:t>. Electronic copy should be</w:t>
            </w:r>
            <w:r w:rsidR="00EE1F92">
              <w:rPr>
                <w:rFonts w:ascii="Calibri" w:hAnsi="Calibri" w:cs="Arial"/>
                <w:sz w:val="22"/>
                <w:szCs w:val="22"/>
              </w:rPr>
              <w:t xml:space="preserve"> </w:t>
            </w:r>
            <w:r w:rsidRPr="005C692A">
              <w:rPr>
                <w:rFonts w:ascii="Calibri" w:hAnsi="Calibri" w:cs="Arial"/>
                <w:sz w:val="22"/>
                <w:szCs w:val="22"/>
              </w:rPr>
              <w:t xml:space="preserve">titled: </w:t>
            </w:r>
            <w:r w:rsidR="00F24873">
              <w:rPr>
                <w:rFonts w:ascii="Calibri" w:hAnsi="Calibri" w:cs="Arial"/>
                <w:b/>
                <w:i/>
                <w:sz w:val="22"/>
                <w:szCs w:val="22"/>
              </w:rPr>
              <w:t>00719</w:t>
            </w:r>
            <w:r w:rsidRPr="005C692A">
              <w:rPr>
                <w:rFonts w:ascii="Calibri" w:hAnsi="Calibri" w:cs="Arial"/>
                <w:b/>
                <w:i/>
                <w:sz w:val="22"/>
                <w:szCs w:val="22"/>
              </w:rPr>
              <w:t xml:space="preserve">_A2_CompanyName </w:t>
            </w:r>
            <w:r w:rsidR="00F24873">
              <w:rPr>
                <w:rFonts w:ascii="Calibri" w:hAnsi="Calibri" w:cs="Arial"/>
                <w:i/>
                <w:sz w:val="22"/>
                <w:szCs w:val="22"/>
              </w:rPr>
              <w:t xml:space="preserve">(if bidding Category 1 – Purchase Card Services) or </w:t>
            </w:r>
            <w:r w:rsidR="00F24873">
              <w:rPr>
                <w:rFonts w:ascii="Calibri" w:hAnsi="Calibri" w:cs="Arial"/>
                <w:b/>
                <w:i/>
                <w:sz w:val="22"/>
                <w:szCs w:val="22"/>
              </w:rPr>
              <w:t xml:space="preserve">00819_A2_CompanyName </w:t>
            </w:r>
            <w:r w:rsidR="00F24873">
              <w:rPr>
                <w:rFonts w:ascii="Calibri" w:hAnsi="Calibri" w:cs="Arial"/>
                <w:i/>
                <w:sz w:val="22"/>
                <w:szCs w:val="22"/>
              </w:rPr>
              <w:t xml:space="preserve">(if bidding Category 2 – Fleet Card Services) </w:t>
            </w:r>
            <w:r w:rsidRPr="005C692A">
              <w:rPr>
                <w:rFonts w:ascii="Calibri" w:hAnsi="Calibri" w:cs="Arial"/>
                <w:sz w:val="22"/>
                <w:szCs w:val="22"/>
              </w:rPr>
              <w:t xml:space="preserve">as a </w:t>
            </w:r>
            <w:r w:rsidR="00EE1F92">
              <w:rPr>
                <w:rFonts w:ascii="Calibri" w:hAnsi="Calibri" w:cs="Arial"/>
                <w:sz w:val="22"/>
                <w:szCs w:val="22"/>
              </w:rPr>
              <w:t>machine</w:t>
            </w:r>
            <w:r w:rsidR="009D20C0">
              <w:rPr>
                <w:rFonts w:ascii="Calibri" w:hAnsi="Calibri" w:cs="Arial"/>
                <w:sz w:val="22"/>
                <w:szCs w:val="22"/>
              </w:rPr>
              <w:t>-</w:t>
            </w:r>
            <w:r w:rsidR="00EE1F92">
              <w:rPr>
                <w:rFonts w:ascii="Calibri" w:hAnsi="Calibri" w:cs="Arial"/>
                <w:sz w:val="22"/>
                <w:szCs w:val="22"/>
              </w:rPr>
              <w:t>readable</w:t>
            </w:r>
            <w:r w:rsidRPr="005C692A">
              <w:rPr>
                <w:rFonts w:ascii="Calibri" w:hAnsi="Calibri" w:cs="Arial"/>
                <w:sz w:val="22"/>
                <w:szCs w:val="22"/>
              </w:rPr>
              <w:t xml:space="preserve"> PDF. </w:t>
            </w:r>
            <w:r w:rsidRPr="005C692A">
              <w:rPr>
                <w:rFonts w:ascii="Calibri" w:hAnsi="Calibri" w:cs="Arial"/>
                <w:i/>
                <w:sz w:val="22"/>
                <w:szCs w:val="22"/>
              </w:rPr>
              <w:t xml:space="preserve"> </w:t>
            </w:r>
            <w:r w:rsidR="009D20C0">
              <w:rPr>
                <w:rFonts w:ascii="Calibri" w:hAnsi="Calibri" w:cs="Arial"/>
                <w:sz w:val="22"/>
                <w:szCs w:val="22"/>
              </w:rPr>
              <w:t>See Section 3.7 and 3.8 for submission requirements.</w:t>
            </w:r>
          </w:p>
          <w:p w14:paraId="5C961C05" w14:textId="77777777" w:rsidR="005C692A" w:rsidRPr="005C692A" w:rsidRDefault="005C692A" w:rsidP="00584949">
            <w:pPr>
              <w:keepNext/>
              <w:keepLines/>
              <w:spacing w:line="256" w:lineRule="auto"/>
              <w:textAlignment w:val="auto"/>
              <w:rPr>
                <w:rFonts w:ascii="Calibri" w:hAnsi="Calibri" w:cs="Arial"/>
                <w:sz w:val="22"/>
                <w:szCs w:val="22"/>
              </w:rPr>
            </w:pPr>
          </w:p>
        </w:tc>
      </w:tr>
      <w:bookmarkStart w:id="8" w:name="_MON_1608627018"/>
      <w:bookmarkEnd w:id="8"/>
      <w:tr w:rsidR="005C692A" w:rsidRPr="005C692A" w14:paraId="44D35BE4" w14:textId="77777777" w:rsidTr="005C692A">
        <w:trPr>
          <w:cantSplit/>
        </w:trPr>
        <w:tc>
          <w:tcPr>
            <w:tcW w:w="9180" w:type="dxa"/>
            <w:tcBorders>
              <w:top w:val="single" w:sz="4" w:space="0" w:color="auto"/>
              <w:left w:val="single" w:sz="4" w:space="0" w:color="auto"/>
              <w:bottom w:val="single" w:sz="4" w:space="0" w:color="auto"/>
              <w:right w:val="single" w:sz="4" w:space="0" w:color="auto"/>
            </w:tcBorders>
            <w:vAlign w:val="center"/>
            <w:hideMark/>
          </w:tcPr>
          <w:p w14:paraId="5C51AFD5" w14:textId="13EE044F" w:rsidR="00092830" w:rsidRPr="005C692A" w:rsidRDefault="000D5348" w:rsidP="00092830">
            <w:pPr>
              <w:keepNext/>
              <w:keepLines/>
              <w:spacing w:before="80" w:after="80" w:line="256" w:lineRule="auto"/>
              <w:jc w:val="center"/>
              <w:textAlignment w:val="auto"/>
              <w:rPr>
                <w:rFonts w:ascii="Calibri" w:hAnsi="Calibri" w:cs="Arial"/>
                <w:sz w:val="22"/>
                <w:szCs w:val="22"/>
              </w:rPr>
            </w:pPr>
            <w:r w:rsidRPr="00F83AD8">
              <w:rPr>
                <w:rFonts w:ascii="Calibri" w:hAnsi="Calibri" w:cs="Arial"/>
                <w:sz w:val="22"/>
                <w:szCs w:val="22"/>
              </w:rPr>
              <w:object w:dxaOrig="1535" w:dyaOrig="1000" w14:anchorId="45C10492">
                <v:shape id="_x0000_i1026" type="#_x0000_t75" alt="This embedded document is Exhibit A2 - Bidder's Profile." style="width:77.25pt;height:50.25pt" o:ole="">
                  <v:imagedata r:id="rId108" o:title=""/>
                </v:shape>
                <o:OLEObject Type="Embed" ProgID="Word.Document.12" ShapeID="_x0000_i1026" DrawAspect="Icon" ObjectID="_1621167492" r:id="rId109">
                  <o:FieldCodes>\s</o:FieldCodes>
                </o:OLEObject>
              </w:object>
            </w:r>
          </w:p>
        </w:tc>
      </w:tr>
    </w:tbl>
    <w:p w14:paraId="7B7907AD" w14:textId="77777777" w:rsidR="005C692A" w:rsidRPr="005C692A" w:rsidRDefault="005C692A" w:rsidP="005C692A">
      <w:pPr>
        <w:textAlignment w:val="auto"/>
        <w:rPr>
          <w:rFonts w:ascii="Calibri" w:hAnsi="Calibri"/>
          <w:sz w:val="22"/>
          <w:szCs w:val="22"/>
        </w:rPr>
      </w:pPr>
    </w:p>
    <w:p w14:paraId="6AECB7E9" w14:textId="77777777" w:rsidR="005C692A" w:rsidRPr="005C692A" w:rsidRDefault="005C692A" w:rsidP="005C692A">
      <w:pPr>
        <w:textAlignment w:val="auto"/>
        <w:rPr>
          <w:rFonts w:ascii="Calibri" w:hAnsi="Calibri"/>
          <w:sz w:val="22"/>
          <w:szCs w:val="22"/>
        </w:rPr>
      </w:pPr>
    </w:p>
    <w:p w14:paraId="42FD0EC8" w14:textId="09705F36" w:rsidR="005C692A" w:rsidRPr="005C692A" w:rsidRDefault="005C692A" w:rsidP="00584949">
      <w:pPr>
        <w:keepNext/>
        <w:keepLines/>
        <w:jc w:val="center"/>
        <w:textAlignment w:val="auto"/>
        <w:rPr>
          <w:rFonts w:ascii="Calibri" w:hAnsi="Calibri"/>
          <w:b/>
          <w:smallCaps/>
          <w:szCs w:val="22"/>
        </w:rPr>
      </w:pPr>
      <w:bookmarkStart w:id="9" w:name="Exhibit_B1"/>
      <w:r w:rsidRPr="005C692A">
        <w:rPr>
          <w:rFonts w:ascii="Calibri" w:hAnsi="Calibri"/>
          <w:b/>
          <w:smallCaps/>
          <w:szCs w:val="22"/>
        </w:rPr>
        <w:t>Exhibit</w:t>
      </w:r>
      <w:r w:rsidR="00584949">
        <w:rPr>
          <w:rFonts w:ascii="Calibri" w:hAnsi="Calibri"/>
          <w:b/>
          <w:smallCaps/>
          <w:szCs w:val="22"/>
        </w:rPr>
        <w:t> </w:t>
      </w:r>
      <w:r w:rsidRPr="005C692A">
        <w:rPr>
          <w:rFonts w:ascii="Calibri" w:hAnsi="Calibri"/>
          <w:b/>
          <w:smallCaps/>
          <w:szCs w:val="22"/>
        </w:rPr>
        <w:t>B</w:t>
      </w:r>
      <w:r w:rsidR="00472F37">
        <w:rPr>
          <w:rFonts w:ascii="Calibri" w:hAnsi="Calibri"/>
          <w:b/>
          <w:smallCaps/>
          <w:szCs w:val="22"/>
        </w:rPr>
        <w:t>1</w:t>
      </w:r>
      <w:r w:rsidRPr="005C692A">
        <w:rPr>
          <w:rFonts w:ascii="Calibri" w:hAnsi="Calibri"/>
          <w:b/>
          <w:smallCaps/>
          <w:szCs w:val="22"/>
        </w:rPr>
        <w:t xml:space="preserve"> – </w:t>
      </w:r>
      <w:r w:rsidR="00472F37">
        <w:rPr>
          <w:rFonts w:ascii="Calibri" w:hAnsi="Calibri"/>
          <w:b/>
          <w:smallCaps/>
          <w:szCs w:val="22"/>
        </w:rPr>
        <w:t>Purchase Card Service Requirements</w:t>
      </w:r>
    </w:p>
    <w:bookmarkEnd w:id="9"/>
    <w:p w14:paraId="012CD551" w14:textId="77777777" w:rsidR="005C692A" w:rsidRPr="005C692A" w:rsidRDefault="005C692A" w:rsidP="00584949">
      <w:pPr>
        <w:keepNext/>
        <w:keepLines/>
        <w:textAlignment w:val="auto"/>
        <w:rPr>
          <w:rFonts w:ascii="Calibri" w:hAnsi="Calibri"/>
          <w:sz w:val="22"/>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5C692A" w:rsidRPr="005C692A" w14:paraId="3A0DD5AD" w14:textId="77777777" w:rsidTr="005C692A">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300042EB" w14:textId="76C97C36" w:rsidR="005C692A" w:rsidRPr="005C692A" w:rsidRDefault="00472F37" w:rsidP="00584949">
            <w:pPr>
              <w:keepNext/>
              <w:keepLines/>
              <w:spacing w:line="256" w:lineRule="auto"/>
              <w:textAlignment w:val="auto"/>
              <w:rPr>
                <w:rFonts w:ascii="Calibri" w:hAnsi="Calibri" w:cs="Arial"/>
                <w:sz w:val="22"/>
                <w:szCs w:val="22"/>
              </w:rPr>
            </w:pPr>
            <w:r>
              <w:rPr>
                <w:rFonts w:ascii="Calibri" w:hAnsi="Calibri" w:cs="Arial"/>
                <w:sz w:val="22"/>
                <w:szCs w:val="22"/>
              </w:rPr>
              <w:t>If bidding Catego</w:t>
            </w:r>
            <w:r w:rsidR="004C4C52">
              <w:rPr>
                <w:rFonts w:ascii="Calibri" w:hAnsi="Calibri" w:cs="Arial"/>
                <w:sz w:val="22"/>
                <w:szCs w:val="22"/>
              </w:rPr>
              <w:t>ry 1 – Purchase Card Services, B</w:t>
            </w:r>
            <w:r w:rsidR="005C692A" w:rsidRPr="005C692A">
              <w:rPr>
                <w:rFonts w:ascii="Calibri" w:hAnsi="Calibri" w:cs="Arial"/>
                <w:sz w:val="22"/>
                <w:szCs w:val="22"/>
              </w:rPr>
              <w:t xml:space="preserve">idder must complete and submit one </w:t>
            </w:r>
            <w:r w:rsidR="00161BE9">
              <w:rPr>
                <w:rFonts w:ascii="Calibri" w:hAnsi="Calibri" w:cs="Arial"/>
                <w:sz w:val="22"/>
                <w:szCs w:val="22"/>
              </w:rPr>
              <w:t xml:space="preserve">hard copy and one </w:t>
            </w:r>
            <w:r w:rsidR="005C692A" w:rsidRPr="005C692A">
              <w:rPr>
                <w:rFonts w:ascii="Calibri" w:hAnsi="Calibri" w:cs="Arial"/>
                <w:sz w:val="22"/>
                <w:szCs w:val="22"/>
              </w:rPr>
              <w:t>electronic copy of Exhibit</w:t>
            </w:r>
            <w:r w:rsidR="00584949">
              <w:rPr>
                <w:rFonts w:ascii="Calibri" w:hAnsi="Calibri" w:cs="Arial"/>
                <w:sz w:val="22"/>
                <w:szCs w:val="22"/>
              </w:rPr>
              <w:t> </w:t>
            </w:r>
            <w:r w:rsidR="005C692A" w:rsidRPr="005C692A">
              <w:rPr>
                <w:rFonts w:ascii="Calibri" w:hAnsi="Calibri" w:cs="Arial"/>
                <w:sz w:val="22"/>
                <w:szCs w:val="22"/>
              </w:rPr>
              <w:t>B</w:t>
            </w:r>
            <w:r>
              <w:rPr>
                <w:rFonts w:ascii="Calibri" w:hAnsi="Calibri" w:cs="Arial"/>
                <w:sz w:val="22"/>
                <w:szCs w:val="22"/>
              </w:rPr>
              <w:t>1</w:t>
            </w:r>
            <w:r w:rsidR="005C692A" w:rsidRPr="005C692A">
              <w:rPr>
                <w:rFonts w:ascii="Calibri" w:hAnsi="Calibri" w:cs="Arial"/>
                <w:sz w:val="22"/>
                <w:szCs w:val="22"/>
              </w:rPr>
              <w:t xml:space="preserve"> – </w:t>
            </w:r>
            <w:r>
              <w:rPr>
                <w:rFonts w:ascii="Calibri" w:hAnsi="Calibri" w:cs="Arial"/>
                <w:sz w:val="22"/>
                <w:szCs w:val="22"/>
              </w:rPr>
              <w:t>Purchase Card Service Requirements</w:t>
            </w:r>
            <w:r w:rsidR="00161BE9">
              <w:rPr>
                <w:rFonts w:ascii="Calibri" w:hAnsi="Calibri" w:cs="Arial"/>
                <w:sz w:val="22"/>
                <w:szCs w:val="22"/>
              </w:rPr>
              <w:t>. Electronic copy should be</w:t>
            </w:r>
            <w:r w:rsidR="005C692A" w:rsidRPr="005C692A">
              <w:rPr>
                <w:rFonts w:ascii="Calibri" w:hAnsi="Calibri" w:cs="Arial"/>
                <w:sz w:val="22"/>
                <w:szCs w:val="22"/>
              </w:rPr>
              <w:t xml:space="preserve"> titled: </w:t>
            </w:r>
            <w:r w:rsidR="00F24873">
              <w:rPr>
                <w:rFonts w:ascii="Calibri" w:hAnsi="Calibri" w:cs="Arial"/>
                <w:b/>
                <w:i/>
                <w:sz w:val="22"/>
                <w:szCs w:val="22"/>
              </w:rPr>
              <w:t>00719</w:t>
            </w:r>
            <w:r w:rsidR="005C692A" w:rsidRPr="005C692A">
              <w:rPr>
                <w:rFonts w:ascii="Calibri" w:hAnsi="Calibri" w:cs="Arial"/>
                <w:b/>
                <w:i/>
                <w:sz w:val="22"/>
                <w:szCs w:val="22"/>
              </w:rPr>
              <w:t>_B</w:t>
            </w:r>
            <w:r>
              <w:rPr>
                <w:rFonts w:ascii="Calibri" w:hAnsi="Calibri" w:cs="Arial"/>
                <w:b/>
                <w:i/>
                <w:sz w:val="22"/>
                <w:szCs w:val="22"/>
              </w:rPr>
              <w:t>1</w:t>
            </w:r>
            <w:r w:rsidR="005C692A" w:rsidRPr="005C692A">
              <w:rPr>
                <w:rFonts w:ascii="Calibri" w:hAnsi="Calibri" w:cs="Arial"/>
                <w:b/>
                <w:i/>
                <w:sz w:val="22"/>
                <w:szCs w:val="22"/>
              </w:rPr>
              <w:t xml:space="preserve">_CompanyName </w:t>
            </w:r>
            <w:r w:rsidR="005C692A" w:rsidRPr="005C692A">
              <w:rPr>
                <w:rFonts w:ascii="Calibri" w:hAnsi="Calibri" w:cs="Arial"/>
                <w:sz w:val="22"/>
                <w:szCs w:val="22"/>
              </w:rPr>
              <w:t xml:space="preserve">as a Microsoft Word or </w:t>
            </w:r>
            <w:r w:rsidR="009D20C0">
              <w:rPr>
                <w:rFonts w:ascii="Calibri" w:hAnsi="Calibri" w:cs="Arial"/>
                <w:sz w:val="22"/>
                <w:szCs w:val="22"/>
              </w:rPr>
              <w:t xml:space="preserve">machine-readable </w:t>
            </w:r>
            <w:r w:rsidR="005C692A" w:rsidRPr="005C692A">
              <w:rPr>
                <w:rFonts w:ascii="Calibri" w:hAnsi="Calibri" w:cs="Arial"/>
                <w:sz w:val="22"/>
                <w:szCs w:val="22"/>
              </w:rPr>
              <w:t xml:space="preserve">PDF following the instructions at the top of the form. </w:t>
            </w:r>
            <w:r w:rsidR="009D20C0">
              <w:rPr>
                <w:rFonts w:ascii="Calibri" w:hAnsi="Calibri" w:cs="Arial"/>
                <w:sz w:val="22"/>
                <w:szCs w:val="22"/>
              </w:rPr>
              <w:t xml:space="preserve"> See Section 3.7 and 3.8 for submission requirements.</w:t>
            </w:r>
          </w:p>
          <w:p w14:paraId="1513F795" w14:textId="77777777" w:rsidR="005C692A" w:rsidRPr="005C692A" w:rsidRDefault="005C692A" w:rsidP="00584949">
            <w:pPr>
              <w:keepNext/>
              <w:keepLines/>
              <w:spacing w:line="256" w:lineRule="auto"/>
              <w:textAlignment w:val="auto"/>
              <w:rPr>
                <w:rFonts w:ascii="Calibri" w:hAnsi="Calibri" w:cs="Arial"/>
                <w:sz w:val="22"/>
                <w:szCs w:val="22"/>
              </w:rPr>
            </w:pPr>
          </w:p>
        </w:tc>
      </w:tr>
      <w:bookmarkStart w:id="10" w:name="_MON_1608988045"/>
      <w:bookmarkEnd w:id="10"/>
      <w:tr w:rsidR="005C692A" w:rsidRPr="005C692A" w14:paraId="6CF40CC8" w14:textId="77777777" w:rsidTr="005C692A">
        <w:trPr>
          <w:cantSplit/>
        </w:trPr>
        <w:tc>
          <w:tcPr>
            <w:tcW w:w="9180" w:type="dxa"/>
            <w:tcBorders>
              <w:top w:val="single" w:sz="4" w:space="0" w:color="auto"/>
              <w:left w:val="single" w:sz="4" w:space="0" w:color="auto"/>
              <w:bottom w:val="single" w:sz="4" w:space="0" w:color="auto"/>
              <w:right w:val="single" w:sz="4" w:space="0" w:color="auto"/>
            </w:tcBorders>
            <w:vAlign w:val="center"/>
            <w:hideMark/>
          </w:tcPr>
          <w:p w14:paraId="3FCB1511" w14:textId="6D00B67E" w:rsidR="00092830" w:rsidRPr="005C692A" w:rsidRDefault="000D5348" w:rsidP="00092830">
            <w:pPr>
              <w:keepNext/>
              <w:keepLines/>
              <w:spacing w:before="80" w:after="80" w:line="256" w:lineRule="auto"/>
              <w:jc w:val="center"/>
              <w:textAlignment w:val="auto"/>
              <w:rPr>
                <w:rFonts w:ascii="Calibri" w:hAnsi="Calibri" w:cs="Arial"/>
                <w:sz w:val="22"/>
                <w:szCs w:val="22"/>
              </w:rPr>
            </w:pPr>
            <w:r w:rsidRPr="002C58C6">
              <w:rPr>
                <w:rFonts w:ascii="Calibri" w:hAnsi="Calibri" w:cs="Arial"/>
                <w:sz w:val="22"/>
                <w:szCs w:val="22"/>
              </w:rPr>
              <w:object w:dxaOrig="1535" w:dyaOrig="1000" w14:anchorId="12460FE0">
                <v:shape id="_x0000_i1027" type="#_x0000_t75" alt="This embedded document is Exhibit B1 - Purchase Card Service Requirements." style="width:77.25pt;height:50.25pt" o:ole="">
                  <v:imagedata r:id="rId110" o:title=""/>
                </v:shape>
                <o:OLEObject Type="Embed" ProgID="Word.Document.12" ShapeID="_x0000_i1027" DrawAspect="Icon" ObjectID="_1621167493" r:id="rId111">
                  <o:FieldCodes>\s</o:FieldCodes>
                </o:OLEObject>
              </w:object>
            </w:r>
          </w:p>
        </w:tc>
      </w:tr>
    </w:tbl>
    <w:p w14:paraId="699B4C2A" w14:textId="77777777" w:rsidR="005C692A" w:rsidRPr="005C692A" w:rsidRDefault="005C692A" w:rsidP="005C692A">
      <w:pPr>
        <w:textAlignment w:val="auto"/>
      </w:pPr>
    </w:p>
    <w:p w14:paraId="602CC2FF" w14:textId="45D6687C" w:rsidR="00472F37" w:rsidRPr="005C692A" w:rsidRDefault="00472F37" w:rsidP="00472F37">
      <w:pPr>
        <w:keepNext/>
        <w:keepLines/>
        <w:jc w:val="center"/>
        <w:textAlignment w:val="auto"/>
        <w:rPr>
          <w:rFonts w:ascii="Calibri" w:hAnsi="Calibri"/>
          <w:b/>
          <w:smallCaps/>
          <w:szCs w:val="22"/>
        </w:rPr>
      </w:pPr>
      <w:bookmarkStart w:id="11" w:name="Exhibit_B2"/>
      <w:r w:rsidRPr="005C692A">
        <w:rPr>
          <w:rFonts w:ascii="Calibri" w:hAnsi="Calibri"/>
          <w:b/>
          <w:smallCaps/>
          <w:szCs w:val="22"/>
        </w:rPr>
        <w:lastRenderedPageBreak/>
        <w:t>Exhibit</w:t>
      </w:r>
      <w:r>
        <w:rPr>
          <w:rFonts w:ascii="Calibri" w:hAnsi="Calibri"/>
          <w:b/>
          <w:smallCaps/>
          <w:szCs w:val="22"/>
        </w:rPr>
        <w:t> </w:t>
      </w:r>
      <w:r w:rsidRPr="005C692A">
        <w:rPr>
          <w:rFonts w:ascii="Calibri" w:hAnsi="Calibri"/>
          <w:b/>
          <w:smallCaps/>
          <w:szCs w:val="22"/>
        </w:rPr>
        <w:t>B</w:t>
      </w:r>
      <w:r>
        <w:rPr>
          <w:rFonts w:ascii="Calibri" w:hAnsi="Calibri"/>
          <w:b/>
          <w:smallCaps/>
          <w:szCs w:val="22"/>
        </w:rPr>
        <w:t>2</w:t>
      </w:r>
      <w:r w:rsidRPr="005C692A">
        <w:rPr>
          <w:rFonts w:ascii="Calibri" w:hAnsi="Calibri"/>
          <w:b/>
          <w:smallCaps/>
          <w:szCs w:val="22"/>
        </w:rPr>
        <w:t xml:space="preserve"> – </w:t>
      </w:r>
      <w:r>
        <w:rPr>
          <w:rFonts w:ascii="Calibri" w:hAnsi="Calibri"/>
          <w:b/>
          <w:smallCaps/>
          <w:szCs w:val="22"/>
        </w:rPr>
        <w:t>Fleet Card Service Requirements</w:t>
      </w:r>
    </w:p>
    <w:bookmarkEnd w:id="11"/>
    <w:p w14:paraId="3041AC0B" w14:textId="77777777" w:rsidR="00472F37" w:rsidRPr="005C692A" w:rsidRDefault="00472F37" w:rsidP="00472F37">
      <w:pPr>
        <w:keepNext/>
        <w:keepLines/>
        <w:textAlignment w:val="auto"/>
        <w:rPr>
          <w:rFonts w:ascii="Calibri" w:hAnsi="Calibri"/>
          <w:sz w:val="22"/>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472F37" w:rsidRPr="005C692A" w14:paraId="1BBE9AD3" w14:textId="77777777" w:rsidTr="002B39B2">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6272020D" w14:textId="24F0E536" w:rsidR="00472F37" w:rsidRPr="005C692A" w:rsidRDefault="00472F37" w:rsidP="002B39B2">
            <w:pPr>
              <w:keepNext/>
              <w:keepLines/>
              <w:spacing w:line="256" w:lineRule="auto"/>
              <w:textAlignment w:val="auto"/>
              <w:rPr>
                <w:rFonts w:ascii="Calibri" w:hAnsi="Calibri" w:cs="Arial"/>
                <w:sz w:val="22"/>
                <w:szCs w:val="22"/>
              </w:rPr>
            </w:pPr>
            <w:r>
              <w:rPr>
                <w:rFonts w:ascii="Calibri" w:hAnsi="Calibri" w:cs="Arial"/>
                <w:sz w:val="22"/>
                <w:szCs w:val="22"/>
              </w:rPr>
              <w:t xml:space="preserve">If bidding Category 2 – Fleet Card Services, </w:t>
            </w:r>
            <w:r w:rsidR="00161BE9">
              <w:rPr>
                <w:rFonts w:ascii="Calibri" w:hAnsi="Calibri" w:cs="Arial"/>
                <w:sz w:val="22"/>
                <w:szCs w:val="22"/>
              </w:rPr>
              <w:t>B</w:t>
            </w:r>
            <w:r w:rsidRPr="005C692A">
              <w:rPr>
                <w:rFonts w:ascii="Calibri" w:hAnsi="Calibri" w:cs="Arial"/>
                <w:sz w:val="22"/>
                <w:szCs w:val="22"/>
              </w:rPr>
              <w:t xml:space="preserve">idder must complete and submit one </w:t>
            </w:r>
            <w:r w:rsidR="00161BE9">
              <w:rPr>
                <w:rFonts w:ascii="Calibri" w:hAnsi="Calibri" w:cs="Arial"/>
                <w:sz w:val="22"/>
                <w:szCs w:val="22"/>
              </w:rPr>
              <w:t>hard copy and one</w:t>
            </w:r>
            <w:r w:rsidRPr="005C692A">
              <w:rPr>
                <w:rFonts w:ascii="Calibri" w:hAnsi="Calibri" w:cs="Arial"/>
                <w:sz w:val="22"/>
                <w:szCs w:val="22"/>
              </w:rPr>
              <w:t xml:space="preserve"> electronic copy of Exhibit</w:t>
            </w:r>
            <w:r>
              <w:rPr>
                <w:rFonts w:ascii="Calibri" w:hAnsi="Calibri" w:cs="Arial"/>
                <w:sz w:val="22"/>
                <w:szCs w:val="22"/>
              </w:rPr>
              <w:t> </w:t>
            </w:r>
            <w:r w:rsidRPr="005C692A">
              <w:rPr>
                <w:rFonts w:ascii="Calibri" w:hAnsi="Calibri" w:cs="Arial"/>
                <w:sz w:val="22"/>
                <w:szCs w:val="22"/>
              </w:rPr>
              <w:t>B</w:t>
            </w:r>
            <w:r>
              <w:rPr>
                <w:rFonts w:ascii="Calibri" w:hAnsi="Calibri" w:cs="Arial"/>
                <w:sz w:val="22"/>
                <w:szCs w:val="22"/>
              </w:rPr>
              <w:t>2</w:t>
            </w:r>
            <w:r w:rsidRPr="005C692A">
              <w:rPr>
                <w:rFonts w:ascii="Calibri" w:hAnsi="Calibri" w:cs="Arial"/>
                <w:sz w:val="22"/>
                <w:szCs w:val="22"/>
              </w:rPr>
              <w:t xml:space="preserve"> – </w:t>
            </w:r>
            <w:r>
              <w:rPr>
                <w:rFonts w:ascii="Calibri" w:hAnsi="Calibri" w:cs="Arial"/>
                <w:sz w:val="22"/>
                <w:szCs w:val="22"/>
              </w:rPr>
              <w:t>Fleet Card Service Requirements</w:t>
            </w:r>
            <w:r w:rsidR="00161BE9">
              <w:rPr>
                <w:rFonts w:ascii="Calibri" w:hAnsi="Calibri" w:cs="Arial"/>
                <w:sz w:val="22"/>
                <w:szCs w:val="22"/>
              </w:rPr>
              <w:t>.  Electronic copy should be</w:t>
            </w:r>
            <w:r w:rsidRPr="005C692A">
              <w:rPr>
                <w:rFonts w:ascii="Calibri" w:hAnsi="Calibri" w:cs="Arial"/>
                <w:sz w:val="22"/>
                <w:szCs w:val="22"/>
              </w:rPr>
              <w:t xml:space="preserve"> titled: </w:t>
            </w:r>
            <w:r w:rsidR="00F24873">
              <w:rPr>
                <w:rFonts w:ascii="Calibri" w:hAnsi="Calibri" w:cs="Arial"/>
                <w:b/>
                <w:i/>
                <w:sz w:val="22"/>
                <w:szCs w:val="22"/>
              </w:rPr>
              <w:t>00819</w:t>
            </w:r>
            <w:r w:rsidRPr="005C692A">
              <w:rPr>
                <w:rFonts w:ascii="Calibri" w:hAnsi="Calibri" w:cs="Arial"/>
                <w:b/>
                <w:i/>
                <w:sz w:val="22"/>
                <w:szCs w:val="22"/>
              </w:rPr>
              <w:t>_B</w:t>
            </w:r>
            <w:r>
              <w:rPr>
                <w:rFonts w:ascii="Calibri" w:hAnsi="Calibri" w:cs="Arial"/>
                <w:b/>
                <w:i/>
                <w:sz w:val="22"/>
                <w:szCs w:val="22"/>
              </w:rPr>
              <w:t>2</w:t>
            </w:r>
            <w:r w:rsidRPr="005C692A">
              <w:rPr>
                <w:rFonts w:ascii="Calibri" w:hAnsi="Calibri" w:cs="Arial"/>
                <w:b/>
                <w:i/>
                <w:sz w:val="22"/>
                <w:szCs w:val="22"/>
              </w:rPr>
              <w:t xml:space="preserve">_CompanyName </w:t>
            </w:r>
            <w:r w:rsidRPr="005C692A">
              <w:rPr>
                <w:rFonts w:ascii="Calibri" w:hAnsi="Calibri" w:cs="Arial"/>
                <w:sz w:val="22"/>
                <w:szCs w:val="22"/>
              </w:rPr>
              <w:t xml:space="preserve">as a Microsoft Word or </w:t>
            </w:r>
            <w:r w:rsidR="009D20C0">
              <w:rPr>
                <w:rFonts w:ascii="Calibri" w:hAnsi="Calibri" w:cs="Arial"/>
                <w:sz w:val="22"/>
                <w:szCs w:val="22"/>
              </w:rPr>
              <w:t xml:space="preserve">machine-readable </w:t>
            </w:r>
            <w:r w:rsidRPr="005C692A">
              <w:rPr>
                <w:rFonts w:ascii="Calibri" w:hAnsi="Calibri" w:cs="Arial"/>
                <w:sz w:val="22"/>
                <w:szCs w:val="22"/>
              </w:rPr>
              <w:t xml:space="preserve">PDF following the instructions at the top of the form. </w:t>
            </w:r>
            <w:r w:rsidR="009D20C0">
              <w:rPr>
                <w:rFonts w:ascii="Calibri" w:hAnsi="Calibri" w:cs="Arial"/>
                <w:sz w:val="22"/>
                <w:szCs w:val="22"/>
              </w:rPr>
              <w:t xml:space="preserve"> See Section 3.7 and 3.8 for submission requirements.</w:t>
            </w:r>
          </w:p>
          <w:p w14:paraId="4AC5A7AE" w14:textId="77777777" w:rsidR="00472F37" w:rsidRPr="005C692A" w:rsidRDefault="00472F37" w:rsidP="002B39B2">
            <w:pPr>
              <w:keepNext/>
              <w:keepLines/>
              <w:spacing w:line="256" w:lineRule="auto"/>
              <w:textAlignment w:val="auto"/>
              <w:rPr>
                <w:rFonts w:ascii="Calibri" w:hAnsi="Calibri" w:cs="Arial"/>
                <w:sz w:val="22"/>
                <w:szCs w:val="22"/>
              </w:rPr>
            </w:pPr>
          </w:p>
        </w:tc>
      </w:tr>
      <w:bookmarkStart w:id="12" w:name="_MON_1608988101"/>
      <w:bookmarkEnd w:id="12"/>
      <w:tr w:rsidR="00472F37" w:rsidRPr="005C692A" w14:paraId="779BD608" w14:textId="77777777" w:rsidTr="002B39B2">
        <w:trPr>
          <w:cantSplit/>
        </w:trPr>
        <w:tc>
          <w:tcPr>
            <w:tcW w:w="9180" w:type="dxa"/>
            <w:tcBorders>
              <w:top w:val="single" w:sz="4" w:space="0" w:color="auto"/>
              <w:left w:val="single" w:sz="4" w:space="0" w:color="auto"/>
              <w:bottom w:val="single" w:sz="4" w:space="0" w:color="auto"/>
              <w:right w:val="single" w:sz="4" w:space="0" w:color="auto"/>
            </w:tcBorders>
            <w:vAlign w:val="center"/>
            <w:hideMark/>
          </w:tcPr>
          <w:p w14:paraId="7A46579B" w14:textId="66E4A7BE" w:rsidR="00092830" w:rsidRPr="005C692A" w:rsidRDefault="000D5348" w:rsidP="00092830">
            <w:pPr>
              <w:keepNext/>
              <w:keepLines/>
              <w:spacing w:before="80" w:after="80" w:line="256" w:lineRule="auto"/>
              <w:jc w:val="center"/>
              <w:textAlignment w:val="auto"/>
              <w:rPr>
                <w:rFonts w:ascii="Calibri" w:hAnsi="Calibri" w:cs="Arial"/>
                <w:sz w:val="22"/>
                <w:szCs w:val="22"/>
              </w:rPr>
            </w:pPr>
            <w:r>
              <w:rPr>
                <w:rFonts w:ascii="Calibri" w:hAnsi="Calibri" w:cs="Arial"/>
                <w:sz w:val="22"/>
                <w:szCs w:val="22"/>
              </w:rPr>
              <w:object w:dxaOrig="1535" w:dyaOrig="1000" w14:anchorId="718C715E">
                <v:shape id="_x0000_i1028" type="#_x0000_t75" alt="This embedded document is Exhibit B2 - Fleet Card Service Requirements." style="width:77.25pt;height:50.25pt" o:ole="">
                  <v:imagedata r:id="rId112" o:title=""/>
                </v:shape>
                <o:OLEObject Type="Embed" ProgID="Word.Document.12" ShapeID="_x0000_i1028" DrawAspect="Icon" ObjectID="_1621167494" r:id="rId113">
                  <o:FieldCodes>\s</o:FieldCodes>
                </o:OLEObject>
              </w:object>
            </w:r>
          </w:p>
        </w:tc>
      </w:tr>
    </w:tbl>
    <w:p w14:paraId="05C5DCAD" w14:textId="1E1BACF2" w:rsidR="004B5175" w:rsidRDefault="004B5175">
      <w:pPr>
        <w:overflowPunct/>
        <w:autoSpaceDE/>
        <w:autoSpaceDN/>
        <w:adjustRightInd/>
        <w:textAlignment w:val="auto"/>
      </w:pPr>
    </w:p>
    <w:p w14:paraId="12AF7E2A" w14:textId="51800491" w:rsidR="005C692A" w:rsidRPr="005C692A" w:rsidRDefault="005C692A" w:rsidP="00584949">
      <w:pPr>
        <w:keepNext/>
        <w:keepLines/>
        <w:jc w:val="center"/>
        <w:textAlignment w:val="auto"/>
        <w:rPr>
          <w:rFonts w:ascii="Calibri" w:hAnsi="Calibri"/>
          <w:b/>
          <w:smallCaps/>
          <w:szCs w:val="22"/>
        </w:rPr>
      </w:pPr>
      <w:bookmarkStart w:id="13" w:name="Exhibit_C1"/>
      <w:r w:rsidRPr="005C692A">
        <w:rPr>
          <w:rFonts w:ascii="Calibri" w:hAnsi="Calibri"/>
          <w:b/>
          <w:smallCaps/>
          <w:szCs w:val="22"/>
        </w:rPr>
        <w:t>Exhibit</w:t>
      </w:r>
      <w:r w:rsidR="00584949">
        <w:rPr>
          <w:rFonts w:ascii="Calibri" w:hAnsi="Calibri"/>
          <w:b/>
          <w:smallCaps/>
          <w:szCs w:val="22"/>
        </w:rPr>
        <w:t> </w:t>
      </w:r>
      <w:r w:rsidRPr="005C692A">
        <w:rPr>
          <w:rFonts w:ascii="Calibri" w:hAnsi="Calibri"/>
          <w:b/>
          <w:smallCaps/>
          <w:szCs w:val="22"/>
        </w:rPr>
        <w:t>C</w:t>
      </w:r>
      <w:r w:rsidR="002B39B2">
        <w:rPr>
          <w:rFonts w:ascii="Calibri" w:hAnsi="Calibri"/>
          <w:b/>
          <w:smallCaps/>
          <w:szCs w:val="22"/>
        </w:rPr>
        <w:t>1</w:t>
      </w:r>
      <w:r w:rsidRPr="005C692A">
        <w:rPr>
          <w:rFonts w:ascii="Calibri" w:hAnsi="Calibri"/>
          <w:b/>
          <w:smallCaps/>
          <w:szCs w:val="22"/>
        </w:rPr>
        <w:t xml:space="preserve"> – </w:t>
      </w:r>
      <w:r w:rsidR="002B39B2">
        <w:rPr>
          <w:rFonts w:ascii="Calibri" w:hAnsi="Calibri"/>
          <w:b/>
          <w:smallCaps/>
          <w:szCs w:val="22"/>
        </w:rPr>
        <w:t>Purchase Card Rebate/Incentive Share</w:t>
      </w:r>
    </w:p>
    <w:bookmarkEnd w:id="13"/>
    <w:p w14:paraId="7187D644" w14:textId="77777777" w:rsidR="005C692A" w:rsidRPr="005C692A" w:rsidRDefault="005C692A" w:rsidP="00584949">
      <w:pPr>
        <w:keepNext/>
        <w:keepLines/>
        <w:jc w:val="center"/>
        <w:textAlignment w:val="auto"/>
        <w:rPr>
          <w:rFonts w:ascii="Calibri" w:hAnsi="Calibri"/>
          <w:b/>
          <w:smallCaps/>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5C692A" w:rsidRPr="005C692A" w14:paraId="1A3C42B9" w14:textId="77777777" w:rsidTr="005C692A">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0333D3B6" w14:textId="374C1F7B" w:rsidR="005C692A" w:rsidRPr="005C692A" w:rsidRDefault="007F0EBD" w:rsidP="00584949">
            <w:pPr>
              <w:keepNext/>
              <w:keepLines/>
              <w:spacing w:line="256" w:lineRule="auto"/>
              <w:textAlignment w:val="auto"/>
              <w:rPr>
                <w:rFonts w:ascii="Calibri" w:hAnsi="Calibri" w:cs="Arial"/>
                <w:sz w:val="22"/>
                <w:szCs w:val="22"/>
              </w:rPr>
            </w:pPr>
            <w:r>
              <w:rPr>
                <w:rFonts w:ascii="Calibri" w:hAnsi="Calibri" w:cs="Arial"/>
                <w:sz w:val="22"/>
                <w:szCs w:val="22"/>
              </w:rPr>
              <w:t xml:space="preserve">If bidding Category 1 – Purchase Card Services, </w:t>
            </w:r>
            <w:r w:rsidR="005C692A" w:rsidRPr="005C692A">
              <w:rPr>
                <w:rFonts w:ascii="Calibri" w:hAnsi="Calibri" w:cs="Arial"/>
                <w:sz w:val="22"/>
                <w:szCs w:val="22"/>
              </w:rPr>
              <w:t>Bidder must complete and submit one</w:t>
            </w:r>
            <w:r w:rsidR="00161BE9">
              <w:rPr>
                <w:rFonts w:ascii="Calibri" w:hAnsi="Calibri" w:cs="Arial"/>
                <w:sz w:val="22"/>
                <w:szCs w:val="22"/>
              </w:rPr>
              <w:t xml:space="preserve"> hard copy and one</w:t>
            </w:r>
            <w:r w:rsidR="005C692A" w:rsidRPr="005C692A">
              <w:rPr>
                <w:rFonts w:ascii="Calibri" w:hAnsi="Calibri" w:cs="Arial"/>
                <w:sz w:val="22"/>
                <w:szCs w:val="22"/>
              </w:rPr>
              <w:t xml:space="preserve"> electronic copy of Exhibit C</w:t>
            </w:r>
            <w:r w:rsidR="002B39B2">
              <w:rPr>
                <w:rFonts w:ascii="Calibri" w:hAnsi="Calibri" w:cs="Arial"/>
                <w:sz w:val="22"/>
                <w:szCs w:val="22"/>
              </w:rPr>
              <w:t>1</w:t>
            </w:r>
            <w:r w:rsidR="005C692A" w:rsidRPr="005C692A">
              <w:rPr>
                <w:rFonts w:ascii="Calibri" w:hAnsi="Calibri" w:cs="Arial"/>
                <w:sz w:val="22"/>
                <w:szCs w:val="22"/>
              </w:rPr>
              <w:t xml:space="preserve"> – </w:t>
            </w:r>
            <w:r w:rsidR="002B39B2">
              <w:rPr>
                <w:rFonts w:ascii="Calibri" w:hAnsi="Calibri" w:cs="Arial"/>
                <w:sz w:val="22"/>
                <w:szCs w:val="22"/>
              </w:rPr>
              <w:t>Purchase Card Rebate/Incentive Share</w:t>
            </w:r>
            <w:r w:rsidR="00161BE9">
              <w:rPr>
                <w:rFonts w:ascii="Calibri" w:hAnsi="Calibri" w:cs="Arial"/>
                <w:sz w:val="22"/>
                <w:szCs w:val="22"/>
              </w:rPr>
              <w:t>. Electronic copy should be</w:t>
            </w:r>
            <w:r w:rsidR="005C692A" w:rsidRPr="005C692A">
              <w:rPr>
                <w:rFonts w:ascii="Calibri" w:hAnsi="Calibri" w:cs="Arial"/>
                <w:sz w:val="22"/>
                <w:szCs w:val="22"/>
              </w:rPr>
              <w:t xml:space="preserve"> titled: </w:t>
            </w:r>
            <w:r w:rsidR="00161BE9">
              <w:rPr>
                <w:rFonts w:ascii="Calibri" w:hAnsi="Calibri" w:cs="Arial"/>
                <w:b/>
                <w:i/>
                <w:sz w:val="22"/>
                <w:szCs w:val="22"/>
              </w:rPr>
              <w:t>0071</w:t>
            </w:r>
            <w:r w:rsidR="00584949">
              <w:rPr>
                <w:rFonts w:ascii="Calibri" w:hAnsi="Calibri" w:cs="Arial"/>
                <w:b/>
                <w:i/>
                <w:sz w:val="22"/>
                <w:szCs w:val="22"/>
              </w:rPr>
              <w:t>9</w:t>
            </w:r>
            <w:r w:rsidR="005C692A" w:rsidRPr="005C692A">
              <w:rPr>
                <w:rFonts w:ascii="Calibri" w:hAnsi="Calibri" w:cs="Arial"/>
                <w:b/>
                <w:i/>
                <w:sz w:val="22"/>
                <w:szCs w:val="22"/>
              </w:rPr>
              <w:t>_C</w:t>
            </w:r>
            <w:r w:rsidR="002B39B2">
              <w:rPr>
                <w:rFonts w:ascii="Calibri" w:hAnsi="Calibri" w:cs="Arial"/>
                <w:b/>
                <w:i/>
                <w:sz w:val="22"/>
                <w:szCs w:val="22"/>
              </w:rPr>
              <w:t>1</w:t>
            </w:r>
            <w:r w:rsidR="005C692A" w:rsidRPr="005C692A">
              <w:rPr>
                <w:rFonts w:ascii="Calibri" w:hAnsi="Calibri" w:cs="Arial"/>
                <w:b/>
                <w:i/>
                <w:sz w:val="22"/>
                <w:szCs w:val="22"/>
              </w:rPr>
              <w:t>_CompanyName</w:t>
            </w:r>
            <w:r w:rsidR="005C692A" w:rsidRPr="005C692A">
              <w:rPr>
                <w:rFonts w:ascii="Calibri" w:hAnsi="Calibri" w:cs="Arial"/>
                <w:b/>
                <w:sz w:val="22"/>
                <w:szCs w:val="22"/>
              </w:rPr>
              <w:t xml:space="preserve"> </w:t>
            </w:r>
            <w:r w:rsidR="005C692A" w:rsidRPr="005C692A">
              <w:rPr>
                <w:rFonts w:ascii="Calibri" w:hAnsi="Calibri" w:cs="Arial"/>
                <w:sz w:val="22"/>
                <w:szCs w:val="22"/>
              </w:rPr>
              <w:t xml:space="preserve">as a Microsoft </w:t>
            </w:r>
            <w:r w:rsidR="009D20C0">
              <w:rPr>
                <w:rFonts w:ascii="Calibri" w:hAnsi="Calibri" w:cs="Arial"/>
                <w:sz w:val="22"/>
                <w:szCs w:val="22"/>
              </w:rPr>
              <w:t>Word or machine-readable PDF</w:t>
            </w:r>
            <w:r w:rsidR="005C692A" w:rsidRPr="005C692A">
              <w:rPr>
                <w:rFonts w:ascii="Calibri" w:hAnsi="Calibri" w:cs="Arial"/>
                <w:sz w:val="22"/>
                <w:szCs w:val="22"/>
              </w:rPr>
              <w:t xml:space="preserve"> following the instructions at the top of the form.</w:t>
            </w:r>
            <w:r w:rsidR="009D20C0">
              <w:rPr>
                <w:rFonts w:ascii="Calibri" w:hAnsi="Calibri" w:cs="Arial"/>
                <w:sz w:val="22"/>
                <w:szCs w:val="22"/>
              </w:rPr>
              <w:t xml:space="preserve">  See Section 3.7 and 3.8 for submission requirements.</w:t>
            </w:r>
          </w:p>
          <w:p w14:paraId="764D9AE5" w14:textId="77777777" w:rsidR="005C692A" w:rsidRPr="005C692A" w:rsidRDefault="005C692A" w:rsidP="00584949">
            <w:pPr>
              <w:keepNext/>
              <w:keepLines/>
              <w:spacing w:line="256" w:lineRule="auto"/>
              <w:textAlignment w:val="auto"/>
              <w:rPr>
                <w:rFonts w:ascii="Calibri" w:hAnsi="Calibri" w:cs="Arial"/>
                <w:sz w:val="22"/>
                <w:szCs w:val="22"/>
              </w:rPr>
            </w:pPr>
          </w:p>
        </w:tc>
      </w:tr>
      <w:bookmarkStart w:id="14" w:name="_MON_1608990524"/>
      <w:bookmarkEnd w:id="14"/>
      <w:tr w:rsidR="005C692A" w:rsidRPr="005C692A" w14:paraId="513DA753" w14:textId="77777777" w:rsidTr="005C692A">
        <w:trPr>
          <w:cantSplit/>
        </w:trPr>
        <w:tc>
          <w:tcPr>
            <w:tcW w:w="9180" w:type="dxa"/>
            <w:tcBorders>
              <w:top w:val="single" w:sz="4" w:space="0" w:color="auto"/>
              <w:left w:val="single" w:sz="4" w:space="0" w:color="auto"/>
              <w:bottom w:val="single" w:sz="4" w:space="0" w:color="auto"/>
              <w:right w:val="single" w:sz="4" w:space="0" w:color="auto"/>
            </w:tcBorders>
            <w:vAlign w:val="center"/>
            <w:hideMark/>
          </w:tcPr>
          <w:p w14:paraId="14D8839C" w14:textId="039D2195" w:rsidR="00092830" w:rsidRPr="005C692A" w:rsidRDefault="000D5348" w:rsidP="00761BA1">
            <w:pPr>
              <w:keepNext/>
              <w:keepLines/>
              <w:spacing w:before="80" w:after="80" w:line="256" w:lineRule="auto"/>
              <w:jc w:val="center"/>
              <w:textAlignment w:val="auto"/>
              <w:rPr>
                <w:rFonts w:ascii="Calibri" w:hAnsi="Calibri" w:cs="Arial"/>
                <w:sz w:val="22"/>
                <w:szCs w:val="22"/>
              </w:rPr>
            </w:pPr>
            <w:r w:rsidRPr="00A262AE">
              <w:rPr>
                <w:rFonts w:ascii="Calibri" w:hAnsi="Calibri" w:cs="Arial"/>
                <w:sz w:val="22"/>
                <w:szCs w:val="22"/>
              </w:rPr>
              <w:object w:dxaOrig="1535" w:dyaOrig="1000" w14:anchorId="2973C081">
                <v:shape id="_x0000_i1029" type="#_x0000_t75" alt="This embedded document is Exhibit C1 - Purchase Card Rebate/Incentive Share." style="width:77.25pt;height:50.25pt" o:ole="">
                  <v:imagedata r:id="rId114" o:title=""/>
                </v:shape>
                <o:OLEObject Type="Embed" ProgID="Word.Document.12" ShapeID="_x0000_i1029" DrawAspect="Icon" ObjectID="_1621167495" r:id="rId115">
                  <o:FieldCodes>\s</o:FieldCodes>
                </o:OLEObject>
              </w:object>
            </w:r>
          </w:p>
        </w:tc>
      </w:tr>
    </w:tbl>
    <w:p w14:paraId="45490912" w14:textId="77777777" w:rsidR="005C692A" w:rsidRPr="005C692A" w:rsidRDefault="005C692A" w:rsidP="005C692A">
      <w:pPr>
        <w:textAlignment w:val="auto"/>
      </w:pPr>
    </w:p>
    <w:p w14:paraId="3DDA5609" w14:textId="2FBDC735" w:rsidR="005C692A" w:rsidRDefault="005C692A" w:rsidP="005C692A">
      <w:pPr>
        <w:rPr>
          <w:rFonts w:ascii="Calibri" w:hAnsi="Calibri"/>
          <w:sz w:val="22"/>
          <w:szCs w:val="22"/>
        </w:rPr>
      </w:pPr>
    </w:p>
    <w:p w14:paraId="5BD0F0D8" w14:textId="6096FBCF" w:rsidR="002B39B2" w:rsidRPr="005C692A" w:rsidRDefault="002B39B2" w:rsidP="002B39B2">
      <w:pPr>
        <w:keepNext/>
        <w:keepLines/>
        <w:jc w:val="center"/>
        <w:textAlignment w:val="auto"/>
        <w:rPr>
          <w:rFonts w:ascii="Calibri" w:hAnsi="Calibri"/>
          <w:b/>
          <w:smallCaps/>
          <w:szCs w:val="22"/>
        </w:rPr>
      </w:pPr>
      <w:bookmarkStart w:id="15" w:name="Exhibit_C2"/>
      <w:r w:rsidRPr="005C692A">
        <w:rPr>
          <w:rFonts w:ascii="Calibri" w:hAnsi="Calibri"/>
          <w:b/>
          <w:smallCaps/>
          <w:szCs w:val="22"/>
        </w:rPr>
        <w:t>Exhibit</w:t>
      </w:r>
      <w:r>
        <w:rPr>
          <w:rFonts w:ascii="Calibri" w:hAnsi="Calibri"/>
          <w:b/>
          <w:smallCaps/>
          <w:szCs w:val="22"/>
        </w:rPr>
        <w:t> </w:t>
      </w:r>
      <w:r w:rsidRPr="005C692A">
        <w:rPr>
          <w:rFonts w:ascii="Calibri" w:hAnsi="Calibri"/>
          <w:b/>
          <w:smallCaps/>
          <w:szCs w:val="22"/>
        </w:rPr>
        <w:t>C</w:t>
      </w:r>
      <w:r>
        <w:rPr>
          <w:rFonts w:ascii="Calibri" w:hAnsi="Calibri"/>
          <w:b/>
          <w:smallCaps/>
          <w:szCs w:val="22"/>
        </w:rPr>
        <w:t>2</w:t>
      </w:r>
      <w:r w:rsidRPr="005C692A">
        <w:rPr>
          <w:rFonts w:ascii="Calibri" w:hAnsi="Calibri"/>
          <w:b/>
          <w:smallCaps/>
          <w:szCs w:val="22"/>
        </w:rPr>
        <w:t xml:space="preserve"> – </w:t>
      </w:r>
      <w:r>
        <w:rPr>
          <w:rFonts w:ascii="Calibri" w:hAnsi="Calibri"/>
          <w:b/>
          <w:smallCaps/>
          <w:szCs w:val="22"/>
        </w:rPr>
        <w:t>Fleet Card Rebate/Incentive Share</w:t>
      </w:r>
    </w:p>
    <w:bookmarkEnd w:id="15"/>
    <w:p w14:paraId="79B4708C" w14:textId="77777777" w:rsidR="002B39B2" w:rsidRPr="005C692A" w:rsidRDefault="002B39B2" w:rsidP="002B39B2">
      <w:pPr>
        <w:keepNext/>
        <w:keepLines/>
        <w:jc w:val="center"/>
        <w:textAlignment w:val="auto"/>
        <w:rPr>
          <w:rFonts w:ascii="Calibri" w:hAnsi="Calibri"/>
          <w:b/>
          <w:smallCaps/>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2B39B2" w:rsidRPr="005C692A" w14:paraId="40187373" w14:textId="77777777" w:rsidTr="002B39B2">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1A4EA226" w14:textId="6A0A18C2" w:rsidR="002B39B2" w:rsidRPr="005C692A" w:rsidRDefault="007F0EBD" w:rsidP="002B39B2">
            <w:pPr>
              <w:keepNext/>
              <w:keepLines/>
              <w:spacing w:line="256" w:lineRule="auto"/>
              <w:textAlignment w:val="auto"/>
              <w:rPr>
                <w:rFonts w:ascii="Calibri" w:hAnsi="Calibri" w:cs="Arial"/>
                <w:sz w:val="22"/>
                <w:szCs w:val="22"/>
              </w:rPr>
            </w:pPr>
            <w:r>
              <w:rPr>
                <w:rFonts w:ascii="Calibri" w:hAnsi="Calibri" w:cs="Arial"/>
                <w:sz w:val="22"/>
                <w:szCs w:val="22"/>
              </w:rPr>
              <w:t xml:space="preserve">If </w:t>
            </w:r>
            <w:r w:rsidR="009D20C0">
              <w:rPr>
                <w:rFonts w:ascii="Calibri" w:hAnsi="Calibri" w:cs="Arial"/>
                <w:sz w:val="22"/>
                <w:szCs w:val="22"/>
              </w:rPr>
              <w:t>b</w:t>
            </w:r>
            <w:r>
              <w:rPr>
                <w:rFonts w:ascii="Calibri" w:hAnsi="Calibri" w:cs="Arial"/>
                <w:sz w:val="22"/>
                <w:szCs w:val="22"/>
              </w:rPr>
              <w:t xml:space="preserve">idding Category 2 – Fleet Card Services, </w:t>
            </w:r>
            <w:r w:rsidR="002B39B2" w:rsidRPr="005C692A">
              <w:rPr>
                <w:rFonts w:ascii="Calibri" w:hAnsi="Calibri" w:cs="Arial"/>
                <w:sz w:val="22"/>
                <w:szCs w:val="22"/>
              </w:rPr>
              <w:t>Bidder must complete and submit one</w:t>
            </w:r>
            <w:r w:rsidR="00161BE9">
              <w:rPr>
                <w:rFonts w:ascii="Calibri" w:hAnsi="Calibri" w:cs="Arial"/>
                <w:sz w:val="22"/>
                <w:szCs w:val="22"/>
              </w:rPr>
              <w:t xml:space="preserve"> hard copy and one</w:t>
            </w:r>
            <w:r w:rsidR="002B39B2" w:rsidRPr="005C692A">
              <w:rPr>
                <w:rFonts w:ascii="Calibri" w:hAnsi="Calibri" w:cs="Arial"/>
                <w:sz w:val="22"/>
                <w:szCs w:val="22"/>
              </w:rPr>
              <w:t xml:space="preserve"> electronic copy of Exhibit C</w:t>
            </w:r>
            <w:r w:rsidR="002B39B2">
              <w:rPr>
                <w:rFonts w:ascii="Calibri" w:hAnsi="Calibri" w:cs="Arial"/>
                <w:sz w:val="22"/>
                <w:szCs w:val="22"/>
              </w:rPr>
              <w:t>2</w:t>
            </w:r>
            <w:r w:rsidR="002B39B2" w:rsidRPr="005C692A">
              <w:rPr>
                <w:rFonts w:ascii="Calibri" w:hAnsi="Calibri" w:cs="Arial"/>
                <w:sz w:val="22"/>
                <w:szCs w:val="22"/>
              </w:rPr>
              <w:t xml:space="preserve"> – </w:t>
            </w:r>
            <w:r w:rsidR="002B39B2">
              <w:rPr>
                <w:rFonts w:ascii="Calibri" w:hAnsi="Calibri" w:cs="Arial"/>
                <w:sz w:val="22"/>
                <w:szCs w:val="22"/>
              </w:rPr>
              <w:t>Fleet Card Rebate/Incentive Share</w:t>
            </w:r>
            <w:r w:rsidR="00161BE9">
              <w:rPr>
                <w:rFonts w:ascii="Calibri" w:hAnsi="Calibri" w:cs="Arial"/>
                <w:sz w:val="22"/>
                <w:szCs w:val="22"/>
              </w:rPr>
              <w:t>. Electronic copy should be</w:t>
            </w:r>
            <w:r w:rsidR="002B39B2" w:rsidRPr="005C692A">
              <w:rPr>
                <w:rFonts w:ascii="Calibri" w:hAnsi="Calibri" w:cs="Arial"/>
                <w:sz w:val="22"/>
                <w:szCs w:val="22"/>
              </w:rPr>
              <w:t xml:space="preserve"> titled: </w:t>
            </w:r>
            <w:r w:rsidR="00161BE9">
              <w:rPr>
                <w:rFonts w:ascii="Calibri" w:hAnsi="Calibri" w:cs="Arial"/>
                <w:b/>
                <w:i/>
                <w:sz w:val="22"/>
                <w:szCs w:val="22"/>
              </w:rPr>
              <w:t>0081</w:t>
            </w:r>
            <w:r w:rsidR="002B39B2">
              <w:rPr>
                <w:rFonts w:ascii="Calibri" w:hAnsi="Calibri" w:cs="Arial"/>
                <w:b/>
                <w:i/>
                <w:sz w:val="22"/>
                <w:szCs w:val="22"/>
              </w:rPr>
              <w:t>9</w:t>
            </w:r>
            <w:r w:rsidR="002B39B2" w:rsidRPr="005C692A">
              <w:rPr>
                <w:rFonts w:ascii="Calibri" w:hAnsi="Calibri" w:cs="Arial"/>
                <w:b/>
                <w:i/>
                <w:sz w:val="22"/>
                <w:szCs w:val="22"/>
              </w:rPr>
              <w:t>_C</w:t>
            </w:r>
            <w:r w:rsidR="002B39B2">
              <w:rPr>
                <w:rFonts w:ascii="Calibri" w:hAnsi="Calibri" w:cs="Arial"/>
                <w:b/>
                <w:i/>
                <w:sz w:val="22"/>
                <w:szCs w:val="22"/>
              </w:rPr>
              <w:t>2</w:t>
            </w:r>
            <w:r w:rsidR="002B39B2" w:rsidRPr="005C692A">
              <w:rPr>
                <w:rFonts w:ascii="Calibri" w:hAnsi="Calibri" w:cs="Arial"/>
                <w:b/>
                <w:i/>
                <w:sz w:val="22"/>
                <w:szCs w:val="22"/>
              </w:rPr>
              <w:t>_CompanyName</w:t>
            </w:r>
            <w:r w:rsidR="002B39B2" w:rsidRPr="005C692A">
              <w:rPr>
                <w:rFonts w:ascii="Calibri" w:hAnsi="Calibri" w:cs="Arial"/>
                <w:b/>
                <w:sz w:val="22"/>
                <w:szCs w:val="22"/>
              </w:rPr>
              <w:t xml:space="preserve"> </w:t>
            </w:r>
            <w:r w:rsidR="002B39B2" w:rsidRPr="005C692A">
              <w:rPr>
                <w:rFonts w:ascii="Calibri" w:hAnsi="Calibri" w:cs="Arial"/>
                <w:sz w:val="22"/>
                <w:szCs w:val="22"/>
              </w:rPr>
              <w:t xml:space="preserve">as a Microsoft </w:t>
            </w:r>
            <w:r w:rsidR="009D20C0">
              <w:rPr>
                <w:rFonts w:ascii="Calibri" w:hAnsi="Calibri" w:cs="Arial"/>
                <w:sz w:val="22"/>
                <w:szCs w:val="22"/>
              </w:rPr>
              <w:t>Word or machine-readable PDF</w:t>
            </w:r>
            <w:r w:rsidR="002B39B2" w:rsidRPr="005C692A">
              <w:rPr>
                <w:rFonts w:ascii="Calibri" w:hAnsi="Calibri" w:cs="Arial"/>
                <w:sz w:val="22"/>
                <w:szCs w:val="22"/>
              </w:rPr>
              <w:t xml:space="preserve"> following the instructions at the top of the form.</w:t>
            </w:r>
            <w:r w:rsidR="009D20C0">
              <w:rPr>
                <w:rFonts w:ascii="Calibri" w:hAnsi="Calibri" w:cs="Arial"/>
                <w:sz w:val="22"/>
                <w:szCs w:val="22"/>
              </w:rPr>
              <w:t xml:space="preserve">  See Section 3.7 and 3.8 for submission requirements.</w:t>
            </w:r>
          </w:p>
          <w:p w14:paraId="55AF45E0" w14:textId="77777777" w:rsidR="002B39B2" w:rsidRPr="005C692A" w:rsidRDefault="002B39B2" w:rsidP="002B39B2">
            <w:pPr>
              <w:keepNext/>
              <w:keepLines/>
              <w:spacing w:line="256" w:lineRule="auto"/>
              <w:textAlignment w:val="auto"/>
              <w:rPr>
                <w:rFonts w:ascii="Calibri" w:hAnsi="Calibri" w:cs="Arial"/>
                <w:sz w:val="22"/>
                <w:szCs w:val="22"/>
              </w:rPr>
            </w:pPr>
          </w:p>
        </w:tc>
      </w:tr>
      <w:bookmarkStart w:id="16" w:name="_MON_1608990568"/>
      <w:bookmarkEnd w:id="16"/>
      <w:tr w:rsidR="002B39B2" w:rsidRPr="005C692A" w14:paraId="169D49DA" w14:textId="77777777" w:rsidTr="002B39B2">
        <w:trPr>
          <w:cantSplit/>
        </w:trPr>
        <w:tc>
          <w:tcPr>
            <w:tcW w:w="9180" w:type="dxa"/>
            <w:tcBorders>
              <w:top w:val="single" w:sz="4" w:space="0" w:color="auto"/>
              <w:left w:val="single" w:sz="4" w:space="0" w:color="auto"/>
              <w:bottom w:val="single" w:sz="4" w:space="0" w:color="auto"/>
              <w:right w:val="single" w:sz="4" w:space="0" w:color="auto"/>
            </w:tcBorders>
            <w:vAlign w:val="center"/>
            <w:hideMark/>
          </w:tcPr>
          <w:p w14:paraId="0511CACA" w14:textId="6ED983EA" w:rsidR="00761BA1" w:rsidRPr="005C692A" w:rsidRDefault="000D5348" w:rsidP="00761BA1">
            <w:pPr>
              <w:keepNext/>
              <w:keepLines/>
              <w:spacing w:before="80" w:after="80" w:line="256" w:lineRule="auto"/>
              <w:jc w:val="center"/>
              <w:textAlignment w:val="auto"/>
              <w:rPr>
                <w:rFonts w:ascii="Calibri" w:hAnsi="Calibri" w:cs="Arial"/>
                <w:sz w:val="22"/>
                <w:szCs w:val="22"/>
              </w:rPr>
            </w:pPr>
            <w:r>
              <w:rPr>
                <w:rFonts w:ascii="Calibri" w:hAnsi="Calibri" w:cs="Arial"/>
                <w:sz w:val="22"/>
                <w:szCs w:val="22"/>
              </w:rPr>
              <w:object w:dxaOrig="1535" w:dyaOrig="1000" w14:anchorId="11EE6BC1">
                <v:shape id="_x0000_i1030" type="#_x0000_t75" alt="This embedded document is Exhibit C2 - Fleet Card Rebate/Incentive Share.v" style="width:77.25pt;height:50.25pt" o:ole="">
                  <v:imagedata r:id="rId116" o:title=""/>
                </v:shape>
                <o:OLEObject Type="Embed" ProgID="Word.Document.12" ShapeID="_x0000_i1030" DrawAspect="Icon" ObjectID="_1621167496" r:id="rId117">
                  <o:FieldCodes>\s</o:FieldCodes>
                </o:OLEObject>
              </w:object>
            </w:r>
          </w:p>
        </w:tc>
      </w:tr>
    </w:tbl>
    <w:p w14:paraId="1E90050F" w14:textId="77777777" w:rsidR="005C692A" w:rsidRPr="00F95D05" w:rsidRDefault="005C692A" w:rsidP="005C692A">
      <w:pPr>
        <w:rPr>
          <w:rFonts w:ascii="Calibri" w:hAnsi="Calibri"/>
          <w:sz w:val="22"/>
          <w:szCs w:val="22"/>
        </w:rPr>
      </w:pPr>
    </w:p>
    <w:p w14:paraId="4B20763A" w14:textId="6A6672D7" w:rsidR="00EB54D9" w:rsidRDefault="00EB54D9">
      <w:pPr>
        <w:overflowPunct/>
        <w:autoSpaceDE/>
        <w:autoSpaceDN/>
        <w:adjustRightInd/>
        <w:textAlignment w:val="auto"/>
        <w:rPr>
          <w:rFonts w:ascii="Calibri" w:hAnsi="Calibri"/>
          <w:sz w:val="22"/>
          <w:szCs w:val="22"/>
        </w:rPr>
      </w:pPr>
      <w:r>
        <w:rPr>
          <w:rFonts w:ascii="Calibri" w:hAnsi="Calibri"/>
          <w:sz w:val="22"/>
          <w:szCs w:val="22"/>
        </w:rPr>
        <w:br w:type="page"/>
      </w:r>
    </w:p>
    <w:p w14:paraId="3CB51814" w14:textId="1937DB93" w:rsidR="004C4C52" w:rsidRPr="00F95D05" w:rsidRDefault="004C4C52" w:rsidP="004C4C52">
      <w:pPr>
        <w:jc w:val="center"/>
        <w:rPr>
          <w:rFonts w:ascii="Calibri" w:hAnsi="Calibri"/>
          <w:b/>
          <w:smallCaps/>
          <w:sz w:val="22"/>
          <w:szCs w:val="22"/>
        </w:rPr>
      </w:pPr>
      <w:bookmarkStart w:id="17" w:name="Exhibit_D1"/>
      <w:r w:rsidRPr="00F95D05">
        <w:rPr>
          <w:rFonts w:ascii="Calibri" w:hAnsi="Calibri"/>
          <w:b/>
          <w:smallCaps/>
          <w:sz w:val="22"/>
          <w:szCs w:val="22"/>
        </w:rPr>
        <w:lastRenderedPageBreak/>
        <w:t>Exhibit </w:t>
      </w:r>
      <w:r>
        <w:rPr>
          <w:rFonts w:ascii="Calibri" w:hAnsi="Calibri"/>
          <w:b/>
          <w:smallCaps/>
          <w:sz w:val="22"/>
          <w:szCs w:val="22"/>
        </w:rPr>
        <w:t>D1 – Participating Addendum – State of Washington</w:t>
      </w:r>
    </w:p>
    <w:bookmarkEnd w:id="17"/>
    <w:p w14:paraId="0DEAF641" w14:textId="77777777" w:rsidR="004C4C52" w:rsidRPr="00F95D05" w:rsidRDefault="004C4C52" w:rsidP="004C4C52">
      <w:pPr>
        <w:jc w:val="both"/>
        <w:rPr>
          <w:rFonts w:ascii="Calibri" w:hAnsi="Calibri"/>
          <w:sz w:val="22"/>
          <w:szCs w:val="22"/>
        </w:rPr>
      </w:pPr>
    </w:p>
    <w:bookmarkStart w:id="18" w:name="_MON_1616511472"/>
    <w:bookmarkEnd w:id="18"/>
    <w:p w14:paraId="1CAED5E7" w14:textId="44D569D3" w:rsidR="004C4C52" w:rsidRDefault="00954EE1" w:rsidP="0008200F">
      <w:pPr>
        <w:jc w:val="both"/>
        <w:rPr>
          <w:rFonts w:ascii="Calibri" w:hAnsi="Calibri"/>
          <w:sz w:val="22"/>
          <w:szCs w:val="22"/>
        </w:rPr>
      </w:pPr>
      <w:r>
        <w:rPr>
          <w:rFonts w:ascii="Calibri" w:hAnsi="Calibri"/>
          <w:sz w:val="22"/>
          <w:szCs w:val="22"/>
        </w:rPr>
        <w:object w:dxaOrig="1535" w:dyaOrig="1000" w14:anchorId="4A8267C5">
          <v:shape id="_x0000_i1031" type="#_x0000_t75" alt="This embedded document is the Participating Addendum for Washington State." style="width:77.25pt;height:50.25pt" o:ole="">
            <v:imagedata r:id="rId118" o:title=""/>
          </v:shape>
          <o:OLEObject Type="Embed" ProgID="Word.Document.12" ShapeID="_x0000_i1031" DrawAspect="Icon" ObjectID="_1621167497" r:id="rId119">
            <o:FieldCodes>\s</o:FieldCodes>
          </o:OLEObject>
        </w:object>
      </w:r>
    </w:p>
    <w:p w14:paraId="1C4758BB" w14:textId="77777777" w:rsidR="004C4C52" w:rsidRDefault="004C4C52" w:rsidP="004C4C52">
      <w:pPr>
        <w:rPr>
          <w:rFonts w:ascii="Calibri" w:hAnsi="Calibri"/>
          <w:b/>
          <w:smallCaps/>
          <w:sz w:val="22"/>
          <w:szCs w:val="22"/>
        </w:rPr>
      </w:pPr>
    </w:p>
    <w:p w14:paraId="41FA3DD5" w14:textId="573D46F6" w:rsidR="004C4C52" w:rsidRPr="00F95D05" w:rsidRDefault="004C4C52" w:rsidP="004C4C52">
      <w:pPr>
        <w:jc w:val="center"/>
        <w:rPr>
          <w:rFonts w:ascii="Calibri" w:hAnsi="Calibri"/>
          <w:b/>
          <w:smallCaps/>
          <w:sz w:val="22"/>
          <w:szCs w:val="22"/>
        </w:rPr>
      </w:pPr>
      <w:bookmarkStart w:id="19" w:name="Exhibit_D2"/>
      <w:r w:rsidRPr="00F95D05">
        <w:rPr>
          <w:rFonts w:ascii="Calibri" w:hAnsi="Calibri"/>
          <w:b/>
          <w:smallCaps/>
          <w:sz w:val="22"/>
          <w:szCs w:val="22"/>
        </w:rPr>
        <w:t>Exhibit </w:t>
      </w:r>
      <w:r w:rsidR="00BD1A0A">
        <w:rPr>
          <w:rFonts w:ascii="Calibri" w:hAnsi="Calibri"/>
          <w:b/>
          <w:smallCaps/>
          <w:sz w:val="22"/>
          <w:szCs w:val="22"/>
        </w:rPr>
        <w:t>D2 –</w:t>
      </w:r>
      <w:r>
        <w:rPr>
          <w:rFonts w:ascii="Calibri" w:hAnsi="Calibri"/>
          <w:b/>
          <w:smallCaps/>
          <w:sz w:val="22"/>
          <w:szCs w:val="22"/>
        </w:rPr>
        <w:t xml:space="preserve"> Participating Addendum</w:t>
      </w:r>
      <w:r w:rsidR="00BD1A0A">
        <w:rPr>
          <w:rFonts w:ascii="Calibri" w:hAnsi="Calibri"/>
          <w:b/>
          <w:smallCaps/>
          <w:sz w:val="22"/>
          <w:szCs w:val="22"/>
        </w:rPr>
        <w:t xml:space="preserve"> - SAMPLE</w:t>
      </w:r>
    </w:p>
    <w:bookmarkEnd w:id="19"/>
    <w:p w14:paraId="2C454C9B" w14:textId="77777777" w:rsidR="004C4C52" w:rsidRPr="00F95D05" w:rsidRDefault="004C4C52" w:rsidP="004C4C52">
      <w:pPr>
        <w:jc w:val="both"/>
        <w:rPr>
          <w:rFonts w:ascii="Calibri" w:hAnsi="Calibri"/>
          <w:sz w:val="22"/>
          <w:szCs w:val="22"/>
        </w:rPr>
      </w:pPr>
    </w:p>
    <w:bookmarkStart w:id="20" w:name="_MON_1616511447"/>
    <w:bookmarkEnd w:id="20"/>
    <w:p w14:paraId="7998B264" w14:textId="39BC087A" w:rsidR="004C4C52" w:rsidRDefault="00954EE1" w:rsidP="004C4C52">
      <w:pPr>
        <w:jc w:val="both"/>
        <w:rPr>
          <w:rFonts w:ascii="Calibri" w:hAnsi="Calibri"/>
          <w:sz w:val="22"/>
          <w:szCs w:val="22"/>
        </w:rPr>
      </w:pPr>
      <w:r>
        <w:rPr>
          <w:rFonts w:ascii="Calibri" w:hAnsi="Calibri"/>
          <w:sz w:val="22"/>
          <w:szCs w:val="22"/>
        </w:rPr>
        <w:object w:dxaOrig="1535" w:dyaOrig="1000" w14:anchorId="295218C3">
          <v:shape id="_x0000_i1032" type="#_x0000_t75" alt="This embedded document is the Sample Participating Addendum for other states." style="width:77.25pt;height:50.25pt" o:ole="">
            <v:imagedata r:id="rId120" o:title=""/>
          </v:shape>
          <o:OLEObject Type="Embed" ProgID="Word.Document.12" ShapeID="_x0000_i1032" DrawAspect="Icon" ObjectID="_1621167498" r:id="rId121">
            <o:FieldCodes>\s</o:FieldCodes>
          </o:OLEObject>
        </w:object>
      </w:r>
    </w:p>
    <w:p w14:paraId="1F5D516F" w14:textId="77777777" w:rsidR="004C4C52" w:rsidRDefault="004C4C52" w:rsidP="004C4C52">
      <w:pPr>
        <w:jc w:val="both"/>
        <w:rPr>
          <w:rFonts w:ascii="Calibri" w:hAnsi="Calibri"/>
          <w:sz w:val="22"/>
          <w:szCs w:val="22"/>
        </w:rPr>
      </w:pPr>
    </w:p>
    <w:p w14:paraId="3D4E1A23" w14:textId="63A119B0" w:rsidR="00EF046C" w:rsidRPr="00F95D05" w:rsidRDefault="00EF046C" w:rsidP="00EF046C">
      <w:pPr>
        <w:jc w:val="center"/>
        <w:rPr>
          <w:rFonts w:ascii="Calibri" w:hAnsi="Calibri"/>
          <w:b/>
          <w:smallCaps/>
          <w:sz w:val="22"/>
          <w:szCs w:val="22"/>
        </w:rPr>
      </w:pPr>
      <w:bookmarkStart w:id="21" w:name="Exhibit_D3_OR"/>
      <w:r w:rsidRPr="00F95D05">
        <w:rPr>
          <w:rFonts w:ascii="Calibri" w:hAnsi="Calibri"/>
          <w:b/>
          <w:smallCaps/>
          <w:sz w:val="22"/>
          <w:szCs w:val="22"/>
        </w:rPr>
        <w:t>Exhibit </w:t>
      </w:r>
      <w:r>
        <w:rPr>
          <w:rFonts w:ascii="Calibri" w:hAnsi="Calibri"/>
          <w:b/>
          <w:smallCaps/>
          <w:sz w:val="22"/>
          <w:szCs w:val="22"/>
        </w:rPr>
        <w:t>D3 – State of Oregon specific Terms and Conditions</w:t>
      </w:r>
    </w:p>
    <w:bookmarkEnd w:id="21"/>
    <w:p w14:paraId="521F7761" w14:textId="77777777" w:rsidR="00EF046C" w:rsidRPr="00F95D05" w:rsidRDefault="00EF046C" w:rsidP="00EF046C">
      <w:pPr>
        <w:jc w:val="both"/>
        <w:rPr>
          <w:rFonts w:ascii="Calibri" w:hAnsi="Calibri"/>
          <w:sz w:val="22"/>
          <w:szCs w:val="22"/>
        </w:rPr>
      </w:pPr>
    </w:p>
    <w:p w14:paraId="7E230EEC" w14:textId="1A56758C" w:rsidR="00EF046C" w:rsidRDefault="00954EE1" w:rsidP="00EF046C">
      <w:pPr>
        <w:jc w:val="both"/>
        <w:rPr>
          <w:rFonts w:ascii="Calibri" w:hAnsi="Calibri"/>
          <w:sz w:val="22"/>
          <w:szCs w:val="22"/>
        </w:rPr>
      </w:pPr>
      <w:r>
        <w:rPr>
          <w:rFonts w:ascii="Calibri" w:hAnsi="Calibri"/>
          <w:sz w:val="22"/>
          <w:szCs w:val="22"/>
        </w:rPr>
        <w:object w:dxaOrig="1535" w:dyaOrig="1000" w14:anchorId="5A31E8C2">
          <v:shape id="_x0000_i1033" type="#_x0000_t75" alt="Embedded Document - Oregon Specific Terms &amp; Conditions." style="width:76.5pt;height:50.25pt" o:ole="">
            <v:imagedata r:id="rId122" o:title=""/>
          </v:shape>
          <o:OLEObject Type="Embed" ProgID="Acrobat.Document.11" ShapeID="_x0000_i1033" DrawAspect="Icon" ObjectID="_1621167499" r:id="rId123"/>
        </w:object>
      </w:r>
      <w:r w:rsidR="00EF046C">
        <w:rPr>
          <w:rFonts w:ascii="Calibri" w:hAnsi="Calibri"/>
          <w:sz w:val="22"/>
          <w:szCs w:val="22"/>
        </w:rPr>
        <w:tab/>
      </w:r>
      <w:r>
        <w:rPr>
          <w:rFonts w:ascii="Calibri" w:hAnsi="Calibri"/>
          <w:sz w:val="22"/>
          <w:szCs w:val="22"/>
        </w:rPr>
        <w:object w:dxaOrig="1535" w:dyaOrig="1000" w14:anchorId="53D93C46">
          <v:shape id="_x0000_i1034" type="#_x0000_t75" alt="Embedded Document - Oregon Specific Security Inserts." style="width:76.5pt;height:50.25pt" o:ole="">
            <v:imagedata r:id="rId124" o:title=""/>
          </v:shape>
          <o:OLEObject Type="Embed" ProgID="Acrobat.Document.11" ShapeID="_x0000_i1034" DrawAspect="Icon" ObjectID="_1621167500" r:id="rId125"/>
        </w:object>
      </w:r>
    </w:p>
    <w:p w14:paraId="14551B03" w14:textId="327C15B2" w:rsidR="00EF046C" w:rsidRDefault="00EF046C" w:rsidP="00EF046C">
      <w:pPr>
        <w:jc w:val="both"/>
        <w:rPr>
          <w:rFonts w:ascii="Calibri" w:hAnsi="Calibri"/>
          <w:sz w:val="22"/>
          <w:szCs w:val="22"/>
        </w:rPr>
      </w:pPr>
    </w:p>
    <w:p w14:paraId="278571EB" w14:textId="667B1593" w:rsidR="00EF046C" w:rsidRPr="00F95D05" w:rsidRDefault="00EF046C" w:rsidP="00EF046C">
      <w:pPr>
        <w:jc w:val="center"/>
        <w:rPr>
          <w:rFonts w:ascii="Calibri" w:hAnsi="Calibri"/>
          <w:b/>
          <w:smallCaps/>
          <w:sz w:val="22"/>
          <w:szCs w:val="22"/>
        </w:rPr>
      </w:pPr>
      <w:bookmarkStart w:id="22" w:name="Exhibit_D4_MT"/>
      <w:r w:rsidRPr="00F95D05">
        <w:rPr>
          <w:rFonts w:ascii="Calibri" w:hAnsi="Calibri"/>
          <w:b/>
          <w:smallCaps/>
          <w:sz w:val="22"/>
          <w:szCs w:val="22"/>
        </w:rPr>
        <w:t>Exhibit </w:t>
      </w:r>
      <w:r>
        <w:rPr>
          <w:rFonts w:ascii="Calibri" w:hAnsi="Calibri"/>
          <w:b/>
          <w:smallCaps/>
          <w:sz w:val="22"/>
          <w:szCs w:val="22"/>
        </w:rPr>
        <w:t>D4 – State of Montana specific Terms and Conditions</w:t>
      </w:r>
      <w:bookmarkEnd w:id="22"/>
    </w:p>
    <w:p w14:paraId="74F12114" w14:textId="77777777" w:rsidR="00EF046C" w:rsidRPr="00F95D05" w:rsidRDefault="00EF046C" w:rsidP="00EF046C">
      <w:pPr>
        <w:jc w:val="both"/>
        <w:rPr>
          <w:rFonts w:ascii="Calibri" w:hAnsi="Calibri"/>
          <w:sz w:val="22"/>
          <w:szCs w:val="22"/>
        </w:rPr>
      </w:pPr>
    </w:p>
    <w:p w14:paraId="618EE35D" w14:textId="1F058523" w:rsidR="00EF046C" w:rsidRDefault="00954EE1" w:rsidP="00EF046C">
      <w:pPr>
        <w:jc w:val="both"/>
        <w:rPr>
          <w:rFonts w:ascii="Calibri" w:hAnsi="Calibri"/>
          <w:sz w:val="22"/>
          <w:szCs w:val="22"/>
        </w:rPr>
      </w:pPr>
      <w:r>
        <w:rPr>
          <w:rFonts w:ascii="Calibri" w:hAnsi="Calibri"/>
          <w:sz w:val="22"/>
          <w:szCs w:val="22"/>
        </w:rPr>
        <w:object w:dxaOrig="1535" w:dyaOrig="1000" w14:anchorId="3DC3F5C7">
          <v:shape id="_x0000_i1035" type="#_x0000_t75" alt="Embedded Document - Montana Specific Terms &amp; Conditions." style="width:76.5pt;height:50.25pt" o:ole="">
            <v:imagedata r:id="rId126" o:title=""/>
          </v:shape>
          <o:OLEObject Type="Embed" ProgID="Acrobat.Document.11" ShapeID="_x0000_i1035" DrawAspect="Icon" ObjectID="_1621167501" r:id="rId127"/>
        </w:object>
      </w:r>
    </w:p>
    <w:p w14:paraId="5D5918AA" w14:textId="64D5B1E0" w:rsidR="00EF046C" w:rsidRDefault="00EF046C" w:rsidP="00EF046C">
      <w:pPr>
        <w:jc w:val="both"/>
        <w:rPr>
          <w:rFonts w:ascii="Calibri" w:hAnsi="Calibri"/>
          <w:sz w:val="22"/>
          <w:szCs w:val="22"/>
        </w:rPr>
      </w:pPr>
    </w:p>
    <w:p w14:paraId="1E6D2E6F" w14:textId="032294D0" w:rsidR="00E31D25" w:rsidRPr="00F95D05" w:rsidRDefault="00E31D25" w:rsidP="00E31D25">
      <w:pPr>
        <w:jc w:val="center"/>
        <w:rPr>
          <w:rFonts w:ascii="Calibri" w:hAnsi="Calibri"/>
          <w:b/>
          <w:smallCaps/>
          <w:sz w:val="22"/>
          <w:szCs w:val="22"/>
        </w:rPr>
      </w:pPr>
      <w:bookmarkStart w:id="23" w:name="Exhibit_D5_CO"/>
      <w:r w:rsidRPr="00F95D05">
        <w:rPr>
          <w:rFonts w:ascii="Calibri" w:hAnsi="Calibri"/>
          <w:b/>
          <w:smallCaps/>
          <w:sz w:val="22"/>
          <w:szCs w:val="22"/>
        </w:rPr>
        <w:t>Exhibit </w:t>
      </w:r>
      <w:r>
        <w:rPr>
          <w:rFonts w:ascii="Calibri" w:hAnsi="Calibri"/>
          <w:b/>
          <w:smallCaps/>
          <w:sz w:val="22"/>
          <w:szCs w:val="22"/>
        </w:rPr>
        <w:t>D5 – State of Colorado specific Terms and Conditions</w:t>
      </w:r>
      <w:bookmarkEnd w:id="23"/>
    </w:p>
    <w:p w14:paraId="203D47DA" w14:textId="77777777" w:rsidR="00E31D25" w:rsidRPr="00F95D05" w:rsidRDefault="00E31D25" w:rsidP="00E31D25">
      <w:pPr>
        <w:jc w:val="both"/>
        <w:rPr>
          <w:rFonts w:ascii="Calibri" w:hAnsi="Calibri"/>
          <w:sz w:val="22"/>
          <w:szCs w:val="22"/>
        </w:rPr>
      </w:pPr>
    </w:p>
    <w:p w14:paraId="7515BFDB" w14:textId="276FA7B5" w:rsidR="00E31D25" w:rsidRDefault="00954EE1" w:rsidP="00EF046C">
      <w:pPr>
        <w:jc w:val="both"/>
        <w:rPr>
          <w:rFonts w:ascii="Calibri" w:hAnsi="Calibri"/>
          <w:sz w:val="22"/>
          <w:szCs w:val="22"/>
        </w:rPr>
      </w:pPr>
      <w:r>
        <w:rPr>
          <w:rFonts w:ascii="Calibri" w:hAnsi="Calibri"/>
          <w:sz w:val="22"/>
          <w:szCs w:val="22"/>
        </w:rPr>
        <w:object w:dxaOrig="1535" w:dyaOrig="1000" w14:anchorId="038B62EB">
          <v:shape id="_x0000_i1036" type="#_x0000_t75" alt="Embedded Document - Colorado Specific Terms &amp; Conditions." style="width:77.25pt;height:50.25pt" o:ole="">
            <v:imagedata r:id="rId128" o:title=""/>
          </v:shape>
          <o:OLEObject Type="Embed" ProgID="Acrobat.Document.11" ShapeID="_x0000_i1036" DrawAspect="Icon" ObjectID="_1621167502" r:id="rId129"/>
        </w:object>
      </w:r>
    </w:p>
    <w:p w14:paraId="741440C8" w14:textId="77777777" w:rsidR="00E31D25" w:rsidRDefault="00E31D25" w:rsidP="00EF046C">
      <w:pPr>
        <w:jc w:val="both"/>
        <w:rPr>
          <w:rFonts w:ascii="Calibri" w:hAnsi="Calibri"/>
          <w:sz w:val="22"/>
          <w:szCs w:val="22"/>
        </w:rPr>
      </w:pPr>
    </w:p>
    <w:p w14:paraId="61CE42A8" w14:textId="62250829" w:rsidR="00E31D25" w:rsidRPr="00F95D05" w:rsidRDefault="00E31D25" w:rsidP="00E31D25">
      <w:pPr>
        <w:jc w:val="center"/>
        <w:rPr>
          <w:rFonts w:ascii="Calibri" w:hAnsi="Calibri"/>
          <w:b/>
          <w:smallCaps/>
          <w:sz w:val="22"/>
          <w:szCs w:val="22"/>
        </w:rPr>
      </w:pPr>
      <w:bookmarkStart w:id="24" w:name="Exhibit_D6_CA"/>
      <w:r w:rsidRPr="00F95D05">
        <w:rPr>
          <w:rFonts w:ascii="Calibri" w:hAnsi="Calibri"/>
          <w:b/>
          <w:smallCaps/>
          <w:sz w:val="22"/>
          <w:szCs w:val="22"/>
        </w:rPr>
        <w:t>Exhibit </w:t>
      </w:r>
      <w:r w:rsidR="001419A4">
        <w:rPr>
          <w:rFonts w:ascii="Calibri" w:hAnsi="Calibri"/>
          <w:b/>
          <w:smallCaps/>
          <w:sz w:val="22"/>
          <w:szCs w:val="22"/>
        </w:rPr>
        <w:t xml:space="preserve">D6 </w:t>
      </w:r>
      <w:r>
        <w:rPr>
          <w:rFonts w:ascii="Calibri" w:hAnsi="Calibri"/>
          <w:b/>
          <w:smallCaps/>
          <w:sz w:val="22"/>
          <w:szCs w:val="22"/>
        </w:rPr>
        <w:t xml:space="preserve">– State of </w:t>
      </w:r>
      <w:r w:rsidR="001419A4">
        <w:rPr>
          <w:rFonts w:ascii="Calibri" w:hAnsi="Calibri"/>
          <w:b/>
          <w:smallCaps/>
          <w:sz w:val="22"/>
          <w:szCs w:val="22"/>
        </w:rPr>
        <w:t>California</w:t>
      </w:r>
      <w:r>
        <w:rPr>
          <w:rFonts w:ascii="Calibri" w:hAnsi="Calibri"/>
          <w:b/>
          <w:smallCaps/>
          <w:sz w:val="22"/>
          <w:szCs w:val="22"/>
        </w:rPr>
        <w:t xml:space="preserve"> specific Terms and Conditions</w:t>
      </w:r>
    </w:p>
    <w:bookmarkEnd w:id="24"/>
    <w:p w14:paraId="703D1243" w14:textId="77777777" w:rsidR="00E31D25" w:rsidRPr="00F95D05" w:rsidRDefault="00E31D25" w:rsidP="00E31D25">
      <w:pPr>
        <w:jc w:val="both"/>
        <w:rPr>
          <w:rFonts w:ascii="Calibri" w:hAnsi="Calibri"/>
          <w:sz w:val="22"/>
          <w:szCs w:val="22"/>
        </w:rPr>
      </w:pPr>
    </w:p>
    <w:p w14:paraId="71F28B19" w14:textId="3A0C66B5" w:rsidR="00E31D25" w:rsidRDefault="00954EE1" w:rsidP="00E31D25">
      <w:pPr>
        <w:jc w:val="both"/>
        <w:rPr>
          <w:rFonts w:ascii="Calibri" w:hAnsi="Calibri"/>
          <w:sz w:val="22"/>
          <w:szCs w:val="22"/>
        </w:rPr>
      </w:pPr>
      <w:r>
        <w:rPr>
          <w:rFonts w:ascii="Calibri" w:hAnsi="Calibri"/>
          <w:sz w:val="22"/>
          <w:szCs w:val="22"/>
        </w:rPr>
        <w:object w:dxaOrig="1535" w:dyaOrig="1000" w14:anchorId="3E90F1AE">
          <v:shape id="_x0000_i1037" type="#_x0000_t75" alt="Embedded Document - California Specific Terms &amp; Conditions." style="width:77.25pt;height:50.25pt;mso-position-vertical:absolute" o:ole="">
            <v:imagedata r:id="rId130" o:title=""/>
          </v:shape>
          <o:OLEObject Type="Embed" ProgID="Acrobat.Document.11" ShapeID="_x0000_i1037" DrawAspect="Icon" ObjectID="_1621167503" r:id="rId131"/>
        </w:object>
      </w:r>
    </w:p>
    <w:p w14:paraId="55418A87" w14:textId="77777777" w:rsidR="00E31D25" w:rsidRDefault="00E31D25" w:rsidP="00E31D25">
      <w:pPr>
        <w:jc w:val="both"/>
        <w:rPr>
          <w:rFonts w:ascii="Calibri" w:hAnsi="Calibri"/>
          <w:sz w:val="22"/>
          <w:szCs w:val="22"/>
        </w:rPr>
      </w:pPr>
    </w:p>
    <w:p w14:paraId="4B1DFF5B" w14:textId="72E18775" w:rsidR="001419A4" w:rsidRPr="00F95D05" w:rsidRDefault="001419A4" w:rsidP="001419A4">
      <w:pPr>
        <w:jc w:val="center"/>
        <w:rPr>
          <w:rFonts w:ascii="Calibri" w:hAnsi="Calibri"/>
          <w:b/>
          <w:smallCaps/>
          <w:sz w:val="22"/>
          <w:szCs w:val="22"/>
        </w:rPr>
      </w:pPr>
      <w:bookmarkStart w:id="25" w:name="Exhibit_D7_IL"/>
      <w:r w:rsidRPr="00F95D05">
        <w:rPr>
          <w:rFonts w:ascii="Calibri" w:hAnsi="Calibri"/>
          <w:b/>
          <w:smallCaps/>
          <w:sz w:val="22"/>
          <w:szCs w:val="22"/>
        </w:rPr>
        <w:t>Exhibit </w:t>
      </w:r>
      <w:r>
        <w:rPr>
          <w:rFonts w:ascii="Calibri" w:hAnsi="Calibri"/>
          <w:b/>
          <w:smallCaps/>
          <w:sz w:val="22"/>
          <w:szCs w:val="22"/>
        </w:rPr>
        <w:t>D</w:t>
      </w:r>
      <w:r w:rsidR="00D97435">
        <w:rPr>
          <w:rFonts w:ascii="Calibri" w:hAnsi="Calibri"/>
          <w:b/>
          <w:smallCaps/>
          <w:sz w:val="22"/>
          <w:szCs w:val="22"/>
        </w:rPr>
        <w:t>7</w:t>
      </w:r>
      <w:r>
        <w:rPr>
          <w:rFonts w:ascii="Calibri" w:hAnsi="Calibri"/>
          <w:b/>
          <w:smallCaps/>
          <w:sz w:val="22"/>
          <w:szCs w:val="22"/>
        </w:rPr>
        <w:t xml:space="preserve"> – State of </w:t>
      </w:r>
      <w:r w:rsidR="00D97435">
        <w:rPr>
          <w:rFonts w:ascii="Calibri" w:hAnsi="Calibri"/>
          <w:b/>
          <w:smallCaps/>
          <w:sz w:val="22"/>
          <w:szCs w:val="22"/>
        </w:rPr>
        <w:t>Illinois</w:t>
      </w:r>
      <w:r>
        <w:rPr>
          <w:rFonts w:ascii="Calibri" w:hAnsi="Calibri"/>
          <w:b/>
          <w:smallCaps/>
          <w:sz w:val="22"/>
          <w:szCs w:val="22"/>
        </w:rPr>
        <w:t xml:space="preserve"> specific Terms and Conditions</w:t>
      </w:r>
      <w:bookmarkEnd w:id="25"/>
    </w:p>
    <w:p w14:paraId="58DA2CDC" w14:textId="77777777" w:rsidR="001419A4" w:rsidRPr="00F95D05" w:rsidRDefault="001419A4" w:rsidP="001419A4">
      <w:pPr>
        <w:jc w:val="both"/>
        <w:rPr>
          <w:rFonts w:ascii="Calibri" w:hAnsi="Calibri"/>
          <w:sz w:val="22"/>
          <w:szCs w:val="22"/>
        </w:rPr>
      </w:pPr>
    </w:p>
    <w:p w14:paraId="502A7B9E" w14:textId="0B6F16B9" w:rsidR="001419A4" w:rsidRDefault="00954EE1" w:rsidP="001419A4">
      <w:pPr>
        <w:jc w:val="both"/>
        <w:rPr>
          <w:rFonts w:ascii="Calibri" w:hAnsi="Calibri"/>
          <w:sz w:val="22"/>
          <w:szCs w:val="22"/>
        </w:rPr>
      </w:pPr>
      <w:r>
        <w:rPr>
          <w:rFonts w:ascii="Calibri" w:hAnsi="Calibri"/>
          <w:sz w:val="22"/>
          <w:szCs w:val="22"/>
        </w:rPr>
        <w:object w:dxaOrig="1535" w:dyaOrig="1000" w14:anchorId="35304F04">
          <v:shape id="_x0000_i1038" type="#_x0000_t75" alt="Embedded Document - Illinois Specific Terms &amp; Conditions." style="width:77.25pt;height:50.25pt" o:ole="">
            <v:imagedata r:id="rId132" o:title=""/>
          </v:shape>
          <o:OLEObject Type="Embed" ProgID="Acrobat.Document.11" ShapeID="_x0000_i1038" DrawAspect="Icon" ObjectID="_1621167504" r:id="rId133"/>
        </w:object>
      </w:r>
    </w:p>
    <w:p w14:paraId="0011D124" w14:textId="77777777" w:rsidR="00D97435" w:rsidRDefault="00D97435" w:rsidP="001419A4">
      <w:pPr>
        <w:jc w:val="both"/>
        <w:rPr>
          <w:rFonts w:ascii="Calibri" w:hAnsi="Calibri"/>
          <w:sz w:val="22"/>
          <w:szCs w:val="22"/>
        </w:rPr>
      </w:pPr>
    </w:p>
    <w:p w14:paraId="437784A9" w14:textId="77777777" w:rsidR="004C4C52" w:rsidRDefault="004C4C52" w:rsidP="004C4C52">
      <w:pPr>
        <w:overflowPunct/>
        <w:autoSpaceDE/>
        <w:autoSpaceDN/>
        <w:adjustRightInd/>
        <w:textAlignment w:val="auto"/>
        <w:rPr>
          <w:rFonts w:ascii="Calibri" w:hAnsi="Calibri"/>
          <w:sz w:val="22"/>
          <w:szCs w:val="22"/>
        </w:rPr>
      </w:pPr>
      <w:r>
        <w:rPr>
          <w:rFonts w:ascii="Calibri" w:hAnsi="Calibri"/>
          <w:sz w:val="22"/>
          <w:szCs w:val="22"/>
        </w:rPr>
        <w:br w:type="page"/>
      </w:r>
    </w:p>
    <w:p w14:paraId="49A1DF96" w14:textId="0FBAC6FC" w:rsidR="008C5D25" w:rsidRPr="00F95D05" w:rsidRDefault="008C5D25" w:rsidP="008C5D25">
      <w:pPr>
        <w:jc w:val="center"/>
        <w:rPr>
          <w:rFonts w:ascii="Calibri" w:hAnsi="Calibri"/>
          <w:b/>
          <w:smallCaps/>
          <w:sz w:val="22"/>
          <w:szCs w:val="22"/>
        </w:rPr>
      </w:pPr>
      <w:bookmarkStart w:id="26" w:name="Exhibit_E"/>
      <w:r w:rsidRPr="00F95D05">
        <w:rPr>
          <w:rFonts w:ascii="Calibri" w:hAnsi="Calibri"/>
          <w:b/>
          <w:smallCaps/>
          <w:sz w:val="22"/>
          <w:szCs w:val="22"/>
        </w:rPr>
        <w:lastRenderedPageBreak/>
        <w:t>Exhibit </w:t>
      </w:r>
      <w:r>
        <w:rPr>
          <w:rFonts w:ascii="Calibri" w:hAnsi="Calibri"/>
          <w:b/>
          <w:smallCaps/>
          <w:sz w:val="22"/>
          <w:szCs w:val="22"/>
        </w:rPr>
        <w:t>E</w:t>
      </w:r>
      <w:r w:rsidRPr="00F95D05">
        <w:rPr>
          <w:rFonts w:ascii="Calibri" w:hAnsi="Calibri"/>
          <w:b/>
          <w:smallCaps/>
          <w:sz w:val="22"/>
          <w:szCs w:val="22"/>
        </w:rPr>
        <w:t xml:space="preserve"> – Master </w:t>
      </w:r>
      <w:r>
        <w:rPr>
          <w:rFonts w:ascii="Calibri" w:hAnsi="Calibri"/>
          <w:b/>
          <w:smallCaps/>
          <w:sz w:val="22"/>
          <w:szCs w:val="22"/>
        </w:rPr>
        <w:t>Agreement</w:t>
      </w:r>
      <w:bookmarkEnd w:id="26"/>
    </w:p>
    <w:p w14:paraId="620B4CB1" w14:textId="77777777" w:rsidR="008C5D25" w:rsidRPr="00F95D05" w:rsidRDefault="008C5D25" w:rsidP="008C5D25">
      <w:pPr>
        <w:jc w:val="both"/>
        <w:rPr>
          <w:rFonts w:ascii="Calibri" w:hAnsi="Calibri"/>
          <w:sz w:val="22"/>
          <w:szCs w:val="22"/>
        </w:rPr>
      </w:pPr>
    </w:p>
    <w:p w14:paraId="6689FBEA" w14:textId="77777777" w:rsidR="008C5D25" w:rsidRPr="00F95D05" w:rsidRDefault="008C5D25" w:rsidP="008C5D25">
      <w:pPr>
        <w:jc w:val="both"/>
        <w:rPr>
          <w:rFonts w:ascii="Calibri" w:hAnsi="Calibri"/>
          <w:sz w:val="22"/>
          <w:szCs w:val="22"/>
        </w:rPr>
      </w:pPr>
    </w:p>
    <w:p w14:paraId="3F5ADB78" w14:textId="149DE5C1" w:rsidR="008C5D25" w:rsidRDefault="00BD1A0A" w:rsidP="008C5D25">
      <w:pPr>
        <w:jc w:val="both"/>
        <w:rPr>
          <w:rFonts w:ascii="Calibri" w:hAnsi="Calibri" w:cs="Arial"/>
          <w:sz w:val="22"/>
          <w:szCs w:val="22"/>
        </w:rPr>
      </w:pPr>
      <w:r w:rsidRPr="007F754A">
        <w:rPr>
          <w:rFonts w:ascii="Calibri" w:hAnsi="Calibri" w:cs="Arial"/>
          <w:sz w:val="22"/>
          <w:szCs w:val="22"/>
        </w:rPr>
        <w:t xml:space="preserve">This exhibit is </w:t>
      </w:r>
      <w:r>
        <w:rPr>
          <w:rFonts w:ascii="Calibri" w:hAnsi="Calibri" w:cs="Arial"/>
          <w:sz w:val="22"/>
          <w:szCs w:val="22"/>
        </w:rPr>
        <w:t>a draft of the</w:t>
      </w:r>
      <w:r w:rsidRPr="007F754A">
        <w:rPr>
          <w:rFonts w:ascii="Calibri" w:hAnsi="Calibri" w:cs="Arial"/>
          <w:sz w:val="22"/>
          <w:szCs w:val="22"/>
        </w:rPr>
        <w:t xml:space="preserve"> Master </w:t>
      </w:r>
      <w:r>
        <w:rPr>
          <w:rFonts w:ascii="Calibri" w:hAnsi="Calibri" w:cs="Arial"/>
          <w:sz w:val="22"/>
          <w:szCs w:val="22"/>
        </w:rPr>
        <w:t>Agreement</w:t>
      </w:r>
      <w:r w:rsidRPr="007F754A">
        <w:rPr>
          <w:rFonts w:ascii="Calibri" w:hAnsi="Calibri" w:cs="Arial"/>
          <w:sz w:val="22"/>
          <w:szCs w:val="22"/>
        </w:rPr>
        <w:t xml:space="preserve"> that the successful bidder(s) will execute with Enterprise Services</w:t>
      </w:r>
      <w:r>
        <w:rPr>
          <w:rFonts w:ascii="Calibri" w:hAnsi="Calibri" w:cs="Arial"/>
          <w:sz w:val="22"/>
          <w:szCs w:val="22"/>
        </w:rPr>
        <w:t>.</w:t>
      </w:r>
    </w:p>
    <w:p w14:paraId="0883DA09" w14:textId="77777777" w:rsidR="00BD1A0A" w:rsidRDefault="00BD1A0A" w:rsidP="008C5D25">
      <w:pPr>
        <w:jc w:val="both"/>
        <w:rPr>
          <w:rFonts w:ascii="Calibri" w:hAnsi="Calibri"/>
          <w:sz w:val="22"/>
          <w:szCs w:val="22"/>
        </w:rPr>
      </w:pPr>
    </w:p>
    <w:bookmarkStart w:id="27" w:name="_MON_1610864019"/>
    <w:bookmarkEnd w:id="27"/>
    <w:p w14:paraId="1BA257B3" w14:textId="5F18A398" w:rsidR="008C5D25" w:rsidRDefault="00954EE1" w:rsidP="008C5D25">
      <w:pPr>
        <w:jc w:val="both"/>
        <w:rPr>
          <w:rFonts w:ascii="Calibri" w:hAnsi="Calibri"/>
          <w:sz w:val="22"/>
          <w:szCs w:val="22"/>
        </w:rPr>
      </w:pPr>
      <w:r>
        <w:rPr>
          <w:rFonts w:ascii="Calibri" w:hAnsi="Calibri"/>
          <w:sz w:val="22"/>
          <w:szCs w:val="22"/>
        </w:rPr>
        <w:object w:dxaOrig="1535" w:dyaOrig="1000" w14:anchorId="19AFEDF2">
          <v:shape id="_x0000_i1039" type="#_x0000_t75" alt="This embedded document is Exhibit E - sample Master Agreement." style="width:77.25pt;height:50.25pt" o:ole="">
            <v:imagedata r:id="rId134" o:title=""/>
          </v:shape>
          <o:OLEObject Type="Embed" ProgID="Word.Document.12" ShapeID="_x0000_i1039" DrawAspect="Icon" ObjectID="_1621167505" r:id="rId135">
            <o:FieldCodes>\s</o:FieldCodes>
          </o:OLEObject>
        </w:object>
      </w:r>
    </w:p>
    <w:p w14:paraId="63E148FD" w14:textId="77777777" w:rsidR="008C5D25" w:rsidRDefault="008C5D25" w:rsidP="00C93C75">
      <w:pPr>
        <w:jc w:val="both"/>
        <w:rPr>
          <w:rFonts w:ascii="Calibri" w:hAnsi="Calibri"/>
          <w:sz w:val="22"/>
          <w:szCs w:val="22"/>
        </w:rPr>
      </w:pPr>
    </w:p>
    <w:p w14:paraId="562BA78A" w14:textId="18162D3E" w:rsidR="008C5D25" w:rsidRDefault="008C5D25">
      <w:pPr>
        <w:overflowPunct/>
        <w:autoSpaceDE/>
        <w:autoSpaceDN/>
        <w:adjustRightInd/>
        <w:textAlignment w:val="auto"/>
        <w:rPr>
          <w:rFonts w:ascii="Calibri" w:hAnsi="Calibri"/>
          <w:sz w:val="22"/>
          <w:szCs w:val="22"/>
        </w:rPr>
      </w:pPr>
      <w:r>
        <w:rPr>
          <w:rFonts w:ascii="Calibri" w:hAnsi="Calibri"/>
          <w:sz w:val="22"/>
          <w:szCs w:val="22"/>
        </w:rPr>
        <w:br w:type="page"/>
      </w:r>
    </w:p>
    <w:p w14:paraId="166B7E40" w14:textId="5C125554" w:rsidR="000459A5" w:rsidRPr="000459A5" w:rsidRDefault="000459A5" w:rsidP="000459A5">
      <w:pPr>
        <w:overflowPunct/>
        <w:autoSpaceDE/>
        <w:autoSpaceDN/>
        <w:adjustRightInd/>
        <w:jc w:val="center"/>
        <w:textAlignment w:val="auto"/>
        <w:rPr>
          <w:rFonts w:asciiTheme="minorHAnsi" w:eastAsiaTheme="minorHAnsi" w:hAnsiTheme="minorHAnsi" w:cstheme="minorBidi"/>
          <w:smallCaps/>
          <w:szCs w:val="22"/>
        </w:rPr>
      </w:pPr>
      <w:bookmarkStart w:id="28" w:name="Exhibit_E1"/>
      <w:r w:rsidRPr="000459A5">
        <w:rPr>
          <w:rFonts w:asciiTheme="minorHAnsi" w:eastAsiaTheme="minorHAnsi" w:hAnsiTheme="minorHAnsi" w:cstheme="minorBidi"/>
          <w:b/>
          <w:smallCaps/>
          <w:szCs w:val="22"/>
        </w:rPr>
        <w:lastRenderedPageBreak/>
        <w:t>Exhibit </w:t>
      </w:r>
      <w:r>
        <w:rPr>
          <w:rFonts w:asciiTheme="minorHAnsi" w:eastAsiaTheme="minorHAnsi" w:hAnsiTheme="minorHAnsi" w:cstheme="minorBidi"/>
          <w:b/>
          <w:smallCaps/>
          <w:szCs w:val="22"/>
        </w:rPr>
        <w:t>E</w:t>
      </w:r>
      <w:r w:rsidRPr="000459A5">
        <w:rPr>
          <w:rFonts w:asciiTheme="minorHAnsi" w:eastAsiaTheme="minorHAnsi" w:hAnsiTheme="minorHAnsi" w:cstheme="minorBidi"/>
          <w:b/>
          <w:smallCaps/>
          <w:szCs w:val="22"/>
        </w:rPr>
        <w:t xml:space="preserve">1 – Master </w:t>
      </w:r>
      <w:r>
        <w:rPr>
          <w:rFonts w:asciiTheme="minorHAnsi" w:eastAsiaTheme="minorHAnsi" w:hAnsiTheme="minorHAnsi" w:cstheme="minorBidi"/>
          <w:b/>
          <w:smallCaps/>
          <w:szCs w:val="22"/>
        </w:rPr>
        <w:t>Agreement</w:t>
      </w:r>
      <w:r w:rsidRPr="000459A5">
        <w:rPr>
          <w:rFonts w:asciiTheme="minorHAnsi" w:eastAsiaTheme="minorHAnsi" w:hAnsiTheme="minorHAnsi" w:cstheme="minorBidi"/>
          <w:b/>
          <w:smallCaps/>
          <w:szCs w:val="22"/>
        </w:rPr>
        <w:t xml:space="preserve"> Issues List</w:t>
      </w:r>
    </w:p>
    <w:bookmarkEnd w:id="28"/>
    <w:p w14:paraId="34D72C9A" w14:textId="77777777" w:rsidR="000459A5" w:rsidRPr="000459A5" w:rsidRDefault="000459A5" w:rsidP="000459A5">
      <w:pPr>
        <w:overflowPunct/>
        <w:autoSpaceDE/>
        <w:autoSpaceDN/>
        <w:adjustRightInd/>
        <w:textAlignment w:val="auto"/>
        <w:rPr>
          <w:rFonts w:asciiTheme="minorHAnsi" w:eastAsiaTheme="minorHAnsi" w:hAnsiTheme="minorHAnsi" w:cstheme="minorBidi"/>
          <w:sz w:val="22"/>
          <w:szCs w:val="22"/>
        </w:rPr>
      </w:pPr>
    </w:p>
    <w:p w14:paraId="3DD6D122" w14:textId="77777777" w:rsidR="000459A5" w:rsidRPr="000459A5" w:rsidRDefault="000459A5" w:rsidP="000459A5">
      <w:pPr>
        <w:overflowPunct/>
        <w:autoSpaceDE/>
        <w:autoSpaceDN/>
        <w:adjustRightInd/>
        <w:textAlignment w:val="auto"/>
        <w:rPr>
          <w:rFonts w:asciiTheme="minorHAnsi" w:eastAsiaTheme="minorHAnsi" w:hAnsiTheme="minorHAnsi" w:cstheme="minorBidi"/>
          <w:sz w:val="22"/>
          <w:szCs w:val="22"/>
        </w:rPr>
      </w:pPr>
    </w:p>
    <w:p w14:paraId="7521E03D" w14:textId="441E782B" w:rsidR="000459A5" w:rsidRDefault="000459A5" w:rsidP="000459A5">
      <w:pPr>
        <w:overflowPunct/>
        <w:autoSpaceDE/>
        <w:autoSpaceDN/>
        <w:adjustRightInd/>
        <w:textAlignment w:val="auto"/>
        <w:rPr>
          <w:rFonts w:asciiTheme="minorHAnsi" w:eastAsiaTheme="minorHAnsi" w:hAnsiTheme="minorHAnsi" w:cstheme="minorBidi"/>
          <w:sz w:val="22"/>
          <w:szCs w:val="22"/>
        </w:rPr>
      </w:pPr>
      <w:r w:rsidRPr="000459A5">
        <w:rPr>
          <w:rFonts w:asciiTheme="minorHAnsi" w:eastAsiaTheme="minorHAnsi" w:hAnsiTheme="minorHAnsi" w:cstheme="minorBidi"/>
          <w:b/>
          <w:sz w:val="22"/>
          <w:szCs w:val="22"/>
        </w:rPr>
        <w:t>Instructions</w:t>
      </w:r>
      <w:r w:rsidRPr="000459A5">
        <w:rPr>
          <w:rFonts w:asciiTheme="minorHAnsi" w:eastAsiaTheme="minorHAnsi" w:hAnsiTheme="minorHAnsi" w:cstheme="minorBidi"/>
          <w:sz w:val="22"/>
          <w:szCs w:val="22"/>
        </w:rPr>
        <w:t xml:space="preserve">.  Issues, concerns, exceptions, or objections to any of the terms or conditions contained in </w:t>
      </w:r>
      <w:r w:rsidRPr="000459A5">
        <w:rPr>
          <w:rFonts w:asciiTheme="minorHAnsi" w:eastAsiaTheme="minorHAnsi" w:hAnsiTheme="minorHAnsi" w:cstheme="minorBidi"/>
          <w:i/>
          <w:sz w:val="22"/>
          <w:szCs w:val="22"/>
        </w:rPr>
        <w:t>Exhibit </w:t>
      </w:r>
      <w:r>
        <w:rPr>
          <w:rFonts w:asciiTheme="minorHAnsi" w:eastAsiaTheme="minorHAnsi" w:hAnsiTheme="minorHAnsi" w:cstheme="minorBidi"/>
          <w:i/>
          <w:sz w:val="22"/>
          <w:szCs w:val="22"/>
        </w:rPr>
        <w:t>E</w:t>
      </w:r>
      <w:r w:rsidRPr="000459A5">
        <w:rPr>
          <w:rFonts w:asciiTheme="minorHAnsi" w:eastAsiaTheme="minorHAnsi" w:hAnsiTheme="minorHAnsi" w:cstheme="minorBidi"/>
          <w:i/>
          <w:sz w:val="22"/>
          <w:szCs w:val="22"/>
        </w:rPr>
        <w:t xml:space="preserve"> – Master </w:t>
      </w:r>
      <w:r>
        <w:rPr>
          <w:rFonts w:asciiTheme="minorHAnsi" w:eastAsiaTheme="minorHAnsi" w:hAnsiTheme="minorHAnsi" w:cstheme="minorBidi"/>
          <w:i/>
          <w:sz w:val="22"/>
          <w:szCs w:val="22"/>
        </w:rPr>
        <w:t>Agreement</w:t>
      </w:r>
      <w:r w:rsidRPr="000459A5">
        <w:rPr>
          <w:rFonts w:asciiTheme="minorHAnsi" w:eastAsiaTheme="minorHAnsi" w:hAnsiTheme="minorHAnsi" w:cstheme="minorBidi"/>
          <w:sz w:val="22"/>
          <w:szCs w:val="22"/>
        </w:rPr>
        <w:t xml:space="preserve"> must be documented by bidders in the Master </w:t>
      </w:r>
      <w:r w:rsidR="00DE56B4">
        <w:rPr>
          <w:rFonts w:asciiTheme="minorHAnsi" w:eastAsiaTheme="minorHAnsi" w:hAnsiTheme="minorHAnsi" w:cstheme="minorBidi"/>
          <w:sz w:val="22"/>
          <w:szCs w:val="22"/>
        </w:rPr>
        <w:t>Agreement</w:t>
      </w:r>
      <w:r w:rsidR="00DE56B4" w:rsidRPr="000459A5">
        <w:rPr>
          <w:rFonts w:asciiTheme="minorHAnsi" w:eastAsiaTheme="minorHAnsi" w:hAnsiTheme="minorHAnsi" w:cstheme="minorBidi"/>
          <w:sz w:val="22"/>
          <w:szCs w:val="22"/>
        </w:rPr>
        <w:t xml:space="preserve"> </w:t>
      </w:r>
      <w:r w:rsidRPr="000459A5">
        <w:rPr>
          <w:rFonts w:asciiTheme="minorHAnsi" w:eastAsiaTheme="minorHAnsi" w:hAnsiTheme="minorHAnsi" w:cstheme="minorBidi"/>
          <w:sz w:val="22"/>
          <w:szCs w:val="22"/>
        </w:rPr>
        <w:t xml:space="preserve">Issues List provided below.  The </w:t>
      </w:r>
      <w:r w:rsidRPr="000459A5">
        <w:rPr>
          <w:rFonts w:asciiTheme="minorHAnsi" w:eastAsiaTheme="minorHAnsi" w:hAnsiTheme="minorHAnsi" w:cstheme="minorBidi"/>
          <w:i/>
          <w:sz w:val="22"/>
          <w:szCs w:val="22"/>
        </w:rPr>
        <w:t xml:space="preserve">Master </w:t>
      </w:r>
      <w:r w:rsidR="00DE56B4">
        <w:rPr>
          <w:rFonts w:asciiTheme="minorHAnsi" w:eastAsiaTheme="minorHAnsi" w:hAnsiTheme="minorHAnsi" w:cstheme="minorBidi"/>
          <w:i/>
          <w:sz w:val="22"/>
          <w:szCs w:val="22"/>
        </w:rPr>
        <w:t>Agreement</w:t>
      </w:r>
      <w:r w:rsidR="00DE56B4" w:rsidRPr="000459A5">
        <w:rPr>
          <w:rFonts w:asciiTheme="minorHAnsi" w:eastAsiaTheme="minorHAnsi" w:hAnsiTheme="minorHAnsi" w:cstheme="minorBidi"/>
          <w:i/>
          <w:sz w:val="22"/>
          <w:szCs w:val="22"/>
        </w:rPr>
        <w:t xml:space="preserve"> </w:t>
      </w:r>
      <w:r w:rsidRPr="000459A5">
        <w:rPr>
          <w:rFonts w:asciiTheme="minorHAnsi" w:eastAsiaTheme="minorHAnsi" w:hAnsiTheme="minorHAnsi" w:cstheme="minorBidi"/>
          <w:i/>
          <w:sz w:val="22"/>
          <w:szCs w:val="22"/>
        </w:rPr>
        <w:t>Issues List</w:t>
      </w:r>
      <w:r w:rsidRPr="000459A5">
        <w:rPr>
          <w:rFonts w:asciiTheme="minorHAnsi" w:eastAsiaTheme="minorHAnsi" w:hAnsiTheme="minorHAnsi" w:cstheme="minorBidi"/>
          <w:sz w:val="22"/>
          <w:szCs w:val="22"/>
        </w:rPr>
        <w:t xml:space="preserve"> frames discussions between Enterprise Services and bidders regarding the terms and conditions contained in the Master </w:t>
      </w:r>
      <w:r w:rsidR="00DE56B4">
        <w:rPr>
          <w:rFonts w:asciiTheme="minorHAnsi" w:eastAsiaTheme="minorHAnsi" w:hAnsiTheme="minorHAnsi" w:cstheme="minorBidi"/>
          <w:sz w:val="22"/>
          <w:szCs w:val="22"/>
        </w:rPr>
        <w:t>Agreement</w:t>
      </w:r>
      <w:r w:rsidRPr="000459A5">
        <w:rPr>
          <w:rFonts w:asciiTheme="minorHAnsi" w:eastAsiaTheme="minorHAnsi" w:hAnsiTheme="minorHAnsi" w:cstheme="minorBidi"/>
          <w:sz w:val="22"/>
          <w:szCs w:val="22"/>
        </w:rPr>
        <w:t xml:space="preserve">.  In completing the </w:t>
      </w:r>
      <w:r w:rsidRPr="000459A5">
        <w:rPr>
          <w:rFonts w:asciiTheme="minorHAnsi" w:eastAsiaTheme="minorHAnsi" w:hAnsiTheme="minorHAnsi" w:cstheme="minorBidi"/>
          <w:i/>
          <w:sz w:val="22"/>
          <w:szCs w:val="22"/>
        </w:rPr>
        <w:t xml:space="preserve">Master </w:t>
      </w:r>
      <w:r w:rsidR="00DE56B4">
        <w:rPr>
          <w:rFonts w:asciiTheme="minorHAnsi" w:eastAsiaTheme="minorHAnsi" w:hAnsiTheme="minorHAnsi" w:cstheme="minorBidi"/>
          <w:i/>
          <w:sz w:val="22"/>
          <w:szCs w:val="22"/>
        </w:rPr>
        <w:t>Agreement</w:t>
      </w:r>
      <w:r w:rsidR="00DE56B4" w:rsidRPr="000459A5">
        <w:rPr>
          <w:rFonts w:asciiTheme="minorHAnsi" w:eastAsiaTheme="minorHAnsi" w:hAnsiTheme="minorHAnsi" w:cstheme="minorBidi"/>
          <w:i/>
          <w:sz w:val="22"/>
          <w:szCs w:val="22"/>
        </w:rPr>
        <w:t xml:space="preserve"> </w:t>
      </w:r>
      <w:r w:rsidRPr="000459A5">
        <w:rPr>
          <w:rFonts w:asciiTheme="minorHAnsi" w:eastAsiaTheme="minorHAnsi" w:hAnsiTheme="minorHAnsi" w:cstheme="minorBidi"/>
          <w:i/>
          <w:sz w:val="22"/>
          <w:szCs w:val="22"/>
        </w:rPr>
        <w:t>Issues List</w:t>
      </w:r>
      <w:r w:rsidRPr="000459A5">
        <w:rPr>
          <w:rFonts w:asciiTheme="minorHAnsi" w:eastAsiaTheme="minorHAnsi" w:hAnsiTheme="minorHAnsi" w:cstheme="minorBidi"/>
          <w:sz w:val="22"/>
          <w:szCs w:val="22"/>
        </w:rPr>
        <w:t xml:space="preserve">, bidders must describe, in business terms, a concern, exception, or objection and then propose a compromise that is reasonable in light of the commitment being sought by Enterprise Services.  The </w:t>
      </w:r>
      <w:r w:rsidRPr="000459A5">
        <w:rPr>
          <w:rFonts w:asciiTheme="minorHAnsi" w:eastAsiaTheme="minorHAnsi" w:hAnsiTheme="minorHAnsi" w:cstheme="minorBidi"/>
          <w:i/>
          <w:sz w:val="22"/>
          <w:szCs w:val="22"/>
        </w:rPr>
        <w:t xml:space="preserve">Master </w:t>
      </w:r>
      <w:r w:rsidR="00DE56B4">
        <w:rPr>
          <w:rFonts w:asciiTheme="minorHAnsi" w:eastAsiaTheme="minorHAnsi" w:hAnsiTheme="minorHAnsi" w:cstheme="minorBidi"/>
          <w:i/>
          <w:sz w:val="22"/>
          <w:szCs w:val="22"/>
        </w:rPr>
        <w:t>Agreement</w:t>
      </w:r>
      <w:r w:rsidR="00DE56B4" w:rsidRPr="000459A5">
        <w:rPr>
          <w:rFonts w:asciiTheme="minorHAnsi" w:eastAsiaTheme="minorHAnsi" w:hAnsiTheme="minorHAnsi" w:cstheme="minorBidi"/>
          <w:i/>
          <w:sz w:val="22"/>
          <w:szCs w:val="22"/>
        </w:rPr>
        <w:t xml:space="preserve"> </w:t>
      </w:r>
      <w:r w:rsidRPr="000459A5">
        <w:rPr>
          <w:rFonts w:asciiTheme="minorHAnsi" w:eastAsiaTheme="minorHAnsi" w:hAnsiTheme="minorHAnsi" w:cstheme="minorBidi"/>
          <w:i/>
          <w:sz w:val="22"/>
          <w:szCs w:val="22"/>
        </w:rPr>
        <w:t>Issues List</w:t>
      </w:r>
      <w:r w:rsidRPr="000459A5">
        <w:rPr>
          <w:rFonts w:asciiTheme="minorHAnsi" w:eastAsiaTheme="minorHAnsi" w:hAnsiTheme="minorHAnsi" w:cstheme="minorBidi"/>
          <w:sz w:val="22"/>
          <w:szCs w:val="22"/>
        </w:rPr>
        <w:t xml:space="preserve"> must provide the reason or rationale supporting the issue.</w:t>
      </w:r>
    </w:p>
    <w:p w14:paraId="2ECC8501" w14:textId="5CDA96DE" w:rsidR="00632976" w:rsidRPr="00632976" w:rsidRDefault="000459A5" w:rsidP="00632976">
      <w:pPr>
        <w:numPr>
          <w:ilvl w:val="0"/>
          <w:numId w:val="39"/>
        </w:numPr>
        <w:overflowPunct/>
        <w:autoSpaceDE/>
        <w:autoSpaceDN/>
        <w:adjustRightInd/>
        <w:spacing w:before="120" w:after="200" w:line="276" w:lineRule="auto"/>
        <w:textAlignment w:val="auto"/>
        <w:rPr>
          <w:rFonts w:asciiTheme="minorHAnsi" w:eastAsiaTheme="minorHAnsi" w:hAnsiTheme="minorHAnsi" w:cstheme="minorBidi"/>
          <w:sz w:val="22"/>
          <w:szCs w:val="22"/>
        </w:rPr>
      </w:pPr>
      <w:r w:rsidRPr="000459A5">
        <w:rPr>
          <w:rFonts w:asciiTheme="minorHAnsi" w:eastAsiaTheme="minorHAnsi" w:hAnsiTheme="minorHAnsi" w:cstheme="minorBidi"/>
          <w:sz w:val="22"/>
          <w:szCs w:val="22"/>
        </w:rPr>
        <w:t xml:space="preserve">Redlined Documents Will Not Be Reviewed.  Do not provide a redlined Master </w:t>
      </w:r>
      <w:r w:rsidR="00DE56B4">
        <w:rPr>
          <w:rFonts w:asciiTheme="minorHAnsi" w:eastAsiaTheme="minorHAnsi" w:hAnsiTheme="minorHAnsi" w:cstheme="minorBidi"/>
          <w:sz w:val="22"/>
          <w:szCs w:val="22"/>
        </w:rPr>
        <w:t>Agreement</w:t>
      </w:r>
      <w:r w:rsidR="003901BB">
        <w:rPr>
          <w:rFonts w:asciiTheme="minorHAnsi" w:eastAsiaTheme="minorHAnsi" w:hAnsiTheme="minorHAnsi" w:cstheme="minorBidi"/>
          <w:sz w:val="22"/>
          <w:szCs w:val="22"/>
        </w:rPr>
        <w:t xml:space="preserve"> or Sample Participating Addendums</w:t>
      </w:r>
      <w:r w:rsidRPr="000459A5">
        <w:rPr>
          <w:rFonts w:asciiTheme="minorHAnsi" w:eastAsiaTheme="minorHAnsi" w:hAnsiTheme="minorHAnsi" w:cstheme="minorBidi"/>
          <w:sz w:val="22"/>
          <w:szCs w:val="22"/>
        </w:rPr>
        <w:t>, paragraph or clauses.  Redlined text may result in Enterprise Services making potentially inaccurate assumptions about what bidders’ specific issues or concerns might be.</w:t>
      </w:r>
      <w:r w:rsidR="00632976">
        <w:rPr>
          <w:rFonts w:asciiTheme="minorHAnsi" w:eastAsiaTheme="minorHAnsi" w:hAnsiTheme="minorHAnsi" w:cstheme="minorBidi"/>
          <w:sz w:val="22"/>
          <w:szCs w:val="22"/>
        </w:rPr>
        <w:t xml:space="preserve">  Washington State will not negotiate Participating Addendums prior to award of the Master Agreement.  Once the Master Agreement is awarded, each State is responsible for negotiating and finalizing their individual </w:t>
      </w:r>
      <w:r w:rsidR="009A32B4">
        <w:rPr>
          <w:rFonts w:asciiTheme="minorHAnsi" w:eastAsiaTheme="minorHAnsi" w:hAnsiTheme="minorHAnsi" w:cstheme="minorBidi"/>
          <w:sz w:val="22"/>
          <w:szCs w:val="22"/>
        </w:rPr>
        <w:t>P</w:t>
      </w:r>
      <w:r w:rsidR="00632976">
        <w:rPr>
          <w:rFonts w:asciiTheme="minorHAnsi" w:eastAsiaTheme="minorHAnsi" w:hAnsiTheme="minorHAnsi" w:cstheme="minorBidi"/>
          <w:sz w:val="22"/>
          <w:szCs w:val="22"/>
        </w:rPr>
        <w:t>articipating Addendum.</w:t>
      </w:r>
    </w:p>
    <w:p w14:paraId="519CC1D1" w14:textId="77777777" w:rsidR="000459A5" w:rsidRPr="000459A5" w:rsidRDefault="000459A5" w:rsidP="000459A5">
      <w:pPr>
        <w:numPr>
          <w:ilvl w:val="0"/>
          <w:numId w:val="39"/>
        </w:numPr>
        <w:overflowPunct/>
        <w:autoSpaceDE/>
        <w:autoSpaceDN/>
        <w:adjustRightInd/>
        <w:spacing w:before="120" w:after="200" w:line="276" w:lineRule="auto"/>
        <w:textAlignment w:val="auto"/>
        <w:rPr>
          <w:rFonts w:asciiTheme="minorHAnsi" w:eastAsiaTheme="minorHAnsi" w:hAnsiTheme="minorHAnsi" w:cstheme="minorBidi"/>
          <w:sz w:val="22"/>
          <w:szCs w:val="22"/>
        </w:rPr>
      </w:pPr>
      <w:r w:rsidRPr="000459A5">
        <w:rPr>
          <w:rFonts w:asciiTheme="minorHAnsi" w:eastAsiaTheme="minorHAnsi" w:hAnsiTheme="minorHAnsi" w:cstheme="minorBidi"/>
          <w:sz w:val="22"/>
          <w:szCs w:val="22"/>
        </w:rPr>
        <w:t>Standard Bidder Contract Will Not Be Reviewed.  Do not provide a copy of a bidder's or a third party’s standard contract or proposed language in the bid.</w:t>
      </w:r>
    </w:p>
    <w:p w14:paraId="05C44266" w14:textId="2944464F" w:rsidR="000459A5" w:rsidRPr="000459A5" w:rsidRDefault="000459A5" w:rsidP="000459A5">
      <w:pPr>
        <w:numPr>
          <w:ilvl w:val="0"/>
          <w:numId w:val="39"/>
        </w:numPr>
        <w:overflowPunct/>
        <w:autoSpaceDE/>
        <w:autoSpaceDN/>
        <w:adjustRightInd/>
        <w:spacing w:before="120" w:after="200" w:line="276" w:lineRule="auto"/>
        <w:textAlignment w:val="auto"/>
        <w:rPr>
          <w:rFonts w:asciiTheme="minorHAnsi" w:eastAsiaTheme="minorHAnsi" w:hAnsiTheme="minorHAnsi" w:cstheme="minorBidi"/>
          <w:sz w:val="22"/>
          <w:szCs w:val="22"/>
        </w:rPr>
      </w:pPr>
      <w:r w:rsidRPr="000459A5">
        <w:rPr>
          <w:rFonts w:asciiTheme="minorHAnsi" w:eastAsiaTheme="minorHAnsi" w:hAnsiTheme="minorHAnsi" w:cstheme="minorBidi"/>
          <w:sz w:val="22"/>
          <w:szCs w:val="22"/>
        </w:rPr>
        <w:t xml:space="preserve">No Substantial Changes.  Bidders are reminded that this is a competitive solicitation for a public contract and that Enterprise Services cannot accept a proposal or enter into a Master </w:t>
      </w:r>
      <w:r w:rsidR="00DE56B4">
        <w:rPr>
          <w:rFonts w:asciiTheme="minorHAnsi" w:eastAsiaTheme="minorHAnsi" w:hAnsiTheme="minorHAnsi" w:cstheme="minorBidi"/>
          <w:sz w:val="22"/>
          <w:szCs w:val="22"/>
        </w:rPr>
        <w:t>Agreement</w:t>
      </w:r>
      <w:r w:rsidR="00DE56B4" w:rsidRPr="000459A5">
        <w:rPr>
          <w:rFonts w:asciiTheme="minorHAnsi" w:eastAsiaTheme="minorHAnsi" w:hAnsiTheme="minorHAnsi" w:cstheme="minorBidi"/>
          <w:sz w:val="22"/>
          <w:szCs w:val="22"/>
        </w:rPr>
        <w:t xml:space="preserve"> </w:t>
      </w:r>
      <w:r w:rsidRPr="000459A5">
        <w:rPr>
          <w:rFonts w:asciiTheme="minorHAnsi" w:eastAsiaTheme="minorHAnsi" w:hAnsiTheme="minorHAnsi" w:cstheme="minorBidi"/>
          <w:sz w:val="22"/>
          <w:szCs w:val="22"/>
        </w:rPr>
        <w:t xml:space="preserve">that substantially changes the material terms and specifications published in this Competitive Solicitation.  Bids that are contingent upon Enterprise Services making substantial changes to material terms and specifications published in the Competitive Solicitation may be determined to be non-responsible.  Enterprise Services will consider the number and nature of the items on the bidders’ </w:t>
      </w:r>
      <w:r w:rsidRPr="000459A5">
        <w:rPr>
          <w:rFonts w:asciiTheme="minorHAnsi" w:eastAsiaTheme="minorHAnsi" w:hAnsiTheme="minorHAnsi" w:cstheme="minorBidi"/>
          <w:i/>
          <w:sz w:val="22"/>
          <w:szCs w:val="22"/>
        </w:rPr>
        <w:t xml:space="preserve">Master </w:t>
      </w:r>
      <w:r w:rsidR="00DE56B4">
        <w:rPr>
          <w:rFonts w:asciiTheme="minorHAnsi" w:eastAsiaTheme="minorHAnsi" w:hAnsiTheme="minorHAnsi" w:cstheme="minorBidi"/>
          <w:i/>
          <w:sz w:val="22"/>
          <w:szCs w:val="22"/>
        </w:rPr>
        <w:t>Agreement</w:t>
      </w:r>
      <w:r w:rsidR="00DE56B4" w:rsidRPr="000459A5">
        <w:rPr>
          <w:rFonts w:asciiTheme="minorHAnsi" w:eastAsiaTheme="minorHAnsi" w:hAnsiTheme="minorHAnsi" w:cstheme="minorBidi"/>
          <w:i/>
          <w:sz w:val="22"/>
          <w:szCs w:val="22"/>
        </w:rPr>
        <w:t xml:space="preserve"> </w:t>
      </w:r>
      <w:r w:rsidRPr="000459A5">
        <w:rPr>
          <w:rFonts w:asciiTheme="minorHAnsi" w:eastAsiaTheme="minorHAnsi" w:hAnsiTheme="minorHAnsi" w:cstheme="minorBidi"/>
          <w:i/>
          <w:sz w:val="22"/>
          <w:szCs w:val="22"/>
        </w:rPr>
        <w:t>Issues List</w:t>
      </w:r>
      <w:r w:rsidRPr="000459A5">
        <w:rPr>
          <w:rFonts w:asciiTheme="minorHAnsi" w:eastAsiaTheme="minorHAnsi" w:hAnsiTheme="minorHAnsi" w:cstheme="minorBidi"/>
          <w:sz w:val="22"/>
          <w:szCs w:val="22"/>
        </w:rPr>
        <w:t xml:space="preserve"> in determining the likelihood of completing a Master </w:t>
      </w:r>
      <w:r w:rsidR="00DE56B4">
        <w:rPr>
          <w:rFonts w:asciiTheme="minorHAnsi" w:eastAsiaTheme="minorHAnsi" w:hAnsiTheme="minorHAnsi" w:cstheme="minorBidi"/>
          <w:sz w:val="22"/>
          <w:szCs w:val="22"/>
        </w:rPr>
        <w:t>Agreement</w:t>
      </w:r>
      <w:r w:rsidR="00DE56B4" w:rsidRPr="000459A5">
        <w:rPr>
          <w:rFonts w:asciiTheme="minorHAnsi" w:eastAsiaTheme="minorHAnsi" w:hAnsiTheme="minorHAnsi" w:cstheme="minorBidi"/>
          <w:sz w:val="22"/>
          <w:szCs w:val="22"/>
        </w:rPr>
        <w:t xml:space="preserve"> </w:t>
      </w:r>
      <w:r w:rsidRPr="000459A5">
        <w:rPr>
          <w:rFonts w:asciiTheme="minorHAnsi" w:eastAsiaTheme="minorHAnsi" w:hAnsiTheme="minorHAnsi" w:cstheme="minorBidi"/>
          <w:sz w:val="22"/>
          <w:szCs w:val="22"/>
        </w:rPr>
        <w:t>with a bidder.</w:t>
      </w:r>
    </w:p>
    <w:tbl>
      <w:tblPr>
        <w:tblW w:w="9612"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top w:w="72" w:type="dxa"/>
          <w:left w:w="72" w:type="dxa"/>
          <w:bottom w:w="72" w:type="dxa"/>
          <w:right w:w="72" w:type="dxa"/>
        </w:tblCellMar>
        <w:tblLook w:val="04A0" w:firstRow="1" w:lastRow="0" w:firstColumn="1" w:lastColumn="0" w:noHBand="0" w:noVBand="1"/>
      </w:tblPr>
      <w:tblGrid>
        <w:gridCol w:w="569"/>
        <w:gridCol w:w="2031"/>
        <w:gridCol w:w="3510"/>
        <w:gridCol w:w="3502"/>
      </w:tblGrid>
      <w:tr w:rsidR="000459A5" w:rsidRPr="000459A5" w14:paraId="5D112631" w14:textId="77777777" w:rsidTr="004B19AE">
        <w:trPr>
          <w:trHeight w:val="475"/>
          <w:tblHeader/>
        </w:trPr>
        <w:tc>
          <w:tcPr>
            <w:tcW w:w="9612" w:type="dxa"/>
            <w:gridSpan w:val="4"/>
            <w:tcBorders>
              <w:top w:val="single" w:sz="8" w:space="0" w:color="auto"/>
              <w:left w:val="single" w:sz="8" w:space="0" w:color="auto"/>
              <w:bottom w:val="single" w:sz="8" w:space="0" w:color="auto"/>
              <w:right w:val="single" w:sz="8" w:space="0" w:color="auto"/>
            </w:tcBorders>
            <w:shd w:val="clear" w:color="auto" w:fill="DAEEF3" w:themeFill="accent5" w:themeFillTint="33"/>
            <w:vAlign w:val="center"/>
          </w:tcPr>
          <w:p w14:paraId="47853A0F" w14:textId="47BA5418" w:rsidR="000459A5" w:rsidRPr="000459A5" w:rsidRDefault="000459A5" w:rsidP="00DE56B4">
            <w:pPr>
              <w:overflowPunct/>
              <w:autoSpaceDE/>
              <w:autoSpaceDN/>
              <w:adjustRightInd/>
              <w:spacing w:before="120" w:after="120"/>
              <w:jc w:val="center"/>
              <w:textAlignment w:val="auto"/>
              <w:rPr>
                <w:rFonts w:asciiTheme="minorHAnsi" w:eastAsiaTheme="minorHAnsi" w:hAnsiTheme="minorHAnsi" w:cstheme="minorBidi"/>
                <w:b/>
                <w:smallCaps/>
                <w:sz w:val="22"/>
                <w:szCs w:val="22"/>
              </w:rPr>
            </w:pPr>
            <w:r w:rsidRPr="000459A5">
              <w:rPr>
                <w:rFonts w:asciiTheme="minorHAnsi" w:eastAsiaTheme="minorHAnsi" w:hAnsiTheme="minorHAnsi" w:cstheme="minorBidi"/>
                <w:b/>
                <w:smallCaps/>
                <w:sz w:val="22"/>
                <w:szCs w:val="22"/>
              </w:rPr>
              <w:t xml:space="preserve">Master </w:t>
            </w:r>
            <w:r w:rsidR="00DE56B4">
              <w:rPr>
                <w:rFonts w:asciiTheme="minorHAnsi" w:eastAsiaTheme="minorHAnsi" w:hAnsiTheme="minorHAnsi" w:cstheme="minorBidi"/>
                <w:b/>
                <w:smallCaps/>
                <w:sz w:val="22"/>
                <w:szCs w:val="22"/>
              </w:rPr>
              <w:t>Agreement</w:t>
            </w:r>
            <w:r w:rsidR="00DE56B4" w:rsidRPr="000459A5">
              <w:rPr>
                <w:rFonts w:asciiTheme="minorHAnsi" w:eastAsiaTheme="minorHAnsi" w:hAnsiTheme="minorHAnsi" w:cstheme="minorBidi"/>
                <w:b/>
                <w:smallCaps/>
                <w:sz w:val="22"/>
                <w:szCs w:val="22"/>
              </w:rPr>
              <w:t xml:space="preserve"> </w:t>
            </w:r>
            <w:r w:rsidRPr="000459A5">
              <w:rPr>
                <w:rFonts w:asciiTheme="minorHAnsi" w:eastAsiaTheme="minorHAnsi" w:hAnsiTheme="minorHAnsi" w:cstheme="minorBidi"/>
                <w:b/>
                <w:smallCaps/>
                <w:sz w:val="22"/>
                <w:szCs w:val="22"/>
              </w:rPr>
              <w:t>Issues List</w:t>
            </w:r>
          </w:p>
        </w:tc>
      </w:tr>
      <w:tr w:rsidR="000459A5" w:rsidRPr="000459A5" w14:paraId="0B7404C5" w14:textId="77777777" w:rsidTr="004B19AE">
        <w:trPr>
          <w:trHeight w:val="475"/>
          <w:tblHeader/>
        </w:trPr>
        <w:tc>
          <w:tcPr>
            <w:tcW w:w="569" w:type="dxa"/>
            <w:tcBorders>
              <w:top w:val="single" w:sz="8" w:space="0" w:color="auto"/>
              <w:left w:val="single" w:sz="8" w:space="0" w:color="auto"/>
              <w:bottom w:val="single" w:sz="8" w:space="0" w:color="auto"/>
              <w:right w:val="single" w:sz="8" w:space="0" w:color="auto"/>
            </w:tcBorders>
            <w:shd w:val="clear" w:color="auto" w:fill="DAEEF3" w:themeFill="accent5" w:themeFillTint="33"/>
            <w:vAlign w:val="center"/>
            <w:hideMark/>
          </w:tcPr>
          <w:p w14:paraId="75F31059"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b/>
                <w:smallCaps/>
                <w:sz w:val="22"/>
                <w:szCs w:val="22"/>
              </w:rPr>
            </w:pPr>
            <w:r w:rsidRPr="000459A5">
              <w:rPr>
                <w:rFonts w:asciiTheme="minorHAnsi" w:eastAsiaTheme="minorHAnsi" w:hAnsiTheme="minorHAnsi" w:cstheme="minorBidi"/>
                <w:b/>
                <w:smallCaps/>
                <w:sz w:val="22"/>
                <w:szCs w:val="22"/>
              </w:rPr>
              <w:t>Item</w:t>
            </w:r>
          </w:p>
        </w:tc>
        <w:tc>
          <w:tcPr>
            <w:tcW w:w="2031" w:type="dxa"/>
            <w:tcBorders>
              <w:top w:val="single" w:sz="8" w:space="0" w:color="auto"/>
              <w:left w:val="single" w:sz="8" w:space="0" w:color="auto"/>
              <w:bottom w:val="single" w:sz="8" w:space="0" w:color="auto"/>
              <w:right w:val="single" w:sz="8" w:space="0" w:color="auto"/>
            </w:tcBorders>
            <w:shd w:val="clear" w:color="auto" w:fill="DAEEF3" w:themeFill="accent5" w:themeFillTint="33"/>
            <w:vAlign w:val="center"/>
            <w:hideMark/>
          </w:tcPr>
          <w:p w14:paraId="08C70B6A" w14:textId="5D85886A" w:rsidR="000459A5" w:rsidRPr="000459A5" w:rsidRDefault="000459A5" w:rsidP="00DE56B4">
            <w:pPr>
              <w:overflowPunct/>
              <w:autoSpaceDE/>
              <w:autoSpaceDN/>
              <w:adjustRightInd/>
              <w:spacing w:before="120" w:after="120"/>
              <w:jc w:val="center"/>
              <w:textAlignment w:val="auto"/>
              <w:rPr>
                <w:rFonts w:asciiTheme="minorHAnsi" w:eastAsiaTheme="minorHAnsi" w:hAnsiTheme="minorHAnsi" w:cstheme="minorBidi"/>
                <w:b/>
                <w:smallCaps/>
                <w:sz w:val="22"/>
                <w:szCs w:val="22"/>
              </w:rPr>
            </w:pPr>
            <w:r w:rsidRPr="000459A5">
              <w:rPr>
                <w:rFonts w:asciiTheme="minorHAnsi" w:eastAsiaTheme="minorHAnsi" w:hAnsiTheme="minorHAnsi" w:cstheme="minorBidi"/>
                <w:b/>
                <w:smallCaps/>
                <w:sz w:val="22"/>
                <w:szCs w:val="22"/>
              </w:rPr>
              <w:t xml:space="preserve">Specify the Master </w:t>
            </w:r>
            <w:r w:rsidR="00DE56B4">
              <w:rPr>
                <w:rFonts w:asciiTheme="minorHAnsi" w:eastAsiaTheme="minorHAnsi" w:hAnsiTheme="minorHAnsi" w:cstheme="minorBidi"/>
                <w:b/>
                <w:smallCaps/>
                <w:sz w:val="22"/>
                <w:szCs w:val="22"/>
              </w:rPr>
              <w:t>Agreement</w:t>
            </w:r>
            <w:r w:rsidR="00DE56B4" w:rsidRPr="000459A5">
              <w:rPr>
                <w:rFonts w:asciiTheme="minorHAnsi" w:eastAsiaTheme="minorHAnsi" w:hAnsiTheme="minorHAnsi" w:cstheme="minorBidi"/>
                <w:b/>
                <w:smallCaps/>
                <w:sz w:val="22"/>
                <w:szCs w:val="22"/>
              </w:rPr>
              <w:t xml:space="preserve"> </w:t>
            </w:r>
            <w:r w:rsidRPr="000459A5">
              <w:rPr>
                <w:rFonts w:asciiTheme="minorHAnsi" w:eastAsiaTheme="minorHAnsi" w:hAnsiTheme="minorHAnsi" w:cstheme="minorBidi"/>
                <w:b/>
                <w:smallCaps/>
                <w:sz w:val="22"/>
                <w:szCs w:val="22"/>
              </w:rPr>
              <w:t>Section #</w:t>
            </w:r>
          </w:p>
        </w:tc>
        <w:tc>
          <w:tcPr>
            <w:tcW w:w="3510" w:type="dxa"/>
            <w:tcBorders>
              <w:top w:val="single" w:sz="8" w:space="0" w:color="auto"/>
              <w:left w:val="single" w:sz="8" w:space="0" w:color="auto"/>
              <w:bottom w:val="single" w:sz="8" w:space="0" w:color="auto"/>
              <w:right w:val="single" w:sz="8" w:space="0" w:color="auto"/>
            </w:tcBorders>
            <w:shd w:val="clear" w:color="auto" w:fill="DAEEF3" w:themeFill="accent5" w:themeFillTint="33"/>
            <w:vAlign w:val="center"/>
            <w:hideMark/>
          </w:tcPr>
          <w:p w14:paraId="570D9655" w14:textId="77777777" w:rsidR="000459A5" w:rsidRPr="000459A5" w:rsidRDefault="000459A5" w:rsidP="000459A5">
            <w:pPr>
              <w:overflowPunct/>
              <w:autoSpaceDE/>
              <w:autoSpaceDN/>
              <w:adjustRightInd/>
              <w:spacing w:before="120" w:after="120"/>
              <w:jc w:val="center"/>
              <w:textAlignment w:val="auto"/>
              <w:rPr>
                <w:rFonts w:asciiTheme="minorHAnsi" w:eastAsiaTheme="minorHAnsi" w:hAnsiTheme="minorHAnsi" w:cstheme="minorBidi"/>
                <w:b/>
                <w:smallCaps/>
                <w:sz w:val="22"/>
                <w:szCs w:val="22"/>
              </w:rPr>
            </w:pPr>
            <w:r w:rsidRPr="000459A5">
              <w:rPr>
                <w:rFonts w:asciiTheme="minorHAnsi" w:eastAsiaTheme="minorHAnsi" w:hAnsiTheme="minorHAnsi" w:cstheme="minorBidi"/>
                <w:b/>
                <w:smallCaps/>
                <w:sz w:val="22"/>
                <w:szCs w:val="22"/>
              </w:rPr>
              <w:t>Issue</w:t>
            </w:r>
          </w:p>
        </w:tc>
        <w:tc>
          <w:tcPr>
            <w:tcW w:w="3502" w:type="dxa"/>
            <w:tcBorders>
              <w:top w:val="single" w:sz="8" w:space="0" w:color="auto"/>
              <w:left w:val="single" w:sz="8" w:space="0" w:color="auto"/>
              <w:bottom w:val="single" w:sz="8" w:space="0" w:color="auto"/>
              <w:right w:val="single" w:sz="8" w:space="0" w:color="auto"/>
            </w:tcBorders>
            <w:shd w:val="clear" w:color="auto" w:fill="DAEEF3" w:themeFill="accent5" w:themeFillTint="33"/>
            <w:vAlign w:val="center"/>
            <w:hideMark/>
          </w:tcPr>
          <w:p w14:paraId="3F4D16E4" w14:textId="77777777" w:rsidR="000459A5" w:rsidRPr="000459A5" w:rsidRDefault="000459A5" w:rsidP="000459A5">
            <w:pPr>
              <w:overflowPunct/>
              <w:autoSpaceDE/>
              <w:autoSpaceDN/>
              <w:adjustRightInd/>
              <w:spacing w:before="120" w:after="120"/>
              <w:jc w:val="center"/>
              <w:textAlignment w:val="auto"/>
              <w:rPr>
                <w:rFonts w:asciiTheme="minorHAnsi" w:eastAsiaTheme="minorHAnsi" w:hAnsiTheme="minorHAnsi" w:cstheme="minorBidi"/>
                <w:b/>
                <w:smallCaps/>
                <w:sz w:val="22"/>
                <w:szCs w:val="22"/>
              </w:rPr>
            </w:pPr>
            <w:r w:rsidRPr="000459A5">
              <w:rPr>
                <w:rFonts w:asciiTheme="minorHAnsi" w:eastAsiaTheme="minorHAnsi" w:hAnsiTheme="minorHAnsi" w:cstheme="minorBidi"/>
                <w:b/>
                <w:smallCaps/>
                <w:sz w:val="22"/>
                <w:szCs w:val="22"/>
              </w:rPr>
              <w:t>Bidder’s Proposed Solution/Rationale</w:t>
            </w:r>
          </w:p>
        </w:tc>
      </w:tr>
      <w:tr w:rsidR="000459A5" w:rsidRPr="000459A5" w14:paraId="3E67BC96" w14:textId="77777777" w:rsidTr="004B19AE">
        <w:tc>
          <w:tcPr>
            <w:tcW w:w="569" w:type="dxa"/>
            <w:tcBorders>
              <w:top w:val="single" w:sz="8" w:space="0" w:color="auto"/>
              <w:left w:val="single" w:sz="8" w:space="0" w:color="auto"/>
              <w:bottom w:val="single" w:sz="8" w:space="0" w:color="auto"/>
              <w:right w:val="single" w:sz="8" w:space="0" w:color="auto"/>
            </w:tcBorders>
            <w:hideMark/>
          </w:tcPr>
          <w:p w14:paraId="7CE7A82B"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sz w:val="22"/>
                <w:szCs w:val="22"/>
              </w:rPr>
            </w:pPr>
            <w:r w:rsidRPr="000459A5">
              <w:rPr>
                <w:rFonts w:asciiTheme="minorHAnsi" w:eastAsiaTheme="minorHAnsi" w:hAnsiTheme="minorHAnsi" w:cstheme="minorBidi"/>
                <w:sz w:val="22"/>
                <w:szCs w:val="22"/>
              </w:rPr>
              <w:t>1.</w:t>
            </w:r>
          </w:p>
        </w:tc>
        <w:tc>
          <w:tcPr>
            <w:tcW w:w="2031" w:type="dxa"/>
            <w:tcBorders>
              <w:top w:val="single" w:sz="8" w:space="0" w:color="auto"/>
              <w:left w:val="single" w:sz="8" w:space="0" w:color="auto"/>
              <w:bottom w:val="single" w:sz="8" w:space="0" w:color="auto"/>
              <w:right w:val="single" w:sz="8" w:space="0" w:color="auto"/>
            </w:tcBorders>
          </w:tcPr>
          <w:p w14:paraId="5E2B7913"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sz w:val="22"/>
                <w:szCs w:val="22"/>
              </w:rPr>
            </w:pPr>
          </w:p>
        </w:tc>
        <w:tc>
          <w:tcPr>
            <w:tcW w:w="3510" w:type="dxa"/>
            <w:tcBorders>
              <w:top w:val="single" w:sz="8" w:space="0" w:color="auto"/>
              <w:left w:val="single" w:sz="8" w:space="0" w:color="auto"/>
              <w:bottom w:val="single" w:sz="8" w:space="0" w:color="auto"/>
              <w:right w:val="single" w:sz="8" w:space="0" w:color="auto"/>
            </w:tcBorders>
          </w:tcPr>
          <w:p w14:paraId="44D0A6B1"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sz w:val="22"/>
                <w:szCs w:val="22"/>
              </w:rPr>
            </w:pPr>
          </w:p>
        </w:tc>
        <w:tc>
          <w:tcPr>
            <w:tcW w:w="3502" w:type="dxa"/>
            <w:tcBorders>
              <w:top w:val="single" w:sz="8" w:space="0" w:color="auto"/>
              <w:left w:val="single" w:sz="8" w:space="0" w:color="auto"/>
              <w:bottom w:val="single" w:sz="8" w:space="0" w:color="auto"/>
              <w:right w:val="single" w:sz="8" w:space="0" w:color="auto"/>
            </w:tcBorders>
          </w:tcPr>
          <w:p w14:paraId="1397B782"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sz w:val="22"/>
                <w:szCs w:val="22"/>
              </w:rPr>
            </w:pPr>
          </w:p>
        </w:tc>
      </w:tr>
      <w:tr w:rsidR="000459A5" w:rsidRPr="000459A5" w14:paraId="564C9E4B" w14:textId="77777777" w:rsidTr="004B19AE">
        <w:tc>
          <w:tcPr>
            <w:tcW w:w="569" w:type="dxa"/>
            <w:tcBorders>
              <w:top w:val="single" w:sz="8" w:space="0" w:color="auto"/>
              <w:left w:val="single" w:sz="8" w:space="0" w:color="auto"/>
              <w:bottom w:val="single" w:sz="8" w:space="0" w:color="auto"/>
              <w:right w:val="single" w:sz="8" w:space="0" w:color="auto"/>
            </w:tcBorders>
            <w:hideMark/>
          </w:tcPr>
          <w:p w14:paraId="5CBC420F" w14:textId="01AC3FD2" w:rsidR="000459A5" w:rsidRPr="000459A5" w:rsidRDefault="00E80D1A" w:rsidP="000459A5">
            <w:pPr>
              <w:overflowPunct/>
              <w:autoSpaceDE/>
              <w:autoSpaceDN/>
              <w:adjustRightInd/>
              <w:spacing w:before="120" w:after="120"/>
              <w:textAlignment w:val="auto"/>
              <w:rPr>
                <w:rFonts w:asciiTheme="minorHAnsi" w:eastAsiaTheme="minorHAnsi" w:hAnsiTheme="minorHAnsi" w:cstheme="minorBidi"/>
                <w:bCs/>
                <w:sz w:val="22"/>
                <w:szCs w:val="22"/>
              </w:rPr>
            </w:pPr>
            <w:r>
              <w:rPr>
                <w:rFonts w:asciiTheme="minorHAnsi" w:eastAsiaTheme="minorHAnsi" w:hAnsiTheme="minorHAnsi" w:cstheme="minorBidi"/>
                <w:bCs/>
                <w:sz w:val="22"/>
                <w:szCs w:val="22"/>
              </w:rPr>
              <w:t>2</w:t>
            </w:r>
            <w:r w:rsidR="000459A5" w:rsidRPr="000459A5">
              <w:rPr>
                <w:rFonts w:asciiTheme="minorHAnsi" w:eastAsiaTheme="minorHAnsi" w:hAnsiTheme="minorHAnsi" w:cstheme="minorBidi"/>
                <w:bCs/>
                <w:sz w:val="22"/>
                <w:szCs w:val="22"/>
              </w:rPr>
              <w:t>.</w:t>
            </w:r>
          </w:p>
        </w:tc>
        <w:tc>
          <w:tcPr>
            <w:tcW w:w="2031" w:type="dxa"/>
            <w:tcBorders>
              <w:top w:val="single" w:sz="8" w:space="0" w:color="auto"/>
              <w:left w:val="single" w:sz="8" w:space="0" w:color="auto"/>
              <w:bottom w:val="single" w:sz="8" w:space="0" w:color="auto"/>
              <w:right w:val="single" w:sz="8" w:space="0" w:color="auto"/>
            </w:tcBorders>
          </w:tcPr>
          <w:p w14:paraId="3D3F1A08"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sz w:val="22"/>
                <w:szCs w:val="22"/>
              </w:rPr>
            </w:pPr>
          </w:p>
        </w:tc>
        <w:tc>
          <w:tcPr>
            <w:tcW w:w="3510" w:type="dxa"/>
            <w:tcBorders>
              <w:top w:val="single" w:sz="8" w:space="0" w:color="auto"/>
              <w:left w:val="single" w:sz="8" w:space="0" w:color="auto"/>
              <w:bottom w:val="single" w:sz="8" w:space="0" w:color="auto"/>
              <w:right w:val="single" w:sz="8" w:space="0" w:color="auto"/>
            </w:tcBorders>
          </w:tcPr>
          <w:p w14:paraId="38D683EB"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sz w:val="22"/>
                <w:szCs w:val="22"/>
              </w:rPr>
            </w:pPr>
          </w:p>
        </w:tc>
        <w:tc>
          <w:tcPr>
            <w:tcW w:w="3502" w:type="dxa"/>
            <w:tcBorders>
              <w:top w:val="single" w:sz="8" w:space="0" w:color="auto"/>
              <w:left w:val="single" w:sz="8" w:space="0" w:color="auto"/>
              <w:bottom w:val="single" w:sz="8" w:space="0" w:color="auto"/>
              <w:right w:val="single" w:sz="8" w:space="0" w:color="auto"/>
            </w:tcBorders>
          </w:tcPr>
          <w:p w14:paraId="188F8E23"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sz w:val="22"/>
                <w:szCs w:val="22"/>
              </w:rPr>
            </w:pPr>
          </w:p>
        </w:tc>
      </w:tr>
      <w:tr w:rsidR="000459A5" w:rsidRPr="000459A5" w14:paraId="665F1FC4" w14:textId="77777777" w:rsidTr="004B19AE">
        <w:tc>
          <w:tcPr>
            <w:tcW w:w="569" w:type="dxa"/>
            <w:tcBorders>
              <w:top w:val="single" w:sz="8" w:space="0" w:color="auto"/>
              <w:left w:val="single" w:sz="8" w:space="0" w:color="auto"/>
              <w:bottom w:val="single" w:sz="8" w:space="0" w:color="auto"/>
              <w:right w:val="single" w:sz="8" w:space="0" w:color="auto"/>
            </w:tcBorders>
            <w:hideMark/>
          </w:tcPr>
          <w:p w14:paraId="54618B52" w14:textId="19AE0D4C" w:rsidR="000459A5" w:rsidRPr="000459A5" w:rsidRDefault="00E80D1A" w:rsidP="000459A5">
            <w:pPr>
              <w:overflowPunct/>
              <w:autoSpaceDE/>
              <w:autoSpaceDN/>
              <w:adjustRightInd/>
              <w:spacing w:before="120" w:after="120"/>
              <w:textAlignment w:val="auto"/>
              <w:rPr>
                <w:rFonts w:asciiTheme="minorHAnsi" w:eastAsiaTheme="minorHAnsi" w:hAnsiTheme="minorHAnsi" w:cstheme="minorBidi"/>
                <w:bCs/>
                <w:sz w:val="22"/>
                <w:szCs w:val="22"/>
              </w:rPr>
            </w:pPr>
            <w:r>
              <w:rPr>
                <w:rFonts w:asciiTheme="minorHAnsi" w:eastAsiaTheme="minorHAnsi" w:hAnsiTheme="minorHAnsi" w:cstheme="minorBidi"/>
                <w:bCs/>
                <w:sz w:val="22"/>
                <w:szCs w:val="22"/>
              </w:rPr>
              <w:t>3</w:t>
            </w:r>
            <w:r w:rsidR="000459A5" w:rsidRPr="000459A5">
              <w:rPr>
                <w:rFonts w:asciiTheme="minorHAnsi" w:eastAsiaTheme="minorHAnsi" w:hAnsiTheme="minorHAnsi" w:cstheme="minorBidi"/>
                <w:bCs/>
                <w:sz w:val="22"/>
                <w:szCs w:val="22"/>
              </w:rPr>
              <w:t>.</w:t>
            </w:r>
          </w:p>
        </w:tc>
        <w:tc>
          <w:tcPr>
            <w:tcW w:w="2031" w:type="dxa"/>
            <w:tcBorders>
              <w:top w:val="single" w:sz="8" w:space="0" w:color="auto"/>
              <w:left w:val="single" w:sz="8" w:space="0" w:color="auto"/>
              <w:bottom w:val="single" w:sz="8" w:space="0" w:color="auto"/>
              <w:right w:val="single" w:sz="8" w:space="0" w:color="auto"/>
            </w:tcBorders>
          </w:tcPr>
          <w:p w14:paraId="3D2AAE18"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sz w:val="22"/>
                <w:szCs w:val="22"/>
              </w:rPr>
            </w:pPr>
          </w:p>
        </w:tc>
        <w:tc>
          <w:tcPr>
            <w:tcW w:w="3510" w:type="dxa"/>
            <w:tcBorders>
              <w:top w:val="single" w:sz="8" w:space="0" w:color="auto"/>
              <w:left w:val="single" w:sz="8" w:space="0" w:color="auto"/>
              <w:bottom w:val="single" w:sz="8" w:space="0" w:color="auto"/>
              <w:right w:val="single" w:sz="8" w:space="0" w:color="auto"/>
            </w:tcBorders>
          </w:tcPr>
          <w:p w14:paraId="29659860"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sz w:val="22"/>
                <w:szCs w:val="22"/>
              </w:rPr>
            </w:pPr>
          </w:p>
        </w:tc>
        <w:tc>
          <w:tcPr>
            <w:tcW w:w="3502" w:type="dxa"/>
            <w:tcBorders>
              <w:top w:val="single" w:sz="8" w:space="0" w:color="auto"/>
              <w:left w:val="single" w:sz="8" w:space="0" w:color="auto"/>
              <w:bottom w:val="single" w:sz="8" w:space="0" w:color="auto"/>
              <w:right w:val="single" w:sz="8" w:space="0" w:color="auto"/>
            </w:tcBorders>
          </w:tcPr>
          <w:p w14:paraId="3993638E" w14:textId="77777777" w:rsidR="000459A5" w:rsidRPr="000459A5" w:rsidRDefault="000459A5" w:rsidP="000459A5">
            <w:pPr>
              <w:overflowPunct/>
              <w:autoSpaceDE/>
              <w:autoSpaceDN/>
              <w:adjustRightInd/>
              <w:spacing w:before="120" w:after="120"/>
              <w:textAlignment w:val="auto"/>
              <w:rPr>
                <w:rFonts w:asciiTheme="minorHAnsi" w:eastAsiaTheme="minorHAnsi" w:hAnsiTheme="minorHAnsi" w:cstheme="minorBidi"/>
                <w:sz w:val="22"/>
                <w:szCs w:val="22"/>
              </w:rPr>
            </w:pPr>
          </w:p>
        </w:tc>
      </w:tr>
    </w:tbl>
    <w:p w14:paraId="63C74939" w14:textId="25A8A2FE" w:rsidR="000B5FAE" w:rsidRDefault="000B5FAE">
      <w:pPr>
        <w:overflowPunct/>
        <w:autoSpaceDE/>
        <w:autoSpaceDN/>
        <w:adjustRightInd/>
        <w:textAlignment w:val="auto"/>
        <w:rPr>
          <w:rFonts w:ascii="Calibri" w:hAnsi="Calibri"/>
          <w:sz w:val="22"/>
          <w:szCs w:val="22"/>
        </w:rPr>
      </w:pPr>
      <w:r>
        <w:rPr>
          <w:rFonts w:ascii="Calibri" w:hAnsi="Calibri"/>
          <w:sz w:val="22"/>
          <w:szCs w:val="22"/>
        </w:rPr>
        <w:br w:type="page"/>
      </w:r>
    </w:p>
    <w:p w14:paraId="6BA7CED5" w14:textId="502DED7A" w:rsidR="003E732A" w:rsidRPr="00F95D05" w:rsidRDefault="00012883" w:rsidP="00012883">
      <w:pPr>
        <w:jc w:val="center"/>
        <w:rPr>
          <w:rFonts w:ascii="Calibri" w:hAnsi="Calibri"/>
          <w:b/>
          <w:smallCaps/>
          <w:sz w:val="22"/>
          <w:szCs w:val="22"/>
        </w:rPr>
      </w:pPr>
      <w:bookmarkStart w:id="29" w:name="Exhibit_F"/>
      <w:r w:rsidRPr="00F95D05">
        <w:rPr>
          <w:rFonts w:ascii="Calibri" w:hAnsi="Calibri"/>
          <w:b/>
          <w:smallCaps/>
          <w:sz w:val="22"/>
          <w:szCs w:val="22"/>
        </w:rPr>
        <w:lastRenderedPageBreak/>
        <w:t>Exhibit</w:t>
      </w:r>
      <w:r w:rsidR="000B5FAE" w:rsidRPr="00F95D05">
        <w:rPr>
          <w:rFonts w:ascii="Calibri" w:hAnsi="Calibri"/>
          <w:b/>
          <w:smallCaps/>
          <w:sz w:val="22"/>
          <w:szCs w:val="22"/>
        </w:rPr>
        <w:t> </w:t>
      </w:r>
      <w:r w:rsidR="008C5D25">
        <w:rPr>
          <w:rFonts w:ascii="Calibri" w:hAnsi="Calibri"/>
          <w:b/>
          <w:smallCaps/>
          <w:sz w:val="22"/>
          <w:szCs w:val="22"/>
        </w:rPr>
        <w:t>F</w:t>
      </w:r>
      <w:r w:rsidRPr="00F95D05">
        <w:rPr>
          <w:rFonts w:ascii="Calibri" w:hAnsi="Calibri"/>
          <w:b/>
          <w:smallCaps/>
          <w:sz w:val="22"/>
          <w:szCs w:val="22"/>
        </w:rPr>
        <w:t xml:space="preserve"> – Complaint, Debrief, &amp; Protest Requirements</w:t>
      </w:r>
    </w:p>
    <w:bookmarkEnd w:id="29"/>
    <w:p w14:paraId="1FB6B751" w14:textId="77777777" w:rsidR="00012883" w:rsidRPr="00F95D05" w:rsidRDefault="00012883" w:rsidP="00012883">
      <w:pPr>
        <w:rPr>
          <w:rFonts w:ascii="Calibri" w:hAnsi="Calibri"/>
          <w:sz w:val="22"/>
          <w:szCs w:val="22"/>
        </w:rPr>
      </w:pPr>
    </w:p>
    <w:p w14:paraId="3FA374AB" w14:textId="77777777" w:rsidR="003E732A" w:rsidRPr="00F95D05" w:rsidRDefault="003E732A" w:rsidP="003E732A">
      <w:pPr>
        <w:rPr>
          <w:rFonts w:ascii="Calibri" w:hAnsi="Calibri"/>
          <w:sz w:val="22"/>
          <w:szCs w:val="22"/>
        </w:rPr>
      </w:pPr>
    </w:p>
    <w:p w14:paraId="7CBFA094" w14:textId="42EAD377" w:rsidR="003E732A" w:rsidRDefault="003E732A" w:rsidP="003E732A">
      <w:pPr>
        <w:rPr>
          <w:rFonts w:ascii="Calibri" w:hAnsi="Calibri"/>
          <w:sz w:val="22"/>
          <w:szCs w:val="22"/>
        </w:rPr>
      </w:pPr>
      <w:r w:rsidRPr="00266FCB">
        <w:rPr>
          <w:rFonts w:ascii="Calibri" w:hAnsi="Calibri" w:cs="Arial"/>
          <w:sz w:val="22"/>
          <w:szCs w:val="22"/>
        </w:rPr>
        <w:t xml:space="preserve">This </w:t>
      </w:r>
      <w:r w:rsidR="00B42772">
        <w:rPr>
          <w:rFonts w:ascii="Calibri" w:hAnsi="Calibri" w:cs="Arial"/>
          <w:sz w:val="22"/>
          <w:szCs w:val="22"/>
        </w:rPr>
        <w:t>exhibit</w:t>
      </w:r>
      <w:r w:rsidRPr="00266FCB">
        <w:rPr>
          <w:rFonts w:ascii="Calibri" w:hAnsi="Calibri" w:cs="Arial"/>
          <w:sz w:val="22"/>
          <w:szCs w:val="22"/>
        </w:rPr>
        <w:t xml:space="preserve"> details the applicable requirements </w:t>
      </w:r>
      <w:r w:rsidR="00266FCB" w:rsidRPr="00266FCB">
        <w:rPr>
          <w:rFonts w:ascii="Calibri" w:hAnsi="Calibri" w:cs="Arial"/>
          <w:sz w:val="22"/>
          <w:szCs w:val="22"/>
        </w:rPr>
        <w:t>for</w:t>
      </w:r>
      <w:r w:rsidRPr="00266FCB">
        <w:rPr>
          <w:rFonts w:ascii="Calibri" w:hAnsi="Calibri" w:cs="Arial"/>
          <w:sz w:val="22"/>
          <w:szCs w:val="22"/>
        </w:rPr>
        <w:t xml:space="preserve"> complaint</w:t>
      </w:r>
      <w:r w:rsidR="00266FCB" w:rsidRPr="00266FCB">
        <w:rPr>
          <w:rFonts w:ascii="Calibri" w:hAnsi="Calibri" w:cs="Arial"/>
          <w:sz w:val="22"/>
          <w:szCs w:val="22"/>
        </w:rPr>
        <w:t>s, debriefs, and protests.</w:t>
      </w:r>
    </w:p>
    <w:p w14:paraId="091A140F" w14:textId="77777777" w:rsidR="00B42772" w:rsidRDefault="00B42772" w:rsidP="00266FCB">
      <w:pPr>
        <w:spacing w:after="120"/>
        <w:rPr>
          <w:rFonts w:ascii="Calibri" w:hAnsi="Calibri"/>
          <w:sz w:val="22"/>
          <w:szCs w:val="22"/>
        </w:rPr>
      </w:pPr>
    </w:p>
    <w:p w14:paraId="7C10AB44" w14:textId="77C4EE6B" w:rsidR="00266FCB" w:rsidRPr="00DF72F6" w:rsidRDefault="00266FCB" w:rsidP="00266FCB">
      <w:pPr>
        <w:spacing w:after="120"/>
        <w:rPr>
          <w:rFonts w:ascii="Calibri" w:hAnsi="Calibri"/>
          <w:b/>
          <w:sz w:val="22"/>
          <w:szCs w:val="22"/>
        </w:rPr>
      </w:pPr>
      <w:r>
        <w:rPr>
          <w:rFonts w:ascii="Calibri" w:hAnsi="Calibri"/>
          <w:b/>
          <w:sz w:val="22"/>
          <w:szCs w:val="22"/>
        </w:rPr>
        <w:t>Complaints</w:t>
      </w:r>
    </w:p>
    <w:p w14:paraId="26875860" w14:textId="6CB9BF39" w:rsidR="00266FCB" w:rsidRPr="00266FCB" w:rsidRDefault="00266FCB" w:rsidP="000D70C0">
      <w:pPr>
        <w:jc w:val="both"/>
        <w:rPr>
          <w:rFonts w:ascii="Calibri" w:hAnsi="Calibri"/>
          <w:sz w:val="22"/>
          <w:szCs w:val="22"/>
        </w:rPr>
      </w:pPr>
      <w:r w:rsidRPr="00266FCB">
        <w:rPr>
          <w:rFonts w:ascii="Calibri" w:hAnsi="Calibri" w:cs="Arial"/>
          <w:kern w:val="18"/>
          <w:sz w:val="22"/>
          <w:szCs w:val="22"/>
        </w:rPr>
        <w:t xml:space="preserve">This </w:t>
      </w:r>
      <w:r w:rsidR="00A44BC4">
        <w:rPr>
          <w:rFonts w:ascii="Calibri" w:hAnsi="Calibri" w:cs="Arial"/>
          <w:sz w:val="22"/>
          <w:szCs w:val="22"/>
        </w:rPr>
        <w:t>Competitive</w:t>
      </w:r>
      <w:r w:rsidR="00223D22">
        <w:rPr>
          <w:rFonts w:ascii="Calibri" w:hAnsi="Calibri" w:cs="Arial"/>
          <w:sz w:val="22"/>
          <w:szCs w:val="22"/>
        </w:rPr>
        <w:t xml:space="preserve"> Solicitation</w:t>
      </w:r>
      <w:r w:rsidRPr="00266FCB">
        <w:rPr>
          <w:rFonts w:ascii="Calibri" w:hAnsi="Calibri" w:cs="Arial"/>
          <w:kern w:val="18"/>
          <w:sz w:val="22"/>
          <w:szCs w:val="22"/>
        </w:rPr>
        <w:t xml:space="preserve"> offers a complaint period for bidders wishing to voice objections to this solicitation. </w:t>
      </w:r>
      <w:r>
        <w:rPr>
          <w:rFonts w:ascii="Calibri" w:hAnsi="Calibri" w:cs="Arial"/>
          <w:kern w:val="18"/>
          <w:sz w:val="22"/>
          <w:szCs w:val="22"/>
        </w:rPr>
        <w:t xml:space="preserve"> </w:t>
      </w:r>
      <w:r w:rsidRPr="00266FCB">
        <w:rPr>
          <w:rFonts w:ascii="Calibri" w:hAnsi="Calibri" w:cs="Arial"/>
          <w:kern w:val="18"/>
          <w:sz w:val="22"/>
          <w:szCs w:val="22"/>
        </w:rPr>
        <w:t xml:space="preserve">The complaint period ends five </w:t>
      </w:r>
      <w:r w:rsidR="00CB5D16">
        <w:rPr>
          <w:rFonts w:ascii="Calibri" w:hAnsi="Calibri" w:cs="Arial"/>
          <w:kern w:val="18"/>
          <w:sz w:val="22"/>
          <w:szCs w:val="22"/>
        </w:rPr>
        <w:t xml:space="preserve">(5) </w:t>
      </w:r>
      <w:r w:rsidRPr="00266FCB">
        <w:rPr>
          <w:rFonts w:ascii="Calibri" w:hAnsi="Calibri" w:cs="Arial"/>
          <w:kern w:val="18"/>
          <w:sz w:val="22"/>
          <w:szCs w:val="22"/>
        </w:rPr>
        <w:t xml:space="preserve">business days before the bid due date. </w:t>
      </w:r>
      <w:r w:rsidR="00CB5D16">
        <w:rPr>
          <w:rFonts w:ascii="Calibri" w:hAnsi="Calibri" w:cs="Arial"/>
          <w:kern w:val="18"/>
          <w:sz w:val="22"/>
          <w:szCs w:val="22"/>
        </w:rPr>
        <w:t xml:space="preserve"> </w:t>
      </w:r>
      <w:r w:rsidRPr="00266FCB">
        <w:rPr>
          <w:rFonts w:ascii="Calibri" w:hAnsi="Calibri" w:cs="Arial"/>
          <w:kern w:val="18"/>
          <w:sz w:val="22"/>
          <w:szCs w:val="22"/>
        </w:rPr>
        <w:t>The complaint period is an opportunity to voice objections, raise concerns</w:t>
      </w:r>
      <w:r w:rsidR="00CB5D16">
        <w:rPr>
          <w:rFonts w:ascii="Calibri" w:hAnsi="Calibri" w:cs="Arial"/>
          <w:kern w:val="18"/>
          <w:sz w:val="22"/>
          <w:szCs w:val="22"/>
        </w:rPr>
        <w:t>,</w:t>
      </w:r>
      <w:r w:rsidRPr="00266FCB">
        <w:rPr>
          <w:rFonts w:ascii="Calibri" w:hAnsi="Calibri" w:cs="Arial"/>
          <w:kern w:val="18"/>
          <w:sz w:val="22"/>
          <w:szCs w:val="22"/>
        </w:rPr>
        <w:t xml:space="preserve"> or suggest changes</w:t>
      </w:r>
      <w:r w:rsidR="008110D8">
        <w:rPr>
          <w:rFonts w:ascii="Calibri" w:hAnsi="Calibri" w:cs="Arial"/>
          <w:kern w:val="18"/>
          <w:sz w:val="22"/>
          <w:szCs w:val="22"/>
        </w:rPr>
        <w:t xml:space="preserve"> that were not </w:t>
      </w:r>
      <w:r w:rsidR="002F4A97">
        <w:rPr>
          <w:rFonts w:ascii="Calibri" w:hAnsi="Calibri" w:cs="Arial"/>
          <w:kern w:val="18"/>
          <w:sz w:val="22"/>
          <w:szCs w:val="22"/>
        </w:rPr>
        <w:t>addressed</w:t>
      </w:r>
      <w:r w:rsidR="008110D8">
        <w:rPr>
          <w:rFonts w:ascii="Calibri" w:hAnsi="Calibri" w:cs="Arial"/>
          <w:kern w:val="18"/>
          <w:sz w:val="22"/>
          <w:szCs w:val="22"/>
        </w:rPr>
        <w:t xml:space="preserve"> during the Question &amp; Answer Period or</w:t>
      </w:r>
      <w:r w:rsidR="00223D22">
        <w:rPr>
          <w:rFonts w:ascii="Calibri" w:hAnsi="Calibri" w:cs="Arial"/>
          <w:kern w:val="18"/>
          <w:sz w:val="22"/>
          <w:szCs w:val="22"/>
        </w:rPr>
        <w:t>, if applicable,</w:t>
      </w:r>
      <w:r w:rsidR="008110D8">
        <w:rPr>
          <w:rFonts w:ascii="Calibri" w:hAnsi="Calibri" w:cs="Arial"/>
          <w:kern w:val="18"/>
          <w:sz w:val="22"/>
          <w:szCs w:val="22"/>
        </w:rPr>
        <w:t xml:space="preserve"> at the Pre-Bid </w:t>
      </w:r>
      <w:r w:rsidR="000465F6">
        <w:rPr>
          <w:rFonts w:ascii="Calibri" w:hAnsi="Calibri" w:cs="Arial"/>
          <w:kern w:val="18"/>
          <w:sz w:val="22"/>
          <w:szCs w:val="22"/>
        </w:rPr>
        <w:t>Conference</w:t>
      </w:r>
      <w:r w:rsidRPr="00266FCB">
        <w:rPr>
          <w:rFonts w:ascii="Calibri" w:hAnsi="Calibri" w:cs="Arial"/>
          <w:kern w:val="18"/>
          <w:sz w:val="22"/>
          <w:szCs w:val="22"/>
        </w:rPr>
        <w:t xml:space="preserve">. </w:t>
      </w:r>
      <w:r w:rsidR="00CB5D16">
        <w:rPr>
          <w:rFonts w:ascii="Calibri" w:hAnsi="Calibri" w:cs="Arial"/>
          <w:kern w:val="18"/>
          <w:sz w:val="22"/>
          <w:szCs w:val="22"/>
        </w:rPr>
        <w:t xml:space="preserve"> </w:t>
      </w:r>
      <w:r w:rsidRPr="00266FCB">
        <w:rPr>
          <w:rFonts w:ascii="Calibri" w:hAnsi="Calibri" w:cs="Arial"/>
          <w:kern w:val="18"/>
          <w:sz w:val="22"/>
          <w:szCs w:val="22"/>
        </w:rPr>
        <w:t>Failure by the bidder to raise a complaint at this stage may waive its right for later</w:t>
      </w:r>
      <w:r w:rsidRPr="00266FCB">
        <w:rPr>
          <w:rFonts w:ascii="Calibri" w:hAnsi="Calibri" w:cs="Arial"/>
          <w:sz w:val="22"/>
          <w:szCs w:val="22"/>
        </w:rPr>
        <w:t xml:space="preserve"> consideration. </w:t>
      </w:r>
      <w:r w:rsidR="00CB5D16">
        <w:rPr>
          <w:rFonts w:ascii="Calibri" w:hAnsi="Calibri" w:cs="Arial"/>
          <w:sz w:val="22"/>
          <w:szCs w:val="22"/>
        </w:rPr>
        <w:t xml:space="preserve"> Enterprise Services</w:t>
      </w:r>
      <w:r w:rsidRPr="00266FCB">
        <w:rPr>
          <w:rFonts w:ascii="Calibri" w:hAnsi="Calibri" w:cs="Arial"/>
          <w:sz w:val="22"/>
          <w:szCs w:val="22"/>
        </w:rPr>
        <w:t xml:space="preserve"> will consider all complaints but is not required to adopt a complaint, in part or </w:t>
      </w:r>
      <w:r w:rsidR="008B23FA">
        <w:rPr>
          <w:rFonts w:ascii="Calibri" w:hAnsi="Calibri" w:cs="Arial"/>
          <w:sz w:val="22"/>
          <w:szCs w:val="22"/>
        </w:rPr>
        <w:t xml:space="preserve">in </w:t>
      </w:r>
      <w:r w:rsidRPr="00266FCB">
        <w:rPr>
          <w:rFonts w:ascii="Calibri" w:hAnsi="Calibri" w:cs="Arial"/>
          <w:sz w:val="22"/>
          <w:szCs w:val="22"/>
        </w:rPr>
        <w:t xml:space="preserve">full. </w:t>
      </w:r>
      <w:r w:rsidR="00CB5D16">
        <w:rPr>
          <w:rFonts w:ascii="Calibri" w:hAnsi="Calibri" w:cs="Arial"/>
          <w:sz w:val="22"/>
          <w:szCs w:val="22"/>
        </w:rPr>
        <w:t xml:space="preserve"> </w:t>
      </w:r>
      <w:r w:rsidRPr="00266FCB">
        <w:rPr>
          <w:rFonts w:ascii="Calibri" w:hAnsi="Calibri" w:cs="Arial"/>
          <w:sz w:val="22"/>
          <w:szCs w:val="22"/>
        </w:rPr>
        <w:t xml:space="preserve">If bidder complaints result in changes to the </w:t>
      </w:r>
      <w:r w:rsidR="00A44BC4">
        <w:rPr>
          <w:rFonts w:ascii="Calibri" w:hAnsi="Calibri" w:cs="Arial"/>
          <w:sz w:val="22"/>
          <w:szCs w:val="22"/>
        </w:rPr>
        <w:t>Competitive</w:t>
      </w:r>
      <w:r w:rsidR="00223D22">
        <w:rPr>
          <w:rFonts w:ascii="Calibri" w:hAnsi="Calibri" w:cs="Arial"/>
          <w:sz w:val="22"/>
          <w:szCs w:val="22"/>
        </w:rPr>
        <w:t xml:space="preserve"> Solicitation</w:t>
      </w:r>
      <w:r w:rsidRPr="00266FCB">
        <w:rPr>
          <w:rFonts w:ascii="Calibri" w:hAnsi="Calibri" w:cs="Arial"/>
          <w:sz w:val="22"/>
          <w:szCs w:val="22"/>
        </w:rPr>
        <w:t>, written amendments will be issued and posted on WEBS.</w:t>
      </w:r>
    </w:p>
    <w:p w14:paraId="31561A57" w14:textId="77777777" w:rsidR="00CB5D16" w:rsidRDefault="00CB5D16" w:rsidP="00363FF0">
      <w:pPr>
        <w:numPr>
          <w:ilvl w:val="0"/>
          <w:numId w:val="12"/>
        </w:numPr>
        <w:spacing w:before="120"/>
        <w:ind w:left="1440" w:right="720"/>
        <w:jc w:val="both"/>
        <w:rPr>
          <w:rFonts w:ascii="Calibri" w:hAnsi="Calibri"/>
          <w:sz w:val="22"/>
          <w:szCs w:val="22"/>
        </w:rPr>
      </w:pPr>
      <w:r w:rsidRPr="00CB5D16">
        <w:rPr>
          <w:rFonts w:ascii="Calibri" w:hAnsi="Calibri"/>
          <w:i/>
          <w:sz w:val="22"/>
          <w:szCs w:val="22"/>
        </w:rPr>
        <w:t>Criteria for Complaint</w:t>
      </w:r>
      <w:r>
        <w:rPr>
          <w:rFonts w:ascii="Calibri" w:hAnsi="Calibri"/>
          <w:sz w:val="22"/>
          <w:szCs w:val="22"/>
        </w:rPr>
        <w:t xml:space="preserve">:  </w:t>
      </w:r>
      <w:r w:rsidRPr="00CB5D16">
        <w:rPr>
          <w:rFonts w:ascii="Calibri" w:hAnsi="Calibri"/>
          <w:sz w:val="22"/>
          <w:szCs w:val="22"/>
          <w:lang w:val="x-none"/>
        </w:rPr>
        <w:t>A formal complaint may be based only on one or more of the following grounds:</w:t>
      </w:r>
      <w:r>
        <w:rPr>
          <w:rFonts w:ascii="Calibri" w:hAnsi="Calibri"/>
          <w:sz w:val="22"/>
          <w:szCs w:val="22"/>
        </w:rPr>
        <w:t xml:space="preserve"> (a) </w:t>
      </w:r>
      <w:r w:rsidRPr="00CB5D16">
        <w:rPr>
          <w:rFonts w:ascii="Calibri" w:hAnsi="Calibri"/>
          <w:sz w:val="22"/>
          <w:szCs w:val="22"/>
          <w:lang w:val="x-none"/>
        </w:rPr>
        <w:t>The solicitation unnecessarily restricts competition;</w:t>
      </w:r>
      <w:r>
        <w:rPr>
          <w:rFonts w:ascii="Calibri" w:hAnsi="Calibri"/>
          <w:sz w:val="22"/>
          <w:szCs w:val="22"/>
        </w:rPr>
        <w:t xml:space="preserve"> (b) </w:t>
      </w:r>
      <w:r w:rsidRPr="00CB5D16">
        <w:rPr>
          <w:rFonts w:ascii="Calibri" w:hAnsi="Calibri"/>
          <w:sz w:val="22"/>
          <w:szCs w:val="22"/>
          <w:lang w:val="x-none"/>
        </w:rPr>
        <w:t>The solicitation evaluation or scoring process is unfair or flawed; or</w:t>
      </w:r>
      <w:r>
        <w:rPr>
          <w:rFonts w:ascii="Calibri" w:hAnsi="Calibri"/>
          <w:sz w:val="22"/>
          <w:szCs w:val="22"/>
        </w:rPr>
        <w:t xml:space="preserve"> (c) </w:t>
      </w:r>
      <w:r w:rsidRPr="00CB5D16">
        <w:rPr>
          <w:rFonts w:ascii="Calibri" w:hAnsi="Calibri"/>
          <w:sz w:val="22"/>
          <w:szCs w:val="22"/>
          <w:lang w:val="x-none"/>
        </w:rPr>
        <w:t>The solicitation requirements are inadequate or insufficient to prepare a response.</w:t>
      </w:r>
    </w:p>
    <w:p w14:paraId="4F3D4FAD" w14:textId="3262F040" w:rsidR="00CB5D16" w:rsidRDefault="00CB5D16" w:rsidP="00363FF0">
      <w:pPr>
        <w:numPr>
          <w:ilvl w:val="0"/>
          <w:numId w:val="12"/>
        </w:numPr>
        <w:spacing w:before="120"/>
        <w:ind w:left="1440" w:right="720"/>
        <w:jc w:val="both"/>
        <w:rPr>
          <w:rFonts w:ascii="Calibri" w:hAnsi="Calibri"/>
          <w:sz w:val="22"/>
          <w:szCs w:val="22"/>
        </w:rPr>
      </w:pPr>
      <w:r>
        <w:rPr>
          <w:rFonts w:ascii="Calibri" w:hAnsi="Calibri"/>
          <w:i/>
          <w:sz w:val="22"/>
          <w:szCs w:val="22"/>
        </w:rPr>
        <w:t>Initiating</w:t>
      </w:r>
      <w:r w:rsidRPr="00CB5D16">
        <w:rPr>
          <w:rFonts w:ascii="Calibri" w:hAnsi="Calibri"/>
          <w:i/>
          <w:sz w:val="22"/>
          <w:szCs w:val="22"/>
        </w:rPr>
        <w:t xml:space="preserve"> </w:t>
      </w:r>
      <w:r>
        <w:rPr>
          <w:rFonts w:ascii="Calibri" w:hAnsi="Calibri"/>
          <w:i/>
          <w:sz w:val="22"/>
          <w:szCs w:val="22"/>
        </w:rPr>
        <w:t>A</w:t>
      </w:r>
      <w:r w:rsidRPr="00CB5D16">
        <w:rPr>
          <w:rFonts w:ascii="Calibri" w:hAnsi="Calibri"/>
          <w:i/>
          <w:sz w:val="22"/>
          <w:szCs w:val="22"/>
        </w:rPr>
        <w:t xml:space="preserve"> Complaint</w:t>
      </w:r>
      <w:r>
        <w:rPr>
          <w:rFonts w:ascii="Calibri" w:hAnsi="Calibri"/>
          <w:sz w:val="22"/>
          <w:szCs w:val="22"/>
        </w:rPr>
        <w:t xml:space="preserve">:  </w:t>
      </w:r>
      <w:r w:rsidRPr="00CB5D16">
        <w:rPr>
          <w:rFonts w:ascii="Calibri" w:hAnsi="Calibri"/>
          <w:sz w:val="22"/>
          <w:szCs w:val="22"/>
          <w:lang w:val="x-none"/>
        </w:rPr>
        <w:t>A complaint must:</w:t>
      </w:r>
      <w:r>
        <w:rPr>
          <w:rFonts w:ascii="Calibri" w:hAnsi="Calibri"/>
          <w:sz w:val="22"/>
          <w:szCs w:val="22"/>
        </w:rPr>
        <w:t xml:space="preserve"> (a) </w:t>
      </w:r>
      <w:r w:rsidRPr="00CB5D16">
        <w:rPr>
          <w:rFonts w:ascii="Calibri" w:hAnsi="Calibri"/>
          <w:sz w:val="22"/>
          <w:szCs w:val="22"/>
          <w:lang w:val="x-none"/>
        </w:rPr>
        <w:t>Be submitted to and received by the</w:t>
      </w:r>
      <w:r w:rsidR="00804E9E">
        <w:rPr>
          <w:rFonts w:ascii="Calibri" w:hAnsi="Calibri"/>
          <w:sz w:val="22"/>
          <w:szCs w:val="22"/>
        </w:rPr>
        <w:t xml:space="preserve"> Procurement Coordinator no </w:t>
      </w:r>
      <w:r w:rsidRPr="00CB5D16">
        <w:rPr>
          <w:rFonts w:ascii="Calibri" w:hAnsi="Calibri"/>
          <w:sz w:val="22"/>
          <w:szCs w:val="22"/>
        </w:rPr>
        <w:t>less than</w:t>
      </w:r>
      <w:r w:rsidRPr="00CB5D16">
        <w:rPr>
          <w:rFonts w:ascii="Calibri" w:hAnsi="Calibri"/>
          <w:sz w:val="22"/>
          <w:szCs w:val="22"/>
          <w:lang w:val="x-none"/>
        </w:rPr>
        <w:t xml:space="preserve"> five </w:t>
      </w:r>
      <w:r>
        <w:rPr>
          <w:rFonts w:ascii="Calibri" w:hAnsi="Calibri"/>
          <w:sz w:val="22"/>
          <w:szCs w:val="22"/>
        </w:rPr>
        <w:t xml:space="preserve">(5) </w:t>
      </w:r>
      <w:r w:rsidRPr="00CB5D16">
        <w:rPr>
          <w:rFonts w:ascii="Calibri" w:hAnsi="Calibri"/>
          <w:sz w:val="22"/>
          <w:szCs w:val="22"/>
          <w:lang w:val="x-none"/>
        </w:rPr>
        <w:t>business days prior to the deadline for bid submittal; and</w:t>
      </w:r>
      <w:r>
        <w:rPr>
          <w:rFonts w:ascii="Calibri" w:hAnsi="Calibri"/>
          <w:sz w:val="22"/>
          <w:szCs w:val="22"/>
        </w:rPr>
        <w:t xml:space="preserve"> (b) </w:t>
      </w:r>
      <w:r w:rsidRPr="00CB5D16">
        <w:rPr>
          <w:rFonts w:ascii="Calibri" w:hAnsi="Calibri"/>
          <w:sz w:val="22"/>
          <w:szCs w:val="22"/>
          <w:lang w:val="x-none"/>
        </w:rPr>
        <w:t xml:space="preserve">Be in writing (see </w:t>
      </w:r>
      <w:r w:rsidRPr="00CB5D16">
        <w:rPr>
          <w:rFonts w:ascii="Calibri" w:hAnsi="Calibri"/>
          <w:i/>
          <w:sz w:val="22"/>
          <w:szCs w:val="22"/>
          <w:lang w:val="x-none"/>
        </w:rPr>
        <w:t>Form and Substance, and Other</w:t>
      </w:r>
      <w:r w:rsidRPr="00CB5D16">
        <w:rPr>
          <w:rFonts w:ascii="Calibri" w:hAnsi="Calibri"/>
          <w:sz w:val="22"/>
          <w:szCs w:val="22"/>
          <w:lang w:val="x-none"/>
        </w:rPr>
        <w:t xml:space="preserve"> below).</w:t>
      </w:r>
      <w:r>
        <w:rPr>
          <w:rFonts w:ascii="Calibri" w:hAnsi="Calibri"/>
          <w:sz w:val="22"/>
          <w:szCs w:val="22"/>
        </w:rPr>
        <w:t xml:space="preserve">  </w:t>
      </w:r>
      <w:r w:rsidRPr="00CB5D16">
        <w:rPr>
          <w:rFonts w:ascii="Calibri" w:hAnsi="Calibri"/>
          <w:sz w:val="22"/>
          <w:szCs w:val="22"/>
          <w:lang w:val="x-none"/>
        </w:rPr>
        <w:t xml:space="preserve">A complaint </w:t>
      </w:r>
      <w:r w:rsidR="00ED370F">
        <w:rPr>
          <w:rFonts w:ascii="Calibri" w:hAnsi="Calibri"/>
          <w:sz w:val="22"/>
          <w:szCs w:val="22"/>
        </w:rPr>
        <w:t xml:space="preserve">should </w:t>
      </w:r>
      <w:r w:rsidR="008B23FA">
        <w:rPr>
          <w:rFonts w:ascii="Calibri" w:hAnsi="Calibri"/>
          <w:sz w:val="22"/>
          <w:szCs w:val="22"/>
        </w:rPr>
        <w:t xml:space="preserve">clearly </w:t>
      </w:r>
      <w:r w:rsidRPr="00CB5D16">
        <w:rPr>
          <w:rFonts w:ascii="Calibri" w:hAnsi="Calibri"/>
          <w:sz w:val="22"/>
          <w:szCs w:val="22"/>
          <w:lang w:val="x-none"/>
        </w:rPr>
        <w:t>articulate the basis of the complaint and</w:t>
      </w:r>
      <w:r w:rsidR="00804E9E">
        <w:rPr>
          <w:rFonts w:ascii="Calibri" w:hAnsi="Calibri"/>
          <w:sz w:val="22"/>
          <w:szCs w:val="22"/>
        </w:rPr>
        <w:t xml:space="preserve"> include a </w:t>
      </w:r>
      <w:r w:rsidRPr="00CB5D16">
        <w:rPr>
          <w:rFonts w:ascii="Calibri" w:hAnsi="Calibri"/>
          <w:sz w:val="22"/>
          <w:szCs w:val="22"/>
          <w:lang w:val="x-none"/>
        </w:rPr>
        <w:t>proposed remedy</w:t>
      </w:r>
      <w:r w:rsidR="00ED370F">
        <w:rPr>
          <w:rFonts w:ascii="Calibri" w:hAnsi="Calibri"/>
          <w:sz w:val="22"/>
          <w:szCs w:val="22"/>
        </w:rPr>
        <w:t>.</w:t>
      </w:r>
    </w:p>
    <w:p w14:paraId="7E26720A" w14:textId="432A14B0" w:rsidR="00CB5D16" w:rsidRDefault="00CB5D16" w:rsidP="00363FF0">
      <w:pPr>
        <w:numPr>
          <w:ilvl w:val="0"/>
          <w:numId w:val="12"/>
        </w:numPr>
        <w:spacing w:before="120"/>
        <w:ind w:left="1440" w:right="720"/>
        <w:jc w:val="both"/>
        <w:rPr>
          <w:rFonts w:ascii="Calibri" w:hAnsi="Calibri"/>
          <w:sz w:val="22"/>
          <w:szCs w:val="22"/>
        </w:rPr>
      </w:pPr>
      <w:r>
        <w:rPr>
          <w:rFonts w:ascii="Calibri" w:hAnsi="Calibri"/>
          <w:i/>
          <w:sz w:val="22"/>
          <w:szCs w:val="22"/>
        </w:rPr>
        <w:t>Response</w:t>
      </w:r>
      <w:r>
        <w:rPr>
          <w:rFonts w:ascii="Calibri" w:hAnsi="Calibri"/>
          <w:sz w:val="22"/>
          <w:szCs w:val="22"/>
        </w:rPr>
        <w:t xml:space="preserve">:  </w:t>
      </w:r>
      <w:r w:rsidRPr="00CB5D16">
        <w:rPr>
          <w:rFonts w:ascii="Calibri" w:hAnsi="Calibri"/>
          <w:sz w:val="22"/>
          <w:szCs w:val="22"/>
          <w:lang w:val="x-none"/>
        </w:rPr>
        <w:t xml:space="preserve">When a complaint is received, the </w:t>
      </w:r>
      <w:r w:rsidR="00804E9E">
        <w:rPr>
          <w:rFonts w:ascii="Calibri" w:hAnsi="Calibri"/>
          <w:sz w:val="22"/>
          <w:szCs w:val="22"/>
        </w:rPr>
        <w:t xml:space="preserve">Procurement Coordinator </w:t>
      </w:r>
      <w:r w:rsidR="00E01739">
        <w:rPr>
          <w:rFonts w:ascii="Calibri" w:hAnsi="Calibri"/>
          <w:sz w:val="22"/>
          <w:szCs w:val="22"/>
        </w:rPr>
        <w:t>(</w:t>
      </w:r>
      <w:r w:rsidRPr="00CB5D16">
        <w:rPr>
          <w:rFonts w:ascii="Calibri" w:hAnsi="Calibri"/>
          <w:sz w:val="22"/>
          <w:szCs w:val="22"/>
          <w:lang w:val="x-none"/>
        </w:rPr>
        <w:t>or designee</w:t>
      </w:r>
      <w:r w:rsidR="00E01739">
        <w:rPr>
          <w:rFonts w:ascii="Calibri" w:hAnsi="Calibri"/>
          <w:sz w:val="22"/>
          <w:szCs w:val="22"/>
        </w:rPr>
        <w:t>)</w:t>
      </w:r>
      <w:r w:rsidRPr="00CB5D16">
        <w:rPr>
          <w:rFonts w:ascii="Calibri" w:hAnsi="Calibri"/>
          <w:sz w:val="22"/>
          <w:szCs w:val="22"/>
          <w:lang w:val="x-none"/>
        </w:rPr>
        <w:t xml:space="preserve"> will consider all the facts available and respond in writing prior to the deadline for bid submittals, unless more time is needed.</w:t>
      </w:r>
      <w:r>
        <w:rPr>
          <w:rFonts w:ascii="Calibri" w:hAnsi="Calibri"/>
          <w:sz w:val="22"/>
          <w:szCs w:val="22"/>
        </w:rPr>
        <w:t xml:space="preserve">  </w:t>
      </w:r>
      <w:r w:rsidR="00E01739">
        <w:rPr>
          <w:rFonts w:ascii="Calibri" w:hAnsi="Calibri"/>
          <w:sz w:val="22"/>
          <w:szCs w:val="22"/>
        </w:rPr>
        <w:t>Enterprise Services</w:t>
      </w:r>
      <w:r w:rsidRPr="00CB5D16">
        <w:rPr>
          <w:rFonts w:ascii="Calibri" w:hAnsi="Calibri"/>
          <w:sz w:val="22"/>
          <w:szCs w:val="22"/>
          <w:lang w:val="x-none"/>
        </w:rPr>
        <w:t xml:space="preserve"> is required to promptly post the response to a complaint on WEBS.</w:t>
      </w:r>
    </w:p>
    <w:p w14:paraId="23F1F3CD" w14:textId="356782A0" w:rsidR="00CB5D16" w:rsidRDefault="00E01739" w:rsidP="00363FF0">
      <w:pPr>
        <w:numPr>
          <w:ilvl w:val="0"/>
          <w:numId w:val="12"/>
        </w:numPr>
        <w:spacing w:before="120"/>
        <w:ind w:left="1440" w:right="720"/>
        <w:jc w:val="both"/>
        <w:rPr>
          <w:rFonts w:ascii="Calibri" w:hAnsi="Calibri"/>
          <w:sz w:val="22"/>
          <w:szCs w:val="22"/>
        </w:rPr>
      </w:pPr>
      <w:r>
        <w:rPr>
          <w:rFonts w:ascii="Calibri" w:hAnsi="Calibri"/>
          <w:i/>
          <w:sz w:val="22"/>
          <w:szCs w:val="22"/>
        </w:rPr>
        <w:t>Response is Final</w:t>
      </w:r>
      <w:r>
        <w:rPr>
          <w:rFonts w:ascii="Calibri" w:hAnsi="Calibri"/>
          <w:sz w:val="22"/>
          <w:szCs w:val="22"/>
        </w:rPr>
        <w:t xml:space="preserve">:  </w:t>
      </w:r>
      <w:r w:rsidRPr="00CB5D16">
        <w:rPr>
          <w:rFonts w:ascii="Calibri" w:hAnsi="Calibri"/>
          <w:sz w:val="22"/>
          <w:szCs w:val="22"/>
          <w:lang w:val="x-none"/>
        </w:rPr>
        <w:t xml:space="preserve">The </w:t>
      </w:r>
      <w:r w:rsidR="00804E9E">
        <w:rPr>
          <w:rFonts w:ascii="Calibri" w:hAnsi="Calibri"/>
          <w:sz w:val="22"/>
          <w:szCs w:val="22"/>
        </w:rPr>
        <w:t xml:space="preserve">Procurement Coordinator’s </w:t>
      </w:r>
      <w:r w:rsidRPr="00CB5D16">
        <w:rPr>
          <w:rFonts w:ascii="Calibri" w:hAnsi="Calibri"/>
          <w:sz w:val="22"/>
          <w:szCs w:val="22"/>
          <w:lang w:val="x-none"/>
        </w:rPr>
        <w:t>response to the complaint is final and not s</w:t>
      </w:r>
      <w:r>
        <w:rPr>
          <w:rFonts w:ascii="Calibri" w:hAnsi="Calibri"/>
          <w:sz w:val="22"/>
          <w:szCs w:val="22"/>
          <w:lang w:val="x-none"/>
        </w:rPr>
        <w:t>ubject to administrative appeal</w:t>
      </w:r>
      <w:r w:rsidRPr="00CB5D16">
        <w:rPr>
          <w:rFonts w:ascii="Calibri" w:hAnsi="Calibri"/>
          <w:sz w:val="22"/>
          <w:szCs w:val="22"/>
          <w:lang w:val="x-none"/>
        </w:rPr>
        <w:t>.  Issues raised in a complaint may not be raised again during the protest period.</w:t>
      </w:r>
      <w:r w:rsidRPr="00CB5D16">
        <w:rPr>
          <w:rFonts w:ascii="Calibri" w:hAnsi="Calibri"/>
          <w:sz w:val="22"/>
          <w:szCs w:val="22"/>
        </w:rPr>
        <w:t xml:space="preserve"> </w:t>
      </w:r>
      <w:r>
        <w:rPr>
          <w:rFonts w:ascii="Calibri" w:hAnsi="Calibri"/>
          <w:sz w:val="22"/>
          <w:szCs w:val="22"/>
        </w:rPr>
        <w:t xml:space="preserve"> </w:t>
      </w:r>
      <w:r w:rsidRPr="00CB5D16">
        <w:rPr>
          <w:rFonts w:ascii="Calibri" w:hAnsi="Calibri"/>
          <w:sz w:val="22"/>
          <w:szCs w:val="22"/>
        </w:rPr>
        <w:t xml:space="preserve">Furthermore, any issue, exception, addition, or omission not brought to the attention of the </w:t>
      </w:r>
      <w:r w:rsidR="00E43B0F">
        <w:rPr>
          <w:rFonts w:ascii="Calibri" w:hAnsi="Calibri"/>
          <w:sz w:val="22"/>
          <w:szCs w:val="22"/>
        </w:rPr>
        <w:t>P</w:t>
      </w:r>
      <w:r w:rsidRPr="00CB5D16">
        <w:rPr>
          <w:rFonts w:ascii="Calibri" w:hAnsi="Calibri"/>
          <w:sz w:val="22"/>
          <w:szCs w:val="22"/>
        </w:rPr>
        <w:t xml:space="preserve">rocurement </w:t>
      </w:r>
      <w:r w:rsidR="00E43B0F">
        <w:rPr>
          <w:rFonts w:ascii="Calibri" w:hAnsi="Calibri"/>
          <w:sz w:val="22"/>
          <w:szCs w:val="22"/>
        </w:rPr>
        <w:t>C</w:t>
      </w:r>
      <w:r w:rsidRPr="00CB5D16">
        <w:rPr>
          <w:rFonts w:ascii="Calibri" w:hAnsi="Calibri"/>
          <w:sz w:val="22"/>
          <w:szCs w:val="22"/>
        </w:rPr>
        <w:t>oordinator prior to bid submittal may be deemed waived for protest purposes</w:t>
      </w:r>
      <w:r>
        <w:rPr>
          <w:rFonts w:ascii="Calibri" w:hAnsi="Calibri"/>
          <w:sz w:val="22"/>
          <w:szCs w:val="22"/>
        </w:rPr>
        <w:t>.</w:t>
      </w:r>
    </w:p>
    <w:p w14:paraId="1422D737" w14:textId="77777777" w:rsidR="00CB5D16" w:rsidRPr="00CB5D16" w:rsidRDefault="00CB5D16" w:rsidP="00CB5D16">
      <w:pPr>
        <w:rPr>
          <w:rFonts w:ascii="Calibri" w:hAnsi="Calibri"/>
          <w:sz w:val="22"/>
          <w:szCs w:val="22"/>
        </w:rPr>
      </w:pPr>
    </w:p>
    <w:p w14:paraId="17A7275C" w14:textId="77777777" w:rsidR="00CB5D16" w:rsidRPr="00DF72F6" w:rsidRDefault="00CB5D16" w:rsidP="00CB5D16">
      <w:pPr>
        <w:spacing w:after="120"/>
        <w:rPr>
          <w:rFonts w:ascii="Calibri" w:hAnsi="Calibri"/>
          <w:b/>
          <w:sz w:val="22"/>
          <w:szCs w:val="22"/>
        </w:rPr>
      </w:pPr>
      <w:r>
        <w:rPr>
          <w:rFonts w:ascii="Calibri" w:hAnsi="Calibri"/>
          <w:b/>
          <w:sz w:val="22"/>
          <w:szCs w:val="22"/>
        </w:rPr>
        <w:t>Debrief Conference</w:t>
      </w:r>
      <w:r w:rsidR="00DB5B43">
        <w:rPr>
          <w:rFonts w:ascii="Calibri" w:hAnsi="Calibri"/>
          <w:b/>
          <w:sz w:val="22"/>
          <w:szCs w:val="22"/>
        </w:rPr>
        <w:t>s</w:t>
      </w:r>
    </w:p>
    <w:p w14:paraId="029DA7C0" w14:textId="77777777" w:rsidR="00266FCB" w:rsidRPr="00CB5D16" w:rsidRDefault="00CB5D16" w:rsidP="000D70C0">
      <w:pPr>
        <w:jc w:val="both"/>
        <w:rPr>
          <w:rFonts w:ascii="Calibri" w:hAnsi="Calibri"/>
          <w:sz w:val="22"/>
          <w:szCs w:val="22"/>
        </w:rPr>
      </w:pPr>
      <w:r>
        <w:rPr>
          <w:rFonts w:ascii="Calibri" w:hAnsi="Calibri" w:cs="Arial"/>
          <w:kern w:val="18"/>
          <w:sz w:val="22"/>
          <w:szCs w:val="22"/>
        </w:rPr>
        <w:t xml:space="preserve">A </w:t>
      </w:r>
      <w:r w:rsidRPr="00CB5D16">
        <w:rPr>
          <w:rFonts w:ascii="Calibri" w:hAnsi="Calibri" w:cs="Arial"/>
          <w:kern w:val="18"/>
          <w:sz w:val="22"/>
          <w:szCs w:val="22"/>
        </w:rPr>
        <w:t xml:space="preserve">Debrief </w:t>
      </w:r>
      <w:r>
        <w:rPr>
          <w:rFonts w:ascii="Calibri" w:hAnsi="Calibri" w:cs="Arial"/>
          <w:kern w:val="18"/>
          <w:sz w:val="22"/>
          <w:szCs w:val="22"/>
        </w:rPr>
        <w:t xml:space="preserve">Conference is </w:t>
      </w:r>
      <w:r w:rsidRPr="00CB5D16">
        <w:rPr>
          <w:rFonts w:ascii="Calibri" w:hAnsi="Calibri" w:cs="Arial"/>
          <w:kern w:val="18"/>
          <w:sz w:val="22"/>
          <w:szCs w:val="22"/>
        </w:rPr>
        <w:t xml:space="preserve">an opportunity for </w:t>
      </w:r>
      <w:r>
        <w:rPr>
          <w:rFonts w:ascii="Calibri" w:hAnsi="Calibri" w:cs="Arial"/>
          <w:kern w:val="18"/>
          <w:sz w:val="22"/>
          <w:szCs w:val="22"/>
        </w:rPr>
        <w:t>a</w:t>
      </w:r>
      <w:r w:rsidRPr="00CB5D16">
        <w:rPr>
          <w:rFonts w:ascii="Calibri" w:hAnsi="Calibri" w:cs="Arial"/>
          <w:kern w:val="18"/>
          <w:sz w:val="22"/>
          <w:szCs w:val="22"/>
        </w:rPr>
        <w:t xml:space="preserve"> bidder and the Procurement Coordinator to meet and discuss the bidder’s bid. </w:t>
      </w:r>
      <w:r>
        <w:rPr>
          <w:rFonts w:ascii="Calibri" w:hAnsi="Calibri" w:cs="Arial"/>
          <w:kern w:val="18"/>
          <w:sz w:val="22"/>
          <w:szCs w:val="22"/>
        </w:rPr>
        <w:t xml:space="preserve"> </w:t>
      </w:r>
      <w:r w:rsidRPr="00CB5D16">
        <w:rPr>
          <w:rFonts w:ascii="Calibri" w:hAnsi="Calibri" w:cs="Arial"/>
          <w:kern w:val="18"/>
          <w:sz w:val="22"/>
          <w:szCs w:val="22"/>
        </w:rPr>
        <w:t xml:space="preserve">A debrief is a required prerequisite for a bidder wishing to </w:t>
      </w:r>
      <w:r>
        <w:rPr>
          <w:rFonts w:ascii="Calibri" w:hAnsi="Calibri" w:cs="Arial"/>
          <w:kern w:val="18"/>
          <w:sz w:val="22"/>
          <w:szCs w:val="22"/>
        </w:rPr>
        <w:t>file</w:t>
      </w:r>
      <w:r w:rsidRPr="00CB5D16">
        <w:rPr>
          <w:rFonts w:ascii="Calibri" w:hAnsi="Calibri" w:cs="Arial"/>
          <w:kern w:val="18"/>
          <w:sz w:val="22"/>
          <w:szCs w:val="22"/>
        </w:rPr>
        <w:t xml:space="preserve"> a protest. </w:t>
      </w:r>
      <w:r>
        <w:rPr>
          <w:rFonts w:ascii="Calibri" w:hAnsi="Calibri" w:cs="Arial"/>
          <w:kern w:val="18"/>
          <w:sz w:val="22"/>
          <w:szCs w:val="22"/>
        </w:rPr>
        <w:t xml:space="preserve"> </w:t>
      </w:r>
      <w:r w:rsidRPr="00CB5D16">
        <w:rPr>
          <w:rFonts w:ascii="Calibri" w:hAnsi="Calibri" w:cs="Arial"/>
          <w:kern w:val="18"/>
          <w:sz w:val="22"/>
          <w:szCs w:val="22"/>
        </w:rPr>
        <w:t xml:space="preserve">Following the evaluation of the bids, </w:t>
      </w:r>
      <w:r>
        <w:rPr>
          <w:rFonts w:ascii="Calibri" w:hAnsi="Calibri" w:cs="Arial"/>
          <w:kern w:val="18"/>
          <w:sz w:val="22"/>
          <w:szCs w:val="22"/>
        </w:rPr>
        <w:t>Enterprise Services</w:t>
      </w:r>
      <w:r w:rsidRPr="00CB5D16">
        <w:rPr>
          <w:rFonts w:ascii="Calibri" w:hAnsi="Calibri" w:cs="Arial"/>
          <w:kern w:val="18"/>
          <w:sz w:val="22"/>
          <w:szCs w:val="22"/>
        </w:rPr>
        <w:t xml:space="preserve"> will issue an announcement of the ASB. </w:t>
      </w:r>
      <w:r>
        <w:rPr>
          <w:rFonts w:ascii="Calibri" w:hAnsi="Calibri" w:cs="Arial"/>
          <w:kern w:val="18"/>
          <w:sz w:val="22"/>
          <w:szCs w:val="22"/>
        </w:rPr>
        <w:t xml:space="preserve"> </w:t>
      </w:r>
      <w:r w:rsidRPr="00CB5D16">
        <w:rPr>
          <w:rFonts w:ascii="Calibri" w:hAnsi="Calibri" w:cs="Arial"/>
          <w:kern w:val="18"/>
          <w:sz w:val="22"/>
          <w:szCs w:val="22"/>
        </w:rPr>
        <w:t xml:space="preserve">That announcement may be made by any means, but </w:t>
      </w:r>
      <w:r>
        <w:rPr>
          <w:rFonts w:ascii="Calibri" w:hAnsi="Calibri" w:cs="Arial"/>
          <w:kern w:val="18"/>
          <w:sz w:val="22"/>
          <w:szCs w:val="22"/>
        </w:rPr>
        <w:t>Enterprise Services</w:t>
      </w:r>
      <w:r w:rsidRPr="00CB5D16">
        <w:rPr>
          <w:rFonts w:ascii="Calibri" w:hAnsi="Calibri" w:cs="Arial"/>
          <w:kern w:val="18"/>
          <w:sz w:val="22"/>
          <w:szCs w:val="22"/>
        </w:rPr>
        <w:t xml:space="preserve"> likely </w:t>
      </w:r>
      <w:r>
        <w:rPr>
          <w:rFonts w:ascii="Calibri" w:hAnsi="Calibri" w:cs="Arial"/>
          <w:kern w:val="18"/>
          <w:sz w:val="22"/>
          <w:szCs w:val="22"/>
        </w:rPr>
        <w:t xml:space="preserve">will </w:t>
      </w:r>
      <w:r w:rsidRPr="00CB5D16">
        <w:rPr>
          <w:rFonts w:ascii="Calibri" w:hAnsi="Calibri" w:cs="Arial"/>
          <w:kern w:val="18"/>
          <w:sz w:val="22"/>
          <w:szCs w:val="22"/>
        </w:rPr>
        <w:t xml:space="preserve">use email to the bidder’s email address provided in the </w:t>
      </w:r>
      <w:r w:rsidR="00E43B0F">
        <w:rPr>
          <w:rFonts w:ascii="Calibri" w:hAnsi="Calibri" w:cs="Arial"/>
          <w:kern w:val="18"/>
          <w:sz w:val="22"/>
          <w:szCs w:val="22"/>
        </w:rPr>
        <w:t>B</w:t>
      </w:r>
      <w:r w:rsidRPr="00CB5D16">
        <w:rPr>
          <w:rFonts w:ascii="Calibri" w:hAnsi="Calibri" w:cs="Arial"/>
          <w:kern w:val="18"/>
          <w:sz w:val="22"/>
          <w:szCs w:val="22"/>
        </w:rPr>
        <w:t xml:space="preserve">idder’s </w:t>
      </w:r>
      <w:r w:rsidR="00E43B0F">
        <w:rPr>
          <w:rFonts w:ascii="Calibri" w:hAnsi="Calibri" w:cs="Arial"/>
          <w:kern w:val="18"/>
          <w:sz w:val="22"/>
          <w:szCs w:val="22"/>
        </w:rPr>
        <w:t>Profile</w:t>
      </w:r>
      <w:r w:rsidRPr="00CB5D16">
        <w:rPr>
          <w:rFonts w:ascii="Calibri" w:hAnsi="Calibri" w:cs="Arial"/>
          <w:sz w:val="22"/>
          <w:szCs w:val="22"/>
        </w:rPr>
        <w:t xml:space="preserve">. </w:t>
      </w:r>
      <w:r>
        <w:rPr>
          <w:rFonts w:ascii="Calibri" w:hAnsi="Calibri" w:cs="Arial"/>
          <w:sz w:val="22"/>
          <w:szCs w:val="22"/>
        </w:rPr>
        <w:t xml:space="preserve"> </w:t>
      </w:r>
      <w:r w:rsidRPr="00CB5D16">
        <w:rPr>
          <w:rFonts w:ascii="Calibri" w:hAnsi="Calibri" w:cs="Arial"/>
          <w:sz w:val="22"/>
          <w:szCs w:val="22"/>
        </w:rPr>
        <w:t xml:space="preserve">Bidders will have three </w:t>
      </w:r>
      <w:r>
        <w:rPr>
          <w:rFonts w:ascii="Calibri" w:hAnsi="Calibri" w:cs="Arial"/>
          <w:sz w:val="22"/>
          <w:szCs w:val="22"/>
        </w:rPr>
        <w:t xml:space="preserve">(3) </w:t>
      </w:r>
      <w:r w:rsidRPr="00CB5D16">
        <w:rPr>
          <w:rFonts w:ascii="Calibri" w:hAnsi="Calibri" w:cs="Arial"/>
          <w:sz w:val="22"/>
          <w:szCs w:val="22"/>
        </w:rPr>
        <w:t xml:space="preserve">business days to request a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w:t>
      </w:r>
      <w:r>
        <w:rPr>
          <w:rFonts w:ascii="Calibri" w:hAnsi="Calibri" w:cs="Arial"/>
          <w:sz w:val="22"/>
          <w:szCs w:val="22"/>
        </w:rPr>
        <w:t xml:space="preserve"> </w:t>
      </w:r>
      <w:r w:rsidRPr="00CB5D16">
        <w:rPr>
          <w:rFonts w:ascii="Calibri" w:hAnsi="Calibri" w:cs="Arial"/>
          <w:sz w:val="22"/>
          <w:szCs w:val="22"/>
        </w:rPr>
        <w:t xml:space="preserve">Once a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is requested, </w:t>
      </w:r>
      <w:r>
        <w:rPr>
          <w:rFonts w:ascii="Calibri" w:hAnsi="Calibri" w:cs="Arial"/>
          <w:kern w:val="18"/>
          <w:sz w:val="22"/>
          <w:szCs w:val="22"/>
        </w:rPr>
        <w:t>Enterprise Services</w:t>
      </w:r>
      <w:r w:rsidRPr="00CB5D16">
        <w:rPr>
          <w:rFonts w:ascii="Calibri" w:hAnsi="Calibri" w:cs="Arial"/>
          <w:kern w:val="18"/>
          <w:sz w:val="22"/>
          <w:szCs w:val="22"/>
        </w:rPr>
        <w:t xml:space="preserve"> </w:t>
      </w:r>
      <w:r w:rsidRPr="00CB5D16">
        <w:rPr>
          <w:rFonts w:ascii="Calibri" w:hAnsi="Calibri" w:cs="Arial"/>
          <w:sz w:val="22"/>
          <w:szCs w:val="22"/>
        </w:rPr>
        <w:t xml:space="preserve">will offer the requesting bidder one meeting opportunity and notify the bidder of the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place, date</w:t>
      </w:r>
      <w:r>
        <w:rPr>
          <w:rFonts w:ascii="Calibri" w:hAnsi="Calibri" w:cs="Arial"/>
          <w:sz w:val="22"/>
          <w:szCs w:val="22"/>
        </w:rPr>
        <w:t>,</w:t>
      </w:r>
      <w:r w:rsidRPr="00CB5D16">
        <w:rPr>
          <w:rFonts w:ascii="Calibri" w:hAnsi="Calibri" w:cs="Arial"/>
          <w:sz w:val="22"/>
          <w:szCs w:val="22"/>
        </w:rPr>
        <w:t xml:space="preserve"> and time. </w:t>
      </w:r>
      <w:r>
        <w:rPr>
          <w:rFonts w:ascii="Calibri" w:hAnsi="Calibri" w:cs="Arial"/>
          <w:sz w:val="22"/>
          <w:szCs w:val="22"/>
        </w:rPr>
        <w:t xml:space="preserve"> </w:t>
      </w:r>
      <w:r w:rsidRPr="00CB5D16">
        <w:rPr>
          <w:rFonts w:ascii="Calibri" w:hAnsi="Calibri" w:cs="Arial"/>
          <w:sz w:val="22"/>
          <w:szCs w:val="22"/>
        </w:rPr>
        <w:t xml:space="preserve">Please note, because the debrief process must occur before making an award, </w:t>
      </w:r>
      <w:r>
        <w:rPr>
          <w:rFonts w:ascii="Calibri" w:hAnsi="Calibri" w:cs="Arial"/>
          <w:kern w:val="18"/>
          <w:sz w:val="22"/>
          <w:szCs w:val="22"/>
        </w:rPr>
        <w:t>Enterprise Services</w:t>
      </w:r>
      <w:r w:rsidRPr="00CB5D16">
        <w:rPr>
          <w:rFonts w:ascii="Calibri" w:hAnsi="Calibri" w:cs="Arial"/>
          <w:kern w:val="18"/>
          <w:sz w:val="22"/>
          <w:szCs w:val="22"/>
        </w:rPr>
        <w:t xml:space="preserve"> </w:t>
      </w:r>
      <w:r w:rsidRPr="00CB5D16">
        <w:rPr>
          <w:rFonts w:ascii="Calibri" w:hAnsi="Calibri" w:cs="Arial"/>
          <w:sz w:val="22"/>
          <w:szCs w:val="22"/>
        </w:rPr>
        <w:t xml:space="preserve">likely </w:t>
      </w:r>
      <w:r>
        <w:rPr>
          <w:rFonts w:ascii="Calibri" w:hAnsi="Calibri" w:cs="Arial"/>
          <w:sz w:val="22"/>
          <w:szCs w:val="22"/>
        </w:rPr>
        <w:t xml:space="preserve">will </w:t>
      </w:r>
      <w:r w:rsidRPr="00CB5D16">
        <w:rPr>
          <w:rFonts w:ascii="Calibri" w:hAnsi="Calibri" w:cs="Arial"/>
          <w:sz w:val="22"/>
          <w:szCs w:val="22"/>
        </w:rPr>
        <w:t xml:space="preserve">schedule the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shortly </w:t>
      </w:r>
      <w:r>
        <w:rPr>
          <w:rFonts w:ascii="Calibri" w:hAnsi="Calibri" w:cs="Arial"/>
          <w:sz w:val="22"/>
          <w:szCs w:val="22"/>
        </w:rPr>
        <w:t>after</w:t>
      </w:r>
      <w:r w:rsidRPr="00CB5D16">
        <w:rPr>
          <w:rFonts w:ascii="Calibri" w:hAnsi="Calibri" w:cs="Arial"/>
          <w:sz w:val="22"/>
          <w:szCs w:val="22"/>
        </w:rPr>
        <w:t xml:space="preserve"> the announcement of the ASB and the bidder’s request for a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w:t>
      </w:r>
      <w:r>
        <w:rPr>
          <w:rFonts w:ascii="Calibri" w:hAnsi="Calibri" w:cs="Arial"/>
          <w:sz w:val="22"/>
          <w:szCs w:val="22"/>
        </w:rPr>
        <w:t xml:space="preserve"> </w:t>
      </w:r>
      <w:r>
        <w:rPr>
          <w:rFonts w:ascii="Calibri" w:hAnsi="Calibri" w:cs="Arial"/>
          <w:kern w:val="18"/>
          <w:sz w:val="22"/>
          <w:szCs w:val="22"/>
        </w:rPr>
        <w:t>Enterprise Services</w:t>
      </w:r>
      <w:r w:rsidRPr="00CB5D16">
        <w:rPr>
          <w:rFonts w:ascii="Calibri" w:hAnsi="Calibri" w:cs="Arial"/>
          <w:kern w:val="18"/>
          <w:sz w:val="22"/>
          <w:szCs w:val="22"/>
        </w:rPr>
        <w:t xml:space="preserve"> </w:t>
      </w:r>
      <w:r w:rsidRPr="00CB5D16">
        <w:rPr>
          <w:rFonts w:ascii="Calibri" w:hAnsi="Calibri" w:cs="Arial"/>
          <w:sz w:val="22"/>
          <w:szCs w:val="22"/>
        </w:rPr>
        <w:t xml:space="preserve">will not allow the debrief process to delay the award. </w:t>
      </w:r>
      <w:r w:rsidR="0095197A">
        <w:rPr>
          <w:rFonts w:ascii="Calibri" w:hAnsi="Calibri" w:cs="Arial"/>
          <w:sz w:val="22"/>
          <w:szCs w:val="22"/>
        </w:rPr>
        <w:t xml:space="preserve"> </w:t>
      </w:r>
      <w:r w:rsidRPr="00CB5D16">
        <w:rPr>
          <w:rFonts w:ascii="Calibri" w:hAnsi="Calibri" w:cs="Arial"/>
          <w:sz w:val="22"/>
          <w:szCs w:val="22"/>
        </w:rPr>
        <w:t>Therefore, bidders should plan for contingencies and alternate representatives; bidders</w:t>
      </w:r>
      <w:r w:rsidR="00E43B0F">
        <w:rPr>
          <w:rFonts w:ascii="Calibri" w:hAnsi="Calibri" w:cs="Arial"/>
          <w:sz w:val="22"/>
          <w:szCs w:val="22"/>
        </w:rPr>
        <w:t xml:space="preserve"> who are</w:t>
      </w:r>
      <w:r w:rsidRPr="00CB5D16">
        <w:rPr>
          <w:rFonts w:ascii="Calibri" w:hAnsi="Calibri" w:cs="Arial"/>
          <w:sz w:val="22"/>
          <w:szCs w:val="22"/>
        </w:rPr>
        <w:t xml:space="preserve"> unwilling or unable to attend the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will lose the opportunity to protest.</w:t>
      </w:r>
    </w:p>
    <w:p w14:paraId="7539347B" w14:textId="77777777" w:rsidR="00E01739" w:rsidRDefault="00E01739" w:rsidP="00363FF0">
      <w:pPr>
        <w:numPr>
          <w:ilvl w:val="0"/>
          <w:numId w:val="12"/>
        </w:numPr>
        <w:spacing w:before="120"/>
        <w:ind w:left="1440" w:right="720"/>
        <w:jc w:val="both"/>
        <w:rPr>
          <w:rFonts w:ascii="Calibri" w:hAnsi="Calibri"/>
          <w:sz w:val="22"/>
          <w:szCs w:val="22"/>
        </w:rPr>
      </w:pPr>
      <w:r>
        <w:rPr>
          <w:rFonts w:ascii="Calibri" w:hAnsi="Calibri"/>
          <w:i/>
          <w:sz w:val="22"/>
          <w:szCs w:val="22"/>
        </w:rPr>
        <w:lastRenderedPageBreak/>
        <w:t>Timing</w:t>
      </w:r>
      <w:r>
        <w:rPr>
          <w:rFonts w:ascii="Calibri" w:hAnsi="Calibri"/>
          <w:sz w:val="22"/>
          <w:szCs w:val="22"/>
        </w:rPr>
        <w:t>:  A Debrief Conference may be requested by a bidder f</w:t>
      </w:r>
      <w:r w:rsidRPr="00266FCB">
        <w:rPr>
          <w:rFonts w:ascii="Calibri" w:hAnsi="Calibri"/>
          <w:sz w:val="22"/>
          <w:szCs w:val="22"/>
        </w:rPr>
        <w:t>ollowing announcement of the Apparent Successful Bidder</w:t>
      </w:r>
      <w:r>
        <w:rPr>
          <w:rFonts w:ascii="Calibri" w:hAnsi="Calibri"/>
          <w:sz w:val="22"/>
          <w:szCs w:val="22"/>
        </w:rPr>
        <w:t>.</w:t>
      </w:r>
    </w:p>
    <w:p w14:paraId="2E9F5AAF" w14:textId="1C79008A" w:rsidR="00E01739" w:rsidRDefault="00E01739" w:rsidP="00363FF0">
      <w:pPr>
        <w:numPr>
          <w:ilvl w:val="0"/>
          <w:numId w:val="12"/>
        </w:numPr>
        <w:spacing w:before="120"/>
        <w:ind w:left="1440" w:right="720"/>
        <w:jc w:val="both"/>
        <w:rPr>
          <w:rFonts w:ascii="Calibri" w:hAnsi="Calibri"/>
          <w:sz w:val="22"/>
          <w:szCs w:val="22"/>
        </w:rPr>
      </w:pPr>
      <w:r>
        <w:rPr>
          <w:rFonts w:ascii="Calibri" w:hAnsi="Calibri"/>
          <w:i/>
          <w:sz w:val="22"/>
          <w:szCs w:val="22"/>
        </w:rPr>
        <w:t>Purpose of Debrief Conference</w:t>
      </w:r>
      <w:r>
        <w:rPr>
          <w:rFonts w:ascii="Calibri" w:hAnsi="Calibri"/>
          <w:sz w:val="22"/>
          <w:szCs w:val="22"/>
        </w:rPr>
        <w:t xml:space="preserve">:  </w:t>
      </w:r>
      <w:r w:rsidRPr="00266FCB">
        <w:rPr>
          <w:rFonts w:ascii="Calibri" w:hAnsi="Calibri"/>
          <w:sz w:val="22"/>
          <w:szCs w:val="22"/>
        </w:rPr>
        <w:t xml:space="preserve">Any bidder who has submitted a timely bid response may request a </w:t>
      </w:r>
      <w:r w:rsidR="00E43B0F">
        <w:rPr>
          <w:rFonts w:ascii="Calibri" w:hAnsi="Calibri"/>
          <w:sz w:val="22"/>
          <w:szCs w:val="22"/>
        </w:rPr>
        <w:t>D</w:t>
      </w:r>
      <w:r w:rsidRPr="00266FCB">
        <w:rPr>
          <w:rFonts w:ascii="Calibri" w:hAnsi="Calibri"/>
          <w:sz w:val="22"/>
          <w:szCs w:val="22"/>
        </w:rPr>
        <w:t xml:space="preserve">ebrief </w:t>
      </w:r>
      <w:r w:rsidR="00E43B0F">
        <w:rPr>
          <w:rFonts w:ascii="Calibri" w:hAnsi="Calibri"/>
          <w:sz w:val="22"/>
          <w:szCs w:val="22"/>
        </w:rPr>
        <w:t>C</w:t>
      </w:r>
      <w:r w:rsidRPr="00266FCB">
        <w:rPr>
          <w:rFonts w:ascii="Calibri" w:hAnsi="Calibri"/>
          <w:sz w:val="22"/>
          <w:szCs w:val="22"/>
        </w:rPr>
        <w:t xml:space="preserve">onference (see </w:t>
      </w:r>
      <w:r w:rsidRPr="00266FCB">
        <w:rPr>
          <w:rFonts w:ascii="Calibri" w:hAnsi="Calibri"/>
          <w:i/>
          <w:sz w:val="22"/>
          <w:szCs w:val="22"/>
        </w:rPr>
        <w:t xml:space="preserve">Form and Substance, </w:t>
      </w:r>
      <w:r w:rsidR="009D20C0">
        <w:rPr>
          <w:rFonts w:ascii="Calibri" w:hAnsi="Calibri"/>
          <w:i/>
          <w:sz w:val="22"/>
          <w:szCs w:val="22"/>
        </w:rPr>
        <w:t>&amp;</w:t>
      </w:r>
      <w:r w:rsidR="009D20C0" w:rsidRPr="00266FCB">
        <w:rPr>
          <w:rFonts w:ascii="Calibri" w:hAnsi="Calibri"/>
          <w:i/>
          <w:sz w:val="22"/>
          <w:szCs w:val="22"/>
        </w:rPr>
        <w:t xml:space="preserve"> </w:t>
      </w:r>
      <w:r w:rsidRPr="00266FCB">
        <w:rPr>
          <w:rFonts w:ascii="Calibri" w:hAnsi="Calibri"/>
          <w:i/>
          <w:sz w:val="22"/>
          <w:szCs w:val="22"/>
        </w:rPr>
        <w:t>Other</w:t>
      </w:r>
      <w:r w:rsidRPr="00266FCB">
        <w:rPr>
          <w:rFonts w:ascii="Calibri" w:hAnsi="Calibri"/>
          <w:sz w:val="22"/>
          <w:szCs w:val="22"/>
        </w:rPr>
        <w:t xml:space="preserve"> below).  A </w:t>
      </w:r>
      <w:r w:rsidR="000E2139">
        <w:rPr>
          <w:rFonts w:ascii="Calibri" w:hAnsi="Calibri"/>
          <w:sz w:val="22"/>
          <w:szCs w:val="22"/>
        </w:rPr>
        <w:t>D</w:t>
      </w:r>
      <w:r w:rsidRPr="00266FCB">
        <w:rPr>
          <w:rFonts w:ascii="Calibri" w:hAnsi="Calibri"/>
          <w:sz w:val="22"/>
          <w:szCs w:val="22"/>
        </w:rPr>
        <w:t xml:space="preserve">ebrief </w:t>
      </w:r>
      <w:r w:rsidR="00E43B0F">
        <w:rPr>
          <w:rFonts w:ascii="Calibri" w:hAnsi="Calibri"/>
          <w:sz w:val="22"/>
          <w:szCs w:val="22"/>
        </w:rPr>
        <w:t>C</w:t>
      </w:r>
      <w:r w:rsidRPr="00266FCB">
        <w:rPr>
          <w:rFonts w:ascii="Calibri" w:hAnsi="Calibri"/>
          <w:sz w:val="22"/>
          <w:szCs w:val="22"/>
        </w:rPr>
        <w:t xml:space="preserve">onference provides an opportunity for the bidder to meet with </w:t>
      </w:r>
      <w:r w:rsidR="000D70C0">
        <w:rPr>
          <w:rFonts w:ascii="Calibri" w:hAnsi="Calibri"/>
          <w:sz w:val="22"/>
          <w:szCs w:val="22"/>
        </w:rPr>
        <w:t>Enterprise Services</w:t>
      </w:r>
      <w:r w:rsidRPr="00266FCB">
        <w:rPr>
          <w:rFonts w:ascii="Calibri" w:hAnsi="Calibri"/>
          <w:sz w:val="22"/>
          <w:szCs w:val="22"/>
        </w:rPr>
        <w:t xml:space="preserve"> to discuss its bid and evaluation.</w:t>
      </w:r>
    </w:p>
    <w:p w14:paraId="3266A9B1" w14:textId="5ED6BC53" w:rsidR="00E01739" w:rsidRDefault="000D70C0" w:rsidP="00363FF0">
      <w:pPr>
        <w:numPr>
          <w:ilvl w:val="0"/>
          <w:numId w:val="12"/>
        </w:numPr>
        <w:spacing w:before="120"/>
        <w:ind w:left="1440" w:right="720"/>
        <w:jc w:val="both"/>
        <w:rPr>
          <w:rFonts w:ascii="Calibri" w:hAnsi="Calibri"/>
          <w:sz w:val="22"/>
          <w:szCs w:val="22"/>
        </w:rPr>
      </w:pPr>
      <w:r>
        <w:rPr>
          <w:rFonts w:ascii="Calibri" w:hAnsi="Calibri"/>
          <w:i/>
          <w:sz w:val="22"/>
          <w:szCs w:val="22"/>
        </w:rPr>
        <w:t>Requesting a Debrief Conference</w:t>
      </w:r>
      <w:r w:rsidR="00E01739">
        <w:rPr>
          <w:rFonts w:ascii="Calibri" w:hAnsi="Calibri"/>
          <w:sz w:val="22"/>
          <w:szCs w:val="22"/>
        </w:rPr>
        <w:t xml:space="preserve">:  </w:t>
      </w:r>
      <w:r w:rsidRPr="00266FCB">
        <w:rPr>
          <w:rFonts w:ascii="Calibri" w:hAnsi="Calibri"/>
          <w:sz w:val="22"/>
          <w:szCs w:val="22"/>
          <w:lang w:val="x-none"/>
        </w:rPr>
        <w:t>The request for a</w:t>
      </w:r>
      <w:r w:rsidR="00804E9E">
        <w:rPr>
          <w:rFonts w:ascii="Calibri" w:hAnsi="Calibri"/>
          <w:sz w:val="22"/>
          <w:szCs w:val="22"/>
        </w:rPr>
        <w:t xml:space="preserve"> Debrief Conference </w:t>
      </w:r>
      <w:r w:rsidRPr="00266FCB">
        <w:rPr>
          <w:rFonts w:ascii="Calibri" w:hAnsi="Calibri"/>
          <w:sz w:val="22"/>
          <w:szCs w:val="22"/>
          <w:lang w:val="x-none"/>
        </w:rPr>
        <w:t xml:space="preserve">must be made in writing via email to the </w:t>
      </w:r>
      <w:r w:rsidR="00804E9E">
        <w:rPr>
          <w:rFonts w:ascii="Calibri" w:hAnsi="Calibri"/>
          <w:sz w:val="22"/>
          <w:szCs w:val="22"/>
        </w:rPr>
        <w:t xml:space="preserve">Procurement Coordinator </w:t>
      </w:r>
      <w:r w:rsidRPr="00266FCB">
        <w:rPr>
          <w:rFonts w:ascii="Calibri" w:hAnsi="Calibri"/>
          <w:sz w:val="22"/>
          <w:szCs w:val="22"/>
          <w:lang w:val="x-none"/>
        </w:rPr>
        <w:t xml:space="preserve">and received within three </w:t>
      </w:r>
      <w:r>
        <w:rPr>
          <w:rFonts w:ascii="Calibri" w:hAnsi="Calibri"/>
          <w:sz w:val="22"/>
          <w:szCs w:val="22"/>
        </w:rPr>
        <w:t xml:space="preserve">(3) </w:t>
      </w:r>
      <w:r w:rsidRPr="00266FCB">
        <w:rPr>
          <w:rFonts w:ascii="Calibri" w:hAnsi="Calibri"/>
          <w:sz w:val="22"/>
          <w:szCs w:val="22"/>
          <w:lang w:val="x-none"/>
        </w:rPr>
        <w:t>business days after the announcement of the Apparent Successful Bidder.</w:t>
      </w:r>
      <w:r>
        <w:rPr>
          <w:rFonts w:ascii="Calibri" w:hAnsi="Calibri"/>
          <w:sz w:val="22"/>
          <w:szCs w:val="22"/>
        </w:rPr>
        <w:t xml:space="preserve">  </w:t>
      </w:r>
      <w:r w:rsidRPr="00266FCB">
        <w:rPr>
          <w:rFonts w:ascii="Calibri" w:hAnsi="Calibri"/>
          <w:sz w:val="22"/>
          <w:szCs w:val="22"/>
          <w:lang w:val="x-none"/>
        </w:rPr>
        <w:t xml:space="preserve">Debrief conferences may be conducted either in person at the </w:t>
      </w:r>
      <w:r>
        <w:rPr>
          <w:rFonts w:ascii="Calibri" w:hAnsi="Calibri"/>
          <w:sz w:val="22"/>
          <w:szCs w:val="22"/>
        </w:rPr>
        <w:t>Enterprise Services</w:t>
      </w:r>
      <w:r w:rsidRPr="00266FCB">
        <w:rPr>
          <w:rFonts w:ascii="Calibri" w:hAnsi="Calibri"/>
          <w:sz w:val="22"/>
          <w:szCs w:val="22"/>
        </w:rPr>
        <w:t xml:space="preserve"> </w:t>
      </w:r>
      <w:r>
        <w:rPr>
          <w:rFonts w:ascii="Calibri" w:hAnsi="Calibri"/>
          <w:sz w:val="22"/>
          <w:szCs w:val="22"/>
        </w:rPr>
        <w:t>offices</w:t>
      </w:r>
      <w:r w:rsidRPr="00266FCB">
        <w:rPr>
          <w:rFonts w:ascii="Calibri" w:hAnsi="Calibri"/>
          <w:sz w:val="22"/>
          <w:szCs w:val="22"/>
          <w:lang w:val="x-none"/>
        </w:rPr>
        <w:t xml:space="preserve"> in Olympia, Wash</w:t>
      </w:r>
      <w:r>
        <w:rPr>
          <w:rFonts w:ascii="Calibri" w:hAnsi="Calibri"/>
          <w:sz w:val="22"/>
          <w:szCs w:val="22"/>
        </w:rPr>
        <w:t>ington</w:t>
      </w:r>
      <w:r w:rsidRPr="00266FCB">
        <w:rPr>
          <w:rFonts w:ascii="Calibri" w:hAnsi="Calibri"/>
          <w:sz w:val="22"/>
          <w:szCs w:val="22"/>
          <w:lang w:val="x-none"/>
        </w:rPr>
        <w:t xml:space="preserve">, or by telephone, as determined by </w:t>
      </w:r>
      <w:r>
        <w:rPr>
          <w:rFonts w:ascii="Calibri" w:hAnsi="Calibri"/>
          <w:sz w:val="22"/>
          <w:szCs w:val="22"/>
        </w:rPr>
        <w:t>Enterprise Services</w:t>
      </w:r>
      <w:r w:rsidRPr="00266FCB">
        <w:rPr>
          <w:rFonts w:ascii="Calibri" w:hAnsi="Calibri"/>
          <w:sz w:val="22"/>
          <w:szCs w:val="22"/>
          <w:lang w:val="x-none"/>
        </w:rPr>
        <w:t xml:space="preserve">, and may be limited by </w:t>
      </w:r>
      <w:r>
        <w:rPr>
          <w:rFonts w:ascii="Calibri" w:hAnsi="Calibri"/>
          <w:sz w:val="22"/>
          <w:szCs w:val="22"/>
        </w:rPr>
        <w:t>Enterprise Services</w:t>
      </w:r>
      <w:r w:rsidRPr="00266FCB">
        <w:rPr>
          <w:rFonts w:ascii="Calibri" w:hAnsi="Calibri"/>
          <w:sz w:val="22"/>
          <w:szCs w:val="22"/>
        </w:rPr>
        <w:t xml:space="preserve"> </w:t>
      </w:r>
      <w:r w:rsidRPr="00266FCB">
        <w:rPr>
          <w:rFonts w:ascii="Calibri" w:hAnsi="Calibri"/>
          <w:sz w:val="22"/>
          <w:szCs w:val="22"/>
          <w:lang w:val="x-none"/>
        </w:rPr>
        <w:t>to a specified period of time.</w:t>
      </w:r>
      <w:r>
        <w:rPr>
          <w:rFonts w:ascii="Calibri" w:hAnsi="Calibri"/>
          <w:sz w:val="22"/>
          <w:szCs w:val="22"/>
        </w:rPr>
        <w:t xml:space="preserve">  </w:t>
      </w:r>
      <w:r w:rsidRPr="00266FCB">
        <w:rPr>
          <w:rFonts w:ascii="Calibri" w:hAnsi="Calibri"/>
          <w:sz w:val="22"/>
          <w:szCs w:val="22"/>
          <w:lang w:val="x-none"/>
        </w:rPr>
        <w:t>The failure of a bidder to request a debrief within the specified time and attend a debrief conference constitutes a waiver of the right to submit a protest.</w:t>
      </w:r>
      <w:r w:rsidRPr="00266FCB">
        <w:rPr>
          <w:rFonts w:ascii="Calibri" w:hAnsi="Calibri"/>
          <w:sz w:val="22"/>
          <w:szCs w:val="22"/>
        </w:rPr>
        <w:t xml:space="preserve"> </w:t>
      </w:r>
      <w:r>
        <w:rPr>
          <w:rFonts w:ascii="Calibri" w:hAnsi="Calibri"/>
          <w:sz w:val="22"/>
          <w:szCs w:val="22"/>
        </w:rPr>
        <w:t xml:space="preserve"> </w:t>
      </w:r>
      <w:r w:rsidRPr="00266FCB">
        <w:rPr>
          <w:rFonts w:ascii="Calibri" w:hAnsi="Calibri"/>
          <w:sz w:val="22"/>
          <w:szCs w:val="22"/>
        </w:rPr>
        <w:t>Any issue, exception, addition, or omission not brought to the attention of the procurement coordinator before or during the debrief conference may be deemed waived for protest purposes.</w:t>
      </w:r>
    </w:p>
    <w:p w14:paraId="2788B508" w14:textId="77777777" w:rsidR="00E01739" w:rsidRDefault="00E01739" w:rsidP="00266FCB">
      <w:pPr>
        <w:rPr>
          <w:rFonts w:ascii="Calibri" w:hAnsi="Calibri"/>
          <w:b/>
          <w:sz w:val="22"/>
          <w:szCs w:val="22"/>
        </w:rPr>
      </w:pPr>
    </w:p>
    <w:p w14:paraId="4295C38E" w14:textId="77777777" w:rsidR="00CB5D16" w:rsidRPr="00DF72F6" w:rsidRDefault="00CB5D16" w:rsidP="00CB5D16">
      <w:pPr>
        <w:spacing w:after="120"/>
        <w:rPr>
          <w:rFonts w:ascii="Calibri" w:hAnsi="Calibri"/>
          <w:b/>
          <w:sz w:val="22"/>
          <w:szCs w:val="22"/>
        </w:rPr>
      </w:pPr>
      <w:r>
        <w:rPr>
          <w:rFonts w:ascii="Calibri" w:hAnsi="Calibri"/>
          <w:b/>
          <w:sz w:val="22"/>
          <w:szCs w:val="22"/>
        </w:rPr>
        <w:t>Protest</w:t>
      </w:r>
      <w:r w:rsidR="00DB5B43">
        <w:rPr>
          <w:rFonts w:ascii="Calibri" w:hAnsi="Calibri"/>
          <w:b/>
          <w:sz w:val="22"/>
          <w:szCs w:val="22"/>
        </w:rPr>
        <w:t>s</w:t>
      </w:r>
    </w:p>
    <w:p w14:paraId="067BFBA7" w14:textId="4530D89E" w:rsidR="00CB5D16" w:rsidRPr="000D70C0" w:rsidRDefault="000D70C0" w:rsidP="00266FCB">
      <w:pPr>
        <w:rPr>
          <w:rFonts w:ascii="Calibri" w:hAnsi="Calibri"/>
          <w:sz w:val="22"/>
          <w:szCs w:val="22"/>
        </w:rPr>
      </w:pPr>
      <w:r w:rsidRPr="000D70C0">
        <w:rPr>
          <w:rFonts w:ascii="Calibri" w:hAnsi="Calibri"/>
          <w:sz w:val="22"/>
          <w:szCs w:val="22"/>
        </w:rPr>
        <w:t xml:space="preserve">Following a Debrief Conference, a bidder may protest the award of the </w:t>
      </w:r>
      <w:r w:rsidR="003F10F9">
        <w:rPr>
          <w:rFonts w:ascii="Calibri" w:hAnsi="Calibri"/>
          <w:sz w:val="22"/>
          <w:szCs w:val="22"/>
        </w:rPr>
        <w:t>M</w:t>
      </w:r>
      <w:r w:rsidRPr="000D70C0">
        <w:rPr>
          <w:rFonts w:ascii="Calibri" w:hAnsi="Calibri"/>
          <w:sz w:val="22"/>
          <w:szCs w:val="22"/>
        </w:rPr>
        <w:t xml:space="preserve">aster </w:t>
      </w:r>
      <w:r w:rsidR="008317A7">
        <w:rPr>
          <w:rFonts w:ascii="Calibri" w:hAnsi="Calibri"/>
          <w:sz w:val="22"/>
          <w:szCs w:val="22"/>
        </w:rPr>
        <w:t>Agreement</w:t>
      </w:r>
      <w:r w:rsidRPr="000D70C0">
        <w:rPr>
          <w:rFonts w:ascii="Calibri" w:hAnsi="Calibri"/>
          <w:sz w:val="22"/>
          <w:szCs w:val="22"/>
        </w:rPr>
        <w:t>.</w:t>
      </w:r>
    </w:p>
    <w:p w14:paraId="5D71D9B5" w14:textId="14F1F8E3" w:rsidR="00E01739" w:rsidRDefault="000D70C0" w:rsidP="00363FF0">
      <w:pPr>
        <w:numPr>
          <w:ilvl w:val="0"/>
          <w:numId w:val="12"/>
        </w:numPr>
        <w:spacing w:before="120"/>
        <w:ind w:left="1440" w:right="720"/>
        <w:jc w:val="both"/>
        <w:rPr>
          <w:rFonts w:ascii="Calibri" w:hAnsi="Calibri"/>
          <w:sz w:val="22"/>
          <w:szCs w:val="22"/>
        </w:rPr>
      </w:pPr>
      <w:r>
        <w:rPr>
          <w:rFonts w:ascii="Calibri" w:hAnsi="Calibri"/>
          <w:i/>
          <w:sz w:val="22"/>
          <w:szCs w:val="22"/>
        </w:rPr>
        <w:t>Criteria for a Protest</w:t>
      </w:r>
      <w:r w:rsidR="00E01739">
        <w:rPr>
          <w:rFonts w:ascii="Calibri" w:hAnsi="Calibri"/>
          <w:sz w:val="22"/>
          <w:szCs w:val="22"/>
        </w:rPr>
        <w:t xml:space="preserve">:  </w:t>
      </w:r>
      <w:r w:rsidRPr="00266FCB">
        <w:rPr>
          <w:rFonts w:ascii="Calibri" w:hAnsi="Calibri"/>
          <w:sz w:val="22"/>
          <w:szCs w:val="22"/>
          <w:lang w:val="x-none"/>
        </w:rPr>
        <w:t xml:space="preserve">A protest may be based only on one or more of the following: </w:t>
      </w:r>
      <w:r>
        <w:rPr>
          <w:rFonts w:ascii="Calibri" w:hAnsi="Calibri"/>
          <w:sz w:val="22"/>
          <w:szCs w:val="22"/>
        </w:rPr>
        <w:t>(a) </w:t>
      </w:r>
      <w:r w:rsidRPr="000D70C0">
        <w:rPr>
          <w:rFonts w:ascii="Calibri" w:hAnsi="Calibri"/>
          <w:sz w:val="22"/>
          <w:szCs w:val="22"/>
          <w:lang w:val="x-none"/>
        </w:rPr>
        <w:t>Bias, discrimination</w:t>
      </w:r>
      <w:r w:rsidR="00DB5B43">
        <w:rPr>
          <w:rFonts w:ascii="Calibri" w:hAnsi="Calibri"/>
          <w:sz w:val="22"/>
          <w:szCs w:val="22"/>
        </w:rPr>
        <w:t>,</w:t>
      </w:r>
      <w:r w:rsidRPr="000D70C0">
        <w:rPr>
          <w:rFonts w:ascii="Calibri" w:hAnsi="Calibri"/>
          <w:sz w:val="22"/>
          <w:szCs w:val="22"/>
          <w:lang w:val="x-none"/>
        </w:rPr>
        <w:t xml:space="preserve"> or conflict of interest on the part of an evaluator;</w:t>
      </w:r>
      <w:r w:rsidRPr="000D70C0">
        <w:rPr>
          <w:rFonts w:ascii="Calibri" w:hAnsi="Calibri"/>
          <w:sz w:val="22"/>
          <w:szCs w:val="22"/>
        </w:rPr>
        <w:t xml:space="preserve"> (b) </w:t>
      </w:r>
      <w:r w:rsidRPr="000D70C0">
        <w:rPr>
          <w:rFonts w:ascii="Calibri" w:hAnsi="Calibri"/>
          <w:sz w:val="22"/>
          <w:szCs w:val="22"/>
          <w:lang w:val="x-none"/>
        </w:rPr>
        <w:t>Error in computing evaluation scores; or</w:t>
      </w:r>
      <w:r w:rsidRPr="000D70C0">
        <w:rPr>
          <w:rFonts w:ascii="Calibri" w:hAnsi="Calibri"/>
          <w:sz w:val="22"/>
          <w:szCs w:val="22"/>
        </w:rPr>
        <w:t xml:space="preserve"> (c) </w:t>
      </w:r>
      <w:r w:rsidRPr="000D70C0">
        <w:rPr>
          <w:rFonts w:ascii="Calibri" w:hAnsi="Calibri"/>
          <w:sz w:val="22"/>
          <w:szCs w:val="22"/>
          <w:lang w:val="x-none"/>
        </w:rPr>
        <w:t xml:space="preserve">Non-compliance with any procedures described in the </w:t>
      </w:r>
      <w:r w:rsidR="00A44BC4">
        <w:rPr>
          <w:rFonts w:ascii="Calibri" w:hAnsi="Calibri" w:cs="Arial"/>
          <w:sz w:val="22"/>
          <w:szCs w:val="22"/>
        </w:rPr>
        <w:t>Competitive</w:t>
      </w:r>
      <w:r w:rsidR="00223D22">
        <w:rPr>
          <w:rFonts w:ascii="Calibri" w:hAnsi="Calibri" w:cs="Arial"/>
          <w:sz w:val="22"/>
          <w:szCs w:val="22"/>
        </w:rPr>
        <w:t xml:space="preserve"> Solicitation</w:t>
      </w:r>
      <w:r w:rsidR="00DB5B43">
        <w:rPr>
          <w:rFonts w:ascii="Calibri" w:hAnsi="Calibri"/>
          <w:sz w:val="22"/>
          <w:szCs w:val="22"/>
        </w:rPr>
        <w:t>.</w:t>
      </w:r>
    </w:p>
    <w:p w14:paraId="73B9DCC0" w14:textId="1EDFB75F" w:rsidR="000D70C0" w:rsidRDefault="000D70C0" w:rsidP="00363FF0">
      <w:pPr>
        <w:numPr>
          <w:ilvl w:val="0"/>
          <w:numId w:val="12"/>
        </w:numPr>
        <w:spacing w:before="120"/>
        <w:ind w:left="1440" w:right="720"/>
        <w:jc w:val="both"/>
        <w:rPr>
          <w:rFonts w:ascii="Calibri" w:hAnsi="Calibri"/>
          <w:sz w:val="22"/>
          <w:szCs w:val="22"/>
        </w:rPr>
      </w:pPr>
      <w:r>
        <w:rPr>
          <w:rFonts w:ascii="Calibri" w:hAnsi="Calibri"/>
          <w:i/>
          <w:sz w:val="22"/>
          <w:szCs w:val="22"/>
        </w:rPr>
        <w:t>Initiating a Protest</w:t>
      </w:r>
      <w:r>
        <w:rPr>
          <w:rFonts w:ascii="Calibri" w:hAnsi="Calibri"/>
          <w:sz w:val="22"/>
          <w:szCs w:val="22"/>
        </w:rPr>
        <w:t xml:space="preserve">:  </w:t>
      </w:r>
      <w:r w:rsidR="00DB5B43" w:rsidRPr="00266FCB">
        <w:rPr>
          <w:rFonts w:ascii="Calibri" w:hAnsi="Calibri"/>
          <w:sz w:val="22"/>
          <w:szCs w:val="22"/>
          <w:lang w:val="x-none"/>
        </w:rPr>
        <w:t>Any bidder may protest an award to the A</w:t>
      </w:r>
      <w:r w:rsidR="003F10F9">
        <w:rPr>
          <w:rFonts w:ascii="Calibri" w:hAnsi="Calibri"/>
          <w:sz w:val="22"/>
          <w:szCs w:val="22"/>
        </w:rPr>
        <w:t>SB</w:t>
      </w:r>
      <w:r w:rsidR="00DB5B43" w:rsidRPr="00266FCB">
        <w:rPr>
          <w:rFonts w:ascii="Calibri" w:hAnsi="Calibri"/>
          <w:sz w:val="22"/>
          <w:szCs w:val="22"/>
          <w:lang w:val="x-none"/>
        </w:rPr>
        <w:t>.  A protest must:</w:t>
      </w:r>
      <w:r w:rsidR="00DB5B43">
        <w:rPr>
          <w:rFonts w:ascii="Calibri" w:hAnsi="Calibri"/>
          <w:sz w:val="22"/>
          <w:szCs w:val="22"/>
        </w:rPr>
        <w:t xml:space="preserve"> (a) </w:t>
      </w:r>
      <w:r w:rsidR="00DB5B43" w:rsidRPr="00266FCB">
        <w:rPr>
          <w:rFonts w:ascii="Calibri" w:hAnsi="Calibri"/>
          <w:sz w:val="22"/>
          <w:szCs w:val="22"/>
          <w:lang w:val="x-none"/>
        </w:rPr>
        <w:t xml:space="preserve">Be submitted to and received by the </w:t>
      </w:r>
      <w:r w:rsidR="00804E9E">
        <w:rPr>
          <w:rFonts w:ascii="Calibri" w:hAnsi="Calibri"/>
          <w:sz w:val="22"/>
          <w:szCs w:val="22"/>
        </w:rPr>
        <w:t>Procurement Coordinator</w:t>
      </w:r>
      <w:r w:rsidR="00DB5B43" w:rsidRPr="00266FCB">
        <w:rPr>
          <w:rFonts w:ascii="Calibri" w:hAnsi="Calibri"/>
          <w:sz w:val="22"/>
          <w:szCs w:val="22"/>
          <w:lang w:val="x-none"/>
        </w:rPr>
        <w:t xml:space="preserve">, </w:t>
      </w:r>
      <w:r w:rsidR="00DB5B43" w:rsidRPr="00266FCB">
        <w:rPr>
          <w:rFonts w:ascii="Calibri" w:hAnsi="Calibri"/>
          <w:sz w:val="22"/>
          <w:szCs w:val="22"/>
        </w:rPr>
        <w:t>within</w:t>
      </w:r>
      <w:r w:rsidR="00DB5B43" w:rsidRPr="00266FCB">
        <w:rPr>
          <w:rFonts w:ascii="Calibri" w:hAnsi="Calibri"/>
          <w:sz w:val="22"/>
          <w:szCs w:val="22"/>
          <w:lang w:val="x-none"/>
        </w:rPr>
        <w:t xml:space="preserve"> five </w:t>
      </w:r>
      <w:r w:rsidR="00DB5B43">
        <w:rPr>
          <w:rFonts w:ascii="Calibri" w:hAnsi="Calibri"/>
          <w:sz w:val="22"/>
          <w:szCs w:val="22"/>
        </w:rPr>
        <w:t xml:space="preserve">(5) </w:t>
      </w:r>
      <w:r w:rsidR="00DB5B43" w:rsidRPr="00266FCB">
        <w:rPr>
          <w:rFonts w:ascii="Calibri" w:hAnsi="Calibri"/>
          <w:sz w:val="22"/>
          <w:szCs w:val="22"/>
          <w:lang w:val="x-none"/>
        </w:rPr>
        <w:t>business days after the protesting bidder’s</w:t>
      </w:r>
      <w:r w:rsidR="00804E9E">
        <w:rPr>
          <w:rFonts w:ascii="Calibri" w:hAnsi="Calibri"/>
          <w:sz w:val="22"/>
          <w:szCs w:val="22"/>
        </w:rPr>
        <w:t xml:space="preserve"> Debriefing Conference </w:t>
      </w:r>
      <w:r w:rsidR="00DB5B43" w:rsidRPr="00266FCB">
        <w:rPr>
          <w:rFonts w:ascii="Calibri" w:hAnsi="Calibri"/>
          <w:sz w:val="22"/>
          <w:szCs w:val="22"/>
          <w:lang w:val="x-none"/>
        </w:rPr>
        <w:t xml:space="preserve">(see </w:t>
      </w:r>
      <w:r w:rsidR="00DB5B43" w:rsidRPr="00266FCB">
        <w:rPr>
          <w:rFonts w:ascii="Calibri" w:hAnsi="Calibri"/>
          <w:i/>
          <w:sz w:val="22"/>
          <w:szCs w:val="22"/>
          <w:lang w:val="x-none"/>
        </w:rPr>
        <w:t>Form and Substance, and Other</w:t>
      </w:r>
      <w:r w:rsidR="00DB5B43" w:rsidRPr="00266FCB">
        <w:rPr>
          <w:rFonts w:ascii="Calibri" w:hAnsi="Calibri"/>
          <w:sz w:val="22"/>
          <w:szCs w:val="22"/>
          <w:lang w:val="x-none"/>
        </w:rPr>
        <w:t xml:space="preserve"> below);</w:t>
      </w:r>
      <w:r w:rsidR="00DB5B43">
        <w:rPr>
          <w:rFonts w:ascii="Calibri" w:hAnsi="Calibri"/>
          <w:sz w:val="22"/>
          <w:szCs w:val="22"/>
        </w:rPr>
        <w:t xml:space="preserve"> (b) </w:t>
      </w:r>
      <w:r w:rsidR="00DB5B43" w:rsidRPr="00266FCB">
        <w:rPr>
          <w:rFonts w:ascii="Calibri" w:hAnsi="Calibri"/>
          <w:sz w:val="22"/>
          <w:szCs w:val="22"/>
          <w:lang w:val="x-none"/>
        </w:rPr>
        <w:t>Be in writing;</w:t>
      </w:r>
      <w:r w:rsidR="00DB5B43">
        <w:rPr>
          <w:rFonts w:ascii="Calibri" w:hAnsi="Calibri"/>
          <w:sz w:val="22"/>
          <w:szCs w:val="22"/>
        </w:rPr>
        <w:t xml:space="preserve"> (c) </w:t>
      </w:r>
      <w:r w:rsidR="00DB5B43" w:rsidRPr="00266FCB">
        <w:rPr>
          <w:rFonts w:ascii="Calibri" w:hAnsi="Calibri"/>
          <w:sz w:val="22"/>
          <w:szCs w:val="22"/>
          <w:lang w:val="x-none"/>
        </w:rPr>
        <w:t>Include a specific and complete statement of facts forming the basis of the protest; and</w:t>
      </w:r>
      <w:r w:rsidR="00DB5B43">
        <w:rPr>
          <w:rFonts w:ascii="Calibri" w:hAnsi="Calibri"/>
          <w:sz w:val="22"/>
          <w:szCs w:val="22"/>
        </w:rPr>
        <w:t xml:space="preserve"> (d) </w:t>
      </w:r>
      <w:r w:rsidR="00DB5B43" w:rsidRPr="00266FCB">
        <w:rPr>
          <w:rFonts w:ascii="Calibri" w:hAnsi="Calibri"/>
          <w:sz w:val="22"/>
          <w:szCs w:val="22"/>
          <w:lang w:val="x-none"/>
        </w:rPr>
        <w:t>Include a description of the relief or corrective action requested.</w:t>
      </w:r>
    </w:p>
    <w:p w14:paraId="3C56B673" w14:textId="77777777" w:rsidR="000D70C0" w:rsidRDefault="000D70C0" w:rsidP="00363FF0">
      <w:pPr>
        <w:numPr>
          <w:ilvl w:val="0"/>
          <w:numId w:val="12"/>
        </w:numPr>
        <w:spacing w:before="120"/>
        <w:ind w:left="1440" w:right="720"/>
        <w:jc w:val="both"/>
        <w:rPr>
          <w:rFonts w:ascii="Calibri" w:hAnsi="Calibri"/>
          <w:sz w:val="22"/>
          <w:szCs w:val="22"/>
        </w:rPr>
      </w:pPr>
      <w:r>
        <w:rPr>
          <w:rFonts w:ascii="Calibri" w:hAnsi="Calibri"/>
          <w:i/>
          <w:sz w:val="22"/>
          <w:szCs w:val="22"/>
        </w:rPr>
        <w:t>Protest Response</w:t>
      </w:r>
      <w:r>
        <w:rPr>
          <w:rFonts w:ascii="Calibri" w:hAnsi="Calibri"/>
          <w:sz w:val="22"/>
          <w:szCs w:val="22"/>
        </w:rPr>
        <w:t xml:space="preserve">:  </w:t>
      </w:r>
      <w:r w:rsidR="00DB5B43" w:rsidRPr="00266FCB">
        <w:rPr>
          <w:rFonts w:ascii="Calibri" w:hAnsi="Calibri"/>
          <w:sz w:val="22"/>
          <w:szCs w:val="22"/>
          <w:lang w:val="x-none"/>
        </w:rPr>
        <w:t xml:space="preserve">After reviewing the protest and available facts, </w:t>
      </w:r>
      <w:r w:rsidR="00DB5B43">
        <w:rPr>
          <w:rFonts w:ascii="Calibri" w:hAnsi="Calibri"/>
          <w:sz w:val="22"/>
          <w:szCs w:val="22"/>
        </w:rPr>
        <w:t>Enterprise Services</w:t>
      </w:r>
      <w:r w:rsidR="00DB5B43" w:rsidRPr="00266FCB">
        <w:rPr>
          <w:rFonts w:ascii="Calibri" w:hAnsi="Calibri"/>
          <w:sz w:val="22"/>
          <w:szCs w:val="22"/>
          <w:lang w:val="x-none"/>
        </w:rPr>
        <w:t xml:space="preserve"> will issue a written response within </w:t>
      </w:r>
      <w:r w:rsidR="00DB5B43">
        <w:rPr>
          <w:rFonts w:ascii="Calibri" w:hAnsi="Calibri"/>
          <w:sz w:val="22"/>
          <w:szCs w:val="22"/>
        </w:rPr>
        <w:t>ten (</w:t>
      </w:r>
      <w:r w:rsidR="00DB5B43" w:rsidRPr="00266FCB">
        <w:rPr>
          <w:rFonts w:ascii="Calibri" w:hAnsi="Calibri"/>
          <w:sz w:val="22"/>
          <w:szCs w:val="22"/>
          <w:lang w:val="x-none"/>
        </w:rPr>
        <w:t>10</w:t>
      </w:r>
      <w:r w:rsidR="00DB5B43">
        <w:rPr>
          <w:rFonts w:ascii="Calibri" w:hAnsi="Calibri"/>
          <w:sz w:val="22"/>
          <w:szCs w:val="22"/>
        </w:rPr>
        <w:t>)</w:t>
      </w:r>
      <w:r w:rsidR="00DB5B43" w:rsidRPr="00266FCB">
        <w:rPr>
          <w:rFonts w:ascii="Calibri" w:hAnsi="Calibri"/>
          <w:sz w:val="22"/>
          <w:szCs w:val="22"/>
          <w:lang w:val="x-none"/>
        </w:rPr>
        <w:t xml:space="preserve"> business days from receipt of the protest, unless additional time is needed.</w:t>
      </w:r>
    </w:p>
    <w:p w14:paraId="65A227A0" w14:textId="77777777" w:rsidR="000D70C0" w:rsidRDefault="000D70C0" w:rsidP="00363FF0">
      <w:pPr>
        <w:numPr>
          <w:ilvl w:val="0"/>
          <w:numId w:val="12"/>
        </w:numPr>
        <w:spacing w:before="120"/>
        <w:ind w:left="1440" w:right="720"/>
        <w:jc w:val="both"/>
        <w:rPr>
          <w:rFonts w:ascii="Calibri" w:hAnsi="Calibri"/>
          <w:sz w:val="22"/>
          <w:szCs w:val="22"/>
        </w:rPr>
      </w:pPr>
      <w:r>
        <w:rPr>
          <w:rFonts w:ascii="Calibri" w:hAnsi="Calibri"/>
          <w:i/>
          <w:sz w:val="22"/>
          <w:szCs w:val="22"/>
        </w:rPr>
        <w:t>Decision is Final</w:t>
      </w:r>
      <w:r>
        <w:rPr>
          <w:rFonts w:ascii="Calibri" w:hAnsi="Calibri"/>
          <w:sz w:val="22"/>
          <w:szCs w:val="22"/>
        </w:rPr>
        <w:t xml:space="preserve">:  </w:t>
      </w:r>
      <w:r w:rsidR="00DB5B43" w:rsidRPr="00266FCB">
        <w:rPr>
          <w:rFonts w:ascii="Calibri" w:hAnsi="Calibri"/>
          <w:sz w:val="22"/>
          <w:szCs w:val="22"/>
          <w:lang w:val="x-none"/>
        </w:rPr>
        <w:t xml:space="preserve">The protest decision is final and not subject to administrative appeal.  If the protesting bidder does not accept </w:t>
      </w:r>
      <w:r w:rsidR="00E43B0F">
        <w:rPr>
          <w:rFonts w:ascii="Calibri" w:hAnsi="Calibri"/>
          <w:sz w:val="22"/>
          <w:szCs w:val="22"/>
        </w:rPr>
        <w:t>Enterprise Services’</w:t>
      </w:r>
      <w:r w:rsidR="00DB5B43" w:rsidRPr="00266FCB">
        <w:rPr>
          <w:rFonts w:ascii="Calibri" w:hAnsi="Calibri"/>
          <w:sz w:val="22"/>
          <w:szCs w:val="22"/>
          <w:lang w:val="x-none"/>
        </w:rPr>
        <w:t xml:space="preserve"> protest response, the bidder may seek relief </w:t>
      </w:r>
      <w:r w:rsidR="00DB5B43">
        <w:rPr>
          <w:rFonts w:ascii="Calibri" w:hAnsi="Calibri"/>
          <w:sz w:val="22"/>
          <w:szCs w:val="22"/>
        </w:rPr>
        <w:t xml:space="preserve">in </w:t>
      </w:r>
      <w:r w:rsidR="00DB5B43" w:rsidRPr="00266FCB">
        <w:rPr>
          <w:rFonts w:ascii="Calibri" w:hAnsi="Calibri"/>
          <w:sz w:val="22"/>
          <w:szCs w:val="22"/>
          <w:lang w:val="x-none"/>
        </w:rPr>
        <w:t>Thurston County</w:t>
      </w:r>
      <w:r w:rsidR="00DB5B43">
        <w:rPr>
          <w:rFonts w:ascii="Calibri" w:hAnsi="Calibri"/>
          <w:sz w:val="22"/>
          <w:szCs w:val="22"/>
        </w:rPr>
        <w:t xml:space="preserve"> Superior Court</w:t>
      </w:r>
      <w:r w:rsidR="00DB5B43" w:rsidRPr="00266FCB">
        <w:rPr>
          <w:rFonts w:ascii="Calibri" w:hAnsi="Calibri"/>
          <w:sz w:val="22"/>
          <w:szCs w:val="22"/>
          <w:lang w:val="x-none"/>
        </w:rPr>
        <w:t>.</w:t>
      </w:r>
    </w:p>
    <w:p w14:paraId="18D71AC4" w14:textId="77777777" w:rsidR="00DB5B43" w:rsidRPr="0095197A" w:rsidRDefault="00DB5B43" w:rsidP="00DB5B43">
      <w:pPr>
        <w:rPr>
          <w:rFonts w:ascii="Calibri" w:hAnsi="Calibri"/>
          <w:sz w:val="22"/>
          <w:szCs w:val="22"/>
        </w:rPr>
      </w:pPr>
    </w:p>
    <w:p w14:paraId="0F2A8B6D" w14:textId="77777777" w:rsidR="00DB5B43" w:rsidRPr="00DF72F6" w:rsidRDefault="00DB5B43" w:rsidP="0095197A">
      <w:pPr>
        <w:keepNext/>
        <w:keepLines/>
        <w:spacing w:after="120"/>
        <w:rPr>
          <w:rFonts w:ascii="Calibri" w:hAnsi="Calibri"/>
          <w:b/>
          <w:sz w:val="22"/>
          <w:szCs w:val="22"/>
        </w:rPr>
      </w:pPr>
      <w:r>
        <w:rPr>
          <w:rFonts w:ascii="Calibri" w:hAnsi="Calibri"/>
          <w:b/>
          <w:sz w:val="22"/>
          <w:szCs w:val="22"/>
        </w:rPr>
        <w:t>Communication During Complaints, Debriefs, and Protests</w:t>
      </w:r>
    </w:p>
    <w:p w14:paraId="6E338D3E" w14:textId="3D14883D" w:rsidR="00266FCB" w:rsidRPr="00266FCB" w:rsidRDefault="00DB5B43" w:rsidP="0095197A">
      <w:pPr>
        <w:keepNext/>
        <w:keepLines/>
        <w:rPr>
          <w:rFonts w:ascii="Calibri" w:hAnsi="Calibri"/>
          <w:sz w:val="22"/>
          <w:szCs w:val="22"/>
        </w:rPr>
      </w:pPr>
      <w:r w:rsidRPr="00266FCB">
        <w:rPr>
          <w:rFonts w:ascii="Calibri" w:hAnsi="Calibri"/>
          <w:sz w:val="22"/>
          <w:szCs w:val="22"/>
          <w:lang w:val="x-none"/>
        </w:rPr>
        <w:t xml:space="preserve">All communications about </w:t>
      </w:r>
      <w:r>
        <w:rPr>
          <w:rFonts w:ascii="Calibri" w:hAnsi="Calibri"/>
          <w:sz w:val="22"/>
          <w:szCs w:val="22"/>
        </w:rPr>
        <w:t xml:space="preserve">this </w:t>
      </w:r>
      <w:r w:rsidR="00A44BC4">
        <w:rPr>
          <w:rFonts w:ascii="Calibri" w:hAnsi="Calibri" w:cs="Arial"/>
          <w:sz w:val="22"/>
          <w:szCs w:val="22"/>
        </w:rPr>
        <w:t>Competitive</w:t>
      </w:r>
      <w:r w:rsidR="00223D22">
        <w:rPr>
          <w:rFonts w:ascii="Calibri" w:hAnsi="Calibri" w:cs="Arial"/>
          <w:sz w:val="22"/>
          <w:szCs w:val="22"/>
        </w:rPr>
        <w:t xml:space="preserve"> Solicitation</w:t>
      </w:r>
      <w:r>
        <w:rPr>
          <w:rFonts w:ascii="Calibri" w:hAnsi="Calibri"/>
          <w:sz w:val="22"/>
          <w:szCs w:val="22"/>
        </w:rPr>
        <w:t>, including complaints, debriefs, and protests,</w:t>
      </w:r>
      <w:r w:rsidRPr="00266FCB">
        <w:rPr>
          <w:rFonts w:ascii="Calibri" w:hAnsi="Calibri"/>
          <w:sz w:val="22"/>
          <w:szCs w:val="22"/>
          <w:lang w:val="x-none"/>
        </w:rPr>
        <w:t xml:space="preserve"> must be addressed to the </w:t>
      </w:r>
      <w:r w:rsidR="00804E9E">
        <w:rPr>
          <w:rFonts w:ascii="Calibri" w:hAnsi="Calibri"/>
          <w:sz w:val="22"/>
          <w:szCs w:val="22"/>
        </w:rPr>
        <w:t xml:space="preserve">Procurement Coordinator </w:t>
      </w:r>
      <w:r>
        <w:rPr>
          <w:rFonts w:ascii="Calibri" w:hAnsi="Calibri"/>
          <w:sz w:val="22"/>
          <w:szCs w:val="22"/>
        </w:rPr>
        <w:t>unless otherwise directed</w:t>
      </w:r>
      <w:r w:rsidRPr="00266FCB">
        <w:rPr>
          <w:rFonts w:ascii="Calibri" w:hAnsi="Calibri"/>
          <w:sz w:val="22"/>
          <w:szCs w:val="22"/>
          <w:lang w:val="x-none"/>
        </w:rPr>
        <w:t>.</w:t>
      </w:r>
    </w:p>
    <w:p w14:paraId="4ABE69A6" w14:textId="26BB6ABB" w:rsidR="00DB5B43" w:rsidRDefault="00DB5B43" w:rsidP="00363FF0">
      <w:pPr>
        <w:numPr>
          <w:ilvl w:val="0"/>
          <w:numId w:val="12"/>
        </w:numPr>
        <w:spacing w:before="120"/>
        <w:ind w:left="1440" w:right="720"/>
        <w:jc w:val="both"/>
        <w:rPr>
          <w:rFonts w:ascii="Calibri" w:hAnsi="Calibri"/>
          <w:sz w:val="22"/>
          <w:szCs w:val="22"/>
        </w:rPr>
      </w:pPr>
      <w:r>
        <w:rPr>
          <w:rFonts w:ascii="Calibri" w:hAnsi="Calibri"/>
          <w:i/>
          <w:sz w:val="22"/>
          <w:szCs w:val="22"/>
        </w:rPr>
        <w:t>Form, Substance, &amp; Other</w:t>
      </w:r>
      <w:r>
        <w:rPr>
          <w:rFonts w:ascii="Calibri" w:hAnsi="Calibri"/>
          <w:sz w:val="22"/>
          <w:szCs w:val="22"/>
        </w:rPr>
        <w:t>:  All complaints, requests for debrief, and protests must (a) </w:t>
      </w:r>
      <w:r w:rsidRPr="00DB5B43">
        <w:rPr>
          <w:rFonts w:ascii="Calibri" w:hAnsi="Calibri"/>
          <w:sz w:val="22"/>
          <w:szCs w:val="22"/>
        </w:rPr>
        <w:t>Be in writing; (b) Be signed by the complaining or protesting bidder or an authorized agent, unless sent by email; (c) Be delivered within the time frame(s) outlined herein; (</w:t>
      </w:r>
      <w:r w:rsidR="009B6D16">
        <w:rPr>
          <w:rFonts w:ascii="Calibri" w:hAnsi="Calibri"/>
          <w:sz w:val="22"/>
          <w:szCs w:val="22"/>
        </w:rPr>
        <w:t>d</w:t>
      </w:r>
      <w:r w:rsidRPr="00DB5B43">
        <w:rPr>
          <w:rFonts w:ascii="Calibri" w:hAnsi="Calibri"/>
          <w:sz w:val="22"/>
          <w:szCs w:val="22"/>
        </w:rPr>
        <w:t>) Identify the solicitation number; (</w:t>
      </w:r>
      <w:r w:rsidR="009B6D16">
        <w:rPr>
          <w:rFonts w:ascii="Calibri" w:hAnsi="Calibri"/>
          <w:sz w:val="22"/>
          <w:szCs w:val="22"/>
        </w:rPr>
        <w:t>e</w:t>
      </w:r>
      <w:r w:rsidRPr="00DB5B43">
        <w:rPr>
          <w:rFonts w:ascii="Calibri" w:hAnsi="Calibri"/>
          <w:sz w:val="22"/>
          <w:szCs w:val="22"/>
        </w:rPr>
        <w:t xml:space="preserve">) Conspicuously state </w:t>
      </w:r>
      <w:r w:rsidRPr="00DB5B43">
        <w:rPr>
          <w:rFonts w:ascii="Calibri" w:hAnsi="Calibri"/>
          <w:sz w:val="22"/>
          <w:szCs w:val="22"/>
        </w:rPr>
        <w:lastRenderedPageBreak/>
        <w:t>“Complaint,” “Debrief” or “Protest” in any subject line of any correspondence or email</w:t>
      </w:r>
      <w:r w:rsidR="003F10F9">
        <w:rPr>
          <w:rFonts w:ascii="Calibri" w:hAnsi="Calibri"/>
          <w:sz w:val="22"/>
          <w:szCs w:val="22"/>
        </w:rPr>
        <w:t>,</w:t>
      </w:r>
      <w:r w:rsidRPr="00DB5B43">
        <w:rPr>
          <w:rFonts w:ascii="Calibri" w:hAnsi="Calibri"/>
          <w:sz w:val="22"/>
          <w:szCs w:val="22"/>
        </w:rPr>
        <w:t xml:space="preserve"> and (</w:t>
      </w:r>
      <w:r w:rsidR="009B6D16">
        <w:rPr>
          <w:rFonts w:ascii="Calibri" w:hAnsi="Calibri"/>
          <w:sz w:val="22"/>
          <w:szCs w:val="22"/>
        </w:rPr>
        <w:t>f</w:t>
      </w:r>
      <w:r w:rsidRPr="00DB5B43">
        <w:rPr>
          <w:rFonts w:ascii="Calibri" w:hAnsi="Calibri"/>
          <w:sz w:val="22"/>
          <w:szCs w:val="22"/>
        </w:rPr>
        <w:t>) Be sent to the addres</w:t>
      </w:r>
      <w:r>
        <w:rPr>
          <w:rFonts w:ascii="Calibri" w:hAnsi="Calibri"/>
          <w:sz w:val="22"/>
          <w:szCs w:val="22"/>
        </w:rPr>
        <w:t>s identified in the table below.</w:t>
      </w:r>
    </w:p>
    <w:p w14:paraId="05E7F554" w14:textId="77777777" w:rsidR="00DB5B43" w:rsidRDefault="00DB5B43" w:rsidP="00363FF0">
      <w:pPr>
        <w:numPr>
          <w:ilvl w:val="0"/>
          <w:numId w:val="12"/>
        </w:numPr>
        <w:spacing w:before="120"/>
        <w:ind w:left="1440" w:right="720"/>
        <w:jc w:val="both"/>
        <w:rPr>
          <w:rFonts w:ascii="Calibri" w:hAnsi="Calibri"/>
          <w:sz w:val="22"/>
          <w:szCs w:val="22"/>
        </w:rPr>
      </w:pPr>
      <w:r>
        <w:rPr>
          <w:rFonts w:ascii="Calibri" w:hAnsi="Calibri"/>
          <w:i/>
          <w:sz w:val="22"/>
          <w:szCs w:val="22"/>
        </w:rPr>
        <w:t>Complaints &amp; Protests</w:t>
      </w:r>
      <w:r w:rsidRPr="00DB5B43">
        <w:rPr>
          <w:rFonts w:ascii="Calibri" w:hAnsi="Calibri"/>
          <w:sz w:val="22"/>
          <w:szCs w:val="22"/>
        </w:rPr>
        <w:t>:</w:t>
      </w:r>
      <w:r>
        <w:rPr>
          <w:rFonts w:ascii="Calibri" w:hAnsi="Calibri"/>
          <w:sz w:val="22"/>
          <w:szCs w:val="22"/>
        </w:rPr>
        <w:t xml:space="preserve">  All complaints and protests must (a) </w:t>
      </w:r>
      <w:r w:rsidRPr="00DB5B43">
        <w:rPr>
          <w:rFonts w:ascii="Calibri" w:hAnsi="Calibri"/>
          <w:sz w:val="22"/>
          <w:szCs w:val="22"/>
        </w:rPr>
        <w:t>State all facts and arguments on which the complaining or protesting bidder is relying as the basis for its action; and (b) Include any relevant documentation or other supporting evidence.</w:t>
      </w:r>
    </w:p>
    <w:p w14:paraId="4AEB0952" w14:textId="77777777" w:rsidR="00B42772" w:rsidRPr="00B42772" w:rsidRDefault="00B42772" w:rsidP="00B42772">
      <w:pPr>
        <w:spacing w:after="120"/>
        <w:rPr>
          <w:rFonts w:ascii="Calibri" w:hAnsi="Calibri"/>
          <w:b/>
          <w:sz w:val="22"/>
          <w:szCs w:val="22"/>
        </w:rPr>
      </w:pPr>
    </w:p>
    <w:p w14:paraId="71584F58" w14:textId="25B80D43" w:rsidR="008F49F9" w:rsidRPr="00B42772" w:rsidRDefault="00B42772" w:rsidP="008F49F9">
      <w:pPr>
        <w:spacing w:after="120"/>
        <w:rPr>
          <w:rFonts w:ascii="Calibri" w:hAnsi="Calibri"/>
          <w:b/>
          <w:sz w:val="22"/>
          <w:szCs w:val="22"/>
        </w:rPr>
      </w:pPr>
      <w:r w:rsidRPr="00B42772">
        <w:rPr>
          <w:rFonts w:ascii="Calibri" w:hAnsi="Calibri"/>
          <w:b/>
          <w:sz w:val="22"/>
          <w:szCs w:val="22"/>
        </w:rPr>
        <w:t>How to contact Enterprise Services</w:t>
      </w:r>
    </w:p>
    <w:tbl>
      <w:tblPr>
        <w:tblW w:w="0" w:type="auto"/>
        <w:tblInd w:w="720" w:type="dxa"/>
        <w:tblLook w:val="04A0" w:firstRow="1" w:lastRow="0" w:firstColumn="1" w:lastColumn="0" w:noHBand="0" w:noVBand="1"/>
      </w:tblPr>
      <w:tblGrid>
        <w:gridCol w:w="4110"/>
        <w:gridCol w:w="4170"/>
      </w:tblGrid>
      <w:tr w:rsidR="00B42772" w:rsidRPr="00B42772" w14:paraId="7F4FB12E" w14:textId="77777777" w:rsidTr="008F49F9">
        <w:tc>
          <w:tcPr>
            <w:tcW w:w="8280" w:type="dxa"/>
            <w:gridSpan w:val="2"/>
          </w:tcPr>
          <w:p w14:paraId="4C9EB341" w14:textId="77777777" w:rsidR="00B42772" w:rsidRPr="00B42772" w:rsidRDefault="00B42772" w:rsidP="0055168E">
            <w:pPr>
              <w:ind w:right="474"/>
              <w:rPr>
                <w:rFonts w:ascii="Calibri" w:hAnsi="Calibri"/>
                <w:b/>
                <w:sz w:val="22"/>
                <w:szCs w:val="22"/>
              </w:rPr>
            </w:pPr>
            <w:r w:rsidRPr="00B42772">
              <w:rPr>
                <w:rFonts w:ascii="Calibri" w:hAnsi="Calibri"/>
                <w:sz w:val="22"/>
                <w:szCs w:val="22"/>
              </w:rPr>
              <w:br w:type="page"/>
            </w:r>
            <w:r w:rsidRPr="00B42772">
              <w:rPr>
                <w:rFonts w:ascii="Calibri" w:hAnsi="Calibri"/>
                <w:b/>
                <w:sz w:val="22"/>
                <w:szCs w:val="22"/>
              </w:rPr>
              <w:t>Complaint</w:t>
            </w:r>
          </w:p>
        </w:tc>
      </w:tr>
      <w:tr w:rsidR="00B42772" w:rsidRPr="00B42772" w14:paraId="48A8468F" w14:textId="77777777" w:rsidTr="008F49F9">
        <w:tc>
          <w:tcPr>
            <w:tcW w:w="4110" w:type="dxa"/>
          </w:tcPr>
          <w:p w14:paraId="2F4D397B" w14:textId="77777777" w:rsidR="00B42772" w:rsidRPr="00B42772" w:rsidRDefault="00B42772" w:rsidP="0055168E">
            <w:pPr>
              <w:ind w:right="474"/>
              <w:rPr>
                <w:rFonts w:ascii="Calibri" w:hAnsi="Calibri"/>
                <w:b/>
                <w:sz w:val="22"/>
                <w:szCs w:val="22"/>
              </w:rPr>
            </w:pPr>
            <w:r w:rsidRPr="00B42772">
              <w:rPr>
                <w:rFonts w:ascii="Calibri" w:hAnsi="Calibri"/>
                <w:b/>
                <w:sz w:val="22"/>
                <w:szCs w:val="22"/>
              </w:rPr>
              <w:t>Email</w:t>
            </w:r>
          </w:p>
        </w:tc>
        <w:tc>
          <w:tcPr>
            <w:tcW w:w="4170" w:type="dxa"/>
          </w:tcPr>
          <w:p w14:paraId="40A3029E" w14:textId="77777777" w:rsidR="00B42772" w:rsidRPr="00B42772" w:rsidRDefault="00B42772" w:rsidP="0055168E">
            <w:pPr>
              <w:rPr>
                <w:rFonts w:ascii="Calibri" w:hAnsi="Calibri"/>
                <w:b/>
                <w:sz w:val="22"/>
                <w:szCs w:val="22"/>
              </w:rPr>
            </w:pPr>
            <w:r w:rsidRPr="00B42772">
              <w:rPr>
                <w:rFonts w:ascii="Calibri" w:hAnsi="Calibri"/>
                <w:b/>
                <w:sz w:val="22"/>
                <w:szCs w:val="22"/>
              </w:rPr>
              <w:t xml:space="preserve">Mail </w:t>
            </w:r>
          </w:p>
        </w:tc>
      </w:tr>
      <w:tr w:rsidR="00B42772" w:rsidRPr="00B42772" w14:paraId="58266953" w14:textId="77777777" w:rsidTr="008F49F9">
        <w:tc>
          <w:tcPr>
            <w:tcW w:w="4110" w:type="dxa"/>
          </w:tcPr>
          <w:p w14:paraId="7AA7A9A6" w14:textId="77777777" w:rsidR="00B42772" w:rsidRPr="00B42772" w:rsidRDefault="00B42772" w:rsidP="0055168E">
            <w:pPr>
              <w:ind w:right="474"/>
              <w:rPr>
                <w:rFonts w:ascii="Calibri" w:hAnsi="Calibri"/>
                <w:sz w:val="22"/>
                <w:szCs w:val="22"/>
              </w:rPr>
            </w:pPr>
            <w:r w:rsidRPr="00B42772">
              <w:rPr>
                <w:rFonts w:ascii="Calibri" w:hAnsi="Calibri"/>
                <w:sz w:val="22"/>
                <w:szCs w:val="22"/>
              </w:rPr>
              <w:t xml:space="preserve">To the Procurement Coordinator listed in this </w:t>
            </w:r>
            <w:r w:rsidRPr="00B42772">
              <w:rPr>
                <w:rFonts w:ascii="Calibri" w:hAnsi="Calibri" w:cs="Arial"/>
                <w:sz w:val="22"/>
                <w:szCs w:val="22"/>
              </w:rPr>
              <w:t>Competitive Solicitation</w:t>
            </w:r>
            <w:r w:rsidRPr="00B42772">
              <w:rPr>
                <w:rFonts w:ascii="Calibri" w:hAnsi="Calibri"/>
                <w:sz w:val="22"/>
                <w:szCs w:val="22"/>
              </w:rPr>
              <w:t>.</w:t>
            </w:r>
          </w:p>
          <w:p w14:paraId="0D242D02" w14:textId="77777777" w:rsidR="00B42772" w:rsidRPr="00B42772" w:rsidRDefault="00B42772" w:rsidP="0055168E">
            <w:pPr>
              <w:ind w:right="474"/>
              <w:rPr>
                <w:rFonts w:ascii="Calibri" w:hAnsi="Calibri"/>
                <w:sz w:val="22"/>
                <w:szCs w:val="22"/>
              </w:rPr>
            </w:pPr>
            <w:r w:rsidRPr="00B42772">
              <w:rPr>
                <w:rFonts w:ascii="Calibri" w:hAnsi="Calibri"/>
                <w:b/>
                <w:sz w:val="22"/>
                <w:szCs w:val="22"/>
              </w:rPr>
              <w:t>Subject line</w:t>
            </w:r>
            <w:r w:rsidRPr="00B42772">
              <w:rPr>
                <w:rFonts w:ascii="Calibri" w:hAnsi="Calibri"/>
                <w:sz w:val="22"/>
                <w:szCs w:val="22"/>
              </w:rPr>
              <w:t xml:space="preserve"> must include “Complaint”</w:t>
            </w:r>
          </w:p>
        </w:tc>
        <w:tc>
          <w:tcPr>
            <w:tcW w:w="4170" w:type="dxa"/>
          </w:tcPr>
          <w:p w14:paraId="3FDF6830" w14:textId="77777777" w:rsidR="00B42772" w:rsidRPr="00B42772" w:rsidRDefault="00B42772" w:rsidP="0055168E">
            <w:pPr>
              <w:rPr>
                <w:rFonts w:ascii="Calibri" w:hAnsi="Calibri"/>
                <w:sz w:val="22"/>
                <w:szCs w:val="22"/>
              </w:rPr>
            </w:pPr>
            <w:r w:rsidRPr="00B42772">
              <w:rPr>
                <w:rFonts w:ascii="Calibri" w:hAnsi="Calibri"/>
                <w:sz w:val="22"/>
                <w:szCs w:val="22"/>
              </w:rPr>
              <w:t>Roni Field</w:t>
            </w:r>
          </w:p>
          <w:p w14:paraId="78ACD7B2" w14:textId="77777777" w:rsidR="00B42772" w:rsidRPr="00B42772" w:rsidRDefault="00B42772" w:rsidP="0055168E">
            <w:pPr>
              <w:rPr>
                <w:rFonts w:ascii="Calibri" w:hAnsi="Calibri"/>
                <w:sz w:val="22"/>
                <w:szCs w:val="22"/>
              </w:rPr>
            </w:pPr>
            <w:r w:rsidRPr="00B42772">
              <w:rPr>
                <w:rFonts w:ascii="Calibri" w:hAnsi="Calibri"/>
                <w:sz w:val="22"/>
                <w:szCs w:val="22"/>
              </w:rPr>
              <w:t>Contracts &amp; Procurement</w:t>
            </w:r>
          </w:p>
          <w:p w14:paraId="19DBB4D6" w14:textId="77777777" w:rsidR="00B42772" w:rsidRPr="00B42772" w:rsidRDefault="00B42772" w:rsidP="0055168E">
            <w:pPr>
              <w:rPr>
                <w:rFonts w:ascii="Calibri" w:hAnsi="Calibri"/>
                <w:sz w:val="22"/>
                <w:szCs w:val="22"/>
              </w:rPr>
            </w:pPr>
            <w:r w:rsidRPr="00B42772">
              <w:rPr>
                <w:rFonts w:ascii="Calibri" w:hAnsi="Calibri"/>
                <w:sz w:val="22"/>
                <w:szCs w:val="22"/>
              </w:rPr>
              <w:t xml:space="preserve">Department of Enterprise Services, </w:t>
            </w:r>
          </w:p>
          <w:p w14:paraId="1CB5423F" w14:textId="77777777" w:rsidR="00B42772" w:rsidRPr="00B42772" w:rsidRDefault="00B42772" w:rsidP="0055168E">
            <w:pPr>
              <w:rPr>
                <w:rFonts w:ascii="Calibri" w:hAnsi="Calibri"/>
                <w:sz w:val="22"/>
                <w:szCs w:val="22"/>
              </w:rPr>
            </w:pPr>
            <w:r w:rsidRPr="00B42772">
              <w:rPr>
                <w:rFonts w:ascii="Calibri" w:hAnsi="Calibri"/>
                <w:sz w:val="22"/>
                <w:szCs w:val="22"/>
              </w:rPr>
              <w:t>P. O. Box 41411</w:t>
            </w:r>
          </w:p>
          <w:p w14:paraId="70BB2FD1" w14:textId="77777777" w:rsidR="00B42772" w:rsidRPr="00B42772" w:rsidRDefault="00B42772" w:rsidP="0055168E">
            <w:pPr>
              <w:rPr>
                <w:rFonts w:ascii="Calibri" w:hAnsi="Calibri"/>
                <w:sz w:val="22"/>
                <w:szCs w:val="22"/>
              </w:rPr>
            </w:pPr>
            <w:r w:rsidRPr="00B42772">
              <w:rPr>
                <w:rFonts w:ascii="Calibri" w:hAnsi="Calibri"/>
                <w:sz w:val="22"/>
                <w:szCs w:val="22"/>
              </w:rPr>
              <w:t>Olympia, WA 98504-1411</w:t>
            </w:r>
          </w:p>
        </w:tc>
      </w:tr>
      <w:tr w:rsidR="00B42772" w:rsidRPr="00B42772" w14:paraId="1CAC5A89" w14:textId="77777777" w:rsidTr="008F49F9">
        <w:tc>
          <w:tcPr>
            <w:tcW w:w="8280" w:type="dxa"/>
            <w:gridSpan w:val="2"/>
          </w:tcPr>
          <w:p w14:paraId="54A36D7E" w14:textId="77777777" w:rsidR="00B42772" w:rsidRPr="00B42772" w:rsidRDefault="00B42772" w:rsidP="0055168E">
            <w:pPr>
              <w:ind w:right="474"/>
              <w:rPr>
                <w:rFonts w:ascii="Calibri" w:hAnsi="Calibri"/>
                <w:sz w:val="22"/>
                <w:szCs w:val="22"/>
              </w:rPr>
            </w:pPr>
            <w:r w:rsidRPr="00B42772">
              <w:rPr>
                <w:rFonts w:ascii="Calibri" w:hAnsi="Calibri"/>
                <w:b/>
                <w:sz w:val="22"/>
                <w:szCs w:val="22"/>
              </w:rPr>
              <w:t>Debrief Conference</w:t>
            </w:r>
          </w:p>
        </w:tc>
      </w:tr>
      <w:tr w:rsidR="00B42772" w:rsidRPr="00B42772" w14:paraId="25994AB0" w14:textId="77777777" w:rsidTr="008F49F9">
        <w:tc>
          <w:tcPr>
            <w:tcW w:w="4110" w:type="dxa"/>
          </w:tcPr>
          <w:p w14:paraId="1B19F27E" w14:textId="77777777" w:rsidR="00B42772" w:rsidRPr="00B42772" w:rsidRDefault="00B42772" w:rsidP="0055168E">
            <w:pPr>
              <w:ind w:right="474"/>
              <w:rPr>
                <w:rFonts w:ascii="Calibri" w:hAnsi="Calibri"/>
                <w:b/>
                <w:sz w:val="22"/>
                <w:szCs w:val="22"/>
              </w:rPr>
            </w:pPr>
            <w:r w:rsidRPr="00B42772">
              <w:rPr>
                <w:rFonts w:ascii="Calibri" w:hAnsi="Calibri"/>
                <w:b/>
                <w:sz w:val="22"/>
                <w:szCs w:val="22"/>
              </w:rPr>
              <w:t>Email</w:t>
            </w:r>
          </w:p>
        </w:tc>
        <w:tc>
          <w:tcPr>
            <w:tcW w:w="4170" w:type="dxa"/>
          </w:tcPr>
          <w:p w14:paraId="4D789281" w14:textId="77777777" w:rsidR="00B42772" w:rsidRPr="00B42772" w:rsidRDefault="00B42772" w:rsidP="0055168E">
            <w:pPr>
              <w:rPr>
                <w:rFonts w:ascii="Calibri" w:hAnsi="Calibri"/>
                <w:sz w:val="22"/>
                <w:szCs w:val="22"/>
              </w:rPr>
            </w:pPr>
          </w:p>
        </w:tc>
      </w:tr>
      <w:tr w:rsidR="00B42772" w:rsidRPr="00B42772" w14:paraId="7F85EE35" w14:textId="77777777" w:rsidTr="008F49F9">
        <w:tc>
          <w:tcPr>
            <w:tcW w:w="4110" w:type="dxa"/>
          </w:tcPr>
          <w:p w14:paraId="04D30407" w14:textId="77777777" w:rsidR="00B42772" w:rsidRPr="00B42772" w:rsidRDefault="00B42772" w:rsidP="0055168E">
            <w:pPr>
              <w:ind w:right="474"/>
              <w:rPr>
                <w:rFonts w:ascii="Calibri" w:hAnsi="Calibri"/>
                <w:sz w:val="22"/>
                <w:szCs w:val="22"/>
              </w:rPr>
            </w:pPr>
            <w:r w:rsidRPr="00B42772">
              <w:rPr>
                <w:rFonts w:ascii="Calibri" w:hAnsi="Calibri"/>
                <w:sz w:val="22"/>
                <w:szCs w:val="22"/>
              </w:rPr>
              <w:t xml:space="preserve">To the Procurement Coordinator listed in this </w:t>
            </w:r>
            <w:r w:rsidRPr="00B42772">
              <w:rPr>
                <w:rFonts w:ascii="Calibri" w:hAnsi="Calibri" w:cs="Arial"/>
                <w:sz w:val="22"/>
                <w:szCs w:val="22"/>
              </w:rPr>
              <w:t>Competitive Solicitation</w:t>
            </w:r>
            <w:r w:rsidRPr="00B42772">
              <w:rPr>
                <w:rFonts w:ascii="Calibri" w:hAnsi="Calibri"/>
                <w:sz w:val="22"/>
                <w:szCs w:val="22"/>
              </w:rPr>
              <w:t>.</w:t>
            </w:r>
          </w:p>
          <w:p w14:paraId="2E4E3BF6" w14:textId="77777777" w:rsidR="00B42772" w:rsidRPr="00B42772" w:rsidRDefault="00B42772" w:rsidP="0055168E">
            <w:pPr>
              <w:ind w:right="474"/>
              <w:rPr>
                <w:rFonts w:ascii="Calibri" w:hAnsi="Calibri"/>
                <w:sz w:val="22"/>
                <w:szCs w:val="22"/>
              </w:rPr>
            </w:pPr>
            <w:r w:rsidRPr="00B42772">
              <w:rPr>
                <w:rFonts w:ascii="Calibri" w:hAnsi="Calibri"/>
                <w:b/>
                <w:sz w:val="22"/>
                <w:szCs w:val="22"/>
              </w:rPr>
              <w:t>Subject line</w:t>
            </w:r>
            <w:r w:rsidRPr="00B42772">
              <w:rPr>
                <w:rFonts w:ascii="Calibri" w:hAnsi="Calibri"/>
                <w:sz w:val="22"/>
                <w:szCs w:val="22"/>
              </w:rPr>
              <w:t xml:space="preserve"> must include “Debrief”</w:t>
            </w:r>
          </w:p>
        </w:tc>
        <w:tc>
          <w:tcPr>
            <w:tcW w:w="4170" w:type="dxa"/>
          </w:tcPr>
          <w:p w14:paraId="0A5F27C9" w14:textId="77777777" w:rsidR="00B42772" w:rsidRPr="00B42772" w:rsidRDefault="00B42772" w:rsidP="0055168E">
            <w:pPr>
              <w:rPr>
                <w:rFonts w:ascii="Calibri" w:hAnsi="Calibri"/>
                <w:sz w:val="22"/>
                <w:szCs w:val="22"/>
              </w:rPr>
            </w:pPr>
          </w:p>
        </w:tc>
      </w:tr>
      <w:tr w:rsidR="00B42772" w:rsidRPr="00B42772" w14:paraId="44B93D75" w14:textId="77777777" w:rsidTr="008F49F9">
        <w:tc>
          <w:tcPr>
            <w:tcW w:w="8280" w:type="dxa"/>
            <w:gridSpan w:val="2"/>
          </w:tcPr>
          <w:p w14:paraId="50105D31" w14:textId="77777777" w:rsidR="00B42772" w:rsidRPr="00B42772" w:rsidRDefault="00B42772" w:rsidP="0055168E">
            <w:pPr>
              <w:rPr>
                <w:rFonts w:ascii="Calibri" w:hAnsi="Calibri"/>
                <w:b/>
                <w:sz w:val="22"/>
                <w:szCs w:val="22"/>
              </w:rPr>
            </w:pPr>
          </w:p>
          <w:p w14:paraId="1ED3F70C" w14:textId="77777777" w:rsidR="00B42772" w:rsidRPr="00B42772" w:rsidRDefault="00B42772" w:rsidP="0055168E">
            <w:pPr>
              <w:rPr>
                <w:rFonts w:ascii="Calibri" w:hAnsi="Calibri"/>
                <w:b/>
                <w:sz w:val="22"/>
                <w:szCs w:val="22"/>
              </w:rPr>
            </w:pPr>
            <w:r w:rsidRPr="00B42772">
              <w:rPr>
                <w:rFonts w:ascii="Calibri" w:hAnsi="Calibri"/>
                <w:b/>
                <w:sz w:val="22"/>
                <w:szCs w:val="22"/>
              </w:rPr>
              <w:t>Protest</w:t>
            </w:r>
          </w:p>
        </w:tc>
      </w:tr>
      <w:tr w:rsidR="00B42772" w:rsidRPr="00B42772" w14:paraId="5D9388E0" w14:textId="77777777" w:rsidTr="008F49F9">
        <w:tc>
          <w:tcPr>
            <w:tcW w:w="4110" w:type="dxa"/>
          </w:tcPr>
          <w:p w14:paraId="117790E4" w14:textId="77777777" w:rsidR="00B42772" w:rsidRPr="00B42772" w:rsidRDefault="00B42772" w:rsidP="0055168E">
            <w:pPr>
              <w:ind w:right="474"/>
              <w:rPr>
                <w:rFonts w:ascii="Calibri" w:hAnsi="Calibri"/>
                <w:b/>
                <w:sz w:val="22"/>
                <w:szCs w:val="22"/>
              </w:rPr>
            </w:pPr>
            <w:r w:rsidRPr="00B42772">
              <w:rPr>
                <w:rFonts w:ascii="Calibri" w:hAnsi="Calibri"/>
                <w:b/>
                <w:sz w:val="22"/>
                <w:szCs w:val="22"/>
              </w:rPr>
              <w:t>Email</w:t>
            </w:r>
          </w:p>
        </w:tc>
        <w:tc>
          <w:tcPr>
            <w:tcW w:w="4170" w:type="dxa"/>
          </w:tcPr>
          <w:p w14:paraId="32FE3712" w14:textId="77777777" w:rsidR="00B42772" w:rsidRPr="00B42772" w:rsidRDefault="00B42772" w:rsidP="0055168E">
            <w:pPr>
              <w:rPr>
                <w:rFonts w:ascii="Calibri" w:hAnsi="Calibri"/>
                <w:b/>
                <w:sz w:val="22"/>
                <w:szCs w:val="22"/>
              </w:rPr>
            </w:pPr>
            <w:r w:rsidRPr="00B42772">
              <w:rPr>
                <w:rFonts w:ascii="Calibri" w:hAnsi="Calibri"/>
                <w:b/>
                <w:sz w:val="22"/>
                <w:szCs w:val="22"/>
              </w:rPr>
              <w:t>Mail</w:t>
            </w:r>
          </w:p>
        </w:tc>
      </w:tr>
      <w:tr w:rsidR="00B42772" w:rsidRPr="00B42772" w14:paraId="416DF75E" w14:textId="77777777" w:rsidTr="008F49F9">
        <w:tc>
          <w:tcPr>
            <w:tcW w:w="4110" w:type="dxa"/>
          </w:tcPr>
          <w:p w14:paraId="7FF6E352" w14:textId="77777777" w:rsidR="00B42772" w:rsidRPr="00B42772" w:rsidRDefault="00B42772" w:rsidP="0055168E">
            <w:pPr>
              <w:ind w:right="474"/>
              <w:rPr>
                <w:rFonts w:ascii="Calibri" w:hAnsi="Calibri"/>
                <w:sz w:val="22"/>
                <w:szCs w:val="22"/>
              </w:rPr>
            </w:pPr>
            <w:r w:rsidRPr="00B42772">
              <w:rPr>
                <w:rFonts w:ascii="Calibri" w:hAnsi="Calibri"/>
                <w:sz w:val="22"/>
                <w:szCs w:val="22"/>
              </w:rPr>
              <w:t xml:space="preserve">To the procurement coordinator listed in this </w:t>
            </w:r>
            <w:r w:rsidRPr="00B42772">
              <w:rPr>
                <w:rFonts w:ascii="Calibri" w:hAnsi="Calibri" w:cs="Arial"/>
                <w:sz w:val="22"/>
                <w:szCs w:val="22"/>
              </w:rPr>
              <w:t>Competitive Solicitation</w:t>
            </w:r>
            <w:r w:rsidRPr="00B42772">
              <w:rPr>
                <w:rFonts w:ascii="Calibri" w:hAnsi="Calibri"/>
                <w:sz w:val="22"/>
                <w:szCs w:val="22"/>
              </w:rPr>
              <w:t>.</w:t>
            </w:r>
          </w:p>
          <w:p w14:paraId="3D7BBAD9" w14:textId="77777777" w:rsidR="00B42772" w:rsidRPr="00B42772" w:rsidRDefault="00B42772" w:rsidP="0055168E">
            <w:pPr>
              <w:ind w:right="474"/>
              <w:rPr>
                <w:rFonts w:ascii="Calibri" w:hAnsi="Calibri"/>
                <w:sz w:val="22"/>
                <w:szCs w:val="22"/>
              </w:rPr>
            </w:pPr>
            <w:r w:rsidRPr="00B42772">
              <w:rPr>
                <w:rFonts w:ascii="Calibri" w:hAnsi="Calibri"/>
                <w:b/>
                <w:sz w:val="22"/>
                <w:szCs w:val="22"/>
              </w:rPr>
              <w:t>Subject line</w:t>
            </w:r>
            <w:r w:rsidRPr="00B42772">
              <w:rPr>
                <w:rFonts w:ascii="Calibri" w:hAnsi="Calibri"/>
                <w:sz w:val="22"/>
                <w:szCs w:val="22"/>
              </w:rPr>
              <w:t xml:space="preserve"> must include “Protest”</w:t>
            </w:r>
          </w:p>
        </w:tc>
        <w:tc>
          <w:tcPr>
            <w:tcW w:w="4170" w:type="dxa"/>
          </w:tcPr>
          <w:p w14:paraId="4EBBECA0" w14:textId="77777777" w:rsidR="00B42772" w:rsidRPr="00B42772" w:rsidRDefault="00B42772" w:rsidP="0055168E">
            <w:pPr>
              <w:rPr>
                <w:rFonts w:ascii="Calibri" w:hAnsi="Calibri"/>
                <w:sz w:val="22"/>
                <w:szCs w:val="22"/>
              </w:rPr>
            </w:pPr>
            <w:r w:rsidRPr="00B42772">
              <w:rPr>
                <w:rFonts w:ascii="Calibri" w:hAnsi="Calibri"/>
                <w:sz w:val="22"/>
                <w:szCs w:val="22"/>
              </w:rPr>
              <w:t>Roni Field</w:t>
            </w:r>
          </w:p>
          <w:p w14:paraId="1A718F24" w14:textId="77777777" w:rsidR="00B42772" w:rsidRPr="00B42772" w:rsidRDefault="00B42772" w:rsidP="0055168E">
            <w:pPr>
              <w:rPr>
                <w:rFonts w:ascii="Calibri" w:hAnsi="Calibri"/>
                <w:sz w:val="22"/>
                <w:szCs w:val="22"/>
              </w:rPr>
            </w:pPr>
            <w:r w:rsidRPr="00B42772">
              <w:rPr>
                <w:rFonts w:ascii="Calibri" w:hAnsi="Calibri"/>
                <w:sz w:val="22"/>
                <w:szCs w:val="22"/>
              </w:rPr>
              <w:t>Contracts &amp; Procurement</w:t>
            </w:r>
          </w:p>
          <w:p w14:paraId="118D29D4" w14:textId="77777777" w:rsidR="00B42772" w:rsidRPr="00B42772" w:rsidRDefault="00B42772" w:rsidP="0055168E">
            <w:pPr>
              <w:rPr>
                <w:rFonts w:ascii="Calibri" w:hAnsi="Calibri"/>
                <w:sz w:val="22"/>
                <w:szCs w:val="22"/>
              </w:rPr>
            </w:pPr>
            <w:r w:rsidRPr="00B42772">
              <w:rPr>
                <w:rFonts w:ascii="Calibri" w:hAnsi="Calibri"/>
                <w:sz w:val="22"/>
                <w:szCs w:val="22"/>
              </w:rPr>
              <w:t>Department of Enterprise Services</w:t>
            </w:r>
          </w:p>
          <w:p w14:paraId="6F8A6402" w14:textId="77777777" w:rsidR="00B42772" w:rsidRPr="00B42772" w:rsidRDefault="00B42772" w:rsidP="0055168E">
            <w:pPr>
              <w:rPr>
                <w:rFonts w:ascii="Calibri" w:hAnsi="Calibri"/>
                <w:sz w:val="22"/>
                <w:szCs w:val="22"/>
              </w:rPr>
            </w:pPr>
            <w:r w:rsidRPr="00B42772">
              <w:rPr>
                <w:rFonts w:ascii="Calibri" w:hAnsi="Calibri"/>
                <w:sz w:val="22"/>
                <w:szCs w:val="22"/>
              </w:rPr>
              <w:t>P. O. Box 41411</w:t>
            </w:r>
          </w:p>
          <w:p w14:paraId="2B2B9132" w14:textId="77777777" w:rsidR="00B42772" w:rsidRPr="00B42772" w:rsidRDefault="00B42772" w:rsidP="0055168E">
            <w:pPr>
              <w:rPr>
                <w:rFonts w:ascii="Calibri" w:hAnsi="Calibri"/>
                <w:sz w:val="22"/>
                <w:szCs w:val="22"/>
              </w:rPr>
            </w:pPr>
            <w:r w:rsidRPr="00B42772">
              <w:rPr>
                <w:rFonts w:ascii="Calibri" w:hAnsi="Calibri"/>
                <w:sz w:val="22"/>
                <w:szCs w:val="22"/>
              </w:rPr>
              <w:t>Olympia, WA 98504-1411</w:t>
            </w:r>
          </w:p>
        </w:tc>
      </w:tr>
    </w:tbl>
    <w:p w14:paraId="2EBB39D6" w14:textId="77777777" w:rsidR="00DB5B43" w:rsidRPr="00B42772" w:rsidRDefault="00DB5B43" w:rsidP="00266FCB">
      <w:pPr>
        <w:rPr>
          <w:rFonts w:ascii="Calibri" w:hAnsi="Calibri"/>
          <w:sz w:val="22"/>
          <w:szCs w:val="22"/>
        </w:rPr>
      </w:pPr>
    </w:p>
    <w:p w14:paraId="761B3C0A" w14:textId="77777777" w:rsidR="00A53B77" w:rsidRPr="007F754A" w:rsidRDefault="00A53B77" w:rsidP="00A53B77">
      <w:pPr>
        <w:rPr>
          <w:rFonts w:ascii="Calibri" w:hAnsi="Calibri"/>
          <w:sz w:val="22"/>
          <w:szCs w:val="22"/>
        </w:rPr>
      </w:pPr>
    </w:p>
    <w:p w14:paraId="0DDB3164" w14:textId="40A58713" w:rsidR="00A53B77" w:rsidRDefault="00A53B77" w:rsidP="00A53B77">
      <w:pPr>
        <w:rPr>
          <w:rFonts w:ascii="Calibri" w:hAnsi="Calibri"/>
          <w:sz w:val="22"/>
          <w:szCs w:val="22"/>
        </w:rPr>
      </w:pPr>
    </w:p>
    <w:p w14:paraId="293BB20E" w14:textId="7B219888" w:rsidR="000B5FAE" w:rsidRDefault="000B5FAE">
      <w:pPr>
        <w:overflowPunct/>
        <w:autoSpaceDE/>
        <w:autoSpaceDN/>
        <w:adjustRightInd/>
        <w:textAlignment w:val="auto"/>
        <w:rPr>
          <w:rFonts w:ascii="Calibri" w:hAnsi="Calibri"/>
          <w:sz w:val="22"/>
          <w:szCs w:val="22"/>
        </w:rPr>
      </w:pPr>
      <w:r>
        <w:rPr>
          <w:rFonts w:ascii="Calibri" w:hAnsi="Calibri"/>
          <w:sz w:val="22"/>
          <w:szCs w:val="22"/>
        </w:rPr>
        <w:br w:type="page"/>
      </w:r>
    </w:p>
    <w:p w14:paraId="2D027038" w14:textId="74499500" w:rsidR="00012883" w:rsidRPr="00F95D05" w:rsidRDefault="00012883" w:rsidP="00012883">
      <w:pPr>
        <w:jc w:val="center"/>
        <w:rPr>
          <w:rFonts w:ascii="Calibri" w:hAnsi="Calibri"/>
          <w:b/>
          <w:smallCaps/>
          <w:sz w:val="22"/>
          <w:szCs w:val="22"/>
        </w:rPr>
      </w:pPr>
      <w:bookmarkStart w:id="30" w:name="Exhibit_G"/>
      <w:r w:rsidRPr="00F95D05">
        <w:rPr>
          <w:rFonts w:ascii="Calibri" w:hAnsi="Calibri"/>
          <w:b/>
          <w:smallCaps/>
          <w:sz w:val="22"/>
          <w:szCs w:val="22"/>
        </w:rPr>
        <w:lastRenderedPageBreak/>
        <w:t>Exhibit</w:t>
      </w:r>
      <w:r w:rsidR="000B5FAE" w:rsidRPr="00F95D05">
        <w:rPr>
          <w:rFonts w:ascii="Calibri" w:hAnsi="Calibri"/>
          <w:b/>
          <w:smallCaps/>
          <w:sz w:val="22"/>
          <w:szCs w:val="22"/>
        </w:rPr>
        <w:t> </w:t>
      </w:r>
      <w:r w:rsidR="008C5D25">
        <w:rPr>
          <w:rFonts w:ascii="Calibri" w:hAnsi="Calibri"/>
          <w:b/>
          <w:smallCaps/>
          <w:sz w:val="22"/>
          <w:szCs w:val="22"/>
        </w:rPr>
        <w:t>G</w:t>
      </w:r>
      <w:r w:rsidR="008317A7">
        <w:rPr>
          <w:rFonts w:ascii="Calibri" w:hAnsi="Calibri"/>
          <w:b/>
          <w:smallCaps/>
          <w:sz w:val="22"/>
          <w:szCs w:val="22"/>
        </w:rPr>
        <w:t xml:space="preserve"> </w:t>
      </w:r>
      <w:r w:rsidRPr="00F95D05">
        <w:rPr>
          <w:rFonts w:ascii="Calibri" w:hAnsi="Calibri"/>
          <w:b/>
          <w:smallCaps/>
          <w:sz w:val="22"/>
          <w:szCs w:val="22"/>
        </w:rPr>
        <w:t>– Doing Business with the State of Washington</w:t>
      </w:r>
    </w:p>
    <w:bookmarkEnd w:id="30"/>
    <w:p w14:paraId="5197D23C" w14:textId="77777777" w:rsidR="00A53B77" w:rsidRPr="00F95D05" w:rsidRDefault="00A53B77" w:rsidP="00F95D05">
      <w:pPr>
        <w:rPr>
          <w:rFonts w:ascii="Calibri" w:hAnsi="Calibri"/>
          <w:sz w:val="22"/>
          <w:szCs w:val="22"/>
        </w:rPr>
      </w:pPr>
    </w:p>
    <w:p w14:paraId="486922FC" w14:textId="15AD19FF" w:rsidR="00A53B77" w:rsidRDefault="00A53B77" w:rsidP="00A53B77">
      <w:pPr>
        <w:rPr>
          <w:rFonts w:ascii="Calibri" w:hAnsi="Calibri"/>
          <w:sz w:val="22"/>
          <w:szCs w:val="22"/>
        </w:rPr>
      </w:pPr>
      <w:r w:rsidRPr="00B10F22">
        <w:rPr>
          <w:rFonts w:ascii="Calibri" w:hAnsi="Calibri" w:cs="Arial"/>
          <w:sz w:val="22"/>
          <w:szCs w:val="22"/>
        </w:rPr>
        <w:t xml:space="preserve">This </w:t>
      </w:r>
      <w:r w:rsidR="00B10F22" w:rsidRPr="00B10F22">
        <w:rPr>
          <w:rFonts w:ascii="Calibri" w:hAnsi="Calibri" w:cs="Arial"/>
          <w:sz w:val="22"/>
          <w:szCs w:val="22"/>
        </w:rPr>
        <w:t>exhibit</w:t>
      </w:r>
      <w:r w:rsidRPr="00B10F22">
        <w:rPr>
          <w:rFonts w:ascii="Calibri" w:hAnsi="Calibri" w:cs="Arial"/>
          <w:sz w:val="22"/>
          <w:szCs w:val="22"/>
        </w:rPr>
        <w:t xml:space="preserve"> provides information regarding how to contract with and do business with the State of Washington</w:t>
      </w:r>
      <w:r w:rsidR="00B10F22" w:rsidRPr="00B10F22">
        <w:rPr>
          <w:rFonts w:ascii="Calibri" w:hAnsi="Calibri" w:cs="Arial"/>
          <w:sz w:val="22"/>
          <w:szCs w:val="22"/>
        </w:rPr>
        <w:t>.</w:t>
      </w:r>
    </w:p>
    <w:p w14:paraId="046FF990" w14:textId="77777777" w:rsidR="005335B7" w:rsidRDefault="005335B7" w:rsidP="00132D30">
      <w:pPr>
        <w:rPr>
          <w:rFonts w:ascii="Calibri" w:hAnsi="Calibri"/>
          <w:sz w:val="22"/>
          <w:szCs w:val="22"/>
        </w:rPr>
      </w:pPr>
    </w:p>
    <w:p w14:paraId="0E994641" w14:textId="77777777" w:rsidR="000F4093" w:rsidRPr="00D73170" w:rsidRDefault="000F4093" w:rsidP="000F4093">
      <w:pPr>
        <w:spacing w:after="120"/>
        <w:rPr>
          <w:rFonts w:asciiTheme="minorHAnsi" w:hAnsiTheme="minorHAnsi" w:cstheme="minorHAnsi"/>
          <w:b/>
          <w:sz w:val="22"/>
          <w:szCs w:val="22"/>
        </w:rPr>
      </w:pPr>
      <w:r w:rsidRPr="00D73170">
        <w:rPr>
          <w:rFonts w:asciiTheme="minorHAnsi" w:hAnsiTheme="minorHAnsi" w:cstheme="minorHAnsi"/>
          <w:b/>
          <w:sz w:val="22"/>
          <w:szCs w:val="22"/>
        </w:rPr>
        <w:t>Washington’s Public Records Act – Public Records Disclosure Requests</w:t>
      </w:r>
    </w:p>
    <w:p w14:paraId="2928D32D" w14:textId="45290923" w:rsidR="000F4093" w:rsidRPr="00D73170" w:rsidRDefault="000F4093" w:rsidP="000F4093">
      <w:pPr>
        <w:spacing w:before="120"/>
        <w:jc w:val="both"/>
        <w:rPr>
          <w:rFonts w:asciiTheme="minorHAnsi" w:hAnsiTheme="minorHAnsi" w:cstheme="minorHAnsi"/>
          <w:bCs/>
          <w:sz w:val="22"/>
          <w:szCs w:val="22"/>
        </w:rPr>
      </w:pPr>
      <w:r w:rsidRPr="00D73170">
        <w:rPr>
          <w:rFonts w:asciiTheme="minorHAnsi" w:hAnsiTheme="minorHAnsi" w:cstheme="minorHAnsi"/>
          <w:bCs/>
          <w:sz w:val="22"/>
          <w:szCs w:val="22"/>
          <w:lang w:val="x-none"/>
        </w:rPr>
        <w:t xml:space="preserve">All documents </w:t>
      </w:r>
      <w:r w:rsidRPr="00D73170">
        <w:rPr>
          <w:rFonts w:asciiTheme="minorHAnsi" w:hAnsiTheme="minorHAnsi" w:cstheme="minorHAnsi"/>
          <w:bCs/>
          <w:sz w:val="22"/>
          <w:szCs w:val="22"/>
        </w:rPr>
        <w:t xml:space="preserve">(written and electronic) </w:t>
      </w:r>
      <w:r w:rsidRPr="00D73170">
        <w:rPr>
          <w:rFonts w:asciiTheme="minorHAnsi" w:hAnsiTheme="minorHAnsi" w:cstheme="minorHAnsi"/>
          <w:bCs/>
          <w:sz w:val="22"/>
          <w:szCs w:val="22"/>
          <w:lang w:val="x-none"/>
        </w:rPr>
        <w:t xml:space="preserve">submitted to </w:t>
      </w:r>
      <w:r w:rsidRPr="00D73170">
        <w:rPr>
          <w:rFonts w:asciiTheme="minorHAnsi" w:hAnsiTheme="minorHAnsi" w:cstheme="minorHAnsi"/>
          <w:bCs/>
          <w:sz w:val="22"/>
          <w:szCs w:val="22"/>
        </w:rPr>
        <w:t>Enterprise Services</w:t>
      </w:r>
      <w:r w:rsidRPr="00D73170">
        <w:rPr>
          <w:rFonts w:asciiTheme="minorHAnsi" w:hAnsiTheme="minorHAnsi" w:cstheme="minorHAnsi"/>
          <w:bCs/>
          <w:sz w:val="22"/>
          <w:szCs w:val="22"/>
          <w:lang w:val="x-none"/>
        </w:rPr>
        <w:t xml:space="preserve"> as part of this procurement </w:t>
      </w:r>
      <w:r w:rsidRPr="00D73170">
        <w:rPr>
          <w:rFonts w:asciiTheme="minorHAnsi" w:hAnsiTheme="minorHAnsi" w:cstheme="minorHAnsi"/>
          <w:bCs/>
          <w:sz w:val="22"/>
          <w:szCs w:val="22"/>
        </w:rPr>
        <w:t>are</w:t>
      </w:r>
      <w:r w:rsidRPr="00D73170">
        <w:rPr>
          <w:rFonts w:asciiTheme="minorHAnsi" w:hAnsiTheme="minorHAnsi" w:cstheme="minorHAnsi"/>
          <w:bCs/>
          <w:sz w:val="22"/>
          <w:szCs w:val="22"/>
          <w:lang w:val="x-none"/>
        </w:rPr>
        <w:t xml:space="preserve"> public records</w:t>
      </w:r>
      <w:r w:rsidRPr="00D73170">
        <w:rPr>
          <w:rFonts w:asciiTheme="minorHAnsi" w:hAnsiTheme="minorHAnsi" w:cstheme="minorHAnsi"/>
          <w:bCs/>
          <w:sz w:val="22"/>
          <w:szCs w:val="22"/>
        </w:rPr>
        <w:t>.</w:t>
      </w:r>
      <w:r w:rsidRPr="00D73170">
        <w:rPr>
          <w:rFonts w:asciiTheme="minorHAnsi" w:hAnsiTheme="minorHAnsi" w:cstheme="minorHAnsi"/>
          <w:iCs/>
          <w:sz w:val="22"/>
          <w:szCs w:val="22"/>
        </w:rPr>
        <w:t xml:space="preserve">  Unless statutorily exempt from disclosure, such records are subject to disclosure </w:t>
      </w:r>
      <w:r w:rsidRPr="00D73170">
        <w:rPr>
          <w:rFonts w:asciiTheme="minorHAnsi" w:hAnsiTheme="minorHAnsi" w:cstheme="minorHAnsi"/>
          <w:b/>
          <w:i/>
          <w:iCs/>
          <w:sz w:val="22"/>
          <w:szCs w:val="22"/>
        </w:rPr>
        <w:t>if</w:t>
      </w:r>
      <w:r w:rsidRPr="00D73170">
        <w:rPr>
          <w:rFonts w:asciiTheme="minorHAnsi" w:hAnsiTheme="minorHAnsi" w:cstheme="minorHAnsi"/>
          <w:iCs/>
          <w:sz w:val="22"/>
          <w:szCs w:val="22"/>
        </w:rPr>
        <w:t xml:space="preserve"> requested.  </w:t>
      </w:r>
      <w:r w:rsidRPr="00D73170">
        <w:rPr>
          <w:rFonts w:asciiTheme="minorHAnsi" w:hAnsiTheme="minorHAnsi" w:cstheme="minorHAnsi"/>
          <w:i/>
          <w:iCs/>
          <w:sz w:val="22"/>
          <w:szCs w:val="22"/>
        </w:rPr>
        <w:t>See</w:t>
      </w:r>
      <w:r w:rsidRPr="00D73170">
        <w:rPr>
          <w:rFonts w:asciiTheme="minorHAnsi" w:hAnsiTheme="minorHAnsi" w:cstheme="minorHAnsi"/>
          <w:iCs/>
          <w:sz w:val="22"/>
          <w:szCs w:val="22"/>
        </w:rPr>
        <w:t xml:space="preserve"> </w:t>
      </w:r>
      <w:r w:rsidRPr="00D73170">
        <w:rPr>
          <w:rFonts w:asciiTheme="minorHAnsi" w:hAnsiTheme="minorHAnsi" w:cstheme="minorHAnsi"/>
          <w:bCs/>
          <w:sz w:val="22"/>
          <w:szCs w:val="22"/>
        </w:rPr>
        <w:t>RCW chapter 42.56, Public Records Act.</w:t>
      </w:r>
    </w:p>
    <w:p w14:paraId="1E3A3B98" w14:textId="77777777" w:rsidR="000F4093" w:rsidRPr="00D73170" w:rsidRDefault="000F4093" w:rsidP="000F4093">
      <w:pPr>
        <w:spacing w:before="120"/>
        <w:jc w:val="both"/>
        <w:rPr>
          <w:rFonts w:asciiTheme="minorHAnsi" w:hAnsiTheme="minorHAnsi" w:cstheme="minorHAnsi"/>
          <w:iCs/>
          <w:sz w:val="22"/>
          <w:szCs w:val="22"/>
        </w:rPr>
      </w:pPr>
      <w:r w:rsidRPr="00D73170">
        <w:rPr>
          <w:rFonts w:asciiTheme="minorHAnsi" w:hAnsiTheme="minorHAnsi" w:cstheme="minorHAnsi"/>
          <w:bCs/>
          <w:sz w:val="22"/>
          <w:szCs w:val="22"/>
        </w:rPr>
        <w:t xml:space="preserve">Enterprise Services </w:t>
      </w:r>
      <w:r w:rsidRPr="00D73170">
        <w:rPr>
          <w:rFonts w:asciiTheme="minorHAnsi" w:hAnsiTheme="minorHAnsi" w:cstheme="minorHAnsi"/>
          <w:iCs/>
          <w:sz w:val="22"/>
          <w:szCs w:val="22"/>
        </w:rPr>
        <w:t>strongly discourages bidders from unnecessarily submitting sensitive information (e.g., information that you might categorize as ‘confidential,’ ‘proprietary,’ ‘sensitive,’ ‘trade secret,’ etc.).</w:t>
      </w:r>
    </w:p>
    <w:p w14:paraId="3B0CEC51" w14:textId="77777777" w:rsidR="000F4093" w:rsidRPr="00D73170" w:rsidRDefault="000F4093" w:rsidP="00B10F22">
      <w:pPr>
        <w:pStyle w:val="ListParagraph"/>
        <w:numPr>
          <w:ilvl w:val="0"/>
          <w:numId w:val="24"/>
        </w:numPr>
        <w:spacing w:before="120"/>
        <w:ind w:left="821"/>
        <w:contextualSpacing w:val="0"/>
        <w:jc w:val="both"/>
        <w:rPr>
          <w:rFonts w:asciiTheme="minorHAnsi" w:hAnsiTheme="minorHAnsi" w:cstheme="minorHAnsi"/>
          <w:iCs/>
          <w:sz w:val="22"/>
          <w:szCs w:val="22"/>
        </w:rPr>
      </w:pPr>
      <w:r w:rsidRPr="00D73170">
        <w:rPr>
          <w:rFonts w:asciiTheme="minorHAnsi" w:hAnsiTheme="minorHAnsi" w:cstheme="minorHAnsi"/>
          <w:iCs/>
          <w:sz w:val="22"/>
          <w:szCs w:val="22"/>
        </w:rPr>
        <w:t>If, in your judgment, there is an applicable statutory exemption from disclosure for certain portions of your bid, please mark the precise portion(s) of the relevant page(s) of your bid that you believe are statutorily exempt from disclosure and identify the precise statutory basis for exemption from disclosure.</w:t>
      </w:r>
    </w:p>
    <w:p w14:paraId="79D2BECE" w14:textId="77777777" w:rsidR="000F4093" w:rsidRPr="00D73170" w:rsidRDefault="000F4093" w:rsidP="00B10F22">
      <w:pPr>
        <w:pStyle w:val="ListParagraph"/>
        <w:numPr>
          <w:ilvl w:val="0"/>
          <w:numId w:val="24"/>
        </w:numPr>
        <w:spacing w:before="120"/>
        <w:ind w:left="821"/>
        <w:contextualSpacing w:val="0"/>
        <w:jc w:val="both"/>
        <w:rPr>
          <w:rFonts w:asciiTheme="minorHAnsi" w:hAnsiTheme="minorHAnsi" w:cstheme="minorHAnsi"/>
          <w:iCs/>
          <w:sz w:val="22"/>
          <w:szCs w:val="22"/>
        </w:rPr>
      </w:pPr>
      <w:r w:rsidRPr="00D73170">
        <w:rPr>
          <w:rFonts w:asciiTheme="minorHAnsi" w:hAnsiTheme="minorHAnsi" w:cstheme="minorHAnsi"/>
          <w:iCs/>
          <w:sz w:val="22"/>
          <w:szCs w:val="22"/>
        </w:rPr>
        <w:t>In addition, if, in your judgment, certain portions of your bid are not statutorily exempt from disclosure but are sensitive because these particular portions of your bid (NOT including pricing) include highly confidential, proprietary, or trade secret information (or the equivalent) that your firm protects through the regular use of confidentiality or similar agreements and routine enforcements through court enforcement actions, please mark the precise portion(s) of the relevant page(s) of your bid that include such sensitive information.</w:t>
      </w:r>
    </w:p>
    <w:p w14:paraId="24EEEDCF" w14:textId="77777777" w:rsidR="000F4093" w:rsidRPr="00D73170" w:rsidRDefault="000F4093" w:rsidP="000F4093">
      <w:pPr>
        <w:spacing w:before="120"/>
        <w:jc w:val="both"/>
        <w:rPr>
          <w:rFonts w:asciiTheme="minorHAnsi" w:hAnsiTheme="minorHAnsi" w:cstheme="minorHAnsi"/>
          <w:sz w:val="22"/>
          <w:szCs w:val="22"/>
        </w:rPr>
      </w:pPr>
      <w:r w:rsidRPr="00D73170">
        <w:rPr>
          <w:rFonts w:asciiTheme="minorHAnsi" w:hAnsiTheme="minorHAnsi" w:cstheme="minorHAnsi"/>
          <w:sz w:val="22"/>
          <w:szCs w:val="22"/>
        </w:rPr>
        <w:t>In the event that Enterprise Services receives a public records disclosure request pertaining to information that you have submitted and marked either as (a) statutorily exempt from disclosure; or (b) sensitive, Enterprise Services, prior to disclosure, will do the following:</w:t>
      </w:r>
    </w:p>
    <w:p w14:paraId="7D25D32C" w14:textId="77777777" w:rsidR="000F4093" w:rsidRPr="00D73170" w:rsidRDefault="000F4093" w:rsidP="000F4093">
      <w:pPr>
        <w:pStyle w:val="ListParagraph"/>
        <w:numPr>
          <w:ilvl w:val="0"/>
          <w:numId w:val="24"/>
        </w:numPr>
        <w:spacing w:before="120"/>
        <w:ind w:left="821"/>
        <w:contextualSpacing w:val="0"/>
        <w:jc w:val="both"/>
        <w:rPr>
          <w:rFonts w:asciiTheme="minorHAnsi" w:hAnsiTheme="minorHAnsi" w:cstheme="minorHAnsi"/>
          <w:sz w:val="22"/>
          <w:szCs w:val="22"/>
        </w:rPr>
      </w:pPr>
      <w:r w:rsidRPr="00D73170">
        <w:rPr>
          <w:rFonts w:asciiTheme="minorHAnsi" w:hAnsiTheme="minorHAnsi" w:cstheme="minorHAnsi"/>
          <w:sz w:val="22"/>
          <w:szCs w:val="22"/>
        </w:rPr>
        <w:t>Enterprise Services’ Public Records Officer will review any records marked as statutorily exempt from disclosure.  In those situations, where the designation comports with the stated statutory exemption from disclosure, Enterprise Services will redact or withhold the document(s) as appropriate.</w:t>
      </w:r>
    </w:p>
    <w:p w14:paraId="2F2328EF" w14:textId="22BBAB51" w:rsidR="000F4093" w:rsidRPr="00D73170" w:rsidRDefault="000F4093" w:rsidP="000F4093">
      <w:pPr>
        <w:pStyle w:val="ListParagraph"/>
        <w:numPr>
          <w:ilvl w:val="0"/>
          <w:numId w:val="24"/>
        </w:numPr>
        <w:spacing w:before="120"/>
        <w:ind w:left="821"/>
        <w:contextualSpacing w:val="0"/>
        <w:jc w:val="both"/>
        <w:rPr>
          <w:rFonts w:asciiTheme="minorHAnsi" w:hAnsiTheme="minorHAnsi" w:cstheme="minorHAnsi"/>
          <w:sz w:val="22"/>
          <w:szCs w:val="22"/>
        </w:rPr>
      </w:pPr>
      <w:r w:rsidRPr="00D73170">
        <w:rPr>
          <w:rFonts w:asciiTheme="minorHAnsi" w:hAnsiTheme="minorHAnsi" w:cstheme="minorHAnsi"/>
          <w:sz w:val="22"/>
          <w:szCs w:val="22"/>
        </w:rPr>
        <w:t xml:space="preserve">For documents marked ‘sensitive’ or for documents where Enterprise Services either determines that no statutory exemption to disclosure applies or is unable to determine whether the stated statutory exemption to disclosure properly applies, Enterprise Services will notify the bidder at the address provided in the bid submittal of the public records disclosure request and identify the date that Enterprise Services intends to release the document(s) (including documents marked ‘sensitive’ or exempt from disclosure) to the requester unless the bidder, at bidder’s sole expense, timely obtains a court order enjoining Enterprise Services from such disclosure.  In the event Bidder fails to timely file a motion for a court order enjoining such disclosure, Enterprise Services will release the requested document(s) on the date specified.  Bidder’s failure </w:t>
      </w:r>
      <w:r w:rsidR="008317A7">
        <w:rPr>
          <w:rFonts w:asciiTheme="minorHAnsi" w:hAnsiTheme="minorHAnsi" w:cstheme="minorHAnsi"/>
          <w:sz w:val="22"/>
          <w:szCs w:val="22"/>
        </w:rPr>
        <w:t xml:space="preserve">to </w:t>
      </w:r>
      <w:r w:rsidRPr="00D73170">
        <w:rPr>
          <w:rFonts w:asciiTheme="minorHAnsi" w:hAnsiTheme="minorHAnsi" w:cstheme="minorHAnsi"/>
          <w:sz w:val="22"/>
          <w:szCs w:val="22"/>
        </w:rPr>
        <w:t>properly identify exempted or sensitive information or timely respond after notice of request for public disclosure has been given shall be deemed a waiver by Bidder of any claim that such materials are exempt or protected from disclosure.</w:t>
      </w:r>
    </w:p>
    <w:p w14:paraId="4727D842" w14:textId="77777777" w:rsidR="00F14A6D" w:rsidRDefault="00F14A6D" w:rsidP="0095197A">
      <w:pPr>
        <w:jc w:val="both"/>
        <w:rPr>
          <w:rFonts w:ascii="Calibri" w:hAnsi="Calibri"/>
          <w:sz w:val="22"/>
          <w:szCs w:val="22"/>
        </w:rPr>
      </w:pPr>
    </w:p>
    <w:p w14:paraId="725E814C" w14:textId="544BA4FB" w:rsidR="008C6122" w:rsidRPr="00804E9E" w:rsidRDefault="00804E9E" w:rsidP="000F4093">
      <w:pPr>
        <w:keepNext/>
        <w:keepLines/>
        <w:jc w:val="both"/>
        <w:rPr>
          <w:rFonts w:ascii="Calibri" w:hAnsi="Calibri"/>
          <w:sz w:val="22"/>
          <w:szCs w:val="22"/>
        </w:rPr>
      </w:pPr>
      <w:r>
        <w:rPr>
          <w:rFonts w:ascii="Calibri" w:hAnsi="Calibri"/>
          <w:b/>
          <w:bCs/>
          <w:sz w:val="22"/>
          <w:szCs w:val="22"/>
        </w:rPr>
        <w:lastRenderedPageBreak/>
        <w:t>Economic Goals</w:t>
      </w:r>
    </w:p>
    <w:p w14:paraId="2E9323D1" w14:textId="40556DC0" w:rsidR="008C6122" w:rsidRPr="005335B7" w:rsidRDefault="008C6122" w:rsidP="000F4093">
      <w:pPr>
        <w:keepNext/>
        <w:keepLines/>
        <w:spacing w:before="120"/>
        <w:rPr>
          <w:rFonts w:ascii="Calibri" w:hAnsi="Calibri"/>
          <w:sz w:val="22"/>
          <w:szCs w:val="22"/>
        </w:rPr>
      </w:pPr>
      <w:r w:rsidRPr="005335B7">
        <w:rPr>
          <w:rFonts w:ascii="Calibri" w:hAnsi="Calibri"/>
          <w:sz w:val="22"/>
          <w:szCs w:val="22"/>
        </w:rPr>
        <w:t xml:space="preserve">In support of the state’s economic </w:t>
      </w:r>
      <w:r w:rsidR="00BF0BDD" w:rsidRPr="005335B7">
        <w:rPr>
          <w:rFonts w:ascii="Calibri" w:hAnsi="Calibri"/>
          <w:sz w:val="22"/>
          <w:szCs w:val="22"/>
        </w:rPr>
        <w:t>goals,</w:t>
      </w:r>
      <w:r w:rsidRPr="005335B7">
        <w:rPr>
          <w:rFonts w:ascii="Calibri" w:hAnsi="Calibri"/>
          <w:sz w:val="22"/>
          <w:szCs w:val="22"/>
        </w:rPr>
        <w:t xml:space="preserve"> bidders are encouraged to consider the following in responding to this </w:t>
      </w:r>
      <w:r w:rsidR="002A0A58">
        <w:rPr>
          <w:rFonts w:ascii="Calibri" w:hAnsi="Calibri" w:cs="Arial"/>
          <w:sz w:val="22"/>
          <w:szCs w:val="22"/>
        </w:rPr>
        <w:t>Competitive</w:t>
      </w:r>
      <w:r w:rsidR="00223D22">
        <w:rPr>
          <w:rFonts w:ascii="Calibri" w:hAnsi="Calibri" w:cs="Arial"/>
          <w:sz w:val="22"/>
          <w:szCs w:val="22"/>
        </w:rPr>
        <w:t xml:space="preserve"> Solicitation</w:t>
      </w:r>
      <w:r w:rsidRPr="005335B7">
        <w:rPr>
          <w:rFonts w:ascii="Calibri" w:hAnsi="Calibri"/>
          <w:sz w:val="22"/>
          <w:szCs w:val="22"/>
        </w:rPr>
        <w:t>:</w:t>
      </w:r>
    </w:p>
    <w:p w14:paraId="5DD1CF48" w14:textId="52C6E4F9" w:rsidR="008C6122" w:rsidRDefault="008C6122" w:rsidP="000F4093">
      <w:pPr>
        <w:keepNext/>
        <w:keepLines/>
        <w:numPr>
          <w:ilvl w:val="0"/>
          <w:numId w:val="12"/>
        </w:numPr>
        <w:spacing w:before="120"/>
        <w:ind w:left="1440" w:right="720"/>
        <w:jc w:val="both"/>
        <w:rPr>
          <w:rFonts w:ascii="Calibri" w:hAnsi="Calibri"/>
          <w:sz w:val="22"/>
          <w:szCs w:val="22"/>
        </w:rPr>
      </w:pPr>
      <w:r w:rsidRPr="005335B7">
        <w:rPr>
          <w:rFonts w:ascii="Calibri" w:hAnsi="Calibri"/>
          <w:sz w:val="22"/>
          <w:szCs w:val="22"/>
        </w:rPr>
        <w:t xml:space="preserve">Support for a diverse supplier pool, including, veteran-owned, minority-owned and women-owned business enterprises. </w:t>
      </w:r>
      <w:r w:rsidR="00A42805">
        <w:rPr>
          <w:rFonts w:ascii="Calibri" w:hAnsi="Calibri"/>
          <w:sz w:val="22"/>
          <w:szCs w:val="22"/>
        </w:rPr>
        <w:t xml:space="preserve"> </w:t>
      </w:r>
      <w:r w:rsidR="00180F27">
        <w:rPr>
          <w:rFonts w:ascii="Calibri" w:hAnsi="Calibri"/>
          <w:sz w:val="22"/>
          <w:szCs w:val="22"/>
        </w:rPr>
        <w:t>Results Washington</w:t>
      </w:r>
      <w:r w:rsidRPr="005335B7">
        <w:rPr>
          <w:rFonts w:ascii="Calibri" w:hAnsi="Calibri"/>
          <w:sz w:val="22"/>
          <w:szCs w:val="22"/>
        </w:rPr>
        <w:t xml:space="preserve"> has established </w:t>
      </w:r>
      <w:r w:rsidR="00223D22">
        <w:rPr>
          <w:rFonts w:ascii="Calibri" w:hAnsi="Calibri"/>
          <w:sz w:val="22"/>
          <w:szCs w:val="22"/>
        </w:rPr>
        <w:t xml:space="preserve">the following </w:t>
      </w:r>
      <w:r w:rsidRPr="005335B7">
        <w:rPr>
          <w:rFonts w:ascii="Calibri" w:hAnsi="Calibri"/>
          <w:sz w:val="22"/>
          <w:szCs w:val="22"/>
        </w:rPr>
        <w:t xml:space="preserve">voluntary numerical goals </w:t>
      </w:r>
      <w:r w:rsidR="00223D22">
        <w:rPr>
          <w:rFonts w:ascii="Calibri" w:hAnsi="Calibri"/>
          <w:sz w:val="22"/>
          <w:szCs w:val="22"/>
        </w:rPr>
        <w:t xml:space="preserve">for this </w:t>
      </w:r>
      <w:r w:rsidR="00403952">
        <w:rPr>
          <w:rFonts w:ascii="Calibri" w:hAnsi="Calibri" w:cs="Arial"/>
          <w:sz w:val="22"/>
          <w:szCs w:val="22"/>
        </w:rPr>
        <w:t>Competitive</w:t>
      </w:r>
      <w:r w:rsidR="00223D22">
        <w:rPr>
          <w:rFonts w:ascii="Calibri" w:hAnsi="Calibri" w:cs="Arial"/>
          <w:sz w:val="22"/>
          <w:szCs w:val="22"/>
        </w:rPr>
        <w:t xml:space="preserve"> Solicitation</w:t>
      </w:r>
      <w:r w:rsidRPr="005335B7">
        <w:rPr>
          <w:rFonts w:ascii="Calibri" w:hAnsi="Calibri"/>
          <w:sz w:val="22"/>
          <w:szCs w:val="22"/>
        </w:rPr>
        <w:t>:</w:t>
      </w:r>
    </w:p>
    <w:p w14:paraId="5509EC80" w14:textId="77777777" w:rsidR="000E2139" w:rsidRPr="005335B7" w:rsidRDefault="003F10F9" w:rsidP="000F4093">
      <w:pPr>
        <w:numPr>
          <w:ilvl w:val="2"/>
          <w:numId w:val="12"/>
        </w:numPr>
        <w:spacing w:before="120"/>
        <w:ind w:right="720"/>
        <w:jc w:val="both"/>
        <w:rPr>
          <w:rFonts w:ascii="Calibri" w:hAnsi="Calibri"/>
          <w:bCs/>
          <w:sz w:val="22"/>
          <w:szCs w:val="22"/>
          <w:lang w:val="x-none"/>
        </w:rPr>
      </w:pPr>
      <w:r>
        <w:rPr>
          <w:rFonts w:ascii="Calibri" w:hAnsi="Calibri"/>
          <w:bCs/>
          <w:sz w:val="22"/>
          <w:szCs w:val="22"/>
        </w:rPr>
        <w:t>Ten (</w:t>
      </w:r>
      <w:r w:rsidR="007445CA">
        <w:rPr>
          <w:rFonts w:ascii="Calibri" w:hAnsi="Calibri"/>
          <w:bCs/>
          <w:sz w:val="22"/>
          <w:szCs w:val="22"/>
        </w:rPr>
        <w:t>10</w:t>
      </w:r>
      <w:r>
        <w:rPr>
          <w:rFonts w:ascii="Calibri" w:hAnsi="Calibri"/>
          <w:bCs/>
          <w:sz w:val="22"/>
          <w:szCs w:val="22"/>
        </w:rPr>
        <w:t>)</w:t>
      </w:r>
      <w:r w:rsidR="000E2139" w:rsidRPr="005335B7">
        <w:rPr>
          <w:rFonts w:ascii="Calibri" w:hAnsi="Calibri"/>
          <w:bCs/>
          <w:sz w:val="22"/>
          <w:szCs w:val="22"/>
        </w:rPr>
        <w:t xml:space="preserve"> </w:t>
      </w:r>
      <w:r w:rsidR="000E2139" w:rsidRPr="005335B7">
        <w:rPr>
          <w:rFonts w:ascii="Calibri" w:hAnsi="Calibri"/>
          <w:bCs/>
          <w:sz w:val="22"/>
          <w:szCs w:val="22"/>
          <w:lang w:val="x-none"/>
        </w:rPr>
        <w:t xml:space="preserve">percent </w:t>
      </w:r>
      <w:r w:rsidR="00180F27" w:rsidRPr="005335B7">
        <w:rPr>
          <w:rFonts w:ascii="Calibri" w:hAnsi="Calibri"/>
          <w:bCs/>
          <w:sz w:val="22"/>
          <w:szCs w:val="22"/>
          <w:lang w:val="x-none"/>
        </w:rPr>
        <w:t>minority-owned businesses (MBE)</w:t>
      </w:r>
      <w:r w:rsidR="000E2139" w:rsidRPr="005335B7">
        <w:rPr>
          <w:rFonts w:ascii="Calibri" w:hAnsi="Calibri"/>
          <w:bCs/>
          <w:sz w:val="22"/>
          <w:szCs w:val="22"/>
          <w:lang w:val="x-none"/>
        </w:rPr>
        <w:t>;</w:t>
      </w:r>
    </w:p>
    <w:p w14:paraId="78C2C130" w14:textId="77777777" w:rsidR="000E2139" w:rsidRPr="005335B7" w:rsidRDefault="003F10F9" w:rsidP="000F4093">
      <w:pPr>
        <w:numPr>
          <w:ilvl w:val="2"/>
          <w:numId w:val="12"/>
        </w:numPr>
        <w:spacing w:before="120"/>
        <w:ind w:right="720"/>
        <w:jc w:val="both"/>
        <w:rPr>
          <w:rFonts w:ascii="Calibri" w:hAnsi="Calibri"/>
          <w:bCs/>
          <w:sz w:val="22"/>
          <w:szCs w:val="22"/>
          <w:lang w:val="x-none"/>
        </w:rPr>
      </w:pPr>
      <w:r>
        <w:rPr>
          <w:rFonts w:ascii="Calibri" w:hAnsi="Calibri"/>
          <w:bCs/>
          <w:sz w:val="22"/>
          <w:szCs w:val="22"/>
        </w:rPr>
        <w:t>Six (</w:t>
      </w:r>
      <w:r w:rsidR="007445CA">
        <w:rPr>
          <w:rFonts w:ascii="Calibri" w:hAnsi="Calibri"/>
          <w:bCs/>
          <w:sz w:val="22"/>
          <w:szCs w:val="22"/>
        </w:rPr>
        <w:t>6</w:t>
      </w:r>
      <w:r>
        <w:rPr>
          <w:rFonts w:ascii="Calibri" w:hAnsi="Calibri"/>
          <w:bCs/>
          <w:sz w:val="22"/>
          <w:szCs w:val="22"/>
        </w:rPr>
        <w:t>)</w:t>
      </w:r>
      <w:r w:rsidR="000E2139" w:rsidRPr="005335B7">
        <w:rPr>
          <w:rFonts w:ascii="Calibri" w:hAnsi="Calibri"/>
          <w:bCs/>
          <w:sz w:val="22"/>
          <w:szCs w:val="22"/>
        </w:rPr>
        <w:t xml:space="preserve"> </w:t>
      </w:r>
      <w:r w:rsidR="000E2139" w:rsidRPr="005335B7">
        <w:rPr>
          <w:rFonts w:ascii="Calibri" w:hAnsi="Calibri"/>
          <w:bCs/>
          <w:sz w:val="22"/>
          <w:szCs w:val="22"/>
          <w:lang w:val="x-none"/>
        </w:rPr>
        <w:t>percent</w:t>
      </w:r>
      <w:r w:rsidR="00180F27">
        <w:rPr>
          <w:rFonts w:ascii="Calibri" w:hAnsi="Calibri"/>
          <w:bCs/>
          <w:sz w:val="22"/>
          <w:szCs w:val="22"/>
        </w:rPr>
        <w:t xml:space="preserve"> </w:t>
      </w:r>
      <w:r w:rsidR="00180F27" w:rsidRPr="005335B7">
        <w:rPr>
          <w:rFonts w:ascii="Calibri" w:hAnsi="Calibri"/>
          <w:bCs/>
          <w:sz w:val="22"/>
          <w:szCs w:val="22"/>
          <w:lang w:val="x-none"/>
        </w:rPr>
        <w:t>women-owned businesses (WBE)</w:t>
      </w:r>
      <w:r w:rsidR="000E2139" w:rsidRPr="005335B7">
        <w:rPr>
          <w:rFonts w:ascii="Calibri" w:hAnsi="Calibri"/>
          <w:bCs/>
          <w:sz w:val="22"/>
          <w:szCs w:val="22"/>
          <w:lang w:val="x-none"/>
        </w:rPr>
        <w:t>;</w:t>
      </w:r>
    </w:p>
    <w:p w14:paraId="627A54B5" w14:textId="77777777" w:rsidR="000E2139" w:rsidRPr="005335B7" w:rsidRDefault="003F10F9" w:rsidP="000F4093">
      <w:pPr>
        <w:numPr>
          <w:ilvl w:val="2"/>
          <w:numId w:val="12"/>
        </w:numPr>
        <w:spacing w:before="120"/>
        <w:ind w:right="720"/>
        <w:jc w:val="both"/>
        <w:rPr>
          <w:rFonts w:ascii="Calibri" w:hAnsi="Calibri"/>
          <w:sz w:val="22"/>
          <w:szCs w:val="22"/>
        </w:rPr>
      </w:pPr>
      <w:r>
        <w:rPr>
          <w:rFonts w:ascii="Calibri" w:hAnsi="Calibri"/>
          <w:sz w:val="22"/>
          <w:szCs w:val="22"/>
        </w:rPr>
        <w:t>Five (</w:t>
      </w:r>
      <w:r w:rsidR="007445CA">
        <w:rPr>
          <w:rFonts w:ascii="Calibri" w:hAnsi="Calibri"/>
          <w:sz w:val="22"/>
          <w:szCs w:val="22"/>
        </w:rPr>
        <w:t>5</w:t>
      </w:r>
      <w:r>
        <w:rPr>
          <w:rFonts w:ascii="Calibri" w:hAnsi="Calibri"/>
          <w:sz w:val="22"/>
          <w:szCs w:val="22"/>
        </w:rPr>
        <w:t>)</w:t>
      </w:r>
      <w:r w:rsidR="000E2139" w:rsidRPr="005335B7">
        <w:rPr>
          <w:rFonts w:ascii="Calibri" w:hAnsi="Calibri"/>
          <w:sz w:val="22"/>
          <w:szCs w:val="22"/>
        </w:rPr>
        <w:t xml:space="preserve"> percent veteran-owned businesses (VB). </w:t>
      </w:r>
    </w:p>
    <w:p w14:paraId="0A1090C7" w14:textId="77777777" w:rsidR="000E2139" w:rsidRDefault="000E2139" w:rsidP="000F4093">
      <w:pPr>
        <w:spacing w:before="40"/>
        <w:ind w:left="1440"/>
        <w:rPr>
          <w:rFonts w:ascii="Calibri" w:hAnsi="Calibri"/>
          <w:sz w:val="22"/>
          <w:szCs w:val="22"/>
        </w:rPr>
      </w:pPr>
      <w:r w:rsidRPr="005335B7">
        <w:rPr>
          <w:rFonts w:ascii="Calibri" w:hAnsi="Calibri"/>
          <w:sz w:val="22"/>
          <w:szCs w:val="22"/>
        </w:rPr>
        <w:t xml:space="preserve">Achievement of these goals is encouraged whether directly or through subcontractors. Bidders may contact the </w:t>
      </w:r>
      <w:hyperlink r:id="rId136" w:history="1">
        <w:r w:rsidRPr="005335B7">
          <w:rPr>
            <w:rStyle w:val="Hyperlink"/>
            <w:rFonts w:ascii="Calibri" w:hAnsi="Calibri"/>
            <w:sz w:val="22"/>
            <w:szCs w:val="22"/>
          </w:rPr>
          <w:t>Office of Minority and Women’s Business Enterprises</w:t>
        </w:r>
      </w:hyperlink>
      <w:r w:rsidRPr="005335B7">
        <w:rPr>
          <w:rFonts w:ascii="Calibri" w:hAnsi="Calibri"/>
          <w:sz w:val="22"/>
          <w:szCs w:val="22"/>
        </w:rPr>
        <w:t xml:space="preserve"> for information on certified firms</w:t>
      </w:r>
      <w:r w:rsidRPr="005335B7">
        <w:rPr>
          <w:rFonts w:ascii="Calibri" w:hAnsi="Calibri"/>
          <w:i/>
          <w:sz w:val="22"/>
          <w:szCs w:val="22"/>
        </w:rPr>
        <w:t xml:space="preserve"> </w:t>
      </w:r>
      <w:r>
        <w:rPr>
          <w:rFonts w:ascii="Calibri" w:hAnsi="Calibri"/>
          <w:sz w:val="22"/>
          <w:szCs w:val="22"/>
        </w:rPr>
        <w:t>or to become certified.</w:t>
      </w:r>
    </w:p>
    <w:p w14:paraId="5C52453A" w14:textId="77777777" w:rsidR="003124CC" w:rsidRPr="003124CC" w:rsidRDefault="003124CC" w:rsidP="003124CC">
      <w:pPr>
        <w:numPr>
          <w:ilvl w:val="0"/>
          <w:numId w:val="12"/>
        </w:numPr>
        <w:spacing w:before="120"/>
        <w:ind w:left="1440" w:right="720"/>
        <w:jc w:val="both"/>
        <w:rPr>
          <w:rFonts w:ascii="Calibri" w:hAnsi="Calibri"/>
          <w:sz w:val="22"/>
          <w:szCs w:val="22"/>
        </w:rPr>
      </w:pPr>
      <w:r w:rsidRPr="003124CC">
        <w:rPr>
          <w:rFonts w:ascii="Calibri" w:hAnsi="Calibri"/>
          <w:sz w:val="22"/>
          <w:szCs w:val="22"/>
          <w:lang w:bidi="en-US"/>
        </w:rPr>
        <w:t xml:space="preserve">Veterans and U.S. active duty, reserve or National Guard service-members are eligible for the registry.  The veteran or service-member must control and own at least </w:t>
      </w:r>
      <w:r w:rsidR="003F10F9">
        <w:rPr>
          <w:rFonts w:ascii="Calibri" w:hAnsi="Calibri"/>
          <w:sz w:val="22"/>
          <w:szCs w:val="22"/>
          <w:lang w:bidi="en-US"/>
        </w:rPr>
        <w:t>fifty-one (</w:t>
      </w:r>
      <w:r w:rsidRPr="003124CC">
        <w:rPr>
          <w:rFonts w:ascii="Calibri" w:hAnsi="Calibri"/>
          <w:sz w:val="22"/>
          <w:szCs w:val="22"/>
          <w:lang w:bidi="en-US"/>
        </w:rPr>
        <w:t>51</w:t>
      </w:r>
      <w:r w:rsidR="003F10F9">
        <w:rPr>
          <w:rFonts w:ascii="Calibri" w:hAnsi="Calibri"/>
          <w:sz w:val="22"/>
          <w:szCs w:val="22"/>
          <w:lang w:bidi="en-US"/>
        </w:rPr>
        <w:t>)</w:t>
      </w:r>
      <w:r w:rsidRPr="003124CC">
        <w:rPr>
          <w:rFonts w:ascii="Calibri" w:hAnsi="Calibri"/>
          <w:sz w:val="22"/>
          <w:szCs w:val="22"/>
          <w:lang w:bidi="en-US"/>
        </w:rPr>
        <w:t xml:space="preserve"> percent of the business and the </w:t>
      </w:r>
      <w:r w:rsidRPr="003124CC">
        <w:rPr>
          <w:rFonts w:ascii="Calibri" w:hAnsi="Calibri"/>
          <w:bCs/>
          <w:sz w:val="22"/>
          <w:szCs w:val="22"/>
          <w:lang w:bidi="en-US"/>
        </w:rPr>
        <w:t>business must be legally operating in the State of Washington</w:t>
      </w:r>
      <w:r w:rsidRPr="003124CC">
        <w:rPr>
          <w:rFonts w:ascii="Calibri" w:hAnsi="Calibri"/>
          <w:sz w:val="22"/>
          <w:szCs w:val="22"/>
          <w:lang w:bidi="en-US"/>
        </w:rPr>
        <w:t>.  Control means the authority or ability to direct, regulate or influence day-to-day operations.</w:t>
      </w:r>
    </w:p>
    <w:p w14:paraId="1B1FCD44" w14:textId="77777777" w:rsidR="00CE4E64" w:rsidRDefault="00CE4E64" w:rsidP="00ED370F">
      <w:pPr>
        <w:jc w:val="both"/>
        <w:rPr>
          <w:rFonts w:ascii="Calibri" w:hAnsi="Calibri"/>
          <w:sz w:val="22"/>
          <w:szCs w:val="22"/>
          <w:lang w:bidi="en-US"/>
        </w:rPr>
      </w:pPr>
    </w:p>
    <w:p w14:paraId="388F5976" w14:textId="26823012" w:rsidR="00E152C0" w:rsidRPr="00D73170" w:rsidRDefault="00E152C0" w:rsidP="00E152C0">
      <w:pPr>
        <w:spacing w:after="120"/>
        <w:rPr>
          <w:rFonts w:asciiTheme="minorHAnsi" w:hAnsiTheme="minorHAnsi" w:cstheme="minorHAnsi"/>
          <w:b/>
          <w:sz w:val="22"/>
          <w:szCs w:val="22"/>
        </w:rPr>
      </w:pPr>
      <w:r>
        <w:rPr>
          <w:rFonts w:asciiTheme="minorHAnsi" w:hAnsiTheme="minorHAnsi" w:cstheme="minorHAnsi"/>
          <w:b/>
          <w:sz w:val="22"/>
          <w:szCs w:val="22"/>
        </w:rPr>
        <w:t>PCBs</w:t>
      </w:r>
    </w:p>
    <w:p w14:paraId="5999B4D5" w14:textId="5B6CAE8A" w:rsidR="00E152C0" w:rsidRDefault="00472B60" w:rsidP="00ED370F">
      <w:pPr>
        <w:spacing w:after="120"/>
        <w:jc w:val="both"/>
        <w:rPr>
          <w:rFonts w:ascii="Calibri" w:hAnsi="Calibri"/>
          <w:b/>
          <w:sz w:val="22"/>
          <w:szCs w:val="22"/>
        </w:rPr>
      </w:pPr>
      <w:r>
        <w:rPr>
          <w:rFonts w:asciiTheme="minorHAnsi" w:hAnsiTheme="minorHAnsi" w:cstheme="minorHAnsi"/>
          <w:bCs/>
          <w:sz w:val="22"/>
          <w:szCs w:val="22"/>
        </w:rPr>
        <w:t xml:space="preserve">Polychlorinated biphenyls, commonly known as PCBs, have adverse effects on human health and the environment. Accordingly, the state of Washington through its procurements of goods is trying to minimize the purchase of products with PCBs and to incentivize vendors to sell products and </w:t>
      </w:r>
      <w:r w:rsidR="00AA74BD">
        <w:rPr>
          <w:rFonts w:asciiTheme="minorHAnsi" w:hAnsiTheme="minorHAnsi" w:cstheme="minorHAnsi"/>
          <w:bCs/>
          <w:sz w:val="22"/>
          <w:szCs w:val="22"/>
        </w:rPr>
        <w:t>products</w:t>
      </w:r>
      <w:r>
        <w:rPr>
          <w:rFonts w:asciiTheme="minorHAnsi" w:hAnsiTheme="minorHAnsi" w:cstheme="minorHAnsi"/>
          <w:bCs/>
          <w:sz w:val="22"/>
          <w:szCs w:val="22"/>
        </w:rPr>
        <w:t xml:space="preserve"> in packaging without them.</w:t>
      </w:r>
    </w:p>
    <w:p w14:paraId="2E12789B" w14:textId="1FDF6E5D" w:rsidR="0058184F" w:rsidRPr="0058184F" w:rsidRDefault="0058184F" w:rsidP="00ED370F">
      <w:pPr>
        <w:spacing w:after="120"/>
        <w:jc w:val="both"/>
        <w:rPr>
          <w:rFonts w:ascii="Calibri" w:hAnsi="Calibri"/>
          <w:b/>
          <w:sz w:val="22"/>
          <w:szCs w:val="22"/>
          <w:lang w:bidi="en-US"/>
        </w:rPr>
      </w:pPr>
      <w:r w:rsidRPr="0058184F">
        <w:rPr>
          <w:rFonts w:ascii="Calibri" w:hAnsi="Calibri"/>
          <w:b/>
          <w:sz w:val="22"/>
          <w:szCs w:val="22"/>
        </w:rPr>
        <w:t>Resources</w:t>
      </w:r>
    </w:p>
    <w:p w14:paraId="15A9900D" w14:textId="334B00C5" w:rsidR="0058184F" w:rsidRPr="0058184F" w:rsidRDefault="0058184F" w:rsidP="00363FF0">
      <w:pPr>
        <w:numPr>
          <w:ilvl w:val="0"/>
          <w:numId w:val="12"/>
        </w:numPr>
        <w:spacing w:before="120"/>
        <w:ind w:left="1440" w:right="720"/>
        <w:rPr>
          <w:rFonts w:ascii="Calibri" w:hAnsi="Calibri"/>
          <w:sz w:val="22"/>
          <w:szCs w:val="22"/>
          <w:lang w:bidi="en-US"/>
        </w:rPr>
      </w:pPr>
      <w:r w:rsidRPr="0058184F">
        <w:rPr>
          <w:rFonts w:ascii="Calibri" w:hAnsi="Calibri"/>
          <w:sz w:val="22"/>
          <w:szCs w:val="22"/>
        </w:rPr>
        <w:t>Register</w:t>
      </w:r>
      <w:r w:rsidRPr="0058184F">
        <w:rPr>
          <w:rFonts w:ascii="Calibri" w:hAnsi="Calibri"/>
          <w:sz w:val="22"/>
          <w:szCs w:val="22"/>
          <w:lang w:bidi="en-US"/>
        </w:rPr>
        <w:t xml:space="preserve"> for </w:t>
      </w:r>
      <w:r w:rsidR="00403952">
        <w:rPr>
          <w:rFonts w:ascii="Calibri" w:hAnsi="Calibri" w:cs="Arial"/>
          <w:sz w:val="22"/>
          <w:szCs w:val="22"/>
        </w:rPr>
        <w:t>competitive</w:t>
      </w:r>
      <w:r w:rsidR="009C0A23">
        <w:rPr>
          <w:rFonts w:ascii="Calibri" w:hAnsi="Calibri"/>
          <w:sz w:val="22"/>
          <w:szCs w:val="22"/>
          <w:lang w:bidi="en-US"/>
        </w:rPr>
        <w:t xml:space="preserve"> </w:t>
      </w:r>
      <w:r w:rsidRPr="0058184F">
        <w:rPr>
          <w:rFonts w:ascii="Calibri" w:hAnsi="Calibri"/>
          <w:sz w:val="22"/>
          <w:szCs w:val="22"/>
          <w:lang w:bidi="en-US"/>
        </w:rPr>
        <w:t>solicitation notices at the Washington Electronic Business Solution (WEBS</w:t>
      </w:r>
      <w:r w:rsidR="00764DA3" w:rsidRPr="0058184F">
        <w:rPr>
          <w:rFonts w:ascii="Calibri" w:hAnsi="Calibri"/>
          <w:sz w:val="22"/>
          <w:szCs w:val="22"/>
          <w:lang w:bidi="en-US"/>
        </w:rPr>
        <w:t xml:space="preserve">) </w:t>
      </w:r>
      <w:hyperlink r:id="rId137" w:history="1">
        <w:r w:rsidRPr="0058184F">
          <w:rPr>
            <w:rStyle w:val="Hyperlink"/>
            <w:rFonts w:ascii="Calibri" w:hAnsi="Calibri"/>
            <w:sz w:val="22"/>
            <w:szCs w:val="22"/>
            <w:lang w:bidi="en-US"/>
          </w:rPr>
          <w:t>www.des.wa.gov/services/ContractingPurchasing/Business/Pages/WEBSRegistration.aspx</w:t>
        </w:r>
      </w:hyperlink>
      <w:r w:rsidR="003F10F9">
        <w:rPr>
          <w:rFonts w:ascii="Calibri" w:hAnsi="Calibri"/>
          <w:sz w:val="22"/>
          <w:szCs w:val="22"/>
        </w:rPr>
        <w:t>.</w:t>
      </w:r>
      <w:r w:rsidRPr="0058184F">
        <w:rPr>
          <w:rFonts w:ascii="Calibri" w:hAnsi="Calibri"/>
          <w:sz w:val="22"/>
          <w:szCs w:val="22"/>
          <w:lang w:bidi="en-US"/>
        </w:rPr>
        <w:t xml:space="preserve"> </w:t>
      </w:r>
      <w:r w:rsidR="009C0A23">
        <w:rPr>
          <w:rFonts w:ascii="Calibri" w:hAnsi="Calibri"/>
          <w:sz w:val="22"/>
          <w:szCs w:val="22"/>
          <w:lang w:bidi="en-US"/>
        </w:rPr>
        <w:t>Note:  There is no cost to register on WEBS.</w:t>
      </w:r>
    </w:p>
    <w:p w14:paraId="25080FFA" w14:textId="77777777" w:rsidR="0058184F" w:rsidRPr="0058184F" w:rsidRDefault="0058184F" w:rsidP="00363FF0">
      <w:pPr>
        <w:numPr>
          <w:ilvl w:val="0"/>
          <w:numId w:val="12"/>
        </w:numPr>
        <w:spacing w:before="120"/>
        <w:ind w:left="1440" w:right="720"/>
        <w:rPr>
          <w:rFonts w:ascii="Calibri" w:hAnsi="Calibri"/>
          <w:sz w:val="22"/>
          <w:szCs w:val="22"/>
          <w:lang w:bidi="en-US"/>
        </w:rPr>
      </w:pPr>
      <w:r w:rsidRPr="0058184F">
        <w:rPr>
          <w:rFonts w:ascii="Calibri" w:hAnsi="Calibri"/>
          <w:sz w:val="22"/>
          <w:szCs w:val="22"/>
          <w:lang w:bidi="en-US"/>
        </w:rPr>
        <w:t xml:space="preserve">If you </w:t>
      </w:r>
      <w:r w:rsidRPr="0058184F">
        <w:rPr>
          <w:rFonts w:ascii="Calibri" w:hAnsi="Calibri"/>
          <w:sz w:val="22"/>
          <w:szCs w:val="22"/>
        </w:rPr>
        <w:t>qualify</w:t>
      </w:r>
      <w:r w:rsidRPr="0058184F">
        <w:rPr>
          <w:rFonts w:ascii="Calibri" w:hAnsi="Calibri"/>
          <w:sz w:val="22"/>
          <w:szCs w:val="22"/>
          <w:lang w:bidi="en-US"/>
        </w:rPr>
        <w:t xml:space="preserve"> as a Washington small business, identify yourself in WEBS. </w:t>
      </w:r>
      <w:r w:rsidR="00D455E8">
        <w:rPr>
          <w:rFonts w:ascii="Calibri" w:hAnsi="Calibri"/>
          <w:sz w:val="22"/>
          <w:szCs w:val="22"/>
          <w:lang w:bidi="en-US"/>
        </w:rPr>
        <w:t xml:space="preserve"> </w:t>
      </w:r>
      <w:r w:rsidRPr="0058184F">
        <w:rPr>
          <w:rFonts w:ascii="Calibri" w:hAnsi="Calibri"/>
          <w:sz w:val="22"/>
          <w:szCs w:val="22"/>
          <w:lang w:bidi="en-US"/>
        </w:rPr>
        <w:t>Call WEBS Customer Service at 360-902-7400.</w:t>
      </w:r>
    </w:p>
    <w:p w14:paraId="4159A7B6" w14:textId="77777777" w:rsidR="0058184F" w:rsidRPr="0058184F" w:rsidRDefault="0058184F" w:rsidP="00363FF0">
      <w:pPr>
        <w:numPr>
          <w:ilvl w:val="0"/>
          <w:numId w:val="12"/>
        </w:numPr>
        <w:spacing w:before="120"/>
        <w:ind w:left="1440" w:right="720"/>
        <w:rPr>
          <w:rFonts w:ascii="Calibri" w:hAnsi="Calibri"/>
          <w:sz w:val="22"/>
          <w:szCs w:val="22"/>
          <w:lang w:bidi="en-US"/>
        </w:rPr>
      </w:pPr>
      <w:r w:rsidRPr="0058184F">
        <w:rPr>
          <w:rFonts w:ascii="Calibri" w:hAnsi="Calibri"/>
          <w:sz w:val="22"/>
          <w:szCs w:val="22"/>
          <w:lang w:bidi="en-US"/>
        </w:rPr>
        <w:t xml:space="preserve">Contact the Washington State Office of Minority and Women’s Business Enterprises about state and federal certification programs at Phone 866-208-1064 or </w:t>
      </w:r>
      <w:hyperlink r:id="rId138" w:history="1">
        <w:r w:rsidRPr="0058184F">
          <w:rPr>
            <w:rStyle w:val="Hyperlink"/>
            <w:rFonts w:ascii="Calibri" w:hAnsi="Calibri"/>
            <w:sz w:val="22"/>
            <w:szCs w:val="22"/>
            <w:lang w:bidi="en-US"/>
          </w:rPr>
          <w:t>www.omwbe.wa.gov</w:t>
        </w:r>
      </w:hyperlink>
      <w:r w:rsidR="003F10F9">
        <w:rPr>
          <w:rFonts w:ascii="Calibri" w:hAnsi="Calibri"/>
          <w:sz w:val="22"/>
          <w:szCs w:val="22"/>
        </w:rPr>
        <w:t>.</w:t>
      </w:r>
      <w:r w:rsidRPr="0058184F">
        <w:rPr>
          <w:rFonts w:ascii="Calibri" w:hAnsi="Calibri"/>
          <w:sz w:val="22"/>
          <w:szCs w:val="22"/>
          <w:lang w:bidi="en-US"/>
        </w:rPr>
        <w:t xml:space="preserve"> </w:t>
      </w:r>
    </w:p>
    <w:p w14:paraId="2783CC4F" w14:textId="7112ED48" w:rsidR="0058184F" w:rsidRPr="0058184F" w:rsidRDefault="0058184F" w:rsidP="00363FF0">
      <w:pPr>
        <w:numPr>
          <w:ilvl w:val="0"/>
          <w:numId w:val="12"/>
        </w:numPr>
        <w:spacing w:before="120"/>
        <w:ind w:left="1440" w:right="720"/>
        <w:rPr>
          <w:rFonts w:ascii="Calibri" w:hAnsi="Calibri"/>
          <w:sz w:val="22"/>
          <w:szCs w:val="22"/>
          <w:lang w:bidi="en-US"/>
        </w:rPr>
      </w:pPr>
      <w:r w:rsidRPr="0058184F">
        <w:rPr>
          <w:rFonts w:ascii="Calibri" w:hAnsi="Calibri"/>
          <w:sz w:val="22"/>
          <w:szCs w:val="22"/>
        </w:rPr>
        <w:t>Contact</w:t>
      </w:r>
      <w:r w:rsidRPr="0058184F">
        <w:rPr>
          <w:rFonts w:ascii="Calibri" w:hAnsi="Calibri"/>
          <w:sz w:val="22"/>
          <w:szCs w:val="22"/>
          <w:lang w:bidi="en-US"/>
        </w:rPr>
        <w:t xml:space="preserve"> the Washington State Department of Veterans’ Affairs about </w:t>
      </w:r>
      <w:r w:rsidR="009C0A23">
        <w:rPr>
          <w:rFonts w:ascii="Calibri" w:hAnsi="Calibri"/>
          <w:sz w:val="22"/>
          <w:szCs w:val="22"/>
          <w:lang w:bidi="en-US"/>
        </w:rPr>
        <w:t xml:space="preserve">veteran-owned businesses </w:t>
      </w:r>
      <w:r w:rsidRPr="0058184F">
        <w:rPr>
          <w:rFonts w:ascii="Calibri" w:hAnsi="Calibri"/>
          <w:sz w:val="22"/>
          <w:szCs w:val="22"/>
          <w:lang w:bidi="en-US"/>
        </w:rPr>
        <w:t xml:space="preserve">certification at (360) 725-2169 or </w:t>
      </w:r>
      <w:hyperlink r:id="rId139" w:history="1">
        <w:r w:rsidRPr="0058184F">
          <w:rPr>
            <w:rStyle w:val="Hyperlink"/>
            <w:rFonts w:ascii="Calibri" w:hAnsi="Calibri"/>
            <w:sz w:val="22"/>
            <w:szCs w:val="22"/>
            <w:lang w:bidi="en-US"/>
          </w:rPr>
          <w:t>www.dva.wa.gov</w:t>
        </w:r>
      </w:hyperlink>
      <w:r w:rsidRPr="0058184F">
        <w:rPr>
          <w:rFonts w:ascii="Calibri" w:hAnsi="Calibri"/>
          <w:sz w:val="22"/>
          <w:szCs w:val="22"/>
          <w:lang w:bidi="en-US"/>
        </w:rPr>
        <w:t xml:space="preserve">. </w:t>
      </w:r>
    </w:p>
    <w:p w14:paraId="1FE43A45" w14:textId="1166355C" w:rsidR="00F9611F" w:rsidRDefault="009C0A23" w:rsidP="008F4F1C">
      <w:pPr>
        <w:numPr>
          <w:ilvl w:val="0"/>
          <w:numId w:val="12"/>
        </w:numPr>
        <w:spacing w:before="120"/>
        <w:ind w:left="1440" w:right="720"/>
        <w:rPr>
          <w:rFonts w:ascii="Calibri" w:hAnsi="Calibri"/>
          <w:sz w:val="22"/>
          <w:szCs w:val="22"/>
          <w:lang w:bidi="en-US"/>
        </w:rPr>
      </w:pPr>
      <w:r>
        <w:rPr>
          <w:rFonts w:ascii="Calibri" w:hAnsi="Calibri"/>
          <w:sz w:val="22"/>
          <w:szCs w:val="22"/>
        </w:rPr>
        <w:t>Contact Enterprise Services about small and diverse business inclusion</w:t>
      </w:r>
      <w:r w:rsidR="00E41C7E">
        <w:rPr>
          <w:rFonts w:ascii="Calibri" w:hAnsi="Calibri"/>
          <w:sz w:val="22"/>
          <w:szCs w:val="22"/>
          <w:lang w:bidi="en-US"/>
        </w:rPr>
        <w:t>.</w:t>
      </w:r>
    </w:p>
    <w:p w14:paraId="1919CF95" w14:textId="77777777" w:rsidR="00F9611F" w:rsidRDefault="00F9611F">
      <w:pPr>
        <w:overflowPunct/>
        <w:autoSpaceDE/>
        <w:autoSpaceDN/>
        <w:adjustRightInd/>
        <w:textAlignment w:val="auto"/>
        <w:rPr>
          <w:rFonts w:ascii="Calibri" w:hAnsi="Calibri"/>
          <w:sz w:val="22"/>
          <w:szCs w:val="22"/>
          <w:lang w:bidi="en-US"/>
        </w:rPr>
      </w:pPr>
      <w:r>
        <w:rPr>
          <w:rFonts w:ascii="Calibri" w:hAnsi="Calibri"/>
          <w:sz w:val="22"/>
          <w:szCs w:val="22"/>
          <w:lang w:bidi="en-US"/>
        </w:rPr>
        <w:br w:type="page"/>
      </w:r>
    </w:p>
    <w:p w14:paraId="02ADA8FB" w14:textId="612124EE" w:rsidR="00F9611F" w:rsidRPr="00F95D05" w:rsidRDefault="00F9611F" w:rsidP="00F9611F">
      <w:pPr>
        <w:jc w:val="center"/>
        <w:rPr>
          <w:rFonts w:ascii="Calibri" w:hAnsi="Calibri"/>
          <w:b/>
          <w:smallCaps/>
          <w:sz w:val="22"/>
          <w:szCs w:val="22"/>
        </w:rPr>
      </w:pPr>
      <w:bookmarkStart w:id="31" w:name="Exhibit_H"/>
      <w:r w:rsidRPr="00F95D05">
        <w:rPr>
          <w:rFonts w:ascii="Calibri" w:hAnsi="Calibri"/>
          <w:b/>
          <w:smallCaps/>
          <w:sz w:val="22"/>
          <w:szCs w:val="22"/>
        </w:rPr>
        <w:lastRenderedPageBreak/>
        <w:t>Exhibit </w:t>
      </w:r>
      <w:r>
        <w:rPr>
          <w:rFonts w:ascii="Calibri" w:hAnsi="Calibri"/>
          <w:b/>
          <w:smallCaps/>
          <w:sz w:val="22"/>
          <w:szCs w:val="22"/>
        </w:rPr>
        <w:t>H</w:t>
      </w:r>
      <w:r w:rsidR="008317A7">
        <w:rPr>
          <w:rFonts w:ascii="Calibri" w:hAnsi="Calibri"/>
          <w:b/>
          <w:smallCaps/>
          <w:sz w:val="22"/>
          <w:szCs w:val="22"/>
        </w:rPr>
        <w:t xml:space="preserve"> </w:t>
      </w:r>
      <w:r w:rsidRPr="00F95D05">
        <w:rPr>
          <w:rFonts w:ascii="Calibri" w:hAnsi="Calibri"/>
          <w:b/>
          <w:smallCaps/>
          <w:sz w:val="22"/>
          <w:szCs w:val="22"/>
        </w:rPr>
        <w:t xml:space="preserve">– </w:t>
      </w:r>
      <w:r w:rsidR="00B42772">
        <w:rPr>
          <w:rFonts w:ascii="Calibri" w:hAnsi="Calibri"/>
          <w:b/>
          <w:smallCaps/>
          <w:sz w:val="22"/>
          <w:szCs w:val="22"/>
        </w:rPr>
        <w:t>Definitions</w:t>
      </w:r>
    </w:p>
    <w:bookmarkEnd w:id="31"/>
    <w:p w14:paraId="66342D6B" w14:textId="78B8511D" w:rsidR="00433DE7" w:rsidRPr="00F95D05" w:rsidRDefault="00433DE7" w:rsidP="00433DE7">
      <w:pPr>
        <w:rPr>
          <w:rFonts w:ascii="Calibri" w:hAnsi="Calibri"/>
          <w:sz w:val="22"/>
          <w:szCs w:val="22"/>
        </w:rPr>
      </w:pPr>
    </w:p>
    <w:p w14:paraId="7ABF4047" w14:textId="2B1F8138" w:rsidR="00433DE7" w:rsidRDefault="006E592C" w:rsidP="00433DE7">
      <w:pPr>
        <w:rPr>
          <w:rFonts w:ascii="Calibri" w:hAnsi="Calibri"/>
          <w:sz w:val="22"/>
          <w:szCs w:val="22"/>
        </w:rPr>
      </w:pPr>
      <w:r w:rsidRPr="00B10F22">
        <w:rPr>
          <w:rFonts w:ascii="Calibri" w:hAnsi="Calibri" w:cs="Arial"/>
          <w:sz w:val="22"/>
          <w:szCs w:val="22"/>
        </w:rPr>
        <w:t xml:space="preserve">This exhibit provides </w:t>
      </w:r>
      <w:r>
        <w:rPr>
          <w:rFonts w:ascii="Calibri" w:hAnsi="Calibri" w:cs="Arial"/>
          <w:sz w:val="22"/>
          <w:szCs w:val="22"/>
        </w:rPr>
        <w:t>definitions of terms used throughout this Competitive Solicitation document and exhibits.</w:t>
      </w:r>
    </w:p>
    <w:p w14:paraId="61D3B724" w14:textId="77777777" w:rsidR="006E592C" w:rsidRDefault="006E592C" w:rsidP="0059783C">
      <w:pPr>
        <w:spacing w:after="120"/>
        <w:rPr>
          <w:rFonts w:ascii="Calibri" w:hAnsi="Calibri"/>
          <w:b/>
          <w:sz w:val="22"/>
          <w:szCs w:val="22"/>
        </w:rPr>
      </w:pPr>
    </w:p>
    <w:p w14:paraId="1BB66CF0" w14:textId="60ACD77D" w:rsidR="001C3774" w:rsidRDefault="001C3774" w:rsidP="0059783C">
      <w:pPr>
        <w:spacing w:after="120"/>
        <w:rPr>
          <w:rFonts w:ascii="Calibri" w:hAnsi="Calibri"/>
          <w:sz w:val="22"/>
          <w:szCs w:val="22"/>
        </w:rPr>
      </w:pPr>
      <w:r w:rsidRPr="001C3774">
        <w:rPr>
          <w:rFonts w:ascii="Calibri" w:hAnsi="Calibri"/>
          <w:b/>
          <w:sz w:val="22"/>
          <w:szCs w:val="22"/>
        </w:rPr>
        <w:t>Account Coordinator</w:t>
      </w:r>
      <w:r>
        <w:rPr>
          <w:rFonts w:ascii="Calibri" w:hAnsi="Calibri"/>
          <w:sz w:val="22"/>
          <w:szCs w:val="22"/>
        </w:rPr>
        <w:t>:</w:t>
      </w:r>
      <w:r w:rsidR="008E7D8C">
        <w:rPr>
          <w:rFonts w:ascii="Calibri" w:hAnsi="Calibri"/>
          <w:sz w:val="22"/>
          <w:szCs w:val="22"/>
        </w:rPr>
        <w:t xml:space="preserve"> Employee of the Contractor </w:t>
      </w:r>
      <w:r w:rsidR="00427115">
        <w:rPr>
          <w:rFonts w:ascii="Calibri" w:hAnsi="Calibri"/>
          <w:sz w:val="22"/>
          <w:szCs w:val="22"/>
        </w:rPr>
        <w:t xml:space="preserve">assigned to a Participating State or </w:t>
      </w:r>
      <w:r w:rsidR="002B4AAF">
        <w:rPr>
          <w:rFonts w:ascii="Calibri" w:hAnsi="Calibri"/>
          <w:sz w:val="22"/>
          <w:szCs w:val="22"/>
        </w:rPr>
        <w:t>Purchasing</w:t>
      </w:r>
      <w:r w:rsidR="00427115">
        <w:rPr>
          <w:rFonts w:ascii="Calibri" w:hAnsi="Calibri"/>
          <w:sz w:val="22"/>
          <w:szCs w:val="22"/>
        </w:rPr>
        <w:t xml:space="preserve"> Entity to provide day-to-day assistance with regard to program card maintenance.</w:t>
      </w:r>
    </w:p>
    <w:p w14:paraId="0637C266" w14:textId="34A0DD24" w:rsidR="00F854C9" w:rsidRPr="00F854C9" w:rsidRDefault="00F854C9" w:rsidP="0059783C">
      <w:pPr>
        <w:spacing w:after="120"/>
        <w:rPr>
          <w:rFonts w:ascii="Calibri" w:hAnsi="Calibri"/>
          <w:sz w:val="22"/>
          <w:szCs w:val="22"/>
        </w:rPr>
      </w:pPr>
      <w:r>
        <w:rPr>
          <w:rFonts w:ascii="Calibri" w:hAnsi="Calibri"/>
          <w:b/>
          <w:sz w:val="22"/>
          <w:szCs w:val="22"/>
        </w:rPr>
        <w:t xml:space="preserve">ASC X12: </w:t>
      </w:r>
      <w:r>
        <w:rPr>
          <w:rFonts w:ascii="Calibri" w:hAnsi="Calibri"/>
          <w:sz w:val="22"/>
          <w:szCs w:val="22"/>
        </w:rPr>
        <w:t>Official designation of the U.S. national standards body for the development and maintenance of Electronic Data Interchange (EDI) standards.</w:t>
      </w:r>
      <w:r w:rsidR="00B771C5">
        <w:rPr>
          <w:rFonts w:ascii="Calibri" w:hAnsi="Calibri"/>
          <w:sz w:val="22"/>
          <w:szCs w:val="22"/>
        </w:rPr>
        <w:t xml:space="preserve"> Also known as ANSI ASC X12.</w:t>
      </w:r>
    </w:p>
    <w:p w14:paraId="5DE60D39" w14:textId="7F142CD8" w:rsidR="008460D2" w:rsidRDefault="008460D2" w:rsidP="0059783C">
      <w:pPr>
        <w:spacing w:after="120"/>
        <w:rPr>
          <w:rFonts w:ascii="Calibri" w:hAnsi="Calibri"/>
          <w:b/>
          <w:sz w:val="22"/>
          <w:szCs w:val="22"/>
        </w:rPr>
      </w:pPr>
      <w:r w:rsidRPr="006956EC">
        <w:rPr>
          <w:rFonts w:ascii="Calibri" w:hAnsi="Calibri"/>
          <w:b/>
          <w:sz w:val="22"/>
          <w:szCs w:val="22"/>
        </w:rPr>
        <w:t>Associations</w:t>
      </w:r>
      <w:r>
        <w:rPr>
          <w:rFonts w:ascii="Calibri" w:hAnsi="Calibri"/>
          <w:b/>
          <w:sz w:val="22"/>
          <w:szCs w:val="22"/>
        </w:rPr>
        <w:t xml:space="preserve">: </w:t>
      </w:r>
      <w:r w:rsidR="006956EC">
        <w:rPr>
          <w:rFonts w:ascii="Calibri" w:hAnsi="Calibri"/>
          <w:sz w:val="22"/>
          <w:szCs w:val="22"/>
        </w:rPr>
        <w:t>Group of card-issuing banks or organizations that set common transaction terms for merchants, issuers, and acquirers. Some major associations are Visa, MasterCard American Express and Discover.</w:t>
      </w:r>
    </w:p>
    <w:p w14:paraId="3F2ABB34" w14:textId="391A3F51" w:rsidR="003161E5" w:rsidRPr="003161E5" w:rsidRDefault="003161E5" w:rsidP="0059783C">
      <w:pPr>
        <w:spacing w:after="120"/>
        <w:rPr>
          <w:rFonts w:ascii="Calibri" w:hAnsi="Calibri"/>
          <w:sz w:val="22"/>
          <w:szCs w:val="22"/>
        </w:rPr>
      </w:pPr>
      <w:r w:rsidRPr="006E592C">
        <w:rPr>
          <w:rFonts w:ascii="Calibri" w:hAnsi="Calibri"/>
          <w:b/>
          <w:sz w:val="22"/>
          <w:szCs w:val="22"/>
        </w:rPr>
        <w:t>Authorized User</w:t>
      </w:r>
      <w:r w:rsidR="00D446B3">
        <w:rPr>
          <w:rFonts w:ascii="Calibri" w:hAnsi="Calibri"/>
          <w:b/>
          <w:sz w:val="22"/>
          <w:szCs w:val="22"/>
        </w:rPr>
        <w:t>/User</w:t>
      </w:r>
      <w:r>
        <w:rPr>
          <w:rFonts w:ascii="Calibri" w:hAnsi="Calibri"/>
          <w:b/>
          <w:sz w:val="22"/>
          <w:szCs w:val="22"/>
        </w:rPr>
        <w:t xml:space="preserve">: </w:t>
      </w:r>
      <w:r w:rsidR="006956EC">
        <w:rPr>
          <w:rFonts w:ascii="Calibri" w:hAnsi="Calibri"/>
          <w:sz w:val="22"/>
          <w:szCs w:val="22"/>
        </w:rPr>
        <w:t>Representative</w:t>
      </w:r>
      <w:r>
        <w:rPr>
          <w:rFonts w:ascii="Calibri" w:hAnsi="Calibri"/>
          <w:sz w:val="22"/>
          <w:szCs w:val="22"/>
        </w:rPr>
        <w:t xml:space="preserve"> of P</w:t>
      </w:r>
      <w:r w:rsidR="002B4AAF">
        <w:rPr>
          <w:rFonts w:ascii="Calibri" w:hAnsi="Calibri"/>
          <w:sz w:val="22"/>
          <w:szCs w:val="22"/>
        </w:rPr>
        <w:t>urchasing</w:t>
      </w:r>
      <w:r>
        <w:rPr>
          <w:rFonts w:ascii="Calibri" w:hAnsi="Calibri"/>
          <w:sz w:val="22"/>
          <w:szCs w:val="22"/>
        </w:rPr>
        <w:t xml:space="preserve"> Entity that leverages a Commercial Card, manages Commercial Cards, and/or accesses the online system</w:t>
      </w:r>
    </w:p>
    <w:p w14:paraId="08D0BBD5" w14:textId="08E3BFFF" w:rsidR="00F854C9" w:rsidRDefault="00F854C9" w:rsidP="0059783C">
      <w:pPr>
        <w:spacing w:after="120"/>
        <w:rPr>
          <w:rFonts w:ascii="Calibri" w:hAnsi="Calibri"/>
          <w:b/>
          <w:sz w:val="22"/>
          <w:szCs w:val="22"/>
        </w:rPr>
      </w:pPr>
      <w:r>
        <w:rPr>
          <w:rFonts w:ascii="Calibri" w:hAnsi="Calibri"/>
          <w:b/>
          <w:sz w:val="22"/>
          <w:szCs w:val="22"/>
        </w:rPr>
        <w:t xml:space="preserve">Automated Clearing House (ACH): </w:t>
      </w:r>
      <w:r w:rsidRPr="00F854C9">
        <w:rPr>
          <w:rFonts w:ascii="Calibri" w:hAnsi="Calibri"/>
          <w:sz w:val="22"/>
          <w:szCs w:val="22"/>
        </w:rPr>
        <w:t>Central distribution point for transferring funds electronically for participating depository financial institutions. Transactions are accumulated and sorted by destination for transmission during a predetermined period. It includes small dollar payments in large transaction volume.</w:t>
      </w:r>
    </w:p>
    <w:p w14:paraId="2207C482" w14:textId="3434EC74" w:rsidR="008E091D" w:rsidRPr="008E7D8C" w:rsidRDefault="00792486" w:rsidP="0059783C">
      <w:pPr>
        <w:spacing w:after="120"/>
        <w:rPr>
          <w:rFonts w:ascii="Calibri" w:hAnsi="Calibri"/>
          <w:sz w:val="22"/>
          <w:szCs w:val="22"/>
        </w:rPr>
      </w:pPr>
      <w:r>
        <w:rPr>
          <w:rFonts w:ascii="Calibri" w:hAnsi="Calibri"/>
          <w:b/>
          <w:sz w:val="22"/>
          <w:szCs w:val="22"/>
        </w:rPr>
        <w:t>Basis Points:</w:t>
      </w:r>
      <w:r w:rsidR="008E7D8C">
        <w:rPr>
          <w:rFonts w:ascii="Calibri" w:hAnsi="Calibri"/>
          <w:sz w:val="22"/>
          <w:szCs w:val="22"/>
        </w:rPr>
        <w:t xml:space="preserve"> Unit of measure for incentive share/rebate rates. One basis point is equal to 1/100</w:t>
      </w:r>
      <w:r w:rsidR="008E7D8C" w:rsidRPr="008E7D8C">
        <w:rPr>
          <w:rFonts w:ascii="Calibri" w:hAnsi="Calibri"/>
          <w:sz w:val="22"/>
          <w:szCs w:val="22"/>
          <w:vertAlign w:val="superscript"/>
        </w:rPr>
        <w:t>th</w:t>
      </w:r>
      <w:r w:rsidR="008E7D8C">
        <w:rPr>
          <w:rFonts w:ascii="Calibri" w:hAnsi="Calibri"/>
          <w:sz w:val="22"/>
          <w:szCs w:val="22"/>
        </w:rPr>
        <w:t xml:space="preserve"> of 1% or 0.01% or 0.0001. </w:t>
      </w:r>
    </w:p>
    <w:p w14:paraId="3C9B22EC" w14:textId="43F82748" w:rsidR="00433DE7" w:rsidRDefault="00433DE7" w:rsidP="0059783C">
      <w:pPr>
        <w:spacing w:after="120"/>
        <w:rPr>
          <w:rFonts w:ascii="Calibri" w:hAnsi="Calibri"/>
          <w:sz w:val="22"/>
          <w:szCs w:val="22"/>
        </w:rPr>
      </w:pPr>
      <w:r w:rsidRPr="008E291B">
        <w:rPr>
          <w:rFonts w:ascii="Calibri" w:hAnsi="Calibri"/>
          <w:b/>
          <w:sz w:val="22"/>
          <w:szCs w:val="22"/>
        </w:rPr>
        <w:t>Bidder</w:t>
      </w:r>
      <w:r>
        <w:rPr>
          <w:rFonts w:ascii="Calibri" w:hAnsi="Calibri"/>
          <w:sz w:val="22"/>
          <w:szCs w:val="22"/>
        </w:rPr>
        <w:t>: Any entity submitting a bid or response to the solicitation</w:t>
      </w:r>
    </w:p>
    <w:p w14:paraId="65D2BE51" w14:textId="0377B11C" w:rsidR="00F854C9" w:rsidRPr="00F854C9" w:rsidRDefault="00F854C9" w:rsidP="0059783C">
      <w:pPr>
        <w:spacing w:after="120"/>
        <w:rPr>
          <w:rFonts w:ascii="Calibri" w:hAnsi="Calibri"/>
          <w:sz w:val="22"/>
          <w:szCs w:val="22"/>
        </w:rPr>
      </w:pPr>
      <w:r>
        <w:rPr>
          <w:rFonts w:ascii="Calibri" w:hAnsi="Calibri"/>
          <w:b/>
          <w:sz w:val="22"/>
          <w:szCs w:val="22"/>
        </w:rPr>
        <w:t xml:space="preserve">Billing Cycle: </w:t>
      </w:r>
      <w:r>
        <w:rPr>
          <w:rFonts w:ascii="Calibri" w:hAnsi="Calibri"/>
          <w:sz w:val="22"/>
          <w:szCs w:val="22"/>
        </w:rPr>
        <w:t>A specific recurring time period between the time statements of account/invoices are processed.</w:t>
      </w:r>
    </w:p>
    <w:p w14:paraId="6790F217" w14:textId="38746EFD" w:rsidR="00F00F30" w:rsidRPr="00F00F30" w:rsidRDefault="00F00F30" w:rsidP="0059783C">
      <w:pPr>
        <w:spacing w:after="120"/>
        <w:rPr>
          <w:rFonts w:ascii="Calibri" w:hAnsi="Calibri"/>
          <w:sz w:val="22"/>
          <w:szCs w:val="22"/>
        </w:rPr>
      </w:pPr>
      <w:r>
        <w:rPr>
          <w:rFonts w:ascii="Calibri" w:hAnsi="Calibri"/>
          <w:b/>
          <w:sz w:val="22"/>
          <w:szCs w:val="22"/>
        </w:rPr>
        <w:t xml:space="preserve">Card Issuer: </w:t>
      </w:r>
      <w:r>
        <w:rPr>
          <w:rFonts w:ascii="Calibri" w:hAnsi="Calibri"/>
          <w:sz w:val="22"/>
          <w:szCs w:val="22"/>
        </w:rPr>
        <w:t>Financial institution issuing a Commercial Card or account. Also referred to as a card issuer, card provider or bank.</w:t>
      </w:r>
    </w:p>
    <w:p w14:paraId="55C7636F" w14:textId="46A20B4A" w:rsidR="009F6B67" w:rsidRPr="00E1707E" w:rsidRDefault="009F6B67" w:rsidP="0059783C">
      <w:pPr>
        <w:spacing w:after="120"/>
        <w:rPr>
          <w:rFonts w:ascii="Calibri" w:hAnsi="Calibri"/>
          <w:sz w:val="22"/>
          <w:szCs w:val="22"/>
        </w:rPr>
      </w:pPr>
      <w:r>
        <w:rPr>
          <w:rFonts w:ascii="Calibri" w:hAnsi="Calibri"/>
          <w:b/>
          <w:sz w:val="22"/>
          <w:szCs w:val="22"/>
        </w:rPr>
        <w:t xml:space="preserve">Card User Agreement: </w:t>
      </w:r>
      <w:r>
        <w:rPr>
          <w:rFonts w:ascii="Calibri" w:hAnsi="Calibri"/>
          <w:sz w:val="22"/>
          <w:szCs w:val="22"/>
        </w:rPr>
        <w:t>Agreement between the Purchasing Entity and awarded Contractor</w:t>
      </w:r>
      <w:r w:rsidR="00E1707E">
        <w:rPr>
          <w:rFonts w:ascii="Calibri" w:hAnsi="Calibri"/>
          <w:sz w:val="22"/>
          <w:szCs w:val="22"/>
        </w:rPr>
        <w:t xml:space="preserve"> verifying credit availability, account information, and </w:t>
      </w:r>
      <w:r>
        <w:rPr>
          <w:rFonts w:ascii="Calibri" w:hAnsi="Calibri"/>
          <w:sz w:val="22"/>
          <w:szCs w:val="22"/>
        </w:rPr>
        <w:t>agreeing to the terms and conditions of the Master Agreement and Participating Addendum.</w:t>
      </w:r>
    </w:p>
    <w:p w14:paraId="7B688CE6" w14:textId="51A8B7D4" w:rsidR="001C3774" w:rsidRDefault="001C3774" w:rsidP="0059783C">
      <w:pPr>
        <w:spacing w:after="120"/>
        <w:rPr>
          <w:rFonts w:ascii="Calibri" w:hAnsi="Calibri"/>
          <w:b/>
          <w:sz w:val="22"/>
          <w:szCs w:val="22"/>
        </w:rPr>
      </w:pPr>
      <w:r w:rsidRPr="001C3774">
        <w:rPr>
          <w:rFonts w:ascii="Calibri" w:hAnsi="Calibri"/>
          <w:b/>
          <w:sz w:val="22"/>
          <w:szCs w:val="22"/>
        </w:rPr>
        <w:t>Cardholder</w:t>
      </w:r>
      <w:r>
        <w:rPr>
          <w:rFonts w:ascii="Calibri" w:hAnsi="Calibri"/>
          <w:sz w:val="22"/>
          <w:szCs w:val="22"/>
        </w:rPr>
        <w:t>:</w:t>
      </w:r>
      <w:r w:rsidR="008316E6">
        <w:rPr>
          <w:rFonts w:ascii="Calibri" w:hAnsi="Calibri"/>
          <w:sz w:val="22"/>
          <w:szCs w:val="22"/>
        </w:rPr>
        <w:t xml:space="preserve"> An employee</w:t>
      </w:r>
      <w:r w:rsidR="00E1707E">
        <w:rPr>
          <w:rFonts w:ascii="Calibri" w:hAnsi="Calibri"/>
          <w:sz w:val="22"/>
          <w:szCs w:val="22"/>
        </w:rPr>
        <w:t>, contractor, or representative</w:t>
      </w:r>
      <w:r w:rsidR="008316E6">
        <w:rPr>
          <w:rFonts w:ascii="Calibri" w:hAnsi="Calibri"/>
          <w:sz w:val="22"/>
          <w:szCs w:val="22"/>
        </w:rPr>
        <w:t xml:space="preserve"> </w:t>
      </w:r>
      <w:r w:rsidR="0059783C">
        <w:rPr>
          <w:rFonts w:ascii="Calibri" w:hAnsi="Calibri"/>
          <w:sz w:val="22"/>
          <w:szCs w:val="22"/>
        </w:rPr>
        <w:t xml:space="preserve">of a </w:t>
      </w:r>
      <w:r w:rsidR="002B4AAF">
        <w:rPr>
          <w:rFonts w:ascii="Calibri" w:hAnsi="Calibri"/>
          <w:sz w:val="22"/>
          <w:szCs w:val="22"/>
        </w:rPr>
        <w:t>Purchasing</w:t>
      </w:r>
      <w:r w:rsidR="0059783C">
        <w:rPr>
          <w:rFonts w:ascii="Calibri" w:hAnsi="Calibri"/>
          <w:sz w:val="22"/>
          <w:szCs w:val="22"/>
        </w:rPr>
        <w:t xml:space="preserve"> Entity </w:t>
      </w:r>
      <w:r w:rsidR="008316E6">
        <w:rPr>
          <w:rFonts w:ascii="Calibri" w:hAnsi="Calibri"/>
          <w:sz w:val="22"/>
          <w:szCs w:val="22"/>
        </w:rPr>
        <w:t>to whom a Commercial Card is issued for making designated business purchases/payments on behalf of his or her organization</w:t>
      </w:r>
      <w:r w:rsidR="007E2373">
        <w:rPr>
          <w:rFonts w:ascii="Calibri" w:hAnsi="Calibri"/>
          <w:sz w:val="22"/>
          <w:szCs w:val="22"/>
        </w:rPr>
        <w:t>.</w:t>
      </w:r>
    </w:p>
    <w:p w14:paraId="2B3427AD" w14:textId="1B83793C" w:rsidR="0059783C" w:rsidRPr="0059783C" w:rsidRDefault="0059783C" w:rsidP="0059783C">
      <w:pPr>
        <w:spacing w:after="120"/>
        <w:rPr>
          <w:rFonts w:ascii="Calibri" w:hAnsi="Calibri"/>
          <w:sz w:val="22"/>
          <w:szCs w:val="22"/>
        </w:rPr>
      </w:pPr>
      <w:r>
        <w:rPr>
          <w:rFonts w:ascii="Calibri" w:hAnsi="Calibri"/>
          <w:b/>
          <w:sz w:val="22"/>
          <w:szCs w:val="22"/>
        </w:rPr>
        <w:t>Card</w:t>
      </w:r>
      <w:r w:rsidR="00F854C9">
        <w:rPr>
          <w:rFonts w:ascii="Calibri" w:hAnsi="Calibri"/>
          <w:b/>
          <w:sz w:val="22"/>
          <w:szCs w:val="22"/>
        </w:rPr>
        <w:t>-</w:t>
      </w:r>
      <w:r>
        <w:rPr>
          <w:rFonts w:ascii="Calibri" w:hAnsi="Calibri"/>
          <w:b/>
          <w:sz w:val="22"/>
          <w:szCs w:val="22"/>
        </w:rPr>
        <w:t>less Accounts/</w:t>
      </w:r>
      <w:r w:rsidR="000A2D94">
        <w:rPr>
          <w:rFonts w:ascii="Calibri" w:hAnsi="Calibri"/>
          <w:b/>
          <w:sz w:val="22"/>
          <w:szCs w:val="22"/>
        </w:rPr>
        <w:t xml:space="preserve">Ghost </w:t>
      </w:r>
      <w:r>
        <w:rPr>
          <w:rFonts w:ascii="Calibri" w:hAnsi="Calibri"/>
          <w:b/>
          <w:sz w:val="22"/>
          <w:szCs w:val="22"/>
        </w:rPr>
        <w:t xml:space="preserve">Cards: </w:t>
      </w:r>
      <w:r>
        <w:rPr>
          <w:rFonts w:ascii="Calibri" w:hAnsi="Calibri"/>
          <w:sz w:val="22"/>
          <w:szCs w:val="22"/>
        </w:rPr>
        <w:t>Accounts that have no plastic card issued, only an account number to which the acquisition of goods and services are charged.</w:t>
      </w:r>
    </w:p>
    <w:p w14:paraId="4B13D571" w14:textId="759A8C11" w:rsidR="0035299E" w:rsidRPr="00F00F30" w:rsidRDefault="00F854C9" w:rsidP="00F854C9">
      <w:pPr>
        <w:spacing w:after="120"/>
        <w:rPr>
          <w:rFonts w:ascii="Calibri" w:hAnsi="Calibri"/>
          <w:sz w:val="22"/>
          <w:szCs w:val="22"/>
        </w:rPr>
      </w:pPr>
      <w:r>
        <w:rPr>
          <w:rFonts w:ascii="Calibri" w:hAnsi="Calibri"/>
          <w:b/>
          <w:sz w:val="22"/>
          <w:szCs w:val="22"/>
        </w:rPr>
        <w:t xml:space="preserve">Centrally Billed Account: </w:t>
      </w:r>
      <w:r w:rsidR="0035299E">
        <w:rPr>
          <w:rFonts w:ascii="Calibri" w:hAnsi="Calibri"/>
          <w:sz w:val="22"/>
          <w:szCs w:val="22"/>
        </w:rPr>
        <w:t>Card accounts are billed to the Purchasing Entity or program within a Purchasing Entity. CBA accounts are paid directly by the Purchasing Entity.</w:t>
      </w:r>
    </w:p>
    <w:p w14:paraId="05188714" w14:textId="233A24B9" w:rsidR="00792486" w:rsidRPr="008316E6" w:rsidRDefault="00792486" w:rsidP="0059783C">
      <w:pPr>
        <w:spacing w:after="120"/>
        <w:rPr>
          <w:rFonts w:ascii="Calibri" w:hAnsi="Calibri"/>
          <w:sz w:val="22"/>
          <w:szCs w:val="22"/>
        </w:rPr>
      </w:pPr>
      <w:r>
        <w:rPr>
          <w:rFonts w:ascii="Calibri" w:hAnsi="Calibri"/>
          <w:b/>
          <w:sz w:val="22"/>
          <w:szCs w:val="22"/>
        </w:rPr>
        <w:t xml:space="preserve">Commercial Card: </w:t>
      </w:r>
      <w:r>
        <w:rPr>
          <w:rFonts w:ascii="Calibri" w:hAnsi="Calibri"/>
          <w:sz w:val="22"/>
          <w:szCs w:val="22"/>
        </w:rPr>
        <w:t xml:space="preserve">Generic term for any card product used by </w:t>
      </w:r>
      <w:r w:rsidR="008316E6">
        <w:rPr>
          <w:rFonts w:ascii="Calibri" w:hAnsi="Calibri"/>
          <w:sz w:val="22"/>
          <w:szCs w:val="22"/>
        </w:rPr>
        <w:t>organizations for making payments for various goods, services and business expenses.</w:t>
      </w:r>
    </w:p>
    <w:p w14:paraId="776F8613" w14:textId="4B4144D9" w:rsidR="00433DE7" w:rsidRDefault="00433DE7" w:rsidP="0059783C">
      <w:pPr>
        <w:spacing w:after="120"/>
        <w:rPr>
          <w:rFonts w:ascii="Calibri" w:hAnsi="Calibri"/>
          <w:sz w:val="22"/>
          <w:szCs w:val="22"/>
        </w:rPr>
      </w:pPr>
      <w:r w:rsidRPr="008E291B">
        <w:rPr>
          <w:rFonts w:ascii="Calibri" w:hAnsi="Calibri"/>
          <w:b/>
          <w:sz w:val="22"/>
          <w:szCs w:val="22"/>
        </w:rPr>
        <w:t>Contractor</w:t>
      </w:r>
      <w:r>
        <w:rPr>
          <w:rFonts w:ascii="Calibri" w:hAnsi="Calibri"/>
          <w:sz w:val="22"/>
          <w:szCs w:val="22"/>
        </w:rPr>
        <w:t>: The entity/entities awarded a Master Agreement and/or Participating Addendum</w:t>
      </w:r>
      <w:r w:rsidR="0059783C">
        <w:rPr>
          <w:rFonts w:ascii="Calibri" w:hAnsi="Calibri"/>
          <w:sz w:val="22"/>
          <w:szCs w:val="22"/>
        </w:rPr>
        <w:t>(s)</w:t>
      </w:r>
      <w:r>
        <w:rPr>
          <w:rFonts w:ascii="Calibri" w:hAnsi="Calibri"/>
          <w:sz w:val="22"/>
          <w:szCs w:val="22"/>
        </w:rPr>
        <w:t xml:space="preserve"> as a result of the evaluation of the bids received in response to a solicitation</w:t>
      </w:r>
      <w:r w:rsidR="00F854C9">
        <w:rPr>
          <w:rFonts w:ascii="Calibri" w:hAnsi="Calibri"/>
          <w:sz w:val="22"/>
          <w:szCs w:val="22"/>
        </w:rPr>
        <w:t>.</w:t>
      </w:r>
    </w:p>
    <w:p w14:paraId="4553D204" w14:textId="2D4096C6" w:rsidR="008E091D" w:rsidRPr="008316E6" w:rsidRDefault="008E091D" w:rsidP="0059783C">
      <w:pPr>
        <w:spacing w:after="120"/>
        <w:rPr>
          <w:rFonts w:ascii="Calibri" w:hAnsi="Calibri"/>
          <w:sz w:val="22"/>
          <w:szCs w:val="22"/>
        </w:rPr>
      </w:pPr>
      <w:r>
        <w:rPr>
          <w:rFonts w:ascii="Calibri" w:hAnsi="Calibri"/>
          <w:b/>
          <w:sz w:val="22"/>
          <w:szCs w:val="22"/>
        </w:rPr>
        <w:t>Corporate Liability:</w:t>
      </w:r>
      <w:r w:rsidR="00792486">
        <w:rPr>
          <w:rFonts w:ascii="Calibri" w:hAnsi="Calibri"/>
          <w:b/>
          <w:sz w:val="22"/>
          <w:szCs w:val="22"/>
        </w:rPr>
        <w:t xml:space="preserve"> </w:t>
      </w:r>
      <w:r w:rsidR="0008720E">
        <w:rPr>
          <w:rFonts w:ascii="Calibri" w:hAnsi="Calibri"/>
          <w:sz w:val="22"/>
          <w:szCs w:val="22"/>
        </w:rPr>
        <w:t>Purchasing Entity is liable for all card transactions and fees.</w:t>
      </w:r>
    </w:p>
    <w:p w14:paraId="4A9820A9" w14:textId="7F91A16C" w:rsidR="00F854C9" w:rsidRDefault="00F854C9" w:rsidP="0059783C">
      <w:pPr>
        <w:spacing w:after="120"/>
        <w:rPr>
          <w:rFonts w:ascii="Calibri" w:hAnsi="Calibri"/>
          <w:sz w:val="22"/>
          <w:szCs w:val="22"/>
        </w:rPr>
      </w:pPr>
      <w:r>
        <w:rPr>
          <w:rFonts w:ascii="Calibri" w:hAnsi="Calibri"/>
          <w:b/>
          <w:sz w:val="22"/>
          <w:szCs w:val="22"/>
        </w:rPr>
        <w:lastRenderedPageBreak/>
        <w:t xml:space="preserve">Declined Transaction: </w:t>
      </w:r>
      <w:r w:rsidRPr="00F854C9">
        <w:rPr>
          <w:rFonts w:ascii="Calibri" w:hAnsi="Calibri"/>
          <w:sz w:val="22"/>
          <w:szCs w:val="22"/>
        </w:rPr>
        <w:t>Transaction where authorization has been refused by the card issuer’s transaction authorization system.</w:t>
      </w:r>
    </w:p>
    <w:p w14:paraId="10EAA433" w14:textId="402DDDC2" w:rsidR="00F854C9" w:rsidRPr="00F854C9" w:rsidRDefault="00F854C9" w:rsidP="0059783C">
      <w:pPr>
        <w:spacing w:after="120"/>
        <w:rPr>
          <w:rFonts w:ascii="Calibri" w:hAnsi="Calibri"/>
          <w:sz w:val="22"/>
          <w:szCs w:val="22"/>
        </w:rPr>
      </w:pPr>
      <w:r>
        <w:rPr>
          <w:rFonts w:ascii="Calibri" w:hAnsi="Calibri"/>
          <w:b/>
          <w:sz w:val="22"/>
          <w:szCs w:val="22"/>
        </w:rPr>
        <w:t xml:space="preserve">Duplicate Transaction: </w:t>
      </w:r>
      <w:r>
        <w:rPr>
          <w:rFonts w:ascii="Calibri" w:hAnsi="Calibri"/>
          <w:sz w:val="22"/>
          <w:szCs w:val="22"/>
        </w:rPr>
        <w:t xml:space="preserve">a transaction </w:t>
      </w:r>
      <w:r w:rsidR="00B771C5">
        <w:rPr>
          <w:rFonts w:ascii="Calibri" w:hAnsi="Calibri"/>
          <w:sz w:val="22"/>
          <w:szCs w:val="22"/>
        </w:rPr>
        <w:t>that</w:t>
      </w:r>
      <w:r>
        <w:rPr>
          <w:rFonts w:ascii="Calibri" w:hAnsi="Calibri"/>
          <w:sz w:val="22"/>
          <w:szCs w:val="22"/>
        </w:rPr>
        <w:t xml:space="preserve"> has been processed twice for the </w:t>
      </w:r>
      <w:r w:rsidR="00B771C5">
        <w:rPr>
          <w:rFonts w:ascii="Calibri" w:hAnsi="Calibri"/>
          <w:sz w:val="22"/>
          <w:szCs w:val="22"/>
        </w:rPr>
        <w:t>same</w:t>
      </w:r>
      <w:r>
        <w:rPr>
          <w:rFonts w:ascii="Calibri" w:hAnsi="Calibri"/>
          <w:sz w:val="22"/>
          <w:szCs w:val="22"/>
        </w:rPr>
        <w:t xml:space="preserve"> purchase.</w:t>
      </w:r>
    </w:p>
    <w:p w14:paraId="3E52116D" w14:textId="5C913B2D" w:rsidR="008E091D" w:rsidRDefault="008E091D" w:rsidP="0059783C">
      <w:pPr>
        <w:spacing w:after="120"/>
        <w:rPr>
          <w:rFonts w:ascii="Calibri" w:hAnsi="Calibri"/>
          <w:b/>
          <w:sz w:val="22"/>
          <w:szCs w:val="22"/>
        </w:rPr>
      </w:pPr>
      <w:r w:rsidRPr="001C3774">
        <w:rPr>
          <w:rFonts w:ascii="Calibri" w:hAnsi="Calibri"/>
          <w:b/>
          <w:sz w:val="22"/>
          <w:szCs w:val="22"/>
        </w:rPr>
        <w:t>Department</w:t>
      </w:r>
      <w:r>
        <w:rPr>
          <w:rFonts w:ascii="Calibri" w:hAnsi="Calibri"/>
          <w:sz w:val="22"/>
          <w:szCs w:val="22"/>
        </w:rPr>
        <w:t>:</w:t>
      </w:r>
      <w:r w:rsidR="008316E6">
        <w:rPr>
          <w:rFonts w:ascii="Calibri" w:hAnsi="Calibri"/>
          <w:sz w:val="22"/>
          <w:szCs w:val="22"/>
        </w:rPr>
        <w:t xml:space="preserve"> Functional business unit of an organization such as purchasing, </w:t>
      </w:r>
      <w:r w:rsidR="008E7D8C">
        <w:rPr>
          <w:rFonts w:ascii="Calibri" w:hAnsi="Calibri"/>
          <w:sz w:val="22"/>
          <w:szCs w:val="22"/>
        </w:rPr>
        <w:t>accounting</w:t>
      </w:r>
      <w:r w:rsidR="008316E6">
        <w:rPr>
          <w:rFonts w:ascii="Calibri" w:hAnsi="Calibri"/>
          <w:sz w:val="22"/>
          <w:szCs w:val="22"/>
        </w:rPr>
        <w:t>, human resources, etc.</w:t>
      </w:r>
    </w:p>
    <w:p w14:paraId="10D25F93" w14:textId="011A5C0E" w:rsidR="00D326B8" w:rsidRPr="00D326B8" w:rsidRDefault="00D326B8" w:rsidP="0059783C">
      <w:pPr>
        <w:spacing w:after="120"/>
        <w:rPr>
          <w:rFonts w:ascii="Calibri" w:hAnsi="Calibri"/>
          <w:sz w:val="22"/>
          <w:szCs w:val="22"/>
        </w:rPr>
      </w:pPr>
      <w:r>
        <w:rPr>
          <w:rFonts w:ascii="Calibri" w:hAnsi="Calibri"/>
          <w:b/>
          <w:sz w:val="22"/>
          <w:szCs w:val="22"/>
        </w:rPr>
        <w:t xml:space="preserve">Department Card: </w:t>
      </w:r>
      <w:r>
        <w:rPr>
          <w:rFonts w:ascii="Calibri" w:hAnsi="Calibri"/>
          <w:sz w:val="22"/>
          <w:szCs w:val="22"/>
        </w:rPr>
        <w:t>Card issued to a department rather than a specific cardholder</w:t>
      </w:r>
      <w:r w:rsidR="009D20C0">
        <w:rPr>
          <w:rFonts w:ascii="Calibri" w:hAnsi="Calibri"/>
          <w:sz w:val="22"/>
          <w:szCs w:val="22"/>
        </w:rPr>
        <w:t>.</w:t>
      </w:r>
    </w:p>
    <w:p w14:paraId="3B2BAF66" w14:textId="4C817F4A" w:rsidR="00D326B8" w:rsidRPr="00D326B8" w:rsidRDefault="00D326B8" w:rsidP="0059783C">
      <w:pPr>
        <w:spacing w:after="120"/>
        <w:rPr>
          <w:rFonts w:ascii="Calibri" w:hAnsi="Calibri"/>
          <w:sz w:val="22"/>
          <w:szCs w:val="22"/>
        </w:rPr>
      </w:pPr>
      <w:r>
        <w:rPr>
          <w:rFonts w:ascii="Calibri" w:hAnsi="Calibri"/>
          <w:b/>
          <w:sz w:val="22"/>
          <w:szCs w:val="22"/>
        </w:rPr>
        <w:t>Declining Balance/Managed Spend Card:</w:t>
      </w:r>
      <w:r>
        <w:rPr>
          <w:rFonts w:ascii="Calibri" w:hAnsi="Calibri"/>
          <w:sz w:val="22"/>
          <w:szCs w:val="22"/>
        </w:rPr>
        <w:t xml:space="preserve"> Specialized Purchase Card with a pre-set spend limit and expiration date that is typically non-replenishing. Also referred to as a Controlled Value Card. </w:t>
      </w:r>
    </w:p>
    <w:p w14:paraId="3F252798" w14:textId="22FE8B40" w:rsidR="00D326B8" w:rsidRPr="00D326B8" w:rsidRDefault="00011E5E" w:rsidP="0059783C">
      <w:pPr>
        <w:spacing w:after="120"/>
        <w:rPr>
          <w:rFonts w:ascii="Calibri" w:hAnsi="Calibri"/>
          <w:sz w:val="22"/>
          <w:szCs w:val="22"/>
        </w:rPr>
      </w:pPr>
      <w:r>
        <w:rPr>
          <w:rFonts w:ascii="Calibri" w:hAnsi="Calibri"/>
          <w:b/>
          <w:sz w:val="22"/>
          <w:szCs w:val="22"/>
        </w:rPr>
        <w:t>Electronic Payables</w:t>
      </w:r>
      <w:r w:rsidR="00D326B8">
        <w:rPr>
          <w:rFonts w:ascii="Calibri" w:hAnsi="Calibri"/>
          <w:b/>
          <w:sz w:val="22"/>
          <w:szCs w:val="22"/>
        </w:rPr>
        <w:t xml:space="preserve">: </w:t>
      </w:r>
      <w:r>
        <w:rPr>
          <w:rFonts w:ascii="Calibri" w:hAnsi="Calibri"/>
          <w:sz w:val="22"/>
          <w:szCs w:val="22"/>
        </w:rPr>
        <w:t xml:space="preserve">A form of electronic payment, utilizing the card infrastructure, managed centrally within an organization, typically by </w:t>
      </w:r>
      <w:r w:rsidR="009D20C0">
        <w:rPr>
          <w:rFonts w:ascii="Calibri" w:hAnsi="Calibri"/>
          <w:sz w:val="22"/>
          <w:szCs w:val="22"/>
        </w:rPr>
        <w:t>accounts payable</w:t>
      </w:r>
      <w:r>
        <w:rPr>
          <w:rFonts w:ascii="Calibri" w:hAnsi="Calibri"/>
          <w:sz w:val="22"/>
          <w:szCs w:val="22"/>
        </w:rPr>
        <w:t>. Also known as electronic accounts payable (EAP), automated payables, e-payables, Virtual Payment Cards, push payments, straight through payments 9STP), buyer-initiated payments (BIP), supplier/vendor card, single-use accounts and electronic invoice presentment and payment (EIPP). Each provider has a proprietary name for its solution; functionality and processes vary for each.</w:t>
      </w:r>
    </w:p>
    <w:p w14:paraId="0A253BA3" w14:textId="60B61B8F" w:rsidR="005F7AE7" w:rsidRPr="005F7AE7" w:rsidRDefault="005F7AE7" w:rsidP="0059783C">
      <w:pPr>
        <w:spacing w:after="120"/>
        <w:rPr>
          <w:rFonts w:ascii="Calibri" w:hAnsi="Calibri"/>
          <w:sz w:val="22"/>
          <w:szCs w:val="22"/>
        </w:rPr>
      </w:pPr>
      <w:r>
        <w:rPr>
          <w:rFonts w:ascii="Calibri" w:hAnsi="Calibri"/>
          <w:b/>
          <w:sz w:val="22"/>
          <w:szCs w:val="22"/>
        </w:rPr>
        <w:t>Eligible Purchaser:</w:t>
      </w:r>
      <w:r>
        <w:rPr>
          <w:rFonts w:ascii="Calibri" w:hAnsi="Calibri"/>
          <w:sz w:val="22"/>
          <w:szCs w:val="22"/>
        </w:rPr>
        <w:t xml:space="preserve"> A Purchasing Entity authorized pursuant to the execution of a Participating Addendum.</w:t>
      </w:r>
    </w:p>
    <w:p w14:paraId="528BAD6F" w14:textId="559D2F1C" w:rsidR="00D326B8" w:rsidRPr="00C60EB2" w:rsidRDefault="00D326B8" w:rsidP="0059783C">
      <w:pPr>
        <w:spacing w:after="120"/>
        <w:rPr>
          <w:rFonts w:ascii="Calibri" w:hAnsi="Calibri"/>
          <w:sz w:val="22"/>
          <w:szCs w:val="22"/>
        </w:rPr>
      </w:pPr>
      <w:r>
        <w:rPr>
          <w:rFonts w:ascii="Calibri" w:hAnsi="Calibri"/>
          <w:b/>
          <w:sz w:val="22"/>
          <w:szCs w:val="22"/>
        </w:rPr>
        <w:t>Emergency Card:</w:t>
      </w:r>
      <w:r w:rsidR="00C60EB2">
        <w:rPr>
          <w:rFonts w:ascii="Calibri" w:hAnsi="Calibri"/>
          <w:b/>
          <w:sz w:val="22"/>
          <w:szCs w:val="22"/>
        </w:rPr>
        <w:t xml:space="preserve"> </w:t>
      </w:r>
      <w:r w:rsidR="00C60EB2" w:rsidRPr="00C60EB2">
        <w:rPr>
          <w:rFonts w:ascii="Calibri" w:hAnsi="Calibri"/>
          <w:sz w:val="22"/>
          <w:szCs w:val="22"/>
        </w:rPr>
        <w:t>A type of Commercial Card</w:t>
      </w:r>
      <w:r w:rsidR="00C60EB2">
        <w:rPr>
          <w:rFonts w:ascii="Calibri" w:hAnsi="Calibri"/>
          <w:sz w:val="22"/>
          <w:szCs w:val="22"/>
        </w:rPr>
        <w:t xml:space="preserve"> that is always open, active and ready for use. Usually equipped with high or no credit limits and are used in emergency response situations. </w:t>
      </w:r>
    </w:p>
    <w:p w14:paraId="61DE1E33" w14:textId="2BFD0695" w:rsidR="001C3774" w:rsidRPr="008E291B" w:rsidRDefault="001C3774" w:rsidP="0059783C">
      <w:pPr>
        <w:spacing w:after="120"/>
        <w:rPr>
          <w:rFonts w:ascii="Calibri" w:hAnsi="Calibri"/>
          <w:sz w:val="22"/>
          <w:szCs w:val="22"/>
        </w:rPr>
      </w:pPr>
      <w:r>
        <w:rPr>
          <w:rFonts w:ascii="Calibri" w:hAnsi="Calibri"/>
          <w:b/>
          <w:sz w:val="22"/>
          <w:szCs w:val="22"/>
        </w:rPr>
        <w:t>Entity Program Administrator(s)</w:t>
      </w:r>
      <w:r>
        <w:rPr>
          <w:rFonts w:ascii="Calibri" w:hAnsi="Calibri"/>
          <w:sz w:val="22"/>
          <w:szCs w:val="22"/>
        </w:rPr>
        <w:t xml:space="preserve">: </w:t>
      </w:r>
      <w:r w:rsidR="009C4D21">
        <w:rPr>
          <w:rFonts w:ascii="Calibri" w:hAnsi="Calibri"/>
          <w:sz w:val="22"/>
          <w:szCs w:val="22"/>
        </w:rPr>
        <w:t xml:space="preserve">A common role responsible for various administrative tasks (i.e., ongoing operations) in a typical </w:t>
      </w:r>
      <w:r w:rsidR="009D20C0">
        <w:rPr>
          <w:rFonts w:ascii="Calibri" w:hAnsi="Calibri"/>
          <w:sz w:val="22"/>
          <w:szCs w:val="22"/>
        </w:rPr>
        <w:t>Commercial Card</w:t>
      </w:r>
      <w:r w:rsidR="009C4D21">
        <w:rPr>
          <w:rFonts w:ascii="Calibri" w:hAnsi="Calibri"/>
          <w:sz w:val="22"/>
          <w:szCs w:val="22"/>
        </w:rPr>
        <w:t xml:space="preserve"> program, including card issuance, account maintenance, card cancellation and reporting.</w:t>
      </w:r>
    </w:p>
    <w:p w14:paraId="1108434B" w14:textId="584076FD" w:rsidR="008E091D" w:rsidRDefault="008E091D" w:rsidP="0059783C">
      <w:pPr>
        <w:spacing w:after="120"/>
        <w:rPr>
          <w:rFonts w:ascii="Calibri" w:hAnsi="Calibri"/>
          <w:b/>
          <w:sz w:val="22"/>
          <w:szCs w:val="22"/>
        </w:rPr>
      </w:pPr>
      <w:r>
        <w:rPr>
          <w:rFonts w:ascii="Calibri" w:hAnsi="Calibri"/>
          <w:b/>
          <w:sz w:val="22"/>
          <w:szCs w:val="22"/>
        </w:rPr>
        <w:t>File Turn:</w:t>
      </w:r>
      <w:r w:rsidR="008316E6">
        <w:rPr>
          <w:rFonts w:ascii="Calibri" w:hAnsi="Calibri"/>
          <w:b/>
          <w:sz w:val="22"/>
          <w:szCs w:val="22"/>
        </w:rPr>
        <w:t xml:space="preserve"> </w:t>
      </w:r>
      <w:r w:rsidR="008316E6" w:rsidRPr="008316E6">
        <w:rPr>
          <w:rFonts w:ascii="Calibri" w:hAnsi="Calibri"/>
          <w:sz w:val="22"/>
          <w:szCs w:val="22"/>
        </w:rPr>
        <w:t>Speed of payment by a</w:t>
      </w:r>
      <w:r w:rsidR="006956EC">
        <w:rPr>
          <w:rFonts w:ascii="Calibri" w:hAnsi="Calibri"/>
          <w:sz w:val="22"/>
          <w:szCs w:val="22"/>
        </w:rPr>
        <w:t xml:space="preserve"> Purchasing Entity t</w:t>
      </w:r>
      <w:r w:rsidR="008316E6" w:rsidRPr="008316E6">
        <w:rPr>
          <w:rFonts w:ascii="Calibri" w:hAnsi="Calibri"/>
          <w:sz w:val="22"/>
          <w:szCs w:val="22"/>
        </w:rPr>
        <w:t xml:space="preserve">he </w:t>
      </w:r>
      <w:r w:rsidR="006956EC">
        <w:rPr>
          <w:rFonts w:ascii="Calibri" w:hAnsi="Calibri"/>
          <w:sz w:val="22"/>
          <w:szCs w:val="22"/>
        </w:rPr>
        <w:t>Contractor</w:t>
      </w:r>
      <w:r w:rsidR="008316E6" w:rsidRPr="008316E6">
        <w:rPr>
          <w:rFonts w:ascii="Calibri" w:hAnsi="Calibri"/>
          <w:sz w:val="22"/>
          <w:szCs w:val="22"/>
        </w:rPr>
        <w:t>; also considered and average collection period. Sometimes referred to as days receivables outstanding or client-held days.</w:t>
      </w:r>
    </w:p>
    <w:p w14:paraId="4B80DDE9" w14:textId="209E1826" w:rsidR="00D326B8" w:rsidRPr="00D326B8" w:rsidRDefault="00D326B8" w:rsidP="0059783C">
      <w:pPr>
        <w:spacing w:after="120"/>
        <w:rPr>
          <w:rFonts w:ascii="Calibri" w:hAnsi="Calibri"/>
          <w:sz w:val="22"/>
          <w:szCs w:val="22"/>
        </w:rPr>
      </w:pPr>
      <w:r>
        <w:rPr>
          <w:rFonts w:ascii="Calibri" w:hAnsi="Calibri"/>
          <w:b/>
          <w:sz w:val="22"/>
          <w:szCs w:val="22"/>
        </w:rPr>
        <w:t xml:space="preserve">Fleet Card: </w:t>
      </w:r>
      <w:r>
        <w:rPr>
          <w:rFonts w:ascii="Calibri" w:hAnsi="Calibri"/>
          <w:sz w:val="22"/>
          <w:szCs w:val="22"/>
        </w:rPr>
        <w:t>Specialized Commercial Card used to capture fleet-related expenses and vehicle data (e.g., fuel, vehicle maintenance, repair, and service).</w:t>
      </w:r>
    </w:p>
    <w:p w14:paraId="10F99ECD" w14:textId="6A936017" w:rsidR="008E091D" w:rsidRPr="006C2BA2" w:rsidRDefault="008E091D" w:rsidP="0059783C">
      <w:pPr>
        <w:spacing w:after="120"/>
        <w:rPr>
          <w:rFonts w:ascii="Calibri" w:hAnsi="Calibri"/>
          <w:sz w:val="22"/>
          <w:szCs w:val="22"/>
        </w:rPr>
      </w:pPr>
      <w:r>
        <w:rPr>
          <w:rFonts w:ascii="Calibri" w:hAnsi="Calibri"/>
          <w:b/>
          <w:sz w:val="22"/>
          <w:szCs w:val="22"/>
        </w:rPr>
        <w:t>Foreign Transaction Fee:</w:t>
      </w:r>
      <w:r w:rsidR="00C60EB2">
        <w:rPr>
          <w:rFonts w:ascii="Calibri" w:hAnsi="Calibri"/>
          <w:sz w:val="22"/>
          <w:szCs w:val="22"/>
        </w:rPr>
        <w:t xml:space="preserve"> A charge applied to </w:t>
      </w:r>
      <w:r w:rsidR="006C2BA2">
        <w:rPr>
          <w:rFonts w:ascii="Calibri" w:hAnsi="Calibri"/>
          <w:sz w:val="22"/>
          <w:szCs w:val="22"/>
        </w:rPr>
        <w:t>purchase</w:t>
      </w:r>
      <w:r w:rsidR="00C60EB2">
        <w:rPr>
          <w:rFonts w:ascii="Calibri" w:hAnsi="Calibri"/>
          <w:sz w:val="22"/>
          <w:szCs w:val="22"/>
        </w:rPr>
        <w:t xml:space="preserve"> made in foreign countries</w:t>
      </w:r>
      <w:r w:rsidR="006C2BA2">
        <w:rPr>
          <w:rFonts w:ascii="Calibri" w:hAnsi="Calibri"/>
          <w:sz w:val="22"/>
          <w:szCs w:val="22"/>
        </w:rPr>
        <w:t xml:space="preserve"> (outside the United States).</w:t>
      </w:r>
      <w:r w:rsidR="008460D2">
        <w:rPr>
          <w:rFonts w:ascii="Calibri" w:hAnsi="Calibri"/>
          <w:sz w:val="22"/>
          <w:szCs w:val="22"/>
        </w:rPr>
        <w:t xml:space="preserve"> Purchases made online from your home country where the vendor is foreign and processes the transaction in its local currency.</w:t>
      </w:r>
    </w:p>
    <w:p w14:paraId="7B5E8B6E" w14:textId="079B260F" w:rsidR="008316E6" w:rsidRPr="00157F7A" w:rsidRDefault="008316E6" w:rsidP="0059783C">
      <w:pPr>
        <w:spacing w:after="120"/>
        <w:rPr>
          <w:rFonts w:asciiTheme="minorHAnsi" w:hAnsiTheme="minorHAnsi" w:cstheme="minorHAnsi"/>
          <w:sz w:val="22"/>
          <w:szCs w:val="22"/>
        </w:rPr>
      </w:pPr>
      <w:r>
        <w:rPr>
          <w:rFonts w:ascii="Calibri" w:hAnsi="Calibri"/>
          <w:b/>
          <w:sz w:val="22"/>
          <w:szCs w:val="22"/>
        </w:rPr>
        <w:t xml:space="preserve">Fraud: </w:t>
      </w:r>
      <w:r>
        <w:rPr>
          <w:rFonts w:ascii="Calibri" w:hAnsi="Calibri"/>
          <w:sz w:val="22"/>
          <w:szCs w:val="22"/>
        </w:rPr>
        <w:t>Unauthorized use o</w:t>
      </w:r>
      <w:r w:rsidR="00A16061">
        <w:rPr>
          <w:rFonts w:ascii="Calibri" w:hAnsi="Calibri"/>
          <w:sz w:val="22"/>
          <w:szCs w:val="22"/>
        </w:rPr>
        <w:t>f</w:t>
      </w:r>
      <w:r>
        <w:rPr>
          <w:rFonts w:ascii="Calibri" w:hAnsi="Calibri"/>
          <w:sz w:val="22"/>
          <w:szCs w:val="22"/>
        </w:rPr>
        <w:t xml:space="preserve"> a card, resulting in an acquisition whereby the </w:t>
      </w:r>
      <w:r w:rsidR="00A16061">
        <w:rPr>
          <w:rFonts w:ascii="Calibri" w:hAnsi="Calibri"/>
          <w:sz w:val="22"/>
          <w:szCs w:val="22"/>
        </w:rPr>
        <w:t>Purchasing Entity</w:t>
      </w:r>
      <w:r>
        <w:rPr>
          <w:rFonts w:ascii="Calibri" w:hAnsi="Calibri"/>
          <w:sz w:val="22"/>
          <w:szCs w:val="22"/>
        </w:rPr>
        <w:t xml:space="preserve"> does not </w:t>
      </w:r>
      <w:r w:rsidRPr="00157F7A">
        <w:rPr>
          <w:rFonts w:asciiTheme="minorHAnsi" w:hAnsiTheme="minorHAnsi" w:cstheme="minorHAnsi"/>
          <w:sz w:val="22"/>
          <w:szCs w:val="22"/>
        </w:rPr>
        <w:t xml:space="preserve">benefit. </w:t>
      </w:r>
    </w:p>
    <w:p w14:paraId="75355581" w14:textId="6832C2CA" w:rsidR="00011E5E" w:rsidRPr="00157F7A" w:rsidRDefault="00011E5E" w:rsidP="0059783C">
      <w:pPr>
        <w:spacing w:after="120"/>
        <w:rPr>
          <w:rFonts w:asciiTheme="minorHAnsi" w:hAnsiTheme="minorHAnsi" w:cstheme="minorHAnsi"/>
          <w:sz w:val="22"/>
          <w:szCs w:val="22"/>
        </w:rPr>
      </w:pPr>
      <w:r w:rsidRPr="00157F7A">
        <w:rPr>
          <w:rFonts w:asciiTheme="minorHAnsi" w:hAnsiTheme="minorHAnsi" w:cstheme="minorHAnsi"/>
          <w:b/>
          <w:sz w:val="22"/>
          <w:szCs w:val="22"/>
        </w:rPr>
        <w:t xml:space="preserve">Implementation: </w:t>
      </w:r>
      <w:r w:rsidRPr="00157F7A">
        <w:rPr>
          <w:rFonts w:asciiTheme="minorHAnsi" w:hAnsiTheme="minorHAnsi" w:cstheme="minorHAnsi"/>
          <w:sz w:val="22"/>
          <w:szCs w:val="22"/>
        </w:rPr>
        <w:t>Process of putting all card program functions and activities into place.</w:t>
      </w:r>
    </w:p>
    <w:p w14:paraId="1CDE2035" w14:textId="083AE19C" w:rsidR="008E091D" w:rsidRPr="00157F7A" w:rsidRDefault="008E091D" w:rsidP="0059783C">
      <w:pPr>
        <w:spacing w:after="120"/>
        <w:rPr>
          <w:rFonts w:asciiTheme="minorHAnsi" w:hAnsiTheme="minorHAnsi" w:cstheme="minorHAnsi"/>
          <w:sz w:val="22"/>
          <w:szCs w:val="22"/>
        </w:rPr>
      </w:pPr>
      <w:r w:rsidRPr="00157F7A">
        <w:rPr>
          <w:rFonts w:asciiTheme="minorHAnsi" w:hAnsiTheme="minorHAnsi" w:cstheme="minorHAnsi"/>
          <w:b/>
          <w:sz w:val="22"/>
          <w:szCs w:val="22"/>
        </w:rPr>
        <w:t>Individual Liability:</w:t>
      </w:r>
      <w:r w:rsidR="008316E6" w:rsidRPr="00157F7A">
        <w:rPr>
          <w:rFonts w:asciiTheme="minorHAnsi" w:hAnsiTheme="minorHAnsi" w:cstheme="minorHAnsi"/>
          <w:b/>
          <w:sz w:val="22"/>
          <w:szCs w:val="22"/>
        </w:rPr>
        <w:t xml:space="preserve"> </w:t>
      </w:r>
      <w:r w:rsidR="0008720E" w:rsidRPr="00157F7A">
        <w:rPr>
          <w:rFonts w:asciiTheme="minorHAnsi" w:hAnsiTheme="minorHAnsi" w:cstheme="minorHAnsi"/>
          <w:sz w:val="22"/>
          <w:szCs w:val="22"/>
        </w:rPr>
        <w:t>Cardholder is liable for all card transactions and fees.</w:t>
      </w:r>
    </w:p>
    <w:p w14:paraId="776C3AE6" w14:textId="2556111E" w:rsidR="00157F7A" w:rsidRPr="00157F7A" w:rsidRDefault="00157F7A" w:rsidP="0059783C">
      <w:pPr>
        <w:spacing w:after="120"/>
        <w:rPr>
          <w:rFonts w:asciiTheme="minorHAnsi" w:hAnsiTheme="minorHAnsi" w:cstheme="minorHAnsi"/>
          <w:sz w:val="22"/>
          <w:szCs w:val="22"/>
        </w:rPr>
      </w:pPr>
      <w:r>
        <w:rPr>
          <w:rFonts w:asciiTheme="minorHAnsi" w:hAnsiTheme="minorHAnsi" w:cstheme="minorHAnsi"/>
          <w:b/>
          <w:sz w:val="22"/>
          <w:szCs w:val="22"/>
        </w:rPr>
        <w:t xml:space="preserve">Individually Billed Accounts (IBA): </w:t>
      </w:r>
      <w:r>
        <w:rPr>
          <w:rFonts w:asciiTheme="minorHAnsi" w:hAnsiTheme="minorHAnsi" w:cstheme="minorHAnsi"/>
          <w:sz w:val="22"/>
          <w:szCs w:val="22"/>
        </w:rPr>
        <w:t>Card account is billed directly to the cardholder.  IBA accounts are typically paid directly by the Cardholder.</w:t>
      </w:r>
    </w:p>
    <w:p w14:paraId="29096494" w14:textId="6E4F6896" w:rsidR="00EC0274" w:rsidRPr="00157F7A" w:rsidRDefault="00EC0274" w:rsidP="0059783C">
      <w:pPr>
        <w:spacing w:after="120"/>
        <w:rPr>
          <w:rFonts w:asciiTheme="minorHAnsi" w:hAnsiTheme="minorHAnsi" w:cstheme="minorHAnsi"/>
          <w:b/>
          <w:sz w:val="22"/>
          <w:szCs w:val="22"/>
        </w:rPr>
      </w:pPr>
      <w:r w:rsidRPr="00157F7A">
        <w:rPr>
          <w:rFonts w:asciiTheme="minorHAnsi" w:hAnsiTheme="minorHAnsi" w:cstheme="minorHAnsi"/>
          <w:b/>
          <w:sz w:val="22"/>
          <w:szCs w:val="22"/>
        </w:rPr>
        <w:t xml:space="preserve">Interchange Rate: </w:t>
      </w:r>
      <w:r w:rsidRPr="00157F7A">
        <w:rPr>
          <w:rFonts w:asciiTheme="minorHAnsi" w:hAnsiTheme="minorHAnsi" w:cstheme="minorHAnsi"/>
          <w:sz w:val="22"/>
          <w:szCs w:val="22"/>
        </w:rPr>
        <w:t>A rate, set by the Network (i.e., Visa, MasterCard, Discover, American Express)</w:t>
      </w:r>
      <w:r w:rsidR="00427115" w:rsidRPr="00157F7A">
        <w:rPr>
          <w:rFonts w:asciiTheme="minorHAnsi" w:hAnsiTheme="minorHAnsi" w:cstheme="minorHAnsi"/>
          <w:sz w:val="22"/>
          <w:szCs w:val="22"/>
        </w:rPr>
        <w:t>,</w:t>
      </w:r>
      <w:r w:rsidRPr="00157F7A">
        <w:rPr>
          <w:rFonts w:asciiTheme="minorHAnsi" w:hAnsiTheme="minorHAnsi" w:cstheme="minorHAnsi"/>
          <w:sz w:val="22"/>
          <w:szCs w:val="22"/>
        </w:rPr>
        <w:t xml:space="preserve"> collected by the card issuer to cover the cost of processing the transaction. </w:t>
      </w:r>
    </w:p>
    <w:p w14:paraId="6EEF603D" w14:textId="2B0F605D" w:rsidR="00832A86" w:rsidRPr="00832A86" w:rsidRDefault="00832A86" w:rsidP="0059783C">
      <w:pPr>
        <w:spacing w:after="120"/>
        <w:rPr>
          <w:rFonts w:ascii="Calibri" w:hAnsi="Calibri"/>
          <w:sz w:val="22"/>
          <w:szCs w:val="22"/>
        </w:rPr>
      </w:pPr>
      <w:r>
        <w:rPr>
          <w:rFonts w:ascii="Calibri" w:hAnsi="Calibri"/>
          <w:b/>
          <w:sz w:val="22"/>
          <w:szCs w:val="22"/>
        </w:rPr>
        <w:t xml:space="preserve">Joint &amp; Several Liability: </w:t>
      </w:r>
      <w:r>
        <w:rPr>
          <w:rFonts w:ascii="Calibri" w:hAnsi="Calibri"/>
          <w:sz w:val="22"/>
          <w:szCs w:val="22"/>
        </w:rPr>
        <w:t xml:space="preserve">Cardholder is liable for all transactions initiated on the card account and the Purchasing Entity is liable for all transactions and fees on such accounts that are closed for any reason or are ninety-one (91) days past due. </w:t>
      </w:r>
    </w:p>
    <w:p w14:paraId="3508AA04" w14:textId="55EC8D23" w:rsidR="001C3774" w:rsidRDefault="001C3774" w:rsidP="0059783C">
      <w:pPr>
        <w:spacing w:after="120"/>
        <w:rPr>
          <w:rFonts w:ascii="Calibri" w:hAnsi="Calibri"/>
          <w:sz w:val="22"/>
          <w:szCs w:val="22"/>
        </w:rPr>
      </w:pPr>
      <w:r w:rsidRPr="001C3774">
        <w:rPr>
          <w:rFonts w:ascii="Calibri" w:hAnsi="Calibri"/>
          <w:b/>
          <w:sz w:val="22"/>
          <w:szCs w:val="22"/>
        </w:rPr>
        <w:t>Lead State</w:t>
      </w:r>
      <w:r>
        <w:rPr>
          <w:rFonts w:ascii="Calibri" w:hAnsi="Calibri"/>
          <w:sz w:val="22"/>
          <w:szCs w:val="22"/>
        </w:rPr>
        <w:t xml:space="preserve">: State responsible for soliciting for and managing the awarded Master </w:t>
      </w:r>
      <w:r w:rsidR="00AA548F">
        <w:rPr>
          <w:rFonts w:ascii="Calibri" w:hAnsi="Calibri"/>
          <w:sz w:val="22"/>
          <w:szCs w:val="22"/>
        </w:rPr>
        <w:t>Agreement</w:t>
      </w:r>
    </w:p>
    <w:p w14:paraId="1DD0EB33" w14:textId="2589C730" w:rsidR="00011E5E" w:rsidRDefault="00011E5E" w:rsidP="0059783C">
      <w:pPr>
        <w:spacing w:after="120"/>
        <w:rPr>
          <w:rFonts w:ascii="Calibri" w:hAnsi="Calibri"/>
          <w:sz w:val="22"/>
          <w:szCs w:val="22"/>
        </w:rPr>
      </w:pPr>
      <w:r>
        <w:rPr>
          <w:rFonts w:ascii="Calibri" w:hAnsi="Calibri"/>
          <w:b/>
          <w:sz w:val="22"/>
          <w:szCs w:val="22"/>
        </w:rPr>
        <w:lastRenderedPageBreak/>
        <w:t xml:space="preserve">Level 1 Data: </w:t>
      </w:r>
      <w:r>
        <w:rPr>
          <w:rFonts w:ascii="Calibri" w:hAnsi="Calibri"/>
          <w:sz w:val="22"/>
          <w:szCs w:val="22"/>
        </w:rPr>
        <w:t>Standard</w:t>
      </w:r>
      <w:r w:rsidR="008460D2">
        <w:rPr>
          <w:rFonts w:ascii="Calibri" w:hAnsi="Calibri"/>
          <w:sz w:val="22"/>
          <w:szCs w:val="22"/>
        </w:rPr>
        <w:t xml:space="preserve"> commercial</w:t>
      </w:r>
      <w:r>
        <w:rPr>
          <w:rFonts w:ascii="Calibri" w:hAnsi="Calibri"/>
          <w:sz w:val="22"/>
          <w:szCs w:val="22"/>
        </w:rPr>
        <w:t xml:space="preserve"> transaction data </w:t>
      </w:r>
      <w:r w:rsidR="008460D2">
        <w:rPr>
          <w:rFonts w:ascii="Calibri" w:hAnsi="Calibri"/>
          <w:sz w:val="22"/>
          <w:szCs w:val="22"/>
        </w:rPr>
        <w:t xml:space="preserve">that </w:t>
      </w:r>
      <w:r>
        <w:rPr>
          <w:rFonts w:ascii="Calibri" w:hAnsi="Calibri"/>
          <w:sz w:val="22"/>
          <w:szCs w:val="22"/>
        </w:rPr>
        <w:t>includ</w:t>
      </w:r>
      <w:r w:rsidR="008460D2">
        <w:rPr>
          <w:rFonts w:ascii="Calibri" w:hAnsi="Calibri"/>
          <w:sz w:val="22"/>
          <w:szCs w:val="22"/>
        </w:rPr>
        <w:t xml:space="preserve">es the total purchase amount, the date of purchase, the merchant category code, merchant’s name, city/state, debit/credit indicator, date </w:t>
      </w:r>
      <w:r w:rsidR="00A80440">
        <w:rPr>
          <w:rFonts w:ascii="Calibri" w:hAnsi="Calibri"/>
          <w:sz w:val="22"/>
          <w:szCs w:val="22"/>
        </w:rPr>
        <w:t>transaction</w:t>
      </w:r>
      <w:r w:rsidR="008460D2">
        <w:rPr>
          <w:rFonts w:ascii="Calibri" w:hAnsi="Calibri"/>
          <w:sz w:val="22"/>
          <w:szCs w:val="22"/>
        </w:rPr>
        <w:t xml:space="preserve">/credit was processed by the Contractor, Contractor processing/transaction reference number for each </w:t>
      </w:r>
      <w:r w:rsidR="00A80440">
        <w:rPr>
          <w:rFonts w:ascii="Calibri" w:hAnsi="Calibri"/>
          <w:sz w:val="22"/>
          <w:szCs w:val="22"/>
        </w:rPr>
        <w:t>transaction</w:t>
      </w:r>
      <w:r w:rsidR="008460D2">
        <w:rPr>
          <w:rFonts w:ascii="Calibri" w:hAnsi="Calibri"/>
          <w:sz w:val="22"/>
          <w:szCs w:val="22"/>
        </w:rPr>
        <w:t>/credit, and other data elements as defined by the Associations or similar entity.</w:t>
      </w:r>
    </w:p>
    <w:p w14:paraId="01394C12" w14:textId="6B9C4108" w:rsidR="00011E5E" w:rsidRDefault="00011E5E" w:rsidP="0059783C">
      <w:pPr>
        <w:spacing w:after="120"/>
        <w:rPr>
          <w:rFonts w:ascii="Calibri" w:hAnsi="Calibri"/>
          <w:sz w:val="22"/>
          <w:szCs w:val="22"/>
        </w:rPr>
      </w:pPr>
      <w:r w:rsidRPr="00011E5E">
        <w:rPr>
          <w:rFonts w:ascii="Calibri" w:hAnsi="Calibri"/>
          <w:b/>
          <w:sz w:val="22"/>
          <w:szCs w:val="22"/>
        </w:rPr>
        <w:t>Level 2 Data:</w:t>
      </w:r>
      <w:r>
        <w:rPr>
          <w:rFonts w:ascii="Calibri" w:hAnsi="Calibri"/>
          <w:sz w:val="22"/>
          <w:szCs w:val="22"/>
        </w:rPr>
        <w:t xml:space="preserve"> </w:t>
      </w:r>
      <w:r w:rsidR="008460D2">
        <w:rPr>
          <w:rFonts w:ascii="Calibri" w:hAnsi="Calibri"/>
          <w:sz w:val="22"/>
          <w:szCs w:val="22"/>
        </w:rPr>
        <w:t>In addition to Level 1 data, includes sales tax amount, company information, and other data elements as defined by the Associat</w:t>
      </w:r>
      <w:r w:rsidR="009D20C0">
        <w:rPr>
          <w:rFonts w:ascii="Calibri" w:hAnsi="Calibri"/>
          <w:sz w:val="22"/>
          <w:szCs w:val="22"/>
        </w:rPr>
        <w:t>ions</w:t>
      </w:r>
      <w:r w:rsidR="008460D2">
        <w:rPr>
          <w:rFonts w:ascii="Calibri" w:hAnsi="Calibri"/>
          <w:sz w:val="22"/>
          <w:szCs w:val="22"/>
        </w:rPr>
        <w:t xml:space="preserve"> or similar entity.</w:t>
      </w:r>
    </w:p>
    <w:p w14:paraId="3BC9D679" w14:textId="4162559D" w:rsidR="00011E5E" w:rsidRPr="00011E5E" w:rsidRDefault="00011E5E" w:rsidP="0059783C">
      <w:pPr>
        <w:spacing w:after="120"/>
        <w:rPr>
          <w:rFonts w:ascii="Calibri" w:hAnsi="Calibri"/>
          <w:sz w:val="22"/>
          <w:szCs w:val="22"/>
        </w:rPr>
      </w:pPr>
      <w:r>
        <w:rPr>
          <w:rFonts w:ascii="Calibri" w:hAnsi="Calibri"/>
          <w:b/>
          <w:sz w:val="22"/>
          <w:szCs w:val="22"/>
        </w:rPr>
        <w:t xml:space="preserve">Level 3 Data: </w:t>
      </w:r>
      <w:r w:rsidR="008460D2">
        <w:rPr>
          <w:rFonts w:ascii="Calibri" w:hAnsi="Calibri"/>
          <w:sz w:val="22"/>
          <w:szCs w:val="22"/>
        </w:rPr>
        <w:t>In addition to the Level 2 data includes cost, quantiles, unit of measure, product codes, product descriptions, and ship to/from zip codes, freight amount, duty amount, order date, discount amount, order number and other data elements as defined by the Associat</w:t>
      </w:r>
      <w:r w:rsidR="009D20C0">
        <w:rPr>
          <w:rFonts w:ascii="Calibri" w:hAnsi="Calibri"/>
          <w:sz w:val="22"/>
          <w:szCs w:val="22"/>
        </w:rPr>
        <w:t>ions</w:t>
      </w:r>
      <w:r w:rsidR="008460D2">
        <w:rPr>
          <w:rFonts w:ascii="Calibri" w:hAnsi="Calibri"/>
          <w:sz w:val="22"/>
          <w:szCs w:val="22"/>
        </w:rPr>
        <w:t xml:space="preserve"> or similar entity</w:t>
      </w:r>
      <w:r>
        <w:rPr>
          <w:rFonts w:ascii="Calibri" w:hAnsi="Calibri"/>
          <w:sz w:val="22"/>
          <w:szCs w:val="22"/>
        </w:rPr>
        <w:t>.</w:t>
      </w:r>
    </w:p>
    <w:p w14:paraId="57E15041" w14:textId="13A41C40" w:rsidR="00356578" w:rsidRDefault="00356578" w:rsidP="0059783C">
      <w:pPr>
        <w:spacing w:after="120"/>
        <w:rPr>
          <w:rFonts w:ascii="Calibri" w:hAnsi="Calibri"/>
          <w:b/>
          <w:sz w:val="22"/>
          <w:szCs w:val="22"/>
        </w:rPr>
      </w:pPr>
      <w:r>
        <w:rPr>
          <w:rFonts w:ascii="Calibri" w:hAnsi="Calibri"/>
          <w:b/>
          <w:sz w:val="22"/>
          <w:szCs w:val="22"/>
        </w:rPr>
        <w:t xml:space="preserve">Master Agreement: </w:t>
      </w:r>
      <w:r w:rsidRPr="00356578">
        <w:rPr>
          <w:rFonts w:ascii="Calibri" w:hAnsi="Calibri"/>
          <w:sz w:val="22"/>
          <w:szCs w:val="22"/>
        </w:rPr>
        <w:t>Underlying agreement executed by a</w:t>
      </w:r>
      <w:r w:rsidR="00AA548F">
        <w:rPr>
          <w:rFonts w:ascii="Calibri" w:hAnsi="Calibri"/>
          <w:sz w:val="22"/>
          <w:szCs w:val="22"/>
        </w:rPr>
        <w:t>nd</w:t>
      </w:r>
      <w:r w:rsidRPr="00356578">
        <w:rPr>
          <w:rFonts w:ascii="Calibri" w:hAnsi="Calibri"/>
          <w:sz w:val="22"/>
          <w:szCs w:val="22"/>
        </w:rPr>
        <w:t xml:space="preserve"> between the Lead State and the Contractor, as now or hereafter amended.</w:t>
      </w:r>
      <w:r w:rsidR="003B3BF9">
        <w:rPr>
          <w:rFonts w:ascii="Calibri" w:hAnsi="Calibri"/>
          <w:sz w:val="22"/>
          <w:szCs w:val="22"/>
        </w:rPr>
        <w:t xml:space="preserve"> May also be referred to as </w:t>
      </w:r>
      <w:r w:rsidR="009F1181">
        <w:rPr>
          <w:rFonts w:ascii="Calibri" w:hAnsi="Calibri"/>
          <w:sz w:val="22"/>
          <w:szCs w:val="22"/>
        </w:rPr>
        <w:t>contract</w:t>
      </w:r>
      <w:r w:rsidR="003B3BF9">
        <w:rPr>
          <w:rFonts w:ascii="Calibri" w:hAnsi="Calibri"/>
          <w:sz w:val="22"/>
          <w:szCs w:val="22"/>
        </w:rPr>
        <w:t xml:space="preserve"> or Master Contract</w:t>
      </w:r>
      <w:r w:rsidR="009F1181">
        <w:rPr>
          <w:rFonts w:ascii="Calibri" w:hAnsi="Calibri"/>
          <w:sz w:val="22"/>
          <w:szCs w:val="22"/>
        </w:rPr>
        <w:t>.</w:t>
      </w:r>
      <w:r>
        <w:rPr>
          <w:rFonts w:ascii="Calibri" w:hAnsi="Calibri"/>
          <w:b/>
          <w:sz w:val="22"/>
          <w:szCs w:val="22"/>
        </w:rPr>
        <w:t xml:space="preserve"> </w:t>
      </w:r>
    </w:p>
    <w:p w14:paraId="61AEE4F4" w14:textId="10B72038" w:rsidR="001C3774" w:rsidRDefault="001C3774" w:rsidP="0059783C">
      <w:pPr>
        <w:spacing w:after="120"/>
        <w:rPr>
          <w:rFonts w:ascii="Calibri" w:hAnsi="Calibri"/>
          <w:sz w:val="22"/>
          <w:szCs w:val="22"/>
        </w:rPr>
      </w:pPr>
      <w:r w:rsidRPr="001C3774">
        <w:rPr>
          <w:rFonts w:ascii="Calibri" w:hAnsi="Calibri"/>
          <w:b/>
          <w:sz w:val="22"/>
          <w:szCs w:val="22"/>
        </w:rPr>
        <w:t>Master Agreement Administrator</w:t>
      </w:r>
      <w:r>
        <w:rPr>
          <w:rFonts w:ascii="Calibri" w:hAnsi="Calibri"/>
          <w:sz w:val="22"/>
          <w:szCs w:val="22"/>
        </w:rPr>
        <w:t xml:space="preserve">: Employee of the Lead State responsible for soliciting for and managing the awarded Master </w:t>
      </w:r>
      <w:r w:rsidR="008317A7">
        <w:rPr>
          <w:rFonts w:ascii="Calibri" w:hAnsi="Calibri"/>
          <w:sz w:val="22"/>
          <w:szCs w:val="22"/>
        </w:rPr>
        <w:t>Agreement</w:t>
      </w:r>
    </w:p>
    <w:p w14:paraId="55FD2D11" w14:textId="44674A20" w:rsidR="00011E5E" w:rsidRDefault="001C3774" w:rsidP="0059783C">
      <w:pPr>
        <w:spacing w:after="120"/>
        <w:rPr>
          <w:rFonts w:ascii="Calibri" w:hAnsi="Calibri"/>
          <w:sz w:val="22"/>
          <w:szCs w:val="22"/>
        </w:rPr>
      </w:pPr>
      <w:r w:rsidRPr="001C3774">
        <w:rPr>
          <w:rFonts w:ascii="Calibri" w:hAnsi="Calibri"/>
          <w:b/>
          <w:sz w:val="22"/>
          <w:szCs w:val="22"/>
        </w:rPr>
        <w:t>Master Agreement Authorized Representative</w:t>
      </w:r>
      <w:r>
        <w:rPr>
          <w:rFonts w:ascii="Calibri" w:hAnsi="Calibri"/>
          <w:sz w:val="22"/>
          <w:szCs w:val="22"/>
        </w:rPr>
        <w:t>:</w:t>
      </w:r>
      <w:r w:rsidR="009F32ED">
        <w:rPr>
          <w:rFonts w:ascii="Calibri" w:hAnsi="Calibri"/>
          <w:sz w:val="22"/>
          <w:szCs w:val="22"/>
        </w:rPr>
        <w:t xml:space="preserve"> Employee of the Bidder authorized to sign bid submittal documents, provide bid clarification responses, and function as the primary point of contact during the solicitation </w:t>
      </w:r>
      <w:r w:rsidR="00011E5E">
        <w:rPr>
          <w:rFonts w:ascii="Calibri" w:hAnsi="Calibri"/>
          <w:sz w:val="22"/>
          <w:szCs w:val="22"/>
        </w:rPr>
        <w:t xml:space="preserve">and </w:t>
      </w:r>
      <w:r w:rsidR="00854DBE">
        <w:rPr>
          <w:rFonts w:ascii="Calibri" w:hAnsi="Calibri"/>
          <w:sz w:val="22"/>
          <w:szCs w:val="22"/>
        </w:rPr>
        <w:t>evaluation</w:t>
      </w:r>
      <w:r w:rsidR="00011E5E">
        <w:rPr>
          <w:rFonts w:ascii="Calibri" w:hAnsi="Calibri"/>
          <w:sz w:val="22"/>
          <w:szCs w:val="22"/>
        </w:rPr>
        <w:t>.</w:t>
      </w:r>
    </w:p>
    <w:p w14:paraId="355B7FEB" w14:textId="3C5769A5" w:rsidR="006E592C" w:rsidRPr="00011E5E" w:rsidRDefault="006E592C" w:rsidP="0059783C">
      <w:pPr>
        <w:spacing w:after="120"/>
        <w:rPr>
          <w:rFonts w:ascii="Calibri" w:hAnsi="Calibri"/>
          <w:sz w:val="22"/>
          <w:szCs w:val="22"/>
        </w:rPr>
      </w:pPr>
      <w:r w:rsidRPr="00854DBE">
        <w:rPr>
          <w:rFonts w:ascii="Calibri" w:hAnsi="Calibri"/>
          <w:b/>
          <w:sz w:val="22"/>
          <w:szCs w:val="22"/>
        </w:rPr>
        <w:t>Merchant Category Codes (MCC):</w:t>
      </w:r>
      <w:r>
        <w:rPr>
          <w:rFonts w:ascii="Calibri" w:hAnsi="Calibri"/>
          <w:sz w:val="22"/>
          <w:szCs w:val="22"/>
        </w:rPr>
        <w:t xml:space="preserve"> A system of four-digit codes, ma</w:t>
      </w:r>
      <w:r w:rsidR="00854DBE">
        <w:rPr>
          <w:rFonts w:ascii="Calibri" w:hAnsi="Calibri"/>
          <w:sz w:val="22"/>
          <w:szCs w:val="22"/>
        </w:rPr>
        <w:t>intained by networks, used to identify a merchant’s principle trade, profession or line of business; a MCC is assigned to a merchant by the merchant or merchant acquirer.</w:t>
      </w:r>
    </w:p>
    <w:p w14:paraId="59B977E6" w14:textId="7A5BE320" w:rsidR="009E2753" w:rsidRDefault="005975C9" w:rsidP="0059783C">
      <w:pPr>
        <w:spacing w:after="120"/>
        <w:rPr>
          <w:rFonts w:ascii="Calibri" w:hAnsi="Calibri"/>
          <w:sz w:val="22"/>
          <w:szCs w:val="22"/>
        </w:rPr>
      </w:pPr>
      <w:r>
        <w:rPr>
          <w:rFonts w:ascii="Calibri" w:hAnsi="Calibri"/>
          <w:b/>
          <w:sz w:val="22"/>
          <w:szCs w:val="22"/>
        </w:rPr>
        <w:t>National</w:t>
      </w:r>
      <w:r w:rsidR="009E2753">
        <w:rPr>
          <w:rFonts w:ascii="Calibri" w:hAnsi="Calibri"/>
          <w:b/>
          <w:sz w:val="22"/>
          <w:szCs w:val="22"/>
        </w:rPr>
        <w:t xml:space="preserve"> Annual Volume:</w:t>
      </w:r>
      <w:r w:rsidR="009E2753">
        <w:rPr>
          <w:rFonts w:ascii="Calibri" w:hAnsi="Calibri"/>
          <w:sz w:val="22"/>
          <w:szCs w:val="22"/>
        </w:rPr>
        <w:t xml:space="preserve"> Total annual volume spend by all Participating States</w:t>
      </w:r>
      <w:r w:rsidR="003B3BF9">
        <w:rPr>
          <w:rFonts w:ascii="Calibri" w:hAnsi="Calibri"/>
          <w:sz w:val="22"/>
          <w:szCs w:val="22"/>
        </w:rPr>
        <w:t xml:space="preserve">/Purchasing </w:t>
      </w:r>
      <w:r w:rsidR="006C5AD6">
        <w:rPr>
          <w:rFonts w:ascii="Calibri" w:hAnsi="Calibri"/>
          <w:sz w:val="22"/>
          <w:szCs w:val="22"/>
        </w:rPr>
        <w:t>Entitles</w:t>
      </w:r>
      <w:r w:rsidR="009E2753">
        <w:rPr>
          <w:rFonts w:ascii="Calibri" w:hAnsi="Calibri"/>
          <w:sz w:val="22"/>
          <w:szCs w:val="22"/>
        </w:rPr>
        <w:t xml:space="preserve"> for all </w:t>
      </w:r>
      <w:r w:rsidR="00A80440">
        <w:rPr>
          <w:rFonts w:ascii="Calibri" w:hAnsi="Calibri"/>
          <w:sz w:val="22"/>
          <w:szCs w:val="22"/>
        </w:rPr>
        <w:t>card</w:t>
      </w:r>
      <w:r w:rsidR="003B3BF9">
        <w:rPr>
          <w:rFonts w:ascii="Calibri" w:hAnsi="Calibri"/>
          <w:sz w:val="22"/>
          <w:szCs w:val="22"/>
        </w:rPr>
        <w:t xml:space="preserve"> </w:t>
      </w:r>
      <w:r w:rsidR="009E2753">
        <w:rPr>
          <w:rFonts w:ascii="Calibri" w:hAnsi="Calibri"/>
          <w:sz w:val="22"/>
          <w:szCs w:val="22"/>
        </w:rPr>
        <w:t>products in a calendar year.</w:t>
      </w:r>
    </w:p>
    <w:p w14:paraId="232BAE63" w14:textId="1DDFDCC8" w:rsidR="00BD7164" w:rsidRPr="009E2753" w:rsidRDefault="00BD7164" w:rsidP="00BD7164">
      <w:pPr>
        <w:spacing w:after="120"/>
        <w:rPr>
          <w:rFonts w:ascii="Calibri" w:hAnsi="Calibri"/>
          <w:sz w:val="22"/>
          <w:szCs w:val="22"/>
        </w:rPr>
      </w:pPr>
      <w:r>
        <w:rPr>
          <w:rFonts w:ascii="Calibri" w:hAnsi="Calibri"/>
          <w:b/>
          <w:sz w:val="22"/>
          <w:szCs w:val="22"/>
        </w:rPr>
        <w:t>National Annual Volume Incentive:</w:t>
      </w:r>
      <w:r>
        <w:rPr>
          <w:rFonts w:ascii="Calibri" w:hAnsi="Calibri"/>
          <w:sz w:val="22"/>
          <w:szCs w:val="22"/>
        </w:rPr>
        <w:t xml:space="preserve"> Rebate or Incentive Share earned by a Participating States based on their National Annual Volume.</w:t>
      </w:r>
    </w:p>
    <w:p w14:paraId="7CB59ECE" w14:textId="10B06258" w:rsidR="00011E5E" w:rsidRPr="00011E5E" w:rsidRDefault="00011E5E" w:rsidP="0059783C">
      <w:pPr>
        <w:spacing w:after="120"/>
        <w:rPr>
          <w:rFonts w:ascii="Calibri" w:hAnsi="Calibri"/>
          <w:sz w:val="22"/>
          <w:szCs w:val="22"/>
        </w:rPr>
      </w:pPr>
      <w:r>
        <w:rPr>
          <w:rFonts w:ascii="Calibri" w:hAnsi="Calibri"/>
          <w:b/>
          <w:sz w:val="22"/>
          <w:szCs w:val="22"/>
        </w:rPr>
        <w:t xml:space="preserve">Network: </w:t>
      </w:r>
      <w:r>
        <w:rPr>
          <w:rFonts w:ascii="Calibri" w:hAnsi="Calibri"/>
          <w:sz w:val="22"/>
          <w:szCs w:val="22"/>
        </w:rPr>
        <w:t>Entity that facilities the movement of transactional data between the issuer and acquirer and sets merchant rules for card acceptance. Organizations in this role include Visa, MasterCard and American Express.</w:t>
      </w:r>
    </w:p>
    <w:p w14:paraId="4A05C489" w14:textId="5E5A563B" w:rsidR="00FF1E27" w:rsidRDefault="00FF1E27" w:rsidP="00FF1E27">
      <w:pPr>
        <w:spacing w:after="120"/>
        <w:rPr>
          <w:rFonts w:ascii="Calibri" w:hAnsi="Calibri"/>
          <w:b/>
          <w:sz w:val="22"/>
          <w:szCs w:val="22"/>
        </w:rPr>
      </w:pPr>
      <w:r>
        <w:rPr>
          <w:rFonts w:ascii="Calibri" w:hAnsi="Calibri"/>
          <w:b/>
          <w:sz w:val="22"/>
          <w:szCs w:val="22"/>
        </w:rPr>
        <w:t xml:space="preserve">Non-Standard Volume: </w:t>
      </w:r>
      <w:r w:rsidR="00A80440">
        <w:rPr>
          <w:rFonts w:ascii="Calibri" w:hAnsi="Calibri"/>
          <w:sz w:val="22"/>
          <w:szCs w:val="22"/>
        </w:rPr>
        <w:t xml:space="preserve">Transactions </w:t>
      </w:r>
      <w:r>
        <w:rPr>
          <w:rFonts w:ascii="Calibri" w:hAnsi="Calibri"/>
          <w:sz w:val="22"/>
          <w:szCs w:val="22"/>
        </w:rPr>
        <w:t xml:space="preserve">that are processed using </w:t>
      </w:r>
      <w:r w:rsidR="00157F7A">
        <w:rPr>
          <w:rFonts w:ascii="Calibri" w:hAnsi="Calibri"/>
          <w:sz w:val="22"/>
          <w:szCs w:val="22"/>
        </w:rPr>
        <w:t>R</w:t>
      </w:r>
      <w:r w:rsidR="003B3BF9">
        <w:rPr>
          <w:rFonts w:ascii="Calibri" w:hAnsi="Calibri"/>
          <w:sz w:val="22"/>
          <w:szCs w:val="22"/>
        </w:rPr>
        <w:t>educed</w:t>
      </w:r>
      <w:r>
        <w:rPr>
          <w:rFonts w:ascii="Calibri" w:hAnsi="Calibri"/>
          <w:sz w:val="22"/>
          <w:szCs w:val="22"/>
        </w:rPr>
        <w:t xml:space="preserve"> </w:t>
      </w:r>
      <w:r w:rsidR="00157F7A">
        <w:rPr>
          <w:rFonts w:ascii="Calibri" w:hAnsi="Calibri"/>
          <w:sz w:val="22"/>
          <w:szCs w:val="22"/>
        </w:rPr>
        <w:t>I</w:t>
      </w:r>
      <w:r>
        <w:rPr>
          <w:rFonts w:ascii="Calibri" w:hAnsi="Calibri"/>
          <w:sz w:val="22"/>
          <w:szCs w:val="22"/>
        </w:rPr>
        <w:t xml:space="preserve">nterchange </w:t>
      </w:r>
      <w:r w:rsidR="00157F7A">
        <w:rPr>
          <w:rFonts w:ascii="Calibri" w:hAnsi="Calibri"/>
          <w:sz w:val="22"/>
          <w:szCs w:val="22"/>
        </w:rPr>
        <w:t>R</w:t>
      </w:r>
      <w:r>
        <w:rPr>
          <w:rFonts w:ascii="Calibri" w:hAnsi="Calibri"/>
          <w:sz w:val="22"/>
          <w:szCs w:val="22"/>
        </w:rPr>
        <w:t xml:space="preserve">ate as determined through an agreement between the merchant and the </w:t>
      </w:r>
      <w:r w:rsidR="003B3BF9">
        <w:rPr>
          <w:rFonts w:ascii="Calibri" w:hAnsi="Calibri"/>
          <w:sz w:val="22"/>
          <w:szCs w:val="22"/>
        </w:rPr>
        <w:t>Association</w:t>
      </w:r>
      <w:r>
        <w:rPr>
          <w:rFonts w:ascii="Calibri" w:hAnsi="Calibri"/>
          <w:sz w:val="22"/>
          <w:szCs w:val="22"/>
        </w:rPr>
        <w:t>.</w:t>
      </w:r>
    </w:p>
    <w:p w14:paraId="5BC78876" w14:textId="53D758D0" w:rsidR="003C46E5" w:rsidRPr="003C46E5" w:rsidRDefault="003C46E5" w:rsidP="0059783C">
      <w:pPr>
        <w:spacing w:after="120"/>
        <w:rPr>
          <w:rFonts w:ascii="Calibri" w:hAnsi="Calibri"/>
          <w:sz w:val="22"/>
          <w:szCs w:val="22"/>
        </w:rPr>
      </w:pPr>
      <w:r>
        <w:rPr>
          <w:rFonts w:ascii="Calibri" w:hAnsi="Calibri"/>
          <w:b/>
          <w:sz w:val="22"/>
          <w:szCs w:val="22"/>
        </w:rPr>
        <w:t>One Card</w:t>
      </w:r>
      <w:r w:rsidR="002B0817">
        <w:rPr>
          <w:rFonts w:ascii="Calibri" w:hAnsi="Calibri"/>
          <w:b/>
          <w:sz w:val="22"/>
          <w:szCs w:val="22"/>
        </w:rPr>
        <w:t>/Integrated Card</w:t>
      </w:r>
      <w:r>
        <w:rPr>
          <w:rFonts w:ascii="Calibri" w:hAnsi="Calibri"/>
          <w:b/>
          <w:sz w:val="22"/>
          <w:szCs w:val="22"/>
        </w:rPr>
        <w:t xml:space="preserve">: </w:t>
      </w:r>
      <w:r>
        <w:rPr>
          <w:rFonts w:ascii="Calibri" w:hAnsi="Calibri"/>
          <w:sz w:val="22"/>
          <w:szCs w:val="22"/>
        </w:rPr>
        <w:t>A type of hybrid card in which a single card is issued to an employee for more than one category of expenses (e.g., goods/services and travel expenses), eliminating the need to carry two separate cards.</w:t>
      </w:r>
    </w:p>
    <w:p w14:paraId="25AB2CB0" w14:textId="3674C43B" w:rsidR="001C3774" w:rsidRDefault="001C3774" w:rsidP="0059783C">
      <w:pPr>
        <w:spacing w:after="120"/>
        <w:rPr>
          <w:rFonts w:ascii="Calibri" w:hAnsi="Calibri"/>
          <w:sz w:val="22"/>
          <w:szCs w:val="22"/>
        </w:rPr>
      </w:pPr>
      <w:r w:rsidRPr="001C3774">
        <w:rPr>
          <w:rFonts w:ascii="Calibri" w:hAnsi="Calibri"/>
          <w:b/>
          <w:sz w:val="22"/>
          <w:szCs w:val="22"/>
        </w:rPr>
        <w:t>Participating Addendum</w:t>
      </w:r>
      <w:r>
        <w:rPr>
          <w:rFonts w:ascii="Calibri" w:hAnsi="Calibri"/>
          <w:sz w:val="22"/>
          <w:szCs w:val="22"/>
        </w:rPr>
        <w:t xml:space="preserve">: </w:t>
      </w:r>
      <w:r w:rsidR="00D326B8">
        <w:rPr>
          <w:rFonts w:ascii="Calibri" w:hAnsi="Calibri"/>
          <w:sz w:val="22"/>
          <w:szCs w:val="22"/>
        </w:rPr>
        <w:t>A</w:t>
      </w:r>
      <w:r w:rsidR="003B3BF9">
        <w:rPr>
          <w:rFonts w:ascii="Calibri" w:hAnsi="Calibri"/>
          <w:sz w:val="22"/>
          <w:szCs w:val="22"/>
        </w:rPr>
        <w:t>n</w:t>
      </w:r>
      <w:r w:rsidR="00D326B8">
        <w:rPr>
          <w:rFonts w:ascii="Calibri" w:hAnsi="Calibri"/>
          <w:sz w:val="22"/>
          <w:szCs w:val="22"/>
        </w:rPr>
        <w:t xml:space="preserve"> agreement signed by the Contractor and a Participating State</w:t>
      </w:r>
      <w:r w:rsidR="00542C47">
        <w:rPr>
          <w:rFonts w:ascii="Calibri" w:hAnsi="Calibri"/>
          <w:sz w:val="22"/>
          <w:szCs w:val="22"/>
        </w:rPr>
        <w:t xml:space="preserve"> that</w:t>
      </w:r>
      <w:r w:rsidR="00D326B8">
        <w:rPr>
          <w:rFonts w:ascii="Calibri" w:hAnsi="Calibri"/>
          <w:sz w:val="22"/>
          <w:szCs w:val="22"/>
        </w:rPr>
        <w:t xml:space="preserve"> </w:t>
      </w:r>
      <w:r w:rsidR="003B3BF9">
        <w:rPr>
          <w:rFonts w:ascii="Calibri" w:hAnsi="Calibri"/>
          <w:sz w:val="22"/>
          <w:szCs w:val="22"/>
        </w:rPr>
        <w:t>incorporates the Master Agreement and any other additional Participating State specific terms and conditions</w:t>
      </w:r>
      <w:r w:rsidR="00A35E01">
        <w:rPr>
          <w:rFonts w:ascii="Calibri" w:hAnsi="Calibri"/>
          <w:sz w:val="22"/>
          <w:szCs w:val="22"/>
        </w:rPr>
        <w:t>.</w:t>
      </w:r>
    </w:p>
    <w:p w14:paraId="32DE1A94" w14:textId="7946C871" w:rsidR="001C3774" w:rsidRDefault="001C3774" w:rsidP="0059783C">
      <w:pPr>
        <w:spacing w:after="120"/>
        <w:rPr>
          <w:rFonts w:ascii="Calibri" w:hAnsi="Calibri"/>
          <w:sz w:val="22"/>
          <w:szCs w:val="22"/>
        </w:rPr>
      </w:pPr>
      <w:r w:rsidRPr="001C3774">
        <w:rPr>
          <w:rFonts w:ascii="Calibri" w:hAnsi="Calibri"/>
          <w:b/>
          <w:sz w:val="22"/>
          <w:szCs w:val="22"/>
        </w:rPr>
        <w:t>Participating Addendum Administrator</w:t>
      </w:r>
      <w:r>
        <w:rPr>
          <w:rFonts w:ascii="Calibri" w:hAnsi="Calibri"/>
          <w:sz w:val="22"/>
          <w:szCs w:val="22"/>
        </w:rPr>
        <w:t>:</w:t>
      </w:r>
      <w:r w:rsidR="00011E5E">
        <w:rPr>
          <w:rFonts w:ascii="Calibri" w:hAnsi="Calibri"/>
          <w:sz w:val="22"/>
          <w:szCs w:val="22"/>
        </w:rPr>
        <w:t xml:space="preserve"> Employee of the Participating State responsible for the management and administration of the Participating Addendum.</w:t>
      </w:r>
    </w:p>
    <w:p w14:paraId="0DAE73EA" w14:textId="4799677C" w:rsidR="001C3774" w:rsidRDefault="001C3774" w:rsidP="0059783C">
      <w:pPr>
        <w:spacing w:after="120"/>
        <w:rPr>
          <w:rFonts w:ascii="Calibri" w:hAnsi="Calibri"/>
          <w:sz w:val="22"/>
          <w:szCs w:val="22"/>
        </w:rPr>
      </w:pPr>
      <w:r w:rsidRPr="001C3774">
        <w:rPr>
          <w:rFonts w:ascii="Calibri" w:hAnsi="Calibri"/>
          <w:b/>
          <w:sz w:val="22"/>
          <w:szCs w:val="22"/>
        </w:rPr>
        <w:t>Participating Addendum Authorized Representative</w:t>
      </w:r>
      <w:r>
        <w:rPr>
          <w:rFonts w:ascii="Calibri" w:hAnsi="Calibri"/>
          <w:sz w:val="22"/>
          <w:szCs w:val="22"/>
        </w:rPr>
        <w:t>:</w:t>
      </w:r>
      <w:r w:rsidR="00F854C9">
        <w:rPr>
          <w:rFonts w:ascii="Calibri" w:hAnsi="Calibri"/>
          <w:sz w:val="22"/>
          <w:szCs w:val="22"/>
        </w:rPr>
        <w:t xml:space="preserve">  Employee of the Participating </w:t>
      </w:r>
      <w:r w:rsidR="008317A7">
        <w:rPr>
          <w:rFonts w:ascii="Calibri" w:hAnsi="Calibri"/>
          <w:sz w:val="22"/>
          <w:szCs w:val="22"/>
        </w:rPr>
        <w:t xml:space="preserve">State </w:t>
      </w:r>
      <w:r w:rsidR="00F854C9">
        <w:rPr>
          <w:rFonts w:ascii="Calibri" w:hAnsi="Calibri"/>
          <w:sz w:val="22"/>
          <w:szCs w:val="22"/>
        </w:rPr>
        <w:t>authorized to sign the Participating Addendum.</w:t>
      </w:r>
    </w:p>
    <w:p w14:paraId="198E8D14" w14:textId="089CB826" w:rsidR="004A4FBE" w:rsidRDefault="001C3774" w:rsidP="004A4FBE">
      <w:pPr>
        <w:spacing w:after="120"/>
        <w:rPr>
          <w:rFonts w:ascii="Calibri" w:hAnsi="Calibri"/>
          <w:sz w:val="22"/>
          <w:szCs w:val="22"/>
        </w:rPr>
      </w:pPr>
      <w:r w:rsidRPr="002B4AAF">
        <w:rPr>
          <w:rFonts w:ascii="Calibri" w:hAnsi="Calibri"/>
          <w:b/>
          <w:sz w:val="22"/>
          <w:szCs w:val="22"/>
        </w:rPr>
        <w:lastRenderedPageBreak/>
        <w:t>Participating State</w:t>
      </w:r>
      <w:r>
        <w:rPr>
          <w:rFonts w:ascii="Calibri" w:hAnsi="Calibri"/>
          <w:sz w:val="22"/>
          <w:szCs w:val="22"/>
        </w:rPr>
        <w:t xml:space="preserve">: Any State, </w:t>
      </w:r>
      <w:r w:rsidR="004A4FBE">
        <w:rPr>
          <w:rFonts w:ascii="Calibri" w:hAnsi="Calibri"/>
          <w:sz w:val="22"/>
          <w:szCs w:val="22"/>
        </w:rPr>
        <w:t xml:space="preserve">territory or entity (authorized by a state’s chief procurement officer) </w:t>
      </w:r>
      <w:r>
        <w:rPr>
          <w:rFonts w:ascii="Calibri" w:hAnsi="Calibri"/>
          <w:sz w:val="22"/>
          <w:szCs w:val="22"/>
        </w:rPr>
        <w:t>that choose</w:t>
      </w:r>
      <w:r w:rsidR="004A4FBE">
        <w:rPr>
          <w:rFonts w:ascii="Calibri" w:hAnsi="Calibri"/>
          <w:sz w:val="22"/>
          <w:szCs w:val="22"/>
        </w:rPr>
        <w:t>s</w:t>
      </w:r>
      <w:r>
        <w:rPr>
          <w:rFonts w:ascii="Calibri" w:hAnsi="Calibri"/>
          <w:sz w:val="22"/>
          <w:szCs w:val="22"/>
        </w:rPr>
        <w:t xml:space="preserve"> to execute a Participating Addendum under the awarded Mast</w:t>
      </w:r>
      <w:r w:rsidR="006956EC">
        <w:rPr>
          <w:rFonts w:ascii="Calibri" w:hAnsi="Calibri"/>
          <w:sz w:val="22"/>
          <w:szCs w:val="22"/>
        </w:rPr>
        <w:t>er Agreement.</w:t>
      </w:r>
      <w:r w:rsidR="009C5E99">
        <w:rPr>
          <w:rFonts w:ascii="Calibri" w:hAnsi="Calibri"/>
          <w:sz w:val="22"/>
          <w:szCs w:val="22"/>
        </w:rPr>
        <w:t xml:space="preserve"> May also be referred to as Participating Entity.</w:t>
      </w:r>
    </w:p>
    <w:p w14:paraId="635C14F8" w14:textId="08489AA2" w:rsidR="003B3BF9" w:rsidRPr="009E2753" w:rsidRDefault="003B3BF9" w:rsidP="003B3BF9">
      <w:pPr>
        <w:spacing w:after="120"/>
        <w:rPr>
          <w:rFonts w:ascii="Calibri" w:hAnsi="Calibri"/>
          <w:sz w:val="22"/>
          <w:szCs w:val="22"/>
        </w:rPr>
      </w:pPr>
      <w:r>
        <w:rPr>
          <w:rFonts w:ascii="Calibri" w:hAnsi="Calibri"/>
          <w:b/>
          <w:sz w:val="22"/>
          <w:szCs w:val="22"/>
        </w:rPr>
        <w:t>Participating State Annual Volume:</w:t>
      </w:r>
      <w:r>
        <w:rPr>
          <w:rFonts w:ascii="Calibri" w:hAnsi="Calibri"/>
          <w:sz w:val="22"/>
          <w:szCs w:val="22"/>
        </w:rPr>
        <w:t xml:space="preserve"> Total annual volume spent by a Participating States for all </w:t>
      </w:r>
      <w:r w:rsidR="00A80440">
        <w:rPr>
          <w:rFonts w:ascii="Calibri" w:hAnsi="Calibri"/>
          <w:sz w:val="22"/>
          <w:szCs w:val="22"/>
        </w:rPr>
        <w:t>card</w:t>
      </w:r>
      <w:r>
        <w:rPr>
          <w:rFonts w:ascii="Calibri" w:hAnsi="Calibri"/>
          <w:sz w:val="22"/>
          <w:szCs w:val="22"/>
        </w:rPr>
        <w:t xml:space="preserve"> products in a calendar year.</w:t>
      </w:r>
    </w:p>
    <w:p w14:paraId="0078080A" w14:textId="023386C9" w:rsidR="006956EC" w:rsidRDefault="006956EC" w:rsidP="006956EC">
      <w:pPr>
        <w:spacing w:after="120"/>
        <w:rPr>
          <w:rFonts w:ascii="Calibri" w:hAnsi="Calibri"/>
          <w:sz w:val="22"/>
          <w:szCs w:val="22"/>
        </w:rPr>
      </w:pPr>
      <w:r w:rsidRPr="006956EC">
        <w:rPr>
          <w:rFonts w:ascii="Calibri" w:hAnsi="Calibri"/>
          <w:b/>
          <w:sz w:val="22"/>
          <w:szCs w:val="22"/>
        </w:rPr>
        <w:t>Product Code (PC)</w:t>
      </w:r>
      <w:r w:rsidRPr="006956EC">
        <w:rPr>
          <w:rFonts w:ascii="Calibri" w:hAnsi="Calibri"/>
          <w:sz w:val="22"/>
          <w:szCs w:val="22"/>
        </w:rPr>
        <w:t>:</w:t>
      </w:r>
      <w:r>
        <w:rPr>
          <w:rFonts w:ascii="Calibri" w:hAnsi="Calibri"/>
          <w:sz w:val="22"/>
          <w:szCs w:val="22"/>
        </w:rPr>
        <w:t xml:space="preserve"> A unique identifier, assigned to product types (e.g. maintenance, tires, etc.) within a Fleet management system. </w:t>
      </w:r>
    </w:p>
    <w:p w14:paraId="48892A7C" w14:textId="12C40747" w:rsidR="00433DE7" w:rsidRDefault="00433DE7" w:rsidP="0059783C">
      <w:pPr>
        <w:spacing w:after="120"/>
        <w:rPr>
          <w:rFonts w:ascii="Calibri" w:hAnsi="Calibri"/>
          <w:sz w:val="22"/>
          <w:szCs w:val="22"/>
        </w:rPr>
      </w:pPr>
      <w:r w:rsidRPr="008E291B">
        <w:rPr>
          <w:rFonts w:ascii="Calibri" w:hAnsi="Calibri"/>
          <w:b/>
          <w:sz w:val="22"/>
          <w:szCs w:val="22"/>
        </w:rPr>
        <w:t>Program</w:t>
      </w:r>
      <w:r>
        <w:rPr>
          <w:rFonts w:ascii="Calibri" w:hAnsi="Calibri"/>
          <w:sz w:val="22"/>
          <w:szCs w:val="22"/>
        </w:rPr>
        <w:t xml:space="preserve"> </w:t>
      </w:r>
      <w:r w:rsidR="008E291B">
        <w:rPr>
          <w:rFonts w:ascii="Calibri" w:hAnsi="Calibri"/>
          <w:b/>
          <w:sz w:val="22"/>
          <w:szCs w:val="22"/>
        </w:rPr>
        <w:t>Administrator(s)</w:t>
      </w:r>
      <w:r>
        <w:rPr>
          <w:rFonts w:ascii="Calibri" w:hAnsi="Calibri"/>
          <w:sz w:val="22"/>
          <w:szCs w:val="22"/>
        </w:rPr>
        <w:t>: Refers to both Entity and Statewide Program Administrators</w:t>
      </w:r>
      <w:r w:rsidR="006956EC">
        <w:rPr>
          <w:rFonts w:ascii="Calibri" w:hAnsi="Calibri"/>
          <w:sz w:val="22"/>
          <w:szCs w:val="22"/>
        </w:rPr>
        <w:t>.</w:t>
      </w:r>
    </w:p>
    <w:p w14:paraId="638671F4" w14:textId="77777777" w:rsidR="006956EC" w:rsidRDefault="006956EC" w:rsidP="0059783C">
      <w:pPr>
        <w:spacing w:after="120"/>
        <w:rPr>
          <w:rFonts w:ascii="Calibri" w:hAnsi="Calibri"/>
          <w:sz w:val="22"/>
          <w:szCs w:val="22"/>
        </w:rPr>
      </w:pPr>
      <w:r>
        <w:rPr>
          <w:rFonts w:ascii="Calibri" w:hAnsi="Calibri"/>
          <w:b/>
          <w:sz w:val="22"/>
          <w:szCs w:val="22"/>
        </w:rPr>
        <w:t>Prompt Payment Incentive</w:t>
      </w:r>
      <w:r>
        <w:rPr>
          <w:rFonts w:ascii="Calibri" w:hAnsi="Calibri"/>
          <w:sz w:val="22"/>
          <w:szCs w:val="22"/>
        </w:rPr>
        <w:t>: Rebate or Incentive earned by a Purchasing Entity based on their average speed of pay/file turn days.</w:t>
      </w:r>
    </w:p>
    <w:p w14:paraId="7803A763" w14:textId="15651FED" w:rsidR="00D326B8" w:rsidRPr="008F20F7" w:rsidRDefault="00D326B8" w:rsidP="0059783C">
      <w:pPr>
        <w:spacing w:after="120"/>
        <w:rPr>
          <w:rFonts w:ascii="Calibri" w:hAnsi="Calibri"/>
          <w:sz w:val="22"/>
          <w:szCs w:val="22"/>
        </w:rPr>
      </w:pPr>
      <w:r>
        <w:rPr>
          <w:rFonts w:ascii="Calibri" w:hAnsi="Calibri"/>
          <w:b/>
          <w:sz w:val="22"/>
          <w:szCs w:val="22"/>
        </w:rPr>
        <w:t>Purchase Card (P-Card):</w:t>
      </w:r>
      <w:r w:rsidR="008F20F7">
        <w:rPr>
          <w:rFonts w:ascii="Calibri" w:hAnsi="Calibri"/>
          <w:sz w:val="22"/>
          <w:szCs w:val="22"/>
        </w:rPr>
        <w:t xml:space="preserve"> Charge card (payment method) used for business purchases of goods and services.</w:t>
      </w:r>
    </w:p>
    <w:p w14:paraId="7FA61E5F" w14:textId="17B8043F" w:rsidR="007E15E4" w:rsidRPr="00542C47" w:rsidRDefault="007E15E4" w:rsidP="0059783C">
      <w:pPr>
        <w:spacing w:after="120"/>
        <w:rPr>
          <w:rFonts w:ascii="Calibri" w:hAnsi="Calibri"/>
          <w:sz w:val="22"/>
          <w:szCs w:val="22"/>
        </w:rPr>
      </w:pPr>
      <w:r w:rsidRPr="002B4AAF">
        <w:rPr>
          <w:rFonts w:ascii="Calibri" w:hAnsi="Calibri"/>
          <w:b/>
          <w:sz w:val="22"/>
          <w:szCs w:val="22"/>
        </w:rPr>
        <w:t>Purchasing Entity:</w:t>
      </w:r>
      <w:r>
        <w:rPr>
          <w:rFonts w:ascii="Calibri" w:hAnsi="Calibri"/>
          <w:b/>
          <w:sz w:val="22"/>
          <w:szCs w:val="22"/>
        </w:rPr>
        <w:t xml:space="preserve"> </w:t>
      </w:r>
      <w:r>
        <w:rPr>
          <w:rFonts w:ascii="Calibri" w:hAnsi="Calibri"/>
          <w:sz w:val="22"/>
          <w:szCs w:val="22"/>
        </w:rPr>
        <w:t xml:space="preserve"> Any eligible organization</w:t>
      </w:r>
      <w:r w:rsidR="00542C47">
        <w:rPr>
          <w:rFonts w:ascii="Calibri" w:hAnsi="Calibri"/>
          <w:sz w:val="22"/>
          <w:szCs w:val="22"/>
        </w:rPr>
        <w:t xml:space="preserve"> executing a Card User Agreement as allowed by a Participating Addendum under the Master Agreement.</w:t>
      </w:r>
    </w:p>
    <w:p w14:paraId="71CE9046" w14:textId="77777777" w:rsidR="009D20C0" w:rsidRDefault="00392682" w:rsidP="0059783C">
      <w:pPr>
        <w:spacing w:after="120"/>
        <w:rPr>
          <w:rFonts w:ascii="Calibri" w:hAnsi="Calibri"/>
          <w:sz w:val="22"/>
          <w:szCs w:val="22"/>
        </w:rPr>
      </w:pPr>
      <w:r>
        <w:rPr>
          <w:rFonts w:ascii="Calibri" w:hAnsi="Calibri"/>
          <w:b/>
          <w:sz w:val="22"/>
          <w:szCs w:val="22"/>
        </w:rPr>
        <w:t xml:space="preserve">Quarter: </w:t>
      </w:r>
      <w:r>
        <w:rPr>
          <w:rFonts w:ascii="Calibri" w:hAnsi="Calibri"/>
          <w:sz w:val="22"/>
          <w:szCs w:val="22"/>
        </w:rPr>
        <w:t xml:space="preserve"> </w:t>
      </w:r>
      <w:r w:rsidR="009D20C0">
        <w:rPr>
          <w:rFonts w:ascii="Calibri" w:hAnsi="Calibri"/>
          <w:sz w:val="22"/>
          <w:szCs w:val="22"/>
        </w:rPr>
        <w:t>Three (</w:t>
      </w:r>
      <w:r>
        <w:rPr>
          <w:rFonts w:ascii="Calibri" w:hAnsi="Calibri"/>
          <w:sz w:val="22"/>
          <w:szCs w:val="22"/>
        </w:rPr>
        <w:t>3</w:t>
      </w:r>
      <w:r w:rsidR="009D20C0">
        <w:rPr>
          <w:rFonts w:ascii="Calibri" w:hAnsi="Calibri"/>
          <w:sz w:val="22"/>
          <w:szCs w:val="22"/>
        </w:rPr>
        <w:t>)</w:t>
      </w:r>
      <w:r>
        <w:rPr>
          <w:rFonts w:ascii="Calibri" w:hAnsi="Calibri"/>
          <w:sz w:val="22"/>
          <w:szCs w:val="22"/>
        </w:rPr>
        <w:t xml:space="preserve"> month period based on the yearly calendar</w:t>
      </w:r>
      <w:r w:rsidR="009D20C0">
        <w:rPr>
          <w:rFonts w:ascii="Calibri" w:hAnsi="Calibri"/>
          <w:sz w:val="22"/>
          <w:szCs w:val="22"/>
        </w:rPr>
        <w:t xml:space="preserve"> as follows:</w:t>
      </w:r>
    </w:p>
    <w:p w14:paraId="6F1CC8AE" w14:textId="0B1851FE" w:rsidR="00392682" w:rsidRPr="00392682" w:rsidRDefault="00392682" w:rsidP="003B3BF9">
      <w:pPr>
        <w:spacing w:after="120"/>
        <w:ind w:left="720"/>
        <w:rPr>
          <w:rFonts w:ascii="Calibri" w:hAnsi="Calibri"/>
          <w:sz w:val="22"/>
          <w:szCs w:val="22"/>
        </w:rPr>
      </w:pPr>
      <w:r>
        <w:rPr>
          <w:rFonts w:ascii="Calibri" w:hAnsi="Calibri"/>
          <w:sz w:val="22"/>
          <w:szCs w:val="22"/>
        </w:rPr>
        <w:t>Quarter 1(Q1) – January, February &amp; March</w:t>
      </w:r>
      <w:r w:rsidR="009D20C0">
        <w:rPr>
          <w:rFonts w:ascii="Calibri" w:hAnsi="Calibri"/>
          <w:sz w:val="22"/>
          <w:szCs w:val="22"/>
        </w:rPr>
        <w:br/>
      </w:r>
      <w:r>
        <w:rPr>
          <w:rFonts w:ascii="Calibri" w:hAnsi="Calibri"/>
          <w:sz w:val="22"/>
          <w:szCs w:val="22"/>
        </w:rPr>
        <w:t>Quarter 2 (Q2) – April, May &amp; June</w:t>
      </w:r>
      <w:r w:rsidR="009D20C0">
        <w:rPr>
          <w:rFonts w:ascii="Calibri" w:hAnsi="Calibri"/>
          <w:sz w:val="22"/>
          <w:szCs w:val="22"/>
        </w:rPr>
        <w:br/>
      </w:r>
      <w:r>
        <w:rPr>
          <w:rFonts w:ascii="Calibri" w:hAnsi="Calibri"/>
          <w:sz w:val="22"/>
          <w:szCs w:val="22"/>
        </w:rPr>
        <w:t xml:space="preserve">Quarter </w:t>
      </w:r>
      <w:r w:rsidR="003B3BF9">
        <w:rPr>
          <w:rFonts w:ascii="Calibri" w:hAnsi="Calibri"/>
          <w:sz w:val="22"/>
          <w:szCs w:val="22"/>
        </w:rPr>
        <w:t>3 (Q3), July, August, September</w:t>
      </w:r>
      <w:r w:rsidR="009D20C0">
        <w:rPr>
          <w:rFonts w:ascii="Calibri" w:hAnsi="Calibri"/>
          <w:sz w:val="22"/>
          <w:szCs w:val="22"/>
        </w:rPr>
        <w:br/>
      </w:r>
      <w:r>
        <w:rPr>
          <w:rFonts w:ascii="Calibri" w:hAnsi="Calibri"/>
          <w:sz w:val="22"/>
          <w:szCs w:val="22"/>
        </w:rPr>
        <w:t>Quarter 4(Q4) – October, November &amp; December</w:t>
      </w:r>
      <w:r w:rsidR="006956EC">
        <w:rPr>
          <w:rFonts w:ascii="Calibri" w:hAnsi="Calibri"/>
          <w:sz w:val="22"/>
          <w:szCs w:val="22"/>
        </w:rPr>
        <w:t>.</w:t>
      </w:r>
    </w:p>
    <w:p w14:paraId="4305AB13" w14:textId="61CF8C99" w:rsidR="00392682" w:rsidRDefault="00392682" w:rsidP="00392682">
      <w:pPr>
        <w:spacing w:after="120"/>
        <w:rPr>
          <w:rFonts w:ascii="Calibri" w:hAnsi="Calibri"/>
          <w:sz w:val="22"/>
          <w:szCs w:val="22"/>
        </w:rPr>
      </w:pPr>
      <w:r>
        <w:rPr>
          <w:rFonts w:ascii="Calibri" w:hAnsi="Calibri"/>
          <w:b/>
          <w:sz w:val="22"/>
          <w:szCs w:val="22"/>
        </w:rPr>
        <w:t>Quarterly Non-Standard Volume:</w:t>
      </w:r>
      <w:r>
        <w:rPr>
          <w:rFonts w:ascii="Calibri" w:hAnsi="Calibri"/>
          <w:sz w:val="22"/>
          <w:szCs w:val="22"/>
        </w:rPr>
        <w:t xml:space="preserve"> Total Non-Standard Volume sales for a Quarter.</w:t>
      </w:r>
    </w:p>
    <w:p w14:paraId="47BADF38" w14:textId="31B18807" w:rsidR="006956EC" w:rsidRDefault="006956EC" w:rsidP="006956EC">
      <w:pPr>
        <w:spacing w:after="120"/>
        <w:rPr>
          <w:rFonts w:ascii="Calibri" w:hAnsi="Calibri"/>
          <w:sz w:val="22"/>
          <w:szCs w:val="22"/>
        </w:rPr>
      </w:pPr>
      <w:r>
        <w:rPr>
          <w:rFonts w:ascii="Calibri" w:hAnsi="Calibri"/>
          <w:b/>
          <w:sz w:val="22"/>
          <w:szCs w:val="22"/>
        </w:rPr>
        <w:t>Quarterly Non-Standard Volume Incentive:</w:t>
      </w:r>
      <w:r>
        <w:rPr>
          <w:rFonts w:ascii="Calibri" w:hAnsi="Calibri"/>
          <w:sz w:val="22"/>
          <w:szCs w:val="22"/>
        </w:rPr>
        <w:t xml:space="preserve"> Rebate or Incentive Share earned by a Purchasing Entity based on their Non-Standard Volume sales for a Quarter</w:t>
      </w:r>
      <w:r w:rsidR="009D20C0">
        <w:rPr>
          <w:rFonts w:ascii="Calibri" w:hAnsi="Calibri"/>
          <w:sz w:val="22"/>
          <w:szCs w:val="22"/>
        </w:rPr>
        <w:t>.</w:t>
      </w:r>
    </w:p>
    <w:p w14:paraId="51E2ADA9" w14:textId="1008B98A" w:rsidR="003B3BF9" w:rsidRDefault="003B3BF9" w:rsidP="003B3BF9">
      <w:pPr>
        <w:spacing w:after="120"/>
        <w:rPr>
          <w:rFonts w:ascii="Calibri" w:hAnsi="Calibri"/>
          <w:sz w:val="22"/>
          <w:szCs w:val="22"/>
        </w:rPr>
      </w:pPr>
      <w:r>
        <w:rPr>
          <w:rFonts w:ascii="Calibri" w:hAnsi="Calibri"/>
          <w:b/>
          <w:sz w:val="22"/>
          <w:szCs w:val="22"/>
        </w:rPr>
        <w:t>Quarterly Standard Volume:</w:t>
      </w:r>
      <w:r>
        <w:rPr>
          <w:rFonts w:ascii="Calibri" w:hAnsi="Calibri"/>
          <w:sz w:val="22"/>
          <w:szCs w:val="22"/>
        </w:rPr>
        <w:t xml:space="preserve"> Quarterly Total Volume less any Non-Standard Volume sales for a Quarter.</w:t>
      </w:r>
    </w:p>
    <w:p w14:paraId="002CFE2F" w14:textId="77777777" w:rsidR="003B3BF9" w:rsidRDefault="003B3BF9" w:rsidP="003B3BF9">
      <w:pPr>
        <w:spacing w:after="120"/>
        <w:rPr>
          <w:rFonts w:ascii="Calibri" w:hAnsi="Calibri"/>
          <w:sz w:val="22"/>
          <w:szCs w:val="22"/>
        </w:rPr>
      </w:pPr>
      <w:r>
        <w:rPr>
          <w:rFonts w:ascii="Calibri" w:hAnsi="Calibri"/>
          <w:b/>
          <w:sz w:val="22"/>
          <w:szCs w:val="22"/>
        </w:rPr>
        <w:t>Quarterly Standard Volume Incentive:</w:t>
      </w:r>
      <w:r>
        <w:rPr>
          <w:rFonts w:ascii="Calibri" w:hAnsi="Calibri"/>
          <w:sz w:val="22"/>
          <w:szCs w:val="22"/>
        </w:rPr>
        <w:t xml:space="preserve"> Rebate or Incentive Share earned by a Purchasing Entity based on their Quarterly Standard Volume. </w:t>
      </w:r>
    </w:p>
    <w:p w14:paraId="0BE693B7" w14:textId="3FECCCED" w:rsidR="003B3BF9" w:rsidRDefault="003B3BF9" w:rsidP="003B3BF9">
      <w:pPr>
        <w:spacing w:after="120"/>
        <w:rPr>
          <w:rFonts w:ascii="Calibri" w:hAnsi="Calibri"/>
          <w:sz w:val="22"/>
          <w:szCs w:val="22"/>
        </w:rPr>
      </w:pPr>
      <w:r>
        <w:rPr>
          <w:rFonts w:ascii="Calibri" w:hAnsi="Calibri"/>
          <w:b/>
          <w:sz w:val="22"/>
          <w:szCs w:val="22"/>
        </w:rPr>
        <w:t>Quarterly Total Volume:</w:t>
      </w:r>
      <w:r>
        <w:rPr>
          <w:rFonts w:ascii="Calibri" w:hAnsi="Calibri"/>
          <w:sz w:val="22"/>
          <w:szCs w:val="22"/>
        </w:rPr>
        <w:t xml:space="preserve"> Total quarterly volume spend by all Purchasing Entities for all </w:t>
      </w:r>
      <w:r w:rsidR="00A80440">
        <w:rPr>
          <w:rFonts w:ascii="Calibri" w:hAnsi="Calibri"/>
          <w:sz w:val="22"/>
          <w:szCs w:val="22"/>
        </w:rPr>
        <w:t>card</w:t>
      </w:r>
      <w:r>
        <w:rPr>
          <w:rFonts w:ascii="Calibri" w:hAnsi="Calibri"/>
          <w:sz w:val="22"/>
          <w:szCs w:val="22"/>
        </w:rPr>
        <w:t xml:space="preserve"> liability products in a Quarter. </w:t>
      </w:r>
    </w:p>
    <w:p w14:paraId="0B73F000" w14:textId="299A8BC3" w:rsidR="001C3774" w:rsidRPr="001C3774" w:rsidRDefault="00090563" w:rsidP="0059783C">
      <w:pPr>
        <w:spacing w:after="120"/>
        <w:rPr>
          <w:rFonts w:ascii="Calibri" w:hAnsi="Calibri"/>
          <w:sz w:val="22"/>
          <w:szCs w:val="22"/>
        </w:rPr>
      </w:pPr>
      <w:r w:rsidRPr="001C3774">
        <w:rPr>
          <w:rFonts w:ascii="Calibri" w:hAnsi="Calibri"/>
          <w:b/>
          <w:sz w:val="22"/>
          <w:szCs w:val="22"/>
        </w:rPr>
        <w:t>Relationship Manager</w:t>
      </w:r>
      <w:r>
        <w:rPr>
          <w:rFonts w:ascii="Calibri" w:hAnsi="Calibri"/>
          <w:sz w:val="22"/>
          <w:szCs w:val="22"/>
        </w:rPr>
        <w:t>:</w:t>
      </w:r>
      <w:r w:rsidR="001C3774" w:rsidRPr="001C3774">
        <w:rPr>
          <w:rFonts w:ascii="Calibri" w:hAnsi="Calibri"/>
          <w:b/>
          <w:sz w:val="22"/>
          <w:szCs w:val="22"/>
        </w:rPr>
        <w:t xml:space="preserve"> </w:t>
      </w:r>
      <w:r w:rsidR="00427115">
        <w:rPr>
          <w:rFonts w:ascii="Calibri" w:hAnsi="Calibri"/>
          <w:sz w:val="22"/>
          <w:szCs w:val="22"/>
        </w:rPr>
        <w:t xml:space="preserve">Employee of the Contractor assigned to a Participating State or </w:t>
      </w:r>
      <w:r w:rsidR="002B4AAF">
        <w:rPr>
          <w:rFonts w:ascii="Calibri" w:hAnsi="Calibri"/>
          <w:sz w:val="22"/>
          <w:szCs w:val="22"/>
        </w:rPr>
        <w:t>Purchasing</w:t>
      </w:r>
      <w:r w:rsidR="00427115">
        <w:rPr>
          <w:rFonts w:ascii="Calibri" w:hAnsi="Calibri"/>
          <w:sz w:val="22"/>
          <w:szCs w:val="22"/>
        </w:rPr>
        <w:t xml:space="preserve"> Entity to provide day-to-day assistance with regard to program card maintenance.</w:t>
      </w:r>
    </w:p>
    <w:p w14:paraId="043319E4" w14:textId="513C8252" w:rsidR="008F20F7" w:rsidRDefault="008F20F7" w:rsidP="0059783C">
      <w:pPr>
        <w:spacing w:after="120"/>
        <w:rPr>
          <w:rFonts w:ascii="Calibri" w:hAnsi="Calibri"/>
          <w:b/>
          <w:sz w:val="22"/>
          <w:szCs w:val="22"/>
        </w:rPr>
      </w:pPr>
      <w:r>
        <w:rPr>
          <w:rFonts w:ascii="Calibri" w:hAnsi="Calibri"/>
          <w:b/>
          <w:sz w:val="22"/>
          <w:szCs w:val="22"/>
        </w:rPr>
        <w:t>Reduced Interchange</w:t>
      </w:r>
      <w:r w:rsidR="00427115">
        <w:rPr>
          <w:rFonts w:ascii="Calibri" w:hAnsi="Calibri"/>
          <w:b/>
          <w:sz w:val="22"/>
          <w:szCs w:val="22"/>
        </w:rPr>
        <w:t xml:space="preserve"> Rate</w:t>
      </w:r>
      <w:r>
        <w:rPr>
          <w:rFonts w:ascii="Calibri" w:hAnsi="Calibri"/>
          <w:b/>
          <w:sz w:val="22"/>
          <w:szCs w:val="22"/>
        </w:rPr>
        <w:t>:</w:t>
      </w:r>
      <w:r w:rsidR="00427115">
        <w:rPr>
          <w:rFonts w:ascii="Calibri" w:hAnsi="Calibri"/>
          <w:b/>
          <w:sz w:val="22"/>
          <w:szCs w:val="22"/>
        </w:rPr>
        <w:t xml:space="preserve">  </w:t>
      </w:r>
      <w:r w:rsidR="00427115" w:rsidRPr="00427115">
        <w:rPr>
          <w:rFonts w:ascii="Calibri" w:hAnsi="Calibri"/>
          <w:sz w:val="22"/>
          <w:szCs w:val="22"/>
        </w:rPr>
        <w:t>A lower rate negotiated between the merchant and the Network to allow for Commercial Card transactions</w:t>
      </w:r>
      <w:r w:rsidRPr="00427115">
        <w:rPr>
          <w:rFonts w:ascii="Calibri" w:hAnsi="Calibri"/>
          <w:sz w:val="22"/>
          <w:szCs w:val="22"/>
        </w:rPr>
        <w:t xml:space="preserve"> </w:t>
      </w:r>
      <w:r w:rsidR="00427115" w:rsidRPr="00427115">
        <w:rPr>
          <w:rFonts w:ascii="Calibri" w:hAnsi="Calibri"/>
          <w:sz w:val="22"/>
          <w:szCs w:val="22"/>
        </w:rPr>
        <w:t xml:space="preserve">to be processed </w:t>
      </w:r>
      <w:r w:rsidR="009D20C0">
        <w:rPr>
          <w:rFonts w:ascii="Calibri" w:hAnsi="Calibri"/>
          <w:sz w:val="22"/>
          <w:szCs w:val="22"/>
        </w:rPr>
        <w:t>at</w:t>
      </w:r>
      <w:r w:rsidR="009D20C0" w:rsidRPr="00427115">
        <w:rPr>
          <w:rFonts w:ascii="Calibri" w:hAnsi="Calibri"/>
          <w:sz w:val="22"/>
          <w:szCs w:val="22"/>
        </w:rPr>
        <w:t xml:space="preserve"> </w:t>
      </w:r>
      <w:r w:rsidR="00427115" w:rsidRPr="00427115">
        <w:rPr>
          <w:rFonts w:ascii="Calibri" w:hAnsi="Calibri"/>
          <w:sz w:val="22"/>
          <w:szCs w:val="22"/>
        </w:rPr>
        <w:t xml:space="preserve">a lower </w:t>
      </w:r>
      <w:r w:rsidR="009D20C0">
        <w:rPr>
          <w:rFonts w:ascii="Calibri" w:hAnsi="Calibri"/>
          <w:sz w:val="22"/>
          <w:szCs w:val="22"/>
        </w:rPr>
        <w:t>i</w:t>
      </w:r>
      <w:r w:rsidR="00427115" w:rsidRPr="00427115">
        <w:rPr>
          <w:rFonts w:ascii="Calibri" w:hAnsi="Calibri"/>
          <w:sz w:val="22"/>
          <w:szCs w:val="22"/>
        </w:rPr>
        <w:t xml:space="preserve">nterchange </w:t>
      </w:r>
      <w:r w:rsidR="009D20C0">
        <w:rPr>
          <w:rFonts w:ascii="Calibri" w:hAnsi="Calibri"/>
          <w:sz w:val="22"/>
          <w:szCs w:val="22"/>
        </w:rPr>
        <w:t>r</w:t>
      </w:r>
      <w:r w:rsidR="00427115" w:rsidRPr="00427115">
        <w:rPr>
          <w:rFonts w:ascii="Calibri" w:hAnsi="Calibri"/>
          <w:sz w:val="22"/>
          <w:szCs w:val="22"/>
        </w:rPr>
        <w:t>ate.</w:t>
      </w:r>
    </w:p>
    <w:p w14:paraId="3DCEF51A" w14:textId="6ABDB5D1" w:rsidR="00FF1E27" w:rsidRPr="00FF1E27" w:rsidRDefault="00FF1E27" w:rsidP="0059783C">
      <w:pPr>
        <w:spacing w:after="120"/>
        <w:rPr>
          <w:rFonts w:ascii="Calibri" w:hAnsi="Calibri"/>
          <w:sz w:val="22"/>
          <w:szCs w:val="22"/>
        </w:rPr>
      </w:pPr>
      <w:r>
        <w:rPr>
          <w:rFonts w:ascii="Calibri" w:hAnsi="Calibri"/>
          <w:b/>
          <w:sz w:val="22"/>
          <w:szCs w:val="22"/>
        </w:rPr>
        <w:t xml:space="preserve">Standard Volume: </w:t>
      </w:r>
      <w:r w:rsidR="00A80440">
        <w:rPr>
          <w:rFonts w:ascii="Calibri" w:hAnsi="Calibri"/>
          <w:sz w:val="22"/>
          <w:szCs w:val="22"/>
        </w:rPr>
        <w:t>All transactions</w:t>
      </w:r>
      <w:r>
        <w:rPr>
          <w:rFonts w:ascii="Calibri" w:hAnsi="Calibri"/>
          <w:sz w:val="22"/>
          <w:szCs w:val="22"/>
        </w:rPr>
        <w:t xml:space="preserve">, less Non-Standard Volume, </w:t>
      </w:r>
      <w:r w:rsidR="009D20C0">
        <w:rPr>
          <w:rFonts w:ascii="Calibri" w:hAnsi="Calibri"/>
          <w:sz w:val="22"/>
          <w:szCs w:val="22"/>
        </w:rPr>
        <w:t>f</w:t>
      </w:r>
      <w:r>
        <w:rPr>
          <w:rFonts w:ascii="Calibri" w:hAnsi="Calibri"/>
          <w:sz w:val="22"/>
          <w:szCs w:val="22"/>
        </w:rPr>
        <w:t xml:space="preserve">ees, </w:t>
      </w:r>
      <w:r w:rsidR="009D20C0">
        <w:rPr>
          <w:rFonts w:ascii="Calibri" w:hAnsi="Calibri"/>
          <w:sz w:val="22"/>
          <w:szCs w:val="22"/>
        </w:rPr>
        <w:t>c</w:t>
      </w:r>
      <w:r>
        <w:rPr>
          <w:rFonts w:ascii="Calibri" w:hAnsi="Calibri"/>
          <w:sz w:val="22"/>
          <w:szCs w:val="22"/>
        </w:rPr>
        <w:t xml:space="preserve">ash </w:t>
      </w:r>
      <w:r w:rsidR="009D20C0">
        <w:rPr>
          <w:rFonts w:ascii="Calibri" w:hAnsi="Calibri"/>
          <w:sz w:val="22"/>
          <w:szCs w:val="22"/>
        </w:rPr>
        <w:t>a</w:t>
      </w:r>
      <w:r>
        <w:rPr>
          <w:rFonts w:ascii="Calibri" w:hAnsi="Calibri"/>
          <w:sz w:val="22"/>
          <w:szCs w:val="22"/>
        </w:rPr>
        <w:t xml:space="preserve">dvances, convenience </w:t>
      </w:r>
      <w:r w:rsidR="009D20C0">
        <w:rPr>
          <w:rFonts w:ascii="Calibri" w:hAnsi="Calibri"/>
          <w:sz w:val="22"/>
          <w:szCs w:val="22"/>
        </w:rPr>
        <w:t>c</w:t>
      </w:r>
      <w:r>
        <w:rPr>
          <w:rFonts w:ascii="Calibri" w:hAnsi="Calibri"/>
          <w:sz w:val="22"/>
          <w:szCs w:val="22"/>
        </w:rPr>
        <w:t xml:space="preserve">hecks, Fraud, </w:t>
      </w:r>
      <w:r w:rsidR="009D20C0">
        <w:rPr>
          <w:rFonts w:ascii="Calibri" w:hAnsi="Calibri"/>
          <w:sz w:val="22"/>
          <w:szCs w:val="22"/>
        </w:rPr>
        <w:t>c</w:t>
      </w:r>
      <w:r>
        <w:rPr>
          <w:rFonts w:ascii="Calibri" w:hAnsi="Calibri"/>
          <w:sz w:val="22"/>
          <w:szCs w:val="22"/>
        </w:rPr>
        <w:t xml:space="preserve">hargebacks and net of </w:t>
      </w:r>
      <w:r w:rsidR="003B3BF9">
        <w:rPr>
          <w:rFonts w:ascii="Calibri" w:hAnsi="Calibri"/>
          <w:sz w:val="22"/>
          <w:szCs w:val="22"/>
        </w:rPr>
        <w:t>Write</w:t>
      </w:r>
      <w:r>
        <w:rPr>
          <w:rFonts w:ascii="Calibri" w:hAnsi="Calibri"/>
          <w:sz w:val="22"/>
          <w:szCs w:val="22"/>
        </w:rPr>
        <w:t>-</w:t>
      </w:r>
      <w:r w:rsidR="003B3BF9">
        <w:rPr>
          <w:rFonts w:ascii="Calibri" w:hAnsi="Calibri"/>
          <w:sz w:val="22"/>
          <w:szCs w:val="22"/>
        </w:rPr>
        <w:t>O</w:t>
      </w:r>
      <w:r>
        <w:rPr>
          <w:rFonts w:ascii="Calibri" w:hAnsi="Calibri"/>
          <w:sz w:val="22"/>
          <w:szCs w:val="22"/>
        </w:rPr>
        <w:t>ff Adjustments.</w:t>
      </w:r>
    </w:p>
    <w:p w14:paraId="444F3F00" w14:textId="610F68B2" w:rsidR="006B5B2A" w:rsidRPr="00D25D8F" w:rsidRDefault="003B3BF9" w:rsidP="0059783C">
      <w:pPr>
        <w:spacing w:after="120"/>
        <w:rPr>
          <w:rFonts w:ascii="Calibri" w:hAnsi="Calibri"/>
          <w:sz w:val="22"/>
          <w:szCs w:val="22"/>
        </w:rPr>
      </w:pPr>
      <w:r>
        <w:rPr>
          <w:rFonts w:ascii="Calibri" w:hAnsi="Calibri"/>
          <w:b/>
          <w:sz w:val="22"/>
          <w:szCs w:val="22"/>
        </w:rPr>
        <w:t>Statement/Invoice</w:t>
      </w:r>
      <w:r w:rsidR="006B5B2A">
        <w:rPr>
          <w:rFonts w:ascii="Calibri" w:hAnsi="Calibri"/>
          <w:b/>
          <w:sz w:val="22"/>
          <w:szCs w:val="22"/>
        </w:rPr>
        <w:t>:</w:t>
      </w:r>
      <w:r w:rsidR="00D25D8F">
        <w:rPr>
          <w:rFonts w:ascii="Calibri" w:hAnsi="Calibri"/>
          <w:sz w:val="22"/>
          <w:szCs w:val="22"/>
        </w:rPr>
        <w:t xml:space="preserve"> Document reflecting account details for the billing period including debits, credits, transaction detail and balance due.</w:t>
      </w:r>
    </w:p>
    <w:p w14:paraId="3C6F5181" w14:textId="221615CE" w:rsidR="001C3774" w:rsidRDefault="001C3774" w:rsidP="0059783C">
      <w:pPr>
        <w:spacing w:after="120"/>
        <w:rPr>
          <w:rFonts w:ascii="Calibri" w:hAnsi="Calibri"/>
          <w:sz w:val="22"/>
          <w:szCs w:val="22"/>
        </w:rPr>
      </w:pPr>
      <w:r w:rsidRPr="008E291B">
        <w:rPr>
          <w:rFonts w:ascii="Calibri" w:hAnsi="Calibri"/>
          <w:b/>
          <w:sz w:val="22"/>
          <w:szCs w:val="22"/>
        </w:rPr>
        <w:t>Statewide Program Administrator</w:t>
      </w:r>
      <w:r>
        <w:rPr>
          <w:rFonts w:ascii="Calibri" w:hAnsi="Calibri"/>
          <w:sz w:val="22"/>
          <w:szCs w:val="22"/>
        </w:rPr>
        <w:t>: Employee of the Participating State who administers the State’s Purchase Card and or Fleet Card Program(s)</w:t>
      </w:r>
    </w:p>
    <w:p w14:paraId="5828FAD7" w14:textId="68698386" w:rsidR="00413D0B" w:rsidRPr="00A80440" w:rsidRDefault="00A80440" w:rsidP="0059783C">
      <w:pPr>
        <w:spacing w:after="120"/>
        <w:rPr>
          <w:rFonts w:ascii="Calibri" w:hAnsi="Calibri"/>
          <w:sz w:val="22"/>
          <w:szCs w:val="22"/>
        </w:rPr>
      </w:pPr>
      <w:r>
        <w:rPr>
          <w:rFonts w:ascii="Calibri" w:hAnsi="Calibri"/>
          <w:b/>
          <w:sz w:val="22"/>
          <w:szCs w:val="22"/>
        </w:rPr>
        <w:t xml:space="preserve">Transaction: </w:t>
      </w:r>
      <w:r>
        <w:rPr>
          <w:rFonts w:ascii="Calibri" w:hAnsi="Calibri"/>
          <w:sz w:val="22"/>
          <w:szCs w:val="22"/>
        </w:rPr>
        <w:t>Exchange between cardholder and merchant, payment for goods and/or services.</w:t>
      </w:r>
    </w:p>
    <w:p w14:paraId="0963A146" w14:textId="043AA06C" w:rsidR="00D326B8" w:rsidRPr="00D326B8" w:rsidRDefault="00D326B8" w:rsidP="0059783C">
      <w:pPr>
        <w:spacing w:after="120"/>
        <w:rPr>
          <w:rFonts w:ascii="Calibri" w:hAnsi="Calibri"/>
          <w:sz w:val="22"/>
          <w:szCs w:val="22"/>
        </w:rPr>
      </w:pPr>
      <w:r>
        <w:rPr>
          <w:rFonts w:ascii="Calibri" w:hAnsi="Calibri"/>
          <w:b/>
          <w:sz w:val="22"/>
          <w:szCs w:val="22"/>
        </w:rPr>
        <w:lastRenderedPageBreak/>
        <w:t xml:space="preserve">Travel Card: </w:t>
      </w:r>
      <w:r>
        <w:rPr>
          <w:rFonts w:ascii="Calibri" w:hAnsi="Calibri"/>
          <w:sz w:val="22"/>
          <w:szCs w:val="22"/>
        </w:rPr>
        <w:t>Card used by organizations and their employees for travel expenses. Also referred to as a Corporate Card.</w:t>
      </w:r>
    </w:p>
    <w:p w14:paraId="7820013F" w14:textId="09FEE24D" w:rsidR="000A2D94" w:rsidRDefault="000A2D94" w:rsidP="0059783C">
      <w:pPr>
        <w:spacing w:after="120"/>
        <w:rPr>
          <w:rFonts w:ascii="Calibri" w:hAnsi="Calibri"/>
          <w:sz w:val="22"/>
          <w:szCs w:val="22"/>
        </w:rPr>
      </w:pPr>
      <w:r w:rsidRPr="000A2D94">
        <w:rPr>
          <w:rFonts w:ascii="Calibri" w:hAnsi="Calibri"/>
          <w:b/>
          <w:sz w:val="22"/>
          <w:szCs w:val="22"/>
        </w:rPr>
        <w:t>Virtual Cards</w:t>
      </w:r>
      <w:r w:rsidR="002B0817">
        <w:rPr>
          <w:rFonts w:ascii="Calibri" w:hAnsi="Calibri"/>
          <w:b/>
          <w:sz w:val="22"/>
          <w:szCs w:val="22"/>
        </w:rPr>
        <w:t>/Single Use Card</w:t>
      </w:r>
      <w:r w:rsidRPr="000A2D94">
        <w:rPr>
          <w:rFonts w:ascii="Calibri" w:hAnsi="Calibri"/>
          <w:b/>
          <w:sz w:val="22"/>
          <w:szCs w:val="22"/>
        </w:rPr>
        <w:t>:</w:t>
      </w:r>
      <w:r>
        <w:rPr>
          <w:rFonts w:ascii="Calibri" w:hAnsi="Calibri"/>
          <w:sz w:val="22"/>
          <w:szCs w:val="22"/>
        </w:rPr>
        <w:t xml:space="preserve"> One time use account numbers.</w:t>
      </w:r>
    </w:p>
    <w:p w14:paraId="1397EE3A" w14:textId="68B816A2" w:rsidR="00C21E10" w:rsidRDefault="001C3774" w:rsidP="00A80440">
      <w:pPr>
        <w:spacing w:after="120"/>
        <w:rPr>
          <w:rFonts w:ascii="Calibri" w:hAnsi="Calibri"/>
          <w:sz w:val="22"/>
          <w:szCs w:val="22"/>
        </w:rPr>
      </w:pPr>
      <w:r>
        <w:rPr>
          <w:rFonts w:ascii="Calibri" w:hAnsi="Calibri"/>
          <w:b/>
          <w:sz w:val="22"/>
          <w:szCs w:val="22"/>
        </w:rPr>
        <w:t>Write-Off:</w:t>
      </w:r>
      <w:r>
        <w:rPr>
          <w:rFonts w:ascii="Calibri" w:hAnsi="Calibri"/>
          <w:sz w:val="22"/>
          <w:szCs w:val="22"/>
        </w:rPr>
        <w:t xml:space="preserve"> </w:t>
      </w:r>
      <w:r w:rsidR="000A2D94">
        <w:rPr>
          <w:rFonts w:ascii="Calibri" w:hAnsi="Calibri"/>
          <w:sz w:val="22"/>
          <w:szCs w:val="22"/>
        </w:rPr>
        <w:t xml:space="preserve">A cancelled account with an unpaid balance determined to be uncollectible by the Contractor. At the Contractor’s discretion, collection action may continue on these accounts. </w:t>
      </w:r>
      <w:r w:rsidR="00C21E10">
        <w:rPr>
          <w:rFonts w:ascii="Calibri" w:hAnsi="Calibri"/>
          <w:sz w:val="22"/>
          <w:szCs w:val="22"/>
        </w:rPr>
        <w:br w:type="page"/>
      </w:r>
    </w:p>
    <w:p w14:paraId="3BDFBBB0" w14:textId="279E0959" w:rsidR="00C21E10" w:rsidRPr="00F95D05" w:rsidRDefault="00C21E10" w:rsidP="00C21E10">
      <w:pPr>
        <w:jc w:val="center"/>
        <w:rPr>
          <w:rFonts w:ascii="Calibri" w:hAnsi="Calibri"/>
          <w:b/>
          <w:smallCaps/>
          <w:sz w:val="22"/>
          <w:szCs w:val="22"/>
        </w:rPr>
      </w:pPr>
      <w:bookmarkStart w:id="32" w:name="Exhibit_I"/>
      <w:r w:rsidRPr="00F95D05">
        <w:rPr>
          <w:rFonts w:ascii="Calibri" w:hAnsi="Calibri"/>
          <w:b/>
          <w:smallCaps/>
          <w:sz w:val="22"/>
          <w:szCs w:val="22"/>
        </w:rPr>
        <w:lastRenderedPageBreak/>
        <w:t>Exhibit </w:t>
      </w:r>
      <w:r>
        <w:rPr>
          <w:rFonts w:ascii="Calibri" w:hAnsi="Calibri"/>
          <w:b/>
          <w:smallCaps/>
          <w:sz w:val="22"/>
          <w:szCs w:val="22"/>
        </w:rPr>
        <w:t>I</w:t>
      </w:r>
      <w:r w:rsidRPr="00F95D05">
        <w:rPr>
          <w:rFonts w:ascii="Calibri" w:hAnsi="Calibri"/>
          <w:b/>
          <w:smallCaps/>
          <w:sz w:val="22"/>
          <w:szCs w:val="22"/>
        </w:rPr>
        <w:t xml:space="preserve">– </w:t>
      </w:r>
      <w:r>
        <w:rPr>
          <w:rFonts w:ascii="Calibri" w:hAnsi="Calibri"/>
          <w:b/>
          <w:smallCaps/>
          <w:sz w:val="22"/>
          <w:szCs w:val="22"/>
        </w:rPr>
        <w:t>2018 Program Details</w:t>
      </w:r>
    </w:p>
    <w:bookmarkEnd w:id="32"/>
    <w:p w14:paraId="11301A3E" w14:textId="77777777" w:rsidR="00C21E10" w:rsidRPr="00F95D05" w:rsidRDefault="00C21E10" w:rsidP="00C21E10">
      <w:pPr>
        <w:rPr>
          <w:rFonts w:ascii="Calibri" w:hAnsi="Calibri"/>
          <w:sz w:val="22"/>
          <w:szCs w:val="22"/>
        </w:rPr>
      </w:pPr>
    </w:p>
    <w:p w14:paraId="7D6B850D" w14:textId="4E2185B4" w:rsidR="00C21E10" w:rsidRDefault="00790C08" w:rsidP="00C21E10">
      <w:pPr>
        <w:rPr>
          <w:rFonts w:ascii="Calibri" w:hAnsi="Calibri"/>
          <w:sz w:val="22"/>
          <w:szCs w:val="22"/>
        </w:rPr>
      </w:pPr>
      <w:r>
        <w:rPr>
          <w:rFonts w:ascii="Calibri" w:hAnsi="Calibri"/>
          <w:sz w:val="22"/>
          <w:szCs w:val="22"/>
        </w:rPr>
        <w:t xml:space="preserve">The tables below reflect the program size for each state leveraging the current NASPO ValuePoint Commercial Card Services Contract (WA State Master </w:t>
      </w:r>
      <w:r w:rsidR="008317A7">
        <w:rPr>
          <w:rFonts w:ascii="Calibri" w:hAnsi="Calibri"/>
          <w:sz w:val="22"/>
          <w:szCs w:val="22"/>
        </w:rPr>
        <w:t xml:space="preserve">Agreement </w:t>
      </w:r>
      <w:r>
        <w:rPr>
          <w:rFonts w:ascii="Calibri" w:hAnsi="Calibri"/>
          <w:sz w:val="22"/>
          <w:szCs w:val="22"/>
        </w:rPr>
        <w:t>#00612) for the 2018 calendar year.</w:t>
      </w:r>
    </w:p>
    <w:p w14:paraId="2A458589" w14:textId="7D1E08FE" w:rsidR="00790C08" w:rsidRDefault="00790C08" w:rsidP="00C21E10">
      <w:pPr>
        <w:spacing w:after="120"/>
        <w:rPr>
          <w:rFonts w:ascii="Calibri" w:hAnsi="Calibri"/>
          <w:sz w:val="22"/>
          <w:szCs w:val="22"/>
        </w:rPr>
      </w:pPr>
    </w:p>
    <w:tbl>
      <w:tblPr>
        <w:tblStyle w:val="TableGrid"/>
        <w:tblW w:w="10007" w:type="dxa"/>
        <w:tblLook w:val="04A0" w:firstRow="1" w:lastRow="0" w:firstColumn="1" w:lastColumn="0" w:noHBand="0" w:noVBand="1"/>
        <w:tblDescription w:val="This table captures the Purchase Card program size for the states participating in the current commercial card services Master Agreement for 2018."/>
      </w:tblPr>
      <w:tblGrid>
        <w:gridCol w:w="706"/>
        <w:gridCol w:w="1736"/>
        <w:gridCol w:w="1471"/>
        <w:gridCol w:w="1471"/>
        <w:gridCol w:w="1581"/>
        <w:gridCol w:w="1471"/>
        <w:gridCol w:w="1571"/>
      </w:tblGrid>
      <w:tr w:rsidR="00F51F35" w14:paraId="497990EA" w14:textId="56F463ED" w:rsidTr="00E263B1">
        <w:trPr>
          <w:tblHeader/>
        </w:trPr>
        <w:tc>
          <w:tcPr>
            <w:tcW w:w="10007" w:type="dxa"/>
            <w:gridSpan w:val="7"/>
            <w:shd w:val="clear" w:color="auto" w:fill="D9D9D9" w:themeFill="background1" w:themeFillShade="D9"/>
          </w:tcPr>
          <w:p w14:paraId="78AA5DED" w14:textId="67C8A49C" w:rsidR="00F51F35" w:rsidRPr="002119E4" w:rsidRDefault="00F51F35" w:rsidP="00C21E10">
            <w:pPr>
              <w:spacing w:after="120"/>
              <w:rPr>
                <w:rFonts w:ascii="Calibri" w:hAnsi="Calibri"/>
                <w:b/>
                <w:sz w:val="20"/>
                <w:szCs w:val="20"/>
              </w:rPr>
            </w:pPr>
            <w:r w:rsidRPr="002119E4">
              <w:rPr>
                <w:rFonts w:ascii="Calibri" w:hAnsi="Calibri"/>
                <w:b/>
                <w:sz w:val="20"/>
                <w:szCs w:val="20"/>
              </w:rPr>
              <w:t>High Level Program View</w:t>
            </w:r>
          </w:p>
        </w:tc>
      </w:tr>
      <w:tr w:rsidR="00A62223" w14:paraId="22F63E7F" w14:textId="3AE23D57" w:rsidTr="002A17C5">
        <w:tc>
          <w:tcPr>
            <w:tcW w:w="535" w:type="dxa"/>
          </w:tcPr>
          <w:p w14:paraId="57B93BBF" w14:textId="73C48BDD" w:rsidR="00F51F35" w:rsidRPr="002119E4" w:rsidRDefault="00F51F35" w:rsidP="00C21E10">
            <w:pPr>
              <w:spacing w:after="120"/>
              <w:rPr>
                <w:rFonts w:ascii="Calibri" w:hAnsi="Calibri"/>
                <w:b/>
                <w:sz w:val="20"/>
                <w:szCs w:val="20"/>
              </w:rPr>
            </w:pPr>
            <w:r w:rsidRPr="002119E4">
              <w:rPr>
                <w:rFonts w:ascii="Calibri" w:hAnsi="Calibri"/>
                <w:b/>
                <w:sz w:val="20"/>
                <w:szCs w:val="20"/>
              </w:rPr>
              <w:t>State</w:t>
            </w:r>
          </w:p>
        </w:tc>
        <w:tc>
          <w:tcPr>
            <w:tcW w:w="1765" w:type="dxa"/>
          </w:tcPr>
          <w:p w14:paraId="7835E6F3" w14:textId="099B47BB" w:rsidR="00F51F35" w:rsidRPr="002119E4" w:rsidRDefault="00F51F35" w:rsidP="00C21E10">
            <w:pPr>
              <w:spacing w:after="120"/>
              <w:rPr>
                <w:rFonts w:ascii="Calibri" w:hAnsi="Calibri"/>
                <w:b/>
                <w:sz w:val="20"/>
                <w:szCs w:val="20"/>
              </w:rPr>
            </w:pPr>
            <w:r w:rsidRPr="002119E4">
              <w:rPr>
                <w:rFonts w:ascii="Calibri" w:hAnsi="Calibri"/>
                <w:b/>
                <w:sz w:val="20"/>
                <w:szCs w:val="20"/>
              </w:rPr>
              <w:t>Purchase Card Volume</w:t>
            </w:r>
          </w:p>
        </w:tc>
        <w:tc>
          <w:tcPr>
            <w:tcW w:w="1497" w:type="dxa"/>
          </w:tcPr>
          <w:p w14:paraId="46E9ECF1" w14:textId="0FF38154" w:rsidR="00F51F35" w:rsidRPr="002119E4" w:rsidRDefault="00F51F35" w:rsidP="00C21E10">
            <w:pPr>
              <w:spacing w:after="120"/>
              <w:rPr>
                <w:rFonts w:ascii="Calibri" w:hAnsi="Calibri"/>
                <w:b/>
                <w:sz w:val="20"/>
                <w:szCs w:val="20"/>
              </w:rPr>
            </w:pPr>
            <w:r w:rsidRPr="002119E4">
              <w:rPr>
                <w:rFonts w:ascii="Calibri" w:hAnsi="Calibri"/>
                <w:b/>
                <w:sz w:val="20"/>
                <w:szCs w:val="20"/>
              </w:rPr>
              <w:t>Travel Card</w:t>
            </w:r>
          </w:p>
        </w:tc>
        <w:tc>
          <w:tcPr>
            <w:tcW w:w="1497" w:type="dxa"/>
          </w:tcPr>
          <w:p w14:paraId="1733AC59" w14:textId="10CC3387" w:rsidR="00F51F35" w:rsidRPr="002119E4" w:rsidRDefault="00F51F35" w:rsidP="00C21E10">
            <w:pPr>
              <w:spacing w:after="120"/>
              <w:rPr>
                <w:rFonts w:ascii="Calibri" w:hAnsi="Calibri"/>
                <w:b/>
                <w:sz w:val="20"/>
                <w:szCs w:val="20"/>
              </w:rPr>
            </w:pPr>
            <w:r w:rsidRPr="002119E4">
              <w:rPr>
                <w:rFonts w:ascii="Calibri" w:hAnsi="Calibri"/>
                <w:b/>
                <w:sz w:val="20"/>
                <w:szCs w:val="20"/>
              </w:rPr>
              <w:t>Central Travel Accounts</w:t>
            </w:r>
          </w:p>
        </w:tc>
        <w:tc>
          <w:tcPr>
            <w:tcW w:w="1608" w:type="dxa"/>
          </w:tcPr>
          <w:p w14:paraId="3467A128" w14:textId="11DC7E5C" w:rsidR="00F51F35" w:rsidRPr="002119E4" w:rsidRDefault="00F51F35" w:rsidP="00C21E10">
            <w:pPr>
              <w:spacing w:after="120"/>
              <w:rPr>
                <w:rFonts w:ascii="Calibri" w:hAnsi="Calibri"/>
                <w:b/>
                <w:sz w:val="20"/>
                <w:szCs w:val="20"/>
              </w:rPr>
            </w:pPr>
            <w:r w:rsidRPr="002119E4">
              <w:rPr>
                <w:rFonts w:ascii="Calibri" w:hAnsi="Calibri"/>
                <w:b/>
                <w:sz w:val="20"/>
                <w:szCs w:val="20"/>
              </w:rPr>
              <w:t>One Card</w:t>
            </w:r>
          </w:p>
        </w:tc>
        <w:tc>
          <w:tcPr>
            <w:tcW w:w="1497" w:type="dxa"/>
          </w:tcPr>
          <w:p w14:paraId="069E58AC" w14:textId="1B98A588" w:rsidR="00F51F35" w:rsidRPr="002119E4" w:rsidRDefault="00F51F35" w:rsidP="00C21E10">
            <w:pPr>
              <w:spacing w:after="120"/>
              <w:rPr>
                <w:rFonts w:ascii="Calibri" w:hAnsi="Calibri"/>
                <w:b/>
                <w:sz w:val="20"/>
                <w:szCs w:val="20"/>
              </w:rPr>
            </w:pPr>
            <w:r w:rsidRPr="002119E4">
              <w:rPr>
                <w:rFonts w:ascii="Calibri" w:hAnsi="Calibri"/>
                <w:b/>
                <w:sz w:val="20"/>
                <w:szCs w:val="20"/>
              </w:rPr>
              <w:t>Electronic payables</w:t>
            </w:r>
          </w:p>
        </w:tc>
        <w:tc>
          <w:tcPr>
            <w:tcW w:w="1608" w:type="dxa"/>
          </w:tcPr>
          <w:p w14:paraId="14581058" w14:textId="3793937F" w:rsidR="00F51F35" w:rsidRPr="002119E4" w:rsidRDefault="00F51F35" w:rsidP="00C21E10">
            <w:pPr>
              <w:spacing w:after="120"/>
              <w:rPr>
                <w:rFonts w:ascii="Calibri" w:hAnsi="Calibri"/>
                <w:b/>
                <w:sz w:val="20"/>
                <w:szCs w:val="20"/>
              </w:rPr>
            </w:pPr>
            <w:r w:rsidRPr="002119E4">
              <w:rPr>
                <w:rFonts w:ascii="Calibri" w:hAnsi="Calibri"/>
                <w:b/>
                <w:sz w:val="20"/>
                <w:szCs w:val="20"/>
              </w:rPr>
              <w:t>Total Cat 1 Volume</w:t>
            </w:r>
          </w:p>
        </w:tc>
      </w:tr>
      <w:tr w:rsidR="00A62223" w14:paraId="513A4BF7" w14:textId="1177BC5D" w:rsidTr="002A17C5">
        <w:tc>
          <w:tcPr>
            <w:tcW w:w="535" w:type="dxa"/>
          </w:tcPr>
          <w:p w14:paraId="5BC841D6" w14:textId="3484F9A1" w:rsidR="002A17C5" w:rsidRPr="002119E4" w:rsidRDefault="002A17C5" w:rsidP="002A17C5">
            <w:pPr>
              <w:spacing w:after="120"/>
              <w:rPr>
                <w:rFonts w:ascii="Calibri" w:hAnsi="Calibri"/>
                <w:sz w:val="20"/>
                <w:szCs w:val="20"/>
              </w:rPr>
            </w:pPr>
            <w:r w:rsidRPr="002119E4">
              <w:rPr>
                <w:rFonts w:ascii="Calibri" w:hAnsi="Calibri"/>
                <w:sz w:val="20"/>
                <w:szCs w:val="20"/>
              </w:rPr>
              <w:t>AK</w:t>
            </w:r>
          </w:p>
        </w:tc>
        <w:tc>
          <w:tcPr>
            <w:tcW w:w="1765" w:type="dxa"/>
            <w:vAlign w:val="bottom"/>
          </w:tcPr>
          <w:p w14:paraId="2C929552" w14:textId="7918E40F" w:rsidR="002A17C5" w:rsidRPr="002119E4" w:rsidRDefault="002A17C5" w:rsidP="002A17C5">
            <w:pPr>
              <w:spacing w:after="120"/>
              <w:rPr>
                <w:rFonts w:ascii="Calibri" w:hAnsi="Calibri"/>
                <w:sz w:val="20"/>
                <w:szCs w:val="20"/>
              </w:rPr>
            </w:pPr>
          </w:p>
        </w:tc>
        <w:tc>
          <w:tcPr>
            <w:tcW w:w="1497" w:type="dxa"/>
            <w:vAlign w:val="bottom"/>
          </w:tcPr>
          <w:p w14:paraId="0E7737D2" w14:textId="36A5EC42" w:rsidR="002A17C5" w:rsidRPr="002119E4" w:rsidRDefault="002A17C5" w:rsidP="002A17C5">
            <w:pPr>
              <w:spacing w:after="120"/>
              <w:rPr>
                <w:rFonts w:ascii="Calibri" w:hAnsi="Calibri"/>
                <w:sz w:val="20"/>
                <w:szCs w:val="20"/>
              </w:rPr>
            </w:pPr>
          </w:p>
        </w:tc>
        <w:tc>
          <w:tcPr>
            <w:tcW w:w="1497" w:type="dxa"/>
            <w:vAlign w:val="bottom"/>
          </w:tcPr>
          <w:p w14:paraId="0EA51C47" w14:textId="38619E78" w:rsidR="002A17C5" w:rsidRPr="002119E4" w:rsidRDefault="00BB3EB3" w:rsidP="00BB3EB3">
            <w:pPr>
              <w:spacing w:after="120"/>
              <w:rPr>
                <w:rFonts w:ascii="Calibri" w:hAnsi="Calibri"/>
                <w:sz w:val="20"/>
                <w:szCs w:val="20"/>
              </w:rPr>
            </w:pPr>
            <w:r>
              <w:rPr>
                <w:rFonts w:ascii="Calibri" w:hAnsi="Calibri" w:cs="Calibri"/>
                <w:color w:val="000000"/>
                <w:sz w:val="20"/>
                <w:szCs w:val="20"/>
              </w:rPr>
              <w:t xml:space="preserve"> $</w:t>
            </w:r>
            <w:r w:rsidR="002A17C5" w:rsidRPr="002119E4">
              <w:rPr>
                <w:rFonts w:ascii="Calibri" w:hAnsi="Calibri" w:cs="Calibri"/>
                <w:color w:val="000000"/>
                <w:sz w:val="20"/>
                <w:szCs w:val="20"/>
              </w:rPr>
              <w:t xml:space="preserve"> 12,999,890 </w:t>
            </w:r>
          </w:p>
        </w:tc>
        <w:tc>
          <w:tcPr>
            <w:tcW w:w="1608" w:type="dxa"/>
            <w:vAlign w:val="bottom"/>
          </w:tcPr>
          <w:p w14:paraId="6F3A90FA" w14:textId="4B5A6EDE" w:rsidR="002A17C5" w:rsidRPr="002119E4" w:rsidRDefault="002A17C5" w:rsidP="00BB3EB3">
            <w:pPr>
              <w:spacing w:after="120"/>
              <w:rPr>
                <w:rFonts w:ascii="Calibri" w:hAnsi="Calibri"/>
                <w:sz w:val="20"/>
                <w:szCs w:val="20"/>
              </w:rPr>
            </w:pPr>
            <w:r w:rsidRPr="002119E4">
              <w:rPr>
                <w:rFonts w:ascii="Calibri" w:hAnsi="Calibri" w:cs="Calibri"/>
                <w:color w:val="000000"/>
                <w:sz w:val="20"/>
                <w:szCs w:val="20"/>
              </w:rPr>
              <w:t xml:space="preserve"> </w:t>
            </w:r>
            <w:r w:rsidR="00BB3EB3">
              <w:rPr>
                <w:rFonts w:ascii="Calibri" w:hAnsi="Calibri" w:cs="Calibri"/>
                <w:color w:val="000000"/>
                <w:sz w:val="20"/>
                <w:szCs w:val="20"/>
              </w:rPr>
              <w:t>$ 49,739,224</w:t>
            </w:r>
          </w:p>
        </w:tc>
        <w:tc>
          <w:tcPr>
            <w:tcW w:w="1497" w:type="dxa"/>
            <w:vAlign w:val="bottom"/>
          </w:tcPr>
          <w:p w14:paraId="34D8C813" w14:textId="472F8DE1" w:rsidR="002A17C5" w:rsidRPr="002119E4" w:rsidRDefault="002A17C5" w:rsidP="002A17C5">
            <w:pPr>
              <w:spacing w:after="120"/>
              <w:rPr>
                <w:rFonts w:ascii="Calibri" w:hAnsi="Calibri"/>
                <w:sz w:val="20"/>
                <w:szCs w:val="20"/>
              </w:rPr>
            </w:pPr>
          </w:p>
        </w:tc>
        <w:tc>
          <w:tcPr>
            <w:tcW w:w="1608" w:type="dxa"/>
            <w:vAlign w:val="bottom"/>
          </w:tcPr>
          <w:p w14:paraId="3981FEB2" w14:textId="16FC0EA9" w:rsidR="002A17C5" w:rsidRPr="002119E4" w:rsidRDefault="00BB3EB3" w:rsidP="00A62223">
            <w:pPr>
              <w:spacing w:after="120"/>
              <w:rPr>
                <w:rFonts w:ascii="Calibri" w:hAnsi="Calibri"/>
                <w:sz w:val="20"/>
                <w:szCs w:val="20"/>
              </w:rPr>
            </w:pPr>
            <w:r>
              <w:rPr>
                <w:rFonts w:ascii="Calibri" w:hAnsi="Calibri" w:cs="Calibri"/>
                <w:color w:val="000000"/>
                <w:sz w:val="20"/>
                <w:szCs w:val="20"/>
              </w:rPr>
              <w:t xml:space="preserve"> $ </w:t>
            </w:r>
            <w:r w:rsidR="00A62223">
              <w:rPr>
                <w:rFonts w:ascii="Calibri" w:hAnsi="Calibri" w:cs="Calibri"/>
                <w:color w:val="000000"/>
                <w:sz w:val="20"/>
                <w:szCs w:val="20"/>
              </w:rPr>
              <w:t>62,739,114</w:t>
            </w:r>
          </w:p>
        </w:tc>
      </w:tr>
      <w:tr w:rsidR="00A62223" w14:paraId="6A815C92" w14:textId="4B14D45F" w:rsidTr="002A17C5">
        <w:tc>
          <w:tcPr>
            <w:tcW w:w="535" w:type="dxa"/>
          </w:tcPr>
          <w:p w14:paraId="4481349F" w14:textId="6A6A99AF" w:rsidR="002A17C5" w:rsidRPr="002119E4" w:rsidRDefault="002A17C5" w:rsidP="002A17C5">
            <w:pPr>
              <w:spacing w:after="120"/>
              <w:rPr>
                <w:rFonts w:ascii="Calibri" w:hAnsi="Calibri"/>
                <w:sz w:val="20"/>
                <w:szCs w:val="20"/>
              </w:rPr>
            </w:pPr>
            <w:r w:rsidRPr="002119E4">
              <w:rPr>
                <w:rFonts w:ascii="Calibri" w:hAnsi="Calibri"/>
                <w:sz w:val="20"/>
                <w:szCs w:val="20"/>
              </w:rPr>
              <w:t>AR</w:t>
            </w:r>
          </w:p>
        </w:tc>
        <w:tc>
          <w:tcPr>
            <w:tcW w:w="1765" w:type="dxa"/>
            <w:vAlign w:val="bottom"/>
          </w:tcPr>
          <w:p w14:paraId="2BCC9533" w14:textId="7A872B91" w:rsidR="002A17C5" w:rsidRPr="002119E4" w:rsidRDefault="00BB3EB3" w:rsidP="002A17C5">
            <w:pPr>
              <w:spacing w:after="120"/>
              <w:rPr>
                <w:rFonts w:ascii="Calibri" w:hAnsi="Calibri"/>
                <w:sz w:val="20"/>
                <w:szCs w:val="20"/>
              </w:rPr>
            </w:pPr>
            <w:r>
              <w:rPr>
                <w:rFonts w:ascii="Calibri" w:hAnsi="Calibri" w:cs="Calibri"/>
                <w:color w:val="000000"/>
                <w:sz w:val="20"/>
                <w:szCs w:val="20"/>
              </w:rPr>
              <w:t xml:space="preserve"> $ 72,780,914</w:t>
            </w:r>
          </w:p>
        </w:tc>
        <w:tc>
          <w:tcPr>
            <w:tcW w:w="1497" w:type="dxa"/>
            <w:vAlign w:val="bottom"/>
          </w:tcPr>
          <w:p w14:paraId="62848C68" w14:textId="1E9E4F13" w:rsidR="002A17C5" w:rsidRPr="002119E4" w:rsidRDefault="00BB3EB3" w:rsidP="00BB3EB3">
            <w:pPr>
              <w:spacing w:after="120"/>
              <w:rPr>
                <w:rFonts w:ascii="Calibri" w:hAnsi="Calibri"/>
                <w:sz w:val="20"/>
                <w:szCs w:val="20"/>
              </w:rPr>
            </w:pPr>
            <w:r>
              <w:rPr>
                <w:rFonts w:ascii="Calibri" w:hAnsi="Calibri" w:cs="Calibri"/>
                <w:color w:val="000000"/>
                <w:sz w:val="20"/>
                <w:szCs w:val="20"/>
              </w:rPr>
              <w:t xml:space="preserve"> $ 35,798,148</w:t>
            </w:r>
          </w:p>
        </w:tc>
        <w:tc>
          <w:tcPr>
            <w:tcW w:w="1497" w:type="dxa"/>
            <w:vAlign w:val="bottom"/>
          </w:tcPr>
          <w:p w14:paraId="120B6B8B" w14:textId="083B2B5B" w:rsidR="002A17C5" w:rsidRPr="002119E4" w:rsidRDefault="00BB3EB3" w:rsidP="002A17C5">
            <w:pPr>
              <w:spacing w:after="120"/>
              <w:rPr>
                <w:rFonts w:ascii="Calibri" w:hAnsi="Calibri"/>
                <w:sz w:val="20"/>
                <w:szCs w:val="20"/>
              </w:rPr>
            </w:pPr>
            <w:r>
              <w:rPr>
                <w:rFonts w:ascii="Calibri" w:hAnsi="Calibri" w:cs="Calibri"/>
                <w:color w:val="000000"/>
                <w:sz w:val="20"/>
                <w:szCs w:val="20"/>
              </w:rPr>
              <w:t xml:space="preserve"> $ 4,411,377</w:t>
            </w:r>
          </w:p>
        </w:tc>
        <w:tc>
          <w:tcPr>
            <w:tcW w:w="1608" w:type="dxa"/>
            <w:vAlign w:val="bottom"/>
          </w:tcPr>
          <w:p w14:paraId="5B296D57" w14:textId="1B85E3BB" w:rsidR="002A17C5" w:rsidRPr="002119E4" w:rsidRDefault="002A17C5" w:rsidP="002A17C5">
            <w:pPr>
              <w:spacing w:after="120"/>
              <w:rPr>
                <w:rFonts w:ascii="Calibri" w:hAnsi="Calibri"/>
                <w:sz w:val="20"/>
                <w:szCs w:val="20"/>
              </w:rPr>
            </w:pPr>
          </w:p>
        </w:tc>
        <w:tc>
          <w:tcPr>
            <w:tcW w:w="1497" w:type="dxa"/>
            <w:vAlign w:val="bottom"/>
          </w:tcPr>
          <w:p w14:paraId="5F548522" w14:textId="7DA40D85" w:rsidR="002A17C5" w:rsidRPr="002119E4" w:rsidRDefault="002A17C5" w:rsidP="002A17C5">
            <w:pPr>
              <w:spacing w:after="120"/>
              <w:rPr>
                <w:rFonts w:ascii="Calibri" w:hAnsi="Calibri"/>
                <w:sz w:val="20"/>
                <w:szCs w:val="20"/>
              </w:rPr>
            </w:pPr>
          </w:p>
        </w:tc>
        <w:tc>
          <w:tcPr>
            <w:tcW w:w="1608" w:type="dxa"/>
            <w:vAlign w:val="bottom"/>
          </w:tcPr>
          <w:p w14:paraId="792414F4" w14:textId="71AFAB9B" w:rsidR="002A17C5" w:rsidRPr="002119E4" w:rsidRDefault="00BB3EB3" w:rsidP="00BB3EB3">
            <w:pPr>
              <w:spacing w:after="120"/>
              <w:rPr>
                <w:rFonts w:ascii="Calibri" w:hAnsi="Calibri"/>
                <w:sz w:val="20"/>
                <w:szCs w:val="20"/>
              </w:rPr>
            </w:pPr>
            <w:r>
              <w:rPr>
                <w:rFonts w:ascii="Calibri" w:hAnsi="Calibri" w:cs="Calibri"/>
                <w:color w:val="000000"/>
                <w:sz w:val="20"/>
                <w:szCs w:val="20"/>
              </w:rPr>
              <w:t xml:space="preserve"> $ </w:t>
            </w:r>
            <w:r w:rsidR="002A17C5" w:rsidRPr="002119E4">
              <w:rPr>
                <w:rFonts w:ascii="Calibri" w:hAnsi="Calibri" w:cs="Calibri"/>
                <w:color w:val="000000"/>
                <w:sz w:val="20"/>
                <w:szCs w:val="20"/>
              </w:rPr>
              <w:t xml:space="preserve">112,990,439 </w:t>
            </w:r>
          </w:p>
        </w:tc>
      </w:tr>
      <w:tr w:rsidR="00A62223" w14:paraId="2EB82AC2" w14:textId="7844C9AD" w:rsidTr="002A17C5">
        <w:tc>
          <w:tcPr>
            <w:tcW w:w="535" w:type="dxa"/>
          </w:tcPr>
          <w:p w14:paraId="7FC933B0" w14:textId="05DB55CD" w:rsidR="002A17C5" w:rsidRPr="002119E4" w:rsidRDefault="002A17C5" w:rsidP="002A17C5">
            <w:pPr>
              <w:spacing w:after="120"/>
              <w:rPr>
                <w:rFonts w:ascii="Calibri" w:hAnsi="Calibri"/>
                <w:sz w:val="20"/>
                <w:szCs w:val="20"/>
              </w:rPr>
            </w:pPr>
            <w:r w:rsidRPr="002119E4">
              <w:rPr>
                <w:rFonts w:ascii="Calibri" w:hAnsi="Calibri"/>
                <w:sz w:val="20"/>
                <w:szCs w:val="20"/>
              </w:rPr>
              <w:t>AZ</w:t>
            </w:r>
          </w:p>
        </w:tc>
        <w:tc>
          <w:tcPr>
            <w:tcW w:w="1765" w:type="dxa"/>
            <w:vAlign w:val="bottom"/>
          </w:tcPr>
          <w:p w14:paraId="64D0E14B" w14:textId="4908979F" w:rsidR="002A17C5" w:rsidRPr="002119E4" w:rsidRDefault="00BB3EB3" w:rsidP="002A17C5">
            <w:pPr>
              <w:spacing w:after="120"/>
              <w:rPr>
                <w:rFonts w:ascii="Calibri" w:hAnsi="Calibri"/>
                <w:sz w:val="20"/>
                <w:szCs w:val="20"/>
              </w:rPr>
            </w:pPr>
            <w:r>
              <w:rPr>
                <w:rFonts w:ascii="Calibri" w:hAnsi="Calibri" w:cs="Calibri"/>
                <w:color w:val="000000"/>
                <w:sz w:val="20"/>
                <w:szCs w:val="20"/>
              </w:rPr>
              <w:t xml:space="preserve"> $ 32,367,291</w:t>
            </w:r>
          </w:p>
        </w:tc>
        <w:tc>
          <w:tcPr>
            <w:tcW w:w="1497" w:type="dxa"/>
            <w:vAlign w:val="bottom"/>
          </w:tcPr>
          <w:p w14:paraId="3C5FEBEA" w14:textId="25ACCB5E" w:rsidR="002A17C5" w:rsidRPr="002119E4" w:rsidRDefault="00BB3EB3" w:rsidP="002A17C5">
            <w:pPr>
              <w:spacing w:after="120"/>
              <w:rPr>
                <w:rFonts w:ascii="Calibri" w:hAnsi="Calibri"/>
                <w:sz w:val="20"/>
                <w:szCs w:val="20"/>
              </w:rPr>
            </w:pPr>
            <w:r>
              <w:rPr>
                <w:rFonts w:ascii="Calibri" w:hAnsi="Calibri" w:cs="Calibri"/>
                <w:color w:val="000000"/>
                <w:sz w:val="20"/>
                <w:szCs w:val="20"/>
              </w:rPr>
              <w:t xml:space="preserve"> $ 3,650,067</w:t>
            </w:r>
          </w:p>
        </w:tc>
        <w:tc>
          <w:tcPr>
            <w:tcW w:w="1497" w:type="dxa"/>
            <w:vAlign w:val="bottom"/>
          </w:tcPr>
          <w:p w14:paraId="46EA388A" w14:textId="67440D1D" w:rsidR="002A17C5" w:rsidRPr="002119E4" w:rsidRDefault="00BB3EB3" w:rsidP="002A17C5">
            <w:pPr>
              <w:spacing w:after="120"/>
              <w:rPr>
                <w:rFonts w:ascii="Calibri" w:hAnsi="Calibri"/>
                <w:sz w:val="20"/>
                <w:szCs w:val="20"/>
              </w:rPr>
            </w:pPr>
            <w:r>
              <w:rPr>
                <w:rFonts w:ascii="Calibri" w:hAnsi="Calibri" w:cs="Calibri"/>
                <w:color w:val="000000"/>
                <w:sz w:val="20"/>
                <w:szCs w:val="20"/>
              </w:rPr>
              <w:t xml:space="preserve"> $ 5,734,151</w:t>
            </w:r>
          </w:p>
        </w:tc>
        <w:tc>
          <w:tcPr>
            <w:tcW w:w="1608" w:type="dxa"/>
            <w:vAlign w:val="bottom"/>
          </w:tcPr>
          <w:p w14:paraId="2287D961" w14:textId="41B99E7C" w:rsidR="002A17C5" w:rsidRPr="002119E4" w:rsidRDefault="00BB3EB3" w:rsidP="00BB3EB3">
            <w:pPr>
              <w:spacing w:after="120"/>
              <w:rPr>
                <w:rFonts w:ascii="Calibri" w:hAnsi="Calibri"/>
                <w:sz w:val="20"/>
                <w:szCs w:val="20"/>
              </w:rPr>
            </w:pPr>
            <w:r>
              <w:rPr>
                <w:rFonts w:ascii="Calibri" w:hAnsi="Calibri" w:cs="Calibri"/>
                <w:color w:val="000000"/>
                <w:sz w:val="20"/>
                <w:szCs w:val="20"/>
              </w:rPr>
              <w:t xml:space="preserve"> $</w:t>
            </w:r>
            <w:r w:rsidR="002A17C5" w:rsidRPr="002119E4">
              <w:rPr>
                <w:rFonts w:ascii="Calibri" w:hAnsi="Calibri" w:cs="Calibri"/>
                <w:color w:val="000000"/>
                <w:sz w:val="20"/>
                <w:szCs w:val="20"/>
              </w:rPr>
              <w:t xml:space="preserve"> 119,538</w:t>
            </w:r>
          </w:p>
        </w:tc>
        <w:tc>
          <w:tcPr>
            <w:tcW w:w="1497" w:type="dxa"/>
            <w:vAlign w:val="bottom"/>
          </w:tcPr>
          <w:p w14:paraId="50AB3082" w14:textId="31C191B1" w:rsidR="002A17C5" w:rsidRPr="002119E4" w:rsidRDefault="002A17C5" w:rsidP="002A17C5">
            <w:pPr>
              <w:spacing w:after="120"/>
              <w:rPr>
                <w:rFonts w:ascii="Calibri" w:hAnsi="Calibri"/>
                <w:sz w:val="20"/>
                <w:szCs w:val="20"/>
              </w:rPr>
            </w:pPr>
          </w:p>
        </w:tc>
        <w:tc>
          <w:tcPr>
            <w:tcW w:w="1608" w:type="dxa"/>
            <w:vAlign w:val="bottom"/>
          </w:tcPr>
          <w:p w14:paraId="01F9E790" w14:textId="7842C3BD" w:rsidR="002A17C5" w:rsidRPr="00BB3EB3" w:rsidRDefault="00BB3EB3" w:rsidP="00BB3EB3">
            <w:pPr>
              <w:spacing w:after="120"/>
              <w:rPr>
                <w:rFonts w:ascii="Calibri" w:hAnsi="Calibri" w:cs="Calibri"/>
                <w:color w:val="000000"/>
                <w:sz w:val="20"/>
                <w:szCs w:val="20"/>
              </w:rPr>
            </w:pPr>
            <w:r>
              <w:rPr>
                <w:rFonts w:ascii="Calibri" w:hAnsi="Calibri" w:cs="Calibri"/>
                <w:color w:val="000000"/>
                <w:sz w:val="20"/>
                <w:szCs w:val="20"/>
              </w:rPr>
              <w:t xml:space="preserve"> $ </w:t>
            </w:r>
            <w:r w:rsidR="002A17C5" w:rsidRPr="002119E4">
              <w:rPr>
                <w:rFonts w:ascii="Calibri" w:hAnsi="Calibri" w:cs="Calibri"/>
                <w:color w:val="000000"/>
                <w:sz w:val="20"/>
                <w:szCs w:val="20"/>
              </w:rPr>
              <w:t xml:space="preserve">41,871,047 </w:t>
            </w:r>
          </w:p>
        </w:tc>
      </w:tr>
      <w:tr w:rsidR="00A62223" w14:paraId="436401FD" w14:textId="6B354093" w:rsidTr="002A17C5">
        <w:tc>
          <w:tcPr>
            <w:tcW w:w="535" w:type="dxa"/>
          </w:tcPr>
          <w:p w14:paraId="6A4D29F8" w14:textId="2A39AE8D" w:rsidR="002A17C5" w:rsidRPr="002119E4" w:rsidRDefault="002A17C5" w:rsidP="002A17C5">
            <w:pPr>
              <w:spacing w:after="120"/>
              <w:rPr>
                <w:rFonts w:ascii="Calibri" w:hAnsi="Calibri"/>
                <w:sz w:val="20"/>
                <w:szCs w:val="20"/>
              </w:rPr>
            </w:pPr>
            <w:r w:rsidRPr="002119E4">
              <w:rPr>
                <w:rFonts w:ascii="Calibri" w:hAnsi="Calibri"/>
                <w:sz w:val="20"/>
                <w:szCs w:val="20"/>
              </w:rPr>
              <w:t>CA</w:t>
            </w:r>
          </w:p>
        </w:tc>
        <w:tc>
          <w:tcPr>
            <w:tcW w:w="1765" w:type="dxa"/>
            <w:vAlign w:val="bottom"/>
          </w:tcPr>
          <w:p w14:paraId="2D4FF29A" w14:textId="2809BCAA" w:rsidR="002A17C5" w:rsidRPr="002119E4" w:rsidRDefault="002A17C5" w:rsidP="00BB3EB3">
            <w:pPr>
              <w:spacing w:after="120"/>
              <w:rPr>
                <w:rFonts w:ascii="Calibri" w:hAnsi="Calibri"/>
                <w:sz w:val="20"/>
                <w:szCs w:val="20"/>
              </w:rPr>
            </w:pPr>
            <w:r w:rsidRPr="002119E4">
              <w:rPr>
                <w:rFonts w:ascii="Calibri" w:hAnsi="Calibri" w:cs="Calibri"/>
                <w:color w:val="000000"/>
                <w:sz w:val="20"/>
                <w:szCs w:val="20"/>
              </w:rPr>
              <w:t xml:space="preserve"> $ 878,959,046 </w:t>
            </w:r>
          </w:p>
        </w:tc>
        <w:tc>
          <w:tcPr>
            <w:tcW w:w="1497" w:type="dxa"/>
            <w:vAlign w:val="bottom"/>
          </w:tcPr>
          <w:p w14:paraId="6F1AB9CF" w14:textId="6E87ADE0" w:rsidR="002A17C5" w:rsidRPr="002119E4" w:rsidRDefault="002A17C5" w:rsidP="002A17C5">
            <w:pPr>
              <w:spacing w:after="120"/>
              <w:rPr>
                <w:rFonts w:ascii="Calibri" w:hAnsi="Calibri"/>
                <w:sz w:val="20"/>
                <w:szCs w:val="20"/>
              </w:rPr>
            </w:pPr>
          </w:p>
        </w:tc>
        <w:tc>
          <w:tcPr>
            <w:tcW w:w="1497" w:type="dxa"/>
            <w:vAlign w:val="bottom"/>
          </w:tcPr>
          <w:p w14:paraId="6F573F6B" w14:textId="7B5727C3" w:rsidR="002A17C5" w:rsidRPr="002119E4" w:rsidRDefault="002A17C5" w:rsidP="002A17C5">
            <w:pPr>
              <w:spacing w:after="120"/>
              <w:rPr>
                <w:rFonts w:ascii="Calibri" w:hAnsi="Calibri"/>
                <w:sz w:val="20"/>
                <w:szCs w:val="20"/>
              </w:rPr>
            </w:pPr>
          </w:p>
        </w:tc>
        <w:tc>
          <w:tcPr>
            <w:tcW w:w="1608" w:type="dxa"/>
            <w:vAlign w:val="bottom"/>
          </w:tcPr>
          <w:p w14:paraId="0128EA94" w14:textId="6404D9DC" w:rsidR="002A17C5" w:rsidRPr="002119E4" w:rsidRDefault="002A17C5" w:rsidP="002A17C5">
            <w:pPr>
              <w:spacing w:after="120"/>
              <w:rPr>
                <w:rFonts w:ascii="Calibri" w:hAnsi="Calibri"/>
                <w:sz w:val="20"/>
                <w:szCs w:val="20"/>
              </w:rPr>
            </w:pPr>
          </w:p>
        </w:tc>
        <w:tc>
          <w:tcPr>
            <w:tcW w:w="1497" w:type="dxa"/>
            <w:vAlign w:val="bottom"/>
          </w:tcPr>
          <w:p w14:paraId="19BBE93D" w14:textId="4F3FC9C6" w:rsidR="002A17C5" w:rsidRPr="002119E4" w:rsidRDefault="00BB3EB3" w:rsidP="002A17C5">
            <w:pPr>
              <w:spacing w:after="120"/>
              <w:rPr>
                <w:rFonts w:ascii="Calibri" w:hAnsi="Calibri"/>
                <w:sz w:val="20"/>
                <w:szCs w:val="20"/>
              </w:rPr>
            </w:pPr>
            <w:r>
              <w:rPr>
                <w:rFonts w:ascii="Calibri" w:hAnsi="Calibri" w:cs="Calibri"/>
                <w:color w:val="000000"/>
                <w:sz w:val="20"/>
                <w:szCs w:val="20"/>
              </w:rPr>
              <w:t xml:space="preserve"> $ 2,123,201</w:t>
            </w:r>
          </w:p>
        </w:tc>
        <w:tc>
          <w:tcPr>
            <w:tcW w:w="1608" w:type="dxa"/>
            <w:vAlign w:val="bottom"/>
          </w:tcPr>
          <w:p w14:paraId="74FB2942" w14:textId="24BC9D65" w:rsidR="002A17C5" w:rsidRPr="002119E4" w:rsidRDefault="00BB3EB3" w:rsidP="002A17C5">
            <w:pPr>
              <w:spacing w:after="120"/>
              <w:rPr>
                <w:rFonts w:ascii="Calibri" w:hAnsi="Calibri"/>
                <w:sz w:val="20"/>
                <w:szCs w:val="20"/>
              </w:rPr>
            </w:pPr>
            <w:r>
              <w:rPr>
                <w:rFonts w:ascii="Calibri" w:hAnsi="Calibri" w:cs="Calibri"/>
                <w:color w:val="000000"/>
                <w:sz w:val="20"/>
                <w:szCs w:val="20"/>
              </w:rPr>
              <w:t xml:space="preserve"> $ 881,082,247</w:t>
            </w:r>
          </w:p>
        </w:tc>
      </w:tr>
      <w:tr w:rsidR="00A62223" w14:paraId="37AEF2A8" w14:textId="626AC26F" w:rsidTr="002A17C5">
        <w:tc>
          <w:tcPr>
            <w:tcW w:w="535" w:type="dxa"/>
          </w:tcPr>
          <w:p w14:paraId="6EAD11FC" w14:textId="0275DB16" w:rsidR="002A17C5" w:rsidRPr="002119E4" w:rsidRDefault="002A17C5" w:rsidP="002A17C5">
            <w:pPr>
              <w:spacing w:after="120"/>
              <w:rPr>
                <w:rFonts w:ascii="Calibri" w:hAnsi="Calibri"/>
                <w:sz w:val="20"/>
                <w:szCs w:val="20"/>
              </w:rPr>
            </w:pPr>
            <w:r w:rsidRPr="002119E4">
              <w:rPr>
                <w:rFonts w:ascii="Calibri" w:hAnsi="Calibri"/>
                <w:sz w:val="20"/>
                <w:szCs w:val="20"/>
              </w:rPr>
              <w:t>CO</w:t>
            </w:r>
          </w:p>
        </w:tc>
        <w:tc>
          <w:tcPr>
            <w:tcW w:w="1765" w:type="dxa"/>
            <w:vAlign w:val="bottom"/>
          </w:tcPr>
          <w:p w14:paraId="0097F0E7" w14:textId="31C6A690" w:rsidR="002A17C5" w:rsidRPr="002119E4" w:rsidRDefault="002A17C5" w:rsidP="002A17C5">
            <w:pPr>
              <w:spacing w:after="120"/>
              <w:rPr>
                <w:rFonts w:ascii="Calibri" w:hAnsi="Calibri"/>
                <w:sz w:val="20"/>
                <w:szCs w:val="20"/>
              </w:rPr>
            </w:pPr>
          </w:p>
        </w:tc>
        <w:tc>
          <w:tcPr>
            <w:tcW w:w="1497" w:type="dxa"/>
            <w:vAlign w:val="bottom"/>
          </w:tcPr>
          <w:p w14:paraId="6001873D" w14:textId="0285F114" w:rsidR="002A17C5" w:rsidRPr="002119E4" w:rsidRDefault="002A17C5" w:rsidP="002A17C5">
            <w:pPr>
              <w:spacing w:after="120"/>
              <w:rPr>
                <w:rFonts w:ascii="Calibri" w:hAnsi="Calibri"/>
                <w:sz w:val="20"/>
                <w:szCs w:val="20"/>
              </w:rPr>
            </w:pPr>
          </w:p>
        </w:tc>
        <w:tc>
          <w:tcPr>
            <w:tcW w:w="1497" w:type="dxa"/>
            <w:vAlign w:val="bottom"/>
          </w:tcPr>
          <w:p w14:paraId="35AE0747" w14:textId="3EB92F90" w:rsidR="002A17C5" w:rsidRPr="002119E4" w:rsidRDefault="002A17C5" w:rsidP="002A17C5">
            <w:pPr>
              <w:spacing w:after="120"/>
              <w:rPr>
                <w:rFonts w:ascii="Calibri" w:hAnsi="Calibri"/>
                <w:sz w:val="20"/>
                <w:szCs w:val="20"/>
              </w:rPr>
            </w:pPr>
          </w:p>
        </w:tc>
        <w:tc>
          <w:tcPr>
            <w:tcW w:w="1608" w:type="dxa"/>
            <w:vAlign w:val="bottom"/>
          </w:tcPr>
          <w:p w14:paraId="705A051C" w14:textId="00914481" w:rsidR="002A17C5" w:rsidRPr="002119E4" w:rsidRDefault="002A17C5" w:rsidP="002A17C5">
            <w:pPr>
              <w:spacing w:after="120"/>
              <w:rPr>
                <w:rFonts w:ascii="Calibri" w:hAnsi="Calibri"/>
                <w:sz w:val="20"/>
                <w:szCs w:val="20"/>
              </w:rPr>
            </w:pPr>
          </w:p>
        </w:tc>
        <w:tc>
          <w:tcPr>
            <w:tcW w:w="1497" w:type="dxa"/>
            <w:vAlign w:val="bottom"/>
          </w:tcPr>
          <w:p w14:paraId="4882E69A" w14:textId="3950F2A1" w:rsidR="002A17C5" w:rsidRPr="002119E4" w:rsidRDefault="002A17C5" w:rsidP="002A17C5">
            <w:pPr>
              <w:spacing w:after="120"/>
              <w:rPr>
                <w:rFonts w:ascii="Calibri" w:hAnsi="Calibri"/>
                <w:sz w:val="20"/>
                <w:szCs w:val="20"/>
              </w:rPr>
            </w:pPr>
          </w:p>
        </w:tc>
        <w:tc>
          <w:tcPr>
            <w:tcW w:w="1608" w:type="dxa"/>
            <w:vAlign w:val="bottom"/>
          </w:tcPr>
          <w:p w14:paraId="34B20719" w14:textId="35FBB8C7" w:rsidR="002A17C5" w:rsidRPr="002119E4" w:rsidRDefault="002A17C5" w:rsidP="002A17C5">
            <w:pPr>
              <w:spacing w:after="120"/>
              <w:rPr>
                <w:rFonts w:ascii="Calibri" w:hAnsi="Calibri"/>
                <w:sz w:val="20"/>
                <w:szCs w:val="20"/>
              </w:rPr>
            </w:pPr>
          </w:p>
        </w:tc>
      </w:tr>
      <w:tr w:rsidR="00A62223" w14:paraId="299E9056" w14:textId="2CC71DB4" w:rsidTr="002A17C5">
        <w:tc>
          <w:tcPr>
            <w:tcW w:w="535" w:type="dxa"/>
          </w:tcPr>
          <w:p w14:paraId="4D9FF00C" w14:textId="676DCA00" w:rsidR="002A17C5" w:rsidRPr="002119E4" w:rsidRDefault="002A17C5" w:rsidP="002A17C5">
            <w:pPr>
              <w:spacing w:after="120"/>
              <w:rPr>
                <w:rFonts w:ascii="Calibri" w:hAnsi="Calibri"/>
                <w:sz w:val="20"/>
                <w:szCs w:val="20"/>
              </w:rPr>
            </w:pPr>
            <w:r w:rsidRPr="002119E4">
              <w:rPr>
                <w:rFonts w:ascii="Calibri" w:hAnsi="Calibri"/>
                <w:sz w:val="20"/>
                <w:szCs w:val="20"/>
              </w:rPr>
              <w:t>MN</w:t>
            </w:r>
          </w:p>
        </w:tc>
        <w:tc>
          <w:tcPr>
            <w:tcW w:w="1765" w:type="dxa"/>
            <w:vAlign w:val="bottom"/>
          </w:tcPr>
          <w:p w14:paraId="0BC8CE1C" w14:textId="0DC85B26" w:rsidR="002A17C5" w:rsidRPr="002119E4" w:rsidRDefault="00BB3EB3" w:rsidP="002A17C5">
            <w:pPr>
              <w:spacing w:after="120"/>
              <w:rPr>
                <w:rFonts w:ascii="Calibri" w:hAnsi="Calibri"/>
                <w:sz w:val="20"/>
                <w:szCs w:val="20"/>
              </w:rPr>
            </w:pPr>
            <w:r>
              <w:rPr>
                <w:rFonts w:ascii="Calibri" w:hAnsi="Calibri" w:cs="Calibri"/>
                <w:color w:val="000000"/>
                <w:sz w:val="20"/>
                <w:szCs w:val="20"/>
              </w:rPr>
              <w:t xml:space="preserve"> $ 116,235,963</w:t>
            </w:r>
          </w:p>
        </w:tc>
        <w:tc>
          <w:tcPr>
            <w:tcW w:w="1497" w:type="dxa"/>
            <w:vAlign w:val="bottom"/>
          </w:tcPr>
          <w:p w14:paraId="3197C22B" w14:textId="4C462886" w:rsidR="002A17C5" w:rsidRPr="002119E4" w:rsidRDefault="002A17C5" w:rsidP="002A17C5">
            <w:pPr>
              <w:spacing w:after="120"/>
              <w:rPr>
                <w:rFonts w:ascii="Calibri" w:hAnsi="Calibri"/>
                <w:sz w:val="20"/>
                <w:szCs w:val="20"/>
              </w:rPr>
            </w:pPr>
          </w:p>
        </w:tc>
        <w:tc>
          <w:tcPr>
            <w:tcW w:w="1497" w:type="dxa"/>
            <w:vAlign w:val="bottom"/>
          </w:tcPr>
          <w:p w14:paraId="2600B5BA" w14:textId="6C370BB3" w:rsidR="002A17C5" w:rsidRPr="002119E4" w:rsidRDefault="002A17C5" w:rsidP="002A17C5">
            <w:pPr>
              <w:spacing w:after="120"/>
              <w:rPr>
                <w:rFonts w:ascii="Calibri" w:hAnsi="Calibri"/>
                <w:sz w:val="20"/>
                <w:szCs w:val="20"/>
              </w:rPr>
            </w:pPr>
          </w:p>
        </w:tc>
        <w:tc>
          <w:tcPr>
            <w:tcW w:w="1608" w:type="dxa"/>
            <w:vAlign w:val="bottom"/>
          </w:tcPr>
          <w:p w14:paraId="04486CB4" w14:textId="5DBACAE4" w:rsidR="002A17C5" w:rsidRPr="002119E4" w:rsidRDefault="00BB3EB3" w:rsidP="002A17C5">
            <w:pPr>
              <w:spacing w:after="120"/>
              <w:rPr>
                <w:rFonts w:ascii="Calibri" w:hAnsi="Calibri"/>
                <w:sz w:val="20"/>
                <w:szCs w:val="20"/>
              </w:rPr>
            </w:pPr>
            <w:r>
              <w:rPr>
                <w:rFonts w:ascii="Calibri" w:hAnsi="Calibri" w:cs="Calibri"/>
                <w:color w:val="000000"/>
                <w:sz w:val="20"/>
                <w:szCs w:val="20"/>
              </w:rPr>
              <w:t xml:space="preserve"> $ 94,714,578</w:t>
            </w:r>
          </w:p>
        </w:tc>
        <w:tc>
          <w:tcPr>
            <w:tcW w:w="1497" w:type="dxa"/>
            <w:vAlign w:val="bottom"/>
          </w:tcPr>
          <w:p w14:paraId="697ED77B" w14:textId="191FF7A8" w:rsidR="002A17C5" w:rsidRPr="002119E4" w:rsidRDefault="002A17C5" w:rsidP="002A17C5">
            <w:pPr>
              <w:spacing w:after="120"/>
              <w:rPr>
                <w:rFonts w:ascii="Calibri" w:hAnsi="Calibri"/>
                <w:sz w:val="20"/>
                <w:szCs w:val="20"/>
              </w:rPr>
            </w:pPr>
          </w:p>
        </w:tc>
        <w:tc>
          <w:tcPr>
            <w:tcW w:w="1608" w:type="dxa"/>
            <w:vAlign w:val="bottom"/>
          </w:tcPr>
          <w:p w14:paraId="6DCB5123" w14:textId="204742EF" w:rsidR="002A17C5" w:rsidRPr="002119E4" w:rsidRDefault="002A17C5" w:rsidP="00BB3EB3">
            <w:pPr>
              <w:spacing w:after="120"/>
              <w:rPr>
                <w:rFonts w:ascii="Calibri" w:hAnsi="Calibri"/>
                <w:sz w:val="20"/>
                <w:szCs w:val="20"/>
              </w:rPr>
            </w:pPr>
            <w:r w:rsidRPr="002119E4">
              <w:rPr>
                <w:rFonts w:ascii="Calibri" w:hAnsi="Calibri" w:cs="Calibri"/>
                <w:color w:val="000000"/>
                <w:sz w:val="20"/>
                <w:szCs w:val="20"/>
              </w:rPr>
              <w:t xml:space="preserve"> $ 210,950,541 </w:t>
            </w:r>
          </w:p>
        </w:tc>
      </w:tr>
      <w:tr w:rsidR="00A62223" w14:paraId="0F80496A" w14:textId="77777777" w:rsidTr="002A17C5">
        <w:tc>
          <w:tcPr>
            <w:tcW w:w="535" w:type="dxa"/>
          </w:tcPr>
          <w:p w14:paraId="7D7DCCBC" w14:textId="6F6DC228" w:rsidR="002A17C5" w:rsidRPr="002119E4" w:rsidRDefault="002A17C5" w:rsidP="002A17C5">
            <w:pPr>
              <w:spacing w:after="120"/>
              <w:rPr>
                <w:rFonts w:ascii="Calibri" w:hAnsi="Calibri"/>
                <w:sz w:val="20"/>
                <w:szCs w:val="20"/>
              </w:rPr>
            </w:pPr>
            <w:r w:rsidRPr="002119E4">
              <w:rPr>
                <w:rFonts w:ascii="Calibri" w:hAnsi="Calibri"/>
                <w:sz w:val="20"/>
                <w:szCs w:val="20"/>
              </w:rPr>
              <w:t>MT</w:t>
            </w:r>
          </w:p>
        </w:tc>
        <w:tc>
          <w:tcPr>
            <w:tcW w:w="1765" w:type="dxa"/>
            <w:vAlign w:val="bottom"/>
          </w:tcPr>
          <w:p w14:paraId="5E243DB5" w14:textId="3E028DFE" w:rsidR="002A17C5" w:rsidRPr="002119E4" w:rsidRDefault="002A17C5" w:rsidP="002A17C5">
            <w:pPr>
              <w:spacing w:after="120"/>
              <w:rPr>
                <w:rFonts w:ascii="Calibri" w:hAnsi="Calibri"/>
                <w:sz w:val="20"/>
                <w:szCs w:val="20"/>
              </w:rPr>
            </w:pPr>
          </w:p>
        </w:tc>
        <w:tc>
          <w:tcPr>
            <w:tcW w:w="1497" w:type="dxa"/>
            <w:vAlign w:val="bottom"/>
          </w:tcPr>
          <w:p w14:paraId="2F603ADF" w14:textId="4BB0E59E" w:rsidR="002A17C5" w:rsidRPr="002119E4" w:rsidRDefault="002A17C5" w:rsidP="002A17C5">
            <w:pPr>
              <w:spacing w:after="120"/>
              <w:rPr>
                <w:rFonts w:ascii="Calibri" w:hAnsi="Calibri"/>
                <w:sz w:val="20"/>
                <w:szCs w:val="20"/>
              </w:rPr>
            </w:pPr>
          </w:p>
        </w:tc>
        <w:tc>
          <w:tcPr>
            <w:tcW w:w="1497" w:type="dxa"/>
            <w:vAlign w:val="bottom"/>
          </w:tcPr>
          <w:p w14:paraId="19BF48FE" w14:textId="64247240" w:rsidR="002A17C5" w:rsidRPr="002119E4" w:rsidRDefault="002A17C5" w:rsidP="002A17C5">
            <w:pPr>
              <w:spacing w:after="120"/>
              <w:rPr>
                <w:rFonts w:ascii="Calibri" w:hAnsi="Calibri"/>
                <w:sz w:val="20"/>
                <w:szCs w:val="20"/>
              </w:rPr>
            </w:pPr>
          </w:p>
        </w:tc>
        <w:tc>
          <w:tcPr>
            <w:tcW w:w="1608" w:type="dxa"/>
            <w:vAlign w:val="bottom"/>
          </w:tcPr>
          <w:p w14:paraId="5A5FF2CB" w14:textId="0DF70BFE" w:rsidR="002A17C5" w:rsidRPr="002119E4" w:rsidRDefault="00BB3EB3" w:rsidP="00BB3EB3">
            <w:pPr>
              <w:spacing w:after="120"/>
              <w:rPr>
                <w:rFonts w:ascii="Calibri" w:hAnsi="Calibri"/>
                <w:sz w:val="20"/>
                <w:szCs w:val="20"/>
              </w:rPr>
            </w:pPr>
            <w:r>
              <w:rPr>
                <w:rFonts w:ascii="Calibri" w:hAnsi="Calibri" w:cs="Calibri"/>
                <w:color w:val="000000"/>
                <w:sz w:val="20"/>
                <w:szCs w:val="20"/>
              </w:rPr>
              <w:t xml:space="preserve"> $</w:t>
            </w:r>
            <w:r w:rsidR="002A17C5" w:rsidRPr="002119E4">
              <w:rPr>
                <w:rFonts w:ascii="Calibri" w:hAnsi="Calibri" w:cs="Calibri"/>
                <w:color w:val="000000"/>
                <w:sz w:val="20"/>
                <w:szCs w:val="20"/>
              </w:rPr>
              <w:t xml:space="preserve"> 94,837,366</w:t>
            </w:r>
          </w:p>
        </w:tc>
        <w:tc>
          <w:tcPr>
            <w:tcW w:w="1497" w:type="dxa"/>
            <w:vAlign w:val="bottom"/>
          </w:tcPr>
          <w:p w14:paraId="2DF22A44" w14:textId="47D36799" w:rsidR="002A17C5" w:rsidRPr="002119E4" w:rsidRDefault="002A17C5" w:rsidP="002A17C5">
            <w:pPr>
              <w:spacing w:after="120"/>
              <w:rPr>
                <w:rFonts w:ascii="Calibri" w:hAnsi="Calibri"/>
                <w:sz w:val="20"/>
                <w:szCs w:val="20"/>
              </w:rPr>
            </w:pPr>
            <w:r w:rsidRPr="002119E4">
              <w:rPr>
                <w:rFonts w:ascii="Calibri" w:hAnsi="Calibri" w:cs="Calibri"/>
                <w:color w:val="000000"/>
                <w:sz w:val="20"/>
                <w:szCs w:val="20"/>
              </w:rPr>
              <w:t xml:space="preserve"> </w:t>
            </w:r>
            <w:r w:rsidR="00BB3EB3">
              <w:rPr>
                <w:rFonts w:ascii="Calibri" w:hAnsi="Calibri" w:cs="Calibri"/>
                <w:color w:val="000000"/>
                <w:sz w:val="20"/>
                <w:szCs w:val="20"/>
              </w:rPr>
              <w:t>$ 6,929,224</w:t>
            </w:r>
          </w:p>
        </w:tc>
        <w:tc>
          <w:tcPr>
            <w:tcW w:w="1608" w:type="dxa"/>
            <w:vAlign w:val="bottom"/>
          </w:tcPr>
          <w:p w14:paraId="3E4C4859" w14:textId="388D014C" w:rsidR="002A17C5" w:rsidRPr="002119E4" w:rsidRDefault="00BB3EB3" w:rsidP="002A17C5">
            <w:pPr>
              <w:spacing w:after="120"/>
              <w:rPr>
                <w:rFonts w:ascii="Calibri" w:hAnsi="Calibri"/>
                <w:sz w:val="20"/>
                <w:szCs w:val="20"/>
              </w:rPr>
            </w:pPr>
            <w:r>
              <w:rPr>
                <w:rFonts w:ascii="Calibri" w:hAnsi="Calibri" w:cs="Calibri"/>
                <w:color w:val="000000"/>
                <w:sz w:val="20"/>
                <w:szCs w:val="20"/>
              </w:rPr>
              <w:t xml:space="preserve"> $ 101,766,59</w:t>
            </w:r>
            <w:r w:rsidR="00A62223">
              <w:rPr>
                <w:rFonts w:ascii="Calibri" w:hAnsi="Calibri" w:cs="Calibri"/>
                <w:color w:val="000000"/>
                <w:sz w:val="20"/>
                <w:szCs w:val="20"/>
              </w:rPr>
              <w:t>0</w:t>
            </w:r>
          </w:p>
        </w:tc>
      </w:tr>
      <w:tr w:rsidR="00A62223" w14:paraId="33F681ED" w14:textId="77777777" w:rsidTr="002A17C5">
        <w:tc>
          <w:tcPr>
            <w:tcW w:w="535" w:type="dxa"/>
          </w:tcPr>
          <w:p w14:paraId="478D1B22" w14:textId="4C5EA118" w:rsidR="002A17C5" w:rsidRPr="002119E4" w:rsidRDefault="002A17C5" w:rsidP="002A17C5">
            <w:pPr>
              <w:spacing w:after="120"/>
              <w:rPr>
                <w:rFonts w:ascii="Calibri" w:hAnsi="Calibri"/>
                <w:sz w:val="20"/>
                <w:szCs w:val="20"/>
              </w:rPr>
            </w:pPr>
            <w:r w:rsidRPr="002119E4">
              <w:rPr>
                <w:rFonts w:ascii="Calibri" w:hAnsi="Calibri"/>
                <w:sz w:val="20"/>
                <w:szCs w:val="20"/>
              </w:rPr>
              <w:t>OR</w:t>
            </w:r>
          </w:p>
        </w:tc>
        <w:tc>
          <w:tcPr>
            <w:tcW w:w="1765" w:type="dxa"/>
            <w:vAlign w:val="bottom"/>
          </w:tcPr>
          <w:p w14:paraId="0B56C6F7" w14:textId="5AAEE152" w:rsidR="002A17C5" w:rsidRPr="002119E4" w:rsidRDefault="00AC2EB7" w:rsidP="002A17C5">
            <w:pPr>
              <w:spacing w:after="120"/>
              <w:rPr>
                <w:rFonts w:ascii="Calibri" w:hAnsi="Calibri"/>
                <w:sz w:val="20"/>
                <w:szCs w:val="20"/>
              </w:rPr>
            </w:pPr>
            <w:r>
              <w:rPr>
                <w:rFonts w:ascii="Calibri" w:hAnsi="Calibri" w:cs="Calibri"/>
                <w:color w:val="000000"/>
                <w:sz w:val="20"/>
                <w:szCs w:val="20"/>
              </w:rPr>
              <w:t xml:space="preserve"> $ 189,347,570</w:t>
            </w:r>
            <w:r w:rsidR="002A17C5" w:rsidRPr="002119E4">
              <w:rPr>
                <w:rFonts w:ascii="Calibri" w:hAnsi="Calibri" w:cs="Calibri"/>
                <w:color w:val="000000"/>
                <w:sz w:val="20"/>
                <w:szCs w:val="20"/>
              </w:rPr>
              <w:t xml:space="preserve"> </w:t>
            </w:r>
          </w:p>
        </w:tc>
        <w:tc>
          <w:tcPr>
            <w:tcW w:w="1497" w:type="dxa"/>
            <w:vAlign w:val="bottom"/>
          </w:tcPr>
          <w:p w14:paraId="1B1B9C84" w14:textId="5DC70991" w:rsidR="002A17C5" w:rsidRPr="002119E4" w:rsidRDefault="002A17C5" w:rsidP="00AC2EB7">
            <w:pPr>
              <w:spacing w:after="120"/>
              <w:rPr>
                <w:rFonts w:ascii="Calibri" w:hAnsi="Calibri"/>
                <w:sz w:val="20"/>
                <w:szCs w:val="20"/>
              </w:rPr>
            </w:pPr>
            <w:r w:rsidRPr="002119E4">
              <w:rPr>
                <w:rFonts w:ascii="Calibri" w:hAnsi="Calibri" w:cs="Calibri"/>
                <w:color w:val="000000"/>
                <w:sz w:val="20"/>
                <w:szCs w:val="20"/>
              </w:rPr>
              <w:t xml:space="preserve"> $ 2,198,251</w:t>
            </w:r>
          </w:p>
        </w:tc>
        <w:tc>
          <w:tcPr>
            <w:tcW w:w="1497" w:type="dxa"/>
            <w:vAlign w:val="bottom"/>
          </w:tcPr>
          <w:p w14:paraId="0D5042EE" w14:textId="70C94F7D" w:rsidR="002A17C5" w:rsidRPr="002119E4" w:rsidRDefault="002A17C5" w:rsidP="00AC2EB7">
            <w:pPr>
              <w:spacing w:after="120"/>
              <w:rPr>
                <w:rFonts w:ascii="Calibri" w:hAnsi="Calibri"/>
                <w:sz w:val="20"/>
                <w:szCs w:val="20"/>
              </w:rPr>
            </w:pPr>
            <w:r w:rsidRPr="002119E4">
              <w:rPr>
                <w:rFonts w:ascii="Calibri" w:hAnsi="Calibri" w:cs="Calibri"/>
                <w:color w:val="000000"/>
                <w:sz w:val="20"/>
                <w:szCs w:val="20"/>
              </w:rPr>
              <w:t xml:space="preserve"> $ 19,783,627 </w:t>
            </w:r>
          </w:p>
        </w:tc>
        <w:tc>
          <w:tcPr>
            <w:tcW w:w="1608" w:type="dxa"/>
            <w:vAlign w:val="bottom"/>
          </w:tcPr>
          <w:p w14:paraId="5B24692B" w14:textId="253690AC" w:rsidR="002A17C5" w:rsidRPr="002119E4" w:rsidRDefault="002A17C5" w:rsidP="00AC2EB7">
            <w:pPr>
              <w:spacing w:after="120"/>
              <w:rPr>
                <w:rFonts w:ascii="Calibri" w:hAnsi="Calibri"/>
                <w:sz w:val="20"/>
                <w:szCs w:val="20"/>
              </w:rPr>
            </w:pPr>
            <w:r w:rsidRPr="002119E4">
              <w:rPr>
                <w:rFonts w:ascii="Calibri" w:hAnsi="Calibri" w:cs="Calibri"/>
                <w:color w:val="000000"/>
                <w:sz w:val="20"/>
                <w:szCs w:val="20"/>
              </w:rPr>
              <w:t xml:space="preserve"> $ 21,923,991</w:t>
            </w:r>
          </w:p>
        </w:tc>
        <w:tc>
          <w:tcPr>
            <w:tcW w:w="1497" w:type="dxa"/>
            <w:vAlign w:val="bottom"/>
          </w:tcPr>
          <w:p w14:paraId="1EE3861E" w14:textId="7F9E254B" w:rsidR="002A17C5" w:rsidRPr="002119E4" w:rsidRDefault="002A17C5" w:rsidP="002A17C5">
            <w:pPr>
              <w:spacing w:after="120"/>
              <w:rPr>
                <w:rFonts w:ascii="Calibri" w:hAnsi="Calibri"/>
                <w:sz w:val="20"/>
                <w:szCs w:val="20"/>
              </w:rPr>
            </w:pPr>
          </w:p>
        </w:tc>
        <w:tc>
          <w:tcPr>
            <w:tcW w:w="1608" w:type="dxa"/>
            <w:vAlign w:val="bottom"/>
          </w:tcPr>
          <w:p w14:paraId="199CEB2B" w14:textId="28565E4C" w:rsidR="00AC2EB7" w:rsidRPr="00AC2EB7" w:rsidRDefault="002A17C5" w:rsidP="00AC2EB7">
            <w:pPr>
              <w:spacing w:after="120"/>
              <w:rPr>
                <w:rFonts w:ascii="Calibri" w:hAnsi="Calibri" w:cs="Calibri"/>
                <w:color w:val="000000"/>
                <w:sz w:val="20"/>
                <w:szCs w:val="20"/>
              </w:rPr>
            </w:pPr>
            <w:r w:rsidRPr="002119E4">
              <w:rPr>
                <w:rFonts w:ascii="Calibri" w:hAnsi="Calibri" w:cs="Calibri"/>
                <w:color w:val="000000"/>
                <w:sz w:val="20"/>
                <w:szCs w:val="20"/>
              </w:rPr>
              <w:t xml:space="preserve"> $ 233,253,439</w:t>
            </w:r>
          </w:p>
        </w:tc>
      </w:tr>
      <w:tr w:rsidR="00A62223" w14:paraId="4CB3E802" w14:textId="77777777" w:rsidTr="002A17C5">
        <w:tc>
          <w:tcPr>
            <w:tcW w:w="535" w:type="dxa"/>
          </w:tcPr>
          <w:p w14:paraId="12E32882" w14:textId="696EBD6C" w:rsidR="002A17C5" w:rsidRPr="002119E4" w:rsidRDefault="002A17C5" w:rsidP="002A17C5">
            <w:pPr>
              <w:spacing w:after="120"/>
              <w:rPr>
                <w:rFonts w:ascii="Calibri" w:hAnsi="Calibri"/>
                <w:sz w:val="20"/>
                <w:szCs w:val="20"/>
              </w:rPr>
            </w:pPr>
            <w:r w:rsidRPr="002119E4">
              <w:rPr>
                <w:rFonts w:ascii="Calibri" w:hAnsi="Calibri"/>
                <w:sz w:val="20"/>
                <w:szCs w:val="20"/>
              </w:rPr>
              <w:t>UT</w:t>
            </w:r>
          </w:p>
        </w:tc>
        <w:tc>
          <w:tcPr>
            <w:tcW w:w="1765" w:type="dxa"/>
            <w:vAlign w:val="bottom"/>
          </w:tcPr>
          <w:p w14:paraId="2F95BAAD" w14:textId="20573ABB" w:rsidR="002A17C5" w:rsidRPr="002119E4" w:rsidRDefault="00AC2EB7" w:rsidP="00AC2EB7">
            <w:pPr>
              <w:spacing w:after="120"/>
              <w:rPr>
                <w:rFonts w:ascii="Calibri" w:hAnsi="Calibri"/>
                <w:sz w:val="20"/>
                <w:szCs w:val="20"/>
              </w:rPr>
            </w:pPr>
            <w:r>
              <w:rPr>
                <w:rFonts w:ascii="Calibri" w:hAnsi="Calibri" w:cs="Calibri"/>
                <w:color w:val="000000"/>
                <w:sz w:val="20"/>
                <w:szCs w:val="20"/>
              </w:rPr>
              <w:t xml:space="preserve"> $</w:t>
            </w:r>
            <w:r w:rsidR="002A17C5" w:rsidRPr="002119E4">
              <w:rPr>
                <w:rFonts w:ascii="Calibri" w:hAnsi="Calibri" w:cs="Calibri"/>
                <w:color w:val="000000"/>
                <w:sz w:val="20"/>
                <w:szCs w:val="20"/>
              </w:rPr>
              <w:t xml:space="preserve"> 191,559,864 </w:t>
            </w:r>
          </w:p>
        </w:tc>
        <w:tc>
          <w:tcPr>
            <w:tcW w:w="1497" w:type="dxa"/>
            <w:vAlign w:val="bottom"/>
          </w:tcPr>
          <w:p w14:paraId="1E274236" w14:textId="273646B0" w:rsidR="002A17C5" w:rsidRPr="002119E4" w:rsidRDefault="002A17C5" w:rsidP="002A17C5">
            <w:pPr>
              <w:spacing w:after="120"/>
              <w:rPr>
                <w:rFonts w:ascii="Calibri" w:hAnsi="Calibri"/>
                <w:sz w:val="20"/>
                <w:szCs w:val="20"/>
              </w:rPr>
            </w:pPr>
          </w:p>
        </w:tc>
        <w:tc>
          <w:tcPr>
            <w:tcW w:w="1497" w:type="dxa"/>
            <w:vAlign w:val="bottom"/>
          </w:tcPr>
          <w:p w14:paraId="6323D068" w14:textId="6308F74C" w:rsidR="002A17C5" w:rsidRPr="002119E4" w:rsidRDefault="002A17C5" w:rsidP="002A17C5">
            <w:pPr>
              <w:spacing w:after="120"/>
              <w:rPr>
                <w:rFonts w:ascii="Calibri" w:hAnsi="Calibri"/>
                <w:sz w:val="20"/>
                <w:szCs w:val="20"/>
              </w:rPr>
            </w:pPr>
          </w:p>
        </w:tc>
        <w:tc>
          <w:tcPr>
            <w:tcW w:w="1608" w:type="dxa"/>
            <w:vAlign w:val="bottom"/>
          </w:tcPr>
          <w:p w14:paraId="6FFF07DC" w14:textId="0D14284A" w:rsidR="002A17C5" w:rsidRPr="002119E4" w:rsidRDefault="00AC2EB7" w:rsidP="002A17C5">
            <w:pPr>
              <w:spacing w:after="120"/>
              <w:rPr>
                <w:rFonts w:ascii="Calibri" w:hAnsi="Calibri"/>
                <w:sz w:val="20"/>
                <w:szCs w:val="20"/>
              </w:rPr>
            </w:pPr>
            <w:r>
              <w:rPr>
                <w:rFonts w:ascii="Calibri" w:hAnsi="Calibri" w:cs="Calibri"/>
                <w:color w:val="000000"/>
                <w:sz w:val="20"/>
                <w:szCs w:val="20"/>
              </w:rPr>
              <w:t xml:space="preserve"> $ 30,052,662</w:t>
            </w:r>
          </w:p>
        </w:tc>
        <w:tc>
          <w:tcPr>
            <w:tcW w:w="1497" w:type="dxa"/>
            <w:vAlign w:val="bottom"/>
          </w:tcPr>
          <w:p w14:paraId="25DD7A36" w14:textId="3AE5248B" w:rsidR="002A17C5" w:rsidRPr="002119E4" w:rsidRDefault="00AC2EB7" w:rsidP="002A17C5">
            <w:pPr>
              <w:spacing w:after="120"/>
              <w:rPr>
                <w:rFonts w:ascii="Calibri" w:hAnsi="Calibri"/>
                <w:sz w:val="20"/>
                <w:szCs w:val="20"/>
              </w:rPr>
            </w:pPr>
            <w:r>
              <w:rPr>
                <w:rFonts w:ascii="Calibri" w:hAnsi="Calibri" w:cs="Calibri"/>
                <w:color w:val="000000"/>
                <w:sz w:val="20"/>
                <w:szCs w:val="20"/>
              </w:rPr>
              <w:t xml:space="preserve"> $ 18,906,503</w:t>
            </w:r>
          </w:p>
        </w:tc>
        <w:tc>
          <w:tcPr>
            <w:tcW w:w="1608" w:type="dxa"/>
            <w:vAlign w:val="bottom"/>
          </w:tcPr>
          <w:p w14:paraId="3CA623B0" w14:textId="7B119046" w:rsidR="002A17C5" w:rsidRPr="002119E4" w:rsidRDefault="00AC2EB7" w:rsidP="00AC2EB7">
            <w:pPr>
              <w:spacing w:after="120"/>
              <w:rPr>
                <w:rFonts w:ascii="Calibri" w:hAnsi="Calibri"/>
                <w:sz w:val="20"/>
                <w:szCs w:val="20"/>
              </w:rPr>
            </w:pPr>
            <w:r>
              <w:rPr>
                <w:rFonts w:ascii="Calibri" w:hAnsi="Calibri" w:cs="Calibri"/>
                <w:color w:val="000000"/>
                <w:sz w:val="20"/>
                <w:szCs w:val="20"/>
              </w:rPr>
              <w:t xml:space="preserve"> $ 240,519,029</w:t>
            </w:r>
          </w:p>
        </w:tc>
      </w:tr>
      <w:tr w:rsidR="00A62223" w14:paraId="2A17133B" w14:textId="77777777" w:rsidTr="002A17C5">
        <w:tc>
          <w:tcPr>
            <w:tcW w:w="535" w:type="dxa"/>
          </w:tcPr>
          <w:p w14:paraId="2CD88319" w14:textId="5B5B0AB3" w:rsidR="002A17C5" w:rsidRPr="002119E4" w:rsidRDefault="002A17C5" w:rsidP="002A17C5">
            <w:pPr>
              <w:spacing w:after="120"/>
              <w:rPr>
                <w:rFonts w:ascii="Calibri" w:hAnsi="Calibri"/>
                <w:sz w:val="20"/>
                <w:szCs w:val="20"/>
              </w:rPr>
            </w:pPr>
            <w:r w:rsidRPr="002119E4">
              <w:rPr>
                <w:rFonts w:ascii="Calibri" w:hAnsi="Calibri"/>
                <w:sz w:val="20"/>
                <w:szCs w:val="20"/>
              </w:rPr>
              <w:t>WA</w:t>
            </w:r>
          </w:p>
        </w:tc>
        <w:tc>
          <w:tcPr>
            <w:tcW w:w="1765" w:type="dxa"/>
            <w:vAlign w:val="bottom"/>
          </w:tcPr>
          <w:p w14:paraId="092A1EEA" w14:textId="3E40A993" w:rsidR="002A17C5" w:rsidRPr="002119E4" w:rsidRDefault="002A17C5" w:rsidP="00AC2EB7">
            <w:pPr>
              <w:spacing w:after="120"/>
              <w:rPr>
                <w:rFonts w:ascii="Calibri" w:hAnsi="Calibri"/>
                <w:sz w:val="20"/>
                <w:szCs w:val="20"/>
              </w:rPr>
            </w:pPr>
            <w:r w:rsidRPr="002119E4">
              <w:rPr>
                <w:rFonts w:ascii="Calibri" w:hAnsi="Calibri" w:cs="Calibri"/>
                <w:color w:val="000000"/>
                <w:sz w:val="20"/>
                <w:szCs w:val="20"/>
              </w:rPr>
              <w:t xml:space="preserve"> $ 476,159,814</w:t>
            </w:r>
          </w:p>
        </w:tc>
        <w:tc>
          <w:tcPr>
            <w:tcW w:w="1497" w:type="dxa"/>
            <w:vAlign w:val="bottom"/>
          </w:tcPr>
          <w:p w14:paraId="2FF0BFC4" w14:textId="04B26983" w:rsidR="002A17C5" w:rsidRPr="002119E4" w:rsidRDefault="002A17C5" w:rsidP="00AC2EB7">
            <w:pPr>
              <w:spacing w:after="120"/>
              <w:rPr>
                <w:rFonts w:ascii="Calibri" w:hAnsi="Calibri"/>
                <w:sz w:val="20"/>
                <w:szCs w:val="20"/>
              </w:rPr>
            </w:pPr>
            <w:r w:rsidRPr="002119E4">
              <w:rPr>
                <w:rFonts w:ascii="Calibri" w:hAnsi="Calibri" w:cs="Calibri"/>
                <w:color w:val="000000"/>
                <w:sz w:val="20"/>
                <w:szCs w:val="20"/>
              </w:rPr>
              <w:t xml:space="preserve"> $ </w:t>
            </w:r>
            <w:r w:rsidR="00AC2EB7">
              <w:rPr>
                <w:rFonts w:ascii="Calibri" w:hAnsi="Calibri" w:cs="Calibri"/>
                <w:color w:val="000000"/>
                <w:sz w:val="20"/>
                <w:szCs w:val="20"/>
              </w:rPr>
              <w:t>14,582,346</w:t>
            </w:r>
          </w:p>
        </w:tc>
        <w:tc>
          <w:tcPr>
            <w:tcW w:w="1497" w:type="dxa"/>
            <w:vAlign w:val="bottom"/>
          </w:tcPr>
          <w:p w14:paraId="41F983FE" w14:textId="43082576" w:rsidR="002A17C5" w:rsidRPr="002119E4" w:rsidRDefault="002A17C5" w:rsidP="00AC2EB7">
            <w:pPr>
              <w:spacing w:after="120"/>
              <w:rPr>
                <w:rFonts w:ascii="Calibri" w:hAnsi="Calibri"/>
                <w:sz w:val="20"/>
                <w:szCs w:val="20"/>
              </w:rPr>
            </w:pPr>
            <w:r w:rsidRPr="002119E4">
              <w:rPr>
                <w:rFonts w:ascii="Calibri" w:hAnsi="Calibri" w:cs="Calibri"/>
                <w:color w:val="000000"/>
                <w:sz w:val="20"/>
                <w:szCs w:val="20"/>
              </w:rPr>
              <w:t xml:space="preserve"> $ 1,951,710</w:t>
            </w:r>
          </w:p>
        </w:tc>
        <w:tc>
          <w:tcPr>
            <w:tcW w:w="1608" w:type="dxa"/>
            <w:vAlign w:val="bottom"/>
          </w:tcPr>
          <w:p w14:paraId="1C496D2F" w14:textId="395E47D8" w:rsidR="002A17C5" w:rsidRPr="002119E4" w:rsidRDefault="002A17C5" w:rsidP="00AC2EB7">
            <w:pPr>
              <w:spacing w:after="120"/>
              <w:rPr>
                <w:rFonts w:ascii="Calibri" w:hAnsi="Calibri"/>
                <w:sz w:val="20"/>
                <w:szCs w:val="20"/>
              </w:rPr>
            </w:pPr>
            <w:r w:rsidRPr="002119E4">
              <w:rPr>
                <w:rFonts w:ascii="Calibri" w:hAnsi="Calibri" w:cs="Calibri"/>
                <w:color w:val="000000"/>
                <w:sz w:val="20"/>
                <w:szCs w:val="20"/>
              </w:rPr>
              <w:t xml:space="preserve"> $ 70,685,282</w:t>
            </w:r>
          </w:p>
        </w:tc>
        <w:tc>
          <w:tcPr>
            <w:tcW w:w="1497" w:type="dxa"/>
            <w:vAlign w:val="bottom"/>
          </w:tcPr>
          <w:p w14:paraId="47EE699C" w14:textId="7B4525BD" w:rsidR="002A17C5" w:rsidRPr="002119E4" w:rsidRDefault="002A17C5" w:rsidP="00AC2EB7">
            <w:pPr>
              <w:spacing w:after="120"/>
              <w:rPr>
                <w:rFonts w:ascii="Calibri" w:hAnsi="Calibri"/>
                <w:sz w:val="20"/>
                <w:szCs w:val="20"/>
              </w:rPr>
            </w:pPr>
            <w:r w:rsidRPr="002119E4">
              <w:rPr>
                <w:rFonts w:ascii="Calibri" w:hAnsi="Calibri" w:cs="Calibri"/>
                <w:color w:val="000000"/>
                <w:sz w:val="20"/>
                <w:szCs w:val="20"/>
              </w:rPr>
              <w:t xml:space="preserve"> $ 3,756,495</w:t>
            </w:r>
          </w:p>
        </w:tc>
        <w:tc>
          <w:tcPr>
            <w:tcW w:w="1608" w:type="dxa"/>
            <w:vAlign w:val="bottom"/>
          </w:tcPr>
          <w:p w14:paraId="20564EBB" w14:textId="71E05269" w:rsidR="002A17C5" w:rsidRPr="002119E4" w:rsidRDefault="002A17C5" w:rsidP="00AC2EB7">
            <w:pPr>
              <w:spacing w:after="120"/>
              <w:rPr>
                <w:rFonts w:ascii="Calibri" w:hAnsi="Calibri"/>
                <w:sz w:val="20"/>
                <w:szCs w:val="20"/>
              </w:rPr>
            </w:pPr>
            <w:r w:rsidRPr="002119E4">
              <w:rPr>
                <w:rFonts w:ascii="Calibri" w:hAnsi="Calibri" w:cs="Calibri"/>
                <w:color w:val="000000"/>
                <w:sz w:val="20"/>
                <w:szCs w:val="20"/>
              </w:rPr>
              <w:t xml:space="preserve"> $ 567,135,64</w:t>
            </w:r>
            <w:r w:rsidR="00A62223">
              <w:rPr>
                <w:rFonts w:ascii="Calibri" w:hAnsi="Calibri" w:cs="Calibri"/>
                <w:color w:val="000000"/>
                <w:sz w:val="20"/>
                <w:szCs w:val="20"/>
              </w:rPr>
              <w:t>7</w:t>
            </w:r>
            <w:r w:rsidRPr="002119E4">
              <w:rPr>
                <w:rFonts w:ascii="Calibri" w:hAnsi="Calibri" w:cs="Calibri"/>
                <w:color w:val="000000"/>
                <w:sz w:val="20"/>
                <w:szCs w:val="20"/>
              </w:rPr>
              <w:t xml:space="preserve"> </w:t>
            </w:r>
          </w:p>
        </w:tc>
      </w:tr>
      <w:tr w:rsidR="00A62223" w14:paraId="527BFCB8" w14:textId="77777777" w:rsidTr="002A17C5">
        <w:tc>
          <w:tcPr>
            <w:tcW w:w="535" w:type="dxa"/>
          </w:tcPr>
          <w:p w14:paraId="52499A38" w14:textId="2C60787E" w:rsidR="002A17C5" w:rsidRPr="002119E4" w:rsidRDefault="002A17C5" w:rsidP="002A17C5">
            <w:pPr>
              <w:spacing w:after="120"/>
              <w:rPr>
                <w:rFonts w:ascii="Calibri" w:hAnsi="Calibri"/>
                <w:sz w:val="20"/>
                <w:szCs w:val="20"/>
              </w:rPr>
            </w:pPr>
            <w:r w:rsidRPr="002119E4">
              <w:rPr>
                <w:rFonts w:ascii="Calibri" w:hAnsi="Calibri"/>
                <w:sz w:val="20"/>
                <w:szCs w:val="20"/>
              </w:rPr>
              <w:t>WI</w:t>
            </w:r>
          </w:p>
        </w:tc>
        <w:tc>
          <w:tcPr>
            <w:tcW w:w="1765" w:type="dxa"/>
            <w:vAlign w:val="bottom"/>
          </w:tcPr>
          <w:p w14:paraId="6CAE43BD" w14:textId="2C948C9C" w:rsidR="002A17C5" w:rsidRPr="002119E4" w:rsidRDefault="00AC2EB7" w:rsidP="002A17C5">
            <w:pPr>
              <w:spacing w:after="120"/>
              <w:rPr>
                <w:rFonts w:ascii="Calibri" w:hAnsi="Calibri"/>
                <w:sz w:val="20"/>
                <w:szCs w:val="20"/>
              </w:rPr>
            </w:pPr>
            <w:r>
              <w:rPr>
                <w:rFonts w:ascii="Calibri" w:hAnsi="Calibri" w:cs="Calibri"/>
                <w:color w:val="000000"/>
                <w:sz w:val="20"/>
                <w:szCs w:val="20"/>
              </w:rPr>
              <w:t xml:space="preserve"> $ 258,070,767</w:t>
            </w:r>
          </w:p>
        </w:tc>
        <w:tc>
          <w:tcPr>
            <w:tcW w:w="1497" w:type="dxa"/>
            <w:vAlign w:val="bottom"/>
          </w:tcPr>
          <w:p w14:paraId="74698AFD" w14:textId="66A4DF46" w:rsidR="002A17C5" w:rsidRPr="002119E4" w:rsidRDefault="00AC2EB7" w:rsidP="00AC2EB7">
            <w:pPr>
              <w:spacing w:after="120"/>
              <w:rPr>
                <w:rFonts w:ascii="Calibri" w:hAnsi="Calibri"/>
                <w:sz w:val="20"/>
                <w:szCs w:val="20"/>
              </w:rPr>
            </w:pPr>
            <w:r>
              <w:rPr>
                <w:rFonts w:ascii="Calibri" w:hAnsi="Calibri" w:cs="Calibri"/>
                <w:color w:val="000000"/>
                <w:sz w:val="20"/>
                <w:szCs w:val="20"/>
              </w:rPr>
              <w:t xml:space="preserve"> $ 12,570,748</w:t>
            </w:r>
          </w:p>
        </w:tc>
        <w:tc>
          <w:tcPr>
            <w:tcW w:w="1497" w:type="dxa"/>
            <w:vAlign w:val="bottom"/>
          </w:tcPr>
          <w:p w14:paraId="10060A51" w14:textId="7444E841" w:rsidR="002A17C5" w:rsidRPr="002119E4" w:rsidRDefault="00AC2EB7" w:rsidP="002A17C5">
            <w:pPr>
              <w:spacing w:after="120"/>
              <w:rPr>
                <w:rFonts w:ascii="Calibri" w:hAnsi="Calibri"/>
                <w:sz w:val="20"/>
                <w:szCs w:val="20"/>
              </w:rPr>
            </w:pPr>
            <w:r>
              <w:rPr>
                <w:rFonts w:ascii="Calibri" w:hAnsi="Calibri" w:cs="Calibri"/>
                <w:color w:val="000000"/>
                <w:sz w:val="20"/>
                <w:szCs w:val="20"/>
              </w:rPr>
              <w:t xml:space="preserve"> $ 685,900</w:t>
            </w:r>
            <w:r w:rsidR="002A17C5" w:rsidRPr="002119E4">
              <w:rPr>
                <w:rFonts w:ascii="Calibri" w:hAnsi="Calibri" w:cs="Calibri"/>
                <w:color w:val="000000"/>
                <w:sz w:val="20"/>
                <w:szCs w:val="20"/>
              </w:rPr>
              <w:t xml:space="preserve"> </w:t>
            </w:r>
          </w:p>
        </w:tc>
        <w:tc>
          <w:tcPr>
            <w:tcW w:w="1608" w:type="dxa"/>
            <w:vAlign w:val="bottom"/>
          </w:tcPr>
          <w:p w14:paraId="52C68963" w14:textId="77F2FAD1" w:rsidR="002A17C5" w:rsidRPr="002119E4" w:rsidRDefault="00AC2EB7" w:rsidP="002A17C5">
            <w:pPr>
              <w:spacing w:after="120"/>
              <w:rPr>
                <w:rFonts w:ascii="Calibri" w:hAnsi="Calibri"/>
                <w:sz w:val="20"/>
                <w:szCs w:val="20"/>
              </w:rPr>
            </w:pPr>
            <w:r>
              <w:rPr>
                <w:rFonts w:ascii="Calibri" w:hAnsi="Calibri" w:cs="Calibri"/>
                <w:color w:val="000000"/>
                <w:sz w:val="20"/>
                <w:szCs w:val="20"/>
              </w:rPr>
              <w:t xml:space="preserve"> $ 175,296,773</w:t>
            </w:r>
          </w:p>
        </w:tc>
        <w:tc>
          <w:tcPr>
            <w:tcW w:w="1497" w:type="dxa"/>
            <w:vAlign w:val="bottom"/>
          </w:tcPr>
          <w:p w14:paraId="25916B24" w14:textId="4C58B196" w:rsidR="002A17C5" w:rsidRPr="002119E4" w:rsidRDefault="00AC2EB7" w:rsidP="002A17C5">
            <w:pPr>
              <w:spacing w:after="120"/>
              <w:rPr>
                <w:rFonts w:ascii="Calibri" w:hAnsi="Calibri"/>
                <w:sz w:val="20"/>
                <w:szCs w:val="20"/>
              </w:rPr>
            </w:pPr>
            <w:r>
              <w:rPr>
                <w:rFonts w:ascii="Calibri" w:hAnsi="Calibri" w:cs="Calibri"/>
                <w:color w:val="000000"/>
                <w:sz w:val="20"/>
                <w:szCs w:val="20"/>
              </w:rPr>
              <w:t xml:space="preserve"> $ 34,309,877</w:t>
            </w:r>
          </w:p>
        </w:tc>
        <w:tc>
          <w:tcPr>
            <w:tcW w:w="1608" w:type="dxa"/>
            <w:vAlign w:val="bottom"/>
          </w:tcPr>
          <w:p w14:paraId="56C80531" w14:textId="1B763A0D" w:rsidR="002A17C5" w:rsidRPr="002119E4" w:rsidRDefault="00AC2EB7" w:rsidP="002A17C5">
            <w:pPr>
              <w:spacing w:after="120"/>
              <w:rPr>
                <w:rFonts w:ascii="Calibri" w:hAnsi="Calibri"/>
                <w:sz w:val="20"/>
                <w:szCs w:val="20"/>
              </w:rPr>
            </w:pPr>
            <w:r>
              <w:rPr>
                <w:rFonts w:ascii="Calibri" w:hAnsi="Calibri" w:cs="Calibri"/>
                <w:color w:val="000000"/>
                <w:sz w:val="20"/>
                <w:szCs w:val="20"/>
              </w:rPr>
              <w:t xml:space="preserve"> $ 480,934,065</w:t>
            </w:r>
            <w:r w:rsidR="002A17C5" w:rsidRPr="002119E4">
              <w:rPr>
                <w:rFonts w:ascii="Calibri" w:hAnsi="Calibri" w:cs="Calibri"/>
                <w:color w:val="000000"/>
                <w:sz w:val="20"/>
                <w:szCs w:val="20"/>
              </w:rPr>
              <w:t xml:space="preserve"> </w:t>
            </w:r>
          </w:p>
        </w:tc>
      </w:tr>
      <w:tr w:rsidR="00A62223" w14:paraId="35638165" w14:textId="77777777" w:rsidTr="002A17C5">
        <w:tc>
          <w:tcPr>
            <w:tcW w:w="535" w:type="dxa"/>
          </w:tcPr>
          <w:p w14:paraId="2743CCCD" w14:textId="720FCECF" w:rsidR="005F7AE7" w:rsidRPr="002119E4" w:rsidRDefault="005F7AE7" w:rsidP="002A17C5">
            <w:pPr>
              <w:spacing w:after="120"/>
              <w:rPr>
                <w:rFonts w:ascii="Calibri" w:hAnsi="Calibri"/>
                <w:sz w:val="20"/>
                <w:szCs w:val="20"/>
              </w:rPr>
            </w:pPr>
            <w:r w:rsidRPr="00A62223">
              <w:rPr>
                <w:rFonts w:ascii="Calibri" w:hAnsi="Calibri"/>
                <w:sz w:val="20"/>
                <w:szCs w:val="20"/>
              </w:rPr>
              <w:t>Totals</w:t>
            </w:r>
          </w:p>
        </w:tc>
        <w:tc>
          <w:tcPr>
            <w:tcW w:w="1765" w:type="dxa"/>
            <w:vAlign w:val="bottom"/>
          </w:tcPr>
          <w:p w14:paraId="6F14A82A" w14:textId="77A5B9FB" w:rsidR="005F7AE7" w:rsidRDefault="00A62223" w:rsidP="002A17C5">
            <w:pPr>
              <w:spacing w:after="120"/>
              <w:rPr>
                <w:rFonts w:ascii="Calibri" w:hAnsi="Calibri" w:cs="Calibri"/>
                <w:color w:val="000000"/>
                <w:sz w:val="20"/>
                <w:szCs w:val="20"/>
              </w:rPr>
            </w:pPr>
            <w:r>
              <w:rPr>
                <w:rFonts w:ascii="Calibri" w:hAnsi="Calibri" w:cs="Calibri"/>
                <w:color w:val="000000"/>
                <w:sz w:val="20"/>
                <w:szCs w:val="20"/>
              </w:rPr>
              <w:t>$2,215,481,229</w:t>
            </w:r>
          </w:p>
        </w:tc>
        <w:tc>
          <w:tcPr>
            <w:tcW w:w="1497" w:type="dxa"/>
            <w:vAlign w:val="bottom"/>
          </w:tcPr>
          <w:p w14:paraId="06844F58" w14:textId="5AE91217" w:rsidR="005F7AE7" w:rsidRDefault="00A62223" w:rsidP="00AC2EB7">
            <w:pPr>
              <w:spacing w:after="120"/>
              <w:rPr>
                <w:rFonts w:ascii="Calibri" w:hAnsi="Calibri" w:cs="Calibri"/>
                <w:color w:val="000000"/>
                <w:sz w:val="20"/>
                <w:szCs w:val="20"/>
              </w:rPr>
            </w:pPr>
            <w:r>
              <w:rPr>
                <w:rFonts w:ascii="Calibri" w:hAnsi="Calibri" w:cs="Calibri"/>
                <w:color w:val="000000"/>
                <w:sz w:val="20"/>
                <w:szCs w:val="20"/>
              </w:rPr>
              <w:t>$68,799,560</w:t>
            </w:r>
          </w:p>
        </w:tc>
        <w:tc>
          <w:tcPr>
            <w:tcW w:w="1497" w:type="dxa"/>
            <w:vAlign w:val="bottom"/>
          </w:tcPr>
          <w:p w14:paraId="1CE48EA8" w14:textId="2AB76810" w:rsidR="005F7AE7" w:rsidRDefault="00A62223" w:rsidP="002A17C5">
            <w:pPr>
              <w:spacing w:after="120"/>
              <w:rPr>
                <w:rFonts w:ascii="Calibri" w:hAnsi="Calibri" w:cs="Calibri"/>
                <w:color w:val="000000"/>
                <w:sz w:val="20"/>
                <w:szCs w:val="20"/>
              </w:rPr>
            </w:pPr>
            <w:r>
              <w:rPr>
                <w:rFonts w:ascii="Calibri" w:hAnsi="Calibri" w:cs="Calibri"/>
                <w:color w:val="000000"/>
                <w:sz w:val="20"/>
                <w:szCs w:val="20"/>
              </w:rPr>
              <w:t>$45,566,655</w:t>
            </w:r>
          </w:p>
        </w:tc>
        <w:tc>
          <w:tcPr>
            <w:tcW w:w="1608" w:type="dxa"/>
            <w:vAlign w:val="bottom"/>
          </w:tcPr>
          <w:p w14:paraId="0741728A" w14:textId="79714CC8" w:rsidR="005F7AE7" w:rsidRDefault="00A62223" w:rsidP="002A17C5">
            <w:pPr>
              <w:spacing w:after="120"/>
              <w:rPr>
                <w:rFonts w:ascii="Calibri" w:hAnsi="Calibri" w:cs="Calibri"/>
                <w:color w:val="000000"/>
                <w:sz w:val="20"/>
                <w:szCs w:val="20"/>
              </w:rPr>
            </w:pPr>
            <w:r>
              <w:rPr>
                <w:rFonts w:ascii="Calibri" w:hAnsi="Calibri" w:cs="Calibri"/>
                <w:color w:val="000000"/>
                <w:sz w:val="20"/>
                <w:szCs w:val="20"/>
              </w:rPr>
              <w:t>$537,369,414</w:t>
            </w:r>
          </w:p>
        </w:tc>
        <w:tc>
          <w:tcPr>
            <w:tcW w:w="1497" w:type="dxa"/>
            <w:vAlign w:val="bottom"/>
          </w:tcPr>
          <w:p w14:paraId="74D3D1C0" w14:textId="259705F9" w:rsidR="005F7AE7" w:rsidRDefault="00A62223" w:rsidP="002A17C5">
            <w:pPr>
              <w:spacing w:after="120"/>
              <w:rPr>
                <w:rFonts w:ascii="Calibri" w:hAnsi="Calibri" w:cs="Calibri"/>
                <w:color w:val="000000"/>
                <w:sz w:val="20"/>
                <w:szCs w:val="20"/>
              </w:rPr>
            </w:pPr>
            <w:r>
              <w:rPr>
                <w:rFonts w:ascii="Calibri" w:hAnsi="Calibri" w:cs="Calibri"/>
                <w:color w:val="000000"/>
                <w:sz w:val="20"/>
                <w:szCs w:val="20"/>
              </w:rPr>
              <w:t>$66,025,300</w:t>
            </w:r>
          </w:p>
        </w:tc>
        <w:tc>
          <w:tcPr>
            <w:tcW w:w="1608" w:type="dxa"/>
            <w:vAlign w:val="bottom"/>
          </w:tcPr>
          <w:p w14:paraId="7D22A6BC" w14:textId="77777777" w:rsidR="005F7AE7" w:rsidRDefault="005F7AE7" w:rsidP="002A17C5">
            <w:pPr>
              <w:spacing w:after="120"/>
              <w:rPr>
                <w:rFonts w:ascii="Calibri" w:hAnsi="Calibri" w:cs="Calibri"/>
                <w:color w:val="000000"/>
                <w:sz w:val="20"/>
                <w:szCs w:val="20"/>
              </w:rPr>
            </w:pPr>
          </w:p>
        </w:tc>
      </w:tr>
    </w:tbl>
    <w:p w14:paraId="7B789A66" w14:textId="56C62FFF" w:rsidR="002A17C5" w:rsidRDefault="002A17C5">
      <w:pPr>
        <w:overflowPunct/>
        <w:autoSpaceDE/>
        <w:autoSpaceDN/>
        <w:adjustRightInd/>
        <w:textAlignment w:val="auto"/>
        <w:rPr>
          <w:rFonts w:ascii="Calibri" w:hAnsi="Calibri"/>
          <w:sz w:val="22"/>
          <w:szCs w:val="22"/>
        </w:rPr>
      </w:pPr>
      <w:r>
        <w:rPr>
          <w:rFonts w:ascii="Calibri" w:hAnsi="Calibri"/>
          <w:sz w:val="22"/>
          <w:szCs w:val="22"/>
        </w:rPr>
        <w:br w:type="page"/>
      </w:r>
    </w:p>
    <w:p w14:paraId="33E33CC3" w14:textId="77777777" w:rsidR="00F51F35" w:rsidRDefault="00F51F35" w:rsidP="00C21E10">
      <w:pPr>
        <w:spacing w:after="120"/>
        <w:rPr>
          <w:rFonts w:ascii="Calibri" w:hAnsi="Calibri"/>
          <w:sz w:val="22"/>
          <w:szCs w:val="22"/>
        </w:rPr>
      </w:pPr>
    </w:p>
    <w:tbl>
      <w:tblPr>
        <w:tblStyle w:val="TableGrid"/>
        <w:tblW w:w="8268" w:type="dxa"/>
        <w:tblInd w:w="175" w:type="dxa"/>
        <w:tblLook w:val="04A0" w:firstRow="1" w:lastRow="0" w:firstColumn="1" w:lastColumn="0" w:noHBand="0" w:noVBand="1"/>
        <w:tblDescription w:val="This table captures the Purchase Card volume for the states participating in the current commercial card services Master Agreement for 2018."/>
      </w:tblPr>
      <w:tblGrid>
        <w:gridCol w:w="1156"/>
        <w:gridCol w:w="1496"/>
        <w:gridCol w:w="1897"/>
        <w:gridCol w:w="2143"/>
        <w:gridCol w:w="1570"/>
        <w:gridCol w:w="6"/>
      </w:tblGrid>
      <w:tr w:rsidR="009F6F92" w:rsidRPr="007E5253" w14:paraId="559BFFCD" w14:textId="77777777" w:rsidTr="00E263B1">
        <w:trPr>
          <w:tblHeader/>
        </w:trPr>
        <w:tc>
          <w:tcPr>
            <w:tcW w:w="8268" w:type="dxa"/>
            <w:gridSpan w:val="6"/>
            <w:shd w:val="clear" w:color="auto" w:fill="D9D9D9" w:themeFill="background1" w:themeFillShade="D9"/>
          </w:tcPr>
          <w:p w14:paraId="5081B6DA" w14:textId="699E7AD8" w:rsidR="009F6F92" w:rsidRPr="00C44C76" w:rsidRDefault="009F6F92" w:rsidP="00F51F35">
            <w:pPr>
              <w:tabs>
                <w:tab w:val="left" w:pos="3339"/>
              </w:tabs>
              <w:spacing w:before="120"/>
              <w:rPr>
                <w:rFonts w:ascii="Calibri" w:hAnsi="Calibri"/>
                <w:b/>
                <w:sz w:val="22"/>
                <w:szCs w:val="22"/>
              </w:rPr>
            </w:pPr>
            <w:r>
              <w:rPr>
                <w:rFonts w:ascii="Calibri" w:hAnsi="Calibri"/>
                <w:b/>
                <w:sz w:val="22"/>
                <w:szCs w:val="22"/>
              </w:rPr>
              <w:t>Purchase Card (State Agencies)</w:t>
            </w:r>
            <w:r w:rsidR="00F51F35">
              <w:rPr>
                <w:rFonts w:ascii="Calibri" w:hAnsi="Calibri"/>
                <w:b/>
                <w:sz w:val="22"/>
                <w:szCs w:val="22"/>
              </w:rPr>
              <w:tab/>
            </w:r>
          </w:p>
        </w:tc>
      </w:tr>
      <w:tr w:rsidR="009F6F92" w:rsidRPr="007E5253" w14:paraId="6300DF59" w14:textId="77777777" w:rsidTr="008317A7">
        <w:trPr>
          <w:gridAfter w:val="1"/>
          <w:wAfter w:w="6" w:type="dxa"/>
        </w:trPr>
        <w:tc>
          <w:tcPr>
            <w:tcW w:w="1156" w:type="dxa"/>
          </w:tcPr>
          <w:p w14:paraId="5CB145F2"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State</w:t>
            </w:r>
          </w:p>
        </w:tc>
        <w:tc>
          <w:tcPr>
            <w:tcW w:w="1496" w:type="dxa"/>
          </w:tcPr>
          <w:p w14:paraId="17D53307"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Volume</w:t>
            </w:r>
          </w:p>
        </w:tc>
        <w:tc>
          <w:tcPr>
            <w:tcW w:w="1897" w:type="dxa"/>
          </w:tcPr>
          <w:p w14:paraId="69134C69" w14:textId="43F90750" w:rsidR="009F6F92" w:rsidRPr="00C44C76" w:rsidRDefault="009F6F92" w:rsidP="00C60EB2">
            <w:pPr>
              <w:spacing w:before="120"/>
              <w:rPr>
                <w:rFonts w:ascii="Calibri" w:hAnsi="Calibri"/>
                <w:b/>
                <w:sz w:val="22"/>
                <w:szCs w:val="22"/>
              </w:rPr>
            </w:pPr>
            <w:r>
              <w:rPr>
                <w:rFonts w:ascii="Calibri" w:hAnsi="Calibri"/>
                <w:b/>
                <w:sz w:val="22"/>
                <w:szCs w:val="22"/>
              </w:rPr>
              <w:t xml:space="preserve">Avg </w:t>
            </w:r>
            <w:r w:rsidRPr="00C44C76">
              <w:rPr>
                <w:rFonts w:ascii="Calibri" w:hAnsi="Calibri"/>
                <w:b/>
                <w:sz w:val="22"/>
                <w:szCs w:val="22"/>
              </w:rPr>
              <w:t>Speed of pay</w:t>
            </w:r>
          </w:p>
        </w:tc>
        <w:tc>
          <w:tcPr>
            <w:tcW w:w="2143" w:type="dxa"/>
          </w:tcPr>
          <w:p w14:paraId="2467532E"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Avg transaction size</w:t>
            </w:r>
          </w:p>
        </w:tc>
        <w:tc>
          <w:tcPr>
            <w:tcW w:w="1570" w:type="dxa"/>
          </w:tcPr>
          <w:p w14:paraId="2AEEC8EE"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 of cards</w:t>
            </w:r>
          </w:p>
        </w:tc>
      </w:tr>
      <w:tr w:rsidR="009F6F92" w:rsidRPr="007E5253" w14:paraId="66E9C4BB" w14:textId="77777777" w:rsidTr="008317A7">
        <w:tc>
          <w:tcPr>
            <w:tcW w:w="1156" w:type="dxa"/>
            <w:shd w:val="clear" w:color="auto" w:fill="F2F2F2" w:themeFill="background1" w:themeFillShade="F2"/>
          </w:tcPr>
          <w:p w14:paraId="338531E6" w14:textId="77777777" w:rsidR="009F6F92" w:rsidRPr="007E5253" w:rsidRDefault="009F6F92" w:rsidP="00C60EB2">
            <w:pPr>
              <w:spacing w:before="120"/>
              <w:rPr>
                <w:rFonts w:ascii="Calibri" w:hAnsi="Calibri"/>
                <w:sz w:val="22"/>
                <w:szCs w:val="22"/>
              </w:rPr>
            </w:pPr>
            <w:r>
              <w:rPr>
                <w:rFonts w:ascii="Calibri" w:hAnsi="Calibri"/>
                <w:sz w:val="22"/>
                <w:szCs w:val="22"/>
              </w:rPr>
              <w:t>AK</w:t>
            </w:r>
          </w:p>
        </w:tc>
        <w:tc>
          <w:tcPr>
            <w:tcW w:w="7112" w:type="dxa"/>
            <w:gridSpan w:val="5"/>
            <w:shd w:val="clear" w:color="auto" w:fill="F2F2F2" w:themeFill="background1" w:themeFillShade="F2"/>
          </w:tcPr>
          <w:p w14:paraId="062FC815" w14:textId="77777777" w:rsidR="009F6F92" w:rsidRPr="009F6F92" w:rsidRDefault="009F6F92" w:rsidP="00C60EB2">
            <w:pPr>
              <w:spacing w:before="120"/>
              <w:rPr>
                <w:rFonts w:ascii="Calibri" w:hAnsi="Calibri"/>
                <w:i/>
                <w:sz w:val="22"/>
                <w:szCs w:val="22"/>
              </w:rPr>
            </w:pPr>
            <w:r>
              <w:rPr>
                <w:rFonts w:ascii="Calibri" w:hAnsi="Calibri"/>
                <w:i/>
                <w:sz w:val="22"/>
                <w:szCs w:val="22"/>
              </w:rPr>
              <w:t>Did not participate in 2018.</w:t>
            </w:r>
          </w:p>
        </w:tc>
      </w:tr>
      <w:tr w:rsidR="009F6F92" w:rsidRPr="007E5253" w14:paraId="609DB25C" w14:textId="77777777" w:rsidTr="008317A7">
        <w:trPr>
          <w:gridAfter w:val="1"/>
          <w:wAfter w:w="6" w:type="dxa"/>
        </w:trPr>
        <w:tc>
          <w:tcPr>
            <w:tcW w:w="1156" w:type="dxa"/>
          </w:tcPr>
          <w:p w14:paraId="312D2BFA" w14:textId="77777777" w:rsidR="009F6F92" w:rsidRPr="007E5253" w:rsidRDefault="009F6F92" w:rsidP="00C60EB2">
            <w:pPr>
              <w:spacing w:before="120"/>
              <w:rPr>
                <w:rFonts w:ascii="Calibri" w:hAnsi="Calibri"/>
                <w:sz w:val="22"/>
                <w:szCs w:val="22"/>
              </w:rPr>
            </w:pPr>
            <w:r>
              <w:rPr>
                <w:rFonts w:ascii="Calibri" w:hAnsi="Calibri"/>
                <w:sz w:val="22"/>
                <w:szCs w:val="22"/>
              </w:rPr>
              <w:t>AR</w:t>
            </w:r>
          </w:p>
        </w:tc>
        <w:tc>
          <w:tcPr>
            <w:tcW w:w="1496" w:type="dxa"/>
          </w:tcPr>
          <w:p w14:paraId="2CFCDAD5" w14:textId="1CBAED51" w:rsidR="009F6F92" w:rsidRPr="007E5253" w:rsidRDefault="009F6F92" w:rsidP="00C60EB2">
            <w:pPr>
              <w:spacing w:before="120"/>
              <w:rPr>
                <w:rFonts w:ascii="Calibri" w:hAnsi="Calibri"/>
                <w:sz w:val="22"/>
                <w:szCs w:val="22"/>
              </w:rPr>
            </w:pPr>
            <w:r>
              <w:rPr>
                <w:rFonts w:ascii="Calibri" w:hAnsi="Calibri"/>
                <w:sz w:val="22"/>
                <w:szCs w:val="22"/>
              </w:rPr>
              <w:t>$35,255,179</w:t>
            </w:r>
          </w:p>
        </w:tc>
        <w:tc>
          <w:tcPr>
            <w:tcW w:w="1897" w:type="dxa"/>
          </w:tcPr>
          <w:p w14:paraId="7B63DC04" w14:textId="71A524DE" w:rsidR="009F6F92" w:rsidRPr="007E5253" w:rsidRDefault="009F6F92" w:rsidP="00C60EB2">
            <w:pPr>
              <w:spacing w:before="120"/>
              <w:rPr>
                <w:rFonts w:ascii="Calibri" w:hAnsi="Calibri"/>
                <w:sz w:val="22"/>
                <w:szCs w:val="22"/>
              </w:rPr>
            </w:pPr>
            <w:r>
              <w:rPr>
                <w:rFonts w:ascii="Calibri" w:hAnsi="Calibri"/>
                <w:sz w:val="22"/>
                <w:szCs w:val="22"/>
              </w:rPr>
              <w:t>11d</w:t>
            </w:r>
          </w:p>
        </w:tc>
        <w:tc>
          <w:tcPr>
            <w:tcW w:w="2143" w:type="dxa"/>
          </w:tcPr>
          <w:p w14:paraId="40FC7FF6" w14:textId="195419D6" w:rsidR="009F6F92" w:rsidRPr="007E5253" w:rsidRDefault="009F6F92" w:rsidP="00C60EB2">
            <w:pPr>
              <w:spacing w:before="120"/>
              <w:rPr>
                <w:rFonts w:ascii="Calibri" w:hAnsi="Calibri"/>
                <w:sz w:val="22"/>
                <w:szCs w:val="22"/>
              </w:rPr>
            </w:pPr>
            <w:r>
              <w:rPr>
                <w:rFonts w:ascii="Calibri" w:hAnsi="Calibri"/>
                <w:sz w:val="22"/>
                <w:szCs w:val="22"/>
              </w:rPr>
              <w:t>$238</w:t>
            </w:r>
          </w:p>
        </w:tc>
        <w:tc>
          <w:tcPr>
            <w:tcW w:w="1570" w:type="dxa"/>
          </w:tcPr>
          <w:p w14:paraId="31C5D99C" w14:textId="211035B1" w:rsidR="009F6F92" w:rsidRPr="007E5253" w:rsidRDefault="009F6F92" w:rsidP="00C60EB2">
            <w:pPr>
              <w:spacing w:before="120"/>
              <w:rPr>
                <w:rFonts w:ascii="Calibri" w:hAnsi="Calibri"/>
                <w:sz w:val="22"/>
                <w:szCs w:val="22"/>
              </w:rPr>
            </w:pPr>
            <w:r>
              <w:rPr>
                <w:rFonts w:ascii="Calibri" w:hAnsi="Calibri"/>
                <w:sz w:val="22"/>
                <w:szCs w:val="22"/>
              </w:rPr>
              <w:t>40,201</w:t>
            </w:r>
          </w:p>
        </w:tc>
      </w:tr>
      <w:tr w:rsidR="009F6F92" w:rsidRPr="007E5253" w14:paraId="69E2F12F" w14:textId="77777777" w:rsidTr="008317A7">
        <w:trPr>
          <w:gridAfter w:val="1"/>
          <w:wAfter w:w="6" w:type="dxa"/>
        </w:trPr>
        <w:tc>
          <w:tcPr>
            <w:tcW w:w="1156" w:type="dxa"/>
          </w:tcPr>
          <w:p w14:paraId="1CD06504" w14:textId="77777777" w:rsidR="009F6F92" w:rsidRPr="007E5253" w:rsidRDefault="009F6F92" w:rsidP="00C60EB2">
            <w:pPr>
              <w:spacing w:before="120"/>
              <w:rPr>
                <w:rFonts w:ascii="Calibri" w:hAnsi="Calibri"/>
                <w:sz w:val="22"/>
                <w:szCs w:val="22"/>
              </w:rPr>
            </w:pPr>
            <w:r>
              <w:rPr>
                <w:rFonts w:ascii="Calibri" w:hAnsi="Calibri"/>
                <w:sz w:val="22"/>
                <w:szCs w:val="22"/>
              </w:rPr>
              <w:t>AZ</w:t>
            </w:r>
          </w:p>
        </w:tc>
        <w:tc>
          <w:tcPr>
            <w:tcW w:w="1496" w:type="dxa"/>
          </w:tcPr>
          <w:p w14:paraId="01C00C05" w14:textId="210779BB" w:rsidR="009F6F92" w:rsidRPr="007E5253" w:rsidRDefault="009F6F92" w:rsidP="00C60EB2">
            <w:pPr>
              <w:spacing w:before="120"/>
              <w:rPr>
                <w:rFonts w:ascii="Calibri" w:hAnsi="Calibri"/>
                <w:sz w:val="22"/>
                <w:szCs w:val="22"/>
              </w:rPr>
            </w:pPr>
            <w:r>
              <w:rPr>
                <w:rFonts w:ascii="Calibri" w:hAnsi="Calibri"/>
                <w:sz w:val="22"/>
                <w:szCs w:val="22"/>
              </w:rPr>
              <w:t>$24</w:t>
            </w:r>
            <w:r w:rsidR="00BF3AD2">
              <w:rPr>
                <w:rFonts w:ascii="Calibri" w:hAnsi="Calibri"/>
                <w:sz w:val="22"/>
                <w:szCs w:val="22"/>
              </w:rPr>
              <w:t>,</w:t>
            </w:r>
            <w:r>
              <w:rPr>
                <w:rFonts w:ascii="Calibri" w:hAnsi="Calibri"/>
                <w:sz w:val="22"/>
                <w:szCs w:val="22"/>
              </w:rPr>
              <w:t>619</w:t>
            </w:r>
            <w:r w:rsidR="00BF3AD2">
              <w:rPr>
                <w:rFonts w:ascii="Calibri" w:hAnsi="Calibri"/>
                <w:sz w:val="22"/>
                <w:szCs w:val="22"/>
              </w:rPr>
              <w:t>,</w:t>
            </w:r>
            <w:r>
              <w:rPr>
                <w:rFonts w:ascii="Calibri" w:hAnsi="Calibri"/>
                <w:sz w:val="22"/>
                <w:szCs w:val="22"/>
              </w:rPr>
              <w:t>604</w:t>
            </w:r>
          </w:p>
        </w:tc>
        <w:tc>
          <w:tcPr>
            <w:tcW w:w="1897" w:type="dxa"/>
          </w:tcPr>
          <w:p w14:paraId="3F99CCD2" w14:textId="7E6A91CB" w:rsidR="009F6F92" w:rsidRPr="007E5253" w:rsidRDefault="009F6F92" w:rsidP="00C60EB2">
            <w:pPr>
              <w:spacing w:before="120"/>
              <w:rPr>
                <w:rFonts w:ascii="Calibri" w:hAnsi="Calibri"/>
                <w:sz w:val="22"/>
                <w:szCs w:val="22"/>
              </w:rPr>
            </w:pPr>
            <w:r>
              <w:rPr>
                <w:rFonts w:ascii="Calibri" w:hAnsi="Calibri"/>
                <w:sz w:val="22"/>
                <w:szCs w:val="22"/>
              </w:rPr>
              <w:t>26d</w:t>
            </w:r>
          </w:p>
        </w:tc>
        <w:tc>
          <w:tcPr>
            <w:tcW w:w="2143" w:type="dxa"/>
          </w:tcPr>
          <w:p w14:paraId="0A536631" w14:textId="3D67203D" w:rsidR="009F6F92" w:rsidRPr="007E5253" w:rsidRDefault="009F6F92" w:rsidP="00C60EB2">
            <w:pPr>
              <w:spacing w:before="120"/>
              <w:rPr>
                <w:rFonts w:ascii="Calibri" w:hAnsi="Calibri"/>
                <w:sz w:val="22"/>
                <w:szCs w:val="22"/>
              </w:rPr>
            </w:pPr>
            <w:r>
              <w:rPr>
                <w:rFonts w:ascii="Calibri" w:hAnsi="Calibri"/>
                <w:sz w:val="22"/>
                <w:szCs w:val="22"/>
              </w:rPr>
              <w:t>$236</w:t>
            </w:r>
          </w:p>
        </w:tc>
        <w:tc>
          <w:tcPr>
            <w:tcW w:w="1570" w:type="dxa"/>
          </w:tcPr>
          <w:p w14:paraId="3C841E5F" w14:textId="1EFB680A" w:rsidR="009F6F92" w:rsidRPr="007E5253" w:rsidRDefault="009F6F92" w:rsidP="00C60EB2">
            <w:pPr>
              <w:spacing w:before="120"/>
              <w:rPr>
                <w:rFonts w:ascii="Calibri" w:hAnsi="Calibri"/>
                <w:sz w:val="22"/>
                <w:szCs w:val="22"/>
              </w:rPr>
            </w:pPr>
            <w:r>
              <w:rPr>
                <w:rFonts w:ascii="Calibri" w:hAnsi="Calibri"/>
                <w:sz w:val="22"/>
                <w:szCs w:val="22"/>
              </w:rPr>
              <w:t>19,518</w:t>
            </w:r>
          </w:p>
        </w:tc>
      </w:tr>
      <w:tr w:rsidR="009F6F92" w:rsidRPr="007E5253" w14:paraId="0A5024AD" w14:textId="77777777" w:rsidTr="008317A7">
        <w:trPr>
          <w:gridAfter w:val="1"/>
          <w:wAfter w:w="6" w:type="dxa"/>
        </w:trPr>
        <w:tc>
          <w:tcPr>
            <w:tcW w:w="1156" w:type="dxa"/>
          </w:tcPr>
          <w:p w14:paraId="424B7FC6" w14:textId="77777777" w:rsidR="009F6F92" w:rsidRPr="007E5253" w:rsidRDefault="009F6F92" w:rsidP="00C60EB2">
            <w:pPr>
              <w:spacing w:before="120"/>
              <w:rPr>
                <w:rFonts w:ascii="Calibri" w:hAnsi="Calibri"/>
                <w:sz w:val="22"/>
                <w:szCs w:val="22"/>
              </w:rPr>
            </w:pPr>
            <w:r>
              <w:rPr>
                <w:rFonts w:ascii="Calibri" w:hAnsi="Calibri"/>
                <w:sz w:val="22"/>
                <w:szCs w:val="22"/>
              </w:rPr>
              <w:t>CA</w:t>
            </w:r>
          </w:p>
        </w:tc>
        <w:tc>
          <w:tcPr>
            <w:tcW w:w="1496" w:type="dxa"/>
          </w:tcPr>
          <w:p w14:paraId="6571B7C1" w14:textId="07E0D9D1" w:rsidR="009F6F92" w:rsidRPr="007E5253" w:rsidRDefault="00BF3AD2" w:rsidP="00C60EB2">
            <w:pPr>
              <w:spacing w:before="120"/>
              <w:rPr>
                <w:rFonts w:ascii="Calibri" w:hAnsi="Calibri"/>
                <w:sz w:val="22"/>
                <w:szCs w:val="22"/>
              </w:rPr>
            </w:pPr>
            <w:r>
              <w:rPr>
                <w:rFonts w:ascii="Calibri" w:hAnsi="Calibri"/>
                <w:sz w:val="22"/>
                <w:szCs w:val="22"/>
              </w:rPr>
              <w:t>$</w:t>
            </w:r>
            <w:r w:rsidR="009F6F92">
              <w:rPr>
                <w:rFonts w:ascii="Calibri" w:hAnsi="Calibri"/>
                <w:sz w:val="22"/>
                <w:szCs w:val="22"/>
              </w:rPr>
              <w:t>192</w:t>
            </w:r>
            <w:r>
              <w:rPr>
                <w:rFonts w:ascii="Calibri" w:hAnsi="Calibri"/>
                <w:sz w:val="22"/>
                <w:szCs w:val="22"/>
              </w:rPr>
              <w:t>,</w:t>
            </w:r>
            <w:r w:rsidR="009F6F92">
              <w:rPr>
                <w:rFonts w:ascii="Calibri" w:hAnsi="Calibri"/>
                <w:sz w:val="22"/>
                <w:szCs w:val="22"/>
              </w:rPr>
              <w:t>472</w:t>
            </w:r>
            <w:r>
              <w:rPr>
                <w:rFonts w:ascii="Calibri" w:hAnsi="Calibri"/>
                <w:sz w:val="22"/>
                <w:szCs w:val="22"/>
              </w:rPr>
              <w:t>,</w:t>
            </w:r>
            <w:r w:rsidR="009F6F92">
              <w:rPr>
                <w:rFonts w:ascii="Calibri" w:hAnsi="Calibri"/>
                <w:sz w:val="22"/>
                <w:szCs w:val="22"/>
              </w:rPr>
              <w:t>684</w:t>
            </w:r>
          </w:p>
        </w:tc>
        <w:tc>
          <w:tcPr>
            <w:tcW w:w="1897" w:type="dxa"/>
          </w:tcPr>
          <w:p w14:paraId="56A3455F" w14:textId="04A95F92" w:rsidR="009F6F92" w:rsidRPr="007E5253" w:rsidRDefault="009F6F92" w:rsidP="00C60EB2">
            <w:pPr>
              <w:spacing w:before="120"/>
              <w:rPr>
                <w:rFonts w:ascii="Calibri" w:hAnsi="Calibri"/>
                <w:sz w:val="22"/>
                <w:szCs w:val="22"/>
              </w:rPr>
            </w:pPr>
            <w:r>
              <w:rPr>
                <w:rFonts w:ascii="Calibri" w:hAnsi="Calibri"/>
                <w:sz w:val="22"/>
                <w:szCs w:val="22"/>
              </w:rPr>
              <w:t>65d</w:t>
            </w:r>
          </w:p>
        </w:tc>
        <w:tc>
          <w:tcPr>
            <w:tcW w:w="2143" w:type="dxa"/>
          </w:tcPr>
          <w:p w14:paraId="50A93AAE" w14:textId="3B1E44BA" w:rsidR="009F6F92" w:rsidRPr="007E5253" w:rsidRDefault="009F6F92" w:rsidP="00C60EB2">
            <w:pPr>
              <w:spacing w:before="120"/>
              <w:rPr>
                <w:rFonts w:ascii="Calibri" w:hAnsi="Calibri"/>
                <w:sz w:val="22"/>
                <w:szCs w:val="22"/>
              </w:rPr>
            </w:pPr>
            <w:r>
              <w:rPr>
                <w:rFonts w:ascii="Calibri" w:hAnsi="Calibri"/>
                <w:sz w:val="22"/>
                <w:szCs w:val="22"/>
              </w:rPr>
              <w:t>$245</w:t>
            </w:r>
          </w:p>
        </w:tc>
        <w:tc>
          <w:tcPr>
            <w:tcW w:w="1570" w:type="dxa"/>
          </w:tcPr>
          <w:p w14:paraId="073D1801" w14:textId="48EE2132" w:rsidR="009F6F92" w:rsidRPr="007E5253" w:rsidRDefault="009F6F92" w:rsidP="00C60EB2">
            <w:pPr>
              <w:spacing w:before="120"/>
              <w:rPr>
                <w:rFonts w:ascii="Calibri" w:hAnsi="Calibri"/>
                <w:sz w:val="22"/>
                <w:szCs w:val="22"/>
              </w:rPr>
            </w:pPr>
            <w:r>
              <w:rPr>
                <w:rFonts w:ascii="Calibri" w:hAnsi="Calibri"/>
                <w:sz w:val="22"/>
                <w:szCs w:val="22"/>
              </w:rPr>
              <w:t>4,015</w:t>
            </w:r>
          </w:p>
        </w:tc>
      </w:tr>
      <w:tr w:rsidR="00BF3AD2" w:rsidRPr="007E5253" w14:paraId="378E9056" w14:textId="77777777" w:rsidTr="008317A7">
        <w:tc>
          <w:tcPr>
            <w:tcW w:w="1156" w:type="dxa"/>
            <w:shd w:val="clear" w:color="auto" w:fill="F2F2F2" w:themeFill="background1" w:themeFillShade="F2"/>
          </w:tcPr>
          <w:p w14:paraId="3F9BB260" w14:textId="77777777" w:rsidR="00BF3AD2" w:rsidRPr="007E5253" w:rsidRDefault="00BF3AD2" w:rsidP="00C60EB2">
            <w:pPr>
              <w:spacing w:before="120"/>
              <w:rPr>
                <w:rFonts w:ascii="Calibri" w:hAnsi="Calibri"/>
                <w:sz w:val="22"/>
                <w:szCs w:val="22"/>
              </w:rPr>
            </w:pPr>
            <w:r>
              <w:rPr>
                <w:rFonts w:ascii="Calibri" w:hAnsi="Calibri"/>
                <w:sz w:val="22"/>
                <w:szCs w:val="22"/>
              </w:rPr>
              <w:t>CO</w:t>
            </w:r>
          </w:p>
        </w:tc>
        <w:tc>
          <w:tcPr>
            <w:tcW w:w="7112" w:type="dxa"/>
            <w:gridSpan w:val="5"/>
            <w:shd w:val="clear" w:color="auto" w:fill="F2F2F2" w:themeFill="background1" w:themeFillShade="F2"/>
          </w:tcPr>
          <w:p w14:paraId="038A0BDF" w14:textId="3B11B672" w:rsidR="00BF3AD2" w:rsidRPr="00BF3AD2" w:rsidRDefault="00BF3AD2" w:rsidP="00C60EB2">
            <w:pPr>
              <w:spacing w:before="120"/>
              <w:rPr>
                <w:rFonts w:ascii="Calibri" w:hAnsi="Calibri"/>
                <w:i/>
                <w:sz w:val="22"/>
                <w:szCs w:val="22"/>
              </w:rPr>
            </w:pPr>
            <w:r>
              <w:rPr>
                <w:rFonts w:ascii="Calibri" w:hAnsi="Calibri"/>
                <w:i/>
                <w:sz w:val="22"/>
                <w:szCs w:val="22"/>
              </w:rPr>
              <w:t>Did not participate in 2018.</w:t>
            </w:r>
          </w:p>
        </w:tc>
      </w:tr>
      <w:tr w:rsidR="009F6F92" w:rsidRPr="007E5253" w14:paraId="4B206699" w14:textId="77777777" w:rsidTr="008317A7">
        <w:trPr>
          <w:gridAfter w:val="1"/>
          <w:wAfter w:w="6" w:type="dxa"/>
        </w:trPr>
        <w:tc>
          <w:tcPr>
            <w:tcW w:w="1156" w:type="dxa"/>
          </w:tcPr>
          <w:p w14:paraId="73440536" w14:textId="77777777" w:rsidR="009F6F92" w:rsidRPr="007E5253" w:rsidRDefault="009F6F92" w:rsidP="00C60EB2">
            <w:pPr>
              <w:spacing w:before="120"/>
              <w:rPr>
                <w:rFonts w:ascii="Calibri" w:hAnsi="Calibri"/>
                <w:sz w:val="22"/>
                <w:szCs w:val="22"/>
              </w:rPr>
            </w:pPr>
            <w:r>
              <w:rPr>
                <w:rFonts w:ascii="Calibri" w:hAnsi="Calibri"/>
                <w:sz w:val="22"/>
                <w:szCs w:val="22"/>
              </w:rPr>
              <w:t>MN</w:t>
            </w:r>
          </w:p>
        </w:tc>
        <w:tc>
          <w:tcPr>
            <w:tcW w:w="1496" w:type="dxa"/>
          </w:tcPr>
          <w:p w14:paraId="1388DDE2" w14:textId="56680D84" w:rsidR="009F6F92" w:rsidRPr="007E5253" w:rsidRDefault="00BF3AD2" w:rsidP="00C60EB2">
            <w:pPr>
              <w:spacing w:before="120"/>
              <w:rPr>
                <w:rFonts w:ascii="Calibri" w:hAnsi="Calibri"/>
                <w:sz w:val="22"/>
                <w:szCs w:val="22"/>
              </w:rPr>
            </w:pPr>
            <w:r>
              <w:rPr>
                <w:rFonts w:ascii="Calibri" w:hAnsi="Calibri"/>
                <w:sz w:val="22"/>
                <w:szCs w:val="22"/>
              </w:rPr>
              <w:t>$25,115,503</w:t>
            </w:r>
          </w:p>
        </w:tc>
        <w:tc>
          <w:tcPr>
            <w:tcW w:w="1897" w:type="dxa"/>
          </w:tcPr>
          <w:p w14:paraId="04B4E4EC" w14:textId="214E8348" w:rsidR="009F6F92" w:rsidRPr="007E5253" w:rsidRDefault="00BF3AD2" w:rsidP="00C60EB2">
            <w:pPr>
              <w:spacing w:before="120"/>
              <w:rPr>
                <w:rFonts w:ascii="Calibri" w:hAnsi="Calibri"/>
                <w:sz w:val="22"/>
                <w:szCs w:val="22"/>
              </w:rPr>
            </w:pPr>
            <w:r>
              <w:rPr>
                <w:rFonts w:ascii="Calibri" w:hAnsi="Calibri"/>
                <w:sz w:val="22"/>
                <w:szCs w:val="22"/>
              </w:rPr>
              <w:t>10d</w:t>
            </w:r>
          </w:p>
        </w:tc>
        <w:tc>
          <w:tcPr>
            <w:tcW w:w="2143" w:type="dxa"/>
          </w:tcPr>
          <w:p w14:paraId="2ABEDF98" w14:textId="1ED0A104" w:rsidR="009F6F92" w:rsidRPr="007E5253" w:rsidRDefault="00BF3AD2" w:rsidP="00C60EB2">
            <w:pPr>
              <w:spacing w:before="120"/>
              <w:rPr>
                <w:rFonts w:ascii="Calibri" w:hAnsi="Calibri"/>
                <w:sz w:val="22"/>
                <w:szCs w:val="22"/>
              </w:rPr>
            </w:pPr>
            <w:r>
              <w:rPr>
                <w:rFonts w:ascii="Calibri" w:hAnsi="Calibri"/>
                <w:sz w:val="22"/>
                <w:szCs w:val="22"/>
              </w:rPr>
              <w:t>$260</w:t>
            </w:r>
          </w:p>
        </w:tc>
        <w:tc>
          <w:tcPr>
            <w:tcW w:w="1570" w:type="dxa"/>
          </w:tcPr>
          <w:p w14:paraId="779483FC" w14:textId="3BA05A2F" w:rsidR="009F6F92" w:rsidRPr="007E5253" w:rsidRDefault="00BF3AD2" w:rsidP="00C60EB2">
            <w:pPr>
              <w:spacing w:before="120"/>
              <w:rPr>
                <w:rFonts w:ascii="Calibri" w:hAnsi="Calibri"/>
                <w:sz w:val="22"/>
                <w:szCs w:val="22"/>
              </w:rPr>
            </w:pPr>
            <w:r>
              <w:rPr>
                <w:rFonts w:ascii="Calibri" w:hAnsi="Calibri"/>
                <w:sz w:val="22"/>
                <w:szCs w:val="22"/>
              </w:rPr>
              <w:t>57,944</w:t>
            </w:r>
          </w:p>
        </w:tc>
      </w:tr>
      <w:tr w:rsidR="00BF3AD2" w:rsidRPr="007E5253" w14:paraId="64A5D65E" w14:textId="77777777" w:rsidTr="008317A7">
        <w:tc>
          <w:tcPr>
            <w:tcW w:w="1156" w:type="dxa"/>
            <w:shd w:val="clear" w:color="auto" w:fill="F2F2F2" w:themeFill="background1" w:themeFillShade="F2"/>
          </w:tcPr>
          <w:p w14:paraId="350CD0DA" w14:textId="77777777" w:rsidR="00BF3AD2" w:rsidRPr="007E5253" w:rsidRDefault="00BF3AD2" w:rsidP="00C60EB2">
            <w:pPr>
              <w:spacing w:before="120"/>
              <w:rPr>
                <w:rFonts w:ascii="Calibri" w:hAnsi="Calibri"/>
                <w:sz w:val="22"/>
                <w:szCs w:val="22"/>
              </w:rPr>
            </w:pPr>
            <w:r>
              <w:rPr>
                <w:rFonts w:ascii="Calibri" w:hAnsi="Calibri"/>
                <w:sz w:val="22"/>
                <w:szCs w:val="22"/>
              </w:rPr>
              <w:t>MT</w:t>
            </w:r>
          </w:p>
        </w:tc>
        <w:tc>
          <w:tcPr>
            <w:tcW w:w="7112" w:type="dxa"/>
            <w:gridSpan w:val="5"/>
            <w:shd w:val="clear" w:color="auto" w:fill="F2F2F2" w:themeFill="background1" w:themeFillShade="F2"/>
          </w:tcPr>
          <w:p w14:paraId="08D9AE5D" w14:textId="3C842377" w:rsidR="00BF3AD2" w:rsidRPr="00BF3AD2" w:rsidRDefault="00BF3AD2" w:rsidP="00C60EB2">
            <w:pPr>
              <w:spacing w:before="120"/>
              <w:rPr>
                <w:rFonts w:ascii="Calibri" w:hAnsi="Calibri"/>
                <w:i/>
                <w:sz w:val="22"/>
                <w:szCs w:val="22"/>
              </w:rPr>
            </w:pPr>
            <w:r>
              <w:rPr>
                <w:rFonts w:ascii="Calibri" w:hAnsi="Calibri"/>
                <w:i/>
                <w:sz w:val="22"/>
                <w:szCs w:val="22"/>
              </w:rPr>
              <w:t>Did not participate in 2018.</w:t>
            </w:r>
          </w:p>
        </w:tc>
      </w:tr>
      <w:tr w:rsidR="009F6F92" w:rsidRPr="007E5253" w14:paraId="7931D9E9" w14:textId="77777777" w:rsidTr="008317A7">
        <w:trPr>
          <w:gridAfter w:val="1"/>
          <w:wAfter w:w="6" w:type="dxa"/>
        </w:trPr>
        <w:tc>
          <w:tcPr>
            <w:tcW w:w="1156" w:type="dxa"/>
          </w:tcPr>
          <w:p w14:paraId="491DCEF5" w14:textId="77777777" w:rsidR="009F6F92" w:rsidRPr="007E5253" w:rsidRDefault="009F6F92" w:rsidP="00C60EB2">
            <w:pPr>
              <w:spacing w:before="120"/>
              <w:rPr>
                <w:rFonts w:ascii="Calibri" w:hAnsi="Calibri"/>
                <w:sz w:val="22"/>
                <w:szCs w:val="22"/>
              </w:rPr>
            </w:pPr>
            <w:r>
              <w:rPr>
                <w:rFonts w:ascii="Calibri" w:hAnsi="Calibri"/>
                <w:sz w:val="22"/>
                <w:szCs w:val="22"/>
              </w:rPr>
              <w:t>OR</w:t>
            </w:r>
          </w:p>
        </w:tc>
        <w:tc>
          <w:tcPr>
            <w:tcW w:w="1496" w:type="dxa"/>
          </w:tcPr>
          <w:p w14:paraId="17995BAE" w14:textId="6399A061" w:rsidR="009F6F92" w:rsidRPr="007E5253" w:rsidRDefault="00BF3AD2" w:rsidP="00C60EB2">
            <w:pPr>
              <w:spacing w:before="120"/>
              <w:rPr>
                <w:rFonts w:ascii="Calibri" w:hAnsi="Calibri"/>
                <w:sz w:val="22"/>
                <w:szCs w:val="22"/>
              </w:rPr>
            </w:pPr>
            <w:r>
              <w:rPr>
                <w:rFonts w:ascii="Calibri" w:hAnsi="Calibri"/>
                <w:sz w:val="22"/>
                <w:szCs w:val="22"/>
              </w:rPr>
              <w:t>$94,261,611</w:t>
            </w:r>
          </w:p>
        </w:tc>
        <w:tc>
          <w:tcPr>
            <w:tcW w:w="1897" w:type="dxa"/>
          </w:tcPr>
          <w:p w14:paraId="715EF168" w14:textId="5FC1E17C" w:rsidR="009F6F92" w:rsidRPr="007E5253" w:rsidRDefault="00BF3AD2" w:rsidP="00C60EB2">
            <w:pPr>
              <w:spacing w:before="120"/>
              <w:rPr>
                <w:rFonts w:ascii="Calibri" w:hAnsi="Calibri"/>
                <w:sz w:val="22"/>
                <w:szCs w:val="22"/>
              </w:rPr>
            </w:pPr>
            <w:r>
              <w:rPr>
                <w:rFonts w:ascii="Calibri" w:hAnsi="Calibri"/>
                <w:sz w:val="22"/>
                <w:szCs w:val="22"/>
              </w:rPr>
              <w:t>11d</w:t>
            </w:r>
          </w:p>
        </w:tc>
        <w:tc>
          <w:tcPr>
            <w:tcW w:w="2143" w:type="dxa"/>
          </w:tcPr>
          <w:p w14:paraId="626022C2" w14:textId="02DB9B93" w:rsidR="009F6F92" w:rsidRPr="007E5253" w:rsidRDefault="00BF3AD2" w:rsidP="00C60EB2">
            <w:pPr>
              <w:spacing w:before="120"/>
              <w:rPr>
                <w:rFonts w:ascii="Calibri" w:hAnsi="Calibri"/>
                <w:sz w:val="22"/>
                <w:szCs w:val="22"/>
              </w:rPr>
            </w:pPr>
            <w:r>
              <w:rPr>
                <w:rFonts w:ascii="Calibri" w:hAnsi="Calibri"/>
                <w:sz w:val="22"/>
                <w:szCs w:val="22"/>
              </w:rPr>
              <w:t>$320</w:t>
            </w:r>
          </w:p>
        </w:tc>
        <w:tc>
          <w:tcPr>
            <w:tcW w:w="1570" w:type="dxa"/>
          </w:tcPr>
          <w:p w14:paraId="1D224F9C" w14:textId="7BA999B9" w:rsidR="009F6F92" w:rsidRPr="007E5253" w:rsidRDefault="00BF3AD2" w:rsidP="00C60EB2">
            <w:pPr>
              <w:spacing w:before="120"/>
              <w:rPr>
                <w:rFonts w:ascii="Calibri" w:hAnsi="Calibri"/>
                <w:sz w:val="22"/>
                <w:szCs w:val="22"/>
              </w:rPr>
            </w:pPr>
            <w:r>
              <w:rPr>
                <w:rFonts w:ascii="Calibri" w:hAnsi="Calibri"/>
                <w:sz w:val="22"/>
                <w:szCs w:val="22"/>
              </w:rPr>
              <w:t>51,200</w:t>
            </w:r>
          </w:p>
        </w:tc>
      </w:tr>
      <w:tr w:rsidR="009F6F92" w:rsidRPr="007E5253" w14:paraId="602BD779" w14:textId="77777777" w:rsidTr="008317A7">
        <w:trPr>
          <w:gridAfter w:val="1"/>
          <w:wAfter w:w="6" w:type="dxa"/>
        </w:trPr>
        <w:tc>
          <w:tcPr>
            <w:tcW w:w="1156" w:type="dxa"/>
          </w:tcPr>
          <w:p w14:paraId="0881BC54" w14:textId="77777777" w:rsidR="009F6F92" w:rsidRPr="007E5253" w:rsidRDefault="009F6F92" w:rsidP="00C60EB2">
            <w:pPr>
              <w:spacing w:before="120"/>
              <w:rPr>
                <w:rFonts w:ascii="Calibri" w:hAnsi="Calibri"/>
                <w:sz w:val="22"/>
                <w:szCs w:val="22"/>
              </w:rPr>
            </w:pPr>
            <w:r>
              <w:rPr>
                <w:rFonts w:ascii="Calibri" w:hAnsi="Calibri"/>
                <w:sz w:val="22"/>
                <w:szCs w:val="22"/>
              </w:rPr>
              <w:t>UT</w:t>
            </w:r>
          </w:p>
        </w:tc>
        <w:tc>
          <w:tcPr>
            <w:tcW w:w="1496" w:type="dxa"/>
          </w:tcPr>
          <w:p w14:paraId="74229F94" w14:textId="7DC5E4AE" w:rsidR="009F6F92" w:rsidRPr="007E5253" w:rsidRDefault="00BF3AD2" w:rsidP="00C60EB2">
            <w:pPr>
              <w:spacing w:before="120"/>
              <w:rPr>
                <w:rFonts w:ascii="Calibri" w:hAnsi="Calibri"/>
                <w:sz w:val="22"/>
                <w:szCs w:val="22"/>
              </w:rPr>
            </w:pPr>
            <w:r>
              <w:rPr>
                <w:rFonts w:ascii="Calibri" w:hAnsi="Calibri"/>
                <w:sz w:val="22"/>
                <w:szCs w:val="22"/>
              </w:rPr>
              <w:t>$36,925,042</w:t>
            </w:r>
          </w:p>
        </w:tc>
        <w:tc>
          <w:tcPr>
            <w:tcW w:w="1897" w:type="dxa"/>
          </w:tcPr>
          <w:p w14:paraId="6F50F264" w14:textId="74E974B4" w:rsidR="009F6F92" w:rsidRPr="007E5253" w:rsidRDefault="00BF3AD2" w:rsidP="00C60EB2">
            <w:pPr>
              <w:spacing w:before="120"/>
              <w:rPr>
                <w:rFonts w:ascii="Calibri" w:hAnsi="Calibri"/>
                <w:sz w:val="22"/>
                <w:szCs w:val="22"/>
              </w:rPr>
            </w:pPr>
            <w:r>
              <w:rPr>
                <w:rFonts w:ascii="Calibri" w:hAnsi="Calibri"/>
                <w:sz w:val="22"/>
                <w:szCs w:val="22"/>
              </w:rPr>
              <w:t>13d</w:t>
            </w:r>
          </w:p>
        </w:tc>
        <w:tc>
          <w:tcPr>
            <w:tcW w:w="2143" w:type="dxa"/>
          </w:tcPr>
          <w:p w14:paraId="0F6FC976" w14:textId="3A2939FB" w:rsidR="009F6F92" w:rsidRPr="007E5253" w:rsidRDefault="00BF3AD2" w:rsidP="00C60EB2">
            <w:pPr>
              <w:spacing w:before="120"/>
              <w:rPr>
                <w:rFonts w:ascii="Calibri" w:hAnsi="Calibri"/>
                <w:sz w:val="22"/>
                <w:szCs w:val="22"/>
              </w:rPr>
            </w:pPr>
            <w:r>
              <w:rPr>
                <w:rFonts w:ascii="Calibri" w:hAnsi="Calibri"/>
                <w:sz w:val="22"/>
                <w:szCs w:val="22"/>
              </w:rPr>
              <w:t>$226</w:t>
            </w:r>
          </w:p>
        </w:tc>
        <w:tc>
          <w:tcPr>
            <w:tcW w:w="1570" w:type="dxa"/>
          </w:tcPr>
          <w:p w14:paraId="4E907355" w14:textId="217A3B7B" w:rsidR="009F6F92" w:rsidRPr="007E5253" w:rsidRDefault="00BF3AD2" w:rsidP="00C60EB2">
            <w:pPr>
              <w:spacing w:before="120"/>
              <w:rPr>
                <w:rFonts w:ascii="Calibri" w:hAnsi="Calibri"/>
                <w:sz w:val="22"/>
                <w:szCs w:val="22"/>
              </w:rPr>
            </w:pPr>
            <w:r>
              <w:rPr>
                <w:rFonts w:ascii="Calibri" w:hAnsi="Calibri"/>
                <w:sz w:val="22"/>
                <w:szCs w:val="22"/>
              </w:rPr>
              <w:t>33,577</w:t>
            </w:r>
          </w:p>
        </w:tc>
      </w:tr>
      <w:tr w:rsidR="009F6F92" w:rsidRPr="007E5253" w14:paraId="2A6B409A" w14:textId="77777777" w:rsidTr="008317A7">
        <w:trPr>
          <w:gridAfter w:val="1"/>
          <w:wAfter w:w="6" w:type="dxa"/>
        </w:trPr>
        <w:tc>
          <w:tcPr>
            <w:tcW w:w="1156" w:type="dxa"/>
          </w:tcPr>
          <w:p w14:paraId="0CF620C4" w14:textId="77777777" w:rsidR="009F6F92" w:rsidRPr="007E5253" w:rsidRDefault="009F6F92" w:rsidP="00C60EB2">
            <w:pPr>
              <w:spacing w:before="120"/>
              <w:rPr>
                <w:rFonts w:ascii="Calibri" w:hAnsi="Calibri"/>
                <w:sz w:val="22"/>
                <w:szCs w:val="22"/>
              </w:rPr>
            </w:pPr>
            <w:r>
              <w:rPr>
                <w:rFonts w:ascii="Calibri" w:hAnsi="Calibri"/>
                <w:sz w:val="22"/>
                <w:szCs w:val="22"/>
              </w:rPr>
              <w:t>WA</w:t>
            </w:r>
          </w:p>
        </w:tc>
        <w:tc>
          <w:tcPr>
            <w:tcW w:w="1496" w:type="dxa"/>
          </w:tcPr>
          <w:p w14:paraId="5953B094" w14:textId="5315A6B3" w:rsidR="009F6F92" w:rsidRPr="007E5253" w:rsidRDefault="00BF3AD2" w:rsidP="00C60EB2">
            <w:pPr>
              <w:spacing w:before="120"/>
              <w:rPr>
                <w:rFonts w:ascii="Calibri" w:hAnsi="Calibri"/>
                <w:sz w:val="22"/>
                <w:szCs w:val="22"/>
              </w:rPr>
            </w:pPr>
            <w:r>
              <w:rPr>
                <w:rFonts w:ascii="Calibri" w:hAnsi="Calibri"/>
                <w:sz w:val="22"/>
                <w:szCs w:val="22"/>
              </w:rPr>
              <w:t>$183,639,040</w:t>
            </w:r>
          </w:p>
        </w:tc>
        <w:tc>
          <w:tcPr>
            <w:tcW w:w="1897" w:type="dxa"/>
          </w:tcPr>
          <w:p w14:paraId="7AAA1280" w14:textId="5AC91B57" w:rsidR="009F6F92" w:rsidRPr="007E5253" w:rsidRDefault="00BF3AD2" w:rsidP="00C60EB2">
            <w:pPr>
              <w:spacing w:before="120"/>
              <w:rPr>
                <w:rFonts w:ascii="Calibri" w:hAnsi="Calibri"/>
                <w:sz w:val="22"/>
                <w:szCs w:val="22"/>
              </w:rPr>
            </w:pPr>
            <w:r>
              <w:rPr>
                <w:rFonts w:ascii="Calibri" w:hAnsi="Calibri"/>
                <w:sz w:val="22"/>
                <w:szCs w:val="22"/>
              </w:rPr>
              <w:t>15d</w:t>
            </w:r>
          </w:p>
        </w:tc>
        <w:tc>
          <w:tcPr>
            <w:tcW w:w="2143" w:type="dxa"/>
          </w:tcPr>
          <w:p w14:paraId="6994B88D" w14:textId="7B016E00" w:rsidR="009F6F92" w:rsidRPr="007E5253" w:rsidRDefault="00BF3AD2" w:rsidP="00C60EB2">
            <w:pPr>
              <w:spacing w:before="120"/>
              <w:rPr>
                <w:rFonts w:ascii="Calibri" w:hAnsi="Calibri"/>
                <w:sz w:val="22"/>
                <w:szCs w:val="22"/>
              </w:rPr>
            </w:pPr>
            <w:r>
              <w:rPr>
                <w:rFonts w:ascii="Calibri" w:hAnsi="Calibri"/>
                <w:sz w:val="22"/>
                <w:szCs w:val="22"/>
              </w:rPr>
              <w:t>$379</w:t>
            </w:r>
          </w:p>
        </w:tc>
        <w:tc>
          <w:tcPr>
            <w:tcW w:w="1570" w:type="dxa"/>
          </w:tcPr>
          <w:p w14:paraId="0978E366" w14:textId="3DB5BFF8" w:rsidR="009F6F92" w:rsidRPr="007E5253" w:rsidRDefault="00BF3AD2" w:rsidP="00C60EB2">
            <w:pPr>
              <w:spacing w:before="120"/>
              <w:rPr>
                <w:rFonts w:ascii="Calibri" w:hAnsi="Calibri"/>
                <w:sz w:val="22"/>
                <w:szCs w:val="22"/>
              </w:rPr>
            </w:pPr>
            <w:r>
              <w:rPr>
                <w:rFonts w:ascii="Calibri" w:hAnsi="Calibri"/>
                <w:sz w:val="22"/>
                <w:szCs w:val="22"/>
              </w:rPr>
              <w:t>71,393</w:t>
            </w:r>
          </w:p>
        </w:tc>
      </w:tr>
      <w:tr w:rsidR="009F6F92" w:rsidRPr="007E5253" w14:paraId="673125AC" w14:textId="77777777" w:rsidTr="008317A7">
        <w:trPr>
          <w:gridAfter w:val="1"/>
          <w:wAfter w:w="6" w:type="dxa"/>
        </w:trPr>
        <w:tc>
          <w:tcPr>
            <w:tcW w:w="1156" w:type="dxa"/>
          </w:tcPr>
          <w:p w14:paraId="6F9A2730" w14:textId="77777777" w:rsidR="009F6F92" w:rsidRPr="007E5253" w:rsidRDefault="009F6F92" w:rsidP="00C60EB2">
            <w:pPr>
              <w:spacing w:before="120"/>
              <w:rPr>
                <w:rFonts w:ascii="Calibri" w:hAnsi="Calibri"/>
                <w:sz w:val="22"/>
                <w:szCs w:val="22"/>
              </w:rPr>
            </w:pPr>
            <w:r>
              <w:rPr>
                <w:rFonts w:ascii="Calibri" w:hAnsi="Calibri"/>
                <w:sz w:val="22"/>
                <w:szCs w:val="22"/>
              </w:rPr>
              <w:t>WI</w:t>
            </w:r>
          </w:p>
        </w:tc>
        <w:tc>
          <w:tcPr>
            <w:tcW w:w="1496" w:type="dxa"/>
          </w:tcPr>
          <w:p w14:paraId="07DE5513" w14:textId="614C4594" w:rsidR="009F6F92" w:rsidRPr="007E5253" w:rsidRDefault="00BF3AD2" w:rsidP="00C60EB2">
            <w:pPr>
              <w:spacing w:before="120"/>
              <w:rPr>
                <w:rFonts w:ascii="Calibri" w:hAnsi="Calibri"/>
                <w:sz w:val="22"/>
                <w:szCs w:val="22"/>
              </w:rPr>
            </w:pPr>
            <w:r>
              <w:rPr>
                <w:rFonts w:ascii="Calibri" w:hAnsi="Calibri"/>
                <w:sz w:val="22"/>
                <w:szCs w:val="22"/>
              </w:rPr>
              <w:t>$194,090,042</w:t>
            </w:r>
          </w:p>
        </w:tc>
        <w:tc>
          <w:tcPr>
            <w:tcW w:w="1897" w:type="dxa"/>
          </w:tcPr>
          <w:p w14:paraId="77727E75" w14:textId="0076536E" w:rsidR="009F6F92" w:rsidRPr="007E5253" w:rsidRDefault="00BF3AD2" w:rsidP="00C60EB2">
            <w:pPr>
              <w:spacing w:before="120"/>
              <w:rPr>
                <w:rFonts w:ascii="Calibri" w:hAnsi="Calibri"/>
                <w:sz w:val="22"/>
                <w:szCs w:val="22"/>
              </w:rPr>
            </w:pPr>
            <w:r>
              <w:rPr>
                <w:rFonts w:ascii="Calibri" w:hAnsi="Calibri"/>
                <w:sz w:val="22"/>
                <w:szCs w:val="22"/>
              </w:rPr>
              <w:t>2d</w:t>
            </w:r>
          </w:p>
        </w:tc>
        <w:tc>
          <w:tcPr>
            <w:tcW w:w="2143" w:type="dxa"/>
          </w:tcPr>
          <w:p w14:paraId="7E6A566C" w14:textId="051885C7" w:rsidR="009F6F92" w:rsidRPr="007E5253" w:rsidRDefault="00BF3AD2" w:rsidP="00C60EB2">
            <w:pPr>
              <w:spacing w:before="120"/>
              <w:rPr>
                <w:rFonts w:ascii="Calibri" w:hAnsi="Calibri"/>
                <w:sz w:val="22"/>
                <w:szCs w:val="22"/>
              </w:rPr>
            </w:pPr>
            <w:r>
              <w:rPr>
                <w:rFonts w:ascii="Calibri" w:hAnsi="Calibri"/>
                <w:sz w:val="22"/>
                <w:szCs w:val="22"/>
              </w:rPr>
              <w:t>$288</w:t>
            </w:r>
          </w:p>
        </w:tc>
        <w:tc>
          <w:tcPr>
            <w:tcW w:w="1570" w:type="dxa"/>
          </w:tcPr>
          <w:p w14:paraId="50825A41" w14:textId="2FFDA1F8" w:rsidR="009F6F92" w:rsidRPr="007E5253" w:rsidRDefault="00BF3AD2" w:rsidP="00C60EB2">
            <w:pPr>
              <w:spacing w:before="120"/>
              <w:rPr>
                <w:rFonts w:ascii="Calibri" w:hAnsi="Calibri"/>
                <w:sz w:val="22"/>
                <w:szCs w:val="22"/>
              </w:rPr>
            </w:pPr>
            <w:r>
              <w:rPr>
                <w:rFonts w:ascii="Calibri" w:hAnsi="Calibri"/>
                <w:sz w:val="22"/>
                <w:szCs w:val="22"/>
              </w:rPr>
              <w:t>205,100</w:t>
            </w:r>
          </w:p>
        </w:tc>
      </w:tr>
      <w:tr w:rsidR="009F6F92" w:rsidRPr="007E5253" w14:paraId="4BDCEDEF" w14:textId="77777777" w:rsidTr="008317A7">
        <w:tc>
          <w:tcPr>
            <w:tcW w:w="8268" w:type="dxa"/>
            <w:gridSpan w:val="6"/>
            <w:shd w:val="clear" w:color="auto" w:fill="D9D9D9" w:themeFill="background1" w:themeFillShade="D9"/>
          </w:tcPr>
          <w:p w14:paraId="64DC9C72" w14:textId="77777777" w:rsidR="009F6F92" w:rsidRPr="007E5253" w:rsidRDefault="009F6F92" w:rsidP="00790C08">
            <w:pPr>
              <w:spacing w:before="120"/>
              <w:rPr>
                <w:rFonts w:ascii="Calibri" w:hAnsi="Calibri"/>
                <w:sz w:val="22"/>
                <w:szCs w:val="22"/>
              </w:rPr>
            </w:pPr>
            <w:r>
              <w:rPr>
                <w:rFonts w:ascii="Calibri" w:hAnsi="Calibri"/>
                <w:b/>
                <w:sz w:val="22"/>
                <w:szCs w:val="22"/>
              </w:rPr>
              <w:t>Purchase Card (Political Subdivisions)</w:t>
            </w:r>
          </w:p>
        </w:tc>
      </w:tr>
      <w:tr w:rsidR="009F6F92" w:rsidRPr="007E5253" w14:paraId="6792DFF5" w14:textId="77777777" w:rsidTr="008317A7">
        <w:trPr>
          <w:gridAfter w:val="1"/>
          <w:wAfter w:w="6" w:type="dxa"/>
        </w:trPr>
        <w:tc>
          <w:tcPr>
            <w:tcW w:w="1156" w:type="dxa"/>
          </w:tcPr>
          <w:p w14:paraId="75A0D14C" w14:textId="55ADE218" w:rsidR="009F6F92" w:rsidRDefault="009F6F92" w:rsidP="00790C08">
            <w:pPr>
              <w:spacing w:before="120"/>
              <w:rPr>
                <w:rFonts w:ascii="Calibri" w:hAnsi="Calibri"/>
                <w:sz w:val="22"/>
                <w:szCs w:val="22"/>
              </w:rPr>
            </w:pPr>
            <w:r w:rsidRPr="00C44C76">
              <w:rPr>
                <w:rFonts w:ascii="Calibri" w:hAnsi="Calibri"/>
                <w:b/>
                <w:sz w:val="22"/>
                <w:szCs w:val="22"/>
              </w:rPr>
              <w:t>State</w:t>
            </w:r>
          </w:p>
        </w:tc>
        <w:tc>
          <w:tcPr>
            <w:tcW w:w="1496" w:type="dxa"/>
          </w:tcPr>
          <w:p w14:paraId="358A4AE5" w14:textId="0AC79939" w:rsidR="009F6F92" w:rsidRPr="007E5253" w:rsidRDefault="009F6F92" w:rsidP="00790C08">
            <w:pPr>
              <w:spacing w:before="120"/>
              <w:rPr>
                <w:rFonts w:ascii="Calibri" w:hAnsi="Calibri"/>
                <w:sz w:val="22"/>
                <w:szCs w:val="22"/>
              </w:rPr>
            </w:pPr>
            <w:r w:rsidRPr="00C44C76">
              <w:rPr>
                <w:rFonts w:ascii="Calibri" w:hAnsi="Calibri"/>
                <w:b/>
                <w:sz w:val="22"/>
                <w:szCs w:val="22"/>
              </w:rPr>
              <w:t>Volume</w:t>
            </w:r>
          </w:p>
        </w:tc>
        <w:tc>
          <w:tcPr>
            <w:tcW w:w="1897" w:type="dxa"/>
          </w:tcPr>
          <w:p w14:paraId="1567F774" w14:textId="264DE5C4" w:rsidR="009F6F92" w:rsidRPr="007E5253" w:rsidRDefault="009F6F92" w:rsidP="00790C08">
            <w:pPr>
              <w:spacing w:before="120"/>
              <w:rPr>
                <w:rFonts w:ascii="Calibri" w:hAnsi="Calibri"/>
                <w:sz w:val="22"/>
                <w:szCs w:val="22"/>
              </w:rPr>
            </w:pPr>
            <w:r>
              <w:rPr>
                <w:rFonts w:ascii="Calibri" w:hAnsi="Calibri"/>
                <w:b/>
                <w:sz w:val="22"/>
                <w:szCs w:val="22"/>
              </w:rPr>
              <w:t xml:space="preserve">Avg </w:t>
            </w:r>
            <w:r w:rsidRPr="00C44C76">
              <w:rPr>
                <w:rFonts w:ascii="Calibri" w:hAnsi="Calibri"/>
                <w:b/>
                <w:sz w:val="22"/>
                <w:szCs w:val="22"/>
              </w:rPr>
              <w:t>Speed of pay</w:t>
            </w:r>
          </w:p>
        </w:tc>
        <w:tc>
          <w:tcPr>
            <w:tcW w:w="2143" w:type="dxa"/>
          </w:tcPr>
          <w:p w14:paraId="508CE2D3" w14:textId="157463AD" w:rsidR="009F6F92" w:rsidRPr="007E5253" w:rsidRDefault="009F6F92" w:rsidP="00790C08">
            <w:pPr>
              <w:spacing w:before="120"/>
              <w:rPr>
                <w:rFonts w:ascii="Calibri" w:hAnsi="Calibri"/>
                <w:sz w:val="22"/>
                <w:szCs w:val="22"/>
              </w:rPr>
            </w:pPr>
            <w:r w:rsidRPr="00C44C76">
              <w:rPr>
                <w:rFonts w:ascii="Calibri" w:hAnsi="Calibri"/>
                <w:b/>
                <w:sz w:val="22"/>
                <w:szCs w:val="22"/>
              </w:rPr>
              <w:t>Avg transaction size</w:t>
            </w:r>
          </w:p>
        </w:tc>
        <w:tc>
          <w:tcPr>
            <w:tcW w:w="1570" w:type="dxa"/>
          </w:tcPr>
          <w:p w14:paraId="47E68FA5" w14:textId="2D20A4A9" w:rsidR="009F6F92" w:rsidRPr="007E5253" w:rsidRDefault="009F6F92" w:rsidP="00790C08">
            <w:pPr>
              <w:spacing w:before="120"/>
              <w:rPr>
                <w:rFonts w:ascii="Calibri" w:hAnsi="Calibri"/>
                <w:sz w:val="22"/>
                <w:szCs w:val="22"/>
              </w:rPr>
            </w:pPr>
            <w:r w:rsidRPr="00C44C76">
              <w:rPr>
                <w:rFonts w:ascii="Calibri" w:hAnsi="Calibri"/>
                <w:b/>
                <w:sz w:val="22"/>
                <w:szCs w:val="22"/>
              </w:rPr>
              <w:t># of cards</w:t>
            </w:r>
          </w:p>
        </w:tc>
      </w:tr>
      <w:tr w:rsidR="00BF3AD2" w:rsidRPr="007E5253" w14:paraId="168149AA" w14:textId="77777777" w:rsidTr="008317A7">
        <w:tc>
          <w:tcPr>
            <w:tcW w:w="1156" w:type="dxa"/>
            <w:shd w:val="clear" w:color="auto" w:fill="F2F2F2" w:themeFill="background1" w:themeFillShade="F2"/>
          </w:tcPr>
          <w:p w14:paraId="08A6A06F" w14:textId="5D1E593B" w:rsidR="00BF3AD2" w:rsidRDefault="00BF3AD2" w:rsidP="00C94082">
            <w:pPr>
              <w:spacing w:before="120"/>
              <w:rPr>
                <w:rFonts w:ascii="Calibri" w:hAnsi="Calibri"/>
                <w:sz w:val="22"/>
                <w:szCs w:val="22"/>
              </w:rPr>
            </w:pPr>
            <w:r>
              <w:rPr>
                <w:rFonts w:ascii="Calibri" w:hAnsi="Calibri"/>
                <w:sz w:val="22"/>
                <w:szCs w:val="22"/>
              </w:rPr>
              <w:t>AK</w:t>
            </w:r>
          </w:p>
        </w:tc>
        <w:tc>
          <w:tcPr>
            <w:tcW w:w="7112" w:type="dxa"/>
            <w:gridSpan w:val="5"/>
            <w:shd w:val="clear" w:color="auto" w:fill="F2F2F2" w:themeFill="background1" w:themeFillShade="F2"/>
          </w:tcPr>
          <w:p w14:paraId="365F1FE8" w14:textId="655923AD" w:rsidR="00BF3AD2" w:rsidRPr="00BF3AD2" w:rsidRDefault="00BF3AD2" w:rsidP="00C94082">
            <w:pPr>
              <w:spacing w:before="120"/>
              <w:rPr>
                <w:rFonts w:ascii="Calibri" w:hAnsi="Calibri"/>
                <w:i/>
                <w:sz w:val="22"/>
                <w:szCs w:val="22"/>
              </w:rPr>
            </w:pPr>
            <w:r>
              <w:rPr>
                <w:rFonts w:ascii="Calibri" w:hAnsi="Calibri"/>
                <w:i/>
                <w:sz w:val="22"/>
                <w:szCs w:val="22"/>
              </w:rPr>
              <w:t>Did not participate in 2018.</w:t>
            </w:r>
          </w:p>
        </w:tc>
      </w:tr>
      <w:tr w:rsidR="009F6F92" w:rsidRPr="007E5253" w14:paraId="6D09B5B6" w14:textId="77777777" w:rsidTr="008317A7">
        <w:trPr>
          <w:gridAfter w:val="1"/>
          <w:wAfter w:w="6" w:type="dxa"/>
        </w:trPr>
        <w:tc>
          <w:tcPr>
            <w:tcW w:w="1156" w:type="dxa"/>
          </w:tcPr>
          <w:p w14:paraId="78F3B3BB" w14:textId="7052254A" w:rsidR="009F6F92" w:rsidRDefault="009F6F92" w:rsidP="00C94082">
            <w:pPr>
              <w:spacing w:before="120"/>
              <w:rPr>
                <w:rFonts w:ascii="Calibri" w:hAnsi="Calibri"/>
                <w:sz w:val="22"/>
                <w:szCs w:val="22"/>
              </w:rPr>
            </w:pPr>
            <w:r>
              <w:rPr>
                <w:rFonts w:ascii="Calibri" w:hAnsi="Calibri"/>
                <w:sz w:val="22"/>
                <w:szCs w:val="22"/>
              </w:rPr>
              <w:t>AR</w:t>
            </w:r>
          </w:p>
        </w:tc>
        <w:tc>
          <w:tcPr>
            <w:tcW w:w="1496" w:type="dxa"/>
          </w:tcPr>
          <w:p w14:paraId="3842F6E2" w14:textId="7A222763" w:rsidR="009F6F92" w:rsidRPr="007E5253" w:rsidRDefault="00BF3AD2" w:rsidP="00C94082">
            <w:pPr>
              <w:spacing w:before="120"/>
              <w:rPr>
                <w:rFonts w:ascii="Calibri" w:hAnsi="Calibri"/>
                <w:sz w:val="22"/>
                <w:szCs w:val="22"/>
              </w:rPr>
            </w:pPr>
            <w:r>
              <w:rPr>
                <w:rFonts w:ascii="Calibri" w:hAnsi="Calibri"/>
                <w:sz w:val="22"/>
                <w:szCs w:val="22"/>
              </w:rPr>
              <w:t>$37,525,735</w:t>
            </w:r>
          </w:p>
        </w:tc>
        <w:tc>
          <w:tcPr>
            <w:tcW w:w="1897" w:type="dxa"/>
          </w:tcPr>
          <w:p w14:paraId="7C060FF1" w14:textId="6F7E89AC" w:rsidR="009F6F92" w:rsidRPr="007E5253" w:rsidRDefault="00BF3AD2" w:rsidP="00C94082">
            <w:pPr>
              <w:spacing w:before="120"/>
              <w:rPr>
                <w:rFonts w:ascii="Calibri" w:hAnsi="Calibri"/>
                <w:sz w:val="22"/>
                <w:szCs w:val="22"/>
              </w:rPr>
            </w:pPr>
            <w:r>
              <w:rPr>
                <w:rFonts w:ascii="Calibri" w:hAnsi="Calibri"/>
                <w:sz w:val="22"/>
                <w:szCs w:val="22"/>
              </w:rPr>
              <w:t>20d</w:t>
            </w:r>
          </w:p>
        </w:tc>
        <w:tc>
          <w:tcPr>
            <w:tcW w:w="2143" w:type="dxa"/>
          </w:tcPr>
          <w:p w14:paraId="0F9E9A92" w14:textId="4746876C" w:rsidR="009F6F92" w:rsidRPr="007E5253" w:rsidRDefault="00BF3AD2" w:rsidP="00C94082">
            <w:pPr>
              <w:spacing w:before="120"/>
              <w:rPr>
                <w:rFonts w:ascii="Calibri" w:hAnsi="Calibri"/>
                <w:sz w:val="22"/>
                <w:szCs w:val="22"/>
              </w:rPr>
            </w:pPr>
            <w:r>
              <w:rPr>
                <w:rFonts w:ascii="Calibri" w:hAnsi="Calibri"/>
                <w:sz w:val="22"/>
                <w:szCs w:val="22"/>
              </w:rPr>
              <w:t>$212</w:t>
            </w:r>
          </w:p>
        </w:tc>
        <w:tc>
          <w:tcPr>
            <w:tcW w:w="1570" w:type="dxa"/>
          </w:tcPr>
          <w:p w14:paraId="529C9CFE" w14:textId="221FDC1F" w:rsidR="009F6F92" w:rsidRPr="007E5253" w:rsidRDefault="00BF3AD2" w:rsidP="00C94082">
            <w:pPr>
              <w:spacing w:before="120"/>
              <w:rPr>
                <w:rFonts w:ascii="Calibri" w:hAnsi="Calibri"/>
                <w:sz w:val="22"/>
                <w:szCs w:val="22"/>
              </w:rPr>
            </w:pPr>
            <w:r>
              <w:rPr>
                <w:rFonts w:ascii="Calibri" w:hAnsi="Calibri"/>
                <w:sz w:val="22"/>
                <w:szCs w:val="22"/>
              </w:rPr>
              <w:t>35,851</w:t>
            </w:r>
          </w:p>
        </w:tc>
      </w:tr>
      <w:tr w:rsidR="009F6F92" w:rsidRPr="007E5253" w14:paraId="08AA01C1" w14:textId="77777777" w:rsidTr="008317A7">
        <w:trPr>
          <w:gridAfter w:val="1"/>
          <w:wAfter w:w="6" w:type="dxa"/>
        </w:trPr>
        <w:tc>
          <w:tcPr>
            <w:tcW w:w="1156" w:type="dxa"/>
          </w:tcPr>
          <w:p w14:paraId="288CF903" w14:textId="1A6D8790" w:rsidR="009F6F92" w:rsidRDefault="009F6F92" w:rsidP="00C94082">
            <w:pPr>
              <w:spacing w:before="120"/>
              <w:rPr>
                <w:rFonts w:ascii="Calibri" w:hAnsi="Calibri"/>
                <w:sz w:val="22"/>
                <w:szCs w:val="22"/>
              </w:rPr>
            </w:pPr>
            <w:r>
              <w:rPr>
                <w:rFonts w:ascii="Calibri" w:hAnsi="Calibri"/>
                <w:sz w:val="22"/>
                <w:szCs w:val="22"/>
              </w:rPr>
              <w:t>AZ</w:t>
            </w:r>
          </w:p>
        </w:tc>
        <w:tc>
          <w:tcPr>
            <w:tcW w:w="1496" w:type="dxa"/>
          </w:tcPr>
          <w:p w14:paraId="43399F2A" w14:textId="7C3528DA" w:rsidR="009F6F92" w:rsidRPr="007E5253" w:rsidRDefault="00BF3AD2" w:rsidP="00BF3AD2">
            <w:pPr>
              <w:spacing w:before="120"/>
              <w:rPr>
                <w:rFonts w:ascii="Calibri" w:hAnsi="Calibri"/>
                <w:sz w:val="22"/>
                <w:szCs w:val="22"/>
              </w:rPr>
            </w:pPr>
            <w:r>
              <w:rPr>
                <w:rFonts w:ascii="Calibri" w:hAnsi="Calibri"/>
                <w:sz w:val="22"/>
                <w:szCs w:val="22"/>
              </w:rPr>
              <w:t>$7,747,687</w:t>
            </w:r>
          </w:p>
        </w:tc>
        <w:tc>
          <w:tcPr>
            <w:tcW w:w="1897" w:type="dxa"/>
          </w:tcPr>
          <w:p w14:paraId="149BD525" w14:textId="3493C560" w:rsidR="009F6F92" w:rsidRPr="007E5253" w:rsidRDefault="00BF3AD2" w:rsidP="00C94082">
            <w:pPr>
              <w:spacing w:before="120"/>
              <w:rPr>
                <w:rFonts w:ascii="Calibri" w:hAnsi="Calibri"/>
                <w:sz w:val="22"/>
                <w:szCs w:val="22"/>
              </w:rPr>
            </w:pPr>
            <w:r>
              <w:rPr>
                <w:rFonts w:ascii="Calibri" w:hAnsi="Calibri"/>
                <w:sz w:val="22"/>
                <w:szCs w:val="22"/>
              </w:rPr>
              <w:t>31d</w:t>
            </w:r>
          </w:p>
        </w:tc>
        <w:tc>
          <w:tcPr>
            <w:tcW w:w="2143" w:type="dxa"/>
          </w:tcPr>
          <w:p w14:paraId="394C9979" w14:textId="728D866B" w:rsidR="009F6F92" w:rsidRPr="007E5253" w:rsidRDefault="00BF3AD2" w:rsidP="00C94082">
            <w:pPr>
              <w:spacing w:before="120"/>
              <w:rPr>
                <w:rFonts w:ascii="Calibri" w:hAnsi="Calibri"/>
                <w:sz w:val="22"/>
                <w:szCs w:val="22"/>
              </w:rPr>
            </w:pPr>
            <w:r>
              <w:rPr>
                <w:rFonts w:ascii="Calibri" w:hAnsi="Calibri"/>
                <w:sz w:val="22"/>
                <w:szCs w:val="22"/>
              </w:rPr>
              <w:t>$242</w:t>
            </w:r>
          </w:p>
        </w:tc>
        <w:tc>
          <w:tcPr>
            <w:tcW w:w="1570" w:type="dxa"/>
          </w:tcPr>
          <w:p w14:paraId="4AA8972A" w14:textId="6E4C5BBD" w:rsidR="009F6F92" w:rsidRPr="007E5253" w:rsidRDefault="00BF3AD2" w:rsidP="00C94082">
            <w:pPr>
              <w:spacing w:before="120"/>
              <w:rPr>
                <w:rFonts w:ascii="Calibri" w:hAnsi="Calibri"/>
                <w:sz w:val="22"/>
                <w:szCs w:val="22"/>
              </w:rPr>
            </w:pPr>
            <w:r>
              <w:rPr>
                <w:rFonts w:ascii="Calibri" w:hAnsi="Calibri"/>
                <w:sz w:val="22"/>
                <w:szCs w:val="22"/>
              </w:rPr>
              <w:t>10,798</w:t>
            </w:r>
          </w:p>
        </w:tc>
      </w:tr>
      <w:tr w:rsidR="009F6F92" w:rsidRPr="007E5253" w14:paraId="5E250CB2" w14:textId="77777777" w:rsidTr="008317A7">
        <w:trPr>
          <w:gridAfter w:val="1"/>
          <w:wAfter w:w="6" w:type="dxa"/>
        </w:trPr>
        <w:tc>
          <w:tcPr>
            <w:tcW w:w="1156" w:type="dxa"/>
          </w:tcPr>
          <w:p w14:paraId="7D1210D1" w14:textId="76F66691" w:rsidR="009F6F92" w:rsidRDefault="009F6F92" w:rsidP="00C94082">
            <w:pPr>
              <w:spacing w:before="120"/>
              <w:rPr>
                <w:rFonts w:ascii="Calibri" w:hAnsi="Calibri"/>
                <w:sz w:val="22"/>
                <w:szCs w:val="22"/>
              </w:rPr>
            </w:pPr>
            <w:r>
              <w:rPr>
                <w:rFonts w:ascii="Calibri" w:hAnsi="Calibri"/>
                <w:sz w:val="22"/>
                <w:szCs w:val="22"/>
              </w:rPr>
              <w:t>CA</w:t>
            </w:r>
          </w:p>
        </w:tc>
        <w:tc>
          <w:tcPr>
            <w:tcW w:w="1496" w:type="dxa"/>
          </w:tcPr>
          <w:p w14:paraId="391C1B9C" w14:textId="5195AF8F" w:rsidR="009F6F92" w:rsidRPr="007E5253" w:rsidRDefault="00BF3AD2" w:rsidP="00C94082">
            <w:pPr>
              <w:spacing w:before="120"/>
              <w:rPr>
                <w:rFonts w:ascii="Calibri" w:hAnsi="Calibri"/>
                <w:sz w:val="22"/>
                <w:szCs w:val="22"/>
              </w:rPr>
            </w:pPr>
            <w:r>
              <w:rPr>
                <w:rFonts w:ascii="Calibri" w:hAnsi="Calibri"/>
                <w:sz w:val="22"/>
                <w:szCs w:val="22"/>
              </w:rPr>
              <w:t>$686,486,362</w:t>
            </w:r>
          </w:p>
        </w:tc>
        <w:tc>
          <w:tcPr>
            <w:tcW w:w="1897" w:type="dxa"/>
          </w:tcPr>
          <w:p w14:paraId="065C08EA" w14:textId="6976150C" w:rsidR="009F6F92" w:rsidRPr="007E5253" w:rsidRDefault="00BF3AD2" w:rsidP="00C94082">
            <w:pPr>
              <w:spacing w:before="120"/>
              <w:rPr>
                <w:rFonts w:ascii="Calibri" w:hAnsi="Calibri"/>
                <w:sz w:val="22"/>
                <w:szCs w:val="22"/>
              </w:rPr>
            </w:pPr>
            <w:r>
              <w:rPr>
                <w:rFonts w:ascii="Calibri" w:hAnsi="Calibri"/>
                <w:sz w:val="22"/>
                <w:szCs w:val="22"/>
              </w:rPr>
              <w:t>36d</w:t>
            </w:r>
          </w:p>
        </w:tc>
        <w:tc>
          <w:tcPr>
            <w:tcW w:w="2143" w:type="dxa"/>
          </w:tcPr>
          <w:p w14:paraId="13CEB94D" w14:textId="42D48EA6" w:rsidR="009F6F92" w:rsidRPr="007E5253" w:rsidRDefault="00BF3AD2" w:rsidP="00C94082">
            <w:pPr>
              <w:spacing w:before="120"/>
              <w:rPr>
                <w:rFonts w:ascii="Calibri" w:hAnsi="Calibri"/>
                <w:sz w:val="22"/>
                <w:szCs w:val="22"/>
              </w:rPr>
            </w:pPr>
            <w:r>
              <w:rPr>
                <w:rFonts w:ascii="Calibri" w:hAnsi="Calibri"/>
                <w:sz w:val="22"/>
                <w:szCs w:val="22"/>
              </w:rPr>
              <w:t>$618</w:t>
            </w:r>
          </w:p>
        </w:tc>
        <w:tc>
          <w:tcPr>
            <w:tcW w:w="1570" w:type="dxa"/>
          </w:tcPr>
          <w:p w14:paraId="7CA76C9A" w14:textId="7068CDF9" w:rsidR="009F6F92" w:rsidRPr="007E5253" w:rsidRDefault="00BF3AD2" w:rsidP="00C94082">
            <w:pPr>
              <w:spacing w:before="120"/>
              <w:rPr>
                <w:rFonts w:ascii="Calibri" w:hAnsi="Calibri"/>
                <w:sz w:val="22"/>
                <w:szCs w:val="22"/>
              </w:rPr>
            </w:pPr>
            <w:r>
              <w:rPr>
                <w:rFonts w:ascii="Calibri" w:hAnsi="Calibri"/>
                <w:sz w:val="22"/>
                <w:szCs w:val="22"/>
              </w:rPr>
              <w:t>33,718</w:t>
            </w:r>
          </w:p>
        </w:tc>
      </w:tr>
      <w:tr w:rsidR="00BF3AD2" w:rsidRPr="007E5253" w14:paraId="6713F17C" w14:textId="77777777" w:rsidTr="008317A7">
        <w:tc>
          <w:tcPr>
            <w:tcW w:w="1156" w:type="dxa"/>
            <w:shd w:val="clear" w:color="auto" w:fill="F2F2F2" w:themeFill="background1" w:themeFillShade="F2"/>
          </w:tcPr>
          <w:p w14:paraId="4E64E008" w14:textId="65C9BEE9" w:rsidR="00BF3AD2" w:rsidRDefault="00BF3AD2" w:rsidP="00C94082">
            <w:pPr>
              <w:spacing w:before="120"/>
              <w:rPr>
                <w:rFonts w:ascii="Calibri" w:hAnsi="Calibri"/>
                <w:sz w:val="22"/>
                <w:szCs w:val="22"/>
              </w:rPr>
            </w:pPr>
            <w:r>
              <w:rPr>
                <w:rFonts w:ascii="Calibri" w:hAnsi="Calibri"/>
                <w:sz w:val="22"/>
                <w:szCs w:val="22"/>
              </w:rPr>
              <w:t>CO</w:t>
            </w:r>
          </w:p>
        </w:tc>
        <w:tc>
          <w:tcPr>
            <w:tcW w:w="7112" w:type="dxa"/>
            <w:gridSpan w:val="5"/>
            <w:shd w:val="clear" w:color="auto" w:fill="F2F2F2" w:themeFill="background1" w:themeFillShade="F2"/>
          </w:tcPr>
          <w:p w14:paraId="05B75DD7" w14:textId="4729D05C" w:rsidR="00BF3AD2" w:rsidRPr="00BF3AD2" w:rsidRDefault="00BF3AD2" w:rsidP="00C94082">
            <w:pPr>
              <w:spacing w:before="120"/>
              <w:rPr>
                <w:rFonts w:ascii="Calibri" w:hAnsi="Calibri"/>
                <w:i/>
                <w:sz w:val="22"/>
                <w:szCs w:val="22"/>
              </w:rPr>
            </w:pPr>
            <w:r w:rsidRPr="00BF3AD2">
              <w:rPr>
                <w:rFonts w:ascii="Calibri" w:hAnsi="Calibri"/>
                <w:i/>
                <w:sz w:val="22"/>
                <w:szCs w:val="22"/>
              </w:rPr>
              <w:t>Did not participate in 2018.</w:t>
            </w:r>
          </w:p>
        </w:tc>
      </w:tr>
      <w:tr w:rsidR="009F6F92" w:rsidRPr="007E5253" w14:paraId="1F5AFE60" w14:textId="77777777" w:rsidTr="008317A7">
        <w:trPr>
          <w:gridAfter w:val="1"/>
          <w:wAfter w:w="6" w:type="dxa"/>
        </w:trPr>
        <w:tc>
          <w:tcPr>
            <w:tcW w:w="1156" w:type="dxa"/>
          </w:tcPr>
          <w:p w14:paraId="03241A50" w14:textId="07ADE2C4" w:rsidR="009F6F92" w:rsidRDefault="009F6F92" w:rsidP="00C94082">
            <w:pPr>
              <w:spacing w:before="120"/>
              <w:rPr>
                <w:rFonts w:ascii="Calibri" w:hAnsi="Calibri"/>
                <w:sz w:val="22"/>
                <w:szCs w:val="22"/>
              </w:rPr>
            </w:pPr>
            <w:r>
              <w:rPr>
                <w:rFonts w:ascii="Calibri" w:hAnsi="Calibri"/>
                <w:sz w:val="22"/>
                <w:szCs w:val="22"/>
              </w:rPr>
              <w:t>MN</w:t>
            </w:r>
          </w:p>
        </w:tc>
        <w:tc>
          <w:tcPr>
            <w:tcW w:w="1496" w:type="dxa"/>
          </w:tcPr>
          <w:p w14:paraId="1B1210A2" w14:textId="67127F36" w:rsidR="009F6F92" w:rsidRPr="007E5253" w:rsidRDefault="00BF3AD2" w:rsidP="00C94082">
            <w:pPr>
              <w:spacing w:before="120"/>
              <w:rPr>
                <w:rFonts w:ascii="Calibri" w:hAnsi="Calibri"/>
                <w:sz w:val="22"/>
                <w:szCs w:val="22"/>
              </w:rPr>
            </w:pPr>
            <w:r>
              <w:rPr>
                <w:rFonts w:ascii="Calibri" w:hAnsi="Calibri"/>
                <w:sz w:val="22"/>
                <w:szCs w:val="22"/>
              </w:rPr>
              <w:t>$91,120,460</w:t>
            </w:r>
          </w:p>
        </w:tc>
        <w:tc>
          <w:tcPr>
            <w:tcW w:w="1897" w:type="dxa"/>
          </w:tcPr>
          <w:p w14:paraId="1F14D8B8" w14:textId="3A01CDEC" w:rsidR="009F6F92" w:rsidRPr="007E5253" w:rsidRDefault="00BF3AD2" w:rsidP="00C94082">
            <w:pPr>
              <w:spacing w:before="120"/>
              <w:rPr>
                <w:rFonts w:ascii="Calibri" w:hAnsi="Calibri"/>
                <w:sz w:val="22"/>
                <w:szCs w:val="22"/>
              </w:rPr>
            </w:pPr>
            <w:r>
              <w:rPr>
                <w:rFonts w:ascii="Calibri" w:hAnsi="Calibri"/>
                <w:sz w:val="22"/>
                <w:szCs w:val="22"/>
              </w:rPr>
              <w:t>10d</w:t>
            </w:r>
          </w:p>
        </w:tc>
        <w:tc>
          <w:tcPr>
            <w:tcW w:w="2143" w:type="dxa"/>
          </w:tcPr>
          <w:p w14:paraId="7DCAC85B" w14:textId="2E4E81EA" w:rsidR="009F6F92" w:rsidRPr="007E5253" w:rsidRDefault="00BF3AD2" w:rsidP="00C94082">
            <w:pPr>
              <w:spacing w:before="120"/>
              <w:rPr>
                <w:rFonts w:ascii="Calibri" w:hAnsi="Calibri"/>
                <w:sz w:val="22"/>
                <w:szCs w:val="22"/>
              </w:rPr>
            </w:pPr>
            <w:r>
              <w:rPr>
                <w:rFonts w:ascii="Calibri" w:hAnsi="Calibri"/>
                <w:sz w:val="22"/>
                <w:szCs w:val="22"/>
              </w:rPr>
              <w:t>$165</w:t>
            </w:r>
          </w:p>
        </w:tc>
        <w:tc>
          <w:tcPr>
            <w:tcW w:w="1570" w:type="dxa"/>
          </w:tcPr>
          <w:p w14:paraId="67755021" w14:textId="52E49874" w:rsidR="009F6F92" w:rsidRPr="007E5253" w:rsidRDefault="00BF3AD2" w:rsidP="00C94082">
            <w:pPr>
              <w:spacing w:before="120"/>
              <w:rPr>
                <w:rFonts w:ascii="Calibri" w:hAnsi="Calibri"/>
                <w:sz w:val="22"/>
                <w:szCs w:val="22"/>
              </w:rPr>
            </w:pPr>
            <w:r>
              <w:rPr>
                <w:rFonts w:ascii="Calibri" w:hAnsi="Calibri"/>
                <w:sz w:val="22"/>
                <w:szCs w:val="22"/>
              </w:rPr>
              <w:t>86,296</w:t>
            </w:r>
          </w:p>
        </w:tc>
      </w:tr>
      <w:tr w:rsidR="00BF3AD2" w:rsidRPr="007E5253" w14:paraId="039FB665" w14:textId="77777777" w:rsidTr="008317A7">
        <w:tc>
          <w:tcPr>
            <w:tcW w:w="1156" w:type="dxa"/>
            <w:shd w:val="clear" w:color="auto" w:fill="F2F2F2" w:themeFill="background1" w:themeFillShade="F2"/>
          </w:tcPr>
          <w:p w14:paraId="00DD6918" w14:textId="34E11ED1" w:rsidR="00BF3AD2" w:rsidRDefault="00BF3AD2" w:rsidP="00C94082">
            <w:pPr>
              <w:spacing w:before="120"/>
              <w:rPr>
                <w:rFonts w:ascii="Calibri" w:hAnsi="Calibri"/>
                <w:sz w:val="22"/>
                <w:szCs w:val="22"/>
              </w:rPr>
            </w:pPr>
            <w:r>
              <w:rPr>
                <w:rFonts w:ascii="Calibri" w:hAnsi="Calibri"/>
                <w:sz w:val="22"/>
                <w:szCs w:val="22"/>
              </w:rPr>
              <w:t>MT</w:t>
            </w:r>
          </w:p>
        </w:tc>
        <w:tc>
          <w:tcPr>
            <w:tcW w:w="7112" w:type="dxa"/>
            <w:gridSpan w:val="5"/>
            <w:shd w:val="clear" w:color="auto" w:fill="F2F2F2" w:themeFill="background1" w:themeFillShade="F2"/>
          </w:tcPr>
          <w:p w14:paraId="75FBBB1D" w14:textId="7772AC84" w:rsidR="00BF3AD2" w:rsidRPr="007E5253" w:rsidRDefault="00BF3AD2" w:rsidP="00C94082">
            <w:pPr>
              <w:spacing w:before="120"/>
              <w:rPr>
                <w:rFonts w:ascii="Calibri" w:hAnsi="Calibri"/>
                <w:sz w:val="22"/>
                <w:szCs w:val="22"/>
              </w:rPr>
            </w:pPr>
            <w:r>
              <w:rPr>
                <w:rFonts w:ascii="Calibri" w:hAnsi="Calibri"/>
                <w:sz w:val="22"/>
                <w:szCs w:val="22"/>
              </w:rPr>
              <w:t>Did not participate in 2018.</w:t>
            </w:r>
          </w:p>
        </w:tc>
      </w:tr>
      <w:tr w:rsidR="009F6F92" w:rsidRPr="007E5253" w14:paraId="56F18E20" w14:textId="77777777" w:rsidTr="008317A7">
        <w:trPr>
          <w:gridAfter w:val="1"/>
          <w:wAfter w:w="6" w:type="dxa"/>
        </w:trPr>
        <w:tc>
          <w:tcPr>
            <w:tcW w:w="1156" w:type="dxa"/>
          </w:tcPr>
          <w:p w14:paraId="2124F30C" w14:textId="3B6818CF" w:rsidR="009F6F92" w:rsidRDefault="009F6F92" w:rsidP="00C94082">
            <w:pPr>
              <w:spacing w:before="120"/>
              <w:rPr>
                <w:rFonts w:ascii="Calibri" w:hAnsi="Calibri"/>
                <w:sz w:val="22"/>
                <w:szCs w:val="22"/>
              </w:rPr>
            </w:pPr>
            <w:r>
              <w:rPr>
                <w:rFonts w:ascii="Calibri" w:hAnsi="Calibri"/>
                <w:sz w:val="22"/>
                <w:szCs w:val="22"/>
              </w:rPr>
              <w:t>OR</w:t>
            </w:r>
          </w:p>
        </w:tc>
        <w:tc>
          <w:tcPr>
            <w:tcW w:w="1496" w:type="dxa"/>
          </w:tcPr>
          <w:p w14:paraId="218CC93C" w14:textId="71A5293B" w:rsidR="009F6F92" w:rsidRPr="007E5253" w:rsidRDefault="00BF3AD2" w:rsidP="00C94082">
            <w:pPr>
              <w:spacing w:before="120"/>
              <w:rPr>
                <w:rFonts w:ascii="Calibri" w:hAnsi="Calibri"/>
                <w:sz w:val="22"/>
                <w:szCs w:val="22"/>
              </w:rPr>
            </w:pPr>
            <w:r>
              <w:rPr>
                <w:rFonts w:ascii="Calibri" w:hAnsi="Calibri"/>
                <w:sz w:val="22"/>
                <w:szCs w:val="22"/>
              </w:rPr>
              <w:t>$95,085,959</w:t>
            </w:r>
          </w:p>
        </w:tc>
        <w:tc>
          <w:tcPr>
            <w:tcW w:w="1897" w:type="dxa"/>
          </w:tcPr>
          <w:p w14:paraId="3110CD47" w14:textId="3C74F96E" w:rsidR="009F6F92" w:rsidRPr="007E5253" w:rsidRDefault="00BF3AD2" w:rsidP="00C94082">
            <w:pPr>
              <w:spacing w:before="120"/>
              <w:rPr>
                <w:rFonts w:ascii="Calibri" w:hAnsi="Calibri"/>
                <w:sz w:val="22"/>
                <w:szCs w:val="22"/>
              </w:rPr>
            </w:pPr>
            <w:r>
              <w:rPr>
                <w:rFonts w:ascii="Calibri" w:hAnsi="Calibri"/>
                <w:sz w:val="22"/>
                <w:szCs w:val="22"/>
              </w:rPr>
              <w:t>10d</w:t>
            </w:r>
          </w:p>
        </w:tc>
        <w:tc>
          <w:tcPr>
            <w:tcW w:w="2143" w:type="dxa"/>
          </w:tcPr>
          <w:p w14:paraId="6C9FE565" w14:textId="0DE257F3" w:rsidR="009F6F92" w:rsidRPr="007E5253" w:rsidRDefault="00BF3AD2" w:rsidP="00C94082">
            <w:pPr>
              <w:spacing w:before="120"/>
              <w:rPr>
                <w:rFonts w:ascii="Calibri" w:hAnsi="Calibri"/>
                <w:sz w:val="22"/>
                <w:szCs w:val="22"/>
              </w:rPr>
            </w:pPr>
            <w:r>
              <w:rPr>
                <w:rFonts w:ascii="Calibri" w:hAnsi="Calibri"/>
                <w:sz w:val="22"/>
                <w:szCs w:val="22"/>
              </w:rPr>
              <w:t>$311</w:t>
            </w:r>
          </w:p>
        </w:tc>
        <w:tc>
          <w:tcPr>
            <w:tcW w:w="1570" w:type="dxa"/>
          </w:tcPr>
          <w:p w14:paraId="4D305445" w14:textId="0CC7FDEA" w:rsidR="009F6F92" w:rsidRPr="007E5253" w:rsidRDefault="00BF3AD2" w:rsidP="00C94082">
            <w:pPr>
              <w:spacing w:before="120"/>
              <w:rPr>
                <w:rFonts w:ascii="Calibri" w:hAnsi="Calibri"/>
                <w:sz w:val="22"/>
                <w:szCs w:val="22"/>
              </w:rPr>
            </w:pPr>
            <w:r>
              <w:rPr>
                <w:rFonts w:ascii="Calibri" w:hAnsi="Calibri"/>
                <w:sz w:val="22"/>
                <w:szCs w:val="22"/>
              </w:rPr>
              <w:t>40,076</w:t>
            </w:r>
          </w:p>
        </w:tc>
      </w:tr>
      <w:tr w:rsidR="009F6F92" w:rsidRPr="007E5253" w14:paraId="476C21BD" w14:textId="77777777" w:rsidTr="008317A7">
        <w:trPr>
          <w:gridAfter w:val="1"/>
          <w:wAfter w:w="6" w:type="dxa"/>
        </w:trPr>
        <w:tc>
          <w:tcPr>
            <w:tcW w:w="1156" w:type="dxa"/>
          </w:tcPr>
          <w:p w14:paraId="0BE65817" w14:textId="238C91B8" w:rsidR="009F6F92" w:rsidRDefault="009F6F92" w:rsidP="00C94082">
            <w:pPr>
              <w:spacing w:before="120"/>
              <w:rPr>
                <w:rFonts w:ascii="Calibri" w:hAnsi="Calibri"/>
                <w:sz w:val="22"/>
                <w:szCs w:val="22"/>
              </w:rPr>
            </w:pPr>
            <w:r>
              <w:rPr>
                <w:rFonts w:ascii="Calibri" w:hAnsi="Calibri"/>
                <w:sz w:val="22"/>
                <w:szCs w:val="22"/>
              </w:rPr>
              <w:t>UT</w:t>
            </w:r>
          </w:p>
        </w:tc>
        <w:tc>
          <w:tcPr>
            <w:tcW w:w="1496" w:type="dxa"/>
          </w:tcPr>
          <w:p w14:paraId="1ECE2481" w14:textId="57766504" w:rsidR="009F6F92" w:rsidRPr="007E5253" w:rsidRDefault="00BF3AD2" w:rsidP="00C94082">
            <w:pPr>
              <w:spacing w:before="120"/>
              <w:rPr>
                <w:rFonts w:ascii="Calibri" w:hAnsi="Calibri"/>
                <w:sz w:val="22"/>
                <w:szCs w:val="22"/>
              </w:rPr>
            </w:pPr>
            <w:r>
              <w:rPr>
                <w:rFonts w:ascii="Calibri" w:hAnsi="Calibri"/>
                <w:sz w:val="22"/>
                <w:szCs w:val="22"/>
              </w:rPr>
              <w:t>$154,634,822</w:t>
            </w:r>
          </w:p>
        </w:tc>
        <w:tc>
          <w:tcPr>
            <w:tcW w:w="1897" w:type="dxa"/>
          </w:tcPr>
          <w:p w14:paraId="655B1A8A" w14:textId="7123EF8F" w:rsidR="009F6F92" w:rsidRPr="007E5253" w:rsidRDefault="00BF3AD2" w:rsidP="00C94082">
            <w:pPr>
              <w:spacing w:before="120"/>
              <w:rPr>
                <w:rFonts w:ascii="Calibri" w:hAnsi="Calibri"/>
                <w:sz w:val="22"/>
                <w:szCs w:val="22"/>
              </w:rPr>
            </w:pPr>
            <w:r>
              <w:rPr>
                <w:rFonts w:ascii="Calibri" w:hAnsi="Calibri"/>
                <w:sz w:val="22"/>
                <w:szCs w:val="22"/>
              </w:rPr>
              <w:t>17d</w:t>
            </w:r>
          </w:p>
        </w:tc>
        <w:tc>
          <w:tcPr>
            <w:tcW w:w="2143" w:type="dxa"/>
          </w:tcPr>
          <w:p w14:paraId="73160A61" w14:textId="3A319FAF" w:rsidR="009F6F92" w:rsidRPr="007E5253" w:rsidRDefault="00BF3AD2" w:rsidP="00C94082">
            <w:pPr>
              <w:spacing w:before="120"/>
              <w:rPr>
                <w:rFonts w:ascii="Calibri" w:hAnsi="Calibri"/>
                <w:sz w:val="22"/>
                <w:szCs w:val="22"/>
              </w:rPr>
            </w:pPr>
            <w:r>
              <w:rPr>
                <w:rFonts w:ascii="Calibri" w:hAnsi="Calibri"/>
                <w:sz w:val="22"/>
                <w:szCs w:val="22"/>
              </w:rPr>
              <w:t>$22</w:t>
            </w:r>
          </w:p>
        </w:tc>
        <w:tc>
          <w:tcPr>
            <w:tcW w:w="1570" w:type="dxa"/>
          </w:tcPr>
          <w:p w14:paraId="2F991ACF" w14:textId="48B2386C" w:rsidR="009F6F92" w:rsidRPr="007E5253" w:rsidRDefault="00BF3AD2" w:rsidP="00C94082">
            <w:pPr>
              <w:spacing w:before="120"/>
              <w:rPr>
                <w:rFonts w:ascii="Calibri" w:hAnsi="Calibri"/>
                <w:sz w:val="22"/>
                <w:szCs w:val="22"/>
              </w:rPr>
            </w:pPr>
            <w:r>
              <w:rPr>
                <w:rFonts w:ascii="Calibri" w:hAnsi="Calibri"/>
                <w:sz w:val="22"/>
                <w:szCs w:val="22"/>
              </w:rPr>
              <w:t>135,822</w:t>
            </w:r>
          </w:p>
        </w:tc>
      </w:tr>
      <w:tr w:rsidR="009F6F92" w:rsidRPr="007E5253" w14:paraId="791316FA" w14:textId="77777777" w:rsidTr="008317A7">
        <w:trPr>
          <w:gridAfter w:val="1"/>
          <w:wAfter w:w="6" w:type="dxa"/>
        </w:trPr>
        <w:tc>
          <w:tcPr>
            <w:tcW w:w="1156" w:type="dxa"/>
          </w:tcPr>
          <w:p w14:paraId="1A5739B0" w14:textId="62BF157C" w:rsidR="009F6F92" w:rsidRDefault="009F6F92" w:rsidP="00C94082">
            <w:pPr>
              <w:spacing w:before="120"/>
              <w:rPr>
                <w:rFonts w:ascii="Calibri" w:hAnsi="Calibri"/>
                <w:sz w:val="22"/>
                <w:szCs w:val="22"/>
              </w:rPr>
            </w:pPr>
            <w:r>
              <w:rPr>
                <w:rFonts w:ascii="Calibri" w:hAnsi="Calibri"/>
                <w:sz w:val="22"/>
                <w:szCs w:val="22"/>
              </w:rPr>
              <w:t>WA</w:t>
            </w:r>
          </w:p>
        </w:tc>
        <w:tc>
          <w:tcPr>
            <w:tcW w:w="1496" w:type="dxa"/>
          </w:tcPr>
          <w:p w14:paraId="1F4CC93D" w14:textId="6FFF928B" w:rsidR="009F6F92" w:rsidRPr="007E5253" w:rsidRDefault="00BF3AD2" w:rsidP="00C94082">
            <w:pPr>
              <w:spacing w:before="120"/>
              <w:rPr>
                <w:rFonts w:ascii="Calibri" w:hAnsi="Calibri"/>
                <w:sz w:val="22"/>
                <w:szCs w:val="22"/>
              </w:rPr>
            </w:pPr>
            <w:r>
              <w:rPr>
                <w:rFonts w:ascii="Calibri" w:hAnsi="Calibri"/>
                <w:sz w:val="22"/>
                <w:szCs w:val="22"/>
              </w:rPr>
              <w:t>$292,520,774</w:t>
            </w:r>
          </w:p>
        </w:tc>
        <w:tc>
          <w:tcPr>
            <w:tcW w:w="1897" w:type="dxa"/>
          </w:tcPr>
          <w:p w14:paraId="5FD0FAC1" w14:textId="34D5A577" w:rsidR="009F6F92" w:rsidRPr="007E5253" w:rsidRDefault="00BF3AD2" w:rsidP="00C94082">
            <w:pPr>
              <w:spacing w:before="120"/>
              <w:rPr>
                <w:rFonts w:ascii="Calibri" w:hAnsi="Calibri"/>
                <w:sz w:val="22"/>
                <w:szCs w:val="22"/>
              </w:rPr>
            </w:pPr>
            <w:r>
              <w:rPr>
                <w:rFonts w:ascii="Calibri" w:hAnsi="Calibri"/>
                <w:sz w:val="22"/>
                <w:szCs w:val="22"/>
              </w:rPr>
              <w:t>15d</w:t>
            </w:r>
          </w:p>
        </w:tc>
        <w:tc>
          <w:tcPr>
            <w:tcW w:w="2143" w:type="dxa"/>
          </w:tcPr>
          <w:p w14:paraId="6F30B6E5" w14:textId="091BA42D" w:rsidR="009F6F92" w:rsidRPr="007E5253" w:rsidRDefault="00BF3AD2" w:rsidP="00C94082">
            <w:pPr>
              <w:spacing w:before="120"/>
              <w:rPr>
                <w:rFonts w:ascii="Calibri" w:hAnsi="Calibri"/>
                <w:sz w:val="22"/>
                <w:szCs w:val="22"/>
              </w:rPr>
            </w:pPr>
            <w:r>
              <w:rPr>
                <w:rFonts w:ascii="Calibri" w:hAnsi="Calibri"/>
                <w:sz w:val="22"/>
                <w:szCs w:val="22"/>
              </w:rPr>
              <w:t>$373</w:t>
            </w:r>
          </w:p>
        </w:tc>
        <w:tc>
          <w:tcPr>
            <w:tcW w:w="1570" w:type="dxa"/>
          </w:tcPr>
          <w:p w14:paraId="3AE567E7" w14:textId="75624304" w:rsidR="009F6F92" w:rsidRPr="007E5253" w:rsidRDefault="00BF3AD2" w:rsidP="00C94082">
            <w:pPr>
              <w:spacing w:before="120"/>
              <w:rPr>
                <w:rFonts w:ascii="Calibri" w:hAnsi="Calibri"/>
                <w:sz w:val="22"/>
                <w:szCs w:val="22"/>
              </w:rPr>
            </w:pPr>
            <w:r>
              <w:rPr>
                <w:rFonts w:ascii="Calibri" w:hAnsi="Calibri"/>
                <w:sz w:val="22"/>
                <w:szCs w:val="22"/>
              </w:rPr>
              <w:t>155,885</w:t>
            </w:r>
          </w:p>
        </w:tc>
      </w:tr>
      <w:tr w:rsidR="009F6F92" w:rsidRPr="007E5253" w14:paraId="3477796E" w14:textId="77777777" w:rsidTr="008317A7">
        <w:trPr>
          <w:gridAfter w:val="1"/>
          <w:wAfter w:w="6" w:type="dxa"/>
        </w:trPr>
        <w:tc>
          <w:tcPr>
            <w:tcW w:w="1156" w:type="dxa"/>
          </w:tcPr>
          <w:p w14:paraId="6EA025E0" w14:textId="57A8277D" w:rsidR="009F6F92" w:rsidRDefault="009F6F92" w:rsidP="00C94082">
            <w:pPr>
              <w:spacing w:before="120"/>
              <w:rPr>
                <w:rFonts w:ascii="Calibri" w:hAnsi="Calibri"/>
                <w:sz w:val="22"/>
                <w:szCs w:val="22"/>
              </w:rPr>
            </w:pPr>
            <w:r>
              <w:rPr>
                <w:rFonts w:ascii="Calibri" w:hAnsi="Calibri"/>
                <w:sz w:val="22"/>
                <w:szCs w:val="22"/>
              </w:rPr>
              <w:t>WI</w:t>
            </w:r>
          </w:p>
        </w:tc>
        <w:tc>
          <w:tcPr>
            <w:tcW w:w="1496" w:type="dxa"/>
          </w:tcPr>
          <w:p w14:paraId="10DA03DB" w14:textId="4A841E9F" w:rsidR="009F6F92" w:rsidRPr="007E5253" w:rsidRDefault="00BF3AD2" w:rsidP="00C94082">
            <w:pPr>
              <w:spacing w:before="120"/>
              <w:rPr>
                <w:rFonts w:ascii="Calibri" w:hAnsi="Calibri"/>
                <w:sz w:val="22"/>
                <w:szCs w:val="22"/>
              </w:rPr>
            </w:pPr>
            <w:r>
              <w:rPr>
                <w:rFonts w:ascii="Calibri" w:hAnsi="Calibri"/>
                <w:sz w:val="22"/>
                <w:szCs w:val="22"/>
              </w:rPr>
              <w:t>$63,980,725</w:t>
            </w:r>
          </w:p>
        </w:tc>
        <w:tc>
          <w:tcPr>
            <w:tcW w:w="1897" w:type="dxa"/>
          </w:tcPr>
          <w:p w14:paraId="16D2973E" w14:textId="6360398C" w:rsidR="009F6F92" w:rsidRPr="007E5253" w:rsidRDefault="00BF3AD2" w:rsidP="00C94082">
            <w:pPr>
              <w:spacing w:before="120"/>
              <w:rPr>
                <w:rFonts w:ascii="Calibri" w:hAnsi="Calibri"/>
                <w:sz w:val="22"/>
                <w:szCs w:val="22"/>
              </w:rPr>
            </w:pPr>
            <w:r>
              <w:rPr>
                <w:rFonts w:ascii="Calibri" w:hAnsi="Calibri"/>
                <w:sz w:val="22"/>
                <w:szCs w:val="22"/>
              </w:rPr>
              <w:t>10d</w:t>
            </w:r>
          </w:p>
        </w:tc>
        <w:tc>
          <w:tcPr>
            <w:tcW w:w="2143" w:type="dxa"/>
          </w:tcPr>
          <w:p w14:paraId="2800DF38" w14:textId="4C45539F" w:rsidR="009F6F92" w:rsidRPr="007E5253" w:rsidRDefault="00BF3AD2" w:rsidP="00C94082">
            <w:pPr>
              <w:spacing w:before="120"/>
              <w:rPr>
                <w:rFonts w:ascii="Calibri" w:hAnsi="Calibri"/>
                <w:sz w:val="22"/>
                <w:szCs w:val="22"/>
              </w:rPr>
            </w:pPr>
            <w:r>
              <w:rPr>
                <w:rFonts w:ascii="Calibri" w:hAnsi="Calibri"/>
                <w:sz w:val="22"/>
                <w:szCs w:val="22"/>
              </w:rPr>
              <w:t>$285</w:t>
            </w:r>
          </w:p>
        </w:tc>
        <w:tc>
          <w:tcPr>
            <w:tcW w:w="1570" w:type="dxa"/>
          </w:tcPr>
          <w:p w14:paraId="44803BF0" w14:textId="334DC9B6" w:rsidR="009F6F92" w:rsidRPr="007E5253" w:rsidRDefault="00BF3AD2" w:rsidP="00C94082">
            <w:pPr>
              <w:spacing w:before="120"/>
              <w:rPr>
                <w:rFonts w:ascii="Calibri" w:hAnsi="Calibri"/>
                <w:sz w:val="22"/>
                <w:szCs w:val="22"/>
              </w:rPr>
            </w:pPr>
            <w:r>
              <w:rPr>
                <w:rFonts w:ascii="Calibri" w:hAnsi="Calibri"/>
                <w:sz w:val="22"/>
                <w:szCs w:val="22"/>
              </w:rPr>
              <w:t>61,305</w:t>
            </w:r>
          </w:p>
        </w:tc>
      </w:tr>
    </w:tbl>
    <w:p w14:paraId="49700E4B" w14:textId="77777777" w:rsidR="008317A7" w:rsidRDefault="008317A7">
      <w:pPr>
        <w:overflowPunct/>
        <w:autoSpaceDE/>
        <w:autoSpaceDN/>
        <w:adjustRightInd/>
        <w:textAlignment w:val="auto"/>
        <w:rPr>
          <w:rFonts w:ascii="Calibri" w:hAnsi="Calibri"/>
          <w:sz w:val="22"/>
          <w:szCs w:val="22"/>
        </w:rPr>
      </w:pPr>
      <w:r>
        <w:rPr>
          <w:rFonts w:ascii="Calibri" w:hAnsi="Calibri"/>
          <w:sz w:val="22"/>
          <w:szCs w:val="22"/>
        </w:rPr>
        <w:br w:type="page"/>
      </w:r>
    </w:p>
    <w:tbl>
      <w:tblPr>
        <w:tblStyle w:val="TableGrid"/>
        <w:tblW w:w="8268" w:type="dxa"/>
        <w:tblInd w:w="175" w:type="dxa"/>
        <w:tblLook w:val="04A0" w:firstRow="1" w:lastRow="0" w:firstColumn="1" w:lastColumn="0" w:noHBand="0" w:noVBand="1"/>
        <w:tblDescription w:val="This table captures the Travel Card volume for the states participating in the current commercial card services Master Agreement for 2018."/>
      </w:tblPr>
      <w:tblGrid>
        <w:gridCol w:w="1156"/>
        <w:gridCol w:w="1496"/>
        <w:gridCol w:w="1897"/>
        <w:gridCol w:w="2143"/>
        <w:gridCol w:w="1570"/>
        <w:gridCol w:w="6"/>
      </w:tblGrid>
      <w:tr w:rsidR="009F6F92" w:rsidRPr="007E5253" w14:paraId="6692D301" w14:textId="77777777" w:rsidTr="00E263B1">
        <w:trPr>
          <w:tblHeader/>
        </w:trPr>
        <w:tc>
          <w:tcPr>
            <w:tcW w:w="8268" w:type="dxa"/>
            <w:gridSpan w:val="6"/>
            <w:shd w:val="clear" w:color="auto" w:fill="D9D9D9" w:themeFill="background1" w:themeFillShade="D9"/>
          </w:tcPr>
          <w:p w14:paraId="3151B9D8" w14:textId="77777777" w:rsidR="009F6F92" w:rsidRPr="00C44C76" w:rsidRDefault="009F6F92" w:rsidP="00790C08">
            <w:pPr>
              <w:spacing w:before="120"/>
              <w:rPr>
                <w:rFonts w:ascii="Calibri" w:hAnsi="Calibri"/>
                <w:b/>
                <w:sz w:val="22"/>
                <w:szCs w:val="22"/>
              </w:rPr>
            </w:pPr>
            <w:r>
              <w:rPr>
                <w:rFonts w:ascii="Calibri" w:hAnsi="Calibri"/>
                <w:b/>
                <w:sz w:val="22"/>
                <w:szCs w:val="22"/>
              </w:rPr>
              <w:lastRenderedPageBreak/>
              <w:t>Travel C</w:t>
            </w:r>
            <w:r w:rsidRPr="00C44C76">
              <w:rPr>
                <w:rFonts w:ascii="Calibri" w:hAnsi="Calibri"/>
                <w:b/>
                <w:sz w:val="22"/>
                <w:szCs w:val="22"/>
              </w:rPr>
              <w:t>ard</w:t>
            </w:r>
            <w:r>
              <w:rPr>
                <w:rFonts w:ascii="Calibri" w:hAnsi="Calibri"/>
                <w:b/>
                <w:sz w:val="22"/>
                <w:szCs w:val="22"/>
              </w:rPr>
              <w:t xml:space="preserve"> (State Agencies)</w:t>
            </w:r>
          </w:p>
        </w:tc>
      </w:tr>
      <w:tr w:rsidR="009F6F92" w:rsidRPr="007E5253" w14:paraId="78E9F9D2" w14:textId="77777777" w:rsidTr="008317A7">
        <w:trPr>
          <w:gridAfter w:val="1"/>
          <w:wAfter w:w="6" w:type="dxa"/>
        </w:trPr>
        <w:tc>
          <w:tcPr>
            <w:tcW w:w="1156" w:type="dxa"/>
          </w:tcPr>
          <w:p w14:paraId="29B5B584"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State</w:t>
            </w:r>
          </w:p>
        </w:tc>
        <w:tc>
          <w:tcPr>
            <w:tcW w:w="1496" w:type="dxa"/>
          </w:tcPr>
          <w:p w14:paraId="3B014EDD"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Volume</w:t>
            </w:r>
          </w:p>
        </w:tc>
        <w:tc>
          <w:tcPr>
            <w:tcW w:w="1897" w:type="dxa"/>
          </w:tcPr>
          <w:p w14:paraId="3C3B39D2" w14:textId="77777777" w:rsidR="009F6F92" w:rsidRPr="00C44C76" w:rsidRDefault="009F6F92" w:rsidP="00C60EB2">
            <w:pPr>
              <w:spacing w:before="120"/>
              <w:rPr>
                <w:rFonts w:ascii="Calibri" w:hAnsi="Calibri"/>
                <w:b/>
                <w:sz w:val="22"/>
                <w:szCs w:val="22"/>
              </w:rPr>
            </w:pPr>
            <w:r>
              <w:rPr>
                <w:rFonts w:ascii="Calibri" w:hAnsi="Calibri"/>
                <w:b/>
                <w:sz w:val="22"/>
                <w:szCs w:val="22"/>
              </w:rPr>
              <w:t xml:space="preserve">Avg </w:t>
            </w:r>
            <w:r w:rsidRPr="00C44C76">
              <w:rPr>
                <w:rFonts w:ascii="Calibri" w:hAnsi="Calibri"/>
                <w:b/>
                <w:sz w:val="22"/>
                <w:szCs w:val="22"/>
              </w:rPr>
              <w:t>Speed of pay</w:t>
            </w:r>
          </w:p>
        </w:tc>
        <w:tc>
          <w:tcPr>
            <w:tcW w:w="2143" w:type="dxa"/>
          </w:tcPr>
          <w:p w14:paraId="4725F658"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Avg transaction size</w:t>
            </w:r>
          </w:p>
        </w:tc>
        <w:tc>
          <w:tcPr>
            <w:tcW w:w="1570" w:type="dxa"/>
          </w:tcPr>
          <w:p w14:paraId="16686BA2"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 of cards</w:t>
            </w:r>
          </w:p>
        </w:tc>
      </w:tr>
      <w:tr w:rsidR="00370B79" w:rsidRPr="007E5253" w14:paraId="7210EBF9" w14:textId="77777777" w:rsidTr="008317A7">
        <w:tc>
          <w:tcPr>
            <w:tcW w:w="1156" w:type="dxa"/>
            <w:shd w:val="clear" w:color="auto" w:fill="F2F2F2" w:themeFill="background1" w:themeFillShade="F2"/>
          </w:tcPr>
          <w:p w14:paraId="4321F4FC" w14:textId="7E1E0B47" w:rsidR="00370B79" w:rsidRPr="007E5253" w:rsidRDefault="00370B79" w:rsidP="00370B79">
            <w:pPr>
              <w:spacing w:before="120"/>
              <w:rPr>
                <w:rFonts w:ascii="Calibri" w:hAnsi="Calibri"/>
                <w:sz w:val="22"/>
                <w:szCs w:val="22"/>
              </w:rPr>
            </w:pPr>
            <w:r>
              <w:rPr>
                <w:rFonts w:ascii="Calibri" w:hAnsi="Calibri"/>
                <w:sz w:val="22"/>
                <w:szCs w:val="22"/>
              </w:rPr>
              <w:t>AK</w:t>
            </w:r>
          </w:p>
        </w:tc>
        <w:tc>
          <w:tcPr>
            <w:tcW w:w="7112" w:type="dxa"/>
            <w:gridSpan w:val="5"/>
            <w:shd w:val="clear" w:color="auto" w:fill="F2F2F2" w:themeFill="background1" w:themeFillShade="F2"/>
          </w:tcPr>
          <w:p w14:paraId="6E7555AA" w14:textId="5F17A47D"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06CE54DB" w14:textId="77777777" w:rsidTr="008317A7">
        <w:trPr>
          <w:gridAfter w:val="1"/>
          <w:wAfter w:w="6" w:type="dxa"/>
        </w:trPr>
        <w:tc>
          <w:tcPr>
            <w:tcW w:w="1156" w:type="dxa"/>
          </w:tcPr>
          <w:p w14:paraId="0E39B715" w14:textId="1E190213" w:rsidR="00370B79" w:rsidRPr="007E5253" w:rsidRDefault="00370B79" w:rsidP="00370B79">
            <w:pPr>
              <w:spacing w:before="120"/>
              <w:rPr>
                <w:rFonts w:ascii="Calibri" w:hAnsi="Calibri"/>
                <w:sz w:val="22"/>
                <w:szCs w:val="22"/>
              </w:rPr>
            </w:pPr>
            <w:r>
              <w:rPr>
                <w:rFonts w:ascii="Calibri" w:hAnsi="Calibri"/>
                <w:sz w:val="22"/>
                <w:szCs w:val="22"/>
              </w:rPr>
              <w:t>AR</w:t>
            </w:r>
          </w:p>
        </w:tc>
        <w:tc>
          <w:tcPr>
            <w:tcW w:w="1496" w:type="dxa"/>
          </w:tcPr>
          <w:p w14:paraId="57314B69" w14:textId="4578FBE6"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4</w:t>
            </w:r>
            <w:r>
              <w:rPr>
                <w:rFonts w:ascii="Calibri" w:hAnsi="Calibri"/>
                <w:sz w:val="22"/>
                <w:szCs w:val="22"/>
              </w:rPr>
              <w:t>,</w:t>
            </w:r>
            <w:r w:rsidR="00370B79">
              <w:rPr>
                <w:rFonts w:ascii="Calibri" w:hAnsi="Calibri"/>
                <w:sz w:val="22"/>
                <w:szCs w:val="22"/>
              </w:rPr>
              <w:t>136</w:t>
            </w:r>
            <w:r>
              <w:rPr>
                <w:rFonts w:ascii="Calibri" w:hAnsi="Calibri"/>
                <w:sz w:val="22"/>
                <w:szCs w:val="22"/>
              </w:rPr>
              <w:t>,</w:t>
            </w:r>
            <w:r w:rsidR="00370B79">
              <w:rPr>
                <w:rFonts w:ascii="Calibri" w:hAnsi="Calibri"/>
                <w:sz w:val="22"/>
                <w:szCs w:val="22"/>
              </w:rPr>
              <w:t>959</w:t>
            </w:r>
          </w:p>
        </w:tc>
        <w:tc>
          <w:tcPr>
            <w:tcW w:w="1897" w:type="dxa"/>
          </w:tcPr>
          <w:p w14:paraId="1926F07C" w14:textId="4E7828CD" w:rsidR="00370B79" w:rsidRPr="007E5253" w:rsidRDefault="00370B79" w:rsidP="00370B79">
            <w:pPr>
              <w:spacing w:before="120"/>
              <w:rPr>
                <w:rFonts w:ascii="Calibri" w:hAnsi="Calibri"/>
                <w:sz w:val="22"/>
                <w:szCs w:val="22"/>
              </w:rPr>
            </w:pPr>
            <w:r>
              <w:rPr>
                <w:rFonts w:ascii="Calibri" w:hAnsi="Calibri"/>
                <w:sz w:val="22"/>
                <w:szCs w:val="22"/>
              </w:rPr>
              <w:t>8</w:t>
            </w:r>
            <w:r w:rsidR="00B537E0">
              <w:rPr>
                <w:rFonts w:ascii="Calibri" w:hAnsi="Calibri"/>
                <w:sz w:val="22"/>
                <w:szCs w:val="22"/>
              </w:rPr>
              <w:t>d</w:t>
            </w:r>
          </w:p>
        </w:tc>
        <w:tc>
          <w:tcPr>
            <w:tcW w:w="2143" w:type="dxa"/>
          </w:tcPr>
          <w:p w14:paraId="05E489C3" w14:textId="77FB113B"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299</w:t>
            </w:r>
          </w:p>
        </w:tc>
        <w:tc>
          <w:tcPr>
            <w:tcW w:w="1570" w:type="dxa"/>
          </w:tcPr>
          <w:p w14:paraId="2B85A09C" w14:textId="39D4E39A" w:rsidR="00370B79" w:rsidRPr="007E5253" w:rsidRDefault="00370B79" w:rsidP="00370B79">
            <w:pPr>
              <w:spacing w:before="120"/>
              <w:rPr>
                <w:rFonts w:ascii="Calibri" w:hAnsi="Calibri"/>
                <w:sz w:val="22"/>
                <w:szCs w:val="22"/>
              </w:rPr>
            </w:pPr>
            <w:r>
              <w:rPr>
                <w:rFonts w:ascii="Calibri" w:hAnsi="Calibri"/>
                <w:sz w:val="22"/>
                <w:szCs w:val="22"/>
              </w:rPr>
              <w:t>11</w:t>
            </w:r>
            <w:r w:rsidR="00B537E0">
              <w:rPr>
                <w:rFonts w:ascii="Calibri" w:hAnsi="Calibri"/>
                <w:sz w:val="22"/>
                <w:szCs w:val="22"/>
              </w:rPr>
              <w:t>,</w:t>
            </w:r>
            <w:r>
              <w:rPr>
                <w:rFonts w:ascii="Calibri" w:hAnsi="Calibri"/>
                <w:sz w:val="22"/>
                <w:szCs w:val="22"/>
              </w:rPr>
              <w:t>092</w:t>
            </w:r>
          </w:p>
        </w:tc>
      </w:tr>
      <w:tr w:rsidR="00370B79" w:rsidRPr="007E5253" w14:paraId="3774C328" w14:textId="77777777" w:rsidTr="008317A7">
        <w:trPr>
          <w:gridAfter w:val="1"/>
          <w:wAfter w:w="6" w:type="dxa"/>
        </w:trPr>
        <w:tc>
          <w:tcPr>
            <w:tcW w:w="1156" w:type="dxa"/>
          </w:tcPr>
          <w:p w14:paraId="349A1CF7" w14:textId="1101FD7C" w:rsidR="00370B79" w:rsidRPr="007E5253" w:rsidRDefault="00370B79" w:rsidP="00370B79">
            <w:pPr>
              <w:spacing w:before="120"/>
              <w:rPr>
                <w:rFonts w:ascii="Calibri" w:hAnsi="Calibri"/>
                <w:sz w:val="22"/>
                <w:szCs w:val="22"/>
              </w:rPr>
            </w:pPr>
            <w:r>
              <w:rPr>
                <w:rFonts w:ascii="Calibri" w:hAnsi="Calibri"/>
                <w:sz w:val="22"/>
                <w:szCs w:val="22"/>
              </w:rPr>
              <w:t>AZ</w:t>
            </w:r>
          </w:p>
        </w:tc>
        <w:tc>
          <w:tcPr>
            <w:tcW w:w="1496" w:type="dxa"/>
          </w:tcPr>
          <w:p w14:paraId="17560D8B" w14:textId="63C008E6" w:rsidR="00370B79" w:rsidRPr="007E5253" w:rsidRDefault="00B537E0" w:rsidP="00B537E0">
            <w:pPr>
              <w:spacing w:before="120"/>
              <w:rPr>
                <w:rFonts w:ascii="Calibri" w:hAnsi="Calibri"/>
                <w:sz w:val="22"/>
                <w:szCs w:val="22"/>
              </w:rPr>
            </w:pPr>
            <w:r>
              <w:rPr>
                <w:rFonts w:ascii="Calibri" w:hAnsi="Calibri"/>
                <w:sz w:val="22"/>
                <w:szCs w:val="22"/>
              </w:rPr>
              <w:t>$3,650,067</w:t>
            </w:r>
          </w:p>
        </w:tc>
        <w:tc>
          <w:tcPr>
            <w:tcW w:w="1897" w:type="dxa"/>
          </w:tcPr>
          <w:p w14:paraId="5B5250DB" w14:textId="48D7A909" w:rsidR="00370B79" w:rsidRPr="007E5253" w:rsidRDefault="00370B79" w:rsidP="00370B79">
            <w:pPr>
              <w:spacing w:before="120"/>
              <w:rPr>
                <w:rFonts w:ascii="Calibri" w:hAnsi="Calibri"/>
                <w:sz w:val="22"/>
                <w:szCs w:val="22"/>
              </w:rPr>
            </w:pPr>
            <w:r>
              <w:rPr>
                <w:rFonts w:ascii="Calibri" w:hAnsi="Calibri"/>
                <w:sz w:val="22"/>
                <w:szCs w:val="22"/>
              </w:rPr>
              <w:t>2</w:t>
            </w:r>
            <w:r w:rsidR="00B537E0">
              <w:rPr>
                <w:rFonts w:ascii="Calibri" w:hAnsi="Calibri"/>
                <w:sz w:val="22"/>
                <w:szCs w:val="22"/>
              </w:rPr>
              <w:t>9d</w:t>
            </w:r>
          </w:p>
        </w:tc>
        <w:tc>
          <w:tcPr>
            <w:tcW w:w="2143" w:type="dxa"/>
          </w:tcPr>
          <w:p w14:paraId="7FF4C6B5" w14:textId="41BBB6C0"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158</w:t>
            </w:r>
          </w:p>
        </w:tc>
        <w:tc>
          <w:tcPr>
            <w:tcW w:w="1570" w:type="dxa"/>
          </w:tcPr>
          <w:p w14:paraId="6C781632" w14:textId="648D6127" w:rsidR="00370B79" w:rsidRPr="007E5253" w:rsidRDefault="00370B79" w:rsidP="00370B79">
            <w:pPr>
              <w:spacing w:before="120"/>
              <w:rPr>
                <w:rFonts w:ascii="Calibri" w:hAnsi="Calibri"/>
                <w:sz w:val="22"/>
                <w:szCs w:val="22"/>
              </w:rPr>
            </w:pPr>
            <w:r>
              <w:rPr>
                <w:rFonts w:ascii="Calibri" w:hAnsi="Calibri"/>
                <w:sz w:val="22"/>
                <w:szCs w:val="22"/>
              </w:rPr>
              <w:t>16</w:t>
            </w:r>
            <w:r w:rsidR="00B537E0">
              <w:rPr>
                <w:rFonts w:ascii="Calibri" w:hAnsi="Calibri"/>
                <w:sz w:val="22"/>
                <w:szCs w:val="22"/>
              </w:rPr>
              <w:t>,</w:t>
            </w:r>
            <w:r>
              <w:rPr>
                <w:rFonts w:ascii="Calibri" w:hAnsi="Calibri"/>
                <w:sz w:val="22"/>
                <w:szCs w:val="22"/>
              </w:rPr>
              <w:t>208</w:t>
            </w:r>
          </w:p>
        </w:tc>
      </w:tr>
      <w:tr w:rsidR="00370B79" w:rsidRPr="007E5253" w14:paraId="5DCA6C77" w14:textId="77777777" w:rsidTr="008317A7">
        <w:tc>
          <w:tcPr>
            <w:tcW w:w="1156" w:type="dxa"/>
            <w:shd w:val="clear" w:color="auto" w:fill="F2F2F2" w:themeFill="background1" w:themeFillShade="F2"/>
          </w:tcPr>
          <w:p w14:paraId="156FA974" w14:textId="1226CA1E" w:rsidR="00370B79" w:rsidRPr="007E5253" w:rsidRDefault="00370B79" w:rsidP="00370B79">
            <w:pPr>
              <w:spacing w:before="120"/>
              <w:rPr>
                <w:rFonts w:ascii="Calibri" w:hAnsi="Calibri"/>
                <w:sz w:val="22"/>
                <w:szCs w:val="22"/>
              </w:rPr>
            </w:pPr>
            <w:r>
              <w:rPr>
                <w:rFonts w:ascii="Calibri" w:hAnsi="Calibri"/>
                <w:sz w:val="22"/>
                <w:szCs w:val="22"/>
              </w:rPr>
              <w:t>CA</w:t>
            </w:r>
          </w:p>
        </w:tc>
        <w:tc>
          <w:tcPr>
            <w:tcW w:w="7112" w:type="dxa"/>
            <w:gridSpan w:val="5"/>
            <w:shd w:val="clear" w:color="auto" w:fill="F2F2F2" w:themeFill="background1" w:themeFillShade="F2"/>
          </w:tcPr>
          <w:p w14:paraId="07D4FDDA" w14:textId="28513E66"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19575628" w14:textId="77777777" w:rsidTr="008317A7">
        <w:tc>
          <w:tcPr>
            <w:tcW w:w="1156" w:type="dxa"/>
            <w:shd w:val="clear" w:color="auto" w:fill="F2F2F2" w:themeFill="background1" w:themeFillShade="F2"/>
          </w:tcPr>
          <w:p w14:paraId="39B006CB" w14:textId="38489AE4" w:rsidR="00370B79" w:rsidRPr="007E5253" w:rsidRDefault="00370B79" w:rsidP="00370B79">
            <w:pPr>
              <w:spacing w:before="120"/>
              <w:rPr>
                <w:rFonts w:ascii="Calibri" w:hAnsi="Calibri"/>
                <w:sz w:val="22"/>
                <w:szCs w:val="22"/>
              </w:rPr>
            </w:pPr>
            <w:r>
              <w:rPr>
                <w:rFonts w:ascii="Calibri" w:hAnsi="Calibri"/>
                <w:sz w:val="22"/>
                <w:szCs w:val="22"/>
              </w:rPr>
              <w:t>CO</w:t>
            </w:r>
          </w:p>
        </w:tc>
        <w:tc>
          <w:tcPr>
            <w:tcW w:w="7112" w:type="dxa"/>
            <w:gridSpan w:val="5"/>
            <w:shd w:val="clear" w:color="auto" w:fill="F2F2F2" w:themeFill="background1" w:themeFillShade="F2"/>
          </w:tcPr>
          <w:p w14:paraId="303EBCEC" w14:textId="376B9992"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39A51B88" w14:textId="77777777" w:rsidTr="008317A7">
        <w:tc>
          <w:tcPr>
            <w:tcW w:w="1156" w:type="dxa"/>
            <w:shd w:val="clear" w:color="auto" w:fill="F2F2F2" w:themeFill="background1" w:themeFillShade="F2"/>
          </w:tcPr>
          <w:p w14:paraId="4690F181" w14:textId="4716D399" w:rsidR="00370B79" w:rsidRPr="007E5253" w:rsidRDefault="00370B79" w:rsidP="00370B79">
            <w:pPr>
              <w:spacing w:before="120"/>
              <w:rPr>
                <w:rFonts w:ascii="Calibri" w:hAnsi="Calibri"/>
                <w:sz w:val="22"/>
                <w:szCs w:val="22"/>
              </w:rPr>
            </w:pPr>
            <w:r>
              <w:rPr>
                <w:rFonts w:ascii="Calibri" w:hAnsi="Calibri"/>
                <w:sz w:val="22"/>
                <w:szCs w:val="22"/>
              </w:rPr>
              <w:t>MN</w:t>
            </w:r>
          </w:p>
        </w:tc>
        <w:tc>
          <w:tcPr>
            <w:tcW w:w="7112" w:type="dxa"/>
            <w:gridSpan w:val="5"/>
            <w:shd w:val="clear" w:color="auto" w:fill="F2F2F2" w:themeFill="background1" w:themeFillShade="F2"/>
          </w:tcPr>
          <w:p w14:paraId="4309E1B6" w14:textId="77C0B2C6"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18AE9F61" w14:textId="77777777" w:rsidTr="008317A7">
        <w:tc>
          <w:tcPr>
            <w:tcW w:w="1156" w:type="dxa"/>
            <w:shd w:val="clear" w:color="auto" w:fill="F2F2F2" w:themeFill="background1" w:themeFillShade="F2"/>
          </w:tcPr>
          <w:p w14:paraId="0E1DFE1C" w14:textId="48DCC132" w:rsidR="00370B79" w:rsidRPr="007E5253" w:rsidRDefault="00370B79" w:rsidP="00370B79">
            <w:pPr>
              <w:spacing w:before="120"/>
              <w:rPr>
                <w:rFonts w:ascii="Calibri" w:hAnsi="Calibri"/>
                <w:sz w:val="22"/>
                <w:szCs w:val="22"/>
              </w:rPr>
            </w:pPr>
            <w:r>
              <w:rPr>
                <w:rFonts w:ascii="Calibri" w:hAnsi="Calibri"/>
                <w:sz w:val="22"/>
                <w:szCs w:val="22"/>
              </w:rPr>
              <w:t>MT</w:t>
            </w:r>
          </w:p>
        </w:tc>
        <w:tc>
          <w:tcPr>
            <w:tcW w:w="7112" w:type="dxa"/>
            <w:gridSpan w:val="5"/>
            <w:shd w:val="clear" w:color="auto" w:fill="F2F2F2" w:themeFill="background1" w:themeFillShade="F2"/>
          </w:tcPr>
          <w:p w14:paraId="5A91BB5A" w14:textId="5F8791C5"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33429D6" w14:textId="77777777" w:rsidTr="008317A7">
        <w:tc>
          <w:tcPr>
            <w:tcW w:w="1156" w:type="dxa"/>
            <w:shd w:val="clear" w:color="auto" w:fill="F2F2F2" w:themeFill="background1" w:themeFillShade="F2"/>
          </w:tcPr>
          <w:p w14:paraId="7E250807" w14:textId="02097A0A" w:rsidR="00370B79" w:rsidRPr="007E5253" w:rsidRDefault="00370B79" w:rsidP="00370B79">
            <w:pPr>
              <w:spacing w:before="120"/>
              <w:rPr>
                <w:rFonts w:ascii="Calibri" w:hAnsi="Calibri"/>
                <w:sz w:val="22"/>
                <w:szCs w:val="22"/>
              </w:rPr>
            </w:pPr>
            <w:r>
              <w:rPr>
                <w:rFonts w:ascii="Calibri" w:hAnsi="Calibri"/>
                <w:sz w:val="22"/>
                <w:szCs w:val="22"/>
              </w:rPr>
              <w:t>OR</w:t>
            </w:r>
          </w:p>
        </w:tc>
        <w:tc>
          <w:tcPr>
            <w:tcW w:w="7112" w:type="dxa"/>
            <w:gridSpan w:val="5"/>
            <w:shd w:val="clear" w:color="auto" w:fill="F2F2F2" w:themeFill="background1" w:themeFillShade="F2"/>
          </w:tcPr>
          <w:p w14:paraId="47D25FD2" w14:textId="79E28F8F"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6D753EB9" w14:textId="77777777" w:rsidTr="008317A7">
        <w:tc>
          <w:tcPr>
            <w:tcW w:w="1156" w:type="dxa"/>
            <w:shd w:val="clear" w:color="auto" w:fill="F2F2F2" w:themeFill="background1" w:themeFillShade="F2"/>
          </w:tcPr>
          <w:p w14:paraId="2335B54F" w14:textId="09C3B0BC" w:rsidR="00370B79" w:rsidRPr="007E5253" w:rsidRDefault="00370B79" w:rsidP="00370B79">
            <w:pPr>
              <w:spacing w:before="120"/>
              <w:rPr>
                <w:rFonts w:ascii="Calibri" w:hAnsi="Calibri"/>
                <w:sz w:val="22"/>
                <w:szCs w:val="22"/>
              </w:rPr>
            </w:pPr>
            <w:r>
              <w:rPr>
                <w:rFonts w:ascii="Calibri" w:hAnsi="Calibri"/>
                <w:sz w:val="22"/>
                <w:szCs w:val="22"/>
              </w:rPr>
              <w:t>UT</w:t>
            </w:r>
          </w:p>
        </w:tc>
        <w:tc>
          <w:tcPr>
            <w:tcW w:w="7112" w:type="dxa"/>
            <w:gridSpan w:val="5"/>
            <w:shd w:val="clear" w:color="auto" w:fill="F2F2F2" w:themeFill="background1" w:themeFillShade="F2"/>
          </w:tcPr>
          <w:p w14:paraId="6E9D5107" w14:textId="5F5AC299"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00926152" w14:textId="77777777" w:rsidTr="008317A7">
        <w:trPr>
          <w:gridAfter w:val="1"/>
          <w:wAfter w:w="6" w:type="dxa"/>
        </w:trPr>
        <w:tc>
          <w:tcPr>
            <w:tcW w:w="1156" w:type="dxa"/>
          </w:tcPr>
          <w:p w14:paraId="45F4245C" w14:textId="3034DB82" w:rsidR="00370B79" w:rsidRPr="007E5253" w:rsidRDefault="00370B79" w:rsidP="00370B79">
            <w:pPr>
              <w:spacing w:before="120"/>
              <w:rPr>
                <w:rFonts w:ascii="Calibri" w:hAnsi="Calibri"/>
                <w:sz w:val="22"/>
                <w:szCs w:val="22"/>
              </w:rPr>
            </w:pPr>
            <w:r>
              <w:rPr>
                <w:rFonts w:ascii="Calibri" w:hAnsi="Calibri"/>
                <w:sz w:val="22"/>
                <w:szCs w:val="22"/>
              </w:rPr>
              <w:t>WA</w:t>
            </w:r>
          </w:p>
        </w:tc>
        <w:tc>
          <w:tcPr>
            <w:tcW w:w="1496" w:type="dxa"/>
          </w:tcPr>
          <w:p w14:paraId="4223BFA7" w14:textId="46FE6202" w:rsidR="00370B79" w:rsidRPr="007E5253" w:rsidRDefault="00B537E0" w:rsidP="00370B79">
            <w:pPr>
              <w:spacing w:before="120"/>
              <w:rPr>
                <w:rFonts w:ascii="Calibri" w:hAnsi="Calibri"/>
                <w:sz w:val="22"/>
                <w:szCs w:val="22"/>
              </w:rPr>
            </w:pPr>
            <w:r>
              <w:rPr>
                <w:rFonts w:ascii="Calibri" w:hAnsi="Calibri"/>
                <w:sz w:val="22"/>
                <w:szCs w:val="22"/>
              </w:rPr>
              <w:t>$11,103,227</w:t>
            </w:r>
          </w:p>
        </w:tc>
        <w:tc>
          <w:tcPr>
            <w:tcW w:w="1897" w:type="dxa"/>
          </w:tcPr>
          <w:p w14:paraId="707C4886" w14:textId="57A1BB4D" w:rsidR="00370B79" w:rsidRPr="007E5253" w:rsidRDefault="00370B79" w:rsidP="00370B79">
            <w:pPr>
              <w:spacing w:before="120"/>
              <w:rPr>
                <w:rFonts w:ascii="Calibri" w:hAnsi="Calibri"/>
                <w:sz w:val="22"/>
                <w:szCs w:val="22"/>
              </w:rPr>
            </w:pPr>
            <w:r>
              <w:rPr>
                <w:rFonts w:ascii="Calibri" w:hAnsi="Calibri"/>
                <w:sz w:val="22"/>
                <w:szCs w:val="22"/>
              </w:rPr>
              <w:t>19</w:t>
            </w:r>
            <w:r w:rsidR="00B537E0">
              <w:rPr>
                <w:rFonts w:ascii="Calibri" w:hAnsi="Calibri"/>
                <w:sz w:val="22"/>
                <w:szCs w:val="22"/>
              </w:rPr>
              <w:t>d</w:t>
            </w:r>
          </w:p>
        </w:tc>
        <w:tc>
          <w:tcPr>
            <w:tcW w:w="2143" w:type="dxa"/>
          </w:tcPr>
          <w:p w14:paraId="6AF73B3B" w14:textId="287EE9E3"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176</w:t>
            </w:r>
          </w:p>
        </w:tc>
        <w:tc>
          <w:tcPr>
            <w:tcW w:w="1570" w:type="dxa"/>
          </w:tcPr>
          <w:p w14:paraId="29A83EB2" w14:textId="4976E471" w:rsidR="00370B79" w:rsidRPr="007E5253" w:rsidRDefault="00370B79" w:rsidP="00370B79">
            <w:pPr>
              <w:spacing w:before="120"/>
              <w:rPr>
                <w:rFonts w:ascii="Calibri" w:hAnsi="Calibri"/>
                <w:sz w:val="22"/>
                <w:szCs w:val="22"/>
              </w:rPr>
            </w:pPr>
            <w:r>
              <w:rPr>
                <w:rFonts w:ascii="Calibri" w:hAnsi="Calibri"/>
                <w:sz w:val="22"/>
                <w:szCs w:val="22"/>
              </w:rPr>
              <w:t>20</w:t>
            </w:r>
            <w:r w:rsidR="00B537E0">
              <w:rPr>
                <w:rFonts w:ascii="Calibri" w:hAnsi="Calibri"/>
                <w:sz w:val="22"/>
                <w:szCs w:val="22"/>
              </w:rPr>
              <w:t>,</w:t>
            </w:r>
            <w:r>
              <w:rPr>
                <w:rFonts w:ascii="Calibri" w:hAnsi="Calibri"/>
                <w:sz w:val="22"/>
                <w:szCs w:val="22"/>
              </w:rPr>
              <w:t>513</w:t>
            </w:r>
          </w:p>
        </w:tc>
      </w:tr>
      <w:tr w:rsidR="00370B79" w:rsidRPr="007E5253" w14:paraId="2D692DC2" w14:textId="77777777" w:rsidTr="008317A7">
        <w:trPr>
          <w:gridAfter w:val="1"/>
          <w:wAfter w:w="6" w:type="dxa"/>
        </w:trPr>
        <w:tc>
          <w:tcPr>
            <w:tcW w:w="1156" w:type="dxa"/>
          </w:tcPr>
          <w:p w14:paraId="0AAC292F" w14:textId="488CD5FC" w:rsidR="00370B79" w:rsidRPr="007E5253" w:rsidRDefault="00370B79" w:rsidP="00370B79">
            <w:pPr>
              <w:spacing w:before="120"/>
              <w:rPr>
                <w:rFonts w:ascii="Calibri" w:hAnsi="Calibri"/>
                <w:sz w:val="22"/>
                <w:szCs w:val="22"/>
              </w:rPr>
            </w:pPr>
            <w:r>
              <w:rPr>
                <w:rFonts w:ascii="Calibri" w:hAnsi="Calibri"/>
                <w:sz w:val="22"/>
                <w:szCs w:val="22"/>
              </w:rPr>
              <w:t>WI</w:t>
            </w:r>
          </w:p>
        </w:tc>
        <w:tc>
          <w:tcPr>
            <w:tcW w:w="1496" w:type="dxa"/>
          </w:tcPr>
          <w:p w14:paraId="09B4B1DE" w14:textId="0533FE09"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12</w:t>
            </w:r>
            <w:r>
              <w:rPr>
                <w:rFonts w:ascii="Calibri" w:hAnsi="Calibri"/>
                <w:sz w:val="22"/>
                <w:szCs w:val="22"/>
              </w:rPr>
              <w:t>,</w:t>
            </w:r>
            <w:r w:rsidR="00370B79">
              <w:rPr>
                <w:rFonts w:ascii="Calibri" w:hAnsi="Calibri"/>
                <w:sz w:val="22"/>
                <w:szCs w:val="22"/>
              </w:rPr>
              <w:t>570</w:t>
            </w:r>
            <w:r>
              <w:rPr>
                <w:rFonts w:ascii="Calibri" w:hAnsi="Calibri"/>
                <w:sz w:val="22"/>
                <w:szCs w:val="22"/>
              </w:rPr>
              <w:t>,</w:t>
            </w:r>
            <w:r w:rsidR="00370B79">
              <w:rPr>
                <w:rFonts w:ascii="Calibri" w:hAnsi="Calibri"/>
                <w:sz w:val="22"/>
                <w:szCs w:val="22"/>
              </w:rPr>
              <w:t>748</w:t>
            </w:r>
          </w:p>
        </w:tc>
        <w:tc>
          <w:tcPr>
            <w:tcW w:w="1897" w:type="dxa"/>
          </w:tcPr>
          <w:p w14:paraId="74183CB1" w14:textId="557488D3" w:rsidR="00370B79" w:rsidRPr="007E5253" w:rsidRDefault="00370B79" w:rsidP="00370B79">
            <w:pPr>
              <w:spacing w:before="120"/>
              <w:rPr>
                <w:rFonts w:ascii="Calibri" w:hAnsi="Calibri"/>
                <w:sz w:val="22"/>
                <w:szCs w:val="22"/>
              </w:rPr>
            </w:pPr>
            <w:r>
              <w:rPr>
                <w:rFonts w:ascii="Calibri" w:hAnsi="Calibri"/>
                <w:sz w:val="22"/>
                <w:szCs w:val="22"/>
              </w:rPr>
              <w:t>9</w:t>
            </w:r>
            <w:r w:rsidR="00B537E0">
              <w:rPr>
                <w:rFonts w:ascii="Calibri" w:hAnsi="Calibri"/>
                <w:sz w:val="22"/>
                <w:szCs w:val="22"/>
              </w:rPr>
              <w:t>d</w:t>
            </w:r>
          </w:p>
        </w:tc>
        <w:tc>
          <w:tcPr>
            <w:tcW w:w="2143" w:type="dxa"/>
          </w:tcPr>
          <w:p w14:paraId="60DD4CD8" w14:textId="0CD3BBFE"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167</w:t>
            </w:r>
          </w:p>
        </w:tc>
        <w:tc>
          <w:tcPr>
            <w:tcW w:w="1570" w:type="dxa"/>
          </w:tcPr>
          <w:p w14:paraId="24D9EA57" w14:textId="72E4E0FA" w:rsidR="00370B79" w:rsidRPr="007E5253" w:rsidRDefault="00370B79" w:rsidP="00370B79">
            <w:pPr>
              <w:spacing w:before="120"/>
              <w:rPr>
                <w:rFonts w:ascii="Calibri" w:hAnsi="Calibri"/>
                <w:sz w:val="22"/>
                <w:szCs w:val="22"/>
              </w:rPr>
            </w:pPr>
            <w:r>
              <w:rPr>
                <w:rFonts w:ascii="Calibri" w:hAnsi="Calibri"/>
                <w:sz w:val="22"/>
                <w:szCs w:val="22"/>
              </w:rPr>
              <w:t>60</w:t>
            </w:r>
            <w:r w:rsidR="00B537E0">
              <w:rPr>
                <w:rFonts w:ascii="Calibri" w:hAnsi="Calibri"/>
                <w:sz w:val="22"/>
                <w:szCs w:val="22"/>
              </w:rPr>
              <w:t>,</w:t>
            </w:r>
            <w:r>
              <w:rPr>
                <w:rFonts w:ascii="Calibri" w:hAnsi="Calibri"/>
                <w:sz w:val="22"/>
                <w:szCs w:val="22"/>
              </w:rPr>
              <w:t>479</w:t>
            </w:r>
          </w:p>
        </w:tc>
      </w:tr>
      <w:tr w:rsidR="00370B79" w:rsidRPr="007E5253" w14:paraId="10ADC2AF" w14:textId="77777777" w:rsidTr="008317A7">
        <w:tc>
          <w:tcPr>
            <w:tcW w:w="8268" w:type="dxa"/>
            <w:gridSpan w:val="6"/>
            <w:shd w:val="clear" w:color="auto" w:fill="D9D9D9" w:themeFill="background1" w:themeFillShade="D9"/>
          </w:tcPr>
          <w:p w14:paraId="49FB8286" w14:textId="77777777" w:rsidR="00370B79" w:rsidRPr="007E5253" w:rsidRDefault="00370B79" w:rsidP="00370B79">
            <w:pPr>
              <w:spacing w:before="120"/>
              <w:rPr>
                <w:rFonts w:ascii="Calibri" w:hAnsi="Calibri"/>
                <w:sz w:val="22"/>
                <w:szCs w:val="22"/>
              </w:rPr>
            </w:pPr>
            <w:r>
              <w:rPr>
                <w:rFonts w:ascii="Calibri" w:hAnsi="Calibri"/>
                <w:b/>
                <w:sz w:val="22"/>
                <w:szCs w:val="22"/>
              </w:rPr>
              <w:t>Travel C</w:t>
            </w:r>
            <w:r w:rsidRPr="00C44C76">
              <w:rPr>
                <w:rFonts w:ascii="Calibri" w:hAnsi="Calibri"/>
                <w:b/>
                <w:sz w:val="22"/>
                <w:szCs w:val="22"/>
              </w:rPr>
              <w:t>ard</w:t>
            </w:r>
            <w:r>
              <w:rPr>
                <w:rFonts w:ascii="Calibri" w:hAnsi="Calibri"/>
                <w:b/>
                <w:sz w:val="22"/>
                <w:szCs w:val="22"/>
              </w:rPr>
              <w:t xml:space="preserve">  (Political Subdivisions)</w:t>
            </w:r>
          </w:p>
        </w:tc>
      </w:tr>
      <w:tr w:rsidR="00370B79" w:rsidRPr="007E5253" w14:paraId="26772A6B" w14:textId="77777777" w:rsidTr="008317A7">
        <w:trPr>
          <w:gridAfter w:val="1"/>
          <w:wAfter w:w="6" w:type="dxa"/>
        </w:trPr>
        <w:tc>
          <w:tcPr>
            <w:tcW w:w="1156" w:type="dxa"/>
          </w:tcPr>
          <w:p w14:paraId="75125CA2" w14:textId="77777777" w:rsidR="00370B79" w:rsidRDefault="00370B79" w:rsidP="00370B79">
            <w:pPr>
              <w:spacing w:before="120"/>
              <w:rPr>
                <w:rFonts w:ascii="Calibri" w:hAnsi="Calibri"/>
                <w:sz w:val="22"/>
                <w:szCs w:val="22"/>
              </w:rPr>
            </w:pPr>
            <w:r w:rsidRPr="00C44C76">
              <w:rPr>
                <w:rFonts w:ascii="Calibri" w:hAnsi="Calibri"/>
                <w:b/>
                <w:sz w:val="22"/>
                <w:szCs w:val="22"/>
              </w:rPr>
              <w:t>State</w:t>
            </w:r>
          </w:p>
        </w:tc>
        <w:tc>
          <w:tcPr>
            <w:tcW w:w="1496" w:type="dxa"/>
          </w:tcPr>
          <w:p w14:paraId="5C78A15F"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Volume</w:t>
            </w:r>
          </w:p>
        </w:tc>
        <w:tc>
          <w:tcPr>
            <w:tcW w:w="1897" w:type="dxa"/>
          </w:tcPr>
          <w:p w14:paraId="1AD3905B" w14:textId="77777777" w:rsidR="00370B79" w:rsidRPr="007E5253" w:rsidRDefault="00370B79" w:rsidP="00370B79">
            <w:pPr>
              <w:spacing w:before="120"/>
              <w:rPr>
                <w:rFonts w:ascii="Calibri" w:hAnsi="Calibri"/>
                <w:sz w:val="22"/>
                <w:szCs w:val="22"/>
              </w:rPr>
            </w:pPr>
            <w:r>
              <w:rPr>
                <w:rFonts w:ascii="Calibri" w:hAnsi="Calibri"/>
                <w:b/>
                <w:sz w:val="22"/>
                <w:szCs w:val="22"/>
              </w:rPr>
              <w:t xml:space="preserve">Avg </w:t>
            </w:r>
            <w:r w:rsidRPr="00C44C76">
              <w:rPr>
                <w:rFonts w:ascii="Calibri" w:hAnsi="Calibri"/>
                <w:b/>
                <w:sz w:val="22"/>
                <w:szCs w:val="22"/>
              </w:rPr>
              <w:t>Speed of pay</w:t>
            </w:r>
          </w:p>
        </w:tc>
        <w:tc>
          <w:tcPr>
            <w:tcW w:w="2143" w:type="dxa"/>
          </w:tcPr>
          <w:p w14:paraId="4155BA8A"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Avg transaction size</w:t>
            </w:r>
          </w:p>
        </w:tc>
        <w:tc>
          <w:tcPr>
            <w:tcW w:w="1570" w:type="dxa"/>
          </w:tcPr>
          <w:p w14:paraId="10E224EA"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 of cards</w:t>
            </w:r>
          </w:p>
        </w:tc>
      </w:tr>
      <w:tr w:rsidR="00370B79" w:rsidRPr="007E5253" w14:paraId="28BE78AB" w14:textId="77777777" w:rsidTr="008317A7">
        <w:tc>
          <w:tcPr>
            <w:tcW w:w="1156" w:type="dxa"/>
            <w:shd w:val="clear" w:color="auto" w:fill="F2F2F2" w:themeFill="background1" w:themeFillShade="F2"/>
          </w:tcPr>
          <w:p w14:paraId="44A30311" w14:textId="042C6F3B" w:rsidR="00370B79" w:rsidRDefault="00370B79" w:rsidP="00370B79">
            <w:pPr>
              <w:spacing w:before="120"/>
              <w:rPr>
                <w:rFonts w:ascii="Calibri" w:hAnsi="Calibri"/>
                <w:sz w:val="22"/>
                <w:szCs w:val="22"/>
              </w:rPr>
            </w:pPr>
            <w:r>
              <w:rPr>
                <w:rFonts w:ascii="Calibri" w:hAnsi="Calibri"/>
                <w:sz w:val="22"/>
                <w:szCs w:val="22"/>
              </w:rPr>
              <w:t>AK</w:t>
            </w:r>
          </w:p>
        </w:tc>
        <w:tc>
          <w:tcPr>
            <w:tcW w:w="7112" w:type="dxa"/>
            <w:gridSpan w:val="5"/>
            <w:shd w:val="clear" w:color="auto" w:fill="F2F2F2" w:themeFill="background1" w:themeFillShade="F2"/>
          </w:tcPr>
          <w:p w14:paraId="2EF0C49B" w14:textId="2566BCDA"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2DDA519" w14:textId="77777777" w:rsidTr="008317A7">
        <w:trPr>
          <w:gridAfter w:val="1"/>
          <w:wAfter w:w="6" w:type="dxa"/>
        </w:trPr>
        <w:tc>
          <w:tcPr>
            <w:tcW w:w="1156" w:type="dxa"/>
          </w:tcPr>
          <w:p w14:paraId="2E280FDD" w14:textId="0DA398C4" w:rsidR="00370B79" w:rsidRDefault="00370B79" w:rsidP="00370B79">
            <w:pPr>
              <w:spacing w:before="120"/>
              <w:rPr>
                <w:rFonts w:ascii="Calibri" w:hAnsi="Calibri"/>
                <w:sz w:val="22"/>
                <w:szCs w:val="22"/>
              </w:rPr>
            </w:pPr>
            <w:r>
              <w:rPr>
                <w:rFonts w:ascii="Calibri" w:hAnsi="Calibri"/>
                <w:sz w:val="22"/>
                <w:szCs w:val="22"/>
              </w:rPr>
              <w:t>AR</w:t>
            </w:r>
          </w:p>
        </w:tc>
        <w:tc>
          <w:tcPr>
            <w:tcW w:w="1496" w:type="dxa"/>
          </w:tcPr>
          <w:p w14:paraId="51F55FA9" w14:textId="13FD58CC"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31</w:t>
            </w:r>
            <w:r>
              <w:rPr>
                <w:rFonts w:ascii="Calibri" w:hAnsi="Calibri"/>
                <w:sz w:val="22"/>
                <w:szCs w:val="22"/>
              </w:rPr>
              <w:t>,</w:t>
            </w:r>
            <w:r w:rsidR="00370B79">
              <w:rPr>
                <w:rFonts w:ascii="Calibri" w:hAnsi="Calibri"/>
                <w:sz w:val="22"/>
                <w:szCs w:val="22"/>
              </w:rPr>
              <w:t>661</w:t>
            </w:r>
            <w:r>
              <w:rPr>
                <w:rFonts w:ascii="Calibri" w:hAnsi="Calibri"/>
                <w:sz w:val="22"/>
                <w:szCs w:val="22"/>
              </w:rPr>
              <w:t>,</w:t>
            </w:r>
            <w:r w:rsidR="00370B79">
              <w:rPr>
                <w:rFonts w:ascii="Calibri" w:hAnsi="Calibri"/>
                <w:sz w:val="22"/>
                <w:szCs w:val="22"/>
              </w:rPr>
              <w:t>189</w:t>
            </w:r>
          </w:p>
        </w:tc>
        <w:tc>
          <w:tcPr>
            <w:tcW w:w="1897" w:type="dxa"/>
          </w:tcPr>
          <w:p w14:paraId="4D63B015" w14:textId="6149D7C7" w:rsidR="00370B79" w:rsidRPr="007E5253" w:rsidRDefault="00370B79" w:rsidP="00370B79">
            <w:pPr>
              <w:spacing w:before="120"/>
              <w:rPr>
                <w:rFonts w:ascii="Calibri" w:hAnsi="Calibri"/>
                <w:sz w:val="22"/>
                <w:szCs w:val="22"/>
              </w:rPr>
            </w:pPr>
            <w:r>
              <w:rPr>
                <w:rFonts w:ascii="Calibri" w:hAnsi="Calibri"/>
                <w:sz w:val="22"/>
                <w:szCs w:val="22"/>
              </w:rPr>
              <w:t>9</w:t>
            </w:r>
            <w:r w:rsidR="00B537E0">
              <w:rPr>
                <w:rFonts w:ascii="Calibri" w:hAnsi="Calibri"/>
                <w:sz w:val="22"/>
                <w:szCs w:val="22"/>
              </w:rPr>
              <w:t>d</w:t>
            </w:r>
          </w:p>
        </w:tc>
        <w:tc>
          <w:tcPr>
            <w:tcW w:w="2143" w:type="dxa"/>
          </w:tcPr>
          <w:p w14:paraId="0466FFBB" w14:textId="032C7A35"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295</w:t>
            </w:r>
          </w:p>
        </w:tc>
        <w:tc>
          <w:tcPr>
            <w:tcW w:w="1570" w:type="dxa"/>
          </w:tcPr>
          <w:p w14:paraId="7E6D6433" w14:textId="157D472A" w:rsidR="00370B79" w:rsidRPr="007E5253" w:rsidRDefault="00370B79" w:rsidP="00370B79">
            <w:pPr>
              <w:spacing w:before="120"/>
              <w:rPr>
                <w:rFonts w:ascii="Calibri" w:hAnsi="Calibri"/>
                <w:sz w:val="22"/>
                <w:szCs w:val="22"/>
              </w:rPr>
            </w:pPr>
            <w:r>
              <w:rPr>
                <w:rFonts w:ascii="Calibri" w:hAnsi="Calibri"/>
                <w:sz w:val="22"/>
                <w:szCs w:val="22"/>
              </w:rPr>
              <w:t>29</w:t>
            </w:r>
            <w:r w:rsidR="00B537E0">
              <w:rPr>
                <w:rFonts w:ascii="Calibri" w:hAnsi="Calibri"/>
                <w:sz w:val="22"/>
                <w:szCs w:val="22"/>
              </w:rPr>
              <w:t>,</w:t>
            </w:r>
            <w:r>
              <w:rPr>
                <w:rFonts w:ascii="Calibri" w:hAnsi="Calibri"/>
                <w:sz w:val="22"/>
                <w:szCs w:val="22"/>
              </w:rPr>
              <w:t>327</w:t>
            </w:r>
          </w:p>
        </w:tc>
      </w:tr>
      <w:tr w:rsidR="00370B79" w:rsidRPr="007E5253" w14:paraId="2810373C" w14:textId="77777777" w:rsidTr="008317A7">
        <w:tc>
          <w:tcPr>
            <w:tcW w:w="1156" w:type="dxa"/>
            <w:shd w:val="clear" w:color="auto" w:fill="F2F2F2" w:themeFill="background1" w:themeFillShade="F2"/>
          </w:tcPr>
          <w:p w14:paraId="2C13667B" w14:textId="4C17086E" w:rsidR="00370B79" w:rsidRDefault="00370B79" w:rsidP="00370B79">
            <w:pPr>
              <w:spacing w:before="120"/>
              <w:rPr>
                <w:rFonts w:ascii="Calibri" w:hAnsi="Calibri"/>
                <w:sz w:val="22"/>
                <w:szCs w:val="22"/>
              </w:rPr>
            </w:pPr>
            <w:r>
              <w:rPr>
                <w:rFonts w:ascii="Calibri" w:hAnsi="Calibri"/>
                <w:sz w:val="22"/>
                <w:szCs w:val="22"/>
              </w:rPr>
              <w:t>AZ</w:t>
            </w:r>
          </w:p>
        </w:tc>
        <w:tc>
          <w:tcPr>
            <w:tcW w:w="7112" w:type="dxa"/>
            <w:gridSpan w:val="5"/>
            <w:shd w:val="clear" w:color="auto" w:fill="F2F2F2" w:themeFill="background1" w:themeFillShade="F2"/>
          </w:tcPr>
          <w:p w14:paraId="0D17EED7" w14:textId="30AED0E0"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887073A" w14:textId="77777777" w:rsidTr="008317A7">
        <w:tc>
          <w:tcPr>
            <w:tcW w:w="1156" w:type="dxa"/>
            <w:shd w:val="clear" w:color="auto" w:fill="F2F2F2" w:themeFill="background1" w:themeFillShade="F2"/>
          </w:tcPr>
          <w:p w14:paraId="1123D124" w14:textId="6D8688D1" w:rsidR="00370B79" w:rsidRDefault="00370B79" w:rsidP="00370B79">
            <w:pPr>
              <w:spacing w:before="120"/>
              <w:rPr>
                <w:rFonts w:ascii="Calibri" w:hAnsi="Calibri"/>
                <w:sz w:val="22"/>
                <w:szCs w:val="22"/>
              </w:rPr>
            </w:pPr>
            <w:r>
              <w:rPr>
                <w:rFonts w:ascii="Calibri" w:hAnsi="Calibri"/>
                <w:sz w:val="22"/>
                <w:szCs w:val="22"/>
              </w:rPr>
              <w:t>CA</w:t>
            </w:r>
          </w:p>
        </w:tc>
        <w:tc>
          <w:tcPr>
            <w:tcW w:w="7112" w:type="dxa"/>
            <w:gridSpan w:val="5"/>
            <w:shd w:val="clear" w:color="auto" w:fill="F2F2F2" w:themeFill="background1" w:themeFillShade="F2"/>
          </w:tcPr>
          <w:p w14:paraId="71A20764" w14:textId="5050AFA2"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7E732CE9" w14:textId="77777777" w:rsidTr="008317A7">
        <w:tc>
          <w:tcPr>
            <w:tcW w:w="1156" w:type="dxa"/>
            <w:shd w:val="clear" w:color="auto" w:fill="F2F2F2" w:themeFill="background1" w:themeFillShade="F2"/>
          </w:tcPr>
          <w:p w14:paraId="5F2CFF21" w14:textId="6399D31C" w:rsidR="00370B79" w:rsidRDefault="00370B79" w:rsidP="00370B79">
            <w:pPr>
              <w:spacing w:before="120"/>
              <w:rPr>
                <w:rFonts w:ascii="Calibri" w:hAnsi="Calibri"/>
                <w:sz w:val="22"/>
                <w:szCs w:val="22"/>
              </w:rPr>
            </w:pPr>
            <w:r>
              <w:rPr>
                <w:rFonts w:ascii="Calibri" w:hAnsi="Calibri"/>
                <w:sz w:val="22"/>
                <w:szCs w:val="22"/>
              </w:rPr>
              <w:t>CO</w:t>
            </w:r>
          </w:p>
        </w:tc>
        <w:tc>
          <w:tcPr>
            <w:tcW w:w="7112" w:type="dxa"/>
            <w:gridSpan w:val="5"/>
            <w:shd w:val="clear" w:color="auto" w:fill="F2F2F2" w:themeFill="background1" w:themeFillShade="F2"/>
          </w:tcPr>
          <w:p w14:paraId="229430BF" w14:textId="396BE662"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15567CA3" w14:textId="77777777" w:rsidTr="008317A7">
        <w:tc>
          <w:tcPr>
            <w:tcW w:w="1156" w:type="dxa"/>
            <w:shd w:val="clear" w:color="auto" w:fill="F2F2F2" w:themeFill="background1" w:themeFillShade="F2"/>
          </w:tcPr>
          <w:p w14:paraId="238EF1CA" w14:textId="2AB5537E" w:rsidR="00370B79" w:rsidRDefault="00370B79" w:rsidP="00370B79">
            <w:pPr>
              <w:spacing w:before="120"/>
              <w:rPr>
                <w:rFonts w:ascii="Calibri" w:hAnsi="Calibri"/>
                <w:sz w:val="22"/>
                <w:szCs w:val="22"/>
              </w:rPr>
            </w:pPr>
            <w:r>
              <w:rPr>
                <w:rFonts w:ascii="Calibri" w:hAnsi="Calibri"/>
                <w:sz w:val="22"/>
                <w:szCs w:val="22"/>
              </w:rPr>
              <w:t>MN</w:t>
            </w:r>
          </w:p>
        </w:tc>
        <w:tc>
          <w:tcPr>
            <w:tcW w:w="7112" w:type="dxa"/>
            <w:gridSpan w:val="5"/>
            <w:shd w:val="clear" w:color="auto" w:fill="F2F2F2" w:themeFill="background1" w:themeFillShade="F2"/>
          </w:tcPr>
          <w:p w14:paraId="118738F0" w14:textId="5CE4882F"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3BB2EB97" w14:textId="77777777" w:rsidTr="008317A7">
        <w:tc>
          <w:tcPr>
            <w:tcW w:w="1156" w:type="dxa"/>
            <w:shd w:val="clear" w:color="auto" w:fill="F2F2F2" w:themeFill="background1" w:themeFillShade="F2"/>
          </w:tcPr>
          <w:p w14:paraId="31F846EB" w14:textId="6BCC3DEF" w:rsidR="00370B79" w:rsidRDefault="00370B79" w:rsidP="00370B79">
            <w:pPr>
              <w:spacing w:before="120"/>
              <w:rPr>
                <w:rFonts w:ascii="Calibri" w:hAnsi="Calibri"/>
                <w:sz w:val="22"/>
                <w:szCs w:val="22"/>
              </w:rPr>
            </w:pPr>
            <w:r>
              <w:rPr>
                <w:rFonts w:ascii="Calibri" w:hAnsi="Calibri"/>
                <w:sz w:val="22"/>
                <w:szCs w:val="22"/>
              </w:rPr>
              <w:t>MT</w:t>
            </w:r>
          </w:p>
        </w:tc>
        <w:tc>
          <w:tcPr>
            <w:tcW w:w="7112" w:type="dxa"/>
            <w:gridSpan w:val="5"/>
            <w:shd w:val="clear" w:color="auto" w:fill="F2F2F2" w:themeFill="background1" w:themeFillShade="F2"/>
          </w:tcPr>
          <w:p w14:paraId="5C727559" w14:textId="0074D0B5"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36A63BC6" w14:textId="77777777" w:rsidTr="008317A7">
        <w:trPr>
          <w:gridAfter w:val="1"/>
          <w:wAfter w:w="6" w:type="dxa"/>
        </w:trPr>
        <w:tc>
          <w:tcPr>
            <w:tcW w:w="1156" w:type="dxa"/>
          </w:tcPr>
          <w:p w14:paraId="5A04E203" w14:textId="23949A7F" w:rsidR="00370B79" w:rsidRDefault="00370B79" w:rsidP="00370B79">
            <w:pPr>
              <w:spacing w:before="120"/>
              <w:rPr>
                <w:rFonts w:ascii="Calibri" w:hAnsi="Calibri"/>
                <w:sz w:val="22"/>
                <w:szCs w:val="22"/>
              </w:rPr>
            </w:pPr>
            <w:r>
              <w:rPr>
                <w:rFonts w:ascii="Calibri" w:hAnsi="Calibri"/>
                <w:sz w:val="22"/>
                <w:szCs w:val="22"/>
              </w:rPr>
              <w:t>OR</w:t>
            </w:r>
          </w:p>
        </w:tc>
        <w:tc>
          <w:tcPr>
            <w:tcW w:w="1496" w:type="dxa"/>
          </w:tcPr>
          <w:p w14:paraId="085F64FC" w14:textId="6B0958D9"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2</w:t>
            </w:r>
            <w:r>
              <w:rPr>
                <w:rFonts w:ascii="Calibri" w:hAnsi="Calibri"/>
                <w:sz w:val="22"/>
                <w:szCs w:val="22"/>
              </w:rPr>
              <w:t>,</w:t>
            </w:r>
            <w:r w:rsidR="00370B79">
              <w:rPr>
                <w:rFonts w:ascii="Calibri" w:hAnsi="Calibri"/>
                <w:sz w:val="22"/>
                <w:szCs w:val="22"/>
              </w:rPr>
              <w:t>198</w:t>
            </w:r>
            <w:r>
              <w:rPr>
                <w:rFonts w:ascii="Calibri" w:hAnsi="Calibri"/>
                <w:sz w:val="22"/>
                <w:szCs w:val="22"/>
              </w:rPr>
              <w:t>,</w:t>
            </w:r>
            <w:r w:rsidR="00370B79">
              <w:rPr>
                <w:rFonts w:ascii="Calibri" w:hAnsi="Calibri"/>
                <w:sz w:val="22"/>
                <w:szCs w:val="22"/>
              </w:rPr>
              <w:t>251</w:t>
            </w:r>
          </w:p>
        </w:tc>
        <w:tc>
          <w:tcPr>
            <w:tcW w:w="1897" w:type="dxa"/>
          </w:tcPr>
          <w:p w14:paraId="4EB1CD7F" w14:textId="45FB860C" w:rsidR="00370B79" w:rsidRPr="007E5253" w:rsidRDefault="00370B79" w:rsidP="00B537E0">
            <w:pPr>
              <w:spacing w:before="120"/>
              <w:rPr>
                <w:rFonts w:ascii="Calibri" w:hAnsi="Calibri"/>
                <w:sz w:val="22"/>
                <w:szCs w:val="22"/>
              </w:rPr>
            </w:pPr>
            <w:r>
              <w:rPr>
                <w:rFonts w:ascii="Calibri" w:hAnsi="Calibri"/>
                <w:sz w:val="22"/>
                <w:szCs w:val="22"/>
              </w:rPr>
              <w:t>24</w:t>
            </w:r>
            <w:r w:rsidR="00B537E0">
              <w:rPr>
                <w:rFonts w:ascii="Calibri" w:hAnsi="Calibri"/>
                <w:sz w:val="22"/>
                <w:szCs w:val="22"/>
              </w:rPr>
              <w:t>d</w:t>
            </w:r>
          </w:p>
        </w:tc>
        <w:tc>
          <w:tcPr>
            <w:tcW w:w="2143" w:type="dxa"/>
          </w:tcPr>
          <w:p w14:paraId="16255296" w14:textId="17D00D2C"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224</w:t>
            </w:r>
          </w:p>
        </w:tc>
        <w:tc>
          <w:tcPr>
            <w:tcW w:w="1570" w:type="dxa"/>
          </w:tcPr>
          <w:p w14:paraId="30DE08FA" w14:textId="2FABC2FA" w:rsidR="00370B79" w:rsidRPr="007E5253" w:rsidRDefault="00370B79" w:rsidP="00370B79">
            <w:pPr>
              <w:spacing w:before="120"/>
              <w:rPr>
                <w:rFonts w:ascii="Calibri" w:hAnsi="Calibri"/>
                <w:sz w:val="22"/>
                <w:szCs w:val="22"/>
              </w:rPr>
            </w:pPr>
            <w:r>
              <w:rPr>
                <w:rFonts w:ascii="Calibri" w:hAnsi="Calibri"/>
                <w:sz w:val="22"/>
                <w:szCs w:val="22"/>
              </w:rPr>
              <w:t>14</w:t>
            </w:r>
            <w:r w:rsidR="00B537E0">
              <w:rPr>
                <w:rFonts w:ascii="Calibri" w:hAnsi="Calibri"/>
                <w:sz w:val="22"/>
                <w:szCs w:val="22"/>
              </w:rPr>
              <w:t>,</w:t>
            </w:r>
            <w:r>
              <w:rPr>
                <w:rFonts w:ascii="Calibri" w:hAnsi="Calibri"/>
                <w:sz w:val="22"/>
                <w:szCs w:val="22"/>
              </w:rPr>
              <w:t>229</w:t>
            </w:r>
          </w:p>
        </w:tc>
      </w:tr>
      <w:tr w:rsidR="00370B79" w:rsidRPr="007E5253" w14:paraId="7E9648E3" w14:textId="77777777" w:rsidTr="008317A7">
        <w:tc>
          <w:tcPr>
            <w:tcW w:w="1156" w:type="dxa"/>
            <w:shd w:val="clear" w:color="auto" w:fill="F2F2F2" w:themeFill="background1" w:themeFillShade="F2"/>
          </w:tcPr>
          <w:p w14:paraId="224FF179" w14:textId="3DFF4E6A" w:rsidR="00370B79" w:rsidRDefault="00370B79" w:rsidP="00370B79">
            <w:pPr>
              <w:spacing w:before="120"/>
              <w:rPr>
                <w:rFonts w:ascii="Calibri" w:hAnsi="Calibri"/>
                <w:sz w:val="22"/>
                <w:szCs w:val="22"/>
              </w:rPr>
            </w:pPr>
            <w:r>
              <w:rPr>
                <w:rFonts w:ascii="Calibri" w:hAnsi="Calibri"/>
                <w:sz w:val="22"/>
                <w:szCs w:val="22"/>
              </w:rPr>
              <w:t>UT</w:t>
            </w:r>
          </w:p>
        </w:tc>
        <w:tc>
          <w:tcPr>
            <w:tcW w:w="7112" w:type="dxa"/>
            <w:gridSpan w:val="5"/>
            <w:shd w:val="clear" w:color="auto" w:fill="F2F2F2" w:themeFill="background1" w:themeFillShade="F2"/>
          </w:tcPr>
          <w:p w14:paraId="1E94422B" w14:textId="08EA9376"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1B8ED4D1" w14:textId="77777777" w:rsidTr="008317A7">
        <w:trPr>
          <w:gridAfter w:val="1"/>
          <w:wAfter w:w="6" w:type="dxa"/>
        </w:trPr>
        <w:tc>
          <w:tcPr>
            <w:tcW w:w="1156" w:type="dxa"/>
          </w:tcPr>
          <w:p w14:paraId="66772B51" w14:textId="615394C9" w:rsidR="00370B79" w:rsidRDefault="00370B79" w:rsidP="00370B79">
            <w:pPr>
              <w:spacing w:before="120"/>
              <w:rPr>
                <w:rFonts w:ascii="Calibri" w:hAnsi="Calibri"/>
                <w:sz w:val="22"/>
                <w:szCs w:val="22"/>
              </w:rPr>
            </w:pPr>
            <w:r>
              <w:rPr>
                <w:rFonts w:ascii="Calibri" w:hAnsi="Calibri"/>
                <w:sz w:val="22"/>
                <w:szCs w:val="22"/>
              </w:rPr>
              <w:t>WA</w:t>
            </w:r>
          </w:p>
        </w:tc>
        <w:tc>
          <w:tcPr>
            <w:tcW w:w="1496" w:type="dxa"/>
          </w:tcPr>
          <w:p w14:paraId="04C5B033" w14:textId="52A51A54"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3</w:t>
            </w:r>
            <w:r>
              <w:rPr>
                <w:rFonts w:ascii="Calibri" w:hAnsi="Calibri"/>
                <w:sz w:val="22"/>
                <w:szCs w:val="22"/>
              </w:rPr>
              <w:t>,</w:t>
            </w:r>
            <w:r w:rsidR="00370B79">
              <w:rPr>
                <w:rFonts w:ascii="Calibri" w:hAnsi="Calibri"/>
                <w:sz w:val="22"/>
                <w:szCs w:val="22"/>
              </w:rPr>
              <w:t>479</w:t>
            </w:r>
            <w:r>
              <w:rPr>
                <w:rFonts w:ascii="Calibri" w:hAnsi="Calibri"/>
                <w:sz w:val="22"/>
                <w:szCs w:val="22"/>
              </w:rPr>
              <w:t>,</w:t>
            </w:r>
            <w:r w:rsidR="00370B79">
              <w:rPr>
                <w:rFonts w:ascii="Calibri" w:hAnsi="Calibri"/>
                <w:sz w:val="22"/>
                <w:szCs w:val="22"/>
              </w:rPr>
              <w:t>11</w:t>
            </w:r>
            <w:r>
              <w:rPr>
                <w:rFonts w:ascii="Calibri" w:hAnsi="Calibri"/>
                <w:sz w:val="22"/>
                <w:szCs w:val="22"/>
              </w:rPr>
              <w:t>9</w:t>
            </w:r>
          </w:p>
        </w:tc>
        <w:tc>
          <w:tcPr>
            <w:tcW w:w="1897" w:type="dxa"/>
          </w:tcPr>
          <w:p w14:paraId="2F054BFA" w14:textId="3FB7D176" w:rsidR="00370B79" w:rsidRPr="007E5253" w:rsidRDefault="00370B79" w:rsidP="00370B79">
            <w:pPr>
              <w:spacing w:before="120"/>
              <w:rPr>
                <w:rFonts w:ascii="Calibri" w:hAnsi="Calibri"/>
                <w:sz w:val="22"/>
                <w:szCs w:val="22"/>
              </w:rPr>
            </w:pPr>
            <w:r>
              <w:rPr>
                <w:rFonts w:ascii="Calibri" w:hAnsi="Calibri"/>
                <w:sz w:val="22"/>
                <w:szCs w:val="22"/>
              </w:rPr>
              <w:t>23</w:t>
            </w:r>
            <w:r w:rsidR="00B537E0">
              <w:rPr>
                <w:rFonts w:ascii="Calibri" w:hAnsi="Calibri"/>
                <w:sz w:val="22"/>
                <w:szCs w:val="22"/>
              </w:rPr>
              <w:t>d</w:t>
            </w:r>
          </w:p>
        </w:tc>
        <w:tc>
          <w:tcPr>
            <w:tcW w:w="2143" w:type="dxa"/>
          </w:tcPr>
          <w:p w14:paraId="7940792D" w14:textId="254680AA"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257</w:t>
            </w:r>
          </w:p>
        </w:tc>
        <w:tc>
          <w:tcPr>
            <w:tcW w:w="1570" w:type="dxa"/>
          </w:tcPr>
          <w:p w14:paraId="3975BEDD" w14:textId="6F4FF834" w:rsidR="00370B79" w:rsidRPr="007E5253" w:rsidRDefault="00370B79" w:rsidP="00370B79">
            <w:pPr>
              <w:spacing w:before="120"/>
              <w:rPr>
                <w:rFonts w:ascii="Calibri" w:hAnsi="Calibri"/>
                <w:sz w:val="22"/>
                <w:szCs w:val="22"/>
              </w:rPr>
            </w:pPr>
            <w:r>
              <w:rPr>
                <w:rFonts w:ascii="Calibri" w:hAnsi="Calibri"/>
                <w:sz w:val="22"/>
                <w:szCs w:val="22"/>
              </w:rPr>
              <w:t>5</w:t>
            </w:r>
            <w:r w:rsidR="00B537E0">
              <w:rPr>
                <w:rFonts w:ascii="Calibri" w:hAnsi="Calibri"/>
                <w:sz w:val="22"/>
                <w:szCs w:val="22"/>
              </w:rPr>
              <w:t>,</w:t>
            </w:r>
            <w:r>
              <w:rPr>
                <w:rFonts w:ascii="Calibri" w:hAnsi="Calibri"/>
                <w:sz w:val="22"/>
                <w:szCs w:val="22"/>
              </w:rPr>
              <w:t>946</w:t>
            </w:r>
          </w:p>
        </w:tc>
      </w:tr>
      <w:tr w:rsidR="00370B79" w:rsidRPr="007E5253" w14:paraId="328AA037" w14:textId="77777777" w:rsidTr="008317A7">
        <w:tc>
          <w:tcPr>
            <w:tcW w:w="1156" w:type="dxa"/>
            <w:shd w:val="clear" w:color="auto" w:fill="F2F2F2" w:themeFill="background1" w:themeFillShade="F2"/>
          </w:tcPr>
          <w:p w14:paraId="518707E7" w14:textId="7FB401D1" w:rsidR="00370B79" w:rsidRDefault="00370B79" w:rsidP="00370B79">
            <w:pPr>
              <w:spacing w:before="120"/>
              <w:rPr>
                <w:rFonts w:ascii="Calibri" w:hAnsi="Calibri"/>
                <w:sz w:val="22"/>
                <w:szCs w:val="22"/>
              </w:rPr>
            </w:pPr>
            <w:r>
              <w:rPr>
                <w:rFonts w:ascii="Calibri" w:hAnsi="Calibri"/>
                <w:sz w:val="22"/>
                <w:szCs w:val="22"/>
              </w:rPr>
              <w:t>WI</w:t>
            </w:r>
          </w:p>
        </w:tc>
        <w:tc>
          <w:tcPr>
            <w:tcW w:w="7112" w:type="dxa"/>
            <w:gridSpan w:val="5"/>
            <w:shd w:val="clear" w:color="auto" w:fill="F2F2F2" w:themeFill="background1" w:themeFillShade="F2"/>
          </w:tcPr>
          <w:p w14:paraId="082A9969" w14:textId="30AF83FB"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bl>
    <w:p w14:paraId="40BCFA0F" w14:textId="77777777" w:rsidR="008317A7" w:rsidRDefault="008317A7">
      <w:pPr>
        <w:overflowPunct/>
        <w:autoSpaceDE/>
        <w:autoSpaceDN/>
        <w:adjustRightInd/>
        <w:textAlignment w:val="auto"/>
        <w:rPr>
          <w:rFonts w:ascii="Calibri" w:hAnsi="Calibri"/>
          <w:sz w:val="22"/>
          <w:szCs w:val="22"/>
        </w:rPr>
      </w:pPr>
      <w:r>
        <w:rPr>
          <w:rFonts w:ascii="Calibri" w:hAnsi="Calibri"/>
          <w:sz w:val="22"/>
          <w:szCs w:val="22"/>
        </w:rPr>
        <w:br w:type="page"/>
      </w:r>
    </w:p>
    <w:tbl>
      <w:tblPr>
        <w:tblStyle w:val="TableGrid"/>
        <w:tblW w:w="8268" w:type="dxa"/>
        <w:tblInd w:w="175" w:type="dxa"/>
        <w:tblLook w:val="04A0" w:firstRow="1" w:lastRow="0" w:firstColumn="1" w:lastColumn="0" w:noHBand="0" w:noVBand="1"/>
        <w:tblDescription w:val="This table captures the Central Travel Account volume for the states participating in the current commercial card services Master Agreement for 2018."/>
      </w:tblPr>
      <w:tblGrid>
        <w:gridCol w:w="1156"/>
        <w:gridCol w:w="1496"/>
        <w:gridCol w:w="1897"/>
        <w:gridCol w:w="2143"/>
        <w:gridCol w:w="1570"/>
        <w:gridCol w:w="6"/>
      </w:tblGrid>
      <w:tr w:rsidR="009F6F92" w:rsidRPr="007E5253" w14:paraId="0B8350CB" w14:textId="77777777" w:rsidTr="00E263B1">
        <w:trPr>
          <w:tblHeader/>
        </w:trPr>
        <w:tc>
          <w:tcPr>
            <w:tcW w:w="8268" w:type="dxa"/>
            <w:gridSpan w:val="6"/>
            <w:shd w:val="clear" w:color="auto" w:fill="D9D9D9" w:themeFill="background1" w:themeFillShade="D9"/>
          </w:tcPr>
          <w:p w14:paraId="48D7D431" w14:textId="77777777" w:rsidR="009F6F92" w:rsidRPr="00C44C76" w:rsidRDefault="009F6F92" w:rsidP="00790C08">
            <w:pPr>
              <w:spacing w:before="120"/>
              <w:rPr>
                <w:rFonts w:ascii="Calibri" w:hAnsi="Calibri"/>
                <w:b/>
                <w:sz w:val="22"/>
                <w:szCs w:val="22"/>
              </w:rPr>
            </w:pPr>
            <w:r>
              <w:rPr>
                <w:rFonts w:ascii="Calibri" w:hAnsi="Calibri"/>
                <w:b/>
                <w:sz w:val="22"/>
                <w:szCs w:val="22"/>
              </w:rPr>
              <w:lastRenderedPageBreak/>
              <w:t>Central Travel Account (Ghost Travel C</w:t>
            </w:r>
            <w:r w:rsidRPr="00C44C76">
              <w:rPr>
                <w:rFonts w:ascii="Calibri" w:hAnsi="Calibri"/>
                <w:b/>
                <w:sz w:val="22"/>
                <w:szCs w:val="22"/>
              </w:rPr>
              <w:t>ard</w:t>
            </w:r>
            <w:r>
              <w:rPr>
                <w:rFonts w:ascii="Calibri" w:hAnsi="Calibri"/>
                <w:b/>
                <w:sz w:val="22"/>
                <w:szCs w:val="22"/>
              </w:rPr>
              <w:t>) (State Agencies)</w:t>
            </w:r>
          </w:p>
        </w:tc>
      </w:tr>
      <w:tr w:rsidR="009F6F92" w:rsidRPr="007E5253" w14:paraId="32C056D9" w14:textId="77777777" w:rsidTr="008317A7">
        <w:trPr>
          <w:gridAfter w:val="1"/>
          <w:wAfter w:w="6" w:type="dxa"/>
        </w:trPr>
        <w:tc>
          <w:tcPr>
            <w:tcW w:w="1156" w:type="dxa"/>
          </w:tcPr>
          <w:p w14:paraId="47BF20B0"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State</w:t>
            </w:r>
          </w:p>
        </w:tc>
        <w:tc>
          <w:tcPr>
            <w:tcW w:w="1496" w:type="dxa"/>
          </w:tcPr>
          <w:p w14:paraId="0A55C879"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Volume</w:t>
            </w:r>
          </w:p>
        </w:tc>
        <w:tc>
          <w:tcPr>
            <w:tcW w:w="1897" w:type="dxa"/>
          </w:tcPr>
          <w:p w14:paraId="17F876D8" w14:textId="77777777" w:rsidR="009F6F92" w:rsidRPr="00C44C76" w:rsidRDefault="009F6F92" w:rsidP="00C60EB2">
            <w:pPr>
              <w:spacing w:before="120"/>
              <w:rPr>
                <w:rFonts w:ascii="Calibri" w:hAnsi="Calibri"/>
                <w:b/>
                <w:sz w:val="22"/>
                <w:szCs w:val="22"/>
              </w:rPr>
            </w:pPr>
            <w:r>
              <w:rPr>
                <w:rFonts w:ascii="Calibri" w:hAnsi="Calibri"/>
                <w:b/>
                <w:sz w:val="22"/>
                <w:szCs w:val="22"/>
              </w:rPr>
              <w:t xml:space="preserve">Avg </w:t>
            </w:r>
            <w:r w:rsidRPr="00C44C76">
              <w:rPr>
                <w:rFonts w:ascii="Calibri" w:hAnsi="Calibri"/>
                <w:b/>
                <w:sz w:val="22"/>
                <w:szCs w:val="22"/>
              </w:rPr>
              <w:t>Speed of pay</w:t>
            </w:r>
          </w:p>
        </w:tc>
        <w:tc>
          <w:tcPr>
            <w:tcW w:w="2143" w:type="dxa"/>
          </w:tcPr>
          <w:p w14:paraId="31F3E861"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Avg transaction size</w:t>
            </w:r>
          </w:p>
        </w:tc>
        <w:tc>
          <w:tcPr>
            <w:tcW w:w="1570" w:type="dxa"/>
          </w:tcPr>
          <w:p w14:paraId="752695A5"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 of cards</w:t>
            </w:r>
          </w:p>
        </w:tc>
      </w:tr>
      <w:tr w:rsidR="00370B79" w:rsidRPr="007E5253" w14:paraId="64E14D79" w14:textId="77777777" w:rsidTr="008317A7">
        <w:trPr>
          <w:gridAfter w:val="1"/>
          <w:wAfter w:w="6" w:type="dxa"/>
        </w:trPr>
        <w:tc>
          <w:tcPr>
            <w:tcW w:w="1156" w:type="dxa"/>
          </w:tcPr>
          <w:p w14:paraId="17D09901" w14:textId="2EBD7C36" w:rsidR="00370B79" w:rsidRPr="007E5253" w:rsidRDefault="00370B79" w:rsidP="00370B79">
            <w:pPr>
              <w:spacing w:before="120"/>
              <w:rPr>
                <w:rFonts w:ascii="Calibri" w:hAnsi="Calibri"/>
                <w:sz w:val="22"/>
                <w:szCs w:val="22"/>
              </w:rPr>
            </w:pPr>
            <w:r>
              <w:rPr>
                <w:rFonts w:ascii="Calibri" w:hAnsi="Calibri"/>
                <w:sz w:val="22"/>
                <w:szCs w:val="22"/>
              </w:rPr>
              <w:t>AK</w:t>
            </w:r>
          </w:p>
        </w:tc>
        <w:tc>
          <w:tcPr>
            <w:tcW w:w="1496" w:type="dxa"/>
          </w:tcPr>
          <w:p w14:paraId="388A6A7E" w14:textId="499731BC"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12</w:t>
            </w:r>
            <w:r>
              <w:rPr>
                <w:rFonts w:ascii="Calibri" w:hAnsi="Calibri"/>
                <w:sz w:val="22"/>
                <w:szCs w:val="22"/>
              </w:rPr>
              <w:t>,</w:t>
            </w:r>
            <w:r w:rsidR="00370B79">
              <w:rPr>
                <w:rFonts w:ascii="Calibri" w:hAnsi="Calibri"/>
                <w:sz w:val="22"/>
                <w:szCs w:val="22"/>
              </w:rPr>
              <w:t>999</w:t>
            </w:r>
            <w:r>
              <w:rPr>
                <w:rFonts w:ascii="Calibri" w:hAnsi="Calibri"/>
                <w:sz w:val="22"/>
                <w:szCs w:val="22"/>
              </w:rPr>
              <w:t>,</w:t>
            </w:r>
            <w:r w:rsidR="00370B79">
              <w:rPr>
                <w:rFonts w:ascii="Calibri" w:hAnsi="Calibri"/>
                <w:sz w:val="22"/>
                <w:szCs w:val="22"/>
              </w:rPr>
              <w:t>890</w:t>
            </w:r>
          </w:p>
        </w:tc>
        <w:tc>
          <w:tcPr>
            <w:tcW w:w="1897" w:type="dxa"/>
          </w:tcPr>
          <w:p w14:paraId="31244748" w14:textId="128FB359" w:rsidR="00370B79" w:rsidRPr="007E5253" w:rsidRDefault="00370B79" w:rsidP="00370B79">
            <w:pPr>
              <w:spacing w:before="120"/>
              <w:rPr>
                <w:rFonts w:ascii="Calibri" w:hAnsi="Calibri"/>
                <w:sz w:val="22"/>
                <w:szCs w:val="22"/>
              </w:rPr>
            </w:pPr>
            <w:r>
              <w:rPr>
                <w:rFonts w:ascii="Calibri" w:hAnsi="Calibri"/>
                <w:sz w:val="22"/>
                <w:szCs w:val="22"/>
              </w:rPr>
              <w:t>-4.5</w:t>
            </w:r>
            <w:r w:rsidR="00B537E0">
              <w:rPr>
                <w:rFonts w:ascii="Calibri" w:hAnsi="Calibri"/>
                <w:sz w:val="22"/>
                <w:szCs w:val="22"/>
              </w:rPr>
              <w:t>d</w:t>
            </w:r>
          </w:p>
        </w:tc>
        <w:tc>
          <w:tcPr>
            <w:tcW w:w="2143" w:type="dxa"/>
          </w:tcPr>
          <w:p w14:paraId="57CF5106" w14:textId="1AA950D7"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179</w:t>
            </w:r>
          </w:p>
        </w:tc>
        <w:tc>
          <w:tcPr>
            <w:tcW w:w="1570" w:type="dxa"/>
          </w:tcPr>
          <w:p w14:paraId="4764320A" w14:textId="5FA41341" w:rsidR="00370B79" w:rsidRPr="007E5253" w:rsidRDefault="00370B79" w:rsidP="00370B79">
            <w:pPr>
              <w:spacing w:before="120"/>
              <w:rPr>
                <w:rFonts w:ascii="Calibri" w:hAnsi="Calibri"/>
                <w:sz w:val="22"/>
                <w:szCs w:val="22"/>
              </w:rPr>
            </w:pPr>
            <w:r>
              <w:rPr>
                <w:rFonts w:ascii="Calibri" w:hAnsi="Calibri"/>
                <w:sz w:val="22"/>
                <w:szCs w:val="22"/>
              </w:rPr>
              <w:t>5</w:t>
            </w:r>
            <w:r w:rsidR="00B537E0">
              <w:rPr>
                <w:rFonts w:ascii="Calibri" w:hAnsi="Calibri"/>
                <w:sz w:val="22"/>
                <w:szCs w:val="22"/>
              </w:rPr>
              <w:t>,</w:t>
            </w:r>
            <w:r>
              <w:rPr>
                <w:rFonts w:ascii="Calibri" w:hAnsi="Calibri"/>
                <w:sz w:val="22"/>
                <w:szCs w:val="22"/>
              </w:rPr>
              <w:t>543</w:t>
            </w:r>
          </w:p>
        </w:tc>
      </w:tr>
      <w:tr w:rsidR="00370B79" w:rsidRPr="007E5253" w14:paraId="3740CBF8" w14:textId="77777777" w:rsidTr="008317A7">
        <w:trPr>
          <w:gridAfter w:val="1"/>
          <w:wAfter w:w="6" w:type="dxa"/>
        </w:trPr>
        <w:tc>
          <w:tcPr>
            <w:tcW w:w="1156" w:type="dxa"/>
          </w:tcPr>
          <w:p w14:paraId="32660249" w14:textId="339D6BFD" w:rsidR="00370B79" w:rsidRPr="007E5253" w:rsidRDefault="00370B79" w:rsidP="00370B79">
            <w:pPr>
              <w:spacing w:before="120"/>
              <w:rPr>
                <w:rFonts w:ascii="Calibri" w:hAnsi="Calibri"/>
                <w:sz w:val="22"/>
                <w:szCs w:val="22"/>
              </w:rPr>
            </w:pPr>
            <w:r>
              <w:rPr>
                <w:rFonts w:ascii="Calibri" w:hAnsi="Calibri"/>
                <w:sz w:val="22"/>
                <w:szCs w:val="22"/>
              </w:rPr>
              <w:t>AR</w:t>
            </w:r>
          </w:p>
        </w:tc>
        <w:tc>
          <w:tcPr>
            <w:tcW w:w="1496" w:type="dxa"/>
          </w:tcPr>
          <w:p w14:paraId="0E727082" w14:textId="3946A6D2"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3</w:t>
            </w:r>
            <w:r>
              <w:rPr>
                <w:rFonts w:ascii="Calibri" w:hAnsi="Calibri"/>
                <w:sz w:val="22"/>
                <w:szCs w:val="22"/>
              </w:rPr>
              <w:t>,</w:t>
            </w:r>
            <w:r w:rsidR="00370B79">
              <w:rPr>
                <w:rFonts w:ascii="Calibri" w:hAnsi="Calibri"/>
                <w:sz w:val="22"/>
                <w:szCs w:val="22"/>
              </w:rPr>
              <w:t>972</w:t>
            </w:r>
            <w:r>
              <w:rPr>
                <w:rFonts w:ascii="Calibri" w:hAnsi="Calibri"/>
                <w:sz w:val="22"/>
                <w:szCs w:val="22"/>
              </w:rPr>
              <w:t>,</w:t>
            </w:r>
            <w:r w:rsidR="00370B79">
              <w:rPr>
                <w:rFonts w:ascii="Calibri" w:hAnsi="Calibri"/>
                <w:sz w:val="22"/>
                <w:szCs w:val="22"/>
              </w:rPr>
              <w:t>059</w:t>
            </w:r>
          </w:p>
        </w:tc>
        <w:tc>
          <w:tcPr>
            <w:tcW w:w="1897" w:type="dxa"/>
          </w:tcPr>
          <w:p w14:paraId="5752D15D" w14:textId="3B34CC66" w:rsidR="00370B79" w:rsidRPr="007E5253" w:rsidRDefault="00370B79" w:rsidP="00370B79">
            <w:pPr>
              <w:spacing w:before="120"/>
              <w:rPr>
                <w:rFonts w:ascii="Calibri" w:hAnsi="Calibri"/>
                <w:sz w:val="22"/>
                <w:szCs w:val="22"/>
              </w:rPr>
            </w:pPr>
            <w:r>
              <w:rPr>
                <w:rFonts w:ascii="Calibri" w:hAnsi="Calibri"/>
                <w:sz w:val="22"/>
                <w:szCs w:val="22"/>
              </w:rPr>
              <w:t>11</w:t>
            </w:r>
            <w:r w:rsidR="00B537E0">
              <w:rPr>
                <w:rFonts w:ascii="Calibri" w:hAnsi="Calibri"/>
                <w:sz w:val="22"/>
                <w:szCs w:val="22"/>
              </w:rPr>
              <w:t>d</w:t>
            </w:r>
          </w:p>
        </w:tc>
        <w:tc>
          <w:tcPr>
            <w:tcW w:w="2143" w:type="dxa"/>
          </w:tcPr>
          <w:p w14:paraId="1F36C816" w14:textId="128E848F"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483</w:t>
            </w:r>
          </w:p>
        </w:tc>
        <w:tc>
          <w:tcPr>
            <w:tcW w:w="1570" w:type="dxa"/>
          </w:tcPr>
          <w:p w14:paraId="13A6ABAB" w14:textId="13800E6A" w:rsidR="00370B79" w:rsidRPr="007E5253" w:rsidRDefault="00370B79" w:rsidP="00370B79">
            <w:pPr>
              <w:spacing w:before="120"/>
              <w:rPr>
                <w:rFonts w:ascii="Calibri" w:hAnsi="Calibri"/>
                <w:sz w:val="22"/>
                <w:szCs w:val="22"/>
              </w:rPr>
            </w:pPr>
            <w:r>
              <w:rPr>
                <w:rFonts w:ascii="Calibri" w:hAnsi="Calibri"/>
                <w:sz w:val="22"/>
                <w:szCs w:val="22"/>
              </w:rPr>
              <w:t>1</w:t>
            </w:r>
            <w:r w:rsidR="00B537E0">
              <w:rPr>
                <w:rFonts w:ascii="Calibri" w:hAnsi="Calibri"/>
                <w:sz w:val="22"/>
                <w:szCs w:val="22"/>
              </w:rPr>
              <w:t>,</w:t>
            </w:r>
            <w:r>
              <w:rPr>
                <w:rFonts w:ascii="Calibri" w:hAnsi="Calibri"/>
                <w:sz w:val="22"/>
                <w:szCs w:val="22"/>
              </w:rPr>
              <w:t>993</w:t>
            </w:r>
          </w:p>
        </w:tc>
      </w:tr>
      <w:tr w:rsidR="00370B79" w:rsidRPr="007E5253" w14:paraId="14B14D59" w14:textId="77777777" w:rsidTr="008317A7">
        <w:trPr>
          <w:gridAfter w:val="1"/>
          <w:wAfter w:w="6" w:type="dxa"/>
        </w:trPr>
        <w:tc>
          <w:tcPr>
            <w:tcW w:w="1156" w:type="dxa"/>
          </w:tcPr>
          <w:p w14:paraId="4BDDCC60" w14:textId="59212F7E" w:rsidR="00370B79" w:rsidRPr="007E5253" w:rsidRDefault="00370B79" w:rsidP="00370B79">
            <w:pPr>
              <w:spacing w:before="120"/>
              <w:rPr>
                <w:rFonts w:ascii="Calibri" w:hAnsi="Calibri"/>
                <w:sz w:val="22"/>
                <w:szCs w:val="22"/>
              </w:rPr>
            </w:pPr>
            <w:r>
              <w:rPr>
                <w:rFonts w:ascii="Calibri" w:hAnsi="Calibri"/>
                <w:sz w:val="22"/>
                <w:szCs w:val="22"/>
              </w:rPr>
              <w:t>AZ</w:t>
            </w:r>
          </w:p>
        </w:tc>
        <w:tc>
          <w:tcPr>
            <w:tcW w:w="1496" w:type="dxa"/>
          </w:tcPr>
          <w:p w14:paraId="16F64C34" w14:textId="1AF8521B"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5</w:t>
            </w:r>
            <w:r>
              <w:rPr>
                <w:rFonts w:ascii="Calibri" w:hAnsi="Calibri"/>
                <w:sz w:val="22"/>
                <w:szCs w:val="22"/>
              </w:rPr>
              <w:t>,</w:t>
            </w:r>
            <w:r w:rsidR="00370B79">
              <w:rPr>
                <w:rFonts w:ascii="Calibri" w:hAnsi="Calibri"/>
                <w:sz w:val="22"/>
                <w:szCs w:val="22"/>
              </w:rPr>
              <w:t>734</w:t>
            </w:r>
            <w:r>
              <w:rPr>
                <w:rFonts w:ascii="Calibri" w:hAnsi="Calibri"/>
                <w:sz w:val="22"/>
                <w:szCs w:val="22"/>
              </w:rPr>
              <w:t>,</w:t>
            </w:r>
            <w:r w:rsidR="00370B79">
              <w:rPr>
                <w:rFonts w:ascii="Calibri" w:hAnsi="Calibri"/>
                <w:sz w:val="22"/>
                <w:szCs w:val="22"/>
              </w:rPr>
              <w:t>151</w:t>
            </w:r>
          </w:p>
        </w:tc>
        <w:tc>
          <w:tcPr>
            <w:tcW w:w="1897" w:type="dxa"/>
          </w:tcPr>
          <w:p w14:paraId="01D62BC1" w14:textId="6CA01355" w:rsidR="00370B79" w:rsidRPr="007E5253" w:rsidRDefault="00370B79" w:rsidP="00370B79">
            <w:pPr>
              <w:spacing w:before="120"/>
              <w:rPr>
                <w:rFonts w:ascii="Calibri" w:hAnsi="Calibri"/>
                <w:sz w:val="22"/>
                <w:szCs w:val="22"/>
              </w:rPr>
            </w:pPr>
            <w:r>
              <w:rPr>
                <w:rFonts w:ascii="Calibri" w:hAnsi="Calibri"/>
                <w:sz w:val="22"/>
                <w:szCs w:val="22"/>
              </w:rPr>
              <w:t>2</w:t>
            </w:r>
            <w:r w:rsidR="00B537E0">
              <w:rPr>
                <w:rFonts w:ascii="Calibri" w:hAnsi="Calibri"/>
                <w:sz w:val="22"/>
                <w:szCs w:val="22"/>
              </w:rPr>
              <w:t>4d</w:t>
            </w:r>
          </w:p>
        </w:tc>
        <w:tc>
          <w:tcPr>
            <w:tcW w:w="2143" w:type="dxa"/>
          </w:tcPr>
          <w:p w14:paraId="10593BD2" w14:textId="441A63AC"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158</w:t>
            </w:r>
          </w:p>
        </w:tc>
        <w:tc>
          <w:tcPr>
            <w:tcW w:w="1570" w:type="dxa"/>
          </w:tcPr>
          <w:p w14:paraId="4A589D50" w14:textId="77390C9E" w:rsidR="00370B79" w:rsidRPr="007E5253" w:rsidRDefault="00370B79" w:rsidP="00370B79">
            <w:pPr>
              <w:spacing w:before="120"/>
              <w:rPr>
                <w:rFonts w:ascii="Calibri" w:hAnsi="Calibri"/>
                <w:sz w:val="22"/>
                <w:szCs w:val="22"/>
              </w:rPr>
            </w:pPr>
            <w:r>
              <w:rPr>
                <w:rFonts w:ascii="Calibri" w:hAnsi="Calibri"/>
                <w:sz w:val="22"/>
                <w:szCs w:val="22"/>
              </w:rPr>
              <w:t>3</w:t>
            </w:r>
            <w:r w:rsidR="00B537E0">
              <w:rPr>
                <w:rFonts w:ascii="Calibri" w:hAnsi="Calibri"/>
                <w:sz w:val="22"/>
                <w:szCs w:val="22"/>
              </w:rPr>
              <w:t>,</w:t>
            </w:r>
            <w:r>
              <w:rPr>
                <w:rFonts w:ascii="Calibri" w:hAnsi="Calibri"/>
                <w:sz w:val="22"/>
                <w:szCs w:val="22"/>
              </w:rPr>
              <w:t>280</w:t>
            </w:r>
          </w:p>
        </w:tc>
      </w:tr>
      <w:tr w:rsidR="00370B79" w:rsidRPr="007E5253" w14:paraId="6F4B0279" w14:textId="77777777" w:rsidTr="008317A7">
        <w:tc>
          <w:tcPr>
            <w:tcW w:w="1156" w:type="dxa"/>
            <w:shd w:val="clear" w:color="auto" w:fill="F2F2F2" w:themeFill="background1" w:themeFillShade="F2"/>
          </w:tcPr>
          <w:p w14:paraId="70F104C1" w14:textId="09417305" w:rsidR="00370B79" w:rsidRPr="007E5253" w:rsidRDefault="00370B79" w:rsidP="00370B79">
            <w:pPr>
              <w:spacing w:before="120"/>
              <w:rPr>
                <w:rFonts w:ascii="Calibri" w:hAnsi="Calibri"/>
                <w:sz w:val="22"/>
                <w:szCs w:val="22"/>
              </w:rPr>
            </w:pPr>
            <w:r>
              <w:rPr>
                <w:rFonts w:ascii="Calibri" w:hAnsi="Calibri"/>
                <w:sz w:val="22"/>
                <w:szCs w:val="22"/>
              </w:rPr>
              <w:t>CA</w:t>
            </w:r>
          </w:p>
        </w:tc>
        <w:tc>
          <w:tcPr>
            <w:tcW w:w="7112" w:type="dxa"/>
            <w:gridSpan w:val="5"/>
            <w:shd w:val="clear" w:color="auto" w:fill="F2F2F2" w:themeFill="background1" w:themeFillShade="F2"/>
          </w:tcPr>
          <w:p w14:paraId="22EEC24A" w14:textId="31C26EA9"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167D985A" w14:textId="77777777" w:rsidTr="008317A7">
        <w:tc>
          <w:tcPr>
            <w:tcW w:w="1156" w:type="dxa"/>
            <w:shd w:val="clear" w:color="auto" w:fill="F2F2F2" w:themeFill="background1" w:themeFillShade="F2"/>
          </w:tcPr>
          <w:p w14:paraId="2BAAD963" w14:textId="0277BA5B" w:rsidR="00370B79" w:rsidRPr="007E5253" w:rsidRDefault="00370B79" w:rsidP="00370B79">
            <w:pPr>
              <w:spacing w:before="120"/>
              <w:rPr>
                <w:rFonts w:ascii="Calibri" w:hAnsi="Calibri"/>
                <w:sz w:val="22"/>
                <w:szCs w:val="22"/>
              </w:rPr>
            </w:pPr>
            <w:r>
              <w:rPr>
                <w:rFonts w:ascii="Calibri" w:hAnsi="Calibri"/>
                <w:sz w:val="22"/>
                <w:szCs w:val="22"/>
              </w:rPr>
              <w:t>CO</w:t>
            </w:r>
          </w:p>
        </w:tc>
        <w:tc>
          <w:tcPr>
            <w:tcW w:w="7112" w:type="dxa"/>
            <w:gridSpan w:val="5"/>
            <w:shd w:val="clear" w:color="auto" w:fill="F2F2F2" w:themeFill="background1" w:themeFillShade="F2"/>
          </w:tcPr>
          <w:p w14:paraId="08600AED" w14:textId="22797FF2"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5D286FE8" w14:textId="77777777" w:rsidTr="008317A7">
        <w:tc>
          <w:tcPr>
            <w:tcW w:w="1156" w:type="dxa"/>
            <w:shd w:val="clear" w:color="auto" w:fill="F2F2F2" w:themeFill="background1" w:themeFillShade="F2"/>
          </w:tcPr>
          <w:p w14:paraId="6B4A65EC" w14:textId="5D091254" w:rsidR="00370B79" w:rsidRPr="007E5253" w:rsidRDefault="00370B79" w:rsidP="00370B79">
            <w:pPr>
              <w:spacing w:before="120"/>
              <w:rPr>
                <w:rFonts w:ascii="Calibri" w:hAnsi="Calibri"/>
                <w:sz w:val="22"/>
                <w:szCs w:val="22"/>
              </w:rPr>
            </w:pPr>
            <w:r>
              <w:rPr>
                <w:rFonts w:ascii="Calibri" w:hAnsi="Calibri"/>
                <w:sz w:val="22"/>
                <w:szCs w:val="22"/>
              </w:rPr>
              <w:t>MN</w:t>
            </w:r>
          </w:p>
        </w:tc>
        <w:tc>
          <w:tcPr>
            <w:tcW w:w="7112" w:type="dxa"/>
            <w:gridSpan w:val="5"/>
            <w:shd w:val="clear" w:color="auto" w:fill="F2F2F2" w:themeFill="background1" w:themeFillShade="F2"/>
          </w:tcPr>
          <w:p w14:paraId="1CA3D18D" w14:textId="3A747557"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4E6F0D88" w14:textId="77777777" w:rsidTr="008317A7">
        <w:tc>
          <w:tcPr>
            <w:tcW w:w="1156" w:type="dxa"/>
            <w:shd w:val="clear" w:color="auto" w:fill="F2F2F2" w:themeFill="background1" w:themeFillShade="F2"/>
          </w:tcPr>
          <w:p w14:paraId="735A0952" w14:textId="1AFE1DD8" w:rsidR="00370B79" w:rsidRPr="007E5253" w:rsidRDefault="00370B79" w:rsidP="00370B79">
            <w:pPr>
              <w:spacing w:before="120"/>
              <w:rPr>
                <w:rFonts w:ascii="Calibri" w:hAnsi="Calibri"/>
                <w:sz w:val="22"/>
                <w:szCs w:val="22"/>
              </w:rPr>
            </w:pPr>
            <w:r>
              <w:rPr>
                <w:rFonts w:ascii="Calibri" w:hAnsi="Calibri"/>
                <w:sz w:val="22"/>
                <w:szCs w:val="22"/>
              </w:rPr>
              <w:t>MT</w:t>
            </w:r>
          </w:p>
        </w:tc>
        <w:tc>
          <w:tcPr>
            <w:tcW w:w="7112" w:type="dxa"/>
            <w:gridSpan w:val="5"/>
            <w:shd w:val="clear" w:color="auto" w:fill="F2F2F2" w:themeFill="background1" w:themeFillShade="F2"/>
          </w:tcPr>
          <w:p w14:paraId="635BC815" w14:textId="101E21EF"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4C0ED81D" w14:textId="77777777" w:rsidTr="008317A7">
        <w:trPr>
          <w:gridAfter w:val="1"/>
          <w:wAfter w:w="6" w:type="dxa"/>
        </w:trPr>
        <w:tc>
          <w:tcPr>
            <w:tcW w:w="1156" w:type="dxa"/>
          </w:tcPr>
          <w:p w14:paraId="1566F705" w14:textId="1F704D0F" w:rsidR="00370B79" w:rsidRPr="007E5253" w:rsidRDefault="00370B79" w:rsidP="00370B79">
            <w:pPr>
              <w:spacing w:before="120"/>
              <w:rPr>
                <w:rFonts w:ascii="Calibri" w:hAnsi="Calibri"/>
                <w:sz w:val="22"/>
                <w:szCs w:val="22"/>
              </w:rPr>
            </w:pPr>
            <w:r>
              <w:rPr>
                <w:rFonts w:ascii="Calibri" w:hAnsi="Calibri"/>
                <w:sz w:val="22"/>
                <w:szCs w:val="22"/>
              </w:rPr>
              <w:t>OR</w:t>
            </w:r>
          </w:p>
        </w:tc>
        <w:tc>
          <w:tcPr>
            <w:tcW w:w="1496" w:type="dxa"/>
          </w:tcPr>
          <w:p w14:paraId="2A1F41C6" w14:textId="48CE700F"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4</w:t>
            </w:r>
            <w:r>
              <w:rPr>
                <w:rFonts w:ascii="Calibri" w:hAnsi="Calibri"/>
                <w:sz w:val="22"/>
                <w:szCs w:val="22"/>
              </w:rPr>
              <w:t>,</w:t>
            </w:r>
            <w:r w:rsidR="00370B79">
              <w:rPr>
                <w:rFonts w:ascii="Calibri" w:hAnsi="Calibri"/>
                <w:sz w:val="22"/>
                <w:szCs w:val="22"/>
              </w:rPr>
              <w:t>114</w:t>
            </w:r>
            <w:r>
              <w:rPr>
                <w:rFonts w:ascii="Calibri" w:hAnsi="Calibri"/>
                <w:sz w:val="22"/>
                <w:szCs w:val="22"/>
              </w:rPr>
              <w:t>,</w:t>
            </w:r>
            <w:r w:rsidR="00370B79">
              <w:rPr>
                <w:rFonts w:ascii="Calibri" w:hAnsi="Calibri"/>
                <w:sz w:val="22"/>
                <w:szCs w:val="22"/>
              </w:rPr>
              <w:t>90</w:t>
            </w:r>
            <w:r>
              <w:rPr>
                <w:rFonts w:ascii="Calibri" w:hAnsi="Calibri"/>
                <w:sz w:val="22"/>
                <w:szCs w:val="22"/>
              </w:rPr>
              <w:t>1</w:t>
            </w:r>
          </w:p>
        </w:tc>
        <w:tc>
          <w:tcPr>
            <w:tcW w:w="1897" w:type="dxa"/>
          </w:tcPr>
          <w:p w14:paraId="0C2B234C" w14:textId="096C1638" w:rsidR="00370B79" w:rsidRPr="007E5253" w:rsidRDefault="00370B79" w:rsidP="00370B79">
            <w:pPr>
              <w:spacing w:before="120"/>
              <w:rPr>
                <w:rFonts w:ascii="Calibri" w:hAnsi="Calibri"/>
                <w:sz w:val="22"/>
                <w:szCs w:val="22"/>
              </w:rPr>
            </w:pPr>
            <w:r>
              <w:rPr>
                <w:rFonts w:ascii="Calibri" w:hAnsi="Calibri"/>
                <w:sz w:val="22"/>
                <w:szCs w:val="22"/>
              </w:rPr>
              <w:t>2</w:t>
            </w:r>
            <w:r w:rsidR="00B537E0">
              <w:rPr>
                <w:rFonts w:ascii="Calibri" w:hAnsi="Calibri"/>
                <w:sz w:val="22"/>
                <w:szCs w:val="22"/>
              </w:rPr>
              <w:t>7d</w:t>
            </w:r>
          </w:p>
        </w:tc>
        <w:tc>
          <w:tcPr>
            <w:tcW w:w="2143" w:type="dxa"/>
          </w:tcPr>
          <w:p w14:paraId="6DF5D055" w14:textId="6037FDE7"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130</w:t>
            </w:r>
          </w:p>
        </w:tc>
        <w:tc>
          <w:tcPr>
            <w:tcW w:w="1570" w:type="dxa"/>
          </w:tcPr>
          <w:p w14:paraId="0A462FCA" w14:textId="31D714CB" w:rsidR="00370B79" w:rsidRPr="007E5253" w:rsidRDefault="00370B79" w:rsidP="00370B79">
            <w:pPr>
              <w:spacing w:before="120"/>
              <w:rPr>
                <w:rFonts w:ascii="Calibri" w:hAnsi="Calibri"/>
                <w:sz w:val="22"/>
                <w:szCs w:val="22"/>
              </w:rPr>
            </w:pPr>
            <w:r>
              <w:rPr>
                <w:rFonts w:ascii="Calibri" w:hAnsi="Calibri"/>
                <w:sz w:val="22"/>
                <w:szCs w:val="22"/>
              </w:rPr>
              <w:t>1</w:t>
            </w:r>
            <w:r w:rsidR="00B537E0">
              <w:rPr>
                <w:rFonts w:ascii="Calibri" w:hAnsi="Calibri"/>
                <w:sz w:val="22"/>
                <w:szCs w:val="22"/>
              </w:rPr>
              <w:t>,</w:t>
            </w:r>
            <w:r>
              <w:rPr>
                <w:rFonts w:ascii="Calibri" w:hAnsi="Calibri"/>
                <w:sz w:val="22"/>
                <w:szCs w:val="22"/>
              </w:rPr>
              <w:t>370</w:t>
            </w:r>
          </w:p>
        </w:tc>
      </w:tr>
      <w:tr w:rsidR="00370B79" w:rsidRPr="007E5253" w14:paraId="7828220B" w14:textId="77777777" w:rsidTr="008317A7">
        <w:tc>
          <w:tcPr>
            <w:tcW w:w="1156" w:type="dxa"/>
            <w:shd w:val="clear" w:color="auto" w:fill="F2F2F2" w:themeFill="background1" w:themeFillShade="F2"/>
          </w:tcPr>
          <w:p w14:paraId="7085A5BA" w14:textId="5BC939D4" w:rsidR="00370B79" w:rsidRPr="007E5253" w:rsidRDefault="00370B79" w:rsidP="00370B79">
            <w:pPr>
              <w:spacing w:before="120"/>
              <w:rPr>
                <w:rFonts w:ascii="Calibri" w:hAnsi="Calibri"/>
                <w:sz w:val="22"/>
                <w:szCs w:val="22"/>
              </w:rPr>
            </w:pPr>
            <w:r>
              <w:rPr>
                <w:rFonts w:ascii="Calibri" w:hAnsi="Calibri"/>
                <w:sz w:val="22"/>
                <w:szCs w:val="22"/>
              </w:rPr>
              <w:t>UT</w:t>
            </w:r>
          </w:p>
        </w:tc>
        <w:tc>
          <w:tcPr>
            <w:tcW w:w="7112" w:type="dxa"/>
            <w:gridSpan w:val="5"/>
            <w:shd w:val="clear" w:color="auto" w:fill="F2F2F2" w:themeFill="background1" w:themeFillShade="F2"/>
          </w:tcPr>
          <w:p w14:paraId="260CDE32" w14:textId="42D6016A"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3DADAD8A" w14:textId="77777777" w:rsidTr="008317A7">
        <w:trPr>
          <w:gridAfter w:val="1"/>
          <w:wAfter w:w="6" w:type="dxa"/>
        </w:trPr>
        <w:tc>
          <w:tcPr>
            <w:tcW w:w="1156" w:type="dxa"/>
          </w:tcPr>
          <w:p w14:paraId="36AEE60D" w14:textId="2661C70F" w:rsidR="00370B79" w:rsidRPr="007E5253" w:rsidRDefault="00370B79" w:rsidP="00370B79">
            <w:pPr>
              <w:spacing w:before="120"/>
              <w:rPr>
                <w:rFonts w:ascii="Calibri" w:hAnsi="Calibri"/>
                <w:sz w:val="22"/>
                <w:szCs w:val="22"/>
              </w:rPr>
            </w:pPr>
            <w:r>
              <w:rPr>
                <w:rFonts w:ascii="Calibri" w:hAnsi="Calibri"/>
                <w:sz w:val="22"/>
                <w:szCs w:val="22"/>
              </w:rPr>
              <w:t>WA</w:t>
            </w:r>
          </w:p>
        </w:tc>
        <w:tc>
          <w:tcPr>
            <w:tcW w:w="1496" w:type="dxa"/>
          </w:tcPr>
          <w:p w14:paraId="6EBC437B" w14:textId="5B6C5ECD"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1</w:t>
            </w:r>
            <w:r>
              <w:rPr>
                <w:rFonts w:ascii="Calibri" w:hAnsi="Calibri"/>
                <w:sz w:val="22"/>
                <w:szCs w:val="22"/>
              </w:rPr>
              <w:t>,</w:t>
            </w:r>
            <w:r w:rsidR="00370B79">
              <w:rPr>
                <w:rFonts w:ascii="Calibri" w:hAnsi="Calibri"/>
                <w:sz w:val="22"/>
                <w:szCs w:val="22"/>
              </w:rPr>
              <w:t>552</w:t>
            </w:r>
            <w:r>
              <w:rPr>
                <w:rFonts w:ascii="Calibri" w:hAnsi="Calibri"/>
                <w:sz w:val="22"/>
                <w:szCs w:val="22"/>
              </w:rPr>
              <w:t>,</w:t>
            </w:r>
            <w:r w:rsidR="00370B79">
              <w:rPr>
                <w:rFonts w:ascii="Calibri" w:hAnsi="Calibri"/>
                <w:sz w:val="22"/>
                <w:szCs w:val="22"/>
              </w:rPr>
              <w:t>951</w:t>
            </w:r>
          </w:p>
        </w:tc>
        <w:tc>
          <w:tcPr>
            <w:tcW w:w="1897" w:type="dxa"/>
          </w:tcPr>
          <w:p w14:paraId="4775BFD1" w14:textId="40D29566" w:rsidR="00370B79" w:rsidRPr="007E5253" w:rsidRDefault="00370B79" w:rsidP="00370B79">
            <w:pPr>
              <w:spacing w:before="120"/>
              <w:rPr>
                <w:rFonts w:ascii="Calibri" w:hAnsi="Calibri"/>
                <w:sz w:val="22"/>
                <w:szCs w:val="22"/>
              </w:rPr>
            </w:pPr>
            <w:r>
              <w:rPr>
                <w:rFonts w:ascii="Calibri" w:hAnsi="Calibri"/>
                <w:sz w:val="22"/>
                <w:szCs w:val="22"/>
              </w:rPr>
              <w:t>1</w:t>
            </w:r>
            <w:r w:rsidR="00B537E0">
              <w:rPr>
                <w:rFonts w:ascii="Calibri" w:hAnsi="Calibri"/>
                <w:sz w:val="22"/>
                <w:szCs w:val="22"/>
              </w:rPr>
              <w:t>6d</w:t>
            </w:r>
          </w:p>
        </w:tc>
        <w:tc>
          <w:tcPr>
            <w:tcW w:w="2143" w:type="dxa"/>
          </w:tcPr>
          <w:p w14:paraId="0B4C91C4" w14:textId="656A6005"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176</w:t>
            </w:r>
          </w:p>
        </w:tc>
        <w:tc>
          <w:tcPr>
            <w:tcW w:w="1570" w:type="dxa"/>
          </w:tcPr>
          <w:p w14:paraId="1380C1B4" w14:textId="20AABB68" w:rsidR="00370B79" w:rsidRPr="007E5253" w:rsidRDefault="00370B79" w:rsidP="00370B79">
            <w:pPr>
              <w:spacing w:before="120"/>
              <w:rPr>
                <w:rFonts w:ascii="Calibri" w:hAnsi="Calibri"/>
                <w:sz w:val="22"/>
                <w:szCs w:val="22"/>
              </w:rPr>
            </w:pPr>
            <w:r>
              <w:rPr>
                <w:rFonts w:ascii="Calibri" w:hAnsi="Calibri"/>
                <w:sz w:val="22"/>
                <w:szCs w:val="22"/>
              </w:rPr>
              <w:t>651</w:t>
            </w:r>
          </w:p>
        </w:tc>
      </w:tr>
      <w:tr w:rsidR="00370B79" w:rsidRPr="007E5253" w14:paraId="2AF3CD79" w14:textId="77777777" w:rsidTr="008317A7">
        <w:trPr>
          <w:gridAfter w:val="1"/>
          <w:wAfter w:w="6" w:type="dxa"/>
        </w:trPr>
        <w:tc>
          <w:tcPr>
            <w:tcW w:w="1156" w:type="dxa"/>
          </w:tcPr>
          <w:p w14:paraId="4AE75F79" w14:textId="636AF2CE" w:rsidR="00370B79" w:rsidRPr="007E5253" w:rsidRDefault="00370B79" w:rsidP="00370B79">
            <w:pPr>
              <w:spacing w:before="120"/>
              <w:rPr>
                <w:rFonts w:ascii="Calibri" w:hAnsi="Calibri"/>
                <w:sz w:val="22"/>
                <w:szCs w:val="22"/>
              </w:rPr>
            </w:pPr>
            <w:r>
              <w:rPr>
                <w:rFonts w:ascii="Calibri" w:hAnsi="Calibri"/>
                <w:sz w:val="22"/>
                <w:szCs w:val="22"/>
              </w:rPr>
              <w:t>WI</w:t>
            </w:r>
          </w:p>
        </w:tc>
        <w:tc>
          <w:tcPr>
            <w:tcW w:w="1496" w:type="dxa"/>
          </w:tcPr>
          <w:p w14:paraId="294684B8" w14:textId="37C47362"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685</w:t>
            </w:r>
            <w:r>
              <w:rPr>
                <w:rFonts w:ascii="Calibri" w:hAnsi="Calibri"/>
                <w:sz w:val="22"/>
                <w:szCs w:val="22"/>
              </w:rPr>
              <w:t>,</w:t>
            </w:r>
            <w:r w:rsidR="00370B79">
              <w:rPr>
                <w:rFonts w:ascii="Calibri" w:hAnsi="Calibri"/>
                <w:sz w:val="22"/>
                <w:szCs w:val="22"/>
              </w:rPr>
              <w:t>900</w:t>
            </w:r>
          </w:p>
        </w:tc>
        <w:tc>
          <w:tcPr>
            <w:tcW w:w="1897" w:type="dxa"/>
          </w:tcPr>
          <w:p w14:paraId="115E3F91" w14:textId="7C5CF636" w:rsidR="00370B79" w:rsidRPr="007E5253" w:rsidRDefault="00370B79" w:rsidP="00370B79">
            <w:pPr>
              <w:spacing w:before="120"/>
              <w:rPr>
                <w:rFonts w:ascii="Calibri" w:hAnsi="Calibri"/>
                <w:sz w:val="22"/>
                <w:szCs w:val="22"/>
              </w:rPr>
            </w:pPr>
            <w:r>
              <w:rPr>
                <w:rFonts w:ascii="Calibri" w:hAnsi="Calibri"/>
                <w:sz w:val="22"/>
                <w:szCs w:val="22"/>
              </w:rPr>
              <w:t>12</w:t>
            </w:r>
            <w:r w:rsidR="00B537E0">
              <w:rPr>
                <w:rFonts w:ascii="Calibri" w:hAnsi="Calibri"/>
                <w:sz w:val="22"/>
                <w:szCs w:val="22"/>
              </w:rPr>
              <w:t>d</w:t>
            </w:r>
          </w:p>
        </w:tc>
        <w:tc>
          <w:tcPr>
            <w:tcW w:w="2143" w:type="dxa"/>
          </w:tcPr>
          <w:p w14:paraId="67B96468" w14:textId="47CD210A"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513</w:t>
            </w:r>
          </w:p>
        </w:tc>
        <w:tc>
          <w:tcPr>
            <w:tcW w:w="1570" w:type="dxa"/>
          </w:tcPr>
          <w:p w14:paraId="4E4DD59A" w14:textId="06916C8A" w:rsidR="00370B79" w:rsidRPr="007E5253" w:rsidRDefault="00370B79" w:rsidP="00370B79">
            <w:pPr>
              <w:spacing w:before="120"/>
              <w:rPr>
                <w:rFonts w:ascii="Calibri" w:hAnsi="Calibri"/>
                <w:sz w:val="22"/>
                <w:szCs w:val="22"/>
              </w:rPr>
            </w:pPr>
            <w:r>
              <w:rPr>
                <w:rFonts w:ascii="Calibri" w:hAnsi="Calibri"/>
                <w:sz w:val="22"/>
                <w:szCs w:val="22"/>
              </w:rPr>
              <w:t>84</w:t>
            </w:r>
          </w:p>
        </w:tc>
      </w:tr>
      <w:tr w:rsidR="00370B79" w:rsidRPr="007E5253" w14:paraId="39AFE511" w14:textId="77777777" w:rsidTr="008317A7">
        <w:tc>
          <w:tcPr>
            <w:tcW w:w="8268" w:type="dxa"/>
            <w:gridSpan w:val="6"/>
            <w:shd w:val="clear" w:color="auto" w:fill="D9D9D9" w:themeFill="background1" w:themeFillShade="D9"/>
          </w:tcPr>
          <w:p w14:paraId="766D813C" w14:textId="77777777" w:rsidR="00370B79" w:rsidRPr="007E5253" w:rsidRDefault="00370B79" w:rsidP="00370B79">
            <w:pPr>
              <w:spacing w:before="120"/>
              <w:rPr>
                <w:rFonts w:ascii="Calibri" w:hAnsi="Calibri"/>
                <w:sz w:val="22"/>
                <w:szCs w:val="22"/>
              </w:rPr>
            </w:pPr>
            <w:r>
              <w:rPr>
                <w:rFonts w:ascii="Calibri" w:hAnsi="Calibri"/>
                <w:b/>
                <w:sz w:val="22"/>
                <w:szCs w:val="22"/>
              </w:rPr>
              <w:t>Central Travel Account (Ghost Travel C</w:t>
            </w:r>
            <w:r w:rsidRPr="00C44C76">
              <w:rPr>
                <w:rFonts w:ascii="Calibri" w:hAnsi="Calibri"/>
                <w:b/>
                <w:sz w:val="22"/>
                <w:szCs w:val="22"/>
              </w:rPr>
              <w:t>ard</w:t>
            </w:r>
            <w:r>
              <w:rPr>
                <w:rFonts w:ascii="Calibri" w:hAnsi="Calibri"/>
                <w:b/>
                <w:sz w:val="22"/>
                <w:szCs w:val="22"/>
              </w:rPr>
              <w:t>) (Political Subdivisions)</w:t>
            </w:r>
          </w:p>
        </w:tc>
      </w:tr>
      <w:tr w:rsidR="00370B79" w:rsidRPr="007E5253" w14:paraId="168F9C5E" w14:textId="77777777" w:rsidTr="008317A7">
        <w:trPr>
          <w:gridAfter w:val="1"/>
          <w:wAfter w:w="6" w:type="dxa"/>
        </w:trPr>
        <w:tc>
          <w:tcPr>
            <w:tcW w:w="1156" w:type="dxa"/>
          </w:tcPr>
          <w:p w14:paraId="2BF38CC0" w14:textId="77777777" w:rsidR="00370B79" w:rsidRDefault="00370B79" w:rsidP="00370B79">
            <w:pPr>
              <w:spacing w:before="120"/>
              <w:rPr>
                <w:rFonts w:ascii="Calibri" w:hAnsi="Calibri"/>
                <w:sz w:val="22"/>
                <w:szCs w:val="22"/>
              </w:rPr>
            </w:pPr>
            <w:r w:rsidRPr="00C44C76">
              <w:rPr>
                <w:rFonts w:ascii="Calibri" w:hAnsi="Calibri"/>
                <w:b/>
                <w:sz w:val="22"/>
                <w:szCs w:val="22"/>
              </w:rPr>
              <w:t>State</w:t>
            </w:r>
          </w:p>
        </w:tc>
        <w:tc>
          <w:tcPr>
            <w:tcW w:w="1496" w:type="dxa"/>
          </w:tcPr>
          <w:p w14:paraId="396B77D8"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Volume</w:t>
            </w:r>
          </w:p>
        </w:tc>
        <w:tc>
          <w:tcPr>
            <w:tcW w:w="1897" w:type="dxa"/>
          </w:tcPr>
          <w:p w14:paraId="6AE167FE" w14:textId="77777777" w:rsidR="00370B79" w:rsidRPr="007E5253" w:rsidRDefault="00370B79" w:rsidP="00370B79">
            <w:pPr>
              <w:spacing w:before="120"/>
              <w:rPr>
                <w:rFonts w:ascii="Calibri" w:hAnsi="Calibri"/>
                <w:sz w:val="22"/>
                <w:szCs w:val="22"/>
              </w:rPr>
            </w:pPr>
            <w:r>
              <w:rPr>
                <w:rFonts w:ascii="Calibri" w:hAnsi="Calibri"/>
                <w:b/>
                <w:sz w:val="22"/>
                <w:szCs w:val="22"/>
              </w:rPr>
              <w:t xml:space="preserve">Avg </w:t>
            </w:r>
            <w:r w:rsidRPr="00C44C76">
              <w:rPr>
                <w:rFonts w:ascii="Calibri" w:hAnsi="Calibri"/>
                <w:b/>
                <w:sz w:val="22"/>
                <w:szCs w:val="22"/>
              </w:rPr>
              <w:t>Speed of pay</w:t>
            </w:r>
          </w:p>
        </w:tc>
        <w:tc>
          <w:tcPr>
            <w:tcW w:w="2143" w:type="dxa"/>
          </w:tcPr>
          <w:p w14:paraId="645F62E6"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Avg transaction size</w:t>
            </w:r>
          </w:p>
        </w:tc>
        <w:tc>
          <w:tcPr>
            <w:tcW w:w="1570" w:type="dxa"/>
          </w:tcPr>
          <w:p w14:paraId="3A61F37D"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 of cards</w:t>
            </w:r>
          </w:p>
        </w:tc>
      </w:tr>
      <w:tr w:rsidR="00370B79" w:rsidRPr="007E5253" w14:paraId="1DF5F8A3" w14:textId="77777777" w:rsidTr="008317A7">
        <w:tc>
          <w:tcPr>
            <w:tcW w:w="1156" w:type="dxa"/>
            <w:shd w:val="clear" w:color="auto" w:fill="F2F2F2" w:themeFill="background1" w:themeFillShade="F2"/>
          </w:tcPr>
          <w:p w14:paraId="1E6E9279" w14:textId="150865C0" w:rsidR="00370B79" w:rsidRDefault="00370B79" w:rsidP="00370B79">
            <w:pPr>
              <w:spacing w:before="120"/>
              <w:rPr>
                <w:rFonts w:ascii="Calibri" w:hAnsi="Calibri"/>
                <w:sz w:val="22"/>
                <w:szCs w:val="22"/>
              </w:rPr>
            </w:pPr>
            <w:r>
              <w:rPr>
                <w:rFonts w:ascii="Calibri" w:hAnsi="Calibri"/>
                <w:sz w:val="22"/>
                <w:szCs w:val="22"/>
              </w:rPr>
              <w:t>AK</w:t>
            </w:r>
          </w:p>
        </w:tc>
        <w:tc>
          <w:tcPr>
            <w:tcW w:w="7112" w:type="dxa"/>
            <w:gridSpan w:val="5"/>
            <w:shd w:val="clear" w:color="auto" w:fill="F2F2F2" w:themeFill="background1" w:themeFillShade="F2"/>
          </w:tcPr>
          <w:p w14:paraId="65B99B63" w14:textId="3B2F45B1"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5205649" w14:textId="77777777" w:rsidTr="008317A7">
        <w:trPr>
          <w:gridAfter w:val="1"/>
          <w:wAfter w:w="6" w:type="dxa"/>
        </w:trPr>
        <w:tc>
          <w:tcPr>
            <w:tcW w:w="1156" w:type="dxa"/>
          </w:tcPr>
          <w:p w14:paraId="00503F5D" w14:textId="67517080" w:rsidR="00370B79" w:rsidRDefault="00370B79" w:rsidP="00370B79">
            <w:pPr>
              <w:spacing w:before="120"/>
              <w:rPr>
                <w:rFonts w:ascii="Calibri" w:hAnsi="Calibri"/>
                <w:sz w:val="22"/>
                <w:szCs w:val="22"/>
              </w:rPr>
            </w:pPr>
            <w:r>
              <w:rPr>
                <w:rFonts w:ascii="Calibri" w:hAnsi="Calibri"/>
                <w:sz w:val="22"/>
                <w:szCs w:val="22"/>
              </w:rPr>
              <w:t>AR</w:t>
            </w:r>
          </w:p>
        </w:tc>
        <w:tc>
          <w:tcPr>
            <w:tcW w:w="1496" w:type="dxa"/>
          </w:tcPr>
          <w:p w14:paraId="219B8477" w14:textId="355CE594"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439</w:t>
            </w:r>
            <w:r>
              <w:rPr>
                <w:rFonts w:ascii="Calibri" w:hAnsi="Calibri"/>
                <w:sz w:val="22"/>
                <w:szCs w:val="22"/>
              </w:rPr>
              <w:t>,</w:t>
            </w:r>
            <w:r w:rsidR="00370B79">
              <w:rPr>
                <w:rFonts w:ascii="Calibri" w:hAnsi="Calibri"/>
                <w:sz w:val="22"/>
                <w:szCs w:val="22"/>
              </w:rPr>
              <w:t>318</w:t>
            </w:r>
          </w:p>
        </w:tc>
        <w:tc>
          <w:tcPr>
            <w:tcW w:w="1897" w:type="dxa"/>
          </w:tcPr>
          <w:p w14:paraId="66358D1D" w14:textId="2C94424C" w:rsidR="00370B79" w:rsidRPr="007E5253" w:rsidRDefault="00370B79" w:rsidP="00370B79">
            <w:pPr>
              <w:spacing w:before="120"/>
              <w:rPr>
                <w:rFonts w:ascii="Calibri" w:hAnsi="Calibri"/>
                <w:sz w:val="22"/>
                <w:szCs w:val="22"/>
              </w:rPr>
            </w:pPr>
            <w:r>
              <w:rPr>
                <w:rFonts w:ascii="Calibri" w:hAnsi="Calibri"/>
                <w:sz w:val="22"/>
                <w:szCs w:val="22"/>
              </w:rPr>
              <w:t>18</w:t>
            </w:r>
            <w:r w:rsidR="00B537E0">
              <w:rPr>
                <w:rFonts w:ascii="Calibri" w:hAnsi="Calibri"/>
                <w:sz w:val="22"/>
                <w:szCs w:val="22"/>
              </w:rPr>
              <w:t>d</w:t>
            </w:r>
          </w:p>
        </w:tc>
        <w:tc>
          <w:tcPr>
            <w:tcW w:w="2143" w:type="dxa"/>
          </w:tcPr>
          <w:p w14:paraId="2F738F7E" w14:textId="58A29432"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325</w:t>
            </w:r>
          </w:p>
        </w:tc>
        <w:tc>
          <w:tcPr>
            <w:tcW w:w="1570" w:type="dxa"/>
          </w:tcPr>
          <w:p w14:paraId="7F549535" w14:textId="7D6BDD84" w:rsidR="00370B79" w:rsidRPr="007E5253" w:rsidRDefault="00370B79" w:rsidP="00370B79">
            <w:pPr>
              <w:spacing w:before="120"/>
              <w:rPr>
                <w:rFonts w:ascii="Calibri" w:hAnsi="Calibri"/>
                <w:sz w:val="22"/>
                <w:szCs w:val="22"/>
              </w:rPr>
            </w:pPr>
            <w:r>
              <w:rPr>
                <w:rFonts w:ascii="Calibri" w:hAnsi="Calibri"/>
                <w:sz w:val="22"/>
                <w:szCs w:val="22"/>
              </w:rPr>
              <w:t>60</w:t>
            </w:r>
          </w:p>
        </w:tc>
      </w:tr>
      <w:tr w:rsidR="00370B79" w:rsidRPr="007E5253" w14:paraId="57B87740" w14:textId="77777777" w:rsidTr="008317A7">
        <w:tc>
          <w:tcPr>
            <w:tcW w:w="1156" w:type="dxa"/>
            <w:shd w:val="clear" w:color="auto" w:fill="F2F2F2" w:themeFill="background1" w:themeFillShade="F2"/>
          </w:tcPr>
          <w:p w14:paraId="649AF7DF" w14:textId="542E6A23" w:rsidR="00370B79" w:rsidRDefault="00370B79" w:rsidP="00370B79">
            <w:pPr>
              <w:spacing w:before="120"/>
              <w:rPr>
                <w:rFonts w:ascii="Calibri" w:hAnsi="Calibri"/>
                <w:sz w:val="22"/>
                <w:szCs w:val="22"/>
              </w:rPr>
            </w:pPr>
            <w:r>
              <w:rPr>
                <w:rFonts w:ascii="Calibri" w:hAnsi="Calibri"/>
                <w:sz w:val="22"/>
                <w:szCs w:val="22"/>
              </w:rPr>
              <w:t>AZ</w:t>
            </w:r>
          </w:p>
        </w:tc>
        <w:tc>
          <w:tcPr>
            <w:tcW w:w="7112" w:type="dxa"/>
            <w:gridSpan w:val="5"/>
            <w:shd w:val="clear" w:color="auto" w:fill="F2F2F2" w:themeFill="background1" w:themeFillShade="F2"/>
          </w:tcPr>
          <w:p w14:paraId="4A8A10A1" w14:textId="4E8F3D30"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58FA39AC" w14:textId="77777777" w:rsidTr="008317A7">
        <w:tc>
          <w:tcPr>
            <w:tcW w:w="1156" w:type="dxa"/>
            <w:shd w:val="clear" w:color="auto" w:fill="F2F2F2" w:themeFill="background1" w:themeFillShade="F2"/>
          </w:tcPr>
          <w:p w14:paraId="5AC3A5DE" w14:textId="45D7A676" w:rsidR="00370B79" w:rsidRDefault="00370B79" w:rsidP="00370B79">
            <w:pPr>
              <w:spacing w:before="120"/>
              <w:rPr>
                <w:rFonts w:ascii="Calibri" w:hAnsi="Calibri"/>
                <w:sz w:val="22"/>
                <w:szCs w:val="22"/>
              </w:rPr>
            </w:pPr>
            <w:r>
              <w:rPr>
                <w:rFonts w:ascii="Calibri" w:hAnsi="Calibri"/>
                <w:sz w:val="22"/>
                <w:szCs w:val="22"/>
              </w:rPr>
              <w:t>CA</w:t>
            </w:r>
          </w:p>
        </w:tc>
        <w:tc>
          <w:tcPr>
            <w:tcW w:w="7112" w:type="dxa"/>
            <w:gridSpan w:val="5"/>
            <w:shd w:val="clear" w:color="auto" w:fill="F2F2F2" w:themeFill="background1" w:themeFillShade="F2"/>
          </w:tcPr>
          <w:p w14:paraId="048B3ADA" w14:textId="24BDE3BB"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0A79CA44" w14:textId="77777777" w:rsidTr="008317A7">
        <w:tc>
          <w:tcPr>
            <w:tcW w:w="1156" w:type="dxa"/>
            <w:shd w:val="clear" w:color="auto" w:fill="F2F2F2" w:themeFill="background1" w:themeFillShade="F2"/>
          </w:tcPr>
          <w:p w14:paraId="128353D4" w14:textId="51490B2D" w:rsidR="00370B79" w:rsidRDefault="00370B79" w:rsidP="00370B79">
            <w:pPr>
              <w:spacing w:before="120"/>
              <w:rPr>
                <w:rFonts w:ascii="Calibri" w:hAnsi="Calibri"/>
                <w:sz w:val="22"/>
                <w:szCs w:val="22"/>
              </w:rPr>
            </w:pPr>
            <w:r>
              <w:rPr>
                <w:rFonts w:ascii="Calibri" w:hAnsi="Calibri"/>
                <w:sz w:val="22"/>
                <w:szCs w:val="22"/>
              </w:rPr>
              <w:t>CO</w:t>
            </w:r>
          </w:p>
        </w:tc>
        <w:tc>
          <w:tcPr>
            <w:tcW w:w="7112" w:type="dxa"/>
            <w:gridSpan w:val="5"/>
            <w:shd w:val="clear" w:color="auto" w:fill="F2F2F2" w:themeFill="background1" w:themeFillShade="F2"/>
          </w:tcPr>
          <w:p w14:paraId="2C308915" w14:textId="5BA10DE3"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F02DD5A" w14:textId="77777777" w:rsidTr="008317A7">
        <w:tc>
          <w:tcPr>
            <w:tcW w:w="1156" w:type="dxa"/>
            <w:shd w:val="clear" w:color="auto" w:fill="F2F2F2" w:themeFill="background1" w:themeFillShade="F2"/>
          </w:tcPr>
          <w:p w14:paraId="7D5147C0" w14:textId="030DE3A3" w:rsidR="00370B79" w:rsidRDefault="00370B79" w:rsidP="00370B79">
            <w:pPr>
              <w:spacing w:before="120"/>
              <w:rPr>
                <w:rFonts w:ascii="Calibri" w:hAnsi="Calibri"/>
                <w:sz w:val="22"/>
                <w:szCs w:val="22"/>
              </w:rPr>
            </w:pPr>
            <w:r>
              <w:rPr>
                <w:rFonts w:ascii="Calibri" w:hAnsi="Calibri"/>
                <w:sz w:val="22"/>
                <w:szCs w:val="22"/>
              </w:rPr>
              <w:t>MN</w:t>
            </w:r>
          </w:p>
        </w:tc>
        <w:tc>
          <w:tcPr>
            <w:tcW w:w="7112" w:type="dxa"/>
            <w:gridSpan w:val="5"/>
            <w:shd w:val="clear" w:color="auto" w:fill="F2F2F2" w:themeFill="background1" w:themeFillShade="F2"/>
          </w:tcPr>
          <w:p w14:paraId="492330E4" w14:textId="7DBC9AE6"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E4413D5" w14:textId="77777777" w:rsidTr="008317A7">
        <w:tc>
          <w:tcPr>
            <w:tcW w:w="1156" w:type="dxa"/>
            <w:shd w:val="clear" w:color="auto" w:fill="F2F2F2" w:themeFill="background1" w:themeFillShade="F2"/>
          </w:tcPr>
          <w:p w14:paraId="1BF29379" w14:textId="212B56D0" w:rsidR="00370B79" w:rsidRDefault="00370B79" w:rsidP="00370B79">
            <w:pPr>
              <w:spacing w:before="120"/>
              <w:rPr>
                <w:rFonts w:ascii="Calibri" w:hAnsi="Calibri"/>
                <w:sz w:val="22"/>
                <w:szCs w:val="22"/>
              </w:rPr>
            </w:pPr>
            <w:r>
              <w:rPr>
                <w:rFonts w:ascii="Calibri" w:hAnsi="Calibri"/>
                <w:sz w:val="22"/>
                <w:szCs w:val="22"/>
              </w:rPr>
              <w:t>MT</w:t>
            </w:r>
          </w:p>
        </w:tc>
        <w:tc>
          <w:tcPr>
            <w:tcW w:w="7112" w:type="dxa"/>
            <w:gridSpan w:val="5"/>
            <w:shd w:val="clear" w:color="auto" w:fill="F2F2F2" w:themeFill="background1" w:themeFillShade="F2"/>
          </w:tcPr>
          <w:p w14:paraId="72113A22" w14:textId="0AE6A728"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F7714ED" w14:textId="77777777" w:rsidTr="008317A7">
        <w:trPr>
          <w:gridAfter w:val="1"/>
          <w:wAfter w:w="6" w:type="dxa"/>
        </w:trPr>
        <w:tc>
          <w:tcPr>
            <w:tcW w:w="1156" w:type="dxa"/>
          </w:tcPr>
          <w:p w14:paraId="04B9A9E6" w14:textId="44E1EB6C" w:rsidR="00370B79" w:rsidRDefault="00370B79" w:rsidP="00370B79">
            <w:pPr>
              <w:spacing w:before="120"/>
              <w:rPr>
                <w:rFonts w:ascii="Calibri" w:hAnsi="Calibri"/>
                <w:sz w:val="22"/>
                <w:szCs w:val="22"/>
              </w:rPr>
            </w:pPr>
            <w:r>
              <w:rPr>
                <w:rFonts w:ascii="Calibri" w:hAnsi="Calibri"/>
                <w:sz w:val="22"/>
                <w:szCs w:val="22"/>
              </w:rPr>
              <w:t>OR</w:t>
            </w:r>
          </w:p>
        </w:tc>
        <w:tc>
          <w:tcPr>
            <w:tcW w:w="1496" w:type="dxa"/>
          </w:tcPr>
          <w:p w14:paraId="61B79606" w14:textId="11974957"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15</w:t>
            </w:r>
            <w:r>
              <w:rPr>
                <w:rFonts w:ascii="Calibri" w:hAnsi="Calibri"/>
                <w:sz w:val="22"/>
                <w:szCs w:val="22"/>
              </w:rPr>
              <w:t>,</w:t>
            </w:r>
            <w:r w:rsidR="00370B79">
              <w:rPr>
                <w:rFonts w:ascii="Calibri" w:hAnsi="Calibri"/>
                <w:sz w:val="22"/>
                <w:szCs w:val="22"/>
              </w:rPr>
              <w:t>668</w:t>
            </w:r>
            <w:r>
              <w:rPr>
                <w:rFonts w:ascii="Calibri" w:hAnsi="Calibri"/>
                <w:sz w:val="22"/>
                <w:szCs w:val="22"/>
              </w:rPr>
              <w:t>,</w:t>
            </w:r>
            <w:r w:rsidR="00370B79">
              <w:rPr>
                <w:rFonts w:ascii="Calibri" w:hAnsi="Calibri"/>
                <w:sz w:val="22"/>
                <w:szCs w:val="22"/>
              </w:rPr>
              <w:t>72</w:t>
            </w:r>
            <w:r>
              <w:rPr>
                <w:rFonts w:ascii="Calibri" w:hAnsi="Calibri"/>
                <w:sz w:val="22"/>
                <w:szCs w:val="22"/>
              </w:rPr>
              <w:t>7</w:t>
            </w:r>
          </w:p>
        </w:tc>
        <w:tc>
          <w:tcPr>
            <w:tcW w:w="1897" w:type="dxa"/>
          </w:tcPr>
          <w:p w14:paraId="5B034A3B" w14:textId="2159F19A" w:rsidR="00370B79" w:rsidRPr="007E5253" w:rsidRDefault="00370B79" w:rsidP="00370B79">
            <w:pPr>
              <w:spacing w:before="120"/>
              <w:rPr>
                <w:rFonts w:ascii="Calibri" w:hAnsi="Calibri"/>
                <w:sz w:val="22"/>
                <w:szCs w:val="22"/>
              </w:rPr>
            </w:pPr>
            <w:r>
              <w:rPr>
                <w:rFonts w:ascii="Calibri" w:hAnsi="Calibri"/>
                <w:sz w:val="22"/>
                <w:szCs w:val="22"/>
              </w:rPr>
              <w:t>2</w:t>
            </w:r>
            <w:r w:rsidR="00B537E0">
              <w:rPr>
                <w:rFonts w:ascii="Calibri" w:hAnsi="Calibri"/>
                <w:sz w:val="22"/>
                <w:szCs w:val="22"/>
              </w:rPr>
              <w:t>2d</w:t>
            </w:r>
          </w:p>
        </w:tc>
        <w:tc>
          <w:tcPr>
            <w:tcW w:w="2143" w:type="dxa"/>
          </w:tcPr>
          <w:p w14:paraId="2843A269" w14:textId="10A95A2D"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224</w:t>
            </w:r>
          </w:p>
        </w:tc>
        <w:tc>
          <w:tcPr>
            <w:tcW w:w="1570" w:type="dxa"/>
          </w:tcPr>
          <w:p w14:paraId="45BA5BFA" w14:textId="6F591629" w:rsidR="00370B79" w:rsidRPr="007E5253" w:rsidRDefault="00370B79" w:rsidP="00370B79">
            <w:pPr>
              <w:spacing w:before="120"/>
              <w:rPr>
                <w:rFonts w:ascii="Calibri" w:hAnsi="Calibri"/>
                <w:sz w:val="22"/>
                <w:szCs w:val="22"/>
              </w:rPr>
            </w:pPr>
            <w:r>
              <w:rPr>
                <w:rFonts w:ascii="Calibri" w:hAnsi="Calibri"/>
                <w:sz w:val="22"/>
                <w:szCs w:val="22"/>
              </w:rPr>
              <w:t>5</w:t>
            </w:r>
            <w:r w:rsidR="00B537E0">
              <w:rPr>
                <w:rFonts w:ascii="Calibri" w:hAnsi="Calibri"/>
                <w:sz w:val="22"/>
                <w:szCs w:val="22"/>
              </w:rPr>
              <w:t>,</w:t>
            </w:r>
            <w:r>
              <w:rPr>
                <w:rFonts w:ascii="Calibri" w:hAnsi="Calibri"/>
                <w:sz w:val="22"/>
                <w:szCs w:val="22"/>
              </w:rPr>
              <w:t>075</w:t>
            </w:r>
          </w:p>
        </w:tc>
      </w:tr>
      <w:tr w:rsidR="00370B79" w:rsidRPr="007E5253" w14:paraId="4BC73392" w14:textId="77777777" w:rsidTr="008317A7">
        <w:tc>
          <w:tcPr>
            <w:tcW w:w="1156" w:type="dxa"/>
            <w:shd w:val="clear" w:color="auto" w:fill="F2F2F2" w:themeFill="background1" w:themeFillShade="F2"/>
          </w:tcPr>
          <w:p w14:paraId="066AA563" w14:textId="2E4735F1" w:rsidR="00370B79" w:rsidRDefault="00370B79" w:rsidP="00370B79">
            <w:pPr>
              <w:spacing w:before="120"/>
              <w:rPr>
                <w:rFonts w:ascii="Calibri" w:hAnsi="Calibri"/>
                <w:sz w:val="22"/>
                <w:szCs w:val="22"/>
              </w:rPr>
            </w:pPr>
            <w:r>
              <w:rPr>
                <w:rFonts w:ascii="Calibri" w:hAnsi="Calibri"/>
                <w:sz w:val="22"/>
                <w:szCs w:val="22"/>
              </w:rPr>
              <w:t>UT</w:t>
            </w:r>
          </w:p>
        </w:tc>
        <w:tc>
          <w:tcPr>
            <w:tcW w:w="7112" w:type="dxa"/>
            <w:gridSpan w:val="5"/>
            <w:shd w:val="clear" w:color="auto" w:fill="F2F2F2" w:themeFill="background1" w:themeFillShade="F2"/>
          </w:tcPr>
          <w:p w14:paraId="2B70C6C3" w14:textId="5E2034A9"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54AB3E99" w14:textId="77777777" w:rsidTr="008317A7">
        <w:trPr>
          <w:gridAfter w:val="1"/>
          <w:wAfter w:w="6" w:type="dxa"/>
        </w:trPr>
        <w:tc>
          <w:tcPr>
            <w:tcW w:w="1156" w:type="dxa"/>
          </w:tcPr>
          <w:p w14:paraId="341238F6" w14:textId="4641DC3F" w:rsidR="00370B79" w:rsidRDefault="00370B79" w:rsidP="00370B79">
            <w:pPr>
              <w:spacing w:before="120"/>
              <w:rPr>
                <w:rFonts w:ascii="Calibri" w:hAnsi="Calibri"/>
                <w:sz w:val="22"/>
                <w:szCs w:val="22"/>
              </w:rPr>
            </w:pPr>
            <w:r>
              <w:rPr>
                <w:rFonts w:ascii="Calibri" w:hAnsi="Calibri"/>
                <w:sz w:val="22"/>
                <w:szCs w:val="22"/>
              </w:rPr>
              <w:t>WA</w:t>
            </w:r>
          </w:p>
        </w:tc>
        <w:tc>
          <w:tcPr>
            <w:tcW w:w="1496" w:type="dxa"/>
          </w:tcPr>
          <w:p w14:paraId="3A2015CD" w14:textId="5193482C"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398</w:t>
            </w:r>
            <w:r>
              <w:rPr>
                <w:rFonts w:ascii="Calibri" w:hAnsi="Calibri"/>
                <w:sz w:val="22"/>
                <w:szCs w:val="22"/>
              </w:rPr>
              <w:t>,</w:t>
            </w:r>
            <w:r w:rsidR="00370B79">
              <w:rPr>
                <w:rFonts w:ascii="Calibri" w:hAnsi="Calibri"/>
                <w:sz w:val="22"/>
                <w:szCs w:val="22"/>
              </w:rPr>
              <w:t>759</w:t>
            </w:r>
          </w:p>
        </w:tc>
        <w:tc>
          <w:tcPr>
            <w:tcW w:w="1897" w:type="dxa"/>
          </w:tcPr>
          <w:p w14:paraId="7BF12A8B" w14:textId="2407AC18" w:rsidR="00370B79" w:rsidRPr="007E5253" w:rsidRDefault="00370B79" w:rsidP="00370B79">
            <w:pPr>
              <w:spacing w:before="120"/>
              <w:rPr>
                <w:rFonts w:ascii="Calibri" w:hAnsi="Calibri"/>
                <w:sz w:val="22"/>
                <w:szCs w:val="22"/>
              </w:rPr>
            </w:pPr>
            <w:r>
              <w:rPr>
                <w:rFonts w:ascii="Calibri" w:hAnsi="Calibri"/>
                <w:sz w:val="22"/>
                <w:szCs w:val="22"/>
              </w:rPr>
              <w:t>19</w:t>
            </w:r>
            <w:r w:rsidR="00B537E0">
              <w:rPr>
                <w:rFonts w:ascii="Calibri" w:hAnsi="Calibri"/>
                <w:sz w:val="22"/>
                <w:szCs w:val="22"/>
              </w:rPr>
              <w:t>d</w:t>
            </w:r>
          </w:p>
        </w:tc>
        <w:tc>
          <w:tcPr>
            <w:tcW w:w="2143" w:type="dxa"/>
          </w:tcPr>
          <w:p w14:paraId="6DFA04DD" w14:textId="011641E8"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257</w:t>
            </w:r>
          </w:p>
        </w:tc>
        <w:tc>
          <w:tcPr>
            <w:tcW w:w="1570" w:type="dxa"/>
          </w:tcPr>
          <w:p w14:paraId="2B99818E" w14:textId="3762323F" w:rsidR="00370B79" w:rsidRPr="007E5253" w:rsidRDefault="00370B79" w:rsidP="00370B79">
            <w:pPr>
              <w:spacing w:before="120"/>
              <w:rPr>
                <w:rFonts w:ascii="Calibri" w:hAnsi="Calibri"/>
                <w:sz w:val="22"/>
                <w:szCs w:val="22"/>
              </w:rPr>
            </w:pPr>
            <w:r>
              <w:rPr>
                <w:rFonts w:ascii="Calibri" w:hAnsi="Calibri"/>
                <w:sz w:val="22"/>
                <w:szCs w:val="22"/>
              </w:rPr>
              <w:t>60</w:t>
            </w:r>
          </w:p>
        </w:tc>
      </w:tr>
      <w:tr w:rsidR="00370B79" w:rsidRPr="007E5253" w14:paraId="0719302A" w14:textId="77777777" w:rsidTr="008317A7">
        <w:tc>
          <w:tcPr>
            <w:tcW w:w="1156" w:type="dxa"/>
            <w:shd w:val="clear" w:color="auto" w:fill="F2F2F2" w:themeFill="background1" w:themeFillShade="F2"/>
          </w:tcPr>
          <w:p w14:paraId="488D5C1B" w14:textId="0ACACF0A" w:rsidR="00370B79" w:rsidRDefault="00370B79" w:rsidP="00370B79">
            <w:pPr>
              <w:spacing w:before="120"/>
              <w:rPr>
                <w:rFonts w:ascii="Calibri" w:hAnsi="Calibri"/>
                <w:sz w:val="22"/>
                <w:szCs w:val="22"/>
              </w:rPr>
            </w:pPr>
            <w:r>
              <w:rPr>
                <w:rFonts w:ascii="Calibri" w:hAnsi="Calibri"/>
                <w:sz w:val="22"/>
                <w:szCs w:val="22"/>
              </w:rPr>
              <w:t>WI</w:t>
            </w:r>
          </w:p>
        </w:tc>
        <w:tc>
          <w:tcPr>
            <w:tcW w:w="7112" w:type="dxa"/>
            <w:gridSpan w:val="5"/>
            <w:shd w:val="clear" w:color="auto" w:fill="F2F2F2" w:themeFill="background1" w:themeFillShade="F2"/>
          </w:tcPr>
          <w:p w14:paraId="4C7EBC23" w14:textId="270D2755"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bl>
    <w:p w14:paraId="130B62A8" w14:textId="77777777" w:rsidR="008317A7" w:rsidRDefault="008317A7">
      <w:pPr>
        <w:overflowPunct/>
        <w:autoSpaceDE/>
        <w:autoSpaceDN/>
        <w:adjustRightInd/>
        <w:textAlignment w:val="auto"/>
        <w:rPr>
          <w:rFonts w:ascii="Calibri" w:hAnsi="Calibri"/>
          <w:sz w:val="22"/>
          <w:szCs w:val="22"/>
        </w:rPr>
      </w:pPr>
      <w:r>
        <w:rPr>
          <w:rFonts w:ascii="Calibri" w:hAnsi="Calibri"/>
          <w:sz w:val="22"/>
          <w:szCs w:val="22"/>
        </w:rPr>
        <w:br w:type="page"/>
      </w:r>
    </w:p>
    <w:tbl>
      <w:tblPr>
        <w:tblStyle w:val="TableGrid"/>
        <w:tblW w:w="8269" w:type="dxa"/>
        <w:tblInd w:w="175" w:type="dxa"/>
        <w:tblLook w:val="04A0" w:firstRow="1" w:lastRow="0" w:firstColumn="1" w:lastColumn="0" w:noHBand="0" w:noVBand="1"/>
        <w:tblDescription w:val="This table captures the One Card volume for the states participating in the current commercial card services Master Agreement for 2018."/>
      </w:tblPr>
      <w:tblGrid>
        <w:gridCol w:w="1156"/>
        <w:gridCol w:w="1496"/>
        <w:gridCol w:w="1897"/>
        <w:gridCol w:w="2143"/>
        <w:gridCol w:w="1569"/>
        <w:gridCol w:w="8"/>
      </w:tblGrid>
      <w:tr w:rsidR="009F6F92" w:rsidRPr="007E5253" w14:paraId="021C4691" w14:textId="77777777" w:rsidTr="00E263B1">
        <w:trPr>
          <w:tblHeader/>
        </w:trPr>
        <w:tc>
          <w:tcPr>
            <w:tcW w:w="8269" w:type="dxa"/>
            <w:gridSpan w:val="6"/>
            <w:shd w:val="clear" w:color="auto" w:fill="D9D9D9" w:themeFill="background1" w:themeFillShade="D9"/>
          </w:tcPr>
          <w:p w14:paraId="22701040" w14:textId="77777777" w:rsidR="009F6F92" w:rsidRPr="00C44C76" w:rsidRDefault="009F6F92" w:rsidP="00C94082">
            <w:pPr>
              <w:spacing w:before="120"/>
              <w:rPr>
                <w:rFonts w:ascii="Calibri" w:hAnsi="Calibri"/>
                <w:b/>
                <w:sz w:val="22"/>
                <w:szCs w:val="22"/>
              </w:rPr>
            </w:pPr>
            <w:r>
              <w:rPr>
                <w:rFonts w:ascii="Calibri" w:hAnsi="Calibri"/>
                <w:b/>
                <w:sz w:val="22"/>
                <w:szCs w:val="22"/>
              </w:rPr>
              <w:lastRenderedPageBreak/>
              <w:t>One C</w:t>
            </w:r>
            <w:r w:rsidRPr="00C44C76">
              <w:rPr>
                <w:rFonts w:ascii="Calibri" w:hAnsi="Calibri"/>
                <w:b/>
                <w:sz w:val="22"/>
                <w:szCs w:val="22"/>
              </w:rPr>
              <w:t>ard</w:t>
            </w:r>
            <w:r>
              <w:rPr>
                <w:rFonts w:ascii="Calibri" w:hAnsi="Calibri"/>
                <w:b/>
                <w:sz w:val="22"/>
                <w:szCs w:val="22"/>
              </w:rPr>
              <w:t xml:space="preserve"> (State Agencies)</w:t>
            </w:r>
          </w:p>
        </w:tc>
      </w:tr>
      <w:tr w:rsidR="009F6F92" w:rsidRPr="007E5253" w14:paraId="05FF6DA9" w14:textId="77777777" w:rsidTr="008317A7">
        <w:trPr>
          <w:gridAfter w:val="1"/>
          <w:wAfter w:w="8" w:type="dxa"/>
        </w:trPr>
        <w:tc>
          <w:tcPr>
            <w:tcW w:w="1156" w:type="dxa"/>
          </w:tcPr>
          <w:p w14:paraId="11CBD410"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State</w:t>
            </w:r>
          </w:p>
        </w:tc>
        <w:tc>
          <w:tcPr>
            <w:tcW w:w="1496" w:type="dxa"/>
          </w:tcPr>
          <w:p w14:paraId="539323CF"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Volume</w:t>
            </w:r>
          </w:p>
        </w:tc>
        <w:tc>
          <w:tcPr>
            <w:tcW w:w="1897" w:type="dxa"/>
          </w:tcPr>
          <w:p w14:paraId="4ED19D4E" w14:textId="77777777" w:rsidR="009F6F92" w:rsidRPr="00C44C76" w:rsidRDefault="009F6F92" w:rsidP="00C60EB2">
            <w:pPr>
              <w:spacing w:before="120"/>
              <w:rPr>
                <w:rFonts w:ascii="Calibri" w:hAnsi="Calibri"/>
                <w:b/>
                <w:sz w:val="22"/>
                <w:szCs w:val="22"/>
              </w:rPr>
            </w:pPr>
            <w:r>
              <w:rPr>
                <w:rFonts w:ascii="Calibri" w:hAnsi="Calibri"/>
                <w:b/>
                <w:sz w:val="22"/>
                <w:szCs w:val="22"/>
              </w:rPr>
              <w:t xml:space="preserve">Avg </w:t>
            </w:r>
            <w:r w:rsidRPr="00C44C76">
              <w:rPr>
                <w:rFonts w:ascii="Calibri" w:hAnsi="Calibri"/>
                <w:b/>
                <w:sz w:val="22"/>
                <w:szCs w:val="22"/>
              </w:rPr>
              <w:t>Speed of pay</w:t>
            </w:r>
          </w:p>
        </w:tc>
        <w:tc>
          <w:tcPr>
            <w:tcW w:w="2143" w:type="dxa"/>
          </w:tcPr>
          <w:p w14:paraId="5A8CA2C2"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Avg transaction size</w:t>
            </w:r>
          </w:p>
        </w:tc>
        <w:tc>
          <w:tcPr>
            <w:tcW w:w="1569" w:type="dxa"/>
          </w:tcPr>
          <w:p w14:paraId="604CDC1E"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 of cards</w:t>
            </w:r>
          </w:p>
        </w:tc>
      </w:tr>
      <w:tr w:rsidR="00370B79" w:rsidRPr="007E5253" w14:paraId="57729071" w14:textId="77777777" w:rsidTr="008317A7">
        <w:trPr>
          <w:gridAfter w:val="1"/>
          <w:wAfter w:w="8" w:type="dxa"/>
        </w:trPr>
        <w:tc>
          <w:tcPr>
            <w:tcW w:w="1156" w:type="dxa"/>
          </w:tcPr>
          <w:p w14:paraId="331E8E30" w14:textId="13096A79" w:rsidR="00370B79" w:rsidRPr="007E5253" w:rsidRDefault="00370B79" w:rsidP="00370B79">
            <w:pPr>
              <w:spacing w:before="120"/>
              <w:rPr>
                <w:rFonts w:ascii="Calibri" w:hAnsi="Calibri"/>
                <w:sz w:val="22"/>
                <w:szCs w:val="22"/>
              </w:rPr>
            </w:pPr>
            <w:r>
              <w:rPr>
                <w:rFonts w:ascii="Calibri" w:hAnsi="Calibri"/>
                <w:sz w:val="22"/>
                <w:szCs w:val="22"/>
              </w:rPr>
              <w:t>AK</w:t>
            </w:r>
          </w:p>
        </w:tc>
        <w:tc>
          <w:tcPr>
            <w:tcW w:w="1496" w:type="dxa"/>
          </w:tcPr>
          <w:p w14:paraId="36419E35" w14:textId="12F34989"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49</w:t>
            </w:r>
            <w:r>
              <w:rPr>
                <w:rFonts w:ascii="Calibri" w:hAnsi="Calibri"/>
                <w:sz w:val="22"/>
                <w:szCs w:val="22"/>
              </w:rPr>
              <w:t>,</w:t>
            </w:r>
            <w:r w:rsidR="00370B79">
              <w:rPr>
                <w:rFonts w:ascii="Calibri" w:hAnsi="Calibri"/>
                <w:sz w:val="22"/>
                <w:szCs w:val="22"/>
              </w:rPr>
              <w:t>103</w:t>
            </w:r>
            <w:r>
              <w:rPr>
                <w:rFonts w:ascii="Calibri" w:hAnsi="Calibri"/>
                <w:sz w:val="22"/>
                <w:szCs w:val="22"/>
              </w:rPr>
              <w:t>,</w:t>
            </w:r>
            <w:r w:rsidR="00370B79">
              <w:rPr>
                <w:rFonts w:ascii="Calibri" w:hAnsi="Calibri"/>
                <w:sz w:val="22"/>
                <w:szCs w:val="22"/>
              </w:rPr>
              <w:t>416</w:t>
            </w:r>
          </w:p>
        </w:tc>
        <w:tc>
          <w:tcPr>
            <w:tcW w:w="1897" w:type="dxa"/>
          </w:tcPr>
          <w:p w14:paraId="0E5F17C5" w14:textId="3F5F49E3" w:rsidR="00370B79" w:rsidRPr="007E5253" w:rsidRDefault="00370B79" w:rsidP="00370B79">
            <w:pPr>
              <w:spacing w:before="120"/>
              <w:rPr>
                <w:rFonts w:ascii="Calibri" w:hAnsi="Calibri"/>
                <w:sz w:val="22"/>
                <w:szCs w:val="22"/>
              </w:rPr>
            </w:pPr>
            <w:r>
              <w:rPr>
                <w:rFonts w:ascii="Calibri" w:hAnsi="Calibri"/>
                <w:sz w:val="22"/>
                <w:szCs w:val="22"/>
              </w:rPr>
              <w:t>-7</w:t>
            </w:r>
            <w:r w:rsidR="00B537E0">
              <w:rPr>
                <w:rFonts w:ascii="Calibri" w:hAnsi="Calibri"/>
                <w:sz w:val="22"/>
                <w:szCs w:val="22"/>
              </w:rPr>
              <w:t>d</w:t>
            </w:r>
          </w:p>
        </w:tc>
        <w:tc>
          <w:tcPr>
            <w:tcW w:w="2143" w:type="dxa"/>
          </w:tcPr>
          <w:p w14:paraId="711FA31A" w14:textId="09D19B92"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179</w:t>
            </w:r>
          </w:p>
        </w:tc>
        <w:tc>
          <w:tcPr>
            <w:tcW w:w="1569" w:type="dxa"/>
          </w:tcPr>
          <w:p w14:paraId="65C101AC" w14:textId="3D428696" w:rsidR="00370B79" w:rsidRPr="007E5253" w:rsidRDefault="00370B79" w:rsidP="00370B79">
            <w:pPr>
              <w:spacing w:before="120"/>
              <w:rPr>
                <w:rFonts w:ascii="Calibri" w:hAnsi="Calibri"/>
                <w:sz w:val="22"/>
                <w:szCs w:val="22"/>
              </w:rPr>
            </w:pPr>
            <w:r w:rsidRPr="005F1CBE">
              <w:rPr>
                <w:rFonts w:ascii="Calibri" w:hAnsi="Calibri"/>
                <w:sz w:val="22"/>
                <w:szCs w:val="22"/>
              </w:rPr>
              <w:t>114</w:t>
            </w:r>
            <w:r w:rsidR="00B537E0">
              <w:rPr>
                <w:rFonts w:ascii="Calibri" w:hAnsi="Calibri"/>
                <w:sz w:val="22"/>
                <w:szCs w:val="22"/>
              </w:rPr>
              <w:t>,</w:t>
            </w:r>
            <w:r w:rsidRPr="005F1CBE">
              <w:rPr>
                <w:rFonts w:ascii="Calibri" w:hAnsi="Calibri"/>
                <w:sz w:val="22"/>
                <w:szCs w:val="22"/>
              </w:rPr>
              <w:t>138</w:t>
            </w:r>
          </w:p>
        </w:tc>
      </w:tr>
      <w:tr w:rsidR="00370B79" w:rsidRPr="007E5253" w14:paraId="5F533C61" w14:textId="77777777" w:rsidTr="008317A7">
        <w:tc>
          <w:tcPr>
            <w:tcW w:w="1156" w:type="dxa"/>
            <w:shd w:val="clear" w:color="auto" w:fill="F2F2F2" w:themeFill="background1" w:themeFillShade="F2"/>
          </w:tcPr>
          <w:p w14:paraId="611C1BBC" w14:textId="271C73CE" w:rsidR="00370B79" w:rsidRPr="007E5253" w:rsidRDefault="00370B79" w:rsidP="00370B79">
            <w:pPr>
              <w:spacing w:before="120"/>
              <w:rPr>
                <w:rFonts w:ascii="Calibri" w:hAnsi="Calibri"/>
                <w:sz w:val="22"/>
                <w:szCs w:val="22"/>
              </w:rPr>
            </w:pPr>
            <w:r>
              <w:rPr>
                <w:rFonts w:ascii="Calibri" w:hAnsi="Calibri"/>
                <w:sz w:val="22"/>
                <w:szCs w:val="22"/>
              </w:rPr>
              <w:t>AR</w:t>
            </w:r>
          </w:p>
        </w:tc>
        <w:tc>
          <w:tcPr>
            <w:tcW w:w="7113" w:type="dxa"/>
            <w:gridSpan w:val="5"/>
            <w:shd w:val="clear" w:color="auto" w:fill="F2F2F2" w:themeFill="background1" w:themeFillShade="F2"/>
          </w:tcPr>
          <w:p w14:paraId="20A854DD" w14:textId="422CD8A4"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5640E26E" w14:textId="77777777" w:rsidTr="008317A7">
        <w:tc>
          <w:tcPr>
            <w:tcW w:w="1156" w:type="dxa"/>
            <w:shd w:val="clear" w:color="auto" w:fill="F2F2F2" w:themeFill="background1" w:themeFillShade="F2"/>
          </w:tcPr>
          <w:p w14:paraId="17403F44" w14:textId="1E031588" w:rsidR="00370B79" w:rsidRPr="007E5253" w:rsidRDefault="00370B79" w:rsidP="00370B79">
            <w:pPr>
              <w:spacing w:before="120"/>
              <w:rPr>
                <w:rFonts w:ascii="Calibri" w:hAnsi="Calibri"/>
                <w:sz w:val="22"/>
                <w:szCs w:val="22"/>
              </w:rPr>
            </w:pPr>
            <w:r>
              <w:rPr>
                <w:rFonts w:ascii="Calibri" w:hAnsi="Calibri"/>
                <w:sz w:val="22"/>
                <w:szCs w:val="22"/>
              </w:rPr>
              <w:t>AZ</w:t>
            </w:r>
          </w:p>
        </w:tc>
        <w:tc>
          <w:tcPr>
            <w:tcW w:w="7113" w:type="dxa"/>
            <w:gridSpan w:val="5"/>
            <w:shd w:val="clear" w:color="auto" w:fill="F2F2F2" w:themeFill="background1" w:themeFillShade="F2"/>
          </w:tcPr>
          <w:p w14:paraId="52E181BA" w14:textId="3CD504F4"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76F13A3" w14:textId="77777777" w:rsidTr="008317A7">
        <w:tc>
          <w:tcPr>
            <w:tcW w:w="1156" w:type="dxa"/>
            <w:shd w:val="clear" w:color="auto" w:fill="F2F2F2" w:themeFill="background1" w:themeFillShade="F2"/>
          </w:tcPr>
          <w:p w14:paraId="123B8755" w14:textId="63A6C3F9" w:rsidR="00370B79" w:rsidRPr="007E5253" w:rsidRDefault="00370B79" w:rsidP="00370B79">
            <w:pPr>
              <w:spacing w:before="120"/>
              <w:rPr>
                <w:rFonts w:ascii="Calibri" w:hAnsi="Calibri"/>
                <w:sz w:val="22"/>
                <w:szCs w:val="22"/>
              </w:rPr>
            </w:pPr>
            <w:r>
              <w:rPr>
                <w:rFonts w:ascii="Calibri" w:hAnsi="Calibri"/>
                <w:sz w:val="22"/>
                <w:szCs w:val="22"/>
              </w:rPr>
              <w:t>CA</w:t>
            </w:r>
          </w:p>
        </w:tc>
        <w:tc>
          <w:tcPr>
            <w:tcW w:w="7113" w:type="dxa"/>
            <w:gridSpan w:val="5"/>
            <w:shd w:val="clear" w:color="auto" w:fill="F2F2F2" w:themeFill="background1" w:themeFillShade="F2"/>
          </w:tcPr>
          <w:p w14:paraId="263E39ED" w14:textId="0815CB2C"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5B767950" w14:textId="77777777" w:rsidTr="008317A7">
        <w:tc>
          <w:tcPr>
            <w:tcW w:w="1156" w:type="dxa"/>
            <w:shd w:val="clear" w:color="auto" w:fill="F2F2F2" w:themeFill="background1" w:themeFillShade="F2"/>
          </w:tcPr>
          <w:p w14:paraId="6B511FF7" w14:textId="6AED6087" w:rsidR="00370B79" w:rsidRPr="007E5253" w:rsidRDefault="00370B79" w:rsidP="00370B79">
            <w:pPr>
              <w:spacing w:before="120"/>
              <w:rPr>
                <w:rFonts w:ascii="Calibri" w:hAnsi="Calibri"/>
                <w:sz w:val="22"/>
                <w:szCs w:val="22"/>
              </w:rPr>
            </w:pPr>
            <w:r>
              <w:rPr>
                <w:rFonts w:ascii="Calibri" w:hAnsi="Calibri"/>
                <w:sz w:val="22"/>
                <w:szCs w:val="22"/>
              </w:rPr>
              <w:t>CO</w:t>
            </w:r>
          </w:p>
        </w:tc>
        <w:tc>
          <w:tcPr>
            <w:tcW w:w="7113" w:type="dxa"/>
            <w:gridSpan w:val="5"/>
            <w:shd w:val="clear" w:color="auto" w:fill="F2F2F2" w:themeFill="background1" w:themeFillShade="F2"/>
          </w:tcPr>
          <w:p w14:paraId="7E513489" w14:textId="5C99FBD4"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10B7BF33" w14:textId="77777777" w:rsidTr="008317A7">
        <w:tc>
          <w:tcPr>
            <w:tcW w:w="1156" w:type="dxa"/>
            <w:shd w:val="clear" w:color="auto" w:fill="F2F2F2" w:themeFill="background1" w:themeFillShade="F2"/>
          </w:tcPr>
          <w:p w14:paraId="6B18CED2" w14:textId="0D3115F8" w:rsidR="00370B79" w:rsidRPr="007E5253" w:rsidRDefault="00370B79" w:rsidP="00370B79">
            <w:pPr>
              <w:spacing w:before="120"/>
              <w:rPr>
                <w:rFonts w:ascii="Calibri" w:hAnsi="Calibri"/>
                <w:sz w:val="22"/>
                <w:szCs w:val="22"/>
              </w:rPr>
            </w:pPr>
            <w:r>
              <w:rPr>
                <w:rFonts w:ascii="Calibri" w:hAnsi="Calibri"/>
                <w:sz w:val="22"/>
                <w:szCs w:val="22"/>
              </w:rPr>
              <w:t>MN</w:t>
            </w:r>
          </w:p>
        </w:tc>
        <w:tc>
          <w:tcPr>
            <w:tcW w:w="7113" w:type="dxa"/>
            <w:gridSpan w:val="5"/>
            <w:shd w:val="clear" w:color="auto" w:fill="F2F2F2" w:themeFill="background1" w:themeFillShade="F2"/>
          </w:tcPr>
          <w:p w14:paraId="12C3F092" w14:textId="4F6127CF"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453E7E1" w14:textId="77777777" w:rsidTr="008317A7">
        <w:trPr>
          <w:gridAfter w:val="1"/>
          <w:wAfter w:w="8" w:type="dxa"/>
        </w:trPr>
        <w:tc>
          <w:tcPr>
            <w:tcW w:w="1156" w:type="dxa"/>
          </w:tcPr>
          <w:p w14:paraId="742ECB43" w14:textId="5DEC02DB" w:rsidR="00370B79" w:rsidRPr="007E5253" w:rsidRDefault="00370B79" w:rsidP="00370B79">
            <w:pPr>
              <w:spacing w:before="120"/>
              <w:rPr>
                <w:rFonts w:ascii="Calibri" w:hAnsi="Calibri"/>
                <w:sz w:val="22"/>
                <w:szCs w:val="22"/>
              </w:rPr>
            </w:pPr>
            <w:r>
              <w:rPr>
                <w:rFonts w:ascii="Calibri" w:hAnsi="Calibri"/>
                <w:sz w:val="22"/>
                <w:szCs w:val="22"/>
              </w:rPr>
              <w:t>MT</w:t>
            </w:r>
          </w:p>
        </w:tc>
        <w:tc>
          <w:tcPr>
            <w:tcW w:w="1496" w:type="dxa"/>
          </w:tcPr>
          <w:p w14:paraId="4238C1F9" w14:textId="7C4CBE61"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94</w:t>
            </w:r>
            <w:r>
              <w:rPr>
                <w:rFonts w:ascii="Calibri" w:hAnsi="Calibri"/>
                <w:sz w:val="22"/>
                <w:szCs w:val="22"/>
              </w:rPr>
              <w:t>,</w:t>
            </w:r>
            <w:r w:rsidR="00370B79">
              <w:rPr>
                <w:rFonts w:ascii="Calibri" w:hAnsi="Calibri"/>
                <w:sz w:val="22"/>
                <w:szCs w:val="22"/>
              </w:rPr>
              <w:t>837</w:t>
            </w:r>
            <w:r>
              <w:rPr>
                <w:rFonts w:ascii="Calibri" w:hAnsi="Calibri"/>
                <w:sz w:val="22"/>
                <w:szCs w:val="22"/>
              </w:rPr>
              <w:t>,</w:t>
            </w:r>
            <w:r w:rsidR="00370B79">
              <w:rPr>
                <w:rFonts w:ascii="Calibri" w:hAnsi="Calibri"/>
                <w:sz w:val="22"/>
                <w:szCs w:val="22"/>
              </w:rPr>
              <w:t>36</w:t>
            </w:r>
            <w:r>
              <w:rPr>
                <w:rFonts w:ascii="Calibri" w:hAnsi="Calibri"/>
                <w:sz w:val="22"/>
                <w:szCs w:val="22"/>
              </w:rPr>
              <w:t>7</w:t>
            </w:r>
          </w:p>
        </w:tc>
        <w:tc>
          <w:tcPr>
            <w:tcW w:w="1897" w:type="dxa"/>
          </w:tcPr>
          <w:p w14:paraId="16765862" w14:textId="28919D0C" w:rsidR="00370B79" w:rsidRPr="007E5253" w:rsidRDefault="00370B79" w:rsidP="00370B79">
            <w:pPr>
              <w:spacing w:before="120"/>
              <w:rPr>
                <w:rFonts w:ascii="Calibri" w:hAnsi="Calibri"/>
                <w:sz w:val="22"/>
                <w:szCs w:val="22"/>
              </w:rPr>
            </w:pPr>
            <w:r>
              <w:rPr>
                <w:rFonts w:ascii="Calibri" w:hAnsi="Calibri"/>
                <w:sz w:val="22"/>
                <w:szCs w:val="22"/>
              </w:rPr>
              <w:t>1</w:t>
            </w:r>
            <w:r w:rsidR="00B537E0">
              <w:rPr>
                <w:rFonts w:ascii="Calibri" w:hAnsi="Calibri"/>
                <w:sz w:val="22"/>
                <w:szCs w:val="22"/>
              </w:rPr>
              <w:t>d</w:t>
            </w:r>
          </w:p>
        </w:tc>
        <w:tc>
          <w:tcPr>
            <w:tcW w:w="2143" w:type="dxa"/>
          </w:tcPr>
          <w:p w14:paraId="552962CB" w14:textId="2EB72D9F"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261</w:t>
            </w:r>
          </w:p>
        </w:tc>
        <w:tc>
          <w:tcPr>
            <w:tcW w:w="1569" w:type="dxa"/>
          </w:tcPr>
          <w:p w14:paraId="2FBFF29E" w14:textId="03DB1040" w:rsidR="00370B79" w:rsidRPr="007E5253" w:rsidRDefault="00370B79" w:rsidP="00370B79">
            <w:pPr>
              <w:spacing w:before="120"/>
              <w:rPr>
                <w:rFonts w:ascii="Calibri" w:hAnsi="Calibri"/>
                <w:sz w:val="22"/>
                <w:szCs w:val="22"/>
              </w:rPr>
            </w:pPr>
            <w:r>
              <w:rPr>
                <w:rFonts w:ascii="Calibri" w:hAnsi="Calibri"/>
                <w:sz w:val="22"/>
                <w:szCs w:val="22"/>
              </w:rPr>
              <w:t>106</w:t>
            </w:r>
            <w:r w:rsidR="00B537E0">
              <w:rPr>
                <w:rFonts w:ascii="Calibri" w:hAnsi="Calibri"/>
                <w:sz w:val="22"/>
                <w:szCs w:val="22"/>
              </w:rPr>
              <w:t>,</w:t>
            </w:r>
            <w:r>
              <w:rPr>
                <w:rFonts w:ascii="Calibri" w:hAnsi="Calibri"/>
                <w:sz w:val="22"/>
                <w:szCs w:val="22"/>
              </w:rPr>
              <w:t>138</w:t>
            </w:r>
          </w:p>
        </w:tc>
      </w:tr>
      <w:tr w:rsidR="00370B79" w:rsidRPr="007E5253" w14:paraId="2CAB31D4" w14:textId="77777777" w:rsidTr="008317A7">
        <w:trPr>
          <w:gridAfter w:val="1"/>
          <w:wAfter w:w="8" w:type="dxa"/>
        </w:trPr>
        <w:tc>
          <w:tcPr>
            <w:tcW w:w="1156" w:type="dxa"/>
          </w:tcPr>
          <w:p w14:paraId="41F35D1C" w14:textId="7EDEC6E4" w:rsidR="00370B79" w:rsidRPr="007E5253" w:rsidRDefault="00370B79" w:rsidP="00370B79">
            <w:pPr>
              <w:spacing w:before="120"/>
              <w:rPr>
                <w:rFonts w:ascii="Calibri" w:hAnsi="Calibri"/>
                <w:sz w:val="22"/>
                <w:szCs w:val="22"/>
              </w:rPr>
            </w:pPr>
            <w:r>
              <w:rPr>
                <w:rFonts w:ascii="Calibri" w:hAnsi="Calibri"/>
                <w:sz w:val="22"/>
                <w:szCs w:val="22"/>
              </w:rPr>
              <w:t>OR</w:t>
            </w:r>
          </w:p>
        </w:tc>
        <w:tc>
          <w:tcPr>
            <w:tcW w:w="1496" w:type="dxa"/>
          </w:tcPr>
          <w:p w14:paraId="3047C1C1" w14:textId="1C86F051"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806</w:t>
            </w:r>
            <w:r>
              <w:rPr>
                <w:rFonts w:ascii="Calibri" w:hAnsi="Calibri"/>
                <w:sz w:val="22"/>
                <w:szCs w:val="22"/>
              </w:rPr>
              <w:t>,</w:t>
            </w:r>
            <w:r w:rsidR="00370B79">
              <w:rPr>
                <w:rFonts w:ascii="Calibri" w:hAnsi="Calibri"/>
                <w:sz w:val="22"/>
                <w:szCs w:val="22"/>
              </w:rPr>
              <w:t>74</w:t>
            </w:r>
            <w:r>
              <w:rPr>
                <w:rFonts w:ascii="Calibri" w:hAnsi="Calibri"/>
                <w:sz w:val="22"/>
                <w:szCs w:val="22"/>
              </w:rPr>
              <w:t>3</w:t>
            </w:r>
          </w:p>
        </w:tc>
        <w:tc>
          <w:tcPr>
            <w:tcW w:w="1897" w:type="dxa"/>
          </w:tcPr>
          <w:p w14:paraId="4BE0E6FF" w14:textId="7F68A9C7" w:rsidR="00370B79" w:rsidRPr="007E5253" w:rsidRDefault="00370B79" w:rsidP="00370B79">
            <w:pPr>
              <w:spacing w:before="120"/>
              <w:rPr>
                <w:rFonts w:ascii="Calibri" w:hAnsi="Calibri"/>
                <w:sz w:val="22"/>
                <w:szCs w:val="22"/>
              </w:rPr>
            </w:pPr>
            <w:r>
              <w:rPr>
                <w:rFonts w:ascii="Calibri" w:hAnsi="Calibri"/>
                <w:sz w:val="22"/>
                <w:szCs w:val="22"/>
              </w:rPr>
              <w:t>22</w:t>
            </w:r>
            <w:r w:rsidR="00B537E0">
              <w:rPr>
                <w:rFonts w:ascii="Calibri" w:hAnsi="Calibri"/>
                <w:sz w:val="22"/>
                <w:szCs w:val="22"/>
              </w:rPr>
              <w:t>d</w:t>
            </w:r>
          </w:p>
        </w:tc>
        <w:tc>
          <w:tcPr>
            <w:tcW w:w="2143" w:type="dxa"/>
          </w:tcPr>
          <w:p w14:paraId="0E0AB555" w14:textId="1C9DBF88"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219</w:t>
            </w:r>
          </w:p>
        </w:tc>
        <w:tc>
          <w:tcPr>
            <w:tcW w:w="1569" w:type="dxa"/>
          </w:tcPr>
          <w:p w14:paraId="4BDB388C" w14:textId="4110DF76" w:rsidR="00370B79" w:rsidRPr="007E5253" w:rsidRDefault="00370B79" w:rsidP="00370B79">
            <w:pPr>
              <w:spacing w:before="120"/>
              <w:rPr>
                <w:rFonts w:ascii="Calibri" w:hAnsi="Calibri"/>
                <w:sz w:val="22"/>
                <w:szCs w:val="22"/>
              </w:rPr>
            </w:pPr>
            <w:r>
              <w:rPr>
                <w:rFonts w:ascii="Calibri" w:hAnsi="Calibri"/>
                <w:sz w:val="22"/>
                <w:szCs w:val="22"/>
              </w:rPr>
              <w:t>920</w:t>
            </w:r>
          </w:p>
        </w:tc>
      </w:tr>
      <w:tr w:rsidR="00370B79" w:rsidRPr="007E5253" w14:paraId="360923C0" w14:textId="77777777" w:rsidTr="008317A7">
        <w:tc>
          <w:tcPr>
            <w:tcW w:w="1156" w:type="dxa"/>
            <w:shd w:val="clear" w:color="auto" w:fill="F2F2F2" w:themeFill="background1" w:themeFillShade="F2"/>
          </w:tcPr>
          <w:p w14:paraId="3EA35DD8" w14:textId="68FE142D" w:rsidR="00370B79" w:rsidRPr="007E5253" w:rsidRDefault="00370B79" w:rsidP="00370B79">
            <w:pPr>
              <w:spacing w:before="120"/>
              <w:rPr>
                <w:rFonts w:ascii="Calibri" w:hAnsi="Calibri"/>
                <w:sz w:val="22"/>
                <w:szCs w:val="22"/>
              </w:rPr>
            </w:pPr>
            <w:r>
              <w:rPr>
                <w:rFonts w:ascii="Calibri" w:hAnsi="Calibri"/>
                <w:sz w:val="22"/>
                <w:szCs w:val="22"/>
              </w:rPr>
              <w:t>UT</w:t>
            </w:r>
          </w:p>
        </w:tc>
        <w:tc>
          <w:tcPr>
            <w:tcW w:w="7113" w:type="dxa"/>
            <w:gridSpan w:val="5"/>
            <w:shd w:val="clear" w:color="auto" w:fill="F2F2F2" w:themeFill="background1" w:themeFillShade="F2"/>
          </w:tcPr>
          <w:p w14:paraId="1D87277E" w14:textId="4E6DA5EB"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F0BE4CB" w14:textId="77777777" w:rsidTr="008317A7">
        <w:trPr>
          <w:gridAfter w:val="1"/>
          <w:wAfter w:w="8" w:type="dxa"/>
        </w:trPr>
        <w:tc>
          <w:tcPr>
            <w:tcW w:w="1156" w:type="dxa"/>
          </w:tcPr>
          <w:p w14:paraId="17AD4AC1" w14:textId="086B37C4" w:rsidR="00370B79" w:rsidRPr="007E5253" w:rsidRDefault="00370B79" w:rsidP="00370B79">
            <w:pPr>
              <w:spacing w:before="120"/>
              <w:rPr>
                <w:rFonts w:ascii="Calibri" w:hAnsi="Calibri"/>
                <w:sz w:val="22"/>
                <w:szCs w:val="22"/>
              </w:rPr>
            </w:pPr>
            <w:r>
              <w:rPr>
                <w:rFonts w:ascii="Calibri" w:hAnsi="Calibri"/>
                <w:sz w:val="22"/>
                <w:szCs w:val="22"/>
              </w:rPr>
              <w:t>WA</w:t>
            </w:r>
          </w:p>
        </w:tc>
        <w:tc>
          <w:tcPr>
            <w:tcW w:w="1496" w:type="dxa"/>
          </w:tcPr>
          <w:p w14:paraId="6E1984F5" w14:textId="76843EF5"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6</w:t>
            </w:r>
            <w:r>
              <w:rPr>
                <w:rFonts w:ascii="Calibri" w:hAnsi="Calibri"/>
                <w:sz w:val="22"/>
                <w:szCs w:val="22"/>
              </w:rPr>
              <w:t>,</w:t>
            </w:r>
            <w:r w:rsidR="00370B79">
              <w:rPr>
                <w:rFonts w:ascii="Calibri" w:hAnsi="Calibri"/>
                <w:sz w:val="22"/>
                <w:szCs w:val="22"/>
              </w:rPr>
              <w:t>985</w:t>
            </w:r>
            <w:r>
              <w:rPr>
                <w:rFonts w:ascii="Calibri" w:hAnsi="Calibri"/>
                <w:sz w:val="22"/>
                <w:szCs w:val="22"/>
              </w:rPr>
              <w:t>,</w:t>
            </w:r>
            <w:r w:rsidR="00370B79">
              <w:rPr>
                <w:rFonts w:ascii="Calibri" w:hAnsi="Calibri"/>
                <w:sz w:val="22"/>
                <w:szCs w:val="22"/>
              </w:rPr>
              <w:t>507</w:t>
            </w:r>
          </w:p>
        </w:tc>
        <w:tc>
          <w:tcPr>
            <w:tcW w:w="1897" w:type="dxa"/>
          </w:tcPr>
          <w:p w14:paraId="640EA9B5" w14:textId="4E0069C0" w:rsidR="00370B79" w:rsidRPr="007E5253" w:rsidRDefault="00B537E0" w:rsidP="00370B79">
            <w:pPr>
              <w:spacing w:before="120"/>
              <w:rPr>
                <w:rFonts w:ascii="Calibri" w:hAnsi="Calibri"/>
                <w:sz w:val="22"/>
                <w:szCs w:val="22"/>
              </w:rPr>
            </w:pPr>
            <w:r>
              <w:rPr>
                <w:rFonts w:ascii="Calibri" w:hAnsi="Calibri"/>
                <w:sz w:val="22"/>
                <w:szCs w:val="22"/>
              </w:rPr>
              <w:t>24d</w:t>
            </w:r>
          </w:p>
        </w:tc>
        <w:tc>
          <w:tcPr>
            <w:tcW w:w="2143" w:type="dxa"/>
          </w:tcPr>
          <w:p w14:paraId="21916497" w14:textId="5AF85C8A"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273</w:t>
            </w:r>
          </w:p>
        </w:tc>
        <w:tc>
          <w:tcPr>
            <w:tcW w:w="1569" w:type="dxa"/>
          </w:tcPr>
          <w:p w14:paraId="61CCB48B" w14:textId="5629D291" w:rsidR="00370B79" w:rsidRPr="007E5253" w:rsidRDefault="00370B79" w:rsidP="00370B79">
            <w:pPr>
              <w:spacing w:before="120"/>
              <w:rPr>
                <w:rFonts w:ascii="Calibri" w:hAnsi="Calibri"/>
                <w:sz w:val="22"/>
                <w:szCs w:val="22"/>
              </w:rPr>
            </w:pPr>
            <w:r>
              <w:rPr>
                <w:rFonts w:ascii="Calibri" w:hAnsi="Calibri"/>
                <w:sz w:val="22"/>
                <w:szCs w:val="22"/>
              </w:rPr>
              <w:t>7</w:t>
            </w:r>
            <w:r w:rsidR="00B537E0">
              <w:rPr>
                <w:rFonts w:ascii="Calibri" w:hAnsi="Calibri"/>
                <w:sz w:val="22"/>
                <w:szCs w:val="22"/>
              </w:rPr>
              <w:t>,</w:t>
            </w:r>
            <w:r>
              <w:rPr>
                <w:rFonts w:ascii="Calibri" w:hAnsi="Calibri"/>
                <w:sz w:val="22"/>
                <w:szCs w:val="22"/>
              </w:rPr>
              <w:t>594</w:t>
            </w:r>
          </w:p>
        </w:tc>
      </w:tr>
      <w:tr w:rsidR="00370B79" w:rsidRPr="007E5253" w14:paraId="3D9ADE69" w14:textId="77777777" w:rsidTr="008317A7">
        <w:trPr>
          <w:gridAfter w:val="1"/>
          <w:wAfter w:w="8" w:type="dxa"/>
        </w:trPr>
        <w:tc>
          <w:tcPr>
            <w:tcW w:w="1156" w:type="dxa"/>
          </w:tcPr>
          <w:p w14:paraId="7654FE4F" w14:textId="7F7D1BA3" w:rsidR="00370B79" w:rsidRPr="007E5253" w:rsidRDefault="00370B79" w:rsidP="00370B79">
            <w:pPr>
              <w:spacing w:before="120"/>
              <w:rPr>
                <w:rFonts w:ascii="Calibri" w:hAnsi="Calibri"/>
                <w:sz w:val="22"/>
                <w:szCs w:val="22"/>
              </w:rPr>
            </w:pPr>
            <w:r>
              <w:rPr>
                <w:rFonts w:ascii="Calibri" w:hAnsi="Calibri"/>
                <w:sz w:val="22"/>
                <w:szCs w:val="22"/>
              </w:rPr>
              <w:t>WI</w:t>
            </w:r>
          </w:p>
        </w:tc>
        <w:tc>
          <w:tcPr>
            <w:tcW w:w="1496" w:type="dxa"/>
          </w:tcPr>
          <w:p w14:paraId="35AD103D" w14:textId="09A5C76A"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w:t>
            </w:r>
            <w:r>
              <w:rPr>
                <w:rFonts w:ascii="Calibri" w:hAnsi="Calibri"/>
                <w:sz w:val="22"/>
                <w:szCs w:val="22"/>
              </w:rPr>
              <w:t>,</w:t>
            </w:r>
            <w:r w:rsidR="00370B79">
              <w:rPr>
                <w:rFonts w:ascii="Calibri" w:hAnsi="Calibri"/>
                <w:sz w:val="22"/>
                <w:szCs w:val="22"/>
              </w:rPr>
              <w:t>377</w:t>
            </w:r>
            <w:r>
              <w:rPr>
                <w:rFonts w:ascii="Calibri" w:hAnsi="Calibri"/>
                <w:sz w:val="22"/>
                <w:szCs w:val="22"/>
              </w:rPr>
              <w:t>,</w:t>
            </w:r>
            <w:r w:rsidR="00370B79">
              <w:rPr>
                <w:rFonts w:ascii="Calibri" w:hAnsi="Calibri"/>
                <w:sz w:val="22"/>
                <w:szCs w:val="22"/>
              </w:rPr>
              <w:t>512</w:t>
            </w:r>
          </w:p>
        </w:tc>
        <w:tc>
          <w:tcPr>
            <w:tcW w:w="1897" w:type="dxa"/>
          </w:tcPr>
          <w:p w14:paraId="4B54D198" w14:textId="0A74D8B2" w:rsidR="00370B79" w:rsidRPr="007E5253" w:rsidRDefault="00370B79" w:rsidP="00370B79">
            <w:pPr>
              <w:spacing w:before="120"/>
              <w:rPr>
                <w:rFonts w:ascii="Calibri" w:hAnsi="Calibri"/>
                <w:sz w:val="22"/>
                <w:szCs w:val="22"/>
              </w:rPr>
            </w:pPr>
            <w:r>
              <w:rPr>
                <w:rFonts w:ascii="Calibri" w:hAnsi="Calibri"/>
                <w:sz w:val="22"/>
                <w:szCs w:val="22"/>
              </w:rPr>
              <w:t>1</w:t>
            </w:r>
            <w:r w:rsidR="00B537E0">
              <w:rPr>
                <w:rFonts w:ascii="Calibri" w:hAnsi="Calibri"/>
                <w:sz w:val="22"/>
                <w:szCs w:val="22"/>
              </w:rPr>
              <w:t>d</w:t>
            </w:r>
          </w:p>
        </w:tc>
        <w:tc>
          <w:tcPr>
            <w:tcW w:w="2143" w:type="dxa"/>
          </w:tcPr>
          <w:p w14:paraId="0FF9A178" w14:textId="23C02338"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521</w:t>
            </w:r>
          </w:p>
        </w:tc>
        <w:tc>
          <w:tcPr>
            <w:tcW w:w="1569" w:type="dxa"/>
          </w:tcPr>
          <w:p w14:paraId="76B4259F" w14:textId="7C18B31E" w:rsidR="00370B79" w:rsidRPr="007E5253" w:rsidRDefault="00370B79" w:rsidP="00370B79">
            <w:pPr>
              <w:spacing w:before="120"/>
              <w:rPr>
                <w:rFonts w:ascii="Calibri" w:hAnsi="Calibri"/>
                <w:sz w:val="22"/>
                <w:szCs w:val="22"/>
              </w:rPr>
            </w:pPr>
            <w:r>
              <w:rPr>
                <w:rFonts w:ascii="Calibri" w:hAnsi="Calibri"/>
                <w:sz w:val="22"/>
                <w:szCs w:val="22"/>
              </w:rPr>
              <w:t>637</w:t>
            </w:r>
          </w:p>
        </w:tc>
      </w:tr>
      <w:tr w:rsidR="00370B79" w:rsidRPr="007E5253" w14:paraId="08620D89" w14:textId="77777777" w:rsidTr="008317A7">
        <w:tc>
          <w:tcPr>
            <w:tcW w:w="8269" w:type="dxa"/>
            <w:gridSpan w:val="6"/>
            <w:shd w:val="clear" w:color="auto" w:fill="D9D9D9" w:themeFill="background1" w:themeFillShade="D9"/>
          </w:tcPr>
          <w:p w14:paraId="6CBA5611" w14:textId="77777777" w:rsidR="00370B79" w:rsidRPr="007E5253" w:rsidRDefault="00370B79" w:rsidP="00370B79">
            <w:pPr>
              <w:spacing w:before="120"/>
              <w:rPr>
                <w:rFonts w:ascii="Calibri" w:hAnsi="Calibri"/>
                <w:sz w:val="22"/>
                <w:szCs w:val="22"/>
              </w:rPr>
            </w:pPr>
            <w:r>
              <w:rPr>
                <w:rFonts w:ascii="Calibri" w:hAnsi="Calibri"/>
                <w:b/>
                <w:sz w:val="22"/>
                <w:szCs w:val="22"/>
              </w:rPr>
              <w:t>One C</w:t>
            </w:r>
            <w:r w:rsidRPr="00C44C76">
              <w:rPr>
                <w:rFonts w:ascii="Calibri" w:hAnsi="Calibri"/>
                <w:b/>
                <w:sz w:val="22"/>
                <w:szCs w:val="22"/>
              </w:rPr>
              <w:t>ard</w:t>
            </w:r>
            <w:r>
              <w:rPr>
                <w:rFonts w:ascii="Calibri" w:hAnsi="Calibri"/>
                <w:b/>
                <w:sz w:val="22"/>
                <w:szCs w:val="22"/>
              </w:rPr>
              <w:t xml:space="preserve"> (Political Subdivisions)</w:t>
            </w:r>
          </w:p>
        </w:tc>
      </w:tr>
      <w:tr w:rsidR="00370B79" w:rsidRPr="007E5253" w14:paraId="70A4FCC5" w14:textId="77777777" w:rsidTr="008317A7">
        <w:trPr>
          <w:gridAfter w:val="1"/>
          <w:wAfter w:w="8" w:type="dxa"/>
        </w:trPr>
        <w:tc>
          <w:tcPr>
            <w:tcW w:w="1156" w:type="dxa"/>
          </w:tcPr>
          <w:p w14:paraId="34ADE9C2" w14:textId="77777777" w:rsidR="00370B79" w:rsidRDefault="00370B79" w:rsidP="00370B79">
            <w:pPr>
              <w:spacing w:before="120"/>
              <w:rPr>
                <w:rFonts w:ascii="Calibri" w:hAnsi="Calibri"/>
                <w:sz w:val="22"/>
                <w:szCs w:val="22"/>
              </w:rPr>
            </w:pPr>
            <w:r w:rsidRPr="00C44C76">
              <w:rPr>
                <w:rFonts w:ascii="Calibri" w:hAnsi="Calibri"/>
                <w:b/>
                <w:sz w:val="22"/>
                <w:szCs w:val="22"/>
              </w:rPr>
              <w:t>State</w:t>
            </w:r>
          </w:p>
        </w:tc>
        <w:tc>
          <w:tcPr>
            <w:tcW w:w="1496" w:type="dxa"/>
          </w:tcPr>
          <w:p w14:paraId="0EED78AB"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Volume</w:t>
            </w:r>
          </w:p>
        </w:tc>
        <w:tc>
          <w:tcPr>
            <w:tcW w:w="1897" w:type="dxa"/>
          </w:tcPr>
          <w:p w14:paraId="473AECA5" w14:textId="77777777" w:rsidR="00370B79" w:rsidRPr="007E5253" w:rsidRDefault="00370B79" w:rsidP="00370B79">
            <w:pPr>
              <w:spacing w:before="120"/>
              <w:rPr>
                <w:rFonts w:ascii="Calibri" w:hAnsi="Calibri"/>
                <w:sz w:val="22"/>
                <w:szCs w:val="22"/>
              </w:rPr>
            </w:pPr>
            <w:r>
              <w:rPr>
                <w:rFonts w:ascii="Calibri" w:hAnsi="Calibri"/>
                <w:b/>
                <w:sz w:val="22"/>
                <w:szCs w:val="22"/>
              </w:rPr>
              <w:t xml:space="preserve">Avg </w:t>
            </w:r>
            <w:r w:rsidRPr="00C44C76">
              <w:rPr>
                <w:rFonts w:ascii="Calibri" w:hAnsi="Calibri"/>
                <w:b/>
                <w:sz w:val="22"/>
                <w:szCs w:val="22"/>
              </w:rPr>
              <w:t>Speed of pay</w:t>
            </w:r>
          </w:p>
        </w:tc>
        <w:tc>
          <w:tcPr>
            <w:tcW w:w="2143" w:type="dxa"/>
          </w:tcPr>
          <w:p w14:paraId="3A955C72"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Avg transaction size</w:t>
            </w:r>
          </w:p>
        </w:tc>
        <w:tc>
          <w:tcPr>
            <w:tcW w:w="1569" w:type="dxa"/>
          </w:tcPr>
          <w:p w14:paraId="0F08477A"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 of cards</w:t>
            </w:r>
          </w:p>
        </w:tc>
      </w:tr>
      <w:tr w:rsidR="00370B79" w:rsidRPr="007E5253" w14:paraId="56419DE8" w14:textId="77777777" w:rsidTr="008317A7">
        <w:trPr>
          <w:gridAfter w:val="1"/>
          <w:wAfter w:w="8" w:type="dxa"/>
        </w:trPr>
        <w:tc>
          <w:tcPr>
            <w:tcW w:w="1156" w:type="dxa"/>
          </w:tcPr>
          <w:p w14:paraId="04821658" w14:textId="4D996FFC" w:rsidR="00370B79" w:rsidRDefault="00370B79" w:rsidP="00370B79">
            <w:pPr>
              <w:spacing w:before="120"/>
              <w:rPr>
                <w:rFonts w:ascii="Calibri" w:hAnsi="Calibri"/>
                <w:sz w:val="22"/>
                <w:szCs w:val="22"/>
              </w:rPr>
            </w:pPr>
            <w:r>
              <w:rPr>
                <w:rFonts w:ascii="Calibri" w:hAnsi="Calibri"/>
                <w:sz w:val="22"/>
                <w:szCs w:val="22"/>
              </w:rPr>
              <w:t>AK</w:t>
            </w:r>
          </w:p>
        </w:tc>
        <w:tc>
          <w:tcPr>
            <w:tcW w:w="1496" w:type="dxa"/>
          </w:tcPr>
          <w:p w14:paraId="0D9FDC5A" w14:textId="4778081B"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635</w:t>
            </w:r>
            <w:r>
              <w:rPr>
                <w:rFonts w:ascii="Calibri" w:hAnsi="Calibri"/>
                <w:sz w:val="22"/>
                <w:szCs w:val="22"/>
              </w:rPr>
              <w:t>,</w:t>
            </w:r>
            <w:r w:rsidR="00370B79">
              <w:rPr>
                <w:rFonts w:ascii="Calibri" w:hAnsi="Calibri"/>
                <w:sz w:val="22"/>
                <w:szCs w:val="22"/>
              </w:rPr>
              <w:t>809</w:t>
            </w:r>
          </w:p>
        </w:tc>
        <w:tc>
          <w:tcPr>
            <w:tcW w:w="1897" w:type="dxa"/>
          </w:tcPr>
          <w:p w14:paraId="48D52CE1" w14:textId="796C5EBF" w:rsidR="00370B79" w:rsidRPr="007E5253" w:rsidRDefault="00370B79" w:rsidP="00370B79">
            <w:pPr>
              <w:spacing w:before="120"/>
              <w:rPr>
                <w:rFonts w:ascii="Calibri" w:hAnsi="Calibri"/>
                <w:sz w:val="22"/>
                <w:szCs w:val="22"/>
              </w:rPr>
            </w:pPr>
            <w:r>
              <w:rPr>
                <w:rFonts w:ascii="Calibri" w:hAnsi="Calibri"/>
                <w:sz w:val="22"/>
                <w:szCs w:val="22"/>
              </w:rPr>
              <w:t>19</w:t>
            </w:r>
            <w:r w:rsidR="00B537E0">
              <w:rPr>
                <w:rFonts w:ascii="Calibri" w:hAnsi="Calibri"/>
                <w:sz w:val="22"/>
                <w:szCs w:val="22"/>
              </w:rPr>
              <w:t>d</w:t>
            </w:r>
          </w:p>
        </w:tc>
        <w:tc>
          <w:tcPr>
            <w:tcW w:w="2143" w:type="dxa"/>
          </w:tcPr>
          <w:p w14:paraId="352798D1" w14:textId="78CDDB3F"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392</w:t>
            </w:r>
          </w:p>
        </w:tc>
        <w:tc>
          <w:tcPr>
            <w:tcW w:w="1569" w:type="dxa"/>
          </w:tcPr>
          <w:p w14:paraId="4B1E650A" w14:textId="50845DE7" w:rsidR="00370B79" w:rsidRPr="007E5253" w:rsidRDefault="00370B79" w:rsidP="00370B79">
            <w:pPr>
              <w:spacing w:before="120"/>
              <w:rPr>
                <w:rFonts w:ascii="Calibri" w:hAnsi="Calibri"/>
                <w:sz w:val="22"/>
                <w:szCs w:val="22"/>
              </w:rPr>
            </w:pPr>
            <w:r>
              <w:rPr>
                <w:rFonts w:ascii="Calibri" w:hAnsi="Calibri"/>
                <w:sz w:val="22"/>
                <w:szCs w:val="22"/>
              </w:rPr>
              <w:t>249</w:t>
            </w:r>
          </w:p>
        </w:tc>
      </w:tr>
      <w:tr w:rsidR="00370B79" w:rsidRPr="007E5253" w14:paraId="0935FF77" w14:textId="77777777" w:rsidTr="008317A7">
        <w:tc>
          <w:tcPr>
            <w:tcW w:w="1156" w:type="dxa"/>
            <w:shd w:val="clear" w:color="auto" w:fill="F2F2F2" w:themeFill="background1" w:themeFillShade="F2"/>
          </w:tcPr>
          <w:p w14:paraId="2E53A1E0" w14:textId="5B4EDCA5" w:rsidR="00370B79" w:rsidRDefault="00370B79" w:rsidP="00370B79">
            <w:pPr>
              <w:spacing w:before="120"/>
              <w:rPr>
                <w:rFonts w:ascii="Calibri" w:hAnsi="Calibri"/>
                <w:sz w:val="22"/>
                <w:szCs w:val="22"/>
              </w:rPr>
            </w:pPr>
            <w:r>
              <w:rPr>
                <w:rFonts w:ascii="Calibri" w:hAnsi="Calibri"/>
                <w:sz w:val="22"/>
                <w:szCs w:val="22"/>
              </w:rPr>
              <w:t>AR</w:t>
            </w:r>
          </w:p>
        </w:tc>
        <w:tc>
          <w:tcPr>
            <w:tcW w:w="7113" w:type="dxa"/>
            <w:gridSpan w:val="5"/>
            <w:shd w:val="clear" w:color="auto" w:fill="F2F2F2" w:themeFill="background1" w:themeFillShade="F2"/>
          </w:tcPr>
          <w:p w14:paraId="2642542E" w14:textId="6093F223"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6D455363" w14:textId="77777777" w:rsidTr="008317A7">
        <w:trPr>
          <w:gridAfter w:val="1"/>
          <w:wAfter w:w="8" w:type="dxa"/>
        </w:trPr>
        <w:tc>
          <w:tcPr>
            <w:tcW w:w="1156" w:type="dxa"/>
          </w:tcPr>
          <w:p w14:paraId="77962B54" w14:textId="4F805042" w:rsidR="00370B79" w:rsidRDefault="00370B79" w:rsidP="00370B79">
            <w:pPr>
              <w:spacing w:before="120"/>
              <w:rPr>
                <w:rFonts w:ascii="Calibri" w:hAnsi="Calibri"/>
                <w:sz w:val="22"/>
                <w:szCs w:val="22"/>
              </w:rPr>
            </w:pPr>
            <w:r>
              <w:rPr>
                <w:rFonts w:ascii="Calibri" w:hAnsi="Calibri"/>
                <w:sz w:val="22"/>
                <w:szCs w:val="22"/>
              </w:rPr>
              <w:t>AZ</w:t>
            </w:r>
          </w:p>
        </w:tc>
        <w:tc>
          <w:tcPr>
            <w:tcW w:w="1496" w:type="dxa"/>
          </w:tcPr>
          <w:p w14:paraId="57093112" w14:textId="6C32893D"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119</w:t>
            </w:r>
            <w:r>
              <w:rPr>
                <w:rFonts w:ascii="Calibri" w:hAnsi="Calibri"/>
                <w:sz w:val="22"/>
                <w:szCs w:val="22"/>
              </w:rPr>
              <w:t>,</w:t>
            </w:r>
            <w:r w:rsidR="00370B79">
              <w:rPr>
                <w:rFonts w:ascii="Calibri" w:hAnsi="Calibri"/>
                <w:sz w:val="22"/>
                <w:szCs w:val="22"/>
              </w:rPr>
              <w:t>538</w:t>
            </w:r>
          </w:p>
        </w:tc>
        <w:tc>
          <w:tcPr>
            <w:tcW w:w="1897" w:type="dxa"/>
          </w:tcPr>
          <w:p w14:paraId="16AC6D9D" w14:textId="0E062794" w:rsidR="00370B79" w:rsidRPr="007E5253" w:rsidRDefault="00370B79" w:rsidP="00370B79">
            <w:pPr>
              <w:spacing w:before="120"/>
              <w:rPr>
                <w:rFonts w:ascii="Calibri" w:hAnsi="Calibri"/>
                <w:sz w:val="22"/>
                <w:szCs w:val="22"/>
              </w:rPr>
            </w:pPr>
            <w:r>
              <w:rPr>
                <w:rFonts w:ascii="Calibri" w:hAnsi="Calibri"/>
                <w:sz w:val="22"/>
                <w:szCs w:val="22"/>
              </w:rPr>
              <w:t>30</w:t>
            </w:r>
            <w:r w:rsidR="00B537E0">
              <w:rPr>
                <w:rFonts w:ascii="Calibri" w:hAnsi="Calibri"/>
                <w:sz w:val="22"/>
                <w:szCs w:val="22"/>
              </w:rPr>
              <w:t>d</w:t>
            </w:r>
          </w:p>
        </w:tc>
        <w:tc>
          <w:tcPr>
            <w:tcW w:w="2143" w:type="dxa"/>
          </w:tcPr>
          <w:p w14:paraId="6FF5CCFD" w14:textId="571EB848"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126</w:t>
            </w:r>
          </w:p>
        </w:tc>
        <w:tc>
          <w:tcPr>
            <w:tcW w:w="1569" w:type="dxa"/>
          </w:tcPr>
          <w:p w14:paraId="43C60583" w14:textId="30168C00" w:rsidR="00370B79" w:rsidRPr="007E5253" w:rsidRDefault="00370B79" w:rsidP="00370B79">
            <w:pPr>
              <w:spacing w:before="120"/>
              <w:rPr>
                <w:rFonts w:ascii="Calibri" w:hAnsi="Calibri"/>
                <w:sz w:val="22"/>
                <w:szCs w:val="22"/>
              </w:rPr>
            </w:pPr>
            <w:r>
              <w:rPr>
                <w:rFonts w:ascii="Calibri" w:hAnsi="Calibri"/>
                <w:sz w:val="22"/>
                <w:szCs w:val="22"/>
              </w:rPr>
              <w:t>169</w:t>
            </w:r>
          </w:p>
        </w:tc>
      </w:tr>
      <w:tr w:rsidR="00370B79" w:rsidRPr="007E5253" w14:paraId="69544DBC" w14:textId="77777777" w:rsidTr="008317A7">
        <w:tc>
          <w:tcPr>
            <w:tcW w:w="1156" w:type="dxa"/>
            <w:shd w:val="clear" w:color="auto" w:fill="F2F2F2" w:themeFill="background1" w:themeFillShade="F2"/>
          </w:tcPr>
          <w:p w14:paraId="179CEA70" w14:textId="3303C06F" w:rsidR="00370B79" w:rsidRDefault="00370B79" w:rsidP="00370B79">
            <w:pPr>
              <w:spacing w:before="120"/>
              <w:rPr>
                <w:rFonts w:ascii="Calibri" w:hAnsi="Calibri"/>
                <w:sz w:val="22"/>
                <w:szCs w:val="22"/>
              </w:rPr>
            </w:pPr>
            <w:r>
              <w:rPr>
                <w:rFonts w:ascii="Calibri" w:hAnsi="Calibri"/>
                <w:sz w:val="22"/>
                <w:szCs w:val="22"/>
              </w:rPr>
              <w:t>CA</w:t>
            </w:r>
          </w:p>
        </w:tc>
        <w:tc>
          <w:tcPr>
            <w:tcW w:w="7113" w:type="dxa"/>
            <w:gridSpan w:val="5"/>
            <w:shd w:val="clear" w:color="auto" w:fill="F2F2F2" w:themeFill="background1" w:themeFillShade="F2"/>
          </w:tcPr>
          <w:p w14:paraId="5E7549C1" w14:textId="79D03F2B"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7235E6C3" w14:textId="77777777" w:rsidTr="008317A7">
        <w:tc>
          <w:tcPr>
            <w:tcW w:w="1156" w:type="dxa"/>
            <w:shd w:val="clear" w:color="auto" w:fill="F2F2F2" w:themeFill="background1" w:themeFillShade="F2"/>
          </w:tcPr>
          <w:p w14:paraId="6237184F" w14:textId="59B800B4" w:rsidR="00370B79" w:rsidRDefault="00370B79" w:rsidP="00370B79">
            <w:pPr>
              <w:spacing w:before="120"/>
              <w:rPr>
                <w:rFonts w:ascii="Calibri" w:hAnsi="Calibri"/>
                <w:sz w:val="22"/>
                <w:szCs w:val="22"/>
              </w:rPr>
            </w:pPr>
            <w:r>
              <w:rPr>
                <w:rFonts w:ascii="Calibri" w:hAnsi="Calibri"/>
                <w:sz w:val="22"/>
                <w:szCs w:val="22"/>
              </w:rPr>
              <w:t>CO</w:t>
            </w:r>
          </w:p>
        </w:tc>
        <w:tc>
          <w:tcPr>
            <w:tcW w:w="7113" w:type="dxa"/>
            <w:gridSpan w:val="5"/>
            <w:shd w:val="clear" w:color="auto" w:fill="F2F2F2" w:themeFill="background1" w:themeFillShade="F2"/>
          </w:tcPr>
          <w:p w14:paraId="60DF3B20" w14:textId="084D58E9"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32538803" w14:textId="77777777" w:rsidTr="008317A7">
        <w:trPr>
          <w:gridAfter w:val="1"/>
          <w:wAfter w:w="8" w:type="dxa"/>
        </w:trPr>
        <w:tc>
          <w:tcPr>
            <w:tcW w:w="1156" w:type="dxa"/>
          </w:tcPr>
          <w:p w14:paraId="18E2B5F6" w14:textId="3C6C2A23" w:rsidR="00370B79" w:rsidRDefault="00370B79" w:rsidP="00370B79">
            <w:pPr>
              <w:spacing w:before="120"/>
              <w:rPr>
                <w:rFonts w:ascii="Calibri" w:hAnsi="Calibri"/>
                <w:sz w:val="22"/>
                <w:szCs w:val="22"/>
              </w:rPr>
            </w:pPr>
            <w:r>
              <w:rPr>
                <w:rFonts w:ascii="Calibri" w:hAnsi="Calibri"/>
                <w:sz w:val="22"/>
                <w:szCs w:val="22"/>
              </w:rPr>
              <w:t>MN</w:t>
            </w:r>
          </w:p>
        </w:tc>
        <w:tc>
          <w:tcPr>
            <w:tcW w:w="1496" w:type="dxa"/>
          </w:tcPr>
          <w:p w14:paraId="4C6B603B" w14:textId="396BDEA7"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94</w:t>
            </w:r>
            <w:r>
              <w:rPr>
                <w:rFonts w:ascii="Calibri" w:hAnsi="Calibri"/>
                <w:sz w:val="22"/>
                <w:szCs w:val="22"/>
              </w:rPr>
              <w:t>,</w:t>
            </w:r>
            <w:r w:rsidR="00370B79">
              <w:rPr>
                <w:rFonts w:ascii="Calibri" w:hAnsi="Calibri"/>
                <w:sz w:val="22"/>
                <w:szCs w:val="22"/>
              </w:rPr>
              <w:t>714</w:t>
            </w:r>
            <w:r>
              <w:rPr>
                <w:rFonts w:ascii="Calibri" w:hAnsi="Calibri"/>
                <w:sz w:val="22"/>
                <w:szCs w:val="22"/>
              </w:rPr>
              <w:t>,</w:t>
            </w:r>
            <w:r w:rsidR="00370B79">
              <w:rPr>
                <w:rFonts w:ascii="Calibri" w:hAnsi="Calibri"/>
                <w:sz w:val="22"/>
                <w:szCs w:val="22"/>
              </w:rPr>
              <w:t>57</w:t>
            </w:r>
            <w:r>
              <w:rPr>
                <w:rFonts w:ascii="Calibri" w:hAnsi="Calibri"/>
                <w:sz w:val="22"/>
                <w:szCs w:val="22"/>
              </w:rPr>
              <w:t>9</w:t>
            </w:r>
          </w:p>
        </w:tc>
        <w:tc>
          <w:tcPr>
            <w:tcW w:w="1897" w:type="dxa"/>
          </w:tcPr>
          <w:p w14:paraId="4E57844F" w14:textId="5B80672D" w:rsidR="00370B79" w:rsidRPr="007E5253" w:rsidRDefault="00370B79" w:rsidP="00370B79">
            <w:pPr>
              <w:spacing w:before="120"/>
              <w:rPr>
                <w:rFonts w:ascii="Calibri" w:hAnsi="Calibri"/>
                <w:sz w:val="22"/>
                <w:szCs w:val="22"/>
              </w:rPr>
            </w:pPr>
            <w:r>
              <w:rPr>
                <w:rFonts w:ascii="Calibri" w:hAnsi="Calibri"/>
                <w:sz w:val="22"/>
                <w:szCs w:val="22"/>
              </w:rPr>
              <w:t>10</w:t>
            </w:r>
            <w:r w:rsidR="00B537E0">
              <w:rPr>
                <w:rFonts w:ascii="Calibri" w:hAnsi="Calibri"/>
                <w:sz w:val="22"/>
                <w:szCs w:val="22"/>
              </w:rPr>
              <w:t>d</w:t>
            </w:r>
          </w:p>
        </w:tc>
        <w:tc>
          <w:tcPr>
            <w:tcW w:w="2143" w:type="dxa"/>
          </w:tcPr>
          <w:p w14:paraId="0E7BB27A" w14:textId="0451BD03"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903</w:t>
            </w:r>
          </w:p>
        </w:tc>
        <w:tc>
          <w:tcPr>
            <w:tcW w:w="1569" w:type="dxa"/>
          </w:tcPr>
          <w:p w14:paraId="3A7ABBC0" w14:textId="734AE5C8" w:rsidR="00370B79" w:rsidRPr="007E5253" w:rsidRDefault="00370B79" w:rsidP="00370B79">
            <w:pPr>
              <w:spacing w:before="120"/>
              <w:rPr>
                <w:rFonts w:ascii="Calibri" w:hAnsi="Calibri"/>
                <w:sz w:val="22"/>
                <w:szCs w:val="22"/>
              </w:rPr>
            </w:pPr>
            <w:r>
              <w:rPr>
                <w:rFonts w:ascii="Calibri" w:hAnsi="Calibri"/>
                <w:sz w:val="22"/>
                <w:szCs w:val="22"/>
              </w:rPr>
              <w:t>47</w:t>
            </w:r>
            <w:r w:rsidR="00B537E0">
              <w:rPr>
                <w:rFonts w:ascii="Calibri" w:hAnsi="Calibri"/>
                <w:sz w:val="22"/>
                <w:szCs w:val="22"/>
              </w:rPr>
              <w:t>,</w:t>
            </w:r>
            <w:r>
              <w:rPr>
                <w:rFonts w:ascii="Calibri" w:hAnsi="Calibri"/>
                <w:sz w:val="22"/>
                <w:szCs w:val="22"/>
              </w:rPr>
              <w:t>522</w:t>
            </w:r>
          </w:p>
        </w:tc>
      </w:tr>
      <w:tr w:rsidR="00370B79" w:rsidRPr="007E5253" w14:paraId="5A544483" w14:textId="77777777" w:rsidTr="008317A7">
        <w:tc>
          <w:tcPr>
            <w:tcW w:w="1156" w:type="dxa"/>
            <w:shd w:val="clear" w:color="auto" w:fill="F2F2F2" w:themeFill="background1" w:themeFillShade="F2"/>
          </w:tcPr>
          <w:p w14:paraId="4995A3FF" w14:textId="26CDE433" w:rsidR="00370B79" w:rsidRDefault="00370B79" w:rsidP="00370B79">
            <w:pPr>
              <w:spacing w:before="120"/>
              <w:rPr>
                <w:rFonts w:ascii="Calibri" w:hAnsi="Calibri"/>
                <w:sz w:val="22"/>
                <w:szCs w:val="22"/>
              </w:rPr>
            </w:pPr>
            <w:r>
              <w:rPr>
                <w:rFonts w:ascii="Calibri" w:hAnsi="Calibri"/>
                <w:sz w:val="22"/>
                <w:szCs w:val="22"/>
              </w:rPr>
              <w:t>MT</w:t>
            </w:r>
          </w:p>
        </w:tc>
        <w:tc>
          <w:tcPr>
            <w:tcW w:w="7113" w:type="dxa"/>
            <w:gridSpan w:val="5"/>
            <w:shd w:val="clear" w:color="auto" w:fill="F2F2F2" w:themeFill="background1" w:themeFillShade="F2"/>
          </w:tcPr>
          <w:p w14:paraId="7A1AA5C2" w14:textId="665C0F58"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309CB6E0" w14:textId="77777777" w:rsidTr="008317A7">
        <w:trPr>
          <w:gridAfter w:val="1"/>
          <w:wAfter w:w="8" w:type="dxa"/>
        </w:trPr>
        <w:tc>
          <w:tcPr>
            <w:tcW w:w="1156" w:type="dxa"/>
          </w:tcPr>
          <w:p w14:paraId="6DD52E87" w14:textId="3E6D8AE1" w:rsidR="00370B79" w:rsidRDefault="00370B79" w:rsidP="00370B79">
            <w:pPr>
              <w:spacing w:before="120"/>
              <w:rPr>
                <w:rFonts w:ascii="Calibri" w:hAnsi="Calibri"/>
                <w:sz w:val="22"/>
                <w:szCs w:val="22"/>
              </w:rPr>
            </w:pPr>
            <w:r>
              <w:rPr>
                <w:rFonts w:ascii="Calibri" w:hAnsi="Calibri"/>
                <w:sz w:val="22"/>
                <w:szCs w:val="22"/>
              </w:rPr>
              <w:t>OR</w:t>
            </w:r>
          </w:p>
        </w:tc>
        <w:tc>
          <w:tcPr>
            <w:tcW w:w="1496" w:type="dxa"/>
          </w:tcPr>
          <w:p w14:paraId="2666E230" w14:textId="20B49186"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21</w:t>
            </w:r>
            <w:r>
              <w:rPr>
                <w:rFonts w:ascii="Calibri" w:hAnsi="Calibri"/>
                <w:sz w:val="22"/>
                <w:szCs w:val="22"/>
              </w:rPr>
              <w:t>,</w:t>
            </w:r>
            <w:r w:rsidR="00370B79">
              <w:rPr>
                <w:rFonts w:ascii="Calibri" w:hAnsi="Calibri"/>
                <w:sz w:val="22"/>
                <w:szCs w:val="22"/>
              </w:rPr>
              <w:t>117</w:t>
            </w:r>
            <w:r>
              <w:rPr>
                <w:rFonts w:ascii="Calibri" w:hAnsi="Calibri"/>
                <w:sz w:val="22"/>
                <w:szCs w:val="22"/>
              </w:rPr>
              <w:t>,</w:t>
            </w:r>
            <w:r w:rsidR="00370B79">
              <w:rPr>
                <w:rFonts w:ascii="Calibri" w:hAnsi="Calibri"/>
                <w:sz w:val="22"/>
                <w:szCs w:val="22"/>
              </w:rPr>
              <w:t>24</w:t>
            </w:r>
            <w:r>
              <w:rPr>
                <w:rFonts w:ascii="Calibri" w:hAnsi="Calibri"/>
                <w:sz w:val="22"/>
                <w:szCs w:val="22"/>
              </w:rPr>
              <w:t>9</w:t>
            </w:r>
          </w:p>
        </w:tc>
        <w:tc>
          <w:tcPr>
            <w:tcW w:w="1897" w:type="dxa"/>
          </w:tcPr>
          <w:p w14:paraId="540009B4" w14:textId="6F65CBA1" w:rsidR="00370B79" w:rsidRPr="007E5253" w:rsidRDefault="00370B79" w:rsidP="00370B79">
            <w:pPr>
              <w:spacing w:before="120"/>
              <w:rPr>
                <w:rFonts w:ascii="Calibri" w:hAnsi="Calibri"/>
                <w:sz w:val="22"/>
                <w:szCs w:val="22"/>
              </w:rPr>
            </w:pPr>
            <w:r>
              <w:rPr>
                <w:rFonts w:ascii="Calibri" w:hAnsi="Calibri"/>
                <w:sz w:val="22"/>
                <w:szCs w:val="22"/>
              </w:rPr>
              <w:t>15</w:t>
            </w:r>
            <w:r w:rsidR="00B537E0">
              <w:rPr>
                <w:rFonts w:ascii="Calibri" w:hAnsi="Calibri"/>
                <w:sz w:val="22"/>
                <w:szCs w:val="22"/>
              </w:rPr>
              <w:t>d</w:t>
            </w:r>
          </w:p>
        </w:tc>
        <w:tc>
          <w:tcPr>
            <w:tcW w:w="2143" w:type="dxa"/>
          </w:tcPr>
          <w:p w14:paraId="2081160F" w14:textId="0517E25E"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219</w:t>
            </w:r>
          </w:p>
        </w:tc>
        <w:tc>
          <w:tcPr>
            <w:tcW w:w="1569" w:type="dxa"/>
          </w:tcPr>
          <w:p w14:paraId="133804DC" w14:textId="5371D8A9" w:rsidR="00370B79" w:rsidRPr="007E5253" w:rsidRDefault="00370B79" w:rsidP="00370B79">
            <w:pPr>
              <w:spacing w:before="120"/>
              <w:rPr>
                <w:rFonts w:ascii="Calibri" w:hAnsi="Calibri"/>
                <w:sz w:val="22"/>
                <w:szCs w:val="22"/>
              </w:rPr>
            </w:pPr>
            <w:r>
              <w:rPr>
                <w:rFonts w:ascii="Calibri" w:hAnsi="Calibri"/>
                <w:sz w:val="22"/>
                <w:szCs w:val="22"/>
              </w:rPr>
              <w:t>23</w:t>
            </w:r>
            <w:r w:rsidR="00B537E0">
              <w:rPr>
                <w:rFonts w:ascii="Calibri" w:hAnsi="Calibri"/>
                <w:sz w:val="22"/>
                <w:szCs w:val="22"/>
              </w:rPr>
              <w:t>,</w:t>
            </w:r>
            <w:r>
              <w:rPr>
                <w:rFonts w:ascii="Calibri" w:hAnsi="Calibri"/>
                <w:sz w:val="22"/>
                <w:szCs w:val="22"/>
              </w:rPr>
              <w:t>029</w:t>
            </w:r>
          </w:p>
        </w:tc>
      </w:tr>
      <w:tr w:rsidR="00370B79" w:rsidRPr="007E5253" w14:paraId="193E234B" w14:textId="77777777" w:rsidTr="008317A7">
        <w:trPr>
          <w:gridAfter w:val="1"/>
          <w:wAfter w:w="8" w:type="dxa"/>
        </w:trPr>
        <w:tc>
          <w:tcPr>
            <w:tcW w:w="1156" w:type="dxa"/>
          </w:tcPr>
          <w:p w14:paraId="07206E2B" w14:textId="79F0FFC7" w:rsidR="00370B79" w:rsidRDefault="00370B79" w:rsidP="00370B79">
            <w:pPr>
              <w:spacing w:before="120"/>
              <w:rPr>
                <w:rFonts w:ascii="Calibri" w:hAnsi="Calibri"/>
                <w:sz w:val="22"/>
                <w:szCs w:val="22"/>
              </w:rPr>
            </w:pPr>
            <w:r>
              <w:rPr>
                <w:rFonts w:ascii="Calibri" w:hAnsi="Calibri"/>
                <w:sz w:val="22"/>
                <w:szCs w:val="22"/>
              </w:rPr>
              <w:t>UT</w:t>
            </w:r>
          </w:p>
        </w:tc>
        <w:tc>
          <w:tcPr>
            <w:tcW w:w="1496" w:type="dxa"/>
          </w:tcPr>
          <w:p w14:paraId="022F2358" w14:textId="333EDD71"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30</w:t>
            </w:r>
            <w:r>
              <w:rPr>
                <w:rFonts w:ascii="Calibri" w:hAnsi="Calibri"/>
                <w:sz w:val="22"/>
                <w:szCs w:val="22"/>
              </w:rPr>
              <w:t>,</w:t>
            </w:r>
            <w:r w:rsidR="00370B79">
              <w:rPr>
                <w:rFonts w:ascii="Calibri" w:hAnsi="Calibri"/>
                <w:sz w:val="22"/>
                <w:szCs w:val="22"/>
              </w:rPr>
              <w:t>052</w:t>
            </w:r>
            <w:r>
              <w:rPr>
                <w:rFonts w:ascii="Calibri" w:hAnsi="Calibri"/>
                <w:sz w:val="22"/>
                <w:szCs w:val="22"/>
              </w:rPr>
              <w:t>,</w:t>
            </w:r>
            <w:r w:rsidR="00370B79">
              <w:rPr>
                <w:rFonts w:ascii="Calibri" w:hAnsi="Calibri"/>
                <w:sz w:val="22"/>
                <w:szCs w:val="22"/>
              </w:rPr>
              <w:t>662</w:t>
            </w:r>
          </w:p>
        </w:tc>
        <w:tc>
          <w:tcPr>
            <w:tcW w:w="1897" w:type="dxa"/>
          </w:tcPr>
          <w:p w14:paraId="656B9187" w14:textId="009F7FCC" w:rsidR="00370B79" w:rsidRPr="007E5253" w:rsidRDefault="00370B79" w:rsidP="00370B79">
            <w:pPr>
              <w:spacing w:before="120"/>
              <w:rPr>
                <w:rFonts w:ascii="Calibri" w:hAnsi="Calibri"/>
                <w:sz w:val="22"/>
                <w:szCs w:val="22"/>
              </w:rPr>
            </w:pPr>
            <w:r>
              <w:rPr>
                <w:rFonts w:ascii="Calibri" w:hAnsi="Calibri"/>
                <w:sz w:val="22"/>
                <w:szCs w:val="22"/>
              </w:rPr>
              <w:t>16</w:t>
            </w:r>
            <w:r w:rsidR="00B537E0">
              <w:rPr>
                <w:rFonts w:ascii="Calibri" w:hAnsi="Calibri"/>
                <w:sz w:val="22"/>
                <w:szCs w:val="22"/>
              </w:rPr>
              <w:t>d</w:t>
            </w:r>
          </w:p>
        </w:tc>
        <w:tc>
          <w:tcPr>
            <w:tcW w:w="2143" w:type="dxa"/>
          </w:tcPr>
          <w:p w14:paraId="6ABAC87A" w14:textId="3C7D6D42"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238</w:t>
            </w:r>
          </w:p>
        </w:tc>
        <w:tc>
          <w:tcPr>
            <w:tcW w:w="1569" w:type="dxa"/>
          </w:tcPr>
          <w:p w14:paraId="1AA9D866" w14:textId="78F80150" w:rsidR="00370B79" w:rsidRPr="007E5253" w:rsidRDefault="00370B79" w:rsidP="00370B79">
            <w:pPr>
              <w:spacing w:before="120"/>
              <w:rPr>
                <w:rFonts w:ascii="Calibri" w:hAnsi="Calibri"/>
                <w:sz w:val="22"/>
                <w:szCs w:val="22"/>
              </w:rPr>
            </w:pPr>
            <w:r>
              <w:rPr>
                <w:rFonts w:ascii="Calibri" w:hAnsi="Calibri"/>
                <w:sz w:val="22"/>
                <w:szCs w:val="22"/>
              </w:rPr>
              <w:t>42</w:t>
            </w:r>
            <w:r w:rsidR="00B537E0">
              <w:rPr>
                <w:rFonts w:ascii="Calibri" w:hAnsi="Calibri"/>
                <w:sz w:val="22"/>
                <w:szCs w:val="22"/>
              </w:rPr>
              <w:t>,</w:t>
            </w:r>
            <w:r>
              <w:rPr>
                <w:rFonts w:ascii="Calibri" w:hAnsi="Calibri"/>
                <w:sz w:val="22"/>
                <w:szCs w:val="22"/>
              </w:rPr>
              <w:t>963</w:t>
            </w:r>
          </w:p>
        </w:tc>
      </w:tr>
      <w:tr w:rsidR="00370B79" w:rsidRPr="007E5253" w14:paraId="02F58638" w14:textId="77777777" w:rsidTr="008317A7">
        <w:trPr>
          <w:gridAfter w:val="1"/>
          <w:wAfter w:w="8" w:type="dxa"/>
        </w:trPr>
        <w:tc>
          <w:tcPr>
            <w:tcW w:w="1156" w:type="dxa"/>
          </w:tcPr>
          <w:p w14:paraId="7FDCBCED" w14:textId="52248BBB" w:rsidR="00370B79" w:rsidRDefault="00370B79" w:rsidP="00370B79">
            <w:pPr>
              <w:spacing w:before="120"/>
              <w:rPr>
                <w:rFonts w:ascii="Calibri" w:hAnsi="Calibri"/>
                <w:sz w:val="22"/>
                <w:szCs w:val="22"/>
              </w:rPr>
            </w:pPr>
            <w:r>
              <w:rPr>
                <w:rFonts w:ascii="Calibri" w:hAnsi="Calibri"/>
                <w:sz w:val="22"/>
                <w:szCs w:val="22"/>
              </w:rPr>
              <w:t>WA</w:t>
            </w:r>
          </w:p>
        </w:tc>
        <w:tc>
          <w:tcPr>
            <w:tcW w:w="1496" w:type="dxa"/>
          </w:tcPr>
          <w:p w14:paraId="5248BCC8" w14:textId="52382F17" w:rsidR="00370B79" w:rsidRPr="007E5253" w:rsidRDefault="00B537E0" w:rsidP="00B537E0">
            <w:pPr>
              <w:spacing w:before="120"/>
              <w:rPr>
                <w:rFonts w:ascii="Calibri" w:hAnsi="Calibri"/>
                <w:sz w:val="22"/>
                <w:szCs w:val="22"/>
              </w:rPr>
            </w:pPr>
            <w:r>
              <w:rPr>
                <w:rFonts w:ascii="Calibri" w:hAnsi="Calibri"/>
                <w:sz w:val="22"/>
                <w:szCs w:val="22"/>
              </w:rPr>
              <w:t>$</w:t>
            </w:r>
            <w:r w:rsidR="00370B79">
              <w:rPr>
                <w:rFonts w:ascii="Calibri" w:hAnsi="Calibri"/>
                <w:sz w:val="22"/>
                <w:szCs w:val="22"/>
              </w:rPr>
              <w:t>63</w:t>
            </w:r>
            <w:r>
              <w:rPr>
                <w:rFonts w:ascii="Calibri" w:hAnsi="Calibri"/>
                <w:sz w:val="22"/>
                <w:szCs w:val="22"/>
              </w:rPr>
              <w:t>,</w:t>
            </w:r>
            <w:r w:rsidR="00370B79">
              <w:rPr>
                <w:rFonts w:ascii="Calibri" w:hAnsi="Calibri"/>
                <w:sz w:val="22"/>
                <w:szCs w:val="22"/>
              </w:rPr>
              <w:t>699</w:t>
            </w:r>
            <w:r>
              <w:rPr>
                <w:rFonts w:ascii="Calibri" w:hAnsi="Calibri"/>
                <w:sz w:val="22"/>
                <w:szCs w:val="22"/>
              </w:rPr>
              <w:t>,</w:t>
            </w:r>
            <w:r w:rsidR="00370B79">
              <w:rPr>
                <w:rFonts w:ascii="Calibri" w:hAnsi="Calibri"/>
                <w:sz w:val="22"/>
                <w:szCs w:val="22"/>
              </w:rPr>
              <w:t>775</w:t>
            </w:r>
          </w:p>
        </w:tc>
        <w:tc>
          <w:tcPr>
            <w:tcW w:w="1897" w:type="dxa"/>
          </w:tcPr>
          <w:p w14:paraId="4B7F1D72" w14:textId="50E9E977" w:rsidR="00370B79" w:rsidRPr="007E5253" w:rsidRDefault="00370B79" w:rsidP="00370B79">
            <w:pPr>
              <w:spacing w:before="120"/>
              <w:rPr>
                <w:rFonts w:ascii="Calibri" w:hAnsi="Calibri"/>
                <w:sz w:val="22"/>
                <w:szCs w:val="22"/>
              </w:rPr>
            </w:pPr>
            <w:r>
              <w:rPr>
                <w:rFonts w:ascii="Calibri" w:hAnsi="Calibri"/>
                <w:sz w:val="22"/>
                <w:szCs w:val="22"/>
              </w:rPr>
              <w:t>1</w:t>
            </w:r>
            <w:r w:rsidR="00B537E0">
              <w:rPr>
                <w:rFonts w:ascii="Calibri" w:hAnsi="Calibri"/>
                <w:sz w:val="22"/>
                <w:szCs w:val="22"/>
              </w:rPr>
              <w:t>9d</w:t>
            </w:r>
          </w:p>
        </w:tc>
        <w:tc>
          <w:tcPr>
            <w:tcW w:w="2143" w:type="dxa"/>
          </w:tcPr>
          <w:p w14:paraId="6699819E" w14:textId="2CC746EC"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276</w:t>
            </w:r>
          </w:p>
        </w:tc>
        <w:tc>
          <w:tcPr>
            <w:tcW w:w="1569" w:type="dxa"/>
          </w:tcPr>
          <w:p w14:paraId="2A0E771F" w14:textId="043DEE9F" w:rsidR="00370B79" w:rsidRPr="007E5253" w:rsidRDefault="00370B79" w:rsidP="00370B79">
            <w:pPr>
              <w:spacing w:before="120"/>
              <w:rPr>
                <w:rFonts w:ascii="Calibri" w:hAnsi="Calibri"/>
                <w:sz w:val="22"/>
                <w:szCs w:val="22"/>
              </w:rPr>
            </w:pPr>
            <w:r>
              <w:rPr>
                <w:rFonts w:ascii="Calibri" w:hAnsi="Calibri"/>
                <w:sz w:val="22"/>
                <w:szCs w:val="22"/>
              </w:rPr>
              <w:t>76</w:t>
            </w:r>
            <w:r w:rsidR="00B537E0">
              <w:rPr>
                <w:rFonts w:ascii="Calibri" w:hAnsi="Calibri"/>
                <w:sz w:val="22"/>
                <w:szCs w:val="22"/>
              </w:rPr>
              <w:t>,</w:t>
            </w:r>
            <w:r>
              <w:rPr>
                <w:rFonts w:ascii="Calibri" w:hAnsi="Calibri"/>
                <w:sz w:val="22"/>
                <w:szCs w:val="22"/>
              </w:rPr>
              <w:t>059</w:t>
            </w:r>
          </w:p>
        </w:tc>
      </w:tr>
      <w:tr w:rsidR="00370B79" w:rsidRPr="007E5253" w14:paraId="13480C8D" w14:textId="77777777" w:rsidTr="008317A7">
        <w:trPr>
          <w:gridAfter w:val="1"/>
          <w:wAfter w:w="8" w:type="dxa"/>
        </w:trPr>
        <w:tc>
          <w:tcPr>
            <w:tcW w:w="1156" w:type="dxa"/>
          </w:tcPr>
          <w:p w14:paraId="202ACBE4" w14:textId="6CA2F495" w:rsidR="00370B79" w:rsidRDefault="00370B79" w:rsidP="00370B79">
            <w:pPr>
              <w:spacing w:before="120"/>
              <w:rPr>
                <w:rFonts w:ascii="Calibri" w:hAnsi="Calibri"/>
                <w:sz w:val="22"/>
                <w:szCs w:val="22"/>
              </w:rPr>
            </w:pPr>
            <w:r>
              <w:rPr>
                <w:rFonts w:ascii="Calibri" w:hAnsi="Calibri"/>
                <w:sz w:val="22"/>
                <w:szCs w:val="22"/>
              </w:rPr>
              <w:t>WI</w:t>
            </w:r>
          </w:p>
        </w:tc>
        <w:tc>
          <w:tcPr>
            <w:tcW w:w="1496" w:type="dxa"/>
          </w:tcPr>
          <w:p w14:paraId="24DCB07D" w14:textId="32C802D4"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172</w:t>
            </w:r>
            <w:r>
              <w:rPr>
                <w:rFonts w:ascii="Calibri" w:hAnsi="Calibri"/>
                <w:sz w:val="22"/>
                <w:szCs w:val="22"/>
              </w:rPr>
              <w:t>,</w:t>
            </w:r>
            <w:r w:rsidR="00370B79">
              <w:rPr>
                <w:rFonts w:ascii="Calibri" w:hAnsi="Calibri"/>
                <w:sz w:val="22"/>
                <w:szCs w:val="22"/>
              </w:rPr>
              <w:t>919</w:t>
            </w:r>
            <w:r>
              <w:rPr>
                <w:rFonts w:ascii="Calibri" w:hAnsi="Calibri"/>
                <w:sz w:val="22"/>
                <w:szCs w:val="22"/>
              </w:rPr>
              <w:t>,</w:t>
            </w:r>
            <w:r w:rsidR="00370B79">
              <w:rPr>
                <w:rFonts w:ascii="Calibri" w:hAnsi="Calibri"/>
                <w:sz w:val="22"/>
                <w:szCs w:val="22"/>
              </w:rPr>
              <w:t>261</w:t>
            </w:r>
          </w:p>
        </w:tc>
        <w:tc>
          <w:tcPr>
            <w:tcW w:w="1897" w:type="dxa"/>
          </w:tcPr>
          <w:p w14:paraId="416B80E7" w14:textId="4ABE9B69" w:rsidR="00370B79" w:rsidRPr="007E5253" w:rsidRDefault="00370B79" w:rsidP="00370B79">
            <w:pPr>
              <w:spacing w:before="120"/>
              <w:rPr>
                <w:rFonts w:ascii="Calibri" w:hAnsi="Calibri"/>
                <w:sz w:val="22"/>
                <w:szCs w:val="22"/>
              </w:rPr>
            </w:pPr>
            <w:r>
              <w:rPr>
                <w:rFonts w:ascii="Calibri" w:hAnsi="Calibri"/>
                <w:sz w:val="22"/>
                <w:szCs w:val="22"/>
              </w:rPr>
              <w:t>6</w:t>
            </w:r>
            <w:r w:rsidR="00B537E0">
              <w:rPr>
                <w:rFonts w:ascii="Calibri" w:hAnsi="Calibri"/>
                <w:sz w:val="22"/>
                <w:szCs w:val="22"/>
              </w:rPr>
              <w:t>d</w:t>
            </w:r>
          </w:p>
        </w:tc>
        <w:tc>
          <w:tcPr>
            <w:tcW w:w="2143" w:type="dxa"/>
          </w:tcPr>
          <w:p w14:paraId="543D016C" w14:textId="1C69E16F" w:rsidR="00370B79" w:rsidRPr="007E5253" w:rsidRDefault="00B537E0" w:rsidP="00370B79">
            <w:pPr>
              <w:spacing w:before="120"/>
              <w:rPr>
                <w:rFonts w:ascii="Calibri" w:hAnsi="Calibri"/>
                <w:sz w:val="22"/>
                <w:szCs w:val="22"/>
              </w:rPr>
            </w:pPr>
            <w:r>
              <w:rPr>
                <w:rFonts w:ascii="Calibri" w:hAnsi="Calibri"/>
                <w:sz w:val="22"/>
                <w:szCs w:val="22"/>
              </w:rPr>
              <w:t>$</w:t>
            </w:r>
            <w:r w:rsidR="00370B79">
              <w:rPr>
                <w:rFonts w:ascii="Calibri" w:hAnsi="Calibri"/>
                <w:sz w:val="22"/>
                <w:szCs w:val="22"/>
              </w:rPr>
              <w:t>410</w:t>
            </w:r>
          </w:p>
        </w:tc>
        <w:tc>
          <w:tcPr>
            <w:tcW w:w="1569" w:type="dxa"/>
          </w:tcPr>
          <w:p w14:paraId="436C6E77" w14:textId="2AF9CC65" w:rsidR="00370B79" w:rsidRPr="007E5253" w:rsidRDefault="00370B79" w:rsidP="00370B79">
            <w:pPr>
              <w:spacing w:before="120"/>
              <w:rPr>
                <w:rFonts w:ascii="Calibri" w:hAnsi="Calibri"/>
                <w:sz w:val="22"/>
                <w:szCs w:val="22"/>
              </w:rPr>
            </w:pPr>
            <w:r>
              <w:rPr>
                <w:rFonts w:ascii="Calibri" w:hAnsi="Calibri"/>
                <w:sz w:val="22"/>
                <w:szCs w:val="22"/>
              </w:rPr>
              <w:t>96</w:t>
            </w:r>
            <w:r w:rsidR="00B537E0">
              <w:rPr>
                <w:rFonts w:ascii="Calibri" w:hAnsi="Calibri"/>
                <w:sz w:val="22"/>
                <w:szCs w:val="22"/>
              </w:rPr>
              <w:t>,</w:t>
            </w:r>
            <w:r>
              <w:rPr>
                <w:rFonts w:ascii="Calibri" w:hAnsi="Calibri"/>
                <w:sz w:val="22"/>
                <w:szCs w:val="22"/>
              </w:rPr>
              <w:t>174</w:t>
            </w:r>
          </w:p>
        </w:tc>
      </w:tr>
    </w:tbl>
    <w:p w14:paraId="46F9511A" w14:textId="77777777" w:rsidR="008317A7" w:rsidRDefault="008317A7">
      <w:pPr>
        <w:overflowPunct/>
        <w:autoSpaceDE/>
        <w:autoSpaceDN/>
        <w:adjustRightInd/>
        <w:textAlignment w:val="auto"/>
        <w:rPr>
          <w:rFonts w:ascii="Calibri" w:hAnsi="Calibri"/>
          <w:sz w:val="22"/>
          <w:szCs w:val="22"/>
        </w:rPr>
      </w:pPr>
      <w:r>
        <w:rPr>
          <w:rFonts w:ascii="Calibri" w:hAnsi="Calibri"/>
          <w:sz w:val="22"/>
          <w:szCs w:val="22"/>
        </w:rPr>
        <w:br w:type="page"/>
      </w:r>
    </w:p>
    <w:tbl>
      <w:tblPr>
        <w:tblStyle w:val="TableGrid"/>
        <w:tblW w:w="8333" w:type="dxa"/>
        <w:tblInd w:w="175" w:type="dxa"/>
        <w:tblLook w:val="04A0" w:firstRow="1" w:lastRow="0" w:firstColumn="1" w:lastColumn="0" w:noHBand="0" w:noVBand="1"/>
        <w:tblDescription w:val="This table captures the Electronic Payables volume for the states participating in the current commercial card services Master Agreement for 2018."/>
      </w:tblPr>
      <w:tblGrid>
        <w:gridCol w:w="1138"/>
        <w:gridCol w:w="1606"/>
        <w:gridCol w:w="1897"/>
        <w:gridCol w:w="2143"/>
        <w:gridCol w:w="1537"/>
        <w:gridCol w:w="12"/>
      </w:tblGrid>
      <w:tr w:rsidR="009F6F92" w:rsidRPr="007E5253" w14:paraId="7AC3AF7D" w14:textId="77777777" w:rsidTr="00E263B1">
        <w:trPr>
          <w:tblHeader/>
        </w:trPr>
        <w:tc>
          <w:tcPr>
            <w:tcW w:w="8333" w:type="dxa"/>
            <w:gridSpan w:val="6"/>
            <w:shd w:val="clear" w:color="auto" w:fill="D9D9D9" w:themeFill="background1" w:themeFillShade="D9"/>
          </w:tcPr>
          <w:p w14:paraId="0D31617D" w14:textId="77777777" w:rsidR="009F6F92" w:rsidRPr="00C44C76" w:rsidRDefault="009F6F92" w:rsidP="00C94082">
            <w:pPr>
              <w:spacing w:before="120"/>
              <w:rPr>
                <w:rFonts w:ascii="Calibri" w:hAnsi="Calibri"/>
                <w:b/>
                <w:sz w:val="22"/>
                <w:szCs w:val="22"/>
              </w:rPr>
            </w:pPr>
            <w:r>
              <w:rPr>
                <w:rFonts w:ascii="Calibri" w:hAnsi="Calibri"/>
                <w:b/>
                <w:sz w:val="22"/>
                <w:szCs w:val="22"/>
              </w:rPr>
              <w:lastRenderedPageBreak/>
              <w:t>Electronic Payables Accounts (State Agencies)</w:t>
            </w:r>
          </w:p>
        </w:tc>
      </w:tr>
      <w:tr w:rsidR="009F6F92" w:rsidRPr="007E5253" w14:paraId="6AFBD446" w14:textId="77777777" w:rsidTr="008317A7">
        <w:trPr>
          <w:gridAfter w:val="1"/>
          <w:wAfter w:w="12" w:type="dxa"/>
        </w:trPr>
        <w:tc>
          <w:tcPr>
            <w:tcW w:w="1138" w:type="dxa"/>
          </w:tcPr>
          <w:p w14:paraId="40303549"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State</w:t>
            </w:r>
          </w:p>
        </w:tc>
        <w:tc>
          <w:tcPr>
            <w:tcW w:w="1606" w:type="dxa"/>
          </w:tcPr>
          <w:p w14:paraId="14791A7F"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Volume</w:t>
            </w:r>
          </w:p>
        </w:tc>
        <w:tc>
          <w:tcPr>
            <w:tcW w:w="1897" w:type="dxa"/>
          </w:tcPr>
          <w:p w14:paraId="04FA3FF9" w14:textId="77777777" w:rsidR="009F6F92" w:rsidRPr="00C44C76" w:rsidRDefault="009F6F92" w:rsidP="00C60EB2">
            <w:pPr>
              <w:spacing w:before="120"/>
              <w:rPr>
                <w:rFonts w:ascii="Calibri" w:hAnsi="Calibri"/>
                <w:b/>
                <w:sz w:val="22"/>
                <w:szCs w:val="22"/>
              </w:rPr>
            </w:pPr>
            <w:r>
              <w:rPr>
                <w:rFonts w:ascii="Calibri" w:hAnsi="Calibri"/>
                <w:b/>
                <w:sz w:val="22"/>
                <w:szCs w:val="22"/>
              </w:rPr>
              <w:t xml:space="preserve">Avg </w:t>
            </w:r>
            <w:r w:rsidRPr="00C44C76">
              <w:rPr>
                <w:rFonts w:ascii="Calibri" w:hAnsi="Calibri"/>
                <w:b/>
                <w:sz w:val="22"/>
                <w:szCs w:val="22"/>
              </w:rPr>
              <w:t>Speed of pay</w:t>
            </w:r>
          </w:p>
        </w:tc>
        <w:tc>
          <w:tcPr>
            <w:tcW w:w="2143" w:type="dxa"/>
          </w:tcPr>
          <w:p w14:paraId="0F74F207"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Avg transaction size</w:t>
            </w:r>
          </w:p>
        </w:tc>
        <w:tc>
          <w:tcPr>
            <w:tcW w:w="1537" w:type="dxa"/>
          </w:tcPr>
          <w:p w14:paraId="14759D5C" w14:textId="77777777" w:rsidR="009F6F92" w:rsidRPr="00C44C76" w:rsidRDefault="009F6F92" w:rsidP="00C60EB2">
            <w:pPr>
              <w:spacing w:before="120"/>
              <w:rPr>
                <w:rFonts w:ascii="Calibri" w:hAnsi="Calibri"/>
                <w:b/>
                <w:sz w:val="22"/>
                <w:szCs w:val="22"/>
              </w:rPr>
            </w:pPr>
            <w:r w:rsidRPr="00C44C76">
              <w:rPr>
                <w:rFonts w:ascii="Calibri" w:hAnsi="Calibri"/>
                <w:b/>
                <w:sz w:val="22"/>
                <w:szCs w:val="22"/>
              </w:rPr>
              <w:t># of cards</w:t>
            </w:r>
          </w:p>
        </w:tc>
      </w:tr>
      <w:tr w:rsidR="00370B79" w:rsidRPr="007E5253" w14:paraId="13C897AF" w14:textId="77777777" w:rsidTr="008317A7">
        <w:tc>
          <w:tcPr>
            <w:tcW w:w="1138" w:type="dxa"/>
            <w:shd w:val="clear" w:color="auto" w:fill="F2F2F2" w:themeFill="background1" w:themeFillShade="F2"/>
          </w:tcPr>
          <w:p w14:paraId="5A0B836E" w14:textId="1A77380B" w:rsidR="00370B79" w:rsidRPr="007E5253" w:rsidRDefault="00370B79" w:rsidP="00370B79">
            <w:pPr>
              <w:spacing w:before="120"/>
              <w:rPr>
                <w:rFonts w:ascii="Calibri" w:hAnsi="Calibri"/>
                <w:sz w:val="22"/>
                <w:szCs w:val="22"/>
              </w:rPr>
            </w:pPr>
            <w:r>
              <w:rPr>
                <w:rFonts w:ascii="Calibri" w:hAnsi="Calibri"/>
                <w:sz w:val="22"/>
                <w:szCs w:val="22"/>
              </w:rPr>
              <w:t>AK</w:t>
            </w:r>
          </w:p>
        </w:tc>
        <w:tc>
          <w:tcPr>
            <w:tcW w:w="7195" w:type="dxa"/>
            <w:gridSpan w:val="5"/>
            <w:shd w:val="clear" w:color="auto" w:fill="F2F2F2" w:themeFill="background1" w:themeFillShade="F2"/>
          </w:tcPr>
          <w:p w14:paraId="1C81D304" w14:textId="17E3BE1D"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06A8992E" w14:textId="77777777" w:rsidTr="008317A7">
        <w:tc>
          <w:tcPr>
            <w:tcW w:w="1138" w:type="dxa"/>
            <w:shd w:val="clear" w:color="auto" w:fill="F2F2F2" w:themeFill="background1" w:themeFillShade="F2"/>
          </w:tcPr>
          <w:p w14:paraId="116FC402" w14:textId="6726B775" w:rsidR="00370B79" w:rsidRPr="007E5253" w:rsidRDefault="00370B79" w:rsidP="00370B79">
            <w:pPr>
              <w:spacing w:before="120"/>
              <w:rPr>
                <w:rFonts w:ascii="Calibri" w:hAnsi="Calibri"/>
                <w:sz w:val="22"/>
                <w:szCs w:val="22"/>
              </w:rPr>
            </w:pPr>
            <w:r>
              <w:rPr>
                <w:rFonts w:ascii="Calibri" w:hAnsi="Calibri"/>
                <w:sz w:val="22"/>
                <w:szCs w:val="22"/>
              </w:rPr>
              <w:t>AR</w:t>
            </w:r>
          </w:p>
        </w:tc>
        <w:tc>
          <w:tcPr>
            <w:tcW w:w="7195" w:type="dxa"/>
            <w:gridSpan w:val="5"/>
            <w:shd w:val="clear" w:color="auto" w:fill="F2F2F2" w:themeFill="background1" w:themeFillShade="F2"/>
          </w:tcPr>
          <w:p w14:paraId="30466E63" w14:textId="1B17F141"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1AB955B8" w14:textId="77777777" w:rsidTr="008317A7">
        <w:tc>
          <w:tcPr>
            <w:tcW w:w="1138" w:type="dxa"/>
            <w:shd w:val="clear" w:color="auto" w:fill="F2F2F2" w:themeFill="background1" w:themeFillShade="F2"/>
          </w:tcPr>
          <w:p w14:paraId="0D091FA1" w14:textId="7F5CD3B3" w:rsidR="00370B79" w:rsidRPr="007E5253" w:rsidRDefault="00370B79" w:rsidP="00370B79">
            <w:pPr>
              <w:spacing w:before="120"/>
              <w:rPr>
                <w:rFonts w:ascii="Calibri" w:hAnsi="Calibri"/>
                <w:sz w:val="22"/>
                <w:szCs w:val="22"/>
              </w:rPr>
            </w:pPr>
            <w:r>
              <w:rPr>
                <w:rFonts w:ascii="Calibri" w:hAnsi="Calibri"/>
                <w:sz w:val="22"/>
                <w:szCs w:val="22"/>
              </w:rPr>
              <w:t>AZ</w:t>
            </w:r>
          </w:p>
        </w:tc>
        <w:tc>
          <w:tcPr>
            <w:tcW w:w="7195" w:type="dxa"/>
            <w:gridSpan w:val="5"/>
            <w:shd w:val="clear" w:color="auto" w:fill="F2F2F2" w:themeFill="background1" w:themeFillShade="F2"/>
          </w:tcPr>
          <w:p w14:paraId="04483D1A" w14:textId="594300AB"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32EB3867" w14:textId="77777777" w:rsidTr="008317A7">
        <w:tc>
          <w:tcPr>
            <w:tcW w:w="1138" w:type="dxa"/>
            <w:shd w:val="clear" w:color="auto" w:fill="F2F2F2" w:themeFill="background1" w:themeFillShade="F2"/>
          </w:tcPr>
          <w:p w14:paraId="531A430B" w14:textId="0D3ECC41" w:rsidR="00370B79" w:rsidRPr="007E5253" w:rsidRDefault="00370B79" w:rsidP="00370B79">
            <w:pPr>
              <w:spacing w:before="120"/>
              <w:rPr>
                <w:rFonts w:ascii="Calibri" w:hAnsi="Calibri"/>
                <w:sz w:val="22"/>
                <w:szCs w:val="22"/>
              </w:rPr>
            </w:pPr>
            <w:r>
              <w:rPr>
                <w:rFonts w:ascii="Calibri" w:hAnsi="Calibri"/>
                <w:sz w:val="22"/>
                <w:szCs w:val="22"/>
              </w:rPr>
              <w:t>CA</w:t>
            </w:r>
          </w:p>
        </w:tc>
        <w:tc>
          <w:tcPr>
            <w:tcW w:w="7195" w:type="dxa"/>
            <w:gridSpan w:val="5"/>
            <w:shd w:val="clear" w:color="auto" w:fill="F2F2F2" w:themeFill="background1" w:themeFillShade="F2"/>
          </w:tcPr>
          <w:p w14:paraId="5637AD2C" w14:textId="3B886C7D"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5A83AAA0" w14:textId="77777777" w:rsidTr="008317A7">
        <w:tc>
          <w:tcPr>
            <w:tcW w:w="1138" w:type="dxa"/>
            <w:shd w:val="clear" w:color="auto" w:fill="F2F2F2" w:themeFill="background1" w:themeFillShade="F2"/>
          </w:tcPr>
          <w:p w14:paraId="04DFA2AF" w14:textId="2BB442D7" w:rsidR="00370B79" w:rsidRPr="007E5253" w:rsidRDefault="00370B79" w:rsidP="00370B79">
            <w:pPr>
              <w:spacing w:before="120"/>
              <w:rPr>
                <w:rFonts w:ascii="Calibri" w:hAnsi="Calibri"/>
                <w:sz w:val="22"/>
                <w:szCs w:val="22"/>
              </w:rPr>
            </w:pPr>
            <w:r>
              <w:rPr>
                <w:rFonts w:ascii="Calibri" w:hAnsi="Calibri"/>
                <w:sz w:val="22"/>
                <w:szCs w:val="22"/>
              </w:rPr>
              <w:t>CO</w:t>
            </w:r>
          </w:p>
        </w:tc>
        <w:tc>
          <w:tcPr>
            <w:tcW w:w="7195" w:type="dxa"/>
            <w:gridSpan w:val="5"/>
            <w:shd w:val="clear" w:color="auto" w:fill="F2F2F2" w:themeFill="background1" w:themeFillShade="F2"/>
          </w:tcPr>
          <w:p w14:paraId="0BF87F98" w14:textId="02935D2C"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5E13485B" w14:textId="77777777" w:rsidTr="008317A7">
        <w:trPr>
          <w:trHeight w:val="350"/>
        </w:trPr>
        <w:tc>
          <w:tcPr>
            <w:tcW w:w="1138" w:type="dxa"/>
            <w:shd w:val="clear" w:color="auto" w:fill="F2F2F2" w:themeFill="background1" w:themeFillShade="F2"/>
          </w:tcPr>
          <w:p w14:paraId="08359B5D" w14:textId="5DFD4D61" w:rsidR="00370B79" w:rsidRPr="007E5253" w:rsidRDefault="00370B79" w:rsidP="00370B79">
            <w:pPr>
              <w:spacing w:before="120"/>
              <w:rPr>
                <w:rFonts w:ascii="Calibri" w:hAnsi="Calibri"/>
                <w:sz w:val="22"/>
                <w:szCs w:val="22"/>
              </w:rPr>
            </w:pPr>
            <w:r>
              <w:rPr>
                <w:rFonts w:ascii="Calibri" w:hAnsi="Calibri"/>
                <w:sz w:val="22"/>
                <w:szCs w:val="22"/>
              </w:rPr>
              <w:t>MN</w:t>
            </w:r>
          </w:p>
        </w:tc>
        <w:tc>
          <w:tcPr>
            <w:tcW w:w="7195" w:type="dxa"/>
            <w:gridSpan w:val="5"/>
            <w:shd w:val="clear" w:color="auto" w:fill="F2F2F2" w:themeFill="background1" w:themeFillShade="F2"/>
          </w:tcPr>
          <w:p w14:paraId="2306B0EC" w14:textId="46939A91"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3886D1A0" w14:textId="77777777" w:rsidTr="008317A7">
        <w:trPr>
          <w:gridAfter w:val="1"/>
          <w:wAfter w:w="12" w:type="dxa"/>
        </w:trPr>
        <w:tc>
          <w:tcPr>
            <w:tcW w:w="1138" w:type="dxa"/>
          </w:tcPr>
          <w:p w14:paraId="24CBC006" w14:textId="0655BF7B" w:rsidR="00370B79" w:rsidRPr="007E5253" w:rsidRDefault="00370B79" w:rsidP="00370B79">
            <w:pPr>
              <w:spacing w:before="120"/>
              <w:rPr>
                <w:rFonts w:ascii="Calibri" w:hAnsi="Calibri"/>
                <w:sz w:val="22"/>
                <w:szCs w:val="22"/>
              </w:rPr>
            </w:pPr>
            <w:r>
              <w:rPr>
                <w:rFonts w:ascii="Calibri" w:hAnsi="Calibri"/>
                <w:sz w:val="22"/>
                <w:szCs w:val="22"/>
              </w:rPr>
              <w:t>MT</w:t>
            </w:r>
          </w:p>
        </w:tc>
        <w:tc>
          <w:tcPr>
            <w:tcW w:w="1606" w:type="dxa"/>
          </w:tcPr>
          <w:p w14:paraId="37926E69" w14:textId="60535CE5" w:rsidR="00370B79" w:rsidRPr="007E5253" w:rsidRDefault="00370B79" w:rsidP="00370B79">
            <w:pPr>
              <w:spacing w:before="120"/>
              <w:rPr>
                <w:rFonts w:ascii="Calibri" w:hAnsi="Calibri"/>
                <w:sz w:val="22"/>
                <w:szCs w:val="22"/>
              </w:rPr>
            </w:pPr>
            <w:r>
              <w:rPr>
                <w:rFonts w:ascii="Calibri" w:hAnsi="Calibri"/>
                <w:sz w:val="22"/>
                <w:szCs w:val="22"/>
              </w:rPr>
              <w:t>$6,929,225</w:t>
            </w:r>
          </w:p>
        </w:tc>
        <w:tc>
          <w:tcPr>
            <w:tcW w:w="1897" w:type="dxa"/>
          </w:tcPr>
          <w:p w14:paraId="07A28FE2" w14:textId="167C4F2B" w:rsidR="00370B79" w:rsidRPr="007E5253" w:rsidRDefault="00370B79" w:rsidP="00370B79">
            <w:pPr>
              <w:spacing w:before="120"/>
              <w:rPr>
                <w:rFonts w:ascii="Calibri" w:hAnsi="Calibri"/>
                <w:sz w:val="22"/>
                <w:szCs w:val="22"/>
              </w:rPr>
            </w:pPr>
            <w:r>
              <w:rPr>
                <w:rFonts w:ascii="Calibri" w:hAnsi="Calibri"/>
                <w:sz w:val="22"/>
                <w:szCs w:val="22"/>
              </w:rPr>
              <w:t>3d</w:t>
            </w:r>
          </w:p>
        </w:tc>
        <w:tc>
          <w:tcPr>
            <w:tcW w:w="2143" w:type="dxa"/>
          </w:tcPr>
          <w:p w14:paraId="02768D7F" w14:textId="5349E1E4" w:rsidR="00370B79" w:rsidRPr="007E5253" w:rsidRDefault="00370B79" w:rsidP="00370B79">
            <w:pPr>
              <w:spacing w:before="120"/>
              <w:rPr>
                <w:rFonts w:ascii="Calibri" w:hAnsi="Calibri"/>
                <w:sz w:val="22"/>
                <w:szCs w:val="22"/>
              </w:rPr>
            </w:pPr>
            <w:r>
              <w:rPr>
                <w:rFonts w:ascii="Calibri" w:hAnsi="Calibri"/>
                <w:sz w:val="22"/>
                <w:szCs w:val="22"/>
              </w:rPr>
              <w:t>$1,511</w:t>
            </w:r>
          </w:p>
        </w:tc>
        <w:tc>
          <w:tcPr>
            <w:tcW w:w="1537" w:type="dxa"/>
          </w:tcPr>
          <w:p w14:paraId="191F040D" w14:textId="1251AB8D" w:rsidR="00370B79" w:rsidRPr="007E5253" w:rsidRDefault="00370B79" w:rsidP="00370B79">
            <w:pPr>
              <w:spacing w:before="120"/>
              <w:rPr>
                <w:rFonts w:ascii="Calibri" w:hAnsi="Calibri"/>
                <w:sz w:val="22"/>
                <w:szCs w:val="22"/>
              </w:rPr>
            </w:pPr>
            <w:r>
              <w:rPr>
                <w:rFonts w:ascii="Calibri" w:hAnsi="Calibri"/>
                <w:sz w:val="22"/>
                <w:szCs w:val="22"/>
              </w:rPr>
              <w:t>4,599</w:t>
            </w:r>
          </w:p>
        </w:tc>
      </w:tr>
      <w:tr w:rsidR="00370B79" w:rsidRPr="007E5253" w14:paraId="1FA5C689" w14:textId="77777777" w:rsidTr="008317A7">
        <w:tc>
          <w:tcPr>
            <w:tcW w:w="1138" w:type="dxa"/>
            <w:shd w:val="clear" w:color="auto" w:fill="F2F2F2" w:themeFill="background1" w:themeFillShade="F2"/>
          </w:tcPr>
          <w:p w14:paraId="2724ACBC" w14:textId="5C795208" w:rsidR="00370B79" w:rsidRPr="007E5253" w:rsidRDefault="00370B79" w:rsidP="00370B79">
            <w:pPr>
              <w:spacing w:before="120"/>
              <w:rPr>
                <w:rFonts w:ascii="Calibri" w:hAnsi="Calibri"/>
                <w:sz w:val="22"/>
                <w:szCs w:val="22"/>
              </w:rPr>
            </w:pPr>
            <w:r>
              <w:rPr>
                <w:rFonts w:ascii="Calibri" w:hAnsi="Calibri"/>
                <w:sz w:val="22"/>
                <w:szCs w:val="22"/>
              </w:rPr>
              <w:t>OR</w:t>
            </w:r>
          </w:p>
        </w:tc>
        <w:tc>
          <w:tcPr>
            <w:tcW w:w="7195" w:type="dxa"/>
            <w:gridSpan w:val="5"/>
            <w:shd w:val="clear" w:color="auto" w:fill="F2F2F2" w:themeFill="background1" w:themeFillShade="F2"/>
          </w:tcPr>
          <w:p w14:paraId="23B613B9" w14:textId="24D8F4D7"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5ED87526" w14:textId="77777777" w:rsidTr="008317A7">
        <w:tc>
          <w:tcPr>
            <w:tcW w:w="1138" w:type="dxa"/>
            <w:shd w:val="clear" w:color="auto" w:fill="F2F2F2" w:themeFill="background1" w:themeFillShade="F2"/>
          </w:tcPr>
          <w:p w14:paraId="35BE4352" w14:textId="07F4649B" w:rsidR="00370B79" w:rsidRPr="007E5253" w:rsidRDefault="00370B79" w:rsidP="00370B79">
            <w:pPr>
              <w:spacing w:before="120"/>
              <w:rPr>
                <w:rFonts w:ascii="Calibri" w:hAnsi="Calibri"/>
                <w:sz w:val="22"/>
                <w:szCs w:val="22"/>
              </w:rPr>
            </w:pPr>
            <w:r>
              <w:rPr>
                <w:rFonts w:ascii="Calibri" w:hAnsi="Calibri"/>
                <w:sz w:val="22"/>
                <w:szCs w:val="22"/>
              </w:rPr>
              <w:t>UT</w:t>
            </w:r>
          </w:p>
        </w:tc>
        <w:tc>
          <w:tcPr>
            <w:tcW w:w="7195" w:type="dxa"/>
            <w:gridSpan w:val="5"/>
            <w:shd w:val="clear" w:color="auto" w:fill="F2F2F2" w:themeFill="background1" w:themeFillShade="F2"/>
          </w:tcPr>
          <w:p w14:paraId="3531188B" w14:textId="2323BBB8"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2B461F05" w14:textId="77777777" w:rsidTr="008317A7">
        <w:tc>
          <w:tcPr>
            <w:tcW w:w="1138" w:type="dxa"/>
            <w:shd w:val="clear" w:color="auto" w:fill="F2F2F2" w:themeFill="background1" w:themeFillShade="F2"/>
          </w:tcPr>
          <w:p w14:paraId="311311D1" w14:textId="0CC9F7D9" w:rsidR="00370B79" w:rsidRPr="007E5253" w:rsidRDefault="00370B79" w:rsidP="00370B79">
            <w:pPr>
              <w:spacing w:before="120"/>
              <w:rPr>
                <w:rFonts w:ascii="Calibri" w:hAnsi="Calibri"/>
                <w:sz w:val="22"/>
                <w:szCs w:val="22"/>
              </w:rPr>
            </w:pPr>
            <w:r>
              <w:rPr>
                <w:rFonts w:ascii="Calibri" w:hAnsi="Calibri"/>
                <w:sz w:val="22"/>
                <w:szCs w:val="22"/>
              </w:rPr>
              <w:t>WA</w:t>
            </w:r>
          </w:p>
        </w:tc>
        <w:tc>
          <w:tcPr>
            <w:tcW w:w="7195" w:type="dxa"/>
            <w:gridSpan w:val="5"/>
            <w:shd w:val="clear" w:color="auto" w:fill="F2F2F2" w:themeFill="background1" w:themeFillShade="F2"/>
          </w:tcPr>
          <w:p w14:paraId="037210DF" w14:textId="460B57F3"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360A54B5" w14:textId="77777777" w:rsidTr="008317A7">
        <w:trPr>
          <w:gridAfter w:val="1"/>
          <w:wAfter w:w="12" w:type="dxa"/>
        </w:trPr>
        <w:tc>
          <w:tcPr>
            <w:tcW w:w="1138" w:type="dxa"/>
          </w:tcPr>
          <w:p w14:paraId="3C20BDA3" w14:textId="419E4762" w:rsidR="00370B79" w:rsidRPr="007E5253" w:rsidRDefault="00370B79" w:rsidP="00370B79">
            <w:pPr>
              <w:spacing w:before="120"/>
              <w:rPr>
                <w:rFonts w:ascii="Calibri" w:hAnsi="Calibri"/>
                <w:sz w:val="22"/>
                <w:szCs w:val="22"/>
              </w:rPr>
            </w:pPr>
            <w:r>
              <w:rPr>
                <w:rFonts w:ascii="Calibri" w:hAnsi="Calibri"/>
                <w:sz w:val="22"/>
                <w:szCs w:val="22"/>
              </w:rPr>
              <w:t>WI</w:t>
            </w:r>
          </w:p>
        </w:tc>
        <w:tc>
          <w:tcPr>
            <w:tcW w:w="1606" w:type="dxa"/>
          </w:tcPr>
          <w:p w14:paraId="4F17E03E" w14:textId="29A88659" w:rsidR="00370B79" w:rsidRPr="007E5253" w:rsidRDefault="00370B79" w:rsidP="00370B79">
            <w:pPr>
              <w:spacing w:before="120"/>
              <w:rPr>
                <w:rFonts w:ascii="Calibri" w:hAnsi="Calibri"/>
                <w:sz w:val="22"/>
                <w:szCs w:val="22"/>
              </w:rPr>
            </w:pPr>
            <w:r>
              <w:rPr>
                <w:rFonts w:ascii="Calibri" w:hAnsi="Calibri"/>
                <w:sz w:val="22"/>
                <w:szCs w:val="22"/>
              </w:rPr>
              <w:t>$25,450,776</w:t>
            </w:r>
          </w:p>
        </w:tc>
        <w:tc>
          <w:tcPr>
            <w:tcW w:w="1897" w:type="dxa"/>
          </w:tcPr>
          <w:p w14:paraId="6202960B" w14:textId="2E3CAC80" w:rsidR="00370B79" w:rsidRPr="007E5253" w:rsidRDefault="00370B79" w:rsidP="00370B79">
            <w:pPr>
              <w:spacing w:before="120"/>
              <w:rPr>
                <w:rFonts w:ascii="Calibri" w:hAnsi="Calibri"/>
                <w:sz w:val="22"/>
                <w:szCs w:val="22"/>
              </w:rPr>
            </w:pPr>
            <w:r>
              <w:rPr>
                <w:rFonts w:ascii="Calibri" w:hAnsi="Calibri"/>
                <w:sz w:val="22"/>
                <w:szCs w:val="22"/>
              </w:rPr>
              <w:t>1d</w:t>
            </w:r>
          </w:p>
        </w:tc>
        <w:tc>
          <w:tcPr>
            <w:tcW w:w="2143" w:type="dxa"/>
          </w:tcPr>
          <w:p w14:paraId="184316F0" w14:textId="0CD724B1" w:rsidR="00370B79" w:rsidRPr="007E5253" w:rsidRDefault="00370B79" w:rsidP="00370B79">
            <w:pPr>
              <w:spacing w:before="120"/>
              <w:rPr>
                <w:rFonts w:ascii="Calibri" w:hAnsi="Calibri"/>
                <w:sz w:val="22"/>
                <w:szCs w:val="22"/>
              </w:rPr>
            </w:pPr>
            <w:r>
              <w:rPr>
                <w:rFonts w:ascii="Calibri" w:hAnsi="Calibri"/>
                <w:sz w:val="22"/>
                <w:szCs w:val="22"/>
              </w:rPr>
              <w:t>$7,193</w:t>
            </w:r>
          </w:p>
        </w:tc>
        <w:tc>
          <w:tcPr>
            <w:tcW w:w="1537" w:type="dxa"/>
          </w:tcPr>
          <w:p w14:paraId="60D3C117" w14:textId="02ED504B" w:rsidR="00370B79" w:rsidRPr="007E5253" w:rsidRDefault="00370B79" w:rsidP="00370B79">
            <w:pPr>
              <w:spacing w:before="120"/>
              <w:rPr>
                <w:rFonts w:ascii="Calibri" w:hAnsi="Calibri"/>
                <w:sz w:val="22"/>
                <w:szCs w:val="22"/>
              </w:rPr>
            </w:pPr>
            <w:r>
              <w:rPr>
                <w:rFonts w:ascii="Calibri" w:hAnsi="Calibri"/>
                <w:sz w:val="22"/>
                <w:szCs w:val="22"/>
              </w:rPr>
              <w:t>3,193</w:t>
            </w:r>
          </w:p>
        </w:tc>
      </w:tr>
      <w:tr w:rsidR="00370B79" w:rsidRPr="007E5253" w14:paraId="210FA9C8" w14:textId="77777777" w:rsidTr="008317A7">
        <w:tc>
          <w:tcPr>
            <w:tcW w:w="8333" w:type="dxa"/>
            <w:gridSpan w:val="6"/>
            <w:shd w:val="clear" w:color="auto" w:fill="D9D9D9" w:themeFill="background1" w:themeFillShade="D9"/>
          </w:tcPr>
          <w:p w14:paraId="0832EE0D" w14:textId="77777777" w:rsidR="00370B79" w:rsidRPr="007E5253" w:rsidRDefault="00370B79" w:rsidP="00370B79">
            <w:pPr>
              <w:spacing w:before="120"/>
              <w:rPr>
                <w:rFonts w:ascii="Calibri" w:hAnsi="Calibri"/>
                <w:sz w:val="22"/>
                <w:szCs w:val="22"/>
              </w:rPr>
            </w:pPr>
            <w:r>
              <w:rPr>
                <w:rFonts w:ascii="Calibri" w:hAnsi="Calibri"/>
                <w:b/>
                <w:sz w:val="22"/>
                <w:szCs w:val="22"/>
              </w:rPr>
              <w:t>Electronic Payables Accounts (Political Subdivisions)</w:t>
            </w:r>
          </w:p>
        </w:tc>
      </w:tr>
      <w:tr w:rsidR="00370B79" w:rsidRPr="007E5253" w14:paraId="475466EC" w14:textId="77777777" w:rsidTr="008317A7">
        <w:trPr>
          <w:gridAfter w:val="1"/>
          <w:wAfter w:w="12" w:type="dxa"/>
        </w:trPr>
        <w:tc>
          <w:tcPr>
            <w:tcW w:w="1138" w:type="dxa"/>
          </w:tcPr>
          <w:p w14:paraId="70F125E2" w14:textId="77777777" w:rsidR="00370B79" w:rsidRDefault="00370B79" w:rsidP="00370B79">
            <w:pPr>
              <w:spacing w:before="120"/>
              <w:rPr>
                <w:rFonts w:ascii="Calibri" w:hAnsi="Calibri"/>
                <w:sz w:val="22"/>
                <w:szCs w:val="22"/>
              </w:rPr>
            </w:pPr>
            <w:r w:rsidRPr="00C44C76">
              <w:rPr>
                <w:rFonts w:ascii="Calibri" w:hAnsi="Calibri"/>
                <w:b/>
                <w:sz w:val="22"/>
                <w:szCs w:val="22"/>
              </w:rPr>
              <w:t>State</w:t>
            </w:r>
          </w:p>
        </w:tc>
        <w:tc>
          <w:tcPr>
            <w:tcW w:w="1606" w:type="dxa"/>
          </w:tcPr>
          <w:p w14:paraId="6E475333"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Volume</w:t>
            </w:r>
          </w:p>
        </w:tc>
        <w:tc>
          <w:tcPr>
            <w:tcW w:w="1897" w:type="dxa"/>
          </w:tcPr>
          <w:p w14:paraId="414FAE5C" w14:textId="77777777" w:rsidR="00370B79" w:rsidRPr="007E5253" w:rsidRDefault="00370B79" w:rsidP="00370B79">
            <w:pPr>
              <w:spacing w:before="120"/>
              <w:rPr>
                <w:rFonts w:ascii="Calibri" w:hAnsi="Calibri"/>
                <w:sz w:val="22"/>
                <w:szCs w:val="22"/>
              </w:rPr>
            </w:pPr>
            <w:r>
              <w:rPr>
                <w:rFonts w:ascii="Calibri" w:hAnsi="Calibri"/>
                <w:b/>
                <w:sz w:val="22"/>
                <w:szCs w:val="22"/>
              </w:rPr>
              <w:t xml:space="preserve">Avg </w:t>
            </w:r>
            <w:r w:rsidRPr="00C44C76">
              <w:rPr>
                <w:rFonts w:ascii="Calibri" w:hAnsi="Calibri"/>
                <w:b/>
                <w:sz w:val="22"/>
                <w:szCs w:val="22"/>
              </w:rPr>
              <w:t>Speed of pay</w:t>
            </w:r>
          </w:p>
        </w:tc>
        <w:tc>
          <w:tcPr>
            <w:tcW w:w="2143" w:type="dxa"/>
          </w:tcPr>
          <w:p w14:paraId="28E0C961"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Avg transaction size</w:t>
            </w:r>
          </w:p>
        </w:tc>
        <w:tc>
          <w:tcPr>
            <w:tcW w:w="1537" w:type="dxa"/>
          </w:tcPr>
          <w:p w14:paraId="529A4C6E" w14:textId="77777777" w:rsidR="00370B79" w:rsidRPr="007E5253" w:rsidRDefault="00370B79" w:rsidP="00370B79">
            <w:pPr>
              <w:spacing w:before="120"/>
              <w:rPr>
                <w:rFonts w:ascii="Calibri" w:hAnsi="Calibri"/>
                <w:sz w:val="22"/>
                <w:szCs w:val="22"/>
              </w:rPr>
            </w:pPr>
            <w:r w:rsidRPr="00C44C76">
              <w:rPr>
                <w:rFonts w:ascii="Calibri" w:hAnsi="Calibri"/>
                <w:b/>
                <w:sz w:val="22"/>
                <w:szCs w:val="22"/>
              </w:rPr>
              <w:t># of cards</w:t>
            </w:r>
          </w:p>
        </w:tc>
      </w:tr>
      <w:tr w:rsidR="00370B79" w:rsidRPr="007E5253" w14:paraId="7D594B03" w14:textId="77777777" w:rsidTr="008317A7">
        <w:tc>
          <w:tcPr>
            <w:tcW w:w="1138" w:type="dxa"/>
            <w:shd w:val="clear" w:color="auto" w:fill="F2F2F2" w:themeFill="background1" w:themeFillShade="F2"/>
          </w:tcPr>
          <w:p w14:paraId="0BFD492C" w14:textId="7EF9C043" w:rsidR="00370B79" w:rsidRDefault="00370B79" w:rsidP="00370B79">
            <w:pPr>
              <w:spacing w:before="120"/>
              <w:rPr>
                <w:rFonts w:ascii="Calibri" w:hAnsi="Calibri"/>
                <w:sz w:val="22"/>
                <w:szCs w:val="22"/>
              </w:rPr>
            </w:pPr>
            <w:r>
              <w:rPr>
                <w:rFonts w:ascii="Calibri" w:hAnsi="Calibri"/>
                <w:sz w:val="22"/>
                <w:szCs w:val="22"/>
              </w:rPr>
              <w:t>AK</w:t>
            </w:r>
          </w:p>
        </w:tc>
        <w:tc>
          <w:tcPr>
            <w:tcW w:w="7195" w:type="dxa"/>
            <w:gridSpan w:val="5"/>
            <w:shd w:val="clear" w:color="auto" w:fill="F2F2F2" w:themeFill="background1" w:themeFillShade="F2"/>
          </w:tcPr>
          <w:p w14:paraId="5320A26C" w14:textId="554B8305"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6A321421" w14:textId="77777777" w:rsidTr="008317A7">
        <w:tc>
          <w:tcPr>
            <w:tcW w:w="1138" w:type="dxa"/>
            <w:shd w:val="clear" w:color="auto" w:fill="F2F2F2" w:themeFill="background1" w:themeFillShade="F2"/>
          </w:tcPr>
          <w:p w14:paraId="659FABC5" w14:textId="1995C8FA" w:rsidR="00370B79" w:rsidRDefault="00370B79" w:rsidP="00370B79">
            <w:pPr>
              <w:spacing w:before="120"/>
              <w:rPr>
                <w:rFonts w:ascii="Calibri" w:hAnsi="Calibri"/>
                <w:sz w:val="22"/>
                <w:szCs w:val="22"/>
              </w:rPr>
            </w:pPr>
            <w:r>
              <w:rPr>
                <w:rFonts w:ascii="Calibri" w:hAnsi="Calibri"/>
                <w:sz w:val="22"/>
                <w:szCs w:val="22"/>
              </w:rPr>
              <w:t>AR</w:t>
            </w:r>
          </w:p>
        </w:tc>
        <w:tc>
          <w:tcPr>
            <w:tcW w:w="7195" w:type="dxa"/>
            <w:gridSpan w:val="5"/>
            <w:shd w:val="clear" w:color="auto" w:fill="F2F2F2" w:themeFill="background1" w:themeFillShade="F2"/>
          </w:tcPr>
          <w:p w14:paraId="0EA7D9D4" w14:textId="78DCC7A1"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788092A8" w14:textId="77777777" w:rsidTr="008317A7">
        <w:tc>
          <w:tcPr>
            <w:tcW w:w="1138" w:type="dxa"/>
            <w:shd w:val="clear" w:color="auto" w:fill="F2F2F2" w:themeFill="background1" w:themeFillShade="F2"/>
          </w:tcPr>
          <w:p w14:paraId="1E3B2E40" w14:textId="3D26EF16" w:rsidR="00370B79" w:rsidRDefault="00370B79" w:rsidP="00370B79">
            <w:pPr>
              <w:spacing w:before="120"/>
              <w:rPr>
                <w:rFonts w:ascii="Calibri" w:hAnsi="Calibri"/>
                <w:sz w:val="22"/>
                <w:szCs w:val="22"/>
              </w:rPr>
            </w:pPr>
            <w:r>
              <w:rPr>
                <w:rFonts w:ascii="Calibri" w:hAnsi="Calibri"/>
                <w:sz w:val="22"/>
                <w:szCs w:val="22"/>
              </w:rPr>
              <w:t>AZ</w:t>
            </w:r>
          </w:p>
        </w:tc>
        <w:tc>
          <w:tcPr>
            <w:tcW w:w="7195" w:type="dxa"/>
            <w:gridSpan w:val="5"/>
            <w:shd w:val="clear" w:color="auto" w:fill="F2F2F2" w:themeFill="background1" w:themeFillShade="F2"/>
          </w:tcPr>
          <w:p w14:paraId="59801696" w14:textId="61916F24"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1752A3D4" w14:textId="77777777" w:rsidTr="008317A7">
        <w:trPr>
          <w:gridAfter w:val="1"/>
          <w:wAfter w:w="12" w:type="dxa"/>
        </w:trPr>
        <w:tc>
          <w:tcPr>
            <w:tcW w:w="1138" w:type="dxa"/>
          </w:tcPr>
          <w:p w14:paraId="77872493" w14:textId="7757E19D" w:rsidR="00370B79" w:rsidRDefault="00370B79" w:rsidP="00370B79">
            <w:pPr>
              <w:spacing w:before="120"/>
              <w:rPr>
                <w:rFonts w:ascii="Calibri" w:hAnsi="Calibri"/>
                <w:sz w:val="22"/>
                <w:szCs w:val="22"/>
              </w:rPr>
            </w:pPr>
            <w:r>
              <w:rPr>
                <w:rFonts w:ascii="Calibri" w:hAnsi="Calibri"/>
                <w:sz w:val="22"/>
                <w:szCs w:val="22"/>
              </w:rPr>
              <w:t>CA</w:t>
            </w:r>
          </w:p>
        </w:tc>
        <w:tc>
          <w:tcPr>
            <w:tcW w:w="1606" w:type="dxa"/>
          </w:tcPr>
          <w:p w14:paraId="16930AD3" w14:textId="691F1449" w:rsidR="00370B79" w:rsidRPr="007E5253" w:rsidRDefault="00370B79" w:rsidP="00370B79">
            <w:pPr>
              <w:spacing w:before="120"/>
              <w:rPr>
                <w:rFonts w:ascii="Calibri" w:hAnsi="Calibri"/>
                <w:sz w:val="22"/>
                <w:szCs w:val="22"/>
              </w:rPr>
            </w:pPr>
            <w:r>
              <w:rPr>
                <w:rFonts w:ascii="Calibri" w:hAnsi="Calibri"/>
                <w:sz w:val="22"/>
                <w:szCs w:val="22"/>
              </w:rPr>
              <w:t>$2,123,201</w:t>
            </w:r>
          </w:p>
        </w:tc>
        <w:tc>
          <w:tcPr>
            <w:tcW w:w="1897" w:type="dxa"/>
          </w:tcPr>
          <w:p w14:paraId="2212F807" w14:textId="6DD6E4A0" w:rsidR="00370B79" w:rsidRPr="007E5253" w:rsidRDefault="00370B79" w:rsidP="00370B79">
            <w:pPr>
              <w:spacing w:before="120"/>
              <w:rPr>
                <w:rFonts w:ascii="Calibri" w:hAnsi="Calibri"/>
                <w:sz w:val="22"/>
                <w:szCs w:val="22"/>
              </w:rPr>
            </w:pPr>
            <w:r>
              <w:rPr>
                <w:rFonts w:ascii="Calibri" w:hAnsi="Calibri"/>
                <w:sz w:val="22"/>
                <w:szCs w:val="22"/>
              </w:rPr>
              <w:t>7d</w:t>
            </w:r>
          </w:p>
        </w:tc>
        <w:tc>
          <w:tcPr>
            <w:tcW w:w="2143" w:type="dxa"/>
          </w:tcPr>
          <w:p w14:paraId="4CC1E0EF" w14:textId="6BE4D37B" w:rsidR="00370B79" w:rsidRPr="007E5253" w:rsidRDefault="00370B79" w:rsidP="00370B79">
            <w:pPr>
              <w:spacing w:before="120"/>
              <w:rPr>
                <w:rFonts w:ascii="Calibri" w:hAnsi="Calibri"/>
                <w:sz w:val="22"/>
                <w:szCs w:val="22"/>
              </w:rPr>
            </w:pPr>
            <w:r>
              <w:rPr>
                <w:rFonts w:ascii="Calibri" w:hAnsi="Calibri"/>
                <w:sz w:val="22"/>
                <w:szCs w:val="22"/>
              </w:rPr>
              <w:t>586</w:t>
            </w:r>
          </w:p>
        </w:tc>
        <w:tc>
          <w:tcPr>
            <w:tcW w:w="1537" w:type="dxa"/>
          </w:tcPr>
          <w:p w14:paraId="44DF1A19" w14:textId="44920554" w:rsidR="00370B79" w:rsidRPr="007E5253" w:rsidRDefault="00370B79" w:rsidP="00370B79">
            <w:pPr>
              <w:spacing w:before="120"/>
              <w:rPr>
                <w:rFonts w:ascii="Calibri" w:hAnsi="Calibri"/>
                <w:sz w:val="22"/>
                <w:szCs w:val="22"/>
              </w:rPr>
            </w:pPr>
            <w:r>
              <w:rPr>
                <w:rFonts w:ascii="Calibri" w:hAnsi="Calibri"/>
                <w:sz w:val="22"/>
                <w:szCs w:val="22"/>
              </w:rPr>
              <w:t>131</w:t>
            </w:r>
          </w:p>
        </w:tc>
      </w:tr>
      <w:tr w:rsidR="00370B79" w:rsidRPr="007E5253" w14:paraId="6708039E" w14:textId="77777777" w:rsidTr="008317A7">
        <w:tc>
          <w:tcPr>
            <w:tcW w:w="1138" w:type="dxa"/>
            <w:shd w:val="clear" w:color="auto" w:fill="F2F2F2" w:themeFill="background1" w:themeFillShade="F2"/>
          </w:tcPr>
          <w:p w14:paraId="5863CAB0" w14:textId="1749A903" w:rsidR="00370B79" w:rsidRDefault="00370B79" w:rsidP="00370B79">
            <w:pPr>
              <w:spacing w:before="120"/>
              <w:rPr>
                <w:rFonts w:ascii="Calibri" w:hAnsi="Calibri"/>
                <w:sz w:val="22"/>
                <w:szCs w:val="22"/>
              </w:rPr>
            </w:pPr>
            <w:r>
              <w:rPr>
                <w:rFonts w:ascii="Calibri" w:hAnsi="Calibri"/>
                <w:sz w:val="22"/>
                <w:szCs w:val="22"/>
              </w:rPr>
              <w:t>CO</w:t>
            </w:r>
          </w:p>
        </w:tc>
        <w:tc>
          <w:tcPr>
            <w:tcW w:w="7195" w:type="dxa"/>
            <w:gridSpan w:val="5"/>
            <w:shd w:val="clear" w:color="auto" w:fill="F2F2F2" w:themeFill="background1" w:themeFillShade="F2"/>
          </w:tcPr>
          <w:p w14:paraId="4A23A983" w14:textId="5CAD33CB"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5938702D" w14:textId="77777777" w:rsidTr="008317A7">
        <w:tc>
          <w:tcPr>
            <w:tcW w:w="1138" w:type="dxa"/>
            <w:shd w:val="clear" w:color="auto" w:fill="F2F2F2" w:themeFill="background1" w:themeFillShade="F2"/>
          </w:tcPr>
          <w:p w14:paraId="397FA7D4" w14:textId="773A08B6" w:rsidR="00370B79" w:rsidRDefault="00370B79" w:rsidP="00370B79">
            <w:pPr>
              <w:spacing w:before="120"/>
              <w:rPr>
                <w:rFonts w:ascii="Calibri" w:hAnsi="Calibri"/>
                <w:sz w:val="22"/>
                <w:szCs w:val="22"/>
              </w:rPr>
            </w:pPr>
            <w:r>
              <w:rPr>
                <w:rFonts w:ascii="Calibri" w:hAnsi="Calibri"/>
                <w:sz w:val="22"/>
                <w:szCs w:val="22"/>
              </w:rPr>
              <w:t>MN</w:t>
            </w:r>
          </w:p>
        </w:tc>
        <w:tc>
          <w:tcPr>
            <w:tcW w:w="7195" w:type="dxa"/>
            <w:gridSpan w:val="5"/>
            <w:shd w:val="clear" w:color="auto" w:fill="F2F2F2" w:themeFill="background1" w:themeFillShade="F2"/>
          </w:tcPr>
          <w:p w14:paraId="58BD9899" w14:textId="495F4DA4"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0E7E16CA" w14:textId="77777777" w:rsidTr="008317A7">
        <w:tc>
          <w:tcPr>
            <w:tcW w:w="1138" w:type="dxa"/>
            <w:shd w:val="clear" w:color="auto" w:fill="F2F2F2" w:themeFill="background1" w:themeFillShade="F2"/>
          </w:tcPr>
          <w:p w14:paraId="65344915" w14:textId="3B6CA437" w:rsidR="00370B79" w:rsidRDefault="00370B79" w:rsidP="00370B79">
            <w:pPr>
              <w:spacing w:before="120"/>
              <w:rPr>
                <w:rFonts w:ascii="Calibri" w:hAnsi="Calibri"/>
                <w:sz w:val="22"/>
                <w:szCs w:val="22"/>
              </w:rPr>
            </w:pPr>
            <w:r>
              <w:rPr>
                <w:rFonts w:ascii="Calibri" w:hAnsi="Calibri"/>
                <w:sz w:val="22"/>
                <w:szCs w:val="22"/>
              </w:rPr>
              <w:t>MT</w:t>
            </w:r>
          </w:p>
        </w:tc>
        <w:tc>
          <w:tcPr>
            <w:tcW w:w="7195" w:type="dxa"/>
            <w:gridSpan w:val="5"/>
            <w:shd w:val="clear" w:color="auto" w:fill="F2F2F2" w:themeFill="background1" w:themeFillShade="F2"/>
          </w:tcPr>
          <w:p w14:paraId="3698A650" w14:textId="46BD02A3" w:rsidR="00370B79" w:rsidRPr="007E5253" w:rsidRDefault="00370B79" w:rsidP="00370B79">
            <w:pPr>
              <w:spacing w:before="120"/>
              <w:rPr>
                <w:rFonts w:ascii="Calibri" w:hAnsi="Calibri"/>
                <w:sz w:val="22"/>
                <w:szCs w:val="22"/>
              </w:rPr>
            </w:pPr>
            <w:r>
              <w:rPr>
                <w:rFonts w:ascii="Calibri" w:hAnsi="Calibri"/>
                <w:i/>
                <w:sz w:val="22"/>
                <w:szCs w:val="22"/>
              </w:rPr>
              <w:t>Did not participate in 2018.</w:t>
            </w:r>
          </w:p>
        </w:tc>
      </w:tr>
      <w:tr w:rsidR="00370B79" w:rsidRPr="007E5253" w14:paraId="7651D6B0" w14:textId="77777777" w:rsidTr="008317A7">
        <w:tc>
          <w:tcPr>
            <w:tcW w:w="1138" w:type="dxa"/>
            <w:shd w:val="clear" w:color="auto" w:fill="F2F2F2" w:themeFill="background1" w:themeFillShade="F2"/>
          </w:tcPr>
          <w:p w14:paraId="163D046C" w14:textId="4709E1A6" w:rsidR="00370B79" w:rsidRDefault="00370B79" w:rsidP="00370B79">
            <w:pPr>
              <w:spacing w:before="120"/>
              <w:rPr>
                <w:rFonts w:ascii="Calibri" w:hAnsi="Calibri"/>
                <w:sz w:val="22"/>
                <w:szCs w:val="22"/>
              </w:rPr>
            </w:pPr>
            <w:r>
              <w:rPr>
                <w:rFonts w:ascii="Calibri" w:hAnsi="Calibri"/>
                <w:sz w:val="22"/>
                <w:szCs w:val="22"/>
              </w:rPr>
              <w:t>OR</w:t>
            </w:r>
          </w:p>
        </w:tc>
        <w:tc>
          <w:tcPr>
            <w:tcW w:w="7195" w:type="dxa"/>
            <w:gridSpan w:val="5"/>
            <w:shd w:val="clear" w:color="auto" w:fill="F2F2F2" w:themeFill="background1" w:themeFillShade="F2"/>
          </w:tcPr>
          <w:p w14:paraId="68A4A218" w14:textId="176116C4" w:rsidR="00370B79" w:rsidRPr="00370B79" w:rsidRDefault="00370B79" w:rsidP="00370B79">
            <w:pPr>
              <w:spacing w:before="120"/>
              <w:rPr>
                <w:rFonts w:ascii="Calibri" w:hAnsi="Calibri"/>
                <w:i/>
                <w:sz w:val="22"/>
                <w:szCs w:val="22"/>
              </w:rPr>
            </w:pPr>
            <w:r>
              <w:rPr>
                <w:rFonts w:ascii="Calibri" w:hAnsi="Calibri"/>
                <w:i/>
                <w:sz w:val="22"/>
                <w:szCs w:val="22"/>
              </w:rPr>
              <w:t>Did not participate in 2018.</w:t>
            </w:r>
          </w:p>
        </w:tc>
      </w:tr>
      <w:tr w:rsidR="00370B79" w:rsidRPr="007E5253" w14:paraId="5983D615" w14:textId="77777777" w:rsidTr="008317A7">
        <w:trPr>
          <w:gridAfter w:val="1"/>
          <w:wAfter w:w="12" w:type="dxa"/>
        </w:trPr>
        <w:tc>
          <w:tcPr>
            <w:tcW w:w="1138" w:type="dxa"/>
          </w:tcPr>
          <w:p w14:paraId="3CA60CD5" w14:textId="6E1CFAE1" w:rsidR="00370B79" w:rsidRDefault="00370B79" w:rsidP="00370B79">
            <w:pPr>
              <w:spacing w:before="120"/>
              <w:rPr>
                <w:rFonts w:ascii="Calibri" w:hAnsi="Calibri"/>
                <w:sz w:val="22"/>
                <w:szCs w:val="22"/>
              </w:rPr>
            </w:pPr>
            <w:r>
              <w:rPr>
                <w:rFonts w:ascii="Calibri" w:hAnsi="Calibri"/>
                <w:sz w:val="22"/>
                <w:szCs w:val="22"/>
              </w:rPr>
              <w:t>UT</w:t>
            </w:r>
          </w:p>
        </w:tc>
        <w:tc>
          <w:tcPr>
            <w:tcW w:w="1606" w:type="dxa"/>
          </w:tcPr>
          <w:p w14:paraId="49471AA0" w14:textId="223D71C4" w:rsidR="00370B79" w:rsidRPr="007E5253" w:rsidRDefault="00370B79" w:rsidP="00370B79">
            <w:pPr>
              <w:spacing w:before="120"/>
              <w:rPr>
                <w:rFonts w:ascii="Calibri" w:hAnsi="Calibri"/>
                <w:sz w:val="22"/>
                <w:szCs w:val="22"/>
              </w:rPr>
            </w:pPr>
            <w:r>
              <w:rPr>
                <w:rFonts w:ascii="Calibri" w:hAnsi="Calibri"/>
                <w:sz w:val="22"/>
                <w:szCs w:val="22"/>
              </w:rPr>
              <w:t>$18,906,503</w:t>
            </w:r>
          </w:p>
        </w:tc>
        <w:tc>
          <w:tcPr>
            <w:tcW w:w="1897" w:type="dxa"/>
          </w:tcPr>
          <w:p w14:paraId="47D53E65" w14:textId="4536474E" w:rsidR="00370B79" w:rsidRPr="007E5253" w:rsidRDefault="00370B79" w:rsidP="00370B79">
            <w:pPr>
              <w:spacing w:before="120"/>
              <w:rPr>
                <w:rFonts w:ascii="Calibri" w:hAnsi="Calibri"/>
                <w:sz w:val="22"/>
                <w:szCs w:val="22"/>
              </w:rPr>
            </w:pPr>
            <w:r>
              <w:rPr>
                <w:rFonts w:ascii="Calibri" w:hAnsi="Calibri"/>
                <w:sz w:val="22"/>
                <w:szCs w:val="22"/>
              </w:rPr>
              <w:t>4</w:t>
            </w:r>
          </w:p>
        </w:tc>
        <w:tc>
          <w:tcPr>
            <w:tcW w:w="2143" w:type="dxa"/>
          </w:tcPr>
          <w:p w14:paraId="5AC79377" w14:textId="7989DF73" w:rsidR="00370B79" w:rsidRPr="007E5253" w:rsidRDefault="00370B79" w:rsidP="00370B79">
            <w:pPr>
              <w:spacing w:before="120"/>
              <w:rPr>
                <w:rFonts w:ascii="Calibri" w:hAnsi="Calibri"/>
                <w:sz w:val="22"/>
                <w:szCs w:val="22"/>
              </w:rPr>
            </w:pPr>
            <w:r>
              <w:rPr>
                <w:rFonts w:ascii="Calibri" w:hAnsi="Calibri"/>
                <w:sz w:val="22"/>
                <w:szCs w:val="22"/>
              </w:rPr>
              <w:t>$1,206</w:t>
            </w:r>
          </w:p>
        </w:tc>
        <w:tc>
          <w:tcPr>
            <w:tcW w:w="1537" w:type="dxa"/>
          </w:tcPr>
          <w:p w14:paraId="35710FDA" w14:textId="32D15837" w:rsidR="00370B79" w:rsidRPr="007E5253" w:rsidRDefault="00370B79" w:rsidP="00370B79">
            <w:pPr>
              <w:spacing w:before="120"/>
              <w:rPr>
                <w:rFonts w:ascii="Calibri" w:hAnsi="Calibri"/>
                <w:sz w:val="22"/>
                <w:szCs w:val="22"/>
              </w:rPr>
            </w:pPr>
            <w:r>
              <w:rPr>
                <w:rFonts w:ascii="Calibri" w:hAnsi="Calibri"/>
                <w:sz w:val="22"/>
                <w:szCs w:val="22"/>
              </w:rPr>
              <w:t>2,642</w:t>
            </w:r>
          </w:p>
        </w:tc>
      </w:tr>
      <w:tr w:rsidR="00370B79" w:rsidRPr="007E5253" w14:paraId="2A0053CA" w14:textId="77777777" w:rsidTr="008317A7">
        <w:trPr>
          <w:gridAfter w:val="1"/>
          <w:wAfter w:w="12" w:type="dxa"/>
        </w:trPr>
        <w:tc>
          <w:tcPr>
            <w:tcW w:w="1138" w:type="dxa"/>
          </w:tcPr>
          <w:p w14:paraId="31B8B920" w14:textId="05AA6914" w:rsidR="00370B79" w:rsidRDefault="00370B79" w:rsidP="00370B79">
            <w:pPr>
              <w:spacing w:before="120"/>
              <w:rPr>
                <w:rFonts w:ascii="Calibri" w:hAnsi="Calibri"/>
                <w:sz w:val="22"/>
                <w:szCs w:val="22"/>
              </w:rPr>
            </w:pPr>
            <w:r>
              <w:rPr>
                <w:rFonts w:ascii="Calibri" w:hAnsi="Calibri"/>
                <w:sz w:val="22"/>
                <w:szCs w:val="22"/>
              </w:rPr>
              <w:t>WA</w:t>
            </w:r>
          </w:p>
        </w:tc>
        <w:tc>
          <w:tcPr>
            <w:tcW w:w="1606" w:type="dxa"/>
          </w:tcPr>
          <w:p w14:paraId="16A2BDC5" w14:textId="635F01C9" w:rsidR="00370B79" w:rsidRPr="007E5253" w:rsidRDefault="00370B79" w:rsidP="00370B79">
            <w:pPr>
              <w:spacing w:before="120"/>
              <w:rPr>
                <w:rFonts w:ascii="Calibri" w:hAnsi="Calibri"/>
                <w:sz w:val="22"/>
                <w:szCs w:val="22"/>
              </w:rPr>
            </w:pPr>
            <w:r>
              <w:rPr>
                <w:rFonts w:ascii="Calibri" w:hAnsi="Calibri"/>
                <w:sz w:val="22"/>
                <w:szCs w:val="22"/>
              </w:rPr>
              <w:t>$3,756,495</w:t>
            </w:r>
          </w:p>
        </w:tc>
        <w:tc>
          <w:tcPr>
            <w:tcW w:w="1897" w:type="dxa"/>
          </w:tcPr>
          <w:p w14:paraId="7C56EA6E" w14:textId="65CC7D14" w:rsidR="00370B79" w:rsidRPr="007E5253" w:rsidRDefault="00370B79" w:rsidP="00370B79">
            <w:pPr>
              <w:spacing w:before="120"/>
              <w:rPr>
                <w:rFonts w:ascii="Calibri" w:hAnsi="Calibri"/>
                <w:sz w:val="22"/>
                <w:szCs w:val="22"/>
              </w:rPr>
            </w:pPr>
            <w:r>
              <w:rPr>
                <w:rFonts w:ascii="Calibri" w:hAnsi="Calibri"/>
                <w:sz w:val="22"/>
                <w:szCs w:val="22"/>
              </w:rPr>
              <w:t>13d</w:t>
            </w:r>
          </w:p>
        </w:tc>
        <w:tc>
          <w:tcPr>
            <w:tcW w:w="2143" w:type="dxa"/>
          </w:tcPr>
          <w:p w14:paraId="2D6C832F" w14:textId="56BC21A5" w:rsidR="00370B79" w:rsidRPr="007E5253" w:rsidRDefault="00370B79" w:rsidP="00370B79">
            <w:pPr>
              <w:spacing w:before="120"/>
              <w:rPr>
                <w:rFonts w:ascii="Calibri" w:hAnsi="Calibri"/>
                <w:sz w:val="22"/>
                <w:szCs w:val="22"/>
              </w:rPr>
            </w:pPr>
            <w:r>
              <w:rPr>
                <w:rFonts w:ascii="Calibri" w:hAnsi="Calibri"/>
                <w:sz w:val="22"/>
                <w:szCs w:val="22"/>
              </w:rPr>
              <w:t>$8,451</w:t>
            </w:r>
          </w:p>
        </w:tc>
        <w:tc>
          <w:tcPr>
            <w:tcW w:w="1537" w:type="dxa"/>
          </w:tcPr>
          <w:p w14:paraId="36F17A6A" w14:textId="7D4F276F" w:rsidR="00370B79" w:rsidRPr="007E5253" w:rsidRDefault="00370B79" w:rsidP="00370B79">
            <w:pPr>
              <w:spacing w:before="120"/>
              <w:rPr>
                <w:rFonts w:ascii="Calibri" w:hAnsi="Calibri"/>
                <w:sz w:val="22"/>
                <w:szCs w:val="22"/>
              </w:rPr>
            </w:pPr>
            <w:r>
              <w:rPr>
                <w:rFonts w:ascii="Calibri" w:hAnsi="Calibri"/>
                <w:sz w:val="22"/>
                <w:szCs w:val="22"/>
              </w:rPr>
              <w:t>1043</w:t>
            </w:r>
          </w:p>
        </w:tc>
      </w:tr>
      <w:tr w:rsidR="00370B79" w:rsidRPr="007E5253" w14:paraId="23A6C79E" w14:textId="77777777" w:rsidTr="008317A7">
        <w:trPr>
          <w:gridAfter w:val="1"/>
          <w:wAfter w:w="12" w:type="dxa"/>
        </w:trPr>
        <w:tc>
          <w:tcPr>
            <w:tcW w:w="1138" w:type="dxa"/>
          </w:tcPr>
          <w:p w14:paraId="699B331D" w14:textId="4360AE24" w:rsidR="00370B79" w:rsidRDefault="00370B79" w:rsidP="00370B79">
            <w:pPr>
              <w:spacing w:before="120"/>
              <w:rPr>
                <w:rFonts w:ascii="Calibri" w:hAnsi="Calibri"/>
                <w:sz w:val="22"/>
                <w:szCs w:val="22"/>
              </w:rPr>
            </w:pPr>
            <w:r>
              <w:rPr>
                <w:rFonts w:ascii="Calibri" w:hAnsi="Calibri"/>
                <w:sz w:val="22"/>
                <w:szCs w:val="22"/>
              </w:rPr>
              <w:t>WI</w:t>
            </w:r>
          </w:p>
        </w:tc>
        <w:tc>
          <w:tcPr>
            <w:tcW w:w="1606" w:type="dxa"/>
          </w:tcPr>
          <w:p w14:paraId="0204CB5C" w14:textId="4C548289" w:rsidR="00370B79" w:rsidRPr="007E5253" w:rsidRDefault="00370B79" w:rsidP="00370B79">
            <w:pPr>
              <w:spacing w:before="120"/>
              <w:rPr>
                <w:rFonts w:ascii="Calibri" w:hAnsi="Calibri"/>
                <w:sz w:val="22"/>
                <w:szCs w:val="22"/>
              </w:rPr>
            </w:pPr>
            <w:r>
              <w:rPr>
                <w:rFonts w:ascii="Calibri" w:hAnsi="Calibri"/>
                <w:sz w:val="22"/>
                <w:szCs w:val="22"/>
              </w:rPr>
              <w:t>$8,859,101</w:t>
            </w:r>
          </w:p>
        </w:tc>
        <w:tc>
          <w:tcPr>
            <w:tcW w:w="1897" w:type="dxa"/>
          </w:tcPr>
          <w:p w14:paraId="0CFA4A83" w14:textId="72061CC1" w:rsidR="00370B79" w:rsidRPr="007E5253" w:rsidRDefault="00370B79" w:rsidP="00370B79">
            <w:pPr>
              <w:spacing w:before="120"/>
              <w:rPr>
                <w:rFonts w:ascii="Calibri" w:hAnsi="Calibri"/>
                <w:sz w:val="22"/>
                <w:szCs w:val="22"/>
              </w:rPr>
            </w:pPr>
            <w:r>
              <w:rPr>
                <w:rFonts w:ascii="Calibri" w:hAnsi="Calibri"/>
                <w:sz w:val="22"/>
                <w:szCs w:val="22"/>
              </w:rPr>
              <w:t>10d</w:t>
            </w:r>
          </w:p>
        </w:tc>
        <w:tc>
          <w:tcPr>
            <w:tcW w:w="2143" w:type="dxa"/>
          </w:tcPr>
          <w:p w14:paraId="79093F02" w14:textId="1FA5B361" w:rsidR="00370B79" w:rsidRPr="007E5253" w:rsidRDefault="00370B79" w:rsidP="00370B79">
            <w:pPr>
              <w:spacing w:before="120"/>
              <w:rPr>
                <w:rFonts w:ascii="Calibri" w:hAnsi="Calibri"/>
                <w:sz w:val="22"/>
                <w:szCs w:val="22"/>
              </w:rPr>
            </w:pPr>
            <w:r>
              <w:rPr>
                <w:rFonts w:ascii="Calibri" w:hAnsi="Calibri"/>
                <w:sz w:val="22"/>
                <w:szCs w:val="22"/>
              </w:rPr>
              <w:t>$3,248</w:t>
            </w:r>
          </w:p>
        </w:tc>
        <w:tc>
          <w:tcPr>
            <w:tcW w:w="1537" w:type="dxa"/>
          </w:tcPr>
          <w:p w14:paraId="72C32221" w14:textId="39F37DF4" w:rsidR="00370B79" w:rsidRPr="007E5253" w:rsidRDefault="00370B79" w:rsidP="00370B79">
            <w:pPr>
              <w:spacing w:before="120"/>
              <w:rPr>
                <w:rFonts w:ascii="Calibri" w:hAnsi="Calibri"/>
                <w:sz w:val="22"/>
                <w:szCs w:val="22"/>
              </w:rPr>
            </w:pPr>
            <w:r>
              <w:rPr>
                <w:rFonts w:ascii="Calibri" w:hAnsi="Calibri"/>
                <w:sz w:val="22"/>
                <w:szCs w:val="22"/>
              </w:rPr>
              <w:t>27,437</w:t>
            </w:r>
          </w:p>
        </w:tc>
      </w:tr>
    </w:tbl>
    <w:p w14:paraId="77FEC3D9" w14:textId="69991775" w:rsidR="008317A7" w:rsidRDefault="008317A7" w:rsidP="001C3774">
      <w:pPr>
        <w:rPr>
          <w:rFonts w:ascii="Calibri" w:hAnsi="Calibri"/>
          <w:sz w:val="22"/>
          <w:szCs w:val="22"/>
        </w:rPr>
      </w:pPr>
    </w:p>
    <w:p w14:paraId="3125DA57" w14:textId="77777777" w:rsidR="008317A7" w:rsidRDefault="008317A7">
      <w:pPr>
        <w:overflowPunct/>
        <w:autoSpaceDE/>
        <w:autoSpaceDN/>
        <w:adjustRightInd/>
        <w:textAlignment w:val="auto"/>
        <w:rPr>
          <w:rFonts w:ascii="Calibri" w:hAnsi="Calibri"/>
          <w:sz w:val="22"/>
          <w:szCs w:val="22"/>
        </w:rPr>
      </w:pPr>
      <w:r>
        <w:rPr>
          <w:rFonts w:ascii="Calibri" w:hAnsi="Calibri"/>
          <w:sz w:val="22"/>
          <w:szCs w:val="22"/>
        </w:rPr>
        <w:br w:type="page"/>
      </w:r>
    </w:p>
    <w:tbl>
      <w:tblPr>
        <w:tblStyle w:val="TableGrid"/>
        <w:tblW w:w="8910" w:type="dxa"/>
        <w:tblInd w:w="175" w:type="dxa"/>
        <w:tblLook w:val="04A0" w:firstRow="1" w:lastRow="0" w:firstColumn="1" w:lastColumn="0" w:noHBand="0" w:noVBand="1"/>
        <w:tblDescription w:val="This table captures the Fleet Card volume for the states participating in the current commercial card services Master Agreement for 2018."/>
      </w:tblPr>
      <w:tblGrid>
        <w:gridCol w:w="1156"/>
        <w:gridCol w:w="1496"/>
        <w:gridCol w:w="1308"/>
        <w:gridCol w:w="1350"/>
        <w:gridCol w:w="1260"/>
        <w:gridCol w:w="1260"/>
        <w:gridCol w:w="1080"/>
      </w:tblGrid>
      <w:tr w:rsidR="004A12B6" w:rsidRPr="007E5253" w14:paraId="38CDCF52" w14:textId="08CEBBF1" w:rsidTr="00E263B1">
        <w:trPr>
          <w:tblHeader/>
        </w:trPr>
        <w:tc>
          <w:tcPr>
            <w:tcW w:w="8910" w:type="dxa"/>
            <w:gridSpan w:val="7"/>
            <w:shd w:val="clear" w:color="auto" w:fill="D9D9D9" w:themeFill="background1" w:themeFillShade="D9"/>
          </w:tcPr>
          <w:p w14:paraId="7E0CC412" w14:textId="4862E1FC" w:rsidR="004A12B6" w:rsidRDefault="004A12B6" w:rsidP="00C94082">
            <w:pPr>
              <w:spacing w:before="120"/>
              <w:rPr>
                <w:rFonts w:ascii="Calibri" w:hAnsi="Calibri"/>
                <w:b/>
                <w:sz w:val="22"/>
                <w:szCs w:val="22"/>
              </w:rPr>
            </w:pPr>
            <w:r>
              <w:rPr>
                <w:rFonts w:ascii="Calibri" w:hAnsi="Calibri"/>
                <w:b/>
                <w:sz w:val="22"/>
                <w:szCs w:val="22"/>
              </w:rPr>
              <w:lastRenderedPageBreak/>
              <w:t>Fleet C</w:t>
            </w:r>
            <w:r w:rsidRPr="00C44C76">
              <w:rPr>
                <w:rFonts w:ascii="Calibri" w:hAnsi="Calibri"/>
                <w:b/>
                <w:sz w:val="22"/>
                <w:szCs w:val="22"/>
              </w:rPr>
              <w:t>ard</w:t>
            </w:r>
            <w:r>
              <w:rPr>
                <w:rFonts w:ascii="Calibri" w:hAnsi="Calibri"/>
                <w:b/>
                <w:sz w:val="22"/>
                <w:szCs w:val="22"/>
              </w:rPr>
              <w:t xml:space="preserve"> (State Agencies)</w:t>
            </w:r>
          </w:p>
        </w:tc>
      </w:tr>
      <w:tr w:rsidR="004A12B6" w:rsidRPr="007E5253" w14:paraId="63D47B6C" w14:textId="4ACAD73B" w:rsidTr="008317A7">
        <w:tc>
          <w:tcPr>
            <w:tcW w:w="1156" w:type="dxa"/>
          </w:tcPr>
          <w:p w14:paraId="4A974279" w14:textId="77777777" w:rsidR="004A12B6" w:rsidRPr="00C44C76" w:rsidRDefault="004A12B6" w:rsidP="00C60EB2">
            <w:pPr>
              <w:spacing w:before="120"/>
              <w:rPr>
                <w:rFonts w:ascii="Calibri" w:hAnsi="Calibri"/>
                <w:b/>
                <w:sz w:val="22"/>
                <w:szCs w:val="22"/>
              </w:rPr>
            </w:pPr>
            <w:r w:rsidRPr="00C44C76">
              <w:rPr>
                <w:rFonts w:ascii="Calibri" w:hAnsi="Calibri"/>
                <w:b/>
                <w:sz w:val="22"/>
                <w:szCs w:val="22"/>
              </w:rPr>
              <w:t>State</w:t>
            </w:r>
          </w:p>
        </w:tc>
        <w:tc>
          <w:tcPr>
            <w:tcW w:w="1496" w:type="dxa"/>
          </w:tcPr>
          <w:p w14:paraId="27DDF2F3" w14:textId="77777777" w:rsidR="004A12B6" w:rsidRPr="00C44C76" w:rsidRDefault="004A12B6" w:rsidP="00C60EB2">
            <w:pPr>
              <w:spacing w:before="120"/>
              <w:rPr>
                <w:rFonts w:ascii="Calibri" w:hAnsi="Calibri"/>
                <w:b/>
                <w:sz w:val="22"/>
                <w:szCs w:val="22"/>
              </w:rPr>
            </w:pPr>
            <w:r w:rsidRPr="00C44C76">
              <w:rPr>
                <w:rFonts w:ascii="Calibri" w:hAnsi="Calibri"/>
                <w:b/>
                <w:sz w:val="22"/>
                <w:szCs w:val="22"/>
              </w:rPr>
              <w:t>Volume</w:t>
            </w:r>
          </w:p>
        </w:tc>
        <w:tc>
          <w:tcPr>
            <w:tcW w:w="1308" w:type="dxa"/>
          </w:tcPr>
          <w:p w14:paraId="08BE29B3" w14:textId="7BEF0871" w:rsidR="004A12B6" w:rsidRPr="00C44C76" w:rsidRDefault="004A12B6" w:rsidP="00C60EB2">
            <w:pPr>
              <w:spacing w:before="120"/>
              <w:rPr>
                <w:rFonts w:ascii="Calibri" w:hAnsi="Calibri"/>
                <w:b/>
                <w:sz w:val="22"/>
                <w:szCs w:val="22"/>
              </w:rPr>
            </w:pPr>
            <w:r>
              <w:rPr>
                <w:rFonts w:ascii="Calibri" w:hAnsi="Calibri"/>
                <w:b/>
                <w:sz w:val="22"/>
                <w:szCs w:val="22"/>
              </w:rPr>
              <w:t xml:space="preserve">Avg </w:t>
            </w:r>
            <w:r w:rsidRPr="00C44C76">
              <w:rPr>
                <w:rFonts w:ascii="Calibri" w:hAnsi="Calibri"/>
                <w:b/>
                <w:sz w:val="22"/>
                <w:szCs w:val="22"/>
              </w:rPr>
              <w:t>Speed of pay</w:t>
            </w:r>
            <w:r>
              <w:rPr>
                <w:rFonts w:ascii="Calibri" w:hAnsi="Calibri"/>
                <w:b/>
                <w:sz w:val="22"/>
                <w:szCs w:val="22"/>
              </w:rPr>
              <w:t xml:space="preserve"> (CHD)</w:t>
            </w:r>
          </w:p>
        </w:tc>
        <w:tc>
          <w:tcPr>
            <w:tcW w:w="1350" w:type="dxa"/>
          </w:tcPr>
          <w:p w14:paraId="02526E34" w14:textId="77777777" w:rsidR="004A12B6" w:rsidRPr="00C44C76" w:rsidRDefault="004A12B6" w:rsidP="00C60EB2">
            <w:pPr>
              <w:spacing w:before="120"/>
              <w:rPr>
                <w:rFonts w:ascii="Calibri" w:hAnsi="Calibri"/>
                <w:b/>
                <w:sz w:val="22"/>
                <w:szCs w:val="22"/>
              </w:rPr>
            </w:pPr>
            <w:r w:rsidRPr="00C44C76">
              <w:rPr>
                <w:rFonts w:ascii="Calibri" w:hAnsi="Calibri"/>
                <w:b/>
                <w:sz w:val="22"/>
                <w:szCs w:val="22"/>
              </w:rPr>
              <w:t>Avg transaction size</w:t>
            </w:r>
          </w:p>
        </w:tc>
        <w:tc>
          <w:tcPr>
            <w:tcW w:w="1260" w:type="dxa"/>
          </w:tcPr>
          <w:p w14:paraId="2F5A80E1" w14:textId="77777777" w:rsidR="004A12B6" w:rsidRPr="00C44C76" w:rsidRDefault="004A12B6" w:rsidP="00C60EB2">
            <w:pPr>
              <w:spacing w:before="120"/>
              <w:rPr>
                <w:rFonts w:ascii="Calibri" w:hAnsi="Calibri"/>
                <w:b/>
                <w:sz w:val="22"/>
                <w:szCs w:val="22"/>
              </w:rPr>
            </w:pPr>
            <w:r w:rsidRPr="00C44C76">
              <w:rPr>
                <w:rFonts w:ascii="Calibri" w:hAnsi="Calibri"/>
                <w:b/>
                <w:sz w:val="22"/>
                <w:szCs w:val="22"/>
              </w:rPr>
              <w:t># of cards</w:t>
            </w:r>
          </w:p>
        </w:tc>
        <w:tc>
          <w:tcPr>
            <w:tcW w:w="1260" w:type="dxa"/>
          </w:tcPr>
          <w:p w14:paraId="3E0F163A" w14:textId="77777777" w:rsidR="004A12B6" w:rsidRPr="00C44C76" w:rsidRDefault="004A12B6" w:rsidP="00C60EB2">
            <w:pPr>
              <w:spacing w:before="120"/>
              <w:rPr>
                <w:rFonts w:ascii="Calibri" w:hAnsi="Calibri"/>
                <w:b/>
                <w:sz w:val="22"/>
                <w:szCs w:val="22"/>
              </w:rPr>
            </w:pPr>
            <w:r w:rsidRPr="00C44C76">
              <w:rPr>
                <w:rFonts w:ascii="Calibri" w:hAnsi="Calibri"/>
                <w:b/>
                <w:sz w:val="22"/>
                <w:szCs w:val="22"/>
              </w:rPr>
              <w:t># of active cards</w:t>
            </w:r>
          </w:p>
        </w:tc>
        <w:tc>
          <w:tcPr>
            <w:tcW w:w="1080" w:type="dxa"/>
          </w:tcPr>
          <w:p w14:paraId="62AFD377" w14:textId="6FE2943F" w:rsidR="004A12B6" w:rsidRPr="00C44C76" w:rsidRDefault="004A12B6" w:rsidP="00C60EB2">
            <w:pPr>
              <w:spacing w:before="120"/>
              <w:rPr>
                <w:rFonts w:ascii="Calibri" w:hAnsi="Calibri"/>
                <w:b/>
                <w:sz w:val="22"/>
                <w:szCs w:val="22"/>
              </w:rPr>
            </w:pPr>
            <w:r>
              <w:rPr>
                <w:rFonts w:ascii="Calibri" w:hAnsi="Calibri"/>
                <w:b/>
                <w:sz w:val="22"/>
                <w:szCs w:val="22"/>
              </w:rPr>
              <w:t>Annual Fraud</w:t>
            </w:r>
          </w:p>
        </w:tc>
      </w:tr>
      <w:tr w:rsidR="004703BA" w:rsidRPr="007E5253" w14:paraId="5114ADA6" w14:textId="7D82FC6E" w:rsidTr="009F6F92">
        <w:tc>
          <w:tcPr>
            <w:tcW w:w="1156" w:type="dxa"/>
            <w:shd w:val="clear" w:color="auto" w:fill="F2F2F2" w:themeFill="background1" w:themeFillShade="F2"/>
          </w:tcPr>
          <w:p w14:paraId="38E8E35A" w14:textId="77777777" w:rsidR="004703BA" w:rsidRPr="007E5253" w:rsidRDefault="004703BA" w:rsidP="00C60EB2">
            <w:pPr>
              <w:spacing w:before="120"/>
              <w:rPr>
                <w:rFonts w:ascii="Calibri" w:hAnsi="Calibri"/>
                <w:sz w:val="22"/>
                <w:szCs w:val="22"/>
              </w:rPr>
            </w:pPr>
            <w:r>
              <w:rPr>
                <w:rFonts w:ascii="Calibri" w:hAnsi="Calibri"/>
                <w:sz w:val="22"/>
                <w:szCs w:val="22"/>
              </w:rPr>
              <w:t>AR</w:t>
            </w:r>
          </w:p>
        </w:tc>
        <w:tc>
          <w:tcPr>
            <w:tcW w:w="7754" w:type="dxa"/>
            <w:gridSpan w:val="6"/>
            <w:shd w:val="clear" w:color="auto" w:fill="F2F2F2" w:themeFill="background1" w:themeFillShade="F2"/>
          </w:tcPr>
          <w:p w14:paraId="251B0146" w14:textId="2416543A" w:rsidR="004703BA" w:rsidRPr="004703BA" w:rsidRDefault="004703BA" w:rsidP="00C60EB2">
            <w:pPr>
              <w:spacing w:before="120"/>
              <w:rPr>
                <w:rFonts w:ascii="Calibri" w:hAnsi="Calibri"/>
                <w:i/>
                <w:sz w:val="22"/>
                <w:szCs w:val="22"/>
              </w:rPr>
            </w:pPr>
            <w:r>
              <w:rPr>
                <w:rFonts w:ascii="Calibri" w:hAnsi="Calibri"/>
                <w:i/>
                <w:sz w:val="22"/>
                <w:szCs w:val="22"/>
              </w:rPr>
              <w:t>Did not participate in 2018.</w:t>
            </w:r>
          </w:p>
        </w:tc>
      </w:tr>
      <w:tr w:rsidR="004A12B6" w:rsidRPr="007E5253" w14:paraId="5F383174" w14:textId="180C90E8" w:rsidTr="008317A7">
        <w:tc>
          <w:tcPr>
            <w:tcW w:w="1156" w:type="dxa"/>
          </w:tcPr>
          <w:p w14:paraId="21569086" w14:textId="77777777" w:rsidR="004A12B6" w:rsidRPr="007E5253" w:rsidRDefault="004A12B6" w:rsidP="00C60EB2">
            <w:pPr>
              <w:spacing w:before="120"/>
              <w:rPr>
                <w:rFonts w:ascii="Calibri" w:hAnsi="Calibri"/>
                <w:sz w:val="22"/>
                <w:szCs w:val="22"/>
              </w:rPr>
            </w:pPr>
            <w:r>
              <w:rPr>
                <w:rFonts w:ascii="Calibri" w:hAnsi="Calibri"/>
                <w:sz w:val="22"/>
                <w:szCs w:val="22"/>
              </w:rPr>
              <w:t>AZ</w:t>
            </w:r>
          </w:p>
        </w:tc>
        <w:tc>
          <w:tcPr>
            <w:tcW w:w="1496" w:type="dxa"/>
          </w:tcPr>
          <w:p w14:paraId="10F328A5" w14:textId="48FED999" w:rsidR="004A12B6" w:rsidRPr="007E5253" w:rsidRDefault="004A12B6" w:rsidP="00C60EB2">
            <w:pPr>
              <w:spacing w:before="120"/>
              <w:rPr>
                <w:rFonts w:ascii="Calibri" w:hAnsi="Calibri"/>
                <w:sz w:val="22"/>
                <w:szCs w:val="22"/>
              </w:rPr>
            </w:pPr>
            <w:r>
              <w:rPr>
                <w:rFonts w:ascii="Calibri" w:hAnsi="Calibri"/>
                <w:sz w:val="22"/>
                <w:szCs w:val="22"/>
              </w:rPr>
              <w:t>$18,962,443</w:t>
            </w:r>
          </w:p>
        </w:tc>
        <w:tc>
          <w:tcPr>
            <w:tcW w:w="1308" w:type="dxa"/>
          </w:tcPr>
          <w:p w14:paraId="5B6AEBC0" w14:textId="1F7FBAA4" w:rsidR="004A12B6" w:rsidRPr="007E5253" w:rsidRDefault="004A12B6" w:rsidP="00C60EB2">
            <w:pPr>
              <w:spacing w:before="120"/>
              <w:rPr>
                <w:rFonts w:ascii="Calibri" w:hAnsi="Calibri"/>
                <w:sz w:val="22"/>
                <w:szCs w:val="22"/>
              </w:rPr>
            </w:pPr>
            <w:r>
              <w:rPr>
                <w:rFonts w:ascii="Calibri" w:hAnsi="Calibri"/>
                <w:sz w:val="22"/>
                <w:szCs w:val="22"/>
              </w:rPr>
              <w:t>25d</w:t>
            </w:r>
          </w:p>
        </w:tc>
        <w:tc>
          <w:tcPr>
            <w:tcW w:w="1350" w:type="dxa"/>
          </w:tcPr>
          <w:p w14:paraId="2FE30C3A" w14:textId="3ECB1284" w:rsidR="004A12B6" w:rsidRPr="007E5253" w:rsidRDefault="004A12B6" w:rsidP="00C60EB2">
            <w:pPr>
              <w:spacing w:before="120"/>
              <w:rPr>
                <w:rFonts w:ascii="Calibri" w:hAnsi="Calibri"/>
                <w:sz w:val="22"/>
                <w:szCs w:val="22"/>
              </w:rPr>
            </w:pPr>
            <w:r>
              <w:rPr>
                <w:rFonts w:ascii="Calibri" w:hAnsi="Calibri"/>
                <w:sz w:val="22"/>
                <w:szCs w:val="22"/>
              </w:rPr>
              <w:t>$39</w:t>
            </w:r>
          </w:p>
        </w:tc>
        <w:tc>
          <w:tcPr>
            <w:tcW w:w="1260" w:type="dxa"/>
          </w:tcPr>
          <w:p w14:paraId="3458E0FE" w14:textId="01914947" w:rsidR="004A12B6" w:rsidRPr="007E5253" w:rsidRDefault="004A12B6" w:rsidP="00C60EB2">
            <w:pPr>
              <w:spacing w:before="120"/>
              <w:rPr>
                <w:rFonts w:ascii="Calibri" w:hAnsi="Calibri"/>
                <w:sz w:val="22"/>
                <w:szCs w:val="22"/>
              </w:rPr>
            </w:pPr>
            <w:r>
              <w:rPr>
                <w:rFonts w:ascii="Calibri" w:hAnsi="Calibri"/>
                <w:sz w:val="22"/>
                <w:szCs w:val="22"/>
              </w:rPr>
              <w:t>31,497</w:t>
            </w:r>
          </w:p>
        </w:tc>
        <w:tc>
          <w:tcPr>
            <w:tcW w:w="1260" w:type="dxa"/>
          </w:tcPr>
          <w:p w14:paraId="50BC3488" w14:textId="216E2D34" w:rsidR="004A12B6" w:rsidRPr="007E5253" w:rsidRDefault="004A12B6" w:rsidP="00C60EB2">
            <w:pPr>
              <w:spacing w:before="120"/>
              <w:rPr>
                <w:rFonts w:ascii="Calibri" w:hAnsi="Calibri"/>
                <w:sz w:val="22"/>
                <w:szCs w:val="22"/>
              </w:rPr>
            </w:pPr>
            <w:r>
              <w:rPr>
                <w:rFonts w:ascii="Calibri" w:hAnsi="Calibri"/>
                <w:sz w:val="22"/>
                <w:szCs w:val="22"/>
              </w:rPr>
              <w:t>24,178</w:t>
            </w:r>
          </w:p>
        </w:tc>
        <w:tc>
          <w:tcPr>
            <w:tcW w:w="1080" w:type="dxa"/>
          </w:tcPr>
          <w:p w14:paraId="351FC9C8" w14:textId="586A5697" w:rsidR="004A12B6" w:rsidRPr="007E5253" w:rsidRDefault="004A12B6" w:rsidP="00C60EB2">
            <w:pPr>
              <w:spacing w:before="120"/>
              <w:rPr>
                <w:rFonts w:ascii="Calibri" w:hAnsi="Calibri"/>
                <w:sz w:val="22"/>
                <w:szCs w:val="22"/>
              </w:rPr>
            </w:pPr>
            <w:r>
              <w:rPr>
                <w:rFonts w:ascii="Calibri" w:hAnsi="Calibri"/>
                <w:sz w:val="22"/>
                <w:szCs w:val="22"/>
              </w:rPr>
              <w:t>$31,239</w:t>
            </w:r>
          </w:p>
        </w:tc>
      </w:tr>
      <w:tr w:rsidR="004A12B6" w:rsidRPr="007E5253" w14:paraId="719052E3" w14:textId="1F8CCBA9" w:rsidTr="008317A7">
        <w:tc>
          <w:tcPr>
            <w:tcW w:w="1156" w:type="dxa"/>
          </w:tcPr>
          <w:p w14:paraId="09CE0623" w14:textId="77777777" w:rsidR="004A12B6" w:rsidRPr="007E5253" w:rsidRDefault="004A12B6" w:rsidP="00C60EB2">
            <w:pPr>
              <w:spacing w:before="120"/>
              <w:rPr>
                <w:rFonts w:ascii="Calibri" w:hAnsi="Calibri"/>
                <w:sz w:val="22"/>
                <w:szCs w:val="22"/>
              </w:rPr>
            </w:pPr>
            <w:r>
              <w:rPr>
                <w:rFonts w:ascii="Calibri" w:hAnsi="Calibri"/>
                <w:sz w:val="22"/>
                <w:szCs w:val="22"/>
              </w:rPr>
              <w:t>CA</w:t>
            </w:r>
          </w:p>
        </w:tc>
        <w:tc>
          <w:tcPr>
            <w:tcW w:w="1496" w:type="dxa"/>
          </w:tcPr>
          <w:p w14:paraId="3FCE1BC5" w14:textId="1FF5C7DB" w:rsidR="004A12B6" w:rsidRPr="007E5253" w:rsidRDefault="004A12B6" w:rsidP="00C60EB2">
            <w:pPr>
              <w:spacing w:before="120"/>
              <w:rPr>
                <w:rFonts w:ascii="Calibri" w:hAnsi="Calibri"/>
                <w:sz w:val="22"/>
                <w:szCs w:val="22"/>
              </w:rPr>
            </w:pPr>
            <w:r>
              <w:rPr>
                <w:rFonts w:ascii="Calibri" w:hAnsi="Calibri"/>
                <w:sz w:val="22"/>
                <w:szCs w:val="22"/>
              </w:rPr>
              <w:t>$100,239,486</w:t>
            </w:r>
          </w:p>
        </w:tc>
        <w:tc>
          <w:tcPr>
            <w:tcW w:w="1308" w:type="dxa"/>
          </w:tcPr>
          <w:p w14:paraId="610C311A" w14:textId="2A5C7464" w:rsidR="004A12B6" w:rsidRPr="007E5253" w:rsidRDefault="004A12B6" w:rsidP="00C60EB2">
            <w:pPr>
              <w:spacing w:before="120"/>
              <w:rPr>
                <w:rFonts w:ascii="Calibri" w:hAnsi="Calibri"/>
                <w:sz w:val="22"/>
                <w:szCs w:val="22"/>
              </w:rPr>
            </w:pPr>
            <w:r>
              <w:rPr>
                <w:rFonts w:ascii="Calibri" w:hAnsi="Calibri"/>
                <w:sz w:val="22"/>
                <w:szCs w:val="22"/>
              </w:rPr>
              <w:t>35d</w:t>
            </w:r>
          </w:p>
        </w:tc>
        <w:tc>
          <w:tcPr>
            <w:tcW w:w="1350" w:type="dxa"/>
          </w:tcPr>
          <w:p w14:paraId="2BC498CD" w14:textId="6079319A" w:rsidR="004A12B6" w:rsidRPr="007E5253" w:rsidRDefault="004A12B6" w:rsidP="00C60EB2">
            <w:pPr>
              <w:spacing w:before="120"/>
              <w:rPr>
                <w:rFonts w:ascii="Calibri" w:hAnsi="Calibri"/>
                <w:sz w:val="22"/>
                <w:szCs w:val="22"/>
              </w:rPr>
            </w:pPr>
            <w:r>
              <w:rPr>
                <w:rFonts w:ascii="Calibri" w:hAnsi="Calibri"/>
                <w:sz w:val="22"/>
                <w:szCs w:val="22"/>
              </w:rPr>
              <w:t>$62</w:t>
            </w:r>
          </w:p>
        </w:tc>
        <w:tc>
          <w:tcPr>
            <w:tcW w:w="1260" w:type="dxa"/>
          </w:tcPr>
          <w:p w14:paraId="3026A898" w14:textId="041F7FE8" w:rsidR="004A12B6" w:rsidRPr="007E5253" w:rsidRDefault="004A12B6" w:rsidP="00C60EB2">
            <w:pPr>
              <w:spacing w:before="120"/>
              <w:rPr>
                <w:rFonts w:ascii="Calibri" w:hAnsi="Calibri"/>
                <w:sz w:val="22"/>
                <w:szCs w:val="22"/>
              </w:rPr>
            </w:pPr>
            <w:r>
              <w:rPr>
                <w:rFonts w:ascii="Calibri" w:hAnsi="Calibri"/>
                <w:sz w:val="22"/>
                <w:szCs w:val="22"/>
              </w:rPr>
              <w:t>101,686</w:t>
            </w:r>
          </w:p>
        </w:tc>
        <w:tc>
          <w:tcPr>
            <w:tcW w:w="1260" w:type="dxa"/>
          </w:tcPr>
          <w:p w14:paraId="561EAAEE" w14:textId="3B70B95C" w:rsidR="004A12B6" w:rsidRPr="007E5253" w:rsidRDefault="004A12B6" w:rsidP="00C60EB2">
            <w:pPr>
              <w:spacing w:before="120"/>
              <w:rPr>
                <w:rFonts w:ascii="Calibri" w:hAnsi="Calibri"/>
                <w:sz w:val="22"/>
                <w:szCs w:val="22"/>
              </w:rPr>
            </w:pPr>
            <w:r>
              <w:rPr>
                <w:rFonts w:ascii="Calibri" w:hAnsi="Calibri"/>
                <w:sz w:val="22"/>
                <w:szCs w:val="22"/>
              </w:rPr>
              <w:t>77,339</w:t>
            </w:r>
          </w:p>
        </w:tc>
        <w:tc>
          <w:tcPr>
            <w:tcW w:w="1080" w:type="dxa"/>
          </w:tcPr>
          <w:p w14:paraId="776DC93D" w14:textId="0E56CDE9" w:rsidR="004A12B6" w:rsidRPr="007E5253" w:rsidRDefault="004A12B6" w:rsidP="00C60EB2">
            <w:pPr>
              <w:spacing w:before="120"/>
              <w:rPr>
                <w:rFonts w:ascii="Calibri" w:hAnsi="Calibri"/>
                <w:sz w:val="22"/>
                <w:szCs w:val="22"/>
              </w:rPr>
            </w:pPr>
            <w:r>
              <w:rPr>
                <w:rFonts w:ascii="Calibri" w:hAnsi="Calibri"/>
                <w:sz w:val="22"/>
                <w:szCs w:val="22"/>
              </w:rPr>
              <w:t>$575,107</w:t>
            </w:r>
          </w:p>
        </w:tc>
      </w:tr>
      <w:tr w:rsidR="004A12B6" w:rsidRPr="007E5253" w14:paraId="6D541F81" w14:textId="49CE27DD" w:rsidTr="008317A7">
        <w:tc>
          <w:tcPr>
            <w:tcW w:w="1156" w:type="dxa"/>
          </w:tcPr>
          <w:p w14:paraId="48C8B3EB" w14:textId="77777777" w:rsidR="004A12B6" w:rsidRPr="007E5253" w:rsidRDefault="004A12B6" w:rsidP="00C60EB2">
            <w:pPr>
              <w:spacing w:before="120"/>
              <w:rPr>
                <w:rFonts w:ascii="Calibri" w:hAnsi="Calibri"/>
                <w:sz w:val="22"/>
                <w:szCs w:val="22"/>
              </w:rPr>
            </w:pPr>
            <w:r>
              <w:rPr>
                <w:rFonts w:ascii="Calibri" w:hAnsi="Calibri"/>
                <w:sz w:val="22"/>
                <w:szCs w:val="22"/>
              </w:rPr>
              <w:t>CO</w:t>
            </w:r>
          </w:p>
        </w:tc>
        <w:tc>
          <w:tcPr>
            <w:tcW w:w="1496" w:type="dxa"/>
          </w:tcPr>
          <w:p w14:paraId="56AB161C" w14:textId="009553C3" w:rsidR="004A12B6" w:rsidRPr="007E5253" w:rsidRDefault="004A12B6" w:rsidP="00C60EB2">
            <w:pPr>
              <w:spacing w:before="120"/>
              <w:rPr>
                <w:rFonts w:ascii="Calibri" w:hAnsi="Calibri"/>
                <w:sz w:val="22"/>
                <w:szCs w:val="22"/>
              </w:rPr>
            </w:pPr>
            <w:r>
              <w:rPr>
                <w:rFonts w:ascii="Calibri" w:hAnsi="Calibri"/>
                <w:sz w:val="22"/>
                <w:szCs w:val="22"/>
              </w:rPr>
              <w:t>$18,909,809</w:t>
            </w:r>
          </w:p>
        </w:tc>
        <w:tc>
          <w:tcPr>
            <w:tcW w:w="1308" w:type="dxa"/>
          </w:tcPr>
          <w:p w14:paraId="7C7C24E8" w14:textId="63BF37E2" w:rsidR="004A12B6" w:rsidRPr="007E5253" w:rsidRDefault="004A12B6" w:rsidP="00C60EB2">
            <w:pPr>
              <w:spacing w:before="120"/>
              <w:rPr>
                <w:rFonts w:ascii="Calibri" w:hAnsi="Calibri"/>
                <w:sz w:val="22"/>
                <w:szCs w:val="22"/>
              </w:rPr>
            </w:pPr>
            <w:r>
              <w:rPr>
                <w:rFonts w:ascii="Calibri" w:hAnsi="Calibri"/>
                <w:sz w:val="22"/>
                <w:szCs w:val="22"/>
              </w:rPr>
              <w:t>1d</w:t>
            </w:r>
          </w:p>
        </w:tc>
        <w:tc>
          <w:tcPr>
            <w:tcW w:w="1350" w:type="dxa"/>
          </w:tcPr>
          <w:p w14:paraId="41A0D855" w14:textId="1528A16C" w:rsidR="004A12B6" w:rsidRPr="007E5253" w:rsidRDefault="004A12B6" w:rsidP="00C60EB2">
            <w:pPr>
              <w:spacing w:before="120"/>
              <w:rPr>
                <w:rFonts w:ascii="Calibri" w:hAnsi="Calibri"/>
                <w:sz w:val="22"/>
                <w:szCs w:val="22"/>
              </w:rPr>
            </w:pPr>
            <w:r>
              <w:rPr>
                <w:rFonts w:ascii="Calibri" w:hAnsi="Calibri"/>
                <w:sz w:val="22"/>
                <w:szCs w:val="22"/>
              </w:rPr>
              <w:t>$54</w:t>
            </w:r>
          </w:p>
        </w:tc>
        <w:tc>
          <w:tcPr>
            <w:tcW w:w="1260" w:type="dxa"/>
          </w:tcPr>
          <w:p w14:paraId="52981F0D" w14:textId="67B628D9" w:rsidR="004A12B6" w:rsidRPr="007E5253" w:rsidRDefault="004A12B6" w:rsidP="00C60EB2">
            <w:pPr>
              <w:spacing w:before="120"/>
              <w:rPr>
                <w:rFonts w:ascii="Calibri" w:hAnsi="Calibri"/>
                <w:sz w:val="22"/>
                <w:szCs w:val="22"/>
              </w:rPr>
            </w:pPr>
            <w:r>
              <w:rPr>
                <w:rFonts w:ascii="Calibri" w:hAnsi="Calibri"/>
                <w:sz w:val="22"/>
                <w:szCs w:val="22"/>
              </w:rPr>
              <w:t>14,307</w:t>
            </w:r>
          </w:p>
        </w:tc>
        <w:tc>
          <w:tcPr>
            <w:tcW w:w="1260" w:type="dxa"/>
          </w:tcPr>
          <w:p w14:paraId="30EC1E53" w14:textId="1997A89A" w:rsidR="004A12B6" w:rsidRPr="007E5253" w:rsidRDefault="004A12B6" w:rsidP="00C60EB2">
            <w:pPr>
              <w:spacing w:before="120"/>
              <w:rPr>
                <w:rFonts w:ascii="Calibri" w:hAnsi="Calibri"/>
                <w:sz w:val="22"/>
                <w:szCs w:val="22"/>
              </w:rPr>
            </w:pPr>
            <w:r>
              <w:rPr>
                <w:rFonts w:ascii="Calibri" w:hAnsi="Calibri"/>
                <w:sz w:val="22"/>
                <w:szCs w:val="22"/>
              </w:rPr>
              <w:t>10,713</w:t>
            </w:r>
          </w:p>
        </w:tc>
        <w:tc>
          <w:tcPr>
            <w:tcW w:w="1080" w:type="dxa"/>
          </w:tcPr>
          <w:p w14:paraId="04DC291F" w14:textId="179545BB" w:rsidR="004A12B6" w:rsidRPr="007E5253" w:rsidRDefault="004A12B6" w:rsidP="00C60EB2">
            <w:pPr>
              <w:spacing w:before="120"/>
              <w:rPr>
                <w:rFonts w:ascii="Calibri" w:hAnsi="Calibri"/>
                <w:sz w:val="22"/>
                <w:szCs w:val="22"/>
              </w:rPr>
            </w:pPr>
            <w:r>
              <w:rPr>
                <w:rFonts w:ascii="Calibri" w:hAnsi="Calibri"/>
                <w:sz w:val="22"/>
                <w:szCs w:val="22"/>
              </w:rPr>
              <w:t>$41,629</w:t>
            </w:r>
          </w:p>
        </w:tc>
      </w:tr>
      <w:tr w:rsidR="004A12B6" w:rsidRPr="007E5253" w14:paraId="08FB69FA" w14:textId="0D2249F4" w:rsidTr="008317A7">
        <w:tc>
          <w:tcPr>
            <w:tcW w:w="1156" w:type="dxa"/>
          </w:tcPr>
          <w:p w14:paraId="4F499165" w14:textId="77777777" w:rsidR="004A12B6" w:rsidRPr="007E5253" w:rsidRDefault="004A12B6" w:rsidP="00C60EB2">
            <w:pPr>
              <w:spacing w:before="120"/>
              <w:rPr>
                <w:rFonts w:ascii="Calibri" w:hAnsi="Calibri"/>
                <w:sz w:val="22"/>
                <w:szCs w:val="22"/>
              </w:rPr>
            </w:pPr>
            <w:r>
              <w:rPr>
                <w:rFonts w:ascii="Calibri" w:hAnsi="Calibri"/>
                <w:sz w:val="22"/>
                <w:szCs w:val="22"/>
              </w:rPr>
              <w:t>MN</w:t>
            </w:r>
          </w:p>
        </w:tc>
        <w:tc>
          <w:tcPr>
            <w:tcW w:w="1496" w:type="dxa"/>
          </w:tcPr>
          <w:p w14:paraId="545BC182" w14:textId="6D99545A" w:rsidR="004A12B6" w:rsidRPr="007E5253" w:rsidRDefault="004A12B6" w:rsidP="00C60EB2">
            <w:pPr>
              <w:spacing w:before="120"/>
              <w:rPr>
                <w:rFonts w:ascii="Calibri" w:hAnsi="Calibri"/>
                <w:sz w:val="22"/>
                <w:szCs w:val="22"/>
              </w:rPr>
            </w:pPr>
            <w:r>
              <w:rPr>
                <w:rFonts w:ascii="Calibri" w:hAnsi="Calibri"/>
                <w:sz w:val="22"/>
                <w:szCs w:val="22"/>
              </w:rPr>
              <w:t>$23,781,246</w:t>
            </w:r>
          </w:p>
        </w:tc>
        <w:tc>
          <w:tcPr>
            <w:tcW w:w="1308" w:type="dxa"/>
          </w:tcPr>
          <w:p w14:paraId="5F1B6EB1" w14:textId="6D2175CF" w:rsidR="004A12B6" w:rsidRPr="007E5253" w:rsidRDefault="004A12B6" w:rsidP="00C60EB2">
            <w:pPr>
              <w:spacing w:before="120"/>
              <w:rPr>
                <w:rFonts w:ascii="Calibri" w:hAnsi="Calibri"/>
                <w:sz w:val="22"/>
                <w:szCs w:val="22"/>
              </w:rPr>
            </w:pPr>
            <w:r>
              <w:rPr>
                <w:rFonts w:ascii="Calibri" w:hAnsi="Calibri"/>
                <w:sz w:val="22"/>
                <w:szCs w:val="22"/>
              </w:rPr>
              <w:t>10d</w:t>
            </w:r>
          </w:p>
        </w:tc>
        <w:tc>
          <w:tcPr>
            <w:tcW w:w="1350" w:type="dxa"/>
          </w:tcPr>
          <w:p w14:paraId="3A726DAB" w14:textId="30309141" w:rsidR="004A12B6" w:rsidRPr="007E5253" w:rsidRDefault="004A12B6" w:rsidP="00C60EB2">
            <w:pPr>
              <w:spacing w:before="120"/>
              <w:rPr>
                <w:rFonts w:ascii="Calibri" w:hAnsi="Calibri"/>
                <w:sz w:val="22"/>
                <w:szCs w:val="22"/>
              </w:rPr>
            </w:pPr>
            <w:r>
              <w:rPr>
                <w:rFonts w:ascii="Calibri" w:hAnsi="Calibri"/>
                <w:sz w:val="22"/>
                <w:szCs w:val="22"/>
              </w:rPr>
              <w:t>$48</w:t>
            </w:r>
          </w:p>
        </w:tc>
        <w:tc>
          <w:tcPr>
            <w:tcW w:w="1260" w:type="dxa"/>
          </w:tcPr>
          <w:p w14:paraId="52E60C24" w14:textId="73BE55EF" w:rsidR="004A12B6" w:rsidRPr="007E5253" w:rsidRDefault="004A12B6" w:rsidP="00C60EB2">
            <w:pPr>
              <w:spacing w:before="120"/>
              <w:rPr>
                <w:rFonts w:ascii="Calibri" w:hAnsi="Calibri"/>
                <w:sz w:val="22"/>
                <w:szCs w:val="22"/>
              </w:rPr>
            </w:pPr>
            <w:r>
              <w:rPr>
                <w:rFonts w:ascii="Calibri" w:hAnsi="Calibri"/>
                <w:sz w:val="22"/>
                <w:szCs w:val="22"/>
              </w:rPr>
              <w:t>19,748</w:t>
            </w:r>
          </w:p>
        </w:tc>
        <w:tc>
          <w:tcPr>
            <w:tcW w:w="1260" w:type="dxa"/>
          </w:tcPr>
          <w:p w14:paraId="5E6CA4CE" w14:textId="10386ADF" w:rsidR="004A12B6" w:rsidRPr="007E5253" w:rsidRDefault="004A12B6" w:rsidP="00C60EB2">
            <w:pPr>
              <w:spacing w:before="120"/>
              <w:rPr>
                <w:rFonts w:ascii="Calibri" w:hAnsi="Calibri"/>
                <w:sz w:val="22"/>
                <w:szCs w:val="22"/>
              </w:rPr>
            </w:pPr>
            <w:r>
              <w:rPr>
                <w:rFonts w:ascii="Calibri" w:hAnsi="Calibri"/>
                <w:sz w:val="22"/>
                <w:szCs w:val="22"/>
              </w:rPr>
              <w:t>17,059</w:t>
            </w:r>
          </w:p>
        </w:tc>
        <w:tc>
          <w:tcPr>
            <w:tcW w:w="1080" w:type="dxa"/>
          </w:tcPr>
          <w:p w14:paraId="777BD840" w14:textId="768011D3" w:rsidR="004A12B6" w:rsidRPr="007E5253" w:rsidRDefault="004A12B6" w:rsidP="00C60EB2">
            <w:pPr>
              <w:spacing w:before="120"/>
              <w:rPr>
                <w:rFonts w:ascii="Calibri" w:hAnsi="Calibri"/>
                <w:sz w:val="22"/>
                <w:szCs w:val="22"/>
              </w:rPr>
            </w:pPr>
            <w:r>
              <w:rPr>
                <w:rFonts w:ascii="Calibri" w:hAnsi="Calibri"/>
                <w:sz w:val="22"/>
                <w:szCs w:val="22"/>
              </w:rPr>
              <w:t>0</w:t>
            </w:r>
          </w:p>
        </w:tc>
      </w:tr>
      <w:tr w:rsidR="004A12B6" w:rsidRPr="007E5253" w14:paraId="42D47FA2" w14:textId="26A8E226" w:rsidTr="008317A7">
        <w:tc>
          <w:tcPr>
            <w:tcW w:w="1156" w:type="dxa"/>
          </w:tcPr>
          <w:p w14:paraId="7470C78B" w14:textId="77777777" w:rsidR="004A12B6" w:rsidRPr="007E5253" w:rsidRDefault="004A12B6" w:rsidP="00C60EB2">
            <w:pPr>
              <w:spacing w:before="120"/>
              <w:rPr>
                <w:rFonts w:ascii="Calibri" w:hAnsi="Calibri"/>
                <w:sz w:val="22"/>
                <w:szCs w:val="22"/>
              </w:rPr>
            </w:pPr>
            <w:r>
              <w:rPr>
                <w:rFonts w:ascii="Calibri" w:hAnsi="Calibri"/>
                <w:sz w:val="22"/>
                <w:szCs w:val="22"/>
              </w:rPr>
              <w:t>OR</w:t>
            </w:r>
          </w:p>
        </w:tc>
        <w:tc>
          <w:tcPr>
            <w:tcW w:w="1496" w:type="dxa"/>
          </w:tcPr>
          <w:p w14:paraId="25A40DF1" w14:textId="785DCF86" w:rsidR="004A12B6" w:rsidRPr="007E5253" w:rsidRDefault="004A12B6" w:rsidP="00C60EB2">
            <w:pPr>
              <w:spacing w:before="120"/>
              <w:rPr>
                <w:rFonts w:ascii="Calibri" w:hAnsi="Calibri"/>
                <w:sz w:val="22"/>
                <w:szCs w:val="22"/>
              </w:rPr>
            </w:pPr>
            <w:r>
              <w:rPr>
                <w:rFonts w:ascii="Calibri" w:hAnsi="Calibri"/>
                <w:sz w:val="22"/>
                <w:szCs w:val="22"/>
              </w:rPr>
              <w:t>$9,818,265</w:t>
            </w:r>
          </w:p>
        </w:tc>
        <w:tc>
          <w:tcPr>
            <w:tcW w:w="1308" w:type="dxa"/>
          </w:tcPr>
          <w:p w14:paraId="21B7A680" w14:textId="22438A9F" w:rsidR="004A12B6" w:rsidRPr="007E5253" w:rsidRDefault="004A12B6" w:rsidP="00C60EB2">
            <w:pPr>
              <w:spacing w:before="120"/>
              <w:rPr>
                <w:rFonts w:ascii="Calibri" w:hAnsi="Calibri"/>
                <w:sz w:val="22"/>
                <w:szCs w:val="22"/>
              </w:rPr>
            </w:pPr>
            <w:r>
              <w:rPr>
                <w:rFonts w:ascii="Calibri" w:hAnsi="Calibri"/>
                <w:sz w:val="22"/>
                <w:szCs w:val="22"/>
              </w:rPr>
              <w:t>24d</w:t>
            </w:r>
          </w:p>
        </w:tc>
        <w:tc>
          <w:tcPr>
            <w:tcW w:w="1350" w:type="dxa"/>
          </w:tcPr>
          <w:p w14:paraId="1D7B4F13" w14:textId="05D6179D" w:rsidR="004A12B6" w:rsidRPr="007E5253" w:rsidRDefault="004A12B6" w:rsidP="00C60EB2">
            <w:pPr>
              <w:spacing w:before="120"/>
              <w:rPr>
                <w:rFonts w:ascii="Calibri" w:hAnsi="Calibri"/>
                <w:sz w:val="22"/>
                <w:szCs w:val="22"/>
              </w:rPr>
            </w:pPr>
            <w:r>
              <w:rPr>
                <w:rFonts w:ascii="Calibri" w:hAnsi="Calibri"/>
                <w:sz w:val="22"/>
                <w:szCs w:val="22"/>
              </w:rPr>
              <w:t>$44</w:t>
            </w:r>
          </w:p>
        </w:tc>
        <w:tc>
          <w:tcPr>
            <w:tcW w:w="1260" w:type="dxa"/>
          </w:tcPr>
          <w:p w14:paraId="1E9545D3" w14:textId="465F664E" w:rsidR="004A12B6" w:rsidRPr="007E5253" w:rsidRDefault="00A3361F" w:rsidP="00C60EB2">
            <w:pPr>
              <w:spacing w:before="120"/>
              <w:rPr>
                <w:rFonts w:ascii="Calibri" w:hAnsi="Calibri"/>
                <w:sz w:val="22"/>
                <w:szCs w:val="22"/>
              </w:rPr>
            </w:pPr>
            <w:r>
              <w:rPr>
                <w:rFonts w:ascii="Calibri" w:hAnsi="Calibri"/>
                <w:sz w:val="22"/>
                <w:szCs w:val="22"/>
              </w:rPr>
              <w:t>23,344</w:t>
            </w:r>
          </w:p>
        </w:tc>
        <w:tc>
          <w:tcPr>
            <w:tcW w:w="1260" w:type="dxa"/>
          </w:tcPr>
          <w:p w14:paraId="5FA472C9" w14:textId="7BF74879" w:rsidR="004A12B6" w:rsidRPr="007E5253" w:rsidRDefault="00A3361F" w:rsidP="00C60EB2">
            <w:pPr>
              <w:spacing w:before="120"/>
              <w:rPr>
                <w:rFonts w:ascii="Calibri" w:hAnsi="Calibri"/>
                <w:sz w:val="22"/>
                <w:szCs w:val="22"/>
              </w:rPr>
            </w:pPr>
            <w:r>
              <w:rPr>
                <w:rFonts w:ascii="Calibri" w:hAnsi="Calibri"/>
                <w:sz w:val="22"/>
                <w:szCs w:val="22"/>
              </w:rPr>
              <w:t>14,163</w:t>
            </w:r>
          </w:p>
        </w:tc>
        <w:tc>
          <w:tcPr>
            <w:tcW w:w="1080" w:type="dxa"/>
          </w:tcPr>
          <w:p w14:paraId="37F882BA" w14:textId="75E6FAB8" w:rsidR="004A12B6" w:rsidRPr="007E5253" w:rsidRDefault="00A3361F" w:rsidP="00C60EB2">
            <w:pPr>
              <w:spacing w:before="120"/>
              <w:rPr>
                <w:rFonts w:ascii="Calibri" w:hAnsi="Calibri"/>
                <w:sz w:val="22"/>
                <w:szCs w:val="22"/>
              </w:rPr>
            </w:pPr>
            <w:r>
              <w:rPr>
                <w:rFonts w:ascii="Calibri" w:hAnsi="Calibri"/>
                <w:sz w:val="22"/>
                <w:szCs w:val="22"/>
              </w:rPr>
              <w:t>0</w:t>
            </w:r>
          </w:p>
        </w:tc>
      </w:tr>
      <w:tr w:rsidR="004A12B6" w:rsidRPr="007E5253" w14:paraId="608E1E28" w14:textId="71866155" w:rsidTr="008317A7">
        <w:tc>
          <w:tcPr>
            <w:tcW w:w="1156" w:type="dxa"/>
          </w:tcPr>
          <w:p w14:paraId="6D87EFF2" w14:textId="77777777" w:rsidR="004A12B6" w:rsidRPr="007E5253" w:rsidRDefault="004A12B6" w:rsidP="00C60EB2">
            <w:pPr>
              <w:spacing w:before="120"/>
              <w:rPr>
                <w:rFonts w:ascii="Calibri" w:hAnsi="Calibri"/>
                <w:sz w:val="22"/>
                <w:szCs w:val="22"/>
              </w:rPr>
            </w:pPr>
            <w:r>
              <w:rPr>
                <w:rFonts w:ascii="Calibri" w:hAnsi="Calibri"/>
                <w:sz w:val="22"/>
                <w:szCs w:val="22"/>
              </w:rPr>
              <w:t>WA</w:t>
            </w:r>
          </w:p>
        </w:tc>
        <w:tc>
          <w:tcPr>
            <w:tcW w:w="1496" w:type="dxa"/>
          </w:tcPr>
          <w:p w14:paraId="130D0104" w14:textId="5C212FB0" w:rsidR="004A12B6" w:rsidRPr="007E5253" w:rsidRDefault="00A3361F" w:rsidP="00C60EB2">
            <w:pPr>
              <w:spacing w:before="120"/>
              <w:rPr>
                <w:rFonts w:ascii="Calibri" w:hAnsi="Calibri"/>
                <w:sz w:val="22"/>
                <w:szCs w:val="22"/>
              </w:rPr>
            </w:pPr>
            <w:r>
              <w:rPr>
                <w:rFonts w:ascii="Calibri" w:hAnsi="Calibri"/>
                <w:sz w:val="22"/>
                <w:szCs w:val="22"/>
              </w:rPr>
              <w:t>$11,807,154</w:t>
            </w:r>
          </w:p>
        </w:tc>
        <w:tc>
          <w:tcPr>
            <w:tcW w:w="1308" w:type="dxa"/>
          </w:tcPr>
          <w:p w14:paraId="74ECB1B8" w14:textId="1AF3D854" w:rsidR="004A12B6" w:rsidRPr="007E5253" w:rsidRDefault="00A3361F" w:rsidP="00C60EB2">
            <w:pPr>
              <w:spacing w:before="120"/>
              <w:rPr>
                <w:rFonts w:ascii="Calibri" w:hAnsi="Calibri"/>
                <w:sz w:val="22"/>
                <w:szCs w:val="22"/>
              </w:rPr>
            </w:pPr>
            <w:r>
              <w:rPr>
                <w:rFonts w:ascii="Calibri" w:hAnsi="Calibri"/>
                <w:sz w:val="22"/>
                <w:szCs w:val="22"/>
              </w:rPr>
              <w:t>10d</w:t>
            </w:r>
          </w:p>
        </w:tc>
        <w:tc>
          <w:tcPr>
            <w:tcW w:w="1350" w:type="dxa"/>
          </w:tcPr>
          <w:p w14:paraId="376AD3AF" w14:textId="06101E0A" w:rsidR="004A12B6" w:rsidRPr="007E5253" w:rsidRDefault="00A3361F" w:rsidP="00C60EB2">
            <w:pPr>
              <w:spacing w:before="120"/>
              <w:rPr>
                <w:rFonts w:ascii="Calibri" w:hAnsi="Calibri"/>
                <w:sz w:val="22"/>
                <w:szCs w:val="22"/>
              </w:rPr>
            </w:pPr>
            <w:r>
              <w:rPr>
                <w:rFonts w:ascii="Calibri" w:hAnsi="Calibri"/>
                <w:sz w:val="22"/>
                <w:szCs w:val="22"/>
              </w:rPr>
              <w:t>$44</w:t>
            </w:r>
          </w:p>
        </w:tc>
        <w:tc>
          <w:tcPr>
            <w:tcW w:w="1260" w:type="dxa"/>
          </w:tcPr>
          <w:p w14:paraId="1847B386" w14:textId="03DCE1D5" w:rsidR="004A12B6" w:rsidRPr="007E5253" w:rsidRDefault="00A3361F" w:rsidP="00C60EB2">
            <w:pPr>
              <w:spacing w:before="120"/>
              <w:rPr>
                <w:rFonts w:ascii="Calibri" w:hAnsi="Calibri"/>
                <w:sz w:val="22"/>
                <w:szCs w:val="22"/>
              </w:rPr>
            </w:pPr>
            <w:r>
              <w:rPr>
                <w:rFonts w:ascii="Calibri" w:hAnsi="Calibri"/>
                <w:sz w:val="22"/>
                <w:szCs w:val="22"/>
              </w:rPr>
              <w:t>18,010</w:t>
            </w:r>
          </w:p>
        </w:tc>
        <w:tc>
          <w:tcPr>
            <w:tcW w:w="1260" w:type="dxa"/>
          </w:tcPr>
          <w:p w14:paraId="11BED215" w14:textId="1741F66A" w:rsidR="004A12B6" w:rsidRPr="007E5253" w:rsidRDefault="00A3361F" w:rsidP="00C60EB2">
            <w:pPr>
              <w:spacing w:before="120"/>
              <w:rPr>
                <w:rFonts w:ascii="Calibri" w:hAnsi="Calibri"/>
                <w:sz w:val="22"/>
                <w:szCs w:val="22"/>
              </w:rPr>
            </w:pPr>
            <w:r>
              <w:rPr>
                <w:rFonts w:ascii="Calibri" w:hAnsi="Calibri"/>
                <w:sz w:val="22"/>
                <w:szCs w:val="22"/>
              </w:rPr>
              <w:t>14,491</w:t>
            </w:r>
          </w:p>
        </w:tc>
        <w:tc>
          <w:tcPr>
            <w:tcW w:w="1080" w:type="dxa"/>
          </w:tcPr>
          <w:p w14:paraId="4B50E39A" w14:textId="0381EB96" w:rsidR="004A12B6" w:rsidRPr="007E5253" w:rsidRDefault="00A3361F" w:rsidP="00C60EB2">
            <w:pPr>
              <w:spacing w:before="120"/>
              <w:rPr>
                <w:rFonts w:ascii="Calibri" w:hAnsi="Calibri"/>
                <w:sz w:val="22"/>
                <w:szCs w:val="22"/>
              </w:rPr>
            </w:pPr>
            <w:r>
              <w:rPr>
                <w:rFonts w:ascii="Calibri" w:hAnsi="Calibri"/>
                <w:sz w:val="22"/>
                <w:szCs w:val="22"/>
              </w:rPr>
              <w:t>$10,169</w:t>
            </w:r>
          </w:p>
        </w:tc>
      </w:tr>
      <w:tr w:rsidR="004A12B6" w:rsidRPr="007E5253" w14:paraId="28E3CEB3" w14:textId="7938702C" w:rsidTr="008317A7">
        <w:tc>
          <w:tcPr>
            <w:tcW w:w="1156" w:type="dxa"/>
          </w:tcPr>
          <w:p w14:paraId="4727DD04" w14:textId="77777777" w:rsidR="004A12B6" w:rsidRPr="007E5253" w:rsidRDefault="004A12B6" w:rsidP="00C60EB2">
            <w:pPr>
              <w:spacing w:before="120"/>
              <w:rPr>
                <w:rFonts w:ascii="Calibri" w:hAnsi="Calibri"/>
                <w:sz w:val="22"/>
                <w:szCs w:val="22"/>
              </w:rPr>
            </w:pPr>
            <w:r>
              <w:rPr>
                <w:rFonts w:ascii="Calibri" w:hAnsi="Calibri"/>
                <w:sz w:val="22"/>
                <w:szCs w:val="22"/>
              </w:rPr>
              <w:t>WI</w:t>
            </w:r>
          </w:p>
        </w:tc>
        <w:tc>
          <w:tcPr>
            <w:tcW w:w="1496" w:type="dxa"/>
          </w:tcPr>
          <w:p w14:paraId="5F56BF4A" w14:textId="552AD194" w:rsidR="004A12B6" w:rsidRPr="007E5253" w:rsidRDefault="00A3361F" w:rsidP="00C60EB2">
            <w:pPr>
              <w:spacing w:before="120"/>
              <w:rPr>
                <w:rFonts w:ascii="Calibri" w:hAnsi="Calibri"/>
                <w:sz w:val="22"/>
                <w:szCs w:val="22"/>
              </w:rPr>
            </w:pPr>
            <w:r>
              <w:rPr>
                <w:rFonts w:ascii="Calibri" w:hAnsi="Calibri"/>
                <w:sz w:val="22"/>
                <w:szCs w:val="22"/>
              </w:rPr>
              <w:t>$11,802,224</w:t>
            </w:r>
          </w:p>
        </w:tc>
        <w:tc>
          <w:tcPr>
            <w:tcW w:w="1308" w:type="dxa"/>
          </w:tcPr>
          <w:p w14:paraId="1DF555BF" w14:textId="2768F055" w:rsidR="004A12B6" w:rsidRPr="007E5253" w:rsidRDefault="00A3361F" w:rsidP="00C60EB2">
            <w:pPr>
              <w:spacing w:before="120"/>
              <w:rPr>
                <w:rFonts w:ascii="Calibri" w:hAnsi="Calibri"/>
                <w:sz w:val="22"/>
                <w:szCs w:val="22"/>
              </w:rPr>
            </w:pPr>
            <w:r>
              <w:rPr>
                <w:rFonts w:ascii="Calibri" w:hAnsi="Calibri"/>
                <w:sz w:val="22"/>
                <w:szCs w:val="22"/>
              </w:rPr>
              <w:t>18d</w:t>
            </w:r>
          </w:p>
        </w:tc>
        <w:tc>
          <w:tcPr>
            <w:tcW w:w="1350" w:type="dxa"/>
          </w:tcPr>
          <w:p w14:paraId="67E74E63" w14:textId="1032EE81" w:rsidR="004A12B6" w:rsidRPr="007E5253" w:rsidRDefault="00A3361F" w:rsidP="00C60EB2">
            <w:pPr>
              <w:spacing w:before="120"/>
              <w:rPr>
                <w:rFonts w:ascii="Calibri" w:hAnsi="Calibri"/>
                <w:sz w:val="22"/>
                <w:szCs w:val="22"/>
              </w:rPr>
            </w:pPr>
            <w:r>
              <w:rPr>
                <w:rFonts w:ascii="Calibri" w:hAnsi="Calibri"/>
                <w:sz w:val="22"/>
                <w:szCs w:val="22"/>
              </w:rPr>
              <w:t>$38</w:t>
            </w:r>
          </w:p>
        </w:tc>
        <w:tc>
          <w:tcPr>
            <w:tcW w:w="1260" w:type="dxa"/>
          </w:tcPr>
          <w:p w14:paraId="2FB7092D" w14:textId="7C011781" w:rsidR="004A12B6" w:rsidRPr="007E5253" w:rsidRDefault="00A3361F" w:rsidP="00C60EB2">
            <w:pPr>
              <w:spacing w:before="120"/>
              <w:rPr>
                <w:rFonts w:ascii="Calibri" w:hAnsi="Calibri"/>
                <w:sz w:val="22"/>
                <w:szCs w:val="22"/>
              </w:rPr>
            </w:pPr>
            <w:r>
              <w:rPr>
                <w:rFonts w:ascii="Calibri" w:hAnsi="Calibri"/>
                <w:sz w:val="22"/>
                <w:szCs w:val="22"/>
              </w:rPr>
              <w:t>12,261</w:t>
            </w:r>
          </w:p>
        </w:tc>
        <w:tc>
          <w:tcPr>
            <w:tcW w:w="1260" w:type="dxa"/>
          </w:tcPr>
          <w:p w14:paraId="1BE7DBB1" w14:textId="4E3F2456" w:rsidR="004A12B6" w:rsidRPr="007E5253" w:rsidRDefault="00A3361F" w:rsidP="00C60EB2">
            <w:pPr>
              <w:spacing w:before="120"/>
              <w:rPr>
                <w:rFonts w:ascii="Calibri" w:hAnsi="Calibri"/>
                <w:sz w:val="22"/>
                <w:szCs w:val="22"/>
              </w:rPr>
            </w:pPr>
            <w:r>
              <w:rPr>
                <w:rFonts w:ascii="Calibri" w:hAnsi="Calibri"/>
                <w:sz w:val="22"/>
                <w:szCs w:val="22"/>
              </w:rPr>
              <w:t>9,935</w:t>
            </w:r>
          </w:p>
        </w:tc>
        <w:tc>
          <w:tcPr>
            <w:tcW w:w="1080" w:type="dxa"/>
          </w:tcPr>
          <w:p w14:paraId="0534310A" w14:textId="7C955E4C" w:rsidR="004A12B6" w:rsidRPr="007E5253" w:rsidRDefault="00A3361F" w:rsidP="00C60EB2">
            <w:pPr>
              <w:spacing w:before="120"/>
              <w:rPr>
                <w:rFonts w:ascii="Calibri" w:hAnsi="Calibri"/>
                <w:sz w:val="22"/>
                <w:szCs w:val="22"/>
              </w:rPr>
            </w:pPr>
            <w:r>
              <w:rPr>
                <w:rFonts w:ascii="Calibri" w:hAnsi="Calibri"/>
                <w:sz w:val="22"/>
                <w:szCs w:val="22"/>
              </w:rPr>
              <w:t>$986</w:t>
            </w:r>
          </w:p>
        </w:tc>
      </w:tr>
      <w:tr w:rsidR="004A12B6" w:rsidRPr="007E5253" w14:paraId="531BC97B" w14:textId="3E49F339" w:rsidTr="004A12B6">
        <w:tc>
          <w:tcPr>
            <w:tcW w:w="8910" w:type="dxa"/>
            <w:gridSpan w:val="7"/>
            <w:shd w:val="clear" w:color="auto" w:fill="D9D9D9" w:themeFill="background1" w:themeFillShade="D9"/>
          </w:tcPr>
          <w:p w14:paraId="36049A17" w14:textId="189D16E5" w:rsidR="004A12B6" w:rsidRDefault="004A12B6" w:rsidP="00C94082">
            <w:pPr>
              <w:spacing w:before="120"/>
              <w:rPr>
                <w:rFonts w:ascii="Calibri" w:hAnsi="Calibri"/>
                <w:b/>
                <w:sz w:val="22"/>
                <w:szCs w:val="22"/>
              </w:rPr>
            </w:pPr>
            <w:r>
              <w:rPr>
                <w:rFonts w:ascii="Calibri" w:hAnsi="Calibri"/>
                <w:b/>
                <w:sz w:val="22"/>
                <w:szCs w:val="22"/>
              </w:rPr>
              <w:t>Fleet C</w:t>
            </w:r>
            <w:r w:rsidRPr="00C44C76">
              <w:rPr>
                <w:rFonts w:ascii="Calibri" w:hAnsi="Calibri"/>
                <w:b/>
                <w:sz w:val="22"/>
                <w:szCs w:val="22"/>
              </w:rPr>
              <w:t>ard</w:t>
            </w:r>
            <w:r>
              <w:rPr>
                <w:rFonts w:ascii="Calibri" w:hAnsi="Calibri"/>
                <w:b/>
                <w:sz w:val="22"/>
                <w:szCs w:val="22"/>
              </w:rPr>
              <w:t xml:space="preserve"> (Political Subdivisions)</w:t>
            </w:r>
          </w:p>
        </w:tc>
      </w:tr>
      <w:tr w:rsidR="004A12B6" w:rsidRPr="007E5253" w14:paraId="07704E25" w14:textId="699829A9" w:rsidTr="008317A7">
        <w:tc>
          <w:tcPr>
            <w:tcW w:w="1156" w:type="dxa"/>
          </w:tcPr>
          <w:p w14:paraId="6C0D5F81" w14:textId="77777777" w:rsidR="004A12B6" w:rsidRDefault="004A12B6" w:rsidP="00C60EB2">
            <w:pPr>
              <w:spacing w:before="120"/>
              <w:rPr>
                <w:rFonts w:ascii="Calibri" w:hAnsi="Calibri"/>
                <w:sz w:val="22"/>
                <w:szCs w:val="22"/>
              </w:rPr>
            </w:pPr>
            <w:r w:rsidRPr="00C44C76">
              <w:rPr>
                <w:rFonts w:ascii="Calibri" w:hAnsi="Calibri"/>
                <w:b/>
                <w:sz w:val="22"/>
                <w:szCs w:val="22"/>
              </w:rPr>
              <w:t>State</w:t>
            </w:r>
          </w:p>
        </w:tc>
        <w:tc>
          <w:tcPr>
            <w:tcW w:w="1496" w:type="dxa"/>
          </w:tcPr>
          <w:p w14:paraId="5815C050" w14:textId="77777777" w:rsidR="004A12B6" w:rsidRPr="007E5253" w:rsidRDefault="004A12B6" w:rsidP="00C60EB2">
            <w:pPr>
              <w:spacing w:before="120"/>
              <w:rPr>
                <w:rFonts w:ascii="Calibri" w:hAnsi="Calibri"/>
                <w:sz w:val="22"/>
                <w:szCs w:val="22"/>
              </w:rPr>
            </w:pPr>
            <w:r w:rsidRPr="00C44C76">
              <w:rPr>
                <w:rFonts w:ascii="Calibri" w:hAnsi="Calibri"/>
                <w:b/>
                <w:sz w:val="22"/>
                <w:szCs w:val="22"/>
              </w:rPr>
              <w:t>Volume</w:t>
            </w:r>
          </w:p>
        </w:tc>
        <w:tc>
          <w:tcPr>
            <w:tcW w:w="1308" w:type="dxa"/>
          </w:tcPr>
          <w:p w14:paraId="557F9EFE" w14:textId="77777777" w:rsidR="004A12B6" w:rsidRPr="007E5253" w:rsidRDefault="004A12B6" w:rsidP="00C60EB2">
            <w:pPr>
              <w:spacing w:before="120"/>
              <w:rPr>
                <w:rFonts w:ascii="Calibri" w:hAnsi="Calibri"/>
                <w:sz w:val="22"/>
                <w:szCs w:val="22"/>
              </w:rPr>
            </w:pPr>
            <w:r>
              <w:rPr>
                <w:rFonts w:ascii="Calibri" w:hAnsi="Calibri"/>
                <w:b/>
                <w:sz w:val="22"/>
                <w:szCs w:val="22"/>
              </w:rPr>
              <w:t xml:space="preserve">Avg </w:t>
            </w:r>
            <w:r w:rsidRPr="00C44C76">
              <w:rPr>
                <w:rFonts w:ascii="Calibri" w:hAnsi="Calibri"/>
                <w:b/>
                <w:sz w:val="22"/>
                <w:szCs w:val="22"/>
              </w:rPr>
              <w:t>Speed of pay</w:t>
            </w:r>
          </w:p>
        </w:tc>
        <w:tc>
          <w:tcPr>
            <w:tcW w:w="1350" w:type="dxa"/>
          </w:tcPr>
          <w:p w14:paraId="1C035FA0" w14:textId="77777777" w:rsidR="004A12B6" w:rsidRPr="007E5253" w:rsidRDefault="004A12B6" w:rsidP="00C60EB2">
            <w:pPr>
              <w:spacing w:before="120"/>
              <w:rPr>
                <w:rFonts w:ascii="Calibri" w:hAnsi="Calibri"/>
                <w:sz w:val="22"/>
                <w:szCs w:val="22"/>
              </w:rPr>
            </w:pPr>
            <w:r w:rsidRPr="00C44C76">
              <w:rPr>
                <w:rFonts w:ascii="Calibri" w:hAnsi="Calibri"/>
                <w:b/>
                <w:sz w:val="22"/>
                <w:szCs w:val="22"/>
              </w:rPr>
              <w:t>Avg transaction size</w:t>
            </w:r>
          </w:p>
        </w:tc>
        <w:tc>
          <w:tcPr>
            <w:tcW w:w="1260" w:type="dxa"/>
          </w:tcPr>
          <w:p w14:paraId="48783F70" w14:textId="77777777" w:rsidR="004A12B6" w:rsidRPr="007E5253" w:rsidRDefault="004A12B6" w:rsidP="00C60EB2">
            <w:pPr>
              <w:spacing w:before="120"/>
              <w:rPr>
                <w:rFonts w:ascii="Calibri" w:hAnsi="Calibri"/>
                <w:sz w:val="22"/>
                <w:szCs w:val="22"/>
              </w:rPr>
            </w:pPr>
            <w:r w:rsidRPr="00C44C76">
              <w:rPr>
                <w:rFonts w:ascii="Calibri" w:hAnsi="Calibri"/>
                <w:b/>
                <w:sz w:val="22"/>
                <w:szCs w:val="22"/>
              </w:rPr>
              <w:t># of cards</w:t>
            </w:r>
          </w:p>
        </w:tc>
        <w:tc>
          <w:tcPr>
            <w:tcW w:w="1260" w:type="dxa"/>
          </w:tcPr>
          <w:p w14:paraId="48267C03" w14:textId="77777777" w:rsidR="004A12B6" w:rsidRPr="007E5253" w:rsidRDefault="004A12B6" w:rsidP="00C60EB2">
            <w:pPr>
              <w:spacing w:before="120"/>
              <w:rPr>
                <w:rFonts w:ascii="Calibri" w:hAnsi="Calibri"/>
                <w:sz w:val="22"/>
                <w:szCs w:val="22"/>
              </w:rPr>
            </w:pPr>
            <w:r w:rsidRPr="00C44C76">
              <w:rPr>
                <w:rFonts w:ascii="Calibri" w:hAnsi="Calibri"/>
                <w:b/>
                <w:sz w:val="22"/>
                <w:szCs w:val="22"/>
              </w:rPr>
              <w:t># of active cards</w:t>
            </w:r>
          </w:p>
        </w:tc>
        <w:tc>
          <w:tcPr>
            <w:tcW w:w="1080" w:type="dxa"/>
          </w:tcPr>
          <w:p w14:paraId="0D833946" w14:textId="77777777" w:rsidR="004A12B6" w:rsidRPr="00C44C76" w:rsidRDefault="004A12B6" w:rsidP="00C60EB2">
            <w:pPr>
              <w:spacing w:before="120"/>
              <w:rPr>
                <w:rFonts w:ascii="Calibri" w:hAnsi="Calibri"/>
                <w:b/>
                <w:sz w:val="22"/>
                <w:szCs w:val="22"/>
              </w:rPr>
            </w:pPr>
          </w:p>
        </w:tc>
      </w:tr>
      <w:tr w:rsidR="004A12B6" w:rsidRPr="007E5253" w14:paraId="0D885DC1" w14:textId="0DBEB091" w:rsidTr="008317A7">
        <w:tc>
          <w:tcPr>
            <w:tcW w:w="1156" w:type="dxa"/>
          </w:tcPr>
          <w:p w14:paraId="379E8220" w14:textId="43826641" w:rsidR="004A12B6" w:rsidRDefault="004A12B6" w:rsidP="00C94082">
            <w:pPr>
              <w:spacing w:before="120"/>
              <w:rPr>
                <w:rFonts w:ascii="Calibri" w:hAnsi="Calibri"/>
                <w:sz w:val="22"/>
                <w:szCs w:val="22"/>
              </w:rPr>
            </w:pPr>
            <w:r>
              <w:rPr>
                <w:rFonts w:ascii="Calibri" w:hAnsi="Calibri"/>
                <w:sz w:val="22"/>
                <w:szCs w:val="22"/>
              </w:rPr>
              <w:t>AR</w:t>
            </w:r>
          </w:p>
        </w:tc>
        <w:tc>
          <w:tcPr>
            <w:tcW w:w="1496" w:type="dxa"/>
          </w:tcPr>
          <w:p w14:paraId="56F2CC95" w14:textId="092E42B2" w:rsidR="004A12B6" w:rsidRPr="007E5253" w:rsidRDefault="00A3361F" w:rsidP="00C94082">
            <w:pPr>
              <w:spacing w:before="120"/>
              <w:rPr>
                <w:rFonts w:ascii="Calibri" w:hAnsi="Calibri"/>
                <w:sz w:val="22"/>
                <w:szCs w:val="22"/>
              </w:rPr>
            </w:pPr>
            <w:r>
              <w:rPr>
                <w:rFonts w:ascii="Calibri" w:hAnsi="Calibri"/>
                <w:sz w:val="22"/>
                <w:szCs w:val="22"/>
              </w:rPr>
              <w:t>$554,097</w:t>
            </w:r>
          </w:p>
        </w:tc>
        <w:tc>
          <w:tcPr>
            <w:tcW w:w="1308" w:type="dxa"/>
          </w:tcPr>
          <w:p w14:paraId="3B9F4A7E" w14:textId="60BBD141" w:rsidR="004A12B6" w:rsidRPr="007E5253" w:rsidRDefault="00A3361F" w:rsidP="00C94082">
            <w:pPr>
              <w:spacing w:before="120"/>
              <w:rPr>
                <w:rFonts w:ascii="Calibri" w:hAnsi="Calibri"/>
                <w:sz w:val="22"/>
                <w:szCs w:val="22"/>
              </w:rPr>
            </w:pPr>
            <w:r>
              <w:rPr>
                <w:rFonts w:ascii="Calibri" w:hAnsi="Calibri"/>
                <w:sz w:val="22"/>
                <w:szCs w:val="22"/>
              </w:rPr>
              <w:t>21d</w:t>
            </w:r>
          </w:p>
        </w:tc>
        <w:tc>
          <w:tcPr>
            <w:tcW w:w="1350" w:type="dxa"/>
          </w:tcPr>
          <w:p w14:paraId="68F99FDC" w14:textId="26ACD31C" w:rsidR="004A12B6" w:rsidRPr="007E5253" w:rsidRDefault="00A3361F" w:rsidP="00C94082">
            <w:pPr>
              <w:spacing w:before="120"/>
              <w:rPr>
                <w:rFonts w:ascii="Calibri" w:hAnsi="Calibri"/>
                <w:sz w:val="22"/>
                <w:szCs w:val="22"/>
              </w:rPr>
            </w:pPr>
            <w:r>
              <w:rPr>
                <w:rFonts w:ascii="Calibri" w:hAnsi="Calibri"/>
                <w:sz w:val="22"/>
                <w:szCs w:val="22"/>
              </w:rPr>
              <w:t>$37</w:t>
            </w:r>
          </w:p>
        </w:tc>
        <w:tc>
          <w:tcPr>
            <w:tcW w:w="1260" w:type="dxa"/>
          </w:tcPr>
          <w:p w14:paraId="4B769DD4" w14:textId="73DA612B" w:rsidR="004A12B6" w:rsidRPr="007E5253" w:rsidRDefault="00A3361F" w:rsidP="00C94082">
            <w:pPr>
              <w:spacing w:before="120"/>
              <w:rPr>
                <w:rFonts w:ascii="Calibri" w:hAnsi="Calibri"/>
                <w:sz w:val="22"/>
                <w:szCs w:val="22"/>
              </w:rPr>
            </w:pPr>
            <w:r>
              <w:rPr>
                <w:rFonts w:ascii="Calibri" w:hAnsi="Calibri"/>
                <w:sz w:val="22"/>
                <w:szCs w:val="22"/>
              </w:rPr>
              <w:t>1,310</w:t>
            </w:r>
          </w:p>
        </w:tc>
        <w:tc>
          <w:tcPr>
            <w:tcW w:w="1260" w:type="dxa"/>
          </w:tcPr>
          <w:p w14:paraId="20919EDE" w14:textId="5CE203F3" w:rsidR="004A12B6" w:rsidRPr="007E5253" w:rsidRDefault="00A3361F" w:rsidP="00C94082">
            <w:pPr>
              <w:spacing w:before="120"/>
              <w:rPr>
                <w:rFonts w:ascii="Calibri" w:hAnsi="Calibri"/>
                <w:sz w:val="22"/>
                <w:szCs w:val="22"/>
              </w:rPr>
            </w:pPr>
            <w:r>
              <w:rPr>
                <w:rFonts w:ascii="Calibri" w:hAnsi="Calibri"/>
                <w:sz w:val="22"/>
                <w:szCs w:val="22"/>
              </w:rPr>
              <w:t>1,157</w:t>
            </w:r>
          </w:p>
        </w:tc>
        <w:tc>
          <w:tcPr>
            <w:tcW w:w="1080" w:type="dxa"/>
          </w:tcPr>
          <w:p w14:paraId="678864AB" w14:textId="5684537D" w:rsidR="004A12B6" w:rsidRPr="007E5253" w:rsidRDefault="00A3361F" w:rsidP="00C94082">
            <w:pPr>
              <w:spacing w:before="120"/>
              <w:rPr>
                <w:rFonts w:ascii="Calibri" w:hAnsi="Calibri"/>
                <w:sz w:val="22"/>
                <w:szCs w:val="22"/>
              </w:rPr>
            </w:pPr>
            <w:r>
              <w:rPr>
                <w:rFonts w:ascii="Calibri" w:hAnsi="Calibri"/>
                <w:sz w:val="22"/>
                <w:szCs w:val="22"/>
              </w:rPr>
              <w:t>$1,404</w:t>
            </w:r>
          </w:p>
        </w:tc>
      </w:tr>
      <w:tr w:rsidR="00B537E0" w:rsidRPr="007E5253" w14:paraId="43DD656A" w14:textId="768AE496" w:rsidTr="00F51F35">
        <w:tc>
          <w:tcPr>
            <w:tcW w:w="1156" w:type="dxa"/>
            <w:shd w:val="clear" w:color="auto" w:fill="F2F2F2" w:themeFill="background1" w:themeFillShade="F2"/>
          </w:tcPr>
          <w:p w14:paraId="438163F2" w14:textId="7C99A812" w:rsidR="00B537E0" w:rsidRDefault="00B537E0" w:rsidP="00C94082">
            <w:pPr>
              <w:spacing w:before="120"/>
              <w:rPr>
                <w:rFonts w:ascii="Calibri" w:hAnsi="Calibri"/>
                <w:sz w:val="22"/>
                <w:szCs w:val="22"/>
              </w:rPr>
            </w:pPr>
            <w:r>
              <w:rPr>
                <w:rFonts w:ascii="Calibri" w:hAnsi="Calibri"/>
                <w:sz w:val="22"/>
                <w:szCs w:val="22"/>
              </w:rPr>
              <w:t>AZ</w:t>
            </w:r>
          </w:p>
        </w:tc>
        <w:tc>
          <w:tcPr>
            <w:tcW w:w="7754" w:type="dxa"/>
            <w:gridSpan w:val="6"/>
            <w:shd w:val="clear" w:color="auto" w:fill="F2F2F2" w:themeFill="background1" w:themeFillShade="F2"/>
          </w:tcPr>
          <w:p w14:paraId="497040FB" w14:textId="7D68107F" w:rsidR="00B537E0" w:rsidRPr="00B537E0" w:rsidRDefault="00B537E0" w:rsidP="00C94082">
            <w:pPr>
              <w:spacing w:before="120"/>
              <w:rPr>
                <w:rFonts w:ascii="Calibri" w:hAnsi="Calibri"/>
                <w:i/>
                <w:sz w:val="22"/>
                <w:szCs w:val="22"/>
              </w:rPr>
            </w:pPr>
            <w:r>
              <w:rPr>
                <w:rFonts w:ascii="Calibri" w:hAnsi="Calibri"/>
                <w:i/>
                <w:sz w:val="22"/>
                <w:szCs w:val="22"/>
              </w:rPr>
              <w:t>Included in State numbers above.</w:t>
            </w:r>
          </w:p>
        </w:tc>
      </w:tr>
      <w:tr w:rsidR="00F51F35" w:rsidRPr="007E5253" w14:paraId="32771EDB" w14:textId="7279CC00" w:rsidTr="00F51F35">
        <w:tc>
          <w:tcPr>
            <w:tcW w:w="1156" w:type="dxa"/>
            <w:shd w:val="clear" w:color="auto" w:fill="F2F2F2" w:themeFill="background1" w:themeFillShade="F2"/>
          </w:tcPr>
          <w:p w14:paraId="1F887990" w14:textId="2DD1C04A" w:rsidR="00F51F35" w:rsidRDefault="00F51F35" w:rsidP="00F51F35">
            <w:pPr>
              <w:spacing w:before="120"/>
              <w:rPr>
                <w:rFonts w:ascii="Calibri" w:hAnsi="Calibri"/>
                <w:sz w:val="22"/>
                <w:szCs w:val="22"/>
              </w:rPr>
            </w:pPr>
            <w:r>
              <w:rPr>
                <w:rFonts w:ascii="Calibri" w:hAnsi="Calibri"/>
                <w:sz w:val="22"/>
                <w:szCs w:val="22"/>
              </w:rPr>
              <w:t>CA</w:t>
            </w:r>
          </w:p>
        </w:tc>
        <w:tc>
          <w:tcPr>
            <w:tcW w:w="7754" w:type="dxa"/>
            <w:gridSpan w:val="6"/>
            <w:shd w:val="clear" w:color="auto" w:fill="F2F2F2" w:themeFill="background1" w:themeFillShade="F2"/>
          </w:tcPr>
          <w:p w14:paraId="45940EA4" w14:textId="3517426C" w:rsidR="00F51F35" w:rsidRPr="007E5253" w:rsidRDefault="00F51F35" w:rsidP="00F51F35">
            <w:pPr>
              <w:spacing w:before="120"/>
              <w:rPr>
                <w:rFonts w:ascii="Calibri" w:hAnsi="Calibri"/>
                <w:sz w:val="22"/>
                <w:szCs w:val="22"/>
              </w:rPr>
            </w:pPr>
            <w:r>
              <w:rPr>
                <w:rFonts w:ascii="Calibri" w:hAnsi="Calibri"/>
                <w:i/>
                <w:sz w:val="22"/>
                <w:szCs w:val="22"/>
              </w:rPr>
              <w:t>Included in State numbers above.</w:t>
            </w:r>
          </w:p>
        </w:tc>
      </w:tr>
      <w:tr w:rsidR="00F51F35" w:rsidRPr="007E5253" w14:paraId="2C2561B5" w14:textId="5C02801E" w:rsidTr="008317A7">
        <w:tc>
          <w:tcPr>
            <w:tcW w:w="1156" w:type="dxa"/>
          </w:tcPr>
          <w:p w14:paraId="1EE78AF5" w14:textId="62CA9333" w:rsidR="00F51F35" w:rsidRDefault="00F51F35" w:rsidP="00F51F35">
            <w:pPr>
              <w:spacing w:before="120"/>
              <w:rPr>
                <w:rFonts w:ascii="Calibri" w:hAnsi="Calibri"/>
                <w:sz w:val="22"/>
                <w:szCs w:val="22"/>
              </w:rPr>
            </w:pPr>
            <w:r>
              <w:rPr>
                <w:rFonts w:ascii="Calibri" w:hAnsi="Calibri"/>
                <w:sz w:val="22"/>
                <w:szCs w:val="22"/>
              </w:rPr>
              <w:t>CO</w:t>
            </w:r>
          </w:p>
        </w:tc>
        <w:tc>
          <w:tcPr>
            <w:tcW w:w="1496" w:type="dxa"/>
          </w:tcPr>
          <w:p w14:paraId="33CA92DA" w14:textId="61C53434" w:rsidR="00F51F35" w:rsidRPr="007E5253" w:rsidRDefault="00F51F35" w:rsidP="00F51F35">
            <w:pPr>
              <w:spacing w:before="120"/>
              <w:rPr>
                <w:rFonts w:ascii="Calibri" w:hAnsi="Calibri"/>
                <w:sz w:val="22"/>
                <w:szCs w:val="22"/>
              </w:rPr>
            </w:pPr>
            <w:r>
              <w:rPr>
                <w:rFonts w:ascii="Calibri" w:hAnsi="Calibri"/>
                <w:sz w:val="22"/>
                <w:szCs w:val="22"/>
              </w:rPr>
              <w:t>$1,287,014</w:t>
            </w:r>
          </w:p>
        </w:tc>
        <w:tc>
          <w:tcPr>
            <w:tcW w:w="1308" w:type="dxa"/>
          </w:tcPr>
          <w:p w14:paraId="7D70715C" w14:textId="5725A23E" w:rsidR="00F51F35" w:rsidRPr="007E5253" w:rsidRDefault="00F51F35" w:rsidP="00F51F35">
            <w:pPr>
              <w:spacing w:before="120"/>
              <w:rPr>
                <w:rFonts w:ascii="Calibri" w:hAnsi="Calibri"/>
                <w:sz w:val="22"/>
                <w:szCs w:val="22"/>
              </w:rPr>
            </w:pPr>
            <w:r>
              <w:rPr>
                <w:rFonts w:ascii="Calibri" w:hAnsi="Calibri"/>
                <w:sz w:val="22"/>
                <w:szCs w:val="22"/>
              </w:rPr>
              <w:t>11d</w:t>
            </w:r>
          </w:p>
        </w:tc>
        <w:tc>
          <w:tcPr>
            <w:tcW w:w="1350" w:type="dxa"/>
          </w:tcPr>
          <w:p w14:paraId="5DB9D127" w14:textId="6BA7E13A" w:rsidR="00F51F35" w:rsidRPr="007E5253" w:rsidRDefault="00F51F35" w:rsidP="00F51F35">
            <w:pPr>
              <w:spacing w:before="120"/>
              <w:rPr>
                <w:rFonts w:ascii="Calibri" w:hAnsi="Calibri"/>
                <w:sz w:val="22"/>
                <w:szCs w:val="22"/>
              </w:rPr>
            </w:pPr>
            <w:r>
              <w:rPr>
                <w:rFonts w:ascii="Calibri" w:hAnsi="Calibri"/>
                <w:sz w:val="22"/>
                <w:szCs w:val="22"/>
              </w:rPr>
              <w:t>$39</w:t>
            </w:r>
          </w:p>
        </w:tc>
        <w:tc>
          <w:tcPr>
            <w:tcW w:w="1260" w:type="dxa"/>
          </w:tcPr>
          <w:p w14:paraId="3C99B363" w14:textId="300AB9C1" w:rsidR="00F51F35" w:rsidRPr="007E5253" w:rsidRDefault="00F51F35" w:rsidP="00F51F35">
            <w:pPr>
              <w:spacing w:before="120"/>
              <w:rPr>
                <w:rFonts w:ascii="Calibri" w:hAnsi="Calibri"/>
                <w:sz w:val="22"/>
                <w:szCs w:val="22"/>
              </w:rPr>
            </w:pPr>
            <w:r>
              <w:rPr>
                <w:rFonts w:ascii="Calibri" w:hAnsi="Calibri"/>
                <w:sz w:val="22"/>
                <w:szCs w:val="22"/>
              </w:rPr>
              <w:t>2,305</w:t>
            </w:r>
          </w:p>
        </w:tc>
        <w:tc>
          <w:tcPr>
            <w:tcW w:w="1260" w:type="dxa"/>
          </w:tcPr>
          <w:p w14:paraId="6F83BE38" w14:textId="23A3C95B" w:rsidR="00F51F35" w:rsidRPr="007E5253" w:rsidRDefault="00F51F35" w:rsidP="00F51F35">
            <w:pPr>
              <w:spacing w:before="120"/>
              <w:rPr>
                <w:rFonts w:ascii="Calibri" w:hAnsi="Calibri"/>
                <w:sz w:val="22"/>
                <w:szCs w:val="22"/>
              </w:rPr>
            </w:pPr>
            <w:r>
              <w:rPr>
                <w:rFonts w:ascii="Calibri" w:hAnsi="Calibri"/>
                <w:sz w:val="22"/>
                <w:szCs w:val="22"/>
              </w:rPr>
              <w:t>1,810</w:t>
            </w:r>
          </w:p>
        </w:tc>
        <w:tc>
          <w:tcPr>
            <w:tcW w:w="1080" w:type="dxa"/>
          </w:tcPr>
          <w:p w14:paraId="66F9F73B" w14:textId="2304EBDB" w:rsidR="00F51F35" w:rsidRPr="007E5253" w:rsidRDefault="00F51F35" w:rsidP="00F51F35">
            <w:pPr>
              <w:spacing w:before="120"/>
              <w:rPr>
                <w:rFonts w:ascii="Calibri" w:hAnsi="Calibri"/>
                <w:sz w:val="22"/>
                <w:szCs w:val="22"/>
              </w:rPr>
            </w:pPr>
            <w:r>
              <w:rPr>
                <w:rFonts w:ascii="Calibri" w:hAnsi="Calibri"/>
                <w:sz w:val="22"/>
                <w:szCs w:val="22"/>
              </w:rPr>
              <w:t>0</w:t>
            </w:r>
          </w:p>
        </w:tc>
      </w:tr>
      <w:tr w:rsidR="00F51F35" w:rsidRPr="007E5253" w14:paraId="18BE2A1F" w14:textId="1E8E87B3" w:rsidTr="00F51F35">
        <w:tc>
          <w:tcPr>
            <w:tcW w:w="1156" w:type="dxa"/>
            <w:shd w:val="clear" w:color="auto" w:fill="F2F2F2" w:themeFill="background1" w:themeFillShade="F2"/>
          </w:tcPr>
          <w:p w14:paraId="31221DDE" w14:textId="107DEDD6" w:rsidR="00F51F35" w:rsidRDefault="00F51F35" w:rsidP="00F51F35">
            <w:pPr>
              <w:spacing w:before="120"/>
              <w:rPr>
                <w:rFonts w:ascii="Calibri" w:hAnsi="Calibri"/>
                <w:sz w:val="22"/>
                <w:szCs w:val="22"/>
              </w:rPr>
            </w:pPr>
            <w:r>
              <w:rPr>
                <w:rFonts w:ascii="Calibri" w:hAnsi="Calibri"/>
                <w:sz w:val="22"/>
                <w:szCs w:val="22"/>
              </w:rPr>
              <w:t>MN</w:t>
            </w:r>
          </w:p>
        </w:tc>
        <w:tc>
          <w:tcPr>
            <w:tcW w:w="7754" w:type="dxa"/>
            <w:gridSpan w:val="6"/>
            <w:shd w:val="clear" w:color="auto" w:fill="F2F2F2" w:themeFill="background1" w:themeFillShade="F2"/>
          </w:tcPr>
          <w:p w14:paraId="5CF89BC4" w14:textId="47E73E14" w:rsidR="00F51F35" w:rsidRPr="007E5253" w:rsidRDefault="00F51F35" w:rsidP="00F51F35">
            <w:pPr>
              <w:spacing w:before="120"/>
              <w:rPr>
                <w:rFonts w:ascii="Calibri" w:hAnsi="Calibri"/>
                <w:sz w:val="22"/>
                <w:szCs w:val="22"/>
              </w:rPr>
            </w:pPr>
            <w:r>
              <w:rPr>
                <w:rFonts w:ascii="Calibri" w:hAnsi="Calibri"/>
                <w:i/>
                <w:sz w:val="22"/>
                <w:szCs w:val="22"/>
              </w:rPr>
              <w:t>Included in State numbers above.</w:t>
            </w:r>
          </w:p>
        </w:tc>
      </w:tr>
      <w:tr w:rsidR="00F51F35" w:rsidRPr="007E5253" w14:paraId="7F897056" w14:textId="15DEC6E7" w:rsidTr="00F51F35">
        <w:tc>
          <w:tcPr>
            <w:tcW w:w="1156" w:type="dxa"/>
            <w:shd w:val="clear" w:color="auto" w:fill="F2F2F2" w:themeFill="background1" w:themeFillShade="F2"/>
          </w:tcPr>
          <w:p w14:paraId="24810012" w14:textId="5F3AC752" w:rsidR="00F51F35" w:rsidRDefault="00F51F35" w:rsidP="00F51F35">
            <w:pPr>
              <w:spacing w:before="120"/>
              <w:rPr>
                <w:rFonts w:ascii="Calibri" w:hAnsi="Calibri"/>
                <w:sz w:val="22"/>
                <w:szCs w:val="22"/>
              </w:rPr>
            </w:pPr>
            <w:r>
              <w:rPr>
                <w:rFonts w:ascii="Calibri" w:hAnsi="Calibri"/>
                <w:sz w:val="22"/>
                <w:szCs w:val="22"/>
              </w:rPr>
              <w:t>OR</w:t>
            </w:r>
          </w:p>
        </w:tc>
        <w:tc>
          <w:tcPr>
            <w:tcW w:w="7754" w:type="dxa"/>
            <w:gridSpan w:val="6"/>
            <w:shd w:val="clear" w:color="auto" w:fill="F2F2F2" w:themeFill="background1" w:themeFillShade="F2"/>
          </w:tcPr>
          <w:p w14:paraId="1E8141A5" w14:textId="55AA6E18" w:rsidR="00F51F35" w:rsidRPr="007E5253" w:rsidRDefault="00F51F35" w:rsidP="00F51F35">
            <w:pPr>
              <w:spacing w:before="120"/>
              <w:rPr>
                <w:rFonts w:ascii="Calibri" w:hAnsi="Calibri"/>
                <w:sz w:val="22"/>
                <w:szCs w:val="22"/>
              </w:rPr>
            </w:pPr>
            <w:r>
              <w:rPr>
                <w:rFonts w:ascii="Calibri" w:hAnsi="Calibri"/>
                <w:i/>
                <w:sz w:val="22"/>
                <w:szCs w:val="22"/>
              </w:rPr>
              <w:t>Included in State numbers above.</w:t>
            </w:r>
          </w:p>
        </w:tc>
      </w:tr>
      <w:tr w:rsidR="00F51F35" w:rsidRPr="007E5253" w14:paraId="09CA4D96" w14:textId="476AC6A8" w:rsidTr="008317A7">
        <w:tc>
          <w:tcPr>
            <w:tcW w:w="1156" w:type="dxa"/>
          </w:tcPr>
          <w:p w14:paraId="20BFD695" w14:textId="56247323" w:rsidR="00F51F35" w:rsidRDefault="00F51F35" w:rsidP="00F51F35">
            <w:pPr>
              <w:spacing w:before="120"/>
              <w:rPr>
                <w:rFonts w:ascii="Calibri" w:hAnsi="Calibri"/>
                <w:sz w:val="22"/>
                <w:szCs w:val="22"/>
              </w:rPr>
            </w:pPr>
            <w:r>
              <w:rPr>
                <w:rFonts w:ascii="Calibri" w:hAnsi="Calibri"/>
                <w:sz w:val="22"/>
                <w:szCs w:val="22"/>
              </w:rPr>
              <w:t>WA</w:t>
            </w:r>
          </w:p>
        </w:tc>
        <w:tc>
          <w:tcPr>
            <w:tcW w:w="1496" w:type="dxa"/>
          </w:tcPr>
          <w:p w14:paraId="7A97D915" w14:textId="440386C8" w:rsidR="00F51F35" w:rsidRPr="007E5253" w:rsidRDefault="00F51F35" w:rsidP="00F51F35">
            <w:pPr>
              <w:spacing w:before="120"/>
              <w:rPr>
                <w:rFonts w:ascii="Calibri" w:hAnsi="Calibri"/>
                <w:sz w:val="22"/>
                <w:szCs w:val="22"/>
              </w:rPr>
            </w:pPr>
            <w:r>
              <w:rPr>
                <w:rFonts w:ascii="Calibri" w:hAnsi="Calibri"/>
                <w:sz w:val="22"/>
                <w:szCs w:val="22"/>
              </w:rPr>
              <w:t>$12,629,576</w:t>
            </w:r>
          </w:p>
        </w:tc>
        <w:tc>
          <w:tcPr>
            <w:tcW w:w="1308" w:type="dxa"/>
          </w:tcPr>
          <w:p w14:paraId="2E6FFB5B" w14:textId="7D2828C8" w:rsidR="00F51F35" w:rsidRPr="007E5253" w:rsidRDefault="00F51F35" w:rsidP="00F51F35">
            <w:pPr>
              <w:spacing w:before="120"/>
              <w:rPr>
                <w:rFonts w:ascii="Calibri" w:hAnsi="Calibri"/>
                <w:sz w:val="22"/>
                <w:szCs w:val="22"/>
              </w:rPr>
            </w:pPr>
            <w:r>
              <w:rPr>
                <w:rFonts w:ascii="Calibri" w:hAnsi="Calibri"/>
                <w:sz w:val="22"/>
                <w:szCs w:val="22"/>
              </w:rPr>
              <w:t>16d</w:t>
            </w:r>
          </w:p>
        </w:tc>
        <w:tc>
          <w:tcPr>
            <w:tcW w:w="1350" w:type="dxa"/>
          </w:tcPr>
          <w:p w14:paraId="190AAE4C" w14:textId="09F82CBB" w:rsidR="00F51F35" w:rsidRPr="007E5253" w:rsidRDefault="00F51F35" w:rsidP="00F51F35">
            <w:pPr>
              <w:spacing w:before="120"/>
              <w:rPr>
                <w:rFonts w:ascii="Calibri" w:hAnsi="Calibri"/>
                <w:sz w:val="22"/>
                <w:szCs w:val="22"/>
              </w:rPr>
            </w:pPr>
            <w:r>
              <w:rPr>
                <w:rFonts w:ascii="Calibri" w:hAnsi="Calibri"/>
                <w:sz w:val="22"/>
                <w:szCs w:val="22"/>
              </w:rPr>
              <w:t>$51</w:t>
            </w:r>
          </w:p>
        </w:tc>
        <w:tc>
          <w:tcPr>
            <w:tcW w:w="1260" w:type="dxa"/>
          </w:tcPr>
          <w:p w14:paraId="49CD6416" w14:textId="297CB971" w:rsidR="00F51F35" w:rsidRPr="007E5253" w:rsidRDefault="00F51F35" w:rsidP="00F51F35">
            <w:pPr>
              <w:spacing w:before="120"/>
              <w:rPr>
                <w:rFonts w:ascii="Calibri" w:hAnsi="Calibri"/>
                <w:sz w:val="22"/>
                <w:szCs w:val="22"/>
              </w:rPr>
            </w:pPr>
            <w:r>
              <w:rPr>
                <w:rFonts w:ascii="Calibri" w:hAnsi="Calibri"/>
                <w:sz w:val="22"/>
                <w:szCs w:val="22"/>
              </w:rPr>
              <w:t>15,644</w:t>
            </w:r>
          </w:p>
        </w:tc>
        <w:tc>
          <w:tcPr>
            <w:tcW w:w="1260" w:type="dxa"/>
          </w:tcPr>
          <w:p w14:paraId="67858EF5" w14:textId="05FD44DF" w:rsidR="00F51F35" w:rsidRPr="007E5253" w:rsidRDefault="00F51F35" w:rsidP="00F51F35">
            <w:pPr>
              <w:spacing w:before="120"/>
              <w:rPr>
                <w:rFonts w:ascii="Calibri" w:hAnsi="Calibri"/>
                <w:sz w:val="22"/>
                <w:szCs w:val="22"/>
              </w:rPr>
            </w:pPr>
            <w:r>
              <w:rPr>
                <w:rFonts w:ascii="Calibri" w:hAnsi="Calibri"/>
                <w:sz w:val="22"/>
                <w:szCs w:val="22"/>
              </w:rPr>
              <w:t>11,295</w:t>
            </w:r>
          </w:p>
        </w:tc>
        <w:tc>
          <w:tcPr>
            <w:tcW w:w="1080" w:type="dxa"/>
          </w:tcPr>
          <w:p w14:paraId="6653F039" w14:textId="0418DCE0" w:rsidR="00F51F35" w:rsidRPr="007E5253" w:rsidRDefault="00F51F35" w:rsidP="00F51F35">
            <w:pPr>
              <w:spacing w:before="120"/>
              <w:rPr>
                <w:rFonts w:ascii="Calibri" w:hAnsi="Calibri"/>
                <w:sz w:val="22"/>
                <w:szCs w:val="22"/>
              </w:rPr>
            </w:pPr>
            <w:r>
              <w:rPr>
                <w:rFonts w:ascii="Calibri" w:hAnsi="Calibri"/>
                <w:sz w:val="22"/>
                <w:szCs w:val="22"/>
              </w:rPr>
              <w:t>$774</w:t>
            </w:r>
          </w:p>
        </w:tc>
      </w:tr>
      <w:tr w:rsidR="00F51F35" w:rsidRPr="007E5253" w14:paraId="242A3E5F" w14:textId="3D33A8B4" w:rsidTr="00F51F35">
        <w:tc>
          <w:tcPr>
            <w:tcW w:w="1156" w:type="dxa"/>
            <w:shd w:val="clear" w:color="auto" w:fill="F2F2F2" w:themeFill="background1" w:themeFillShade="F2"/>
          </w:tcPr>
          <w:p w14:paraId="310F1B48" w14:textId="4F61DD75" w:rsidR="00F51F35" w:rsidRDefault="00F51F35" w:rsidP="00F51F35">
            <w:pPr>
              <w:spacing w:before="120"/>
              <w:rPr>
                <w:rFonts w:ascii="Calibri" w:hAnsi="Calibri"/>
                <w:sz w:val="22"/>
                <w:szCs w:val="22"/>
              </w:rPr>
            </w:pPr>
            <w:r>
              <w:rPr>
                <w:rFonts w:ascii="Calibri" w:hAnsi="Calibri"/>
                <w:sz w:val="22"/>
                <w:szCs w:val="22"/>
              </w:rPr>
              <w:t>WI</w:t>
            </w:r>
          </w:p>
        </w:tc>
        <w:tc>
          <w:tcPr>
            <w:tcW w:w="7754" w:type="dxa"/>
            <w:gridSpan w:val="6"/>
            <w:shd w:val="clear" w:color="auto" w:fill="F2F2F2" w:themeFill="background1" w:themeFillShade="F2"/>
          </w:tcPr>
          <w:p w14:paraId="01DBCDBF" w14:textId="06EF554D" w:rsidR="00F51F35" w:rsidRPr="007E5253" w:rsidRDefault="00F51F35" w:rsidP="00F51F35">
            <w:pPr>
              <w:spacing w:before="120"/>
              <w:rPr>
                <w:rFonts w:ascii="Calibri" w:hAnsi="Calibri"/>
                <w:sz w:val="22"/>
                <w:szCs w:val="22"/>
              </w:rPr>
            </w:pPr>
            <w:r>
              <w:rPr>
                <w:rFonts w:ascii="Calibri" w:hAnsi="Calibri"/>
                <w:i/>
                <w:sz w:val="22"/>
                <w:szCs w:val="22"/>
              </w:rPr>
              <w:t>Included in State numbers above.</w:t>
            </w:r>
          </w:p>
        </w:tc>
      </w:tr>
    </w:tbl>
    <w:p w14:paraId="58369602" w14:textId="4FBEE1A2" w:rsidR="002B202F" w:rsidRDefault="002B202F" w:rsidP="001C3774">
      <w:pPr>
        <w:rPr>
          <w:rFonts w:ascii="Calibri" w:hAnsi="Calibri"/>
          <w:sz w:val="22"/>
          <w:szCs w:val="22"/>
        </w:rPr>
      </w:pPr>
    </w:p>
    <w:p w14:paraId="68E2EE3F" w14:textId="77777777" w:rsidR="002B202F" w:rsidRDefault="002B202F">
      <w:pPr>
        <w:overflowPunct/>
        <w:autoSpaceDE/>
        <w:autoSpaceDN/>
        <w:adjustRightInd/>
        <w:textAlignment w:val="auto"/>
        <w:rPr>
          <w:rFonts w:ascii="Calibri" w:hAnsi="Calibri"/>
          <w:sz w:val="22"/>
          <w:szCs w:val="22"/>
        </w:rPr>
      </w:pPr>
      <w:r>
        <w:rPr>
          <w:rFonts w:ascii="Calibri" w:hAnsi="Calibri"/>
          <w:sz w:val="22"/>
          <w:szCs w:val="22"/>
        </w:rPr>
        <w:br w:type="page"/>
      </w:r>
    </w:p>
    <w:p w14:paraId="46EA8BF1" w14:textId="77777777" w:rsidR="002B202F" w:rsidRDefault="002B202F" w:rsidP="002B202F">
      <w:pPr>
        <w:spacing w:after="120"/>
        <w:rPr>
          <w:rFonts w:ascii="Calibri" w:hAnsi="Calibri"/>
          <w:sz w:val="22"/>
          <w:szCs w:val="22"/>
        </w:rPr>
      </w:pPr>
      <w:r>
        <w:rPr>
          <w:rFonts w:ascii="Calibri" w:hAnsi="Calibri"/>
          <w:sz w:val="22"/>
          <w:szCs w:val="22"/>
        </w:rPr>
        <w:lastRenderedPageBreak/>
        <w:t>The table below provides volume details for potential Participating States (listed in Section 1) that are not currently captured in the program volume tables above.  The data points provided below have provided by the potential Participating States and reflecting their 2018 estimated volume spend.  Further details on these state’s spend are not know.</w:t>
      </w:r>
    </w:p>
    <w:tbl>
      <w:tblPr>
        <w:tblStyle w:val="TableGrid"/>
        <w:tblW w:w="9085" w:type="dxa"/>
        <w:tblLook w:val="04A0" w:firstRow="1" w:lastRow="0" w:firstColumn="1" w:lastColumn="0" w:noHBand="0" w:noVBand="1"/>
        <w:tblDescription w:val="This table captures the Purchase Card program size for the states participating in the current commercial card services Master Agreement for 2018."/>
      </w:tblPr>
      <w:tblGrid>
        <w:gridCol w:w="679"/>
        <w:gridCol w:w="1410"/>
        <w:gridCol w:w="1585"/>
        <w:gridCol w:w="1386"/>
        <w:gridCol w:w="1325"/>
        <w:gridCol w:w="1350"/>
        <w:gridCol w:w="1350"/>
      </w:tblGrid>
      <w:tr w:rsidR="002B202F" w14:paraId="224CD4A8" w14:textId="77777777" w:rsidTr="0096547C">
        <w:trPr>
          <w:tblHeader/>
        </w:trPr>
        <w:tc>
          <w:tcPr>
            <w:tcW w:w="679" w:type="dxa"/>
          </w:tcPr>
          <w:p w14:paraId="2F076635" w14:textId="77777777" w:rsidR="002B202F" w:rsidRPr="002119E4" w:rsidRDefault="002B202F" w:rsidP="002B202F">
            <w:pPr>
              <w:spacing w:after="120"/>
              <w:rPr>
                <w:rFonts w:ascii="Calibri" w:hAnsi="Calibri"/>
                <w:b/>
                <w:sz w:val="20"/>
                <w:szCs w:val="20"/>
              </w:rPr>
            </w:pPr>
            <w:r w:rsidRPr="002119E4">
              <w:rPr>
                <w:rFonts w:ascii="Calibri" w:hAnsi="Calibri"/>
                <w:b/>
                <w:sz w:val="20"/>
                <w:szCs w:val="20"/>
              </w:rPr>
              <w:t>State</w:t>
            </w:r>
          </w:p>
        </w:tc>
        <w:tc>
          <w:tcPr>
            <w:tcW w:w="1410" w:type="dxa"/>
          </w:tcPr>
          <w:p w14:paraId="49E8C7EF" w14:textId="43F71808" w:rsidR="002B202F" w:rsidRPr="002119E4" w:rsidRDefault="002B202F" w:rsidP="002B202F">
            <w:pPr>
              <w:spacing w:after="120"/>
              <w:rPr>
                <w:rFonts w:ascii="Calibri" w:hAnsi="Calibri"/>
                <w:b/>
                <w:sz w:val="20"/>
                <w:szCs w:val="20"/>
              </w:rPr>
            </w:pPr>
            <w:r>
              <w:rPr>
                <w:rFonts w:ascii="Calibri" w:hAnsi="Calibri"/>
                <w:b/>
                <w:sz w:val="20"/>
                <w:szCs w:val="20"/>
              </w:rPr>
              <w:t>Purchase Card Vol (Agy)</w:t>
            </w:r>
          </w:p>
        </w:tc>
        <w:tc>
          <w:tcPr>
            <w:tcW w:w="1585" w:type="dxa"/>
          </w:tcPr>
          <w:p w14:paraId="024AFD03" w14:textId="5797EA0B" w:rsidR="002B202F" w:rsidRPr="002119E4" w:rsidRDefault="002B202F" w:rsidP="002B202F">
            <w:pPr>
              <w:spacing w:after="120"/>
              <w:rPr>
                <w:rFonts w:ascii="Calibri" w:hAnsi="Calibri"/>
                <w:b/>
                <w:sz w:val="20"/>
                <w:szCs w:val="20"/>
              </w:rPr>
            </w:pPr>
            <w:r>
              <w:rPr>
                <w:rFonts w:ascii="Calibri" w:hAnsi="Calibri"/>
                <w:b/>
                <w:sz w:val="20"/>
                <w:szCs w:val="20"/>
              </w:rPr>
              <w:t>Purchase Card Vol (PoliSub)</w:t>
            </w:r>
          </w:p>
        </w:tc>
        <w:tc>
          <w:tcPr>
            <w:tcW w:w="1386" w:type="dxa"/>
          </w:tcPr>
          <w:p w14:paraId="11D8FFC2" w14:textId="77777777" w:rsidR="002B202F" w:rsidRDefault="002B202F" w:rsidP="002B202F">
            <w:pPr>
              <w:spacing w:after="120"/>
              <w:rPr>
                <w:rFonts w:ascii="Calibri" w:hAnsi="Calibri"/>
                <w:b/>
                <w:sz w:val="20"/>
                <w:szCs w:val="20"/>
              </w:rPr>
            </w:pPr>
            <w:r>
              <w:rPr>
                <w:rFonts w:ascii="Calibri" w:hAnsi="Calibri"/>
                <w:b/>
                <w:sz w:val="20"/>
                <w:szCs w:val="20"/>
              </w:rPr>
              <w:t>Purchase Card Total</w:t>
            </w:r>
          </w:p>
        </w:tc>
        <w:tc>
          <w:tcPr>
            <w:tcW w:w="1325" w:type="dxa"/>
          </w:tcPr>
          <w:p w14:paraId="4CD87AA3" w14:textId="4FA5CE8A" w:rsidR="002B202F" w:rsidRDefault="002B202F" w:rsidP="002B202F">
            <w:pPr>
              <w:spacing w:after="120"/>
              <w:rPr>
                <w:rFonts w:ascii="Calibri" w:hAnsi="Calibri"/>
                <w:b/>
                <w:sz w:val="20"/>
                <w:szCs w:val="20"/>
              </w:rPr>
            </w:pPr>
            <w:r>
              <w:rPr>
                <w:rFonts w:ascii="Calibri" w:hAnsi="Calibri"/>
                <w:b/>
                <w:sz w:val="20"/>
                <w:szCs w:val="20"/>
              </w:rPr>
              <w:t>Fleet Card Vol (Agy)</w:t>
            </w:r>
          </w:p>
        </w:tc>
        <w:tc>
          <w:tcPr>
            <w:tcW w:w="1350" w:type="dxa"/>
          </w:tcPr>
          <w:p w14:paraId="27E5A2CC" w14:textId="680175F0" w:rsidR="002B202F" w:rsidRDefault="002B202F" w:rsidP="002B202F">
            <w:pPr>
              <w:spacing w:after="120"/>
              <w:rPr>
                <w:rFonts w:ascii="Calibri" w:hAnsi="Calibri"/>
                <w:b/>
                <w:sz w:val="20"/>
                <w:szCs w:val="20"/>
              </w:rPr>
            </w:pPr>
            <w:r>
              <w:rPr>
                <w:rFonts w:ascii="Calibri" w:hAnsi="Calibri"/>
                <w:b/>
                <w:sz w:val="20"/>
                <w:szCs w:val="20"/>
              </w:rPr>
              <w:t>Fleet Card Vol (PoliSub)</w:t>
            </w:r>
          </w:p>
        </w:tc>
        <w:tc>
          <w:tcPr>
            <w:tcW w:w="1350" w:type="dxa"/>
          </w:tcPr>
          <w:p w14:paraId="2FA32EF2" w14:textId="77777777" w:rsidR="002B202F" w:rsidRDefault="002B202F" w:rsidP="002B202F">
            <w:pPr>
              <w:spacing w:after="120"/>
              <w:rPr>
                <w:rFonts w:ascii="Calibri" w:hAnsi="Calibri"/>
                <w:b/>
                <w:sz w:val="20"/>
                <w:szCs w:val="20"/>
              </w:rPr>
            </w:pPr>
            <w:r>
              <w:rPr>
                <w:rFonts w:ascii="Calibri" w:hAnsi="Calibri"/>
                <w:b/>
                <w:sz w:val="20"/>
                <w:szCs w:val="20"/>
              </w:rPr>
              <w:t>Fleet Card Total</w:t>
            </w:r>
          </w:p>
        </w:tc>
      </w:tr>
      <w:tr w:rsidR="00D97435" w14:paraId="51E1950B" w14:textId="77777777" w:rsidTr="00294F21">
        <w:tc>
          <w:tcPr>
            <w:tcW w:w="679" w:type="dxa"/>
          </w:tcPr>
          <w:p w14:paraId="399B6514" w14:textId="2054DC70" w:rsidR="00D97435" w:rsidRDefault="00D97435" w:rsidP="002B202F">
            <w:pPr>
              <w:spacing w:after="120"/>
              <w:rPr>
                <w:rFonts w:ascii="Calibri" w:hAnsi="Calibri"/>
                <w:sz w:val="20"/>
                <w:szCs w:val="20"/>
              </w:rPr>
            </w:pPr>
            <w:r>
              <w:rPr>
                <w:rFonts w:ascii="Calibri" w:hAnsi="Calibri"/>
                <w:sz w:val="20"/>
                <w:szCs w:val="20"/>
              </w:rPr>
              <w:t>CO</w:t>
            </w:r>
          </w:p>
        </w:tc>
        <w:tc>
          <w:tcPr>
            <w:tcW w:w="1410" w:type="dxa"/>
            <w:vAlign w:val="bottom"/>
          </w:tcPr>
          <w:p w14:paraId="19818563" w14:textId="77777777" w:rsidR="00D97435" w:rsidRPr="002119E4" w:rsidRDefault="00D97435" w:rsidP="002B202F">
            <w:pPr>
              <w:spacing w:after="120"/>
              <w:rPr>
                <w:rFonts w:ascii="Calibri" w:hAnsi="Calibri"/>
                <w:sz w:val="20"/>
                <w:szCs w:val="20"/>
              </w:rPr>
            </w:pPr>
          </w:p>
        </w:tc>
        <w:tc>
          <w:tcPr>
            <w:tcW w:w="1585" w:type="dxa"/>
            <w:vAlign w:val="bottom"/>
          </w:tcPr>
          <w:p w14:paraId="18E6E7A1" w14:textId="77777777" w:rsidR="00D97435" w:rsidRPr="00D27C2C" w:rsidRDefault="00D97435" w:rsidP="002B202F">
            <w:pPr>
              <w:spacing w:after="120"/>
              <w:rPr>
                <w:rFonts w:ascii="Calibri" w:hAnsi="Calibri"/>
                <w:i/>
                <w:sz w:val="20"/>
                <w:szCs w:val="20"/>
              </w:rPr>
            </w:pPr>
          </w:p>
        </w:tc>
        <w:tc>
          <w:tcPr>
            <w:tcW w:w="1386" w:type="dxa"/>
          </w:tcPr>
          <w:p w14:paraId="6D50DBF5" w14:textId="77777777" w:rsidR="00D97435" w:rsidRDefault="00D97435" w:rsidP="002B202F">
            <w:pPr>
              <w:spacing w:after="120"/>
              <w:rPr>
                <w:rFonts w:ascii="Calibri" w:hAnsi="Calibri"/>
                <w:sz w:val="20"/>
                <w:szCs w:val="20"/>
              </w:rPr>
            </w:pPr>
          </w:p>
        </w:tc>
        <w:tc>
          <w:tcPr>
            <w:tcW w:w="1325" w:type="dxa"/>
            <w:vAlign w:val="bottom"/>
          </w:tcPr>
          <w:p w14:paraId="5213495A" w14:textId="45E168A3" w:rsidR="00D97435" w:rsidRDefault="00D97435" w:rsidP="002B202F">
            <w:pPr>
              <w:spacing w:after="120"/>
              <w:rPr>
                <w:rFonts w:ascii="Calibri" w:hAnsi="Calibri"/>
                <w:sz w:val="20"/>
                <w:szCs w:val="20"/>
              </w:rPr>
            </w:pPr>
            <w:r>
              <w:rPr>
                <w:rFonts w:ascii="Calibri" w:hAnsi="Calibri"/>
                <w:i/>
                <w:sz w:val="20"/>
                <w:szCs w:val="20"/>
              </w:rPr>
              <w:t>Included in current program</w:t>
            </w:r>
          </w:p>
        </w:tc>
        <w:tc>
          <w:tcPr>
            <w:tcW w:w="1350" w:type="dxa"/>
          </w:tcPr>
          <w:p w14:paraId="48F1EB92" w14:textId="40B84AD6" w:rsidR="00D97435" w:rsidRPr="00294F21" w:rsidRDefault="00D97435" w:rsidP="002B202F">
            <w:pPr>
              <w:spacing w:after="120"/>
              <w:rPr>
                <w:rFonts w:ascii="Calibri" w:hAnsi="Calibri"/>
                <w:i/>
                <w:sz w:val="20"/>
                <w:szCs w:val="20"/>
              </w:rPr>
            </w:pPr>
            <w:r>
              <w:rPr>
                <w:rFonts w:ascii="Calibri" w:hAnsi="Calibri"/>
                <w:i/>
                <w:sz w:val="20"/>
                <w:szCs w:val="20"/>
              </w:rPr>
              <w:t>Included in current program</w:t>
            </w:r>
          </w:p>
        </w:tc>
        <w:tc>
          <w:tcPr>
            <w:tcW w:w="1350" w:type="dxa"/>
            <w:vAlign w:val="bottom"/>
          </w:tcPr>
          <w:p w14:paraId="03E70CC5" w14:textId="13F7826A" w:rsidR="00D97435" w:rsidRDefault="00D97435" w:rsidP="002B202F">
            <w:pPr>
              <w:spacing w:after="120"/>
              <w:rPr>
                <w:rFonts w:ascii="Calibri" w:hAnsi="Calibri"/>
                <w:sz w:val="20"/>
                <w:szCs w:val="20"/>
              </w:rPr>
            </w:pPr>
            <w:r>
              <w:rPr>
                <w:rFonts w:ascii="Calibri" w:hAnsi="Calibri"/>
                <w:i/>
                <w:sz w:val="20"/>
                <w:szCs w:val="20"/>
              </w:rPr>
              <w:t>Included in current program</w:t>
            </w:r>
          </w:p>
        </w:tc>
      </w:tr>
      <w:tr w:rsidR="00D97435" w14:paraId="3ABBFA24" w14:textId="77777777" w:rsidTr="00294F21">
        <w:tc>
          <w:tcPr>
            <w:tcW w:w="679" w:type="dxa"/>
          </w:tcPr>
          <w:p w14:paraId="7E3B527E" w14:textId="23F1D12B" w:rsidR="00D97435" w:rsidRDefault="00D97435" w:rsidP="002B202F">
            <w:pPr>
              <w:spacing w:after="120"/>
              <w:rPr>
                <w:rFonts w:ascii="Calibri" w:hAnsi="Calibri"/>
                <w:sz w:val="20"/>
                <w:szCs w:val="20"/>
              </w:rPr>
            </w:pPr>
            <w:r>
              <w:rPr>
                <w:rFonts w:ascii="Calibri" w:hAnsi="Calibri"/>
                <w:sz w:val="20"/>
                <w:szCs w:val="20"/>
              </w:rPr>
              <w:t>IL</w:t>
            </w:r>
          </w:p>
        </w:tc>
        <w:tc>
          <w:tcPr>
            <w:tcW w:w="1410" w:type="dxa"/>
            <w:vAlign w:val="bottom"/>
          </w:tcPr>
          <w:p w14:paraId="44D8A35C" w14:textId="1141965E" w:rsidR="00D97435" w:rsidRPr="00D97435" w:rsidRDefault="00D97435" w:rsidP="002B202F">
            <w:pPr>
              <w:spacing w:after="120"/>
              <w:rPr>
                <w:rFonts w:ascii="Calibri" w:hAnsi="Calibri"/>
                <w:i/>
                <w:sz w:val="20"/>
                <w:szCs w:val="20"/>
              </w:rPr>
            </w:pPr>
            <w:r>
              <w:rPr>
                <w:rFonts w:ascii="Calibri" w:hAnsi="Calibri"/>
                <w:i/>
                <w:sz w:val="20"/>
                <w:szCs w:val="20"/>
              </w:rPr>
              <w:t>Not available</w:t>
            </w:r>
          </w:p>
        </w:tc>
        <w:tc>
          <w:tcPr>
            <w:tcW w:w="1585" w:type="dxa"/>
            <w:vAlign w:val="bottom"/>
          </w:tcPr>
          <w:p w14:paraId="45FFD65D" w14:textId="6EE6894F" w:rsidR="00D97435" w:rsidRPr="00D27C2C" w:rsidRDefault="00D97435" w:rsidP="002B202F">
            <w:pPr>
              <w:spacing w:after="120"/>
              <w:rPr>
                <w:rFonts w:ascii="Calibri" w:hAnsi="Calibri"/>
                <w:i/>
                <w:sz w:val="20"/>
                <w:szCs w:val="20"/>
              </w:rPr>
            </w:pPr>
            <w:r>
              <w:rPr>
                <w:rFonts w:ascii="Calibri" w:hAnsi="Calibri"/>
                <w:i/>
                <w:sz w:val="20"/>
                <w:szCs w:val="20"/>
              </w:rPr>
              <w:t>Not available</w:t>
            </w:r>
          </w:p>
        </w:tc>
        <w:tc>
          <w:tcPr>
            <w:tcW w:w="1386" w:type="dxa"/>
          </w:tcPr>
          <w:p w14:paraId="02CF94BE" w14:textId="1A65C8F1" w:rsidR="00D97435" w:rsidRPr="00D97435" w:rsidRDefault="00D97435" w:rsidP="002B202F">
            <w:pPr>
              <w:spacing w:after="120"/>
              <w:rPr>
                <w:rFonts w:ascii="Calibri" w:hAnsi="Calibri"/>
                <w:i/>
                <w:sz w:val="20"/>
                <w:szCs w:val="20"/>
              </w:rPr>
            </w:pPr>
            <w:r>
              <w:rPr>
                <w:rFonts w:ascii="Calibri" w:hAnsi="Calibri"/>
                <w:i/>
                <w:sz w:val="20"/>
                <w:szCs w:val="20"/>
              </w:rPr>
              <w:t>Not available</w:t>
            </w:r>
          </w:p>
        </w:tc>
        <w:tc>
          <w:tcPr>
            <w:tcW w:w="1325" w:type="dxa"/>
            <w:vAlign w:val="bottom"/>
          </w:tcPr>
          <w:p w14:paraId="7089E02A" w14:textId="3BC11AA6" w:rsidR="00D97435" w:rsidRPr="00D97435" w:rsidRDefault="00D97435" w:rsidP="002B202F">
            <w:pPr>
              <w:spacing w:after="120"/>
              <w:rPr>
                <w:rFonts w:ascii="Calibri" w:hAnsi="Calibri"/>
                <w:i/>
                <w:sz w:val="20"/>
                <w:szCs w:val="20"/>
              </w:rPr>
            </w:pPr>
            <w:r>
              <w:rPr>
                <w:rFonts w:ascii="Calibri" w:hAnsi="Calibri"/>
                <w:i/>
                <w:sz w:val="20"/>
                <w:szCs w:val="20"/>
              </w:rPr>
              <w:t>Not available</w:t>
            </w:r>
          </w:p>
        </w:tc>
        <w:tc>
          <w:tcPr>
            <w:tcW w:w="1350" w:type="dxa"/>
          </w:tcPr>
          <w:p w14:paraId="74698C5D" w14:textId="2347675D" w:rsidR="00D97435" w:rsidRPr="00294F21" w:rsidRDefault="00D97435" w:rsidP="002B202F">
            <w:pPr>
              <w:spacing w:after="120"/>
              <w:rPr>
                <w:rFonts w:ascii="Calibri" w:hAnsi="Calibri"/>
                <w:i/>
                <w:sz w:val="20"/>
                <w:szCs w:val="20"/>
              </w:rPr>
            </w:pPr>
            <w:r>
              <w:rPr>
                <w:rFonts w:ascii="Calibri" w:hAnsi="Calibri"/>
                <w:i/>
                <w:sz w:val="20"/>
                <w:szCs w:val="20"/>
              </w:rPr>
              <w:t>Not available</w:t>
            </w:r>
          </w:p>
        </w:tc>
        <w:tc>
          <w:tcPr>
            <w:tcW w:w="1350" w:type="dxa"/>
            <w:vAlign w:val="bottom"/>
          </w:tcPr>
          <w:p w14:paraId="103ACC4A" w14:textId="08935363" w:rsidR="00D97435" w:rsidRPr="00D97435" w:rsidRDefault="00D97435" w:rsidP="002B202F">
            <w:pPr>
              <w:spacing w:after="120"/>
              <w:rPr>
                <w:rFonts w:ascii="Calibri" w:hAnsi="Calibri"/>
                <w:i/>
                <w:sz w:val="20"/>
                <w:szCs w:val="20"/>
              </w:rPr>
            </w:pPr>
            <w:r>
              <w:rPr>
                <w:rFonts w:ascii="Calibri" w:hAnsi="Calibri"/>
                <w:i/>
                <w:sz w:val="20"/>
                <w:szCs w:val="20"/>
              </w:rPr>
              <w:t>Not available</w:t>
            </w:r>
          </w:p>
        </w:tc>
      </w:tr>
      <w:tr w:rsidR="002B202F" w14:paraId="3CE0D149" w14:textId="77777777" w:rsidTr="00294F21">
        <w:tc>
          <w:tcPr>
            <w:tcW w:w="679" w:type="dxa"/>
          </w:tcPr>
          <w:p w14:paraId="7886E33B" w14:textId="16A6E5B9" w:rsidR="002B202F" w:rsidRPr="002119E4" w:rsidRDefault="002B202F" w:rsidP="002B202F">
            <w:pPr>
              <w:spacing w:after="120"/>
              <w:rPr>
                <w:rFonts w:ascii="Calibri" w:hAnsi="Calibri"/>
                <w:sz w:val="20"/>
                <w:szCs w:val="20"/>
              </w:rPr>
            </w:pPr>
            <w:r>
              <w:rPr>
                <w:rFonts w:ascii="Calibri" w:hAnsi="Calibri"/>
                <w:sz w:val="20"/>
                <w:szCs w:val="20"/>
              </w:rPr>
              <w:t>MT</w:t>
            </w:r>
          </w:p>
        </w:tc>
        <w:tc>
          <w:tcPr>
            <w:tcW w:w="1410" w:type="dxa"/>
            <w:vAlign w:val="bottom"/>
          </w:tcPr>
          <w:p w14:paraId="69C84318" w14:textId="0EEFC898" w:rsidR="002B202F" w:rsidRPr="00D97435" w:rsidRDefault="00D97435" w:rsidP="002B202F">
            <w:pPr>
              <w:spacing w:after="120"/>
              <w:rPr>
                <w:rFonts w:ascii="Calibri" w:hAnsi="Calibri"/>
                <w:i/>
                <w:sz w:val="20"/>
                <w:szCs w:val="20"/>
              </w:rPr>
            </w:pPr>
            <w:r>
              <w:rPr>
                <w:rFonts w:ascii="Calibri" w:hAnsi="Calibri"/>
                <w:i/>
                <w:sz w:val="20"/>
                <w:szCs w:val="20"/>
              </w:rPr>
              <w:t>Included in current program</w:t>
            </w:r>
          </w:p>
        </w:tc>
        <w:tc>
          <w:tcPr>
            <w:tcW w:w="1585" w:type="dxa"/>
            <w:vAlign w:val="bottom"/>
          </w:tcPr>
          <w:p w14:paraId="42C2E8E1" w14:textId="29C2606E" w:rsidR="002B202F" w:rsidRPr="00D27C2C" w:rsidRDefault="00D97435" w:rsidP="002B202F">
            <w:pPr>
              <w:spacing w:after="120"/>
              <w:rPr>
                <w:rFonts w:ascii="Calibri" w:hAnsi="Calibri"/>
                <w:i/>
                <w:sz w:val="20"/>
                <w:szCs w:val="20"/>
              </w:rPr>
            </w:pPr>
            <w:r>
              <w:rPr>
                <w:rFonts w:ascii="Calibri" w:hAnsi="Calibri"/>
                <w:i/>
                <w:sz w:val="20"/>
                <w:szCs w:val="20"/>
              </w:rPr>
              <w:t>Included in current program</w:t>
            </w:r>
          </w:p>
        </w:tc>
        <w:tc>
          <w:tcPr>
            <w:tcW w:w="1386" w:type="dxa"/>
          </w:tcPr>
          <w:p w14:paraId="4A6CCE90" w14:textId="175C2D0D" w:rsidR="002B202F" w:rsidRDefault="00D97435" w:rsidP="002B202F">
            <w:pPr>
              <w:spacing w:after="120"/>
              <w:rPr>
                <w:rFonts w:ascii="Calibri" w:hAnsi="Calibri"/>
                <w:sz w:val="20"/>
                <w:szCs w:val="20"/>
              </w:rPr>
            </w:pPr>
            <w:r>
              <w:rPr>
                <w:rFonts w:ascii="Calibri" w:hAnsi="Calibri"/>
                <w:i/>
                <w:sz w:val="20"/>
                <w:szCs w:val="20"/>
              </w:rPr>
              <w:t>Included in current program</w:t>
            </w:r>
          </w:p>
        </w:tc>
        <w:tc>
          <w:tcPr>
            <w:tcW w:w="1325" w:type="dxa"/>
            <w:vAlign w:val="bottom"/>
          </w:tcPr>
          <w:p w14:paraId="4B3D4773" w14:textId="657BFBA4" w:rsidR="002B202F" w:rsidRDefault="002B202F" w:rsidP="002B202F">
            <w:pPr>
              <w:spacing w:after="120"/>
              <w:rPr>
                <w:rFonts w:ascii="Calibri" w:hAnsi="Calibri"/>
                <w:sz w:val="20"/>
                <w:szCs w:val="20"/>
              </w:rPr>
            </w:pPr>
            <w:r>
              <w:rPr>
                <w:rFonts w:ascii="Calibri" w:hAnsi="Calibri"/>
                <w:sz w:val="20"/>
                <w:szCs w:val="20"/>
              </w:rPr>
              <w:t>$ 18,867,919</w:t>
            </w:r>
          </w:p>
        </w:tc>
        <w:tc>
          <w:tcPr>
            <w:tcW w:w="1350" w:type="dxa"/>
          </w:tcPr>
          <w:p w14:paraId="08EAD827" w14:textId="5D3D40F6" w:rsidR="002B202F" w:rsidRPr="00294F21" w:rsidRDefault="002B202F" w:rsidP="002B202F">
            <w:pPr>
              <w:spacing w:after="120"/>
              <w:rPr>
                <w:rFonts w:ascii="Calibri" w:hAnsi="Calibri"/>
                <w:i/>
                <w:sz w:val="20"/>
                <w:szCs w:val="20"/>
              </w:rPr>
            </w:pPr>
            <w:r w:rsidRPr="00294F21">
              <w:rPr>
                <w:rFonts w:ascii="Calibri" w:hAnsi="Calibri"/>
                <w:i/>
                <w:sz w:val="20"/>
                <w:szCs w:val="20"/>
              </w:rPr>
              <w:t>Included</w:t>
            </w:r>
          </w:p>
        </w:tc>
        <w:tc>
          <w:tcPr>
            <w:tcW w:w="1350" w:type="dxa"/>
            <w:vAlign w:val="bottom"/>
          </w:tcPr>
          <w:p w14:paraId="34730DAF" w14:textId="351DCB95" w:rsidR="002B202F" w:rsidRDefault="002B202F" w:rsidP="002B202F">
            <w:pPr>
              <w:spacing w:after="120"/>
              <w:rPr>
                <w:rFonts w:ascii="Calibri" w:hAnsi="Calibri"/>
                <w:sz w:val="20"/>
                <w:szCs w:val="20"/>
              </w:rPr>
            </w:pPr>
            <w:r>
              <w:rPr>
                <w:rFonts w:ascii="Calibri" w:hAnsi="Calibri"/>
                <w:sz w:val="20"/>
                <w:szCs w:val="20"/>
              </w:rPr>
              <w:t>$ 18,867,919</w:t>
            </w:r>
          </w:p>
        </w:tc>
      </w:tr>
      <w:tr w:rsidR="002B202F" w14:paraId="7A551BF2" w14:textId="77777777" w:rsidTr="00294F21">
        <w:tc>
          <w:tcPr>
            <w:tcW w:w="679" w:type="dxa"/>
          </w:tcPr>
          <w:p w14:paraId="17C9A7C7" w14:textId="535E2A6D" w:rsidR="002B202F" w:rsidRPr="002119E4" w:rsidRDefault="002B202F" w:rsidP="002B202F">
            <w:pPr>
              <w:spacing w:after="120"/>
              <w:rPr>
                <w:rFonts w:ascii="Calibri" w:hAnsi="Calibri"/>
                <w:sz w:val="20"/>
                <w:szCs w:val="20"/>
              </w:rPr>
            </w:pPr>
            <w:r>
              <w:rPr>
                <w:rFonts w:ascii="Calibri" w:hAnsi="Calibri"/>
                <w:sz w:val="20"/>
                <w:szCs w:val="20"/>
              </w:rPr>
              <w:t>SD</w:t>
            </w:r>
          </w:p>
        </w:tc>
        <w:tc>
          <w:tcPr>
            <w:tcW w:w="1410" w:type="dxa"/>
            <w:vAlign w:val="bottom"/>
          </w:tcPr>
          <w:p w14:paraId="2E3630FF" w14:textId="6AC8E54C" w:rsidR="002B202F" w:rsidRPr="002119E4" w:rsidRDefault="002B202F" w:rsidP="002B202F">
            <w:pPr>
              <w:spacing w:after="120"/>
              <w:rPr>
                <w:rFonts w:ascii="Calibri" w:hAnsi="Calibri"/>
                <w:sz w:val="20"/>
                <w:szCs w:val="20"/>
              </w:rPr>
            </w:pPr>
            <w:r>
              <w:rPr>
                <w:rFonts w:ascii="Calibri" w:hAnsi="Calibri"/>
                <w:sz w:val="20"/>
                <w:szCs w:val="20"/>
              </w:rPr>
              <w:t>$ 10,000,000</w:t>
            </w:r>
          </w:p>
        </w:tc>
        <w:tc>
          <w:tcPr>
            <w:tcW w:w="1585" w:type="dxa"/>
            <w:vAlign w:val="bottom"/>
          </w:tcPr>
          <w:p w14:paraId="700266D9" w14:textId="1D123FCA" w:rsidR="002B202F" w:rsidRPr="002119E4" w:rsidRDefault="002B202F" w:rsidP="002B202F">
            <w:pPr>
              <w:spacing w:after="120"/>
              <w:rPr>
                <w:rFonts w:ascii="Calibri" w:hAnsi="Calibri"/>
                <w:sz w:val="20"/>
                <w:szCs w:val="20"/>
              </w:rPr>
            </w:pPr>
            <w:r>
              <w:rPr>
                <w:rFonts w:ascii="Calibri" w:hAnsi="Calibri"/>
                <w:i/>
                <w:sz w:val="20"/>
                <w:szCs w:val="20"/>
              </w:rPr>
              <w:t>Unknown</w:t>
            </w:r>
          </w:p>
        </w:tc>
        <w:tc>
          <w:tcPr>
            <w:tcW w:w="1386" w:type="dxa"/>
          </w:tcPr>
          <w:p w14:paraId="27308639" w14:textId="119B57B9" w:rsidR="002B202F" w:rsidRPr="002119E4" w:rsidRDefault="002B202F" w:rsidP="002B202F">
            <w:pPr>
              <w:spacing w:after="120"/>
              <w:rPr>
                <w:rFonts w:ascii="Calibri" w:hAnsi="Calibri"/>
                <w:sz w:val="20"/>
                <w:szCs w:val="20"/>
              </w:rPr>
            </w:pPr>
            <w:r>
              <w:rPr>
                <w:rFonts w:ascii="Calibri" w:hAnsi="Calibri"/>
                <w:sz w:val="20"/>
                <w:szCs w:val="20"/>
              </w:rPr>
              <w:t>$ 10,000,000</w:t>
            </w:r>
          </w:p>
        </w:tc>
        <w:tc>
          <w:tcPr>
            <w:tcW w:w="1325" w:type="dxa"/>
            <w:vAlign w:val="bottom"/>
          </w:tcPr>
          <w:p w14:paraId="0B9A080F" w14:textId="0237C479" w:rsidR="002B202F" w:rsidRPr="002119E4" w:rsidRDefault="002B202F" w:rsidP="002B202F">
            <w:pPr>
              <w:spacing w:after="120"/>
              <w:rPr>
                <w:rFonts w:ascii="Calibri" w:hAnsi="Calibri"/>
                <w:sz w:val="20"/>
                <w:szCs w:val="20"/>
              </w:rPr>
            </w:pPr>
            <w:r>
              <w:rPr>
                <w:rFonts w:ascii="Calibri" w:hAnsi="Calibri"/>
                <w:sz w:val="20"/>
                <w:szCs w:val="20"/>
              </w:rPr>
              <w:t>$2,536,690</w:t>
            </w:r>
          </w:p>
        </w:tc>
        <w:tc>
          <w:tcPr>
            <w:tcW w:w="1350" w:type="dxa"/>
          </w:tcPr>
          <w:p w14:paraId="2F33E8A3" w14:textId="74846A0C" w:rsidR="002B202F" w:rsidRPr="002119E4" w:rsidRDefault="002B202F" w:rsidP="002B202F">
            <w:pPr>
              <w:spacing w:after="120"/>
              <w:rPr>
                <w:rFonts w:ascii="Calibri" w:hAnsi="Calibri"/>
                <w:sz w:val="20"/>
                <w:szCs w:val="20"/>
              </w:rPr>
            </w:pPr>
            <w:r>
              <w:rPr>
                <w:rFonts w:ascii="Calibri" w:hAnsi="Calibri"/>
                <w:i/>
                <w:sz w:val="20"/>
                <w:szCs w:val="20"/>
              </w:rPr>
              <w:t>Unknown</w:t>
            </w:r>
          </w:p>
        </w:tc>
        <w:tc>
          <w:tcPr>
            <w:tcW w:w="1350" w:type="dxa"/>
          </w:tcPr>
          <w:p w14:paraId="7570901A" w14:textId="085CA117" w:rsidR="002B202F" w:rsidRPr="002119E4" w:rsidRDefault="002B202F" w:rsidP="002B202F">
            <w:pPr>
              <w:spacing w:after="120"/>
              <w:rPr>
                <w:rFonts w:ascii="Calibri" w:hAnsi="Calibri"/>
                <w:sz w:val="20"/>
                <w:szCs w:val="20"/>
              </w:rPr>
            </w:pPr>
            <w:r>
              <w:rPr>
                <w:rFonts w:ascii="Calibri" w:hAnsi="Calibri"/>
                <w:sz w:val="20"/>
                <w:szCs w:val="20"/>
              </w:rPr>
              <w:t>$ 2,536,690</w:t>
            </w:r>
          </w:p>
        </w:tc>
      </w:tr>
    </w:tbl>
    <w:p w14:paraId="1D974857" w14:textId="77777777" w:rsidR="00790C08" w:rsidRDefault="00790C08" w:rsidP="001C3774">
      <w:pPr>
        <w:rPr>
          <w:rFonts w:ascii="Calibri" w:hAnsi="Calibri"/>
          <w:sz w:val="22"/>
          <w:szCs w:val="22"/>
        </w:rPr>
      </w:pPr>
    </w:p>
    <w:p w14:paraId="352EB7DB" w14:textId="77777777" w:rsidR="00433DE7" w:rsidRPr="005A0E0C" w:rsidRDefault="00433DE7" w:rsidP="00433DE7">
      <w:pPr>
        <w:pStyle w:val="CommentText"/>
        <w:rPr>
          <w:rFonts w:ascii="Calibri" w:hAnsi="Calibri"/>
          <w:sz w:val="22"/>
          <w:szCs w:val="22"/>
          <w:lang w:val="en-US" w:bidi="en-US"/>
        </w:rPr>
      </w:pPr>
    </w:p>
    <w:p w14:paraId="060F3B65" w14:textId="6AD18379" w:rsidR="00BA2694" w:rsidRPr="008F4F1C" w:rsidRDefault="00BA2694" w:rsidP="00F9611F">
      <w:pPr>
        <w:pStyle w:val="CommentText"/>
        <w:rPr>
          <w:rFonts w:ascii="Calibri" w:hAnsi="Calibri"/>
          <w:sz w:val="22"/>
          <w:szCs w:val="22"/>
          <w:lang w:bidi="en-US"/>
        </w:rPr>
      </w:pPr>
    </w:p>
    <w:sectPr w:rsidR="00BA2694" w:rsidRPr="008F4F1C" w:rsidSect="004A12B6">
      <w:headerReference w:type="default" r:id="rId140"/>
      <w:footerReference w:type="default" r:id="rId141"/>
      <w:headerReference w:type="first" r:id="rId142"/>
      <w:pgSz w:w="12240" w:h="15840"/>
      <w:pgMar w:top="1440" w:right="1440" w:bottom="1440" w:left="1440" w:header="504"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09C631A9" w14:textId="77777777" w:rsidR="00A85AC1" w:rsidRPr="00192D6D" w:rsidRDefault="00A85AC1" w:rsidP="00192D6D">
      <w:r>
        <w:separator/>
      </w:r>
    </w:p>
  </w:endnote>
  <w:endnote w:type="continuationSeparator" w:id="0">
    <w:p w14:paraId="296CD20A" w14:textId="77777777" w:rsidR="00A85AC1" w:rsidRPr="00192D6D" w:rsidRDefault="00A85AC1" w:rsidP="00192D6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G Times">
    <w:panose1 w:val="00000000000000000000"/>
    <w:charset w:val="00"/>
    <w:family w:val="roma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F659E74" w14:textId="386A4B77" w:rsidR="00A85AC1" w:rsidRPr="007F754A" w:rsidRDefault="00A85AC1" w:rsidP="007F754A">
    <w:pPr>
      <w:pStyle w:val="Footer"/>
      <w:pBdr>
        <w:top w:val="single" w:sz="4" w:space="1" w:color="auto"/>
      </w:pBdr>
      <w:tabs>
        <w:tab w:val="clear" w:pos="4320"/>
        <w:tab w:val="clear" w:pos="8640"/>
        <w:tab w:val="right" w:pos="9360"/>
      </w:tabs>
      <w:rPr>
        <w:rFonts w:ascii="Calibri" w:hAnsi="Calibri"/>
        <w:smallCaps/>
        <w:sz w:val="20"/>
        <w:szCs w:val="20"/>
      </w:rPr>
    </w:pPr>
    <w:r>
      <w:rPr>
        <w:rFonts w:ascii="Calibri" w:hAnsi="Calibri"/>
        <w:smallCaps/>
        <w:sz w:val="20"/>
        <w:szCs w:val="20"/>
        <w:lang w:val="en-US"/>
      </w:rPr>
      <w:t>Competitive Solicitation No. 00719/00819 – Commercial Card Services</w:t>
    </w:r>
    <w:r w:rsidRPr="007F754A">
      <w:rPr>
        <w:rFonts w:ascii="Calibri" w:hAnsi="Calibri"/>
        <w:smallCaps/>
        <w:sz w:val="20"/>
        <w:szCs w:val="20"/>
      </w:rPr>
      <w:tab/>
      <w:t xml:space="preserve">Page </w:t>
    </w:r>
    <w:r w:rsidRPr="007F754A">
      <w:rPr>
        <w:rFonts w:ascii="Calibri" w:hAnsi="Calibri"/>
        <w:smallCaps/>
        <w:sz w:val="20"/>
        <w:szCs w:val="20"/>
      </w:rPr>
      <w:fldChar w:fldCharType="begin"/>
    </w:r>
    <w:r w:rsidRPr="007F754A">
      <w:rPr>
        <w:rFonts w:ascii="Calibri" w:hAnsi="Calibri"/>
        <w:smallCaps/>
        <w:sz w:val="20"/>
        <w:szCs w:val="20"/>
      </w:rPr>
      <w:instrText xml:space="preserve"> PAGE   \* MERGEFORMAT </w:instrText>
    </w:r>
    <w:r w:rsidRPr="007F754A">
      <w:rPr>
        <w:rFonts w:ascii="Calibri" w:hAnsi="Calibri"/>
        <w:smallCaps/>
        <w:sz w:val="20"/>
        <w:szCs w:val="20"/>
      </w:rPr>
      <w:fldChar w:fldCharType="separate"/>
    </w:r>
    <w:r w:rsidR="000110C1">
      <w:rPr>
        <w:rFonts w:ascii="Calibri" w:hAnsi="Calibri"/>
        <w:smallCaps/>
        <w:noProof/>
        <w:sz w:val="20"/>
        <w:szCs w:val="20"/>
      </w:rPr>
      <w:t>21</w:t>
    </w:r>
    <w:r w:rsidRPr="007F754A">
      <w:rPr>
        <w:rFonts w:ascii="Calibri" w:hAnsi="Calibri"/>
        <w:smallCaps/>
        <w:noProof/>
        <w:sz w:val="20"/>
        <w:szCs w:val="20"/>
      </w:rPr>
      <w:fldChar w:fldCharType="end"/>
    </w:r>
  </w:p>
  <w:p w14:paraId="287CB10B" w14:textId="69FA28B9" w:rsidR="00A85AC1" w:rsidRPr="007F754A" w:rsidRDefault="00A85AC1">
    <w:pPr>
      <w:pStyle w:val="Footer"/>
      <w:rPr>
        <w:rFonts w:ascii="Calibri" w:hAnsi="Calibri"/>
        <w:sz w:val="16"/>
        <w:szCs w:val="16"/>
        <w:lang w:val="en-US"/>
      </w:rPr>
    </w:pPr>
    <w:r w:rsidRPr="007F754A">
      <w:rPr>
        <w:rFonts w:ascii="Calibri" w:hAnsi="Calibri"/>
        <w:sz w:val="16"/>
        <w:szCs w:val="16"/>
        <w:lang w:val="en-US"/>
      </w:rPr>
      <w:t xml:space="preserve">(Rev </w:t>
    </w:r>
    <w:r>
      <w:rPr>
        <w:rFonts w:ascii="Calibri" w:hAnsi="Calibri"/>
        <w:sz w:val="16"/>
        <w:szCs w:val="16"/>
        <w:lang w:val="en-US"/>
      </w:rPr>
      <w:t>5-29-2019</w:t>
    </w:r>
    <w:r w:rsidRPr="007F754A">
      <w:rPr>
        <w:rFonts w:ascii="Calibri" w:hAnsi="Calibri"/>
        <w:sz w:val="16"/>
        <w:szCs w:val="16"/>
        <w:lang w:val="en-US"/>
      </w:rPr>
      <w:t>)</w:t>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32A070A1" w14:textId="77777777" w:rsidR="00A85AC1" w:rsidRPr="00192D6D" w:rsidRDefault="00A85AC1" w:rsidP="00192D6D">
      <w:r>
        <w:separator/>
      </w:r>
    </w:p>
  </w:footnote>
  <w:footnote w:type="continuationSeparator" w:id="0">
    <w:p w14:paraId="368B92DA" w14:textId="77777777" w:rsidR="00A85AC1" w:rsidRPr="00192D6D" w:rsidRDefault="00A85AC1" w:rsidP="00192D6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705EE22" w14:textId="4FDD759D" w:rsidR="00A85AC1" w:rsidRDefault="00A85AC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9D42DF8" w14:textId="77777777" w:rsidR="00A85AC1" w:rsidRPr="00EA05BA" w:rsidRDefault="00A85AC1" w:rsidP="00EA05BA">
    <w:pPr>
      <w:spacing w:after="120"/>
      <w:rPr>
        <w:rFonts w:ascii="Calibri" w:hAnsi="Calibri"/>
        <w:sz w:val="22"/>
        <w:szCs w:val="22"/>
      </w:rPr>
    </w:pPr>
    <w:r>
      <w:rPr>
        <w:noProof/>
      </w:rPr>
      <w:drawing>
        <wp:inline distT="0" distB="0" distL="0" distR="0" wp14:anchorId="42CE4523" wp14:editId="7E3F2774">
          <wp:extent cx="6059805" cy="798195"/>
          <wp:effectExtent l="0" t="0" r="0" b="1905"/>
          <wp:docPr id="2" name="Picture 1" descr="banner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anner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059805" cy="798195"/>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1D"/>
    <w:multiLevelType w:val="multilevel"/>
    <w:tmpl w:val="E9A4CA08"/>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01EB35F3"/>
    <w:multiLevelType w:val="hybridMultilevel"/>
    <w:tmpl w:val="75D4CEAA"/>
    <w:lvl w:ilvl="0" w:tplc="04EA0014">
      <w:start w:val="36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1F4260B"/>
    <w:multiLevelType w:val="hybridMultilevel"/>
    <w:tmpl w:val="3F620AB0"/>
    <w:lvl w:ilvl="0" w:tplc="04090005">
      <w:start w:val="1"/>
      <w:numFmt w:val="bullet"/>
      <w:lvlText w:val=""/>
      <w:lvlJc w:val="left"/>
      <w:pPr>
        <w:ind w:left="1080" w:hanging="360"/>
      </w:pPr>
      <w:rPr>
        <w:rFonts w:ascii="Wingdings" w:hAnsi="Wingdings" w:hint="default"/>
      </w:rPr>
    </w:lvl>
    <w:lvl w:ilvl="1" w:tplc="04090005">
      <w:start w:val="1"/>
      <w:numFmt w:val="bullet"/>
      <w:lvlText w:val=""/>
      <w:lvlJc w:val="left"/>
      <w:pPr>
        <w:ind w:left="1800" w:hanging="360"/>
      </w:pPr>
      <w:rPr>
        <w:rFonts w:ascii="Wingdings" w:hAnsi="Wingdings"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 w15:restartNumberingAfterBreak="0">
    <w:nsid w:val="10C4698D"/>
    <w:multiLevelType w:val="hybridMultilevel"/>
    <w:tmpl w:val="47FE6C64"/>
    <w:lvl w:ilvl="0" w:tplc="04090005">
      <w:start w:val="1"/>
      <w:numFmt w:val="bullet"/>
      <w:lvlText w:val=""/>
      <w:lvlJc w:val="left"/>
      <w:pPr>
        <w:ind w:left="1350" w:hanging="360"/>
      </w:pPr>
      <w:rPr>
        <w:rFonts w:ascii="Wingdings" w:hAnsi="Wingdings" w:hint="default"/>
      </w:rPr>
    </w:lvl>
    <w:lvl w:ilvl="1" w:tplc="04090003" w:tentative="1">
      <w:start w:val="1"/>
      <w:numFmt w:val="bullet"/>
      <w:lvlText w:val="o"/>
      <w:lvlJc w:val="left"/>
      <w:pPr>
        <w:ind w:left="2070" w:hanging="360"/>
      </w:pPr>
      <w:rPr>
        <w:rFonts w:ascii="Courier New" w:hAnsi="Courier New" w:cs="Courier New" w:hint="default"/>
      </w:rPr>
    </w:lvl>
    <w:lvl w:ilvl="2" w:tplc="04090005" w:tentative="1">
      <w:start w:val="1"/>
      <w:numFmt w:val="bullet"/>
      <w:lvlText w:val=""/>
      <w:lvlJc w:val="left"/>
      <w:pPr>
        <w:ind w:left="2790" w:hanging="360"/>
      </w:pPr>
      <w:rPr>
        <w:rFonts w:ascii="Wingdings" w:hAnsi="Wingdings" w:hint="default"/>
      </w:rPr>
    </w:lvl>
    <w:lvl w:ilvl="3" w:tplc="04090001" w:tentative="1">
      <w:start w:val="1"/>
      <w:numFmt w:val="bullet"/>
      <w:lvlText w:val=""/>
      <w:lvlJc w:val="left"/>
      <w:pPr>
        <w:ind w:left="3510" w:hanging="360"/>
      </w:pPr>
      <w:rPr>
        <w:rFonts w:ascii="Symbol" w:hAnsi="Symbol" w:hint="default"/>
      </w:rPr>
    </w:lvl>
    <w:lvl w:ilvl="4" w:tplc="04090003" w:tentative="1">
      <w:start w:val="1"/>
      <w:numFmt w:val="bullet"/>
      <w:lvlText w:val="o"/>
      <w:lvlJc w:val="left"/>
      <w:pPr>
        <w:ind w:left="4230" w:hanging="360"/>
      </w:pPr>
      <w:rPr>
        <w:rFonts w:ascii="Courier New" w:hAnsi="Courier New" w:cs="Courier New" w:hint="default"/>
      </w:rPr>
    </w:lvl>
    <w:lvl w:ilvl="5" w:tplc="04090005" w:tentative="1">
      <w:start w:val="1"/>
      <w:numFmt w:val="bullet"/>
      <w:lvlText w:val=""/>
      <w:lvlJc w:val="left"/>
      <w:pPr>
        <w:ind w:left="4950" w:hanging="360"/>
      </w:pPr>
      <w:rPr>
        <w:rFonts w:ascii="Wingdings" w:hAnsi="Wingdings" w:hint="default"/>
      </w:rPr>
    </w:lvl>
    <w:lvl w:ilvl="6" w:tplc="04090001" w:tentative="1">
      <w:start w:val="1"/>
      <w:numFmt w:val="bullet"/>
      <w:lvlText w:val=""/>
      <w:lvlJc w:val="left"/>
      <w:pPr>
        <w:ind w:left="5670" w:hanging="360"/>
      </w:pPr>
      <w:rPr>
        <w:rFonts w:ascii="Symbol" w:hAnsi="Symbol" w:hint="default"/>
      </w:rPr>
    </w:lvl>
    <w:lvl w:ilvl="7" w:tplc="04090003" w:tentative="1">
      <w:start w:val="1"/>
      <w:numFmt w:val="bullet"/>
      <w:lvlText w:val="o"/>
      <w:lvlJc w:val="left"/>
      <w:pPr>
        <w:ind w:left="6390" w:hanging="360"/>
      </w:pPr>
      <w:rPr>
        <w:rFonts w:ascii="Courier New" w:hAnsi="Courier New" w:cs="Courier New" w:hint="default"/>
      </w:rPr>
    </w:lvl>
    <w:lvl w:ilvl="8" w:tplc="04090005" w:tentative="1">
      <w:start w:val="1"/>
      <w:numFmt w:val="bullet"/>
      <w:lvlText w:val=""/>
      <w:lvlJc w:val="left"/>
      <w:pPr>
        <w:ind w:left="7110" w:hanging="360"/>
      </w:pPr>
      <w:rPr>
        <w:rFonts w:ascii="Wingdings" w:hAnsi="Wingdings" w:hint="default"/>
      </w:rPr>
    </w:lvl>
  </w:abstractNum>
  <w:abstractNum w:abstractNumId="4" w15:restartNumberingAfterBreak="0">
    <w:nsid w:val="1405334B"/>
    <w:multiLevelType w:val="hybridMultilevel"/>
    <w:tmpl w:val="0060CB1C"/>
    <w:lvl w:ilvl="0" w:tplc="8340B68A">
      <w:start w:val="1"/>
      <w:numFmt w:val="bullet"/>
      <w:lvlText w:val=""/>
      <w:lvlJc w:val="left"/>
      <w:pPr>
        <w:ind w:left="1296" w:hanging="360"/>
      </w:pPr>
      <w:rPr>
        <w:rFonts w:ascii="Wingdings 2" w:hAnsi="Wingdings 2" w:hint="default"/>
        <w:b w:val="0"/>
        <w:sz w:val="24"/>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6C82CE5"/>
    <w:multiLevelType w:val="hybridMultilevel"/>
    <w:tmpl w:val="CFD492DC"/>
    <w:lvl w:ilvl="0" w:tplc="FF2E14F4">
      <w:start w:val="1"/>
      <w:numFmt w:val="decimal"/>
      <w:lvlText w:val="%1."/>
      <w:lvlJc w:val="left"/>
      <w:pPr>
        <w:ind w:left="360" w:hanging="360"/>
      </w:pPr>
      <w:rPr>
        <w:b/>
      </w:rPr>
    </w:lvl>
    <w:lvl w:ilvl="1" w:tplc="04090019">
      <w:start w:val="1"/>
      <w:numFmt w:val="lowerLetter"/>
      <w:lvlText w:val="%2."/>
      <w:lvlJc w:val="left"/>
      <w:pPr>
        <w:ind w:left="1080" w:hanging="360"/>
      </w:pPr>
    </w:lvl>
    <w:lvl w:ilvl="2" w:tplc="04090005">
      <w:start w:val="1"/>
      <w:numFmt w:val="bullet"/>
      <w:lvlText w:val=""/>
      <w:lvlJc w:val="left"/>
      <w:pPr>
        <w:ind w:left="1800" w:hanging="180"/>
      </w:pPr>
      <w:rPr>
        <w:rFonts w:ascii="Wingdings" w:hAnsi="Wingdings" w:hint="default"/>
      </w:r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 w15:restartNumberingAfterBreak="0">
    <w:nsid w:val="1C3F5570"/>
    <w:multiLevelType w:val="hybridMultilevel"/>
    <w:tmpl w:val="BDB8E2C8"/>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DE928EB"/>
    <w:multiLevelType w:val="hybridMultilevel"/>
    <w:tmpl w:val="D58ACD12"/>
    <w:lvl w:ilvl="0" w:tplc="EA6A7D84">
      <w:start w:val="1"/>
      <w:numFmt w:val="decimal"/>
      <w:lvlText w:val="4.%1."/>
      <w:lvlJc w:val="left"/>
      <w:pPr>
        <w:ind w:left="720" w:hanging="360"/>
      </w:pPr>
      <w:rPr>
        <w:rFonts w:hint="default"/>
      </w:rPr>
    </w:lvl>
    <w:lvl w:ilvl="1" w:tplc="92206176">
      <w:start w:val="1"/>
      <w:numFmt w:val="lowerLetter"/>
      <w:lvlText w:val="%2)"/>
      <w:lvlJc w:val="left"/>
      <w:pPr>
        <w:ind w:left="1440" w:hanging="360"/>
      </w:pPr>
      <w:rPr>
        <w:rFont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24D2380D"/>
    <w:multiLevelType w:val="hybridMultilevel"/>
    <w:tmpl w:val="C204BA88"/>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91B3D20"/>
    <w:multiLevelType w:val="hybridMultilevel"/>
    <w:tmpl w:val="5DCA6D54"/>
    <w:lvl w:ilvl="0" w:tplc="C2BC5A2E">
      <w:start w:val="1"/>
      <w:numFmt w:val="bullet"/>
      <w:lvlText w:val=""/>
      <w:lvlJc w:val="left"/>
      <w:pPr>
        <w:ind w:left="720" w:hanging="360"/>
      </w:pPr>
      <w:rPr>
        <w:rFonts w:ascii="Wingdings" w:hAnsi="Wingdings" w:hint="default"/>
        <w:color w:val="auto"/>
      </w:rPr>
    </w:lvl>
    <w:lvl w:ilvl="1" w:tplc="04090005">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29D21E1C"/>
    <w:multiLevelType w:val="hybridMultilevel"/>
    <w:tmpl w:val="BD641598"/>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1" w15:restartNumberingAfterBreak="0">
    <w:nsid w:val="2A552715"/>
    <w:multiLevelType w:val="hybridMultilevel"/>
    <w:tmpl w:val="02FE49A4"/>
    <w:lvl w:ilvl="0" w:tplc="04090001">
      <w:start w:val="1"/>
      <w:numFmt w:val="bullet"/>
      <w:lvlText w:val=""/>
      <w:lvlJc w:val="left"/>
      <w:pPr>
        <w:ind w:left="1656" w:hanging="360"/>
      </w:pPr>
      <w:rPr>
        <w:rFonts w:ascii="Symbol" w:hAnsi="Symbol" w:hint="default"/>
      </w:rPr>
    </w:lvl>
    <w:lvl w:ilvl="1" w:tplc="04090003" w:tentative="1">
      <w:start w:val="1"/>
      <w:numFmt w:val="bullet"/>
      <w:lvlText w:val="o"/>
      <w:lvlJc w:val="left"/>
      <w:pPr>
        <w:ind w:left="2376" w:hanging="360"/>
      </w:pPr>
      <w:rPr>
        <w:rFonts w:ascii="Courier New" w:hAnsi="Courier New" w:cs="Courier New" w:hint="default"/>
      </w:rPr>
    </w:lvl>
    <w:lvl w:ilvl="2" w:tplc="04090005" w:tentative="1">
      <w:start w:val="1"/>
      <w:numFmt w:val="bullet"/>
      <w:lvlText w:val=""/>
      <w:lvlJc w:val="left"/>
      <w:pPr>
        <w:ind w:left="3096" w:hanging="360"/>
      </w:pPr>
      <w:rPr>
        <w:rFonts w:ascii="Wingdings" w:hAnsi="Wingdings" w:hint="default"/>
      </w:rPr>
    </w:lvl>
    <w:lvl w:ilvl="3" w:tplc="04090001" w:tentative="1">
      <w:start w:val="1"/>
      <w:numFmt w:val="bullet"/>
      <w:lvlText w:val=""/>
      <w:lvlJc w:val="left"/>
      <w:pPr>
        <w:ind w:left="3816" w:hanging="360"/>
      </w:pPr>
      <w:rPr>
        <w:rFonts w:ascii="Symbol" w:hAnsi="Symbol" w:hint="default"/>
      </w:rPr>
    </w:lvl>
    <w:lvl w:ilvl="4" w:tplc="04090003" w:tentative="1">
      <w:start w:val="1"/>
      <w:numFmt w:val="bullet"/>
      <w:lvlText w:val="o"/>
      <w:lvlJc w:val="left"/>
      <w:pPr>
        <w:ind w:left="4536" w:hanging="360"/>
      </w:pPr>
      <w:rPr>
        <w:rFonts w:ascii="Courier New" w:hAnsi="Courier New" w:cs="Courier New" w:hint="default"/>
      </w:rPr>
    </w:lvl>
    <w:lvl w:ilvl="5" w:tplc="04090005" w:tentative="1">
      <w:start w:val="1"/>
      <w:numFmt w:val="bullet"/>
      <w:lvlText w:val=""/>
      <w:lvlJc w:val="left"/>
      <w:pPr>
        <w:ind w:left="5256" w:hanging="360"/>
      </w:pPr>
      <w:rPr>
        <w:rFonts w:ascii="Wingdings" w:hAnsi="Wingdings" w:hint="default"/>
      </w:rPr>
    </w:lvl>
    <w:lvl w:ilvl="6" w:tplc="04090001" w:tentative="1">
      <w:start w:val="1"/>
      <w:numFmt w:val="bullet"/>
      <w:lvlText w:val=""/>
      <w:lvlJc w:val="left"/>
      <w:pPr>
        <w:ind w:left="5976" w:hanging="360"/>
      </w:pPr>
      <w:rPr>
        <w:rFonts w:ascii="Symbol" w:hAnsi="Symbol" w:hint="default"/>
      </w:rPr>
    </w:lvl>
    <w:lvl w:ilvl="7" w:tplc="04090003" w:tentative="1">
      <w:start w:val="1"/>
      <w:numFmt w:val="bullet"/>
      <w:lvlText w:val="o"/>
      <w:lvlJc w:val="left"/>
      <w:pPr>
        <w:ind w:left="6696" w:hanging="360"/>
      </w:pPr>
      <w:rPr>
        <w:rFonts w:ascii="Courier New" w:hAnsi="Courier New" w:cs="Courier New" w:hint="default"/>
      </w:rPr>
    </w:lvl>
    <w:lvl w:ilvl="8" w:tplc="04090005" w:tentative="1">
      <w:start w:val="1"/>
      <w:numFmt w:val="bullet"/>
      <w:lvlText w:val=""/>
      <w:lvlJc w:val="left"/>
      <w:pPr>
        <w:ind w:left="7416" w:hanging="360"/>
      </w:pPr>
      <w:rPr>
        <w:rFonts w:ascii="Wingdings" w:hAnsi="Wingdings" w:hint="default"/>
      </w:rPr>
    </w:lvl>
  </w:abstractNum>
  <w:abstractNum w:abstractNumId="12" w15:restartNumberingAfterBreak="0">
    <w:nsid w:val="2D6A7BEC"/>
    <w:multiLevelType w:val="hybridMultilevel"/>
    <w:tmpl w:val="AF5CFDE8"/>
    <w:lvl w:ilvl="0" w:tplc="0596ABD6">
      <w:start w:val="1"/>
      <w:numFmt w:val="decimal"/>
      <w:lvlText w:val="3.%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DA53C7C"/>
    <w:multiLevelType w:val="hybridMultilevel"/>
    <w:tmpl w:val="2D36BCF8"/>
    <w:lvl w:ilvl="0" w:tplc="723ABF8E">
      <w:start w:val="1"/>
      <w:numFmt w:val="lowerLetter"/>
      <w:lvlText w:val="(%1)"/>
      <w:lvlJc w:val="right"/>
      <w:pPr>
        <w:ind w:left="1800" w:hanging="360"/>
      </w:pPr>
      <w:rPr>
        <w:rFonts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4" w15:restartNumberingAfterBreak="0">
    <w:nsid w:val="2F05131C"/>
    <w:multiLevelType w:val="hybridMultilevel"/>
    <w:tmpl w:val="7F7AF44C"/>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5" w15:restartNumberingAfterBreak="0">
    <w:nsid w:val="2F587C1E"/>
    <w:multiLevelType w:val="multilevel"/>
    <w:tmpl w:val="2C68FAE8"/>
    <w:lvl w:ilvl="0">
      <w:start w:val="1"/>
      <w:numFmt w:val="decimal"/>
      <w:lvlText w:val="%1."/>
      <w:lvlJc w:val="left"/>
      <w:pPr>
        <w:ind w:left="360" w:hanging="360"/>
      </w:pPr>
      <w:rPr>
        <w:rFonts w:hint="default"/>
        <w:b/>
        <w:color w:val="auto"/>
        <w:sz w:val="22"/>
      </w:rPr>
    </w:lvl>
    <w:lvl w:ilvl="1">
      <w:start w:val="1"/>
      <w:numFmt w:val="decimal"/>
      <w:lvlText w:val="%1.%2."/>
      <w:lvlJc w:val="left"/>
      <w:pPr>
        <w:ind w:left="792" w:hanging="648"/>
      </w:pPr>
      <w:rPr>
        <w:rFonts w:hint="default"/>
        <w:b w:val="0"/>
      </w:rPr>
    </w:lvl>
    <w:lvl w:ilvl="2">
      <w:start w:val="1"/>
      <w:numFmt w:val="bullet"/>
      <w:lvlText w:val=""/>
      <w:lvlJc w:val="left"/>
      <w:pPr>
        <w:ind w:left="1224" w:firstLine="0"/>
      </w:pPr>
      <w:rPr>
        <w:rFonts w:ascii="Wingdings" w:hAnsi="Wingdings" w:hint="default"/>
        <w:color w:val="auto"/>
      </w:rPr>
    </w:lvl>
    <w:lvl w:ilvl="3">
      <w:start w:val="1"/>
      <w:numFmt w:val="lowerLetter"/>
      <w:lvlText w:val="(%4)"/>
      <w:lvlJc w:val="right"/>
      <w:pPr>
        <w:ind w:left="1728" w:hanging="648"/>
      </w:pPr>
      <w:rPr>
        <w:rFonts w:hint="default"/>
      </w:rPr>
    </w:lvl>
    <w:lvl w:ilvl="4">
      <w:start w:val="1"/>
      <w:numFmt w:val="lowerLetter"/>
      <w:lvlText w:val="(%5)"/>
      <w:lvlJc w:val="righ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6" w15:restartNumberingAfterBreak="0">
    <w:nsid w:val="2FD41AA1"/>
    <w:multiLevelType w:val="hybridMultilevel"/>
    <w:tmpl w:val="7AD6C190"/>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FE40B50"/>
    <w:multiLevelType w:val="hybridMultilevel"/>
    <w:tmpl w:val="D2EC48D0"/>
    <w:lvl w:ilvl="0" w:tplc="1D4068D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0515F95"/>
    <w:multiLevelType w:val="hybridMultilevel"/>
    <w:tmpl w:val="64B02C50"/>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4276CBE"/>
    <w:multiLevelType w:val="hybridMultilevel"/>
    <w:tmpl w:val="E9AE4C40"/>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35F12418"/>
    <w:multiLevelType w:val="hybridMultilevel"/>
    <w:tmpl w:val="CD5030E2"/>
    <w:lvl w:ilvl="0" w:tplc="EA6A7D84">
      <w:start w:val="1"/>
      <w:numFmt w:val="decimal"/>
      <w:lvlText w:val="4.%1."/>
      <w:lvlJc w:val="left"/>
      <w:pPr>
        <w:ind w:left="720" w:hanging="360"/>
      </w:pPr>
      <w:rPr>
        <w:rFonts w:hint="default"/>
      </w:rPr>
    </w:lvl>
    <w:lvl w:ilvl="1" w:tplc="04090005">
      <w:start w:val="1"/>
      <w:numFmt w:val="bullet"/>
      <w:lvlText w:val=""/>
      <w:lvlJc w:val="left"/>
      <w:pPr>
        <w:ind w:left="1440" w:hanging="360"/>
      </w:pPr>
      <w:rPr>
        <w:rFonts w:ascii="Wingdings" w:hAnsi="Wingding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39AF2CDD"/>
    <w:multiLevelType w:val="hybridMultilevel"/>
    <w:tmpl w:val="86CCEB4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3DDD041E"/>
    <w:multiLevelType w:val="hybridMultilevel"/>
    <w:tmpl w:val="4EFA53F4"/>
    <w:lvl w:ilvl="0" w:tplc="04090001">
      <w:start w:val="1"/>
      <w:numFmt w:val="bullet"/>
      <w:lvlText w:val=""/>
      <w:lvlJc w:val="left"/>
      <w:pPr>
        <w:ind w:left="1350" w:hanging="360"/>
      </w:pPr>
      <w:rPr>
        <w:rFonts w:ascii="Symbol" w:hAnsi="Symbol" w:hint="default"/>
      </w:rPr>
    </w:lvl>
    <w:lvl w:ilvl="1" w:tplc="04090003" w:tentative="1">
      <w:start w:val="1"/>
      <w:numFmt w:val="bullet"/>
      <w:lvlText w:val="o"/>
      <w:lvlJc w:val="left"/>
      <w:pPr>
        <w:ind w:left="2070" w:hanging="360"/>
      </w:pPr>
      <w:rPr>
        <w:rFonts w:ascii="Courier New" w:hAnsi="Courier New" w:cs="Courier New" w:hint="default"/>
      </w:rPr>
    </w:lvl>
    <w:lvl w:ilvl="2" w:tplc="04090005" w:tentative="1">
      <w:start w:val="1"/>
      <w:numFmt w:val="bullet"/>
      <w:lvlText w:val=""/>
      <w:lvlJc w:val="left"/>
      <w:pPr>
        <w:ind w:left="2790" w:hanging="360"/>
      </w:pPr>
      <w:rPr>
        <w:rFonts w:ascii="Wingdings" w:hAnsi="Wingdings" w:hint="default"/>
      </w:rPr>
    </w:lvl>
    <w:lvl w:ilvl="3" w:tplc="04090001" w:tentative="1">
      <w:start w:val="1"/>
      <w:numFmt w:val="bullet"/>
      <w:lvlText w:val=""/>
      <w:lvlJc w:val="left"/>
      <w:pPr>
        <w:ind w:left="3510" w:hanging="360"/>
      </w:pPr>
      <w:rPr>
        <w:rFonts w:ascii="Symbol" w:hAnsi="Symbol" w:hint="default"/>
      </w:rPr>
    </w:lvl>
    <w:lvl w:ilvl="4" w:tplc="04090003" w:tentative="1">
      <w:start w:val="1"/>
      <w:numFmt w:val="bullet"/>
      <w:lvlText w:val="o"/>
      <w:lvlJc w:val="left"/>
      <w:pPr>
        <w:ind w:left="4230" w:hanging="360"/>
      </w:pPr>
      <w:rPr>
        <w:rFonts w:ascii="Courier New" w:hAnsi="Courier New" w:cs="Courier New" w:hint="default"/>
      </w:rPr>
    </w:lvl>
    <w:lvl w:ilvl="5" w:tplc="04090005" w:tentative="1">
      <w:start w:val="1"/>
      <w:numFmt w:val="bullet"/>
      <w:lvlText w:val=""/>
      <w:lvlJc w:val="left"/>
      <w:pPr>
        <w:ind w:left="4950" w:hanging="360"/>
      </w:pPr>
      <w:rPr>
        <w:rFonts w:ascii="Wingdings" w:hAnsi="Wingdings" w:hint="default"/>
      </w:rPr>
    </w:lvl>
    <w:lvl w:ilvl="6" w:tplc="04090001" w:tentative="1">
      <w:start w:val="1"/>
      <w:numFmt w:val="bullet"/>
      <w:lvlText w:val=""/>
      <w:lvlJc w:val="left"/>
      <w:pPr>
        <w:ind w:left="5670" w:hanging="360"/>
      </w:pPr>
      <w:rPr>
        <w:rFonts w:ascii="Symbol" w:hAnsi="Symbol" w:hint="default"/>
      </w:rPr>
    </w:lvl>
    <w:lvl w:ilvl="7" w:tplc="04090003" w:tentative="1">
      <w:start w:val="1"/>
      <w:numFmt w:val="bullet"/>
      <w:lvlText w:val="o"/>
      <w:lvlJc w:val="left"/>
      <w:pPr>
        <w:ind w:left="6390" w:hanging="360"/>
      </w:pPr>
      <w:rPr>
        <w:rFonts w:ascii="Courier New" w:hAnsi="Courier New" w:cs="Courier New" w:hint="default"/>
      </w:rPr>
    </w:lvl>
    <w:lvl w:ilvl="8" w:tplc="04090005" w:tentative="1">
      <w:start w:val="1"/>
      <w:numFmt w:val="bullet"/>
      <w:lvlText w:val=""/>
      <w:lvlJc w:val="left"/>
      <w:pPr>
        <w:ind w:left="7110" w:hanging="360"/>
      </w:pPr>
      <w:rPr>
        <w:rFonts w:ascii="Wingdings" w:hAnsi="Wingdings" w:hint="default"/>
      </w:rPr>
    </w:lvl>
  </w:abstractNum>
  <w:abstractNum w:abstractNumId="23" w15:restartNumberingAfterBreak="0">
    <w:nsid w:val="3F23675A"/>
    <w:multiLevelType w:val="hybridMultilevel"/>
    <w:tmpl w:val="4742082C"/>
    <w:lvl w:ilvl="0" w:tplc="04090005">
      <w:start w:val="1"/>
      <w:numFmt w:val="bullet"/>
      <w:lvlText w:val=""/>
      <w:lvlJc w:val="left"/>
      <w:pPr>
        <w:ind w:left="1454" w:hanging="360"/>
      </w:pPr>
      <w:rPr>
        <w:rFonts w:ascii="Wingdings" w:hAnsi="Wingdings" w:hint="default"/>
      </w:rPr>
    </w:lvl>
    <w:lvl w:ilvl="1" w:tplc="04090003" w:tentative="1">
      <w:start w:val="1"/>
      <w:numFmt w:val="bullet"/>
      <w:lvlText w:val="o"/>
      <w:lvlJc w:val="left"/>
      <w:pPr>
        <w:ind w:left="2174" w:hanging="360"/>
      </w:pPr>
      <w:rPr>
        <w:rFonts w:ascii="Courier New" w:hAnsi="Courier New" w:cs="Courier New" w:hint="default"/>
      </w:rPr>
    </w:lvl>
    <w:lvl w:ilvl="2" w:tplc="04090005" w:tentative="1">
      <w:start w:val="1"/>
      <w:numFmt w:val="bullet"/>
      <w:lvlText w:val=""/>
      <w:lvlJc w:val="left"/>
      <w:pPr>
        <w:ind w:left="2894" w:hanging="360"/>
      </w:pPr>
      <w:rPr>
        <w:rFonts w:ascii="Wingdings" w:hAnsi="Wingdings" w:hint="default"/>
      </w:rPr>
    </w:lvl>
    <w:lvl w:ilvl="3" w:tplc="04090001" w:tentative="1">
      <w:start w:val="1"/>
      <w:numFmt w:val="bullet"/>
      <w:lvlText w:val=""/>
      <w:lvlJc w:val="left"/>
      <w:pPr>
        <w:ind w:left="3614" w:hanging="360"/>
      </w:pPr>
      <w:rPr>
        <w:rFonts w:ascii="Symbol" w:hAnsi="Symbol" w:hint="default"/>
      </w:rPr>
    </w:lvl>
    <w:lvl w:ilvl="4" w:tplc="04090003" w:tentative="1">
      <w:start w:val="1"/>
      <w:numFmt w:val="bullet"/>
      <w:lvlText w:val="o"/>
      <w:lvlJc w:val="left"/>
      <w:pPr>
        <w:ind w:left="4334" w:hanging="360"/>
      </w:pPr>
      <w:rPr>
        <w:rFonts w:ascii="Courier New" w:hAnsi="Courier New" w:cs="Courier New" w:hint="default"/>
      </w:rPr>
    </w:lvl>
    <w:lvl w:ilvl="5" w:tplc="04090005" w:tentative="1">
      <w:start w:val="1"/>
      <w:numFmt w:val="bullet"/>
      <w:lvlText w:val=""/>
      <w:lvlJc w:val="left"/>
      <w:pPr>
        <w:ind w:left="5054" w:hanging="360"/>
      </w:pPr>
      <w:rPr>
        <w:rFonts w:ascii="Wingdings" w:hAnsi="Wingdings" w:hint="default"/>
      </w:rPr>
    </w:lvl>
    <w:lvl w:ilvl="6" w:tplc="04090001" w:tentative="1">
      <w:start w:val="1"/>
      <w:numFmt w:val="bullet"/>
      <w:lvlText w:val=""/>
      <w:lvlJc w:val="left"/>
      <w:pPr>
        <w:ind w:left="5774" w:hanging="360"/>
      </w:pPr>
      <w:rPr>
        <w:rFonts w:ascii="Symbol" w:hAnsi="Symbol" w:hint="default"/>
      </w:rPr>
    </w:lvl>
    <w:lvl w:ilvl="7" w:tplc="04090003" w:tentative="1">
      <w:start w:val="1"/>
      <w:numFmt w:val="bullet"/>
      <w:lvlText w:val="o"/>
      <w:lvlJc w:val="left"/>
      <w:pPr>
        <w:ind w:left="6494" w:hanging="360"/>
      </w:pPr>
      <w:rPr>
        <w:rFonts w:ascii="Courier New" w:hAnsi="Courier New" w:cs="Courier New" w:hint="default"/>
      </w:rPr>
    </w:lvl>
    <w:lvl w:ilvl="8" w:tplc="04090005" w:tentative="1">
      <w:start w:val="1"/>
      <w:numFmt w:val="bullet"/>
      <w:lvlText w:val=""/>
      <w:lvlJc w:val="left"/>
      <w:pPr>
        <w:ind w:left="7214" w:hanging="360"/>
      </w:pPr>
      <w:rPr>
        <w:rFonts w:ascii="Wingdings" w:hAnsi="Wingdings" w:hint="default"/>
      </w:rPr>
    </w:lvl>
  </w:abstractNum>
  <w:abstractNum w:abstractNumId="24" w15:restartNumberingAfterBreak="0">
    <w:nsid w:val="42922FBE"/>
    <w:multiLevelType w:val="hybridMultilevel"/>
    <w:tmpl w:val="AF84EDB0"/>
    <w:lvl w:ilvl="0" w:tplc="8774EFB2">
      <w:start w:val="1"/>
      <w:numFmt w:val="bullet"/>
      <w:lvlText w:val=""/>
      <w:lvlJc w:val="left"/>
      <w:pPr>
        <w:ind w:left="1152" w:hanging="360"/>
      </w:pPr>
      <w:rPr>
        <w:rFonts w:ascii="Wingdings" w:hAnsi="Wingdings" w:hint="default"/>
      </w:rPr>
    </w:lvl>
    <w:lvl w:ilvl="1" w:tplc="04090003" w:tentative="1">
      <w:start w:val="1"/>
      <w:numFmt w:val="bullet"/>
      <w:lvlText w:val="o"/>
      <w:lvlJc w:val="left"/>
      <w:pPr>
        <w:ind w:left="1872" w:hanging="360"/>
      </w:pPr>
      <w:rPr>
        <w:rFonts w:ascii="Courier New" w:hAnsi="Courier New" w:cs="Courier New" w:hint="default"/>
      </w:rPr>
    </w:lvl>
    <w:lvl w:ilvl="2" w:tplc="04090005" w:tentative="1">
      <w:start w:val="1"/>
      <w:numFmt w:val="bullet"/>
      <w:lvlText w:val=""/>
      <w:lvlJc w:val="left"/>
      <w:pPr>
        <w:ind w:left="2592" w:hanging="360"/>
      </w:pPr>
      <w:rPr>
        <w:rFonts w:ascii="Wingdings" w:hAnsi="Wingdings" w:hint="default"/>
      </w:rPr>
    </w:lvl>
    <w:lvl w:ilvl="3" w:tplc="04090001" w:tentative="1">
      <w:start w:val="1"/>
      <w:numFmt w:val="bullet"/>
      <w:lvlText w:val=""/>
      <w:lvlJc w:val="left"/>
      <w:pPr>
        <w:ind w:left="3312" w:hanging="360"/>
      </w:pPr>
      <w:rPr>
        <w:rFonts w:ascii="Symbol" w:hAnsi="Symbol" w:hint="default"/>
      </w:rPr>
    </w:lvl>
    <w:lvl w:ilvl="4" w:tplc="04090003" w:tentative="1">
      <w:start w:val="1"/>
      <w:numFmt w:val="bullet"/>
      <w:lvlText w:val="o"/>
      <w:lvlJc w:val="left"/>
      <w:pPr>
        <w:ind w:left="4032" w:hanging="360"/>
      </w:pPr>
      <w:rPr>
        <w:rFonts w:ascii="Courier New" w:hAnsi="Courier New" w:cs="Courier New" w:hint="default"/>
      </w:rPr>
    </w:lvl>
    <w:lvl w:ilvl="5" w:tplc="04090005" w:tentative="1">
      <w:start w:val="1"/>
      <w:numFmt w:val="bullet"/>
      <w:lvlText w:val=""/>
      <w:lvlJc w:val="left"/>
      <w:pPr>
        <w:ind w:left="4752" w:hanging="360"/>
      </w:pPr>
      <w:rPr>
        <w:rFonts w:ascii="Wingdings" w:hAnsi="Wingdings" w:hint="default"/>
      </w:rPr>
    </w:lvl>
    <w:lvl w:ilvl="6" w:tplc="04090001" w:tentative="1">
      <w:start w:val="1"/>
      <w:numFmt w:val="bullet"/>
      <w:lvlText w:val=""/>
      <w:lvlJc w:val="left"/>
      <w:pPr>
        <w:ind w:left="5472" w:hanging="360"/>
      </w:pPr>
      <w:rPr>
        <w:rFonts w:ascii="Symbol" w:hAnsi="Symbol" w:hint="default"/>
      </w:rPr>
    </w:lvl>
    <w:lvl w:ilvl="7" w:tplc="04090003" w:tentative="1">
      <w:start w:val="1"/>
      <w:numFmt w:val="bullet"/>
      <w:lvlText w:val="o"/>
      <w:lvlJc w:val="left"/>
      <w:pPr>
        <w:ind w:left="6192" w:hanging="360"/>
      </w:pPr>
      <w:rPr>
        <w:rFonts w:ascii="Courier New" w:hAnsi="Courier New" w:cs="Courier New" w:hint="default"/>
      </w:rPr>
    </w:lvl>
    <w:lvl w:ilvl="8" w:tplc="04090005" w:tentative="1">
      <w:start w:val="1"/>
      <w:numFmt w:val="bullet"/>
      <w:lvlText w:val=""/>
      <w:lvlJc w:val="left"/>
      <w:pPr>
        <w:ind w:left="6912" w:hanging="360"/>
      </w:pPr>
      <w:rPr>
        <w:rFonts w:ascii="Wingdings" w:hAnsi="Wingdings" w:hint="default"/>
      </w:rPr>
    </w:lvl>
  </w:abstractNum>
  <w:abstractNum w:abstractNumId="25" w15:restartNumberingAfterBreak="0">
    <w:nsid w:val="450C273E"/>
    <w:multiLevelType w:val="hybridMultilevel"/>
    <w:tmpl w:val="ED50AFC4"/>
    <w:lvl w:ilvl="0" w:tplc="C5A4AE8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45562769"/>
    <w:multiLevelType w:val="hybridMultilevel"/>
    <w:tmpl w:val="2D023028"/>
    <w:lvl w:ilvl="0" w:tplc="04090005">
      <w:start w:val="1"/>
      <w:numFmt w:val="bullet"/>
      <w:lvlText w:val=""/>
      <w:lvlJc w:val="left"/>
      <w:pPr>
        <w:ind w:left="1080" w:hanging="360"/>
      </w:pPr>
      <w:rPr>
        <w:rFonts w:ascii="Wingdings" w:hAnsi="Wingding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7" w15:restartNumberingAfterBreak="0">
    <w:nsid w:val="474A2D1D"/>
    <w:multiLevelType w:val="hybridMultilevel"/>
    <w:tmpl w:val="C390ECD2"/>
    <w:lvl w:ilvl="0" w:tplc="04090005">
      <w:start w:val="1"/>
      <w:numFmt w:val="bullet"/>
      <w:lvlText w:val=""/>
      <w:lvlJc w:val="left"/>
      <w:pPr>
        <w:ind w:left="816" w:hanging="360"/>
      </w:pPr>
      <w:rPr>
        <w:rFonts w:ascii="Wingdings" w:hAnsi="Wingdings" w:hint="default"/>
      </w:rPr>
    </w:lvl>
    <w:lvl w:ilvl="1" w:tplc="04090003" w:tentative="1">
      <w:start w:val="1"/>
      <w:numFmt w:val="bullet"/>
      <w:lvlText w:val="o"/>
      <w:lvlJc w:val="left"/>
      <w:pPr>
        <w:ind w:left="1536" w:hanging="360"/>
      </w:pPr>
      <w:rPr>
        <w:rFonts w:ascii="Courier New" w:hAnsi="Courier New" w:cs="Courier New" w:hint="default"/>
      </w:rPr>
    </w:lvl>
    <w:lvl w:ilvl="2" w:tplc="04090005" w:tentative="1">
      <w:start w:val="1"/>
      <w:numFmt w:val="bullet"/>
      <w:lvlText w:val=""/>
      <w:lvlJc w:val="left"/>
      <w:pPr>
        <w:ind w:left="2256" w:hanging="360"/>
      </w:pPr>
      <w:rPr>
        <w:rFonts w:ascii="Wingdings" w:hAnsi="Wingdings" w:hint="default"/>
      </w:rPr>
    </w:lvl>
    <w:lvl w:ilvl="3" w:tplc="04090001" w:tentative="1">
      <w:start w:val="1"/>
      <w:numFmt w:val="bullet"/>
      <w:lvlText w:val=""/>
      <w:lvlJc w:val="left"/>
      <w:pPr>
        <w:ind w:left="2976" w:hanging="360"/>
      </w:pPr>
      <w:rPr>
        <w:rFonts w:ascii="Symbol" w:hAnsi="Symbol" w:hint="default"/>
      </w:rPr>
    </w:lvl>
    <w:lvl w:ilvl="4" w:tplc="04090003" w:tentative="1">
      <w:start w:val="1"/>
      <w:numFmt w:val="bullet"/>
      <w:lvlText w:val="o"/>
      <w:lvlJc w:val="left"/>
      <w:pPr>
        <w:ind w:left="3696" w:hanging="360"/>
      </w:pPr>
      <w:rPr>
        <w:rFonts w:ascii="Courier New" w:hAnsi="Courier New" w:cs="Courier New" w:hint="default"/>
      </w:rPr>
    </w:lvl>
    <w:lvl w:ilvl="5" w:tplc="04090005" w:tentative="1">
      <w:start w:val="1"/>
      <w:numFmt w:val="bullet"/>
      <w:lvlText w:val=""/>
      <w:lvlJc w:val="left"/>
      <w:pPr>
        <w:ind w:left="4416" w:hanging="360"/>
      </w:pPr>
      <w:rPr>
        <w:rFonts w:ascii="Wingdings" w:hAnsi="Wingdings" w:hint="default"/>
      </w:rPr>
    </w:lvl>
    <w:lvl w:ilvl="6" w:tplc="04090001" w:tentative="1">
      <w:start w:val="1"/>
      <w:numFmt w:val="bullet"/>
      <w:lvlText w:val=""/>
      <w:lvlJc w:val="left"/>
      <w:pPr>
        <w:ind w:left="5136" w:hanging="360"/>
      </w:pPr>
      <w:rPr>
        <w:rFonts w:ascii="Symbol" w:hAnsi="Symbol" w:hint="default"/>
      </w:rPr>
    </w:lvl>
    <w:lvl w:ilvl="7" w:tplc="04090003" w:tentative="1">
      <w:start w:val="1"/>
      <w:numFmt w:val="bullet"/>
      <w:lvlText w:val="o"/>
      <w:lvlJc w:val="left"/>
      <w:pPr>
        <w:ind w:left="5856" w:hanging="360"/>
      </w:pPr>
      <w:rPr>
        <w:rFonts w:ascii="Courier New" w:hAnsi="Courier New" w:cs="Courier New" w:hint="default"/>
      </w:rPr>
    </w:lvl>
    <w:lvl w:ilvl="8" w:tplc="04090005" w:tentative="1">
      <w:start w:val="1"/>
      <w:numFmt w:val="bullet"/>
      <w:lvlText w:val=""/>
      <w:lvlJc w:val="left"/>
      <w:pPr>
        <w:ind w:left="6576" w:hanging="360"/>
      </w:pPr>
      <w:rPr>
        <w:rFonts w:ascii="Wingdings" w:hAnsi="Wingdings" w:hint="default"/>
      </w:rPr>
    </w:lvl>
  </w:abstractNum>
  <w:abstractNum w:abstractNumId="28" w15:restartNumberingAfterBreak="0">
    <w:nsid w:val="4DF27B53"/>
    <w:multiLevelType w:val="hybridMultilevel"/>
    <w:tmpl w:val="006ECF14"/>
    <w:lvl w:ilvl="0" w:tplc="04090005">
      <w:start w:val="1"/>
      <w:numFmt w:val="bullet"/>
      <w:lvlText w:val=""/>
      <w:lvlJc w:val="left"/>
      <w:pPr>
        <w:ind w:left="1454" w:hanging="360"/>
      </w:pPr>
      <w:rPr>
        <w:rFonts w:ascii="Wingdings" w:hAnsi="Wingdings" w:hint="default"/>
      </w:rPr>
    </w:lvl>
    <w:lvl w:ilvl="1" w:tplc="04090003">
      <w:start w:val="1"/>
      <w:numFmt w:val="bullet"/>
      <w:lvlText w:val="o"/>
      <w:lvlJc w:val="left"/>
      <w:pPr>
        <w:ind w:left="2174" w:hanging="360"/>
      </w:pPr>
      <w:rPr>
        <w:rFonts w:ascii="Courier New" w:hAnsi="Courier New" w:cs="Courier New" w:hint="default"/>
      </w:rPr>
    </w:lvl>
    <w:lvl w:ilvl="2" w:tplc="04090005" w:tentative="1">
      <w:start w:val="1"/>
      <w:numFmt w:val="bullet"/>
      <w:lvlText w:val=""/>
      <w:lvlJc w:val="left"/>
      <w:pPr>
        <w:ind w:left="2894" w:hanging="360"/>
      </w:pPr>
      <w:rPr>
        <w:rFonts w:ascii="Wingdings" w:hAnsi="Wingdings" w:hint="default"/>
      </w:rPr>
    </w:lvl>
    <w:lvl w:ilvl="3" w:tplc="04090001" w:tentative="1">
      <w:start w:val="1"/>
      <w:numFmt w:val="bullet"/>
      <w:lvlText w:val=""/>
      <w:lvlJc w:val="left"/>
      <w:pPr>
        <w:ind w:left="3614" w:hanging="360"/>
      </w:pPr>
      <w:rPr>
        <w:rFonts w:ascii="Symbol" w:hAnsi="Symbol" w:hint="default"/>
      </w:rPr>
    </w:lvl>
    <w:lvl w:ilvl="4" w:tplc="04090003" w:tentative="1">
      <w:start w:val="1"/>
      <w:numFmt w:val="bullet"/>
      <w:lvlText w:val="o"/>
      <w:lvlJc w:val="left"/>
      <w:pPr>
        <w:ind w:left="4334" w:hanging="360"/>
      </w:pPr>
      <w:rPr>
        <w:rFonts w:ascii="Courier New" w:hAnsi="Courier New" w:cs="Courier New" w:hint="default"/>
      </w:rPr>
    </w:lvl>
    <w:lvl w:ilvl="5" w:tplc="04090005" w:tentative="1">
      <w:start w:val="1"/>
      <w:numFmt w:val="bullet"/>
      <w:lvlText w:val=""/>
      <w:lvlJc w:val="left"/>
      <w:pPr>
        <w:ind w:left="5054" w:hanging="360"/>
      </w:pPr>
      <w:rPr>
        <w:rFonts w:ascii="Wingdings" w:hAnsi="Wingdings" w:hint="default"/>
      </w:rPr>
    </w:lvl>
    <w:lvl w:ilvl="6" w:tplc="04090001" w:tentative="1">
      <w:start w:val="1"/>
      <w:numFmt w:val="bullet"/>
      <w:lvlText w:val=""/>
      <w:lvlJc w:val="left"/>
      <w:pPr>
        <w:ind w:left="5774" w:hanging="360"/>
      </w:pPr>
      <w:rPr>
        <w:rFonts w:ascii="Symbol" w:hAnsi="Symbol" w:hint="default"/>
      </w:rPr>
    </w:lvl>
    <w:lvl w:ilvl="7" w:tplc="04090003" w:tentative="1">
      <w:start w:val="1"/>
      <w:numFmt w:val="bullet"/>
      <w:lvlText w:val="o"/>
      <w:lvlJc w:val="left"/>
      <w:pPr>
        <w:ind w:left="6494" w:hanging="360"/>
      </w:pPr>
      <w:rPr>
        <w:rFonts w:ascii="Courier New" w:hAnsi="Courier New" w:cs="Courier New" w:hint="default"/>
      </w:rPr>
    </w:lvl>
    <w:lvl w:ilvl="8" w:tplc="04090005" w:tentative="1">
      <w:start w:val="1"/>
      <w:numFmt w:val="bullet"/>
      <w:lvlText w:val=""/>
      <w:lvlJc w:val="left"/>
      <w:pPr>
        <w:ind w:left="7214" w:hanging="360"/>
      </w:pPr>
      <w:rPr>
        <w:rFonts w:ascii="Wingdings" w:hAnsi="Wingdings" w:hint="default"/>
      </w:rPr>
    </w:lvl>
  </w:abstractNum>
  <w:abstractNum w:abstractNumId="29" w15:restartNumberingAfterBreak="0">
    <w:nsid w:val="4EC80AD1"/>
    <w:multiLevelType w:val="hybridMultilevel"/>
    <w:tmpl w:val="E168F82C"/>
    <w:lvl w:ilvl="0" w:tplc="0409000F">
      <w:start w:val="1"/>
      <w:numFmt w:val="upperLetter"/>
      <w:pStyle w:val="APPENDIX"/>
      <w:lvlText w:val="APPENDIX %1"/>
      <w:lvlJc w:val="left"/>
      <w:pPr>
        <w:ind w:left="990" w:hanging="360"/>
      </w:pPr>
      <w:rPr>
        <w:rFonts w:hint="default"/>
      </w:rPr>
    </w:lvl>
    <w:lvl w:ilvl="1" w:tplc="04090019" w:tentative="1">
      <w:start w:val="1"/>
      <w:numFmt w:val="lowerLetter"/>
      <w:lvlText w:val="%2."/>
      <w:lvlJc w:val="left"/>
      <w:pPr>
        <w:ind w:left="2070" w:hanging="360"/>
      </w:pPr>
    </w:lvl>
    <w:lvl w:ilvl="2" w:tplc="0409001B" w:tentative="1">
      <w:start w:val="1"/>
      <w:numFmt w:val="lowerRoman"/>
      <w:lvlText w:val="%3."/>
      <w:lvlJc w:val="right"/>
      <w:pPr>
        <w:ind w:left="2790" w:hanging="180"/>
      </w:pPr>
    </w:lvl>
    <w:lvl w:ilvl="3" w:tplc="0409000F" w:tentative="1">
      <w:start w:val="1"/>
      <w:numFmt w:val="decimal"/>
      <w:lvlText w:val="%4."/>
      <w:lvlJc w:val="left"/>
      <w:pPr>
        <w:ind w:left="3510" w:hanging="360"/>
      </w:pPr>
    </w:lvl>
    <w:lvl w:ilvl="4" w:tplc="04090019" w:tentative="1">
      <w:start w:val="1"/>
      <w:numFmt w:val="lowerLetter"/>
      <w:lvlText w:val="%5."/>
      <w:lvlJc w:val="left"/>
      <w:pPr>
        <w:ind w:left="4230" w:hanging="360"/>
      </w:pPr>
    </w:lvl>
    <w:lvl w:ilvl="5" w:tplc="0409001B" w:tentative="1">
      <w:start w:val="1"/>
      <w:numFmt w:val="lowerRoman"/>
      <w:lvlText w:val="%6."/>
      <w:lvlJc w:val="right"/>
      <w:pPr>
        <w:ind w:left="4950" w:hanging="180"/>
      </w:pPr>
    </w:lvl>
    <w:lvl w:ilvl="6" w:tplc="0409000F" w:tentative="1">
      <w:start w:val="1"/>
      <w:numFmt w:val="decimal"/>
      <w:lvlText w:val="%7."/>
      <w:lvlJc w:val="left"/>
      <w:pPr>
        <w:ind w:left="5670" w:hanging="360"/>
      </w:pPr>
    </w:lvl>
    <w:lvl w:ilvl="7" w:tplc="04090019" w:tentative="1">
      <w:start w:val="1"/>
      <w:numFmt w:val="lowerLetter"/>
      <w:lvlText w:val="%8."/>
      <w:lvlJc w:val="left"/>
      <w:pPr>
        <w:ind w:left="6390" w:hanging="360"/>
      </w:pPr>
    </w:lvl>
    <w:lvl w:ilvl="8" w:tplc="0409001B" w:tentative="1">
      <w:start w:val="1"/>
      <w:numFmt w:val="lowerRoman"/>
      <w:lvlText w:val="%9."/>
      <w:lvlJc w:val="right"/>
      <w:pPr>
        <w:ind w:left="7110" w:hanging="180"/>
      </w:pPr>
    </w:lvl>
  </w:abstractNum>
  <w:abstractNum w:abstractNumId="30" w15:restartNumberingAfterBreak="0">
    <w:nsid w:val="507F6B21"/>
    <w:multiLevelType w:val="hybridMultilevel"/>
    <w:tmpl w:val="3C6EAC2C"/>
    <w:lvl w:ilvl="0" w:tplc="4C18B8B0">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50CC7AC0"/>
    <w:multiLevelType w:val="multilevel"/>
    <w:tmpl w:val="1938E3C2"/>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5563799C"/>
    <w:multiLevelType w:val="hybridMultilevel"/>
    <w:tmpl w:val="33B065D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55F31730"/>
    <w:multiLevelType w:val="hybridMultilevel"/>
    <w:tmpl w:val="84A2A34E"/>
    <w:lvl w:ilvl="0" w:tplc="04090005">
      <w:start w:val="1"/>
      <w:numFmt w:val="bullet"/>
      <w:lvlText w:val=""/>
      <w:lvlJc w:val="left"/>
      <w:pPr>
        <w:ind w:left="720" w:hanging="360"/>
      </w:pPr>
      <w:rPr>
        <w:rFonts w:ascii="Wingdings" w:hAnsi="Wingding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5C642C26"/>
    <w:multiLevelType w:val="hybridMultilevel"/>
    <w:tmpl w:val="E17A9504"/>
    <w:lvl w:ilvl="0" w:tplc="B2FACE62">
      <w:start w:val="1"/>
      <w:numFmt w:val="decimal"/>
      <w:lvlText w:val="2.%1."/>
      <w:lvlJc w:val="left"/>
      <w:pPr>
        <w:ind w:left="720" w:hanging="360"/>
      </w:pPr>
      <w:rPr>
        <w:rFonts w:hint="default"/>
      </w:rPr>
    </w:lvl>
    <w:lvl w:ilvl="1" w:tplc="04090019">
      <w:start w:val="1"/>
      <w:numFmt w:val="lowerLetter"/>
      <w:lvlText w:val="%2."/>
      <w:lvlJc w:val="left"/>
      <w:pPr>
        <w:ind w:left="1440" w:hanging="360"/>
      </w:pPr>
    </w:lvl>
    <w:lvl w:ilvl="2" w:tplc="04090005">
      <w:start w:val="1"/>
      <w:numFmt w:val="bullet"/>
      <w:lvlText w:val=""/>
      <w:lvlJc w:val="left"/>
      <w:pPr>
        <w:ind w:left="2160" w:hanging="180"/>
      </w:pPr>
      <w:rPr>
        <w:rFonts w:ascii="Wingdings" w:hAnsi="Wingdings" w:hint="default"/>
      </w:rPr>
    </w:lvl>
    <w:lvl w:ilvl="3" w:tplc="04090005">
      <w:start w:val="1"/>
      <w:numFmt w:val="bullet"/>
      <w:lvlText w:val=""/>
      <w:lvlJc w:val="left"/>
      <w:pPr>
        <w:ind w:left="2880" w:hanging="360"/>
      </w:pPr>
      <w:rPr>
        <w:rFonts w:ascii="Wingdings" w:hAnsi="Wingdings"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5E3C774E"/>
    <w:multiLevelType w:val="multilevel"/>
    <w:tmpl w:val="128623CE"/>
    <w:lvl w:ilvl="0">
      <w:start w:val="1"/>
      <w:numFmt w:val="decimal"/>
      <w:pStyle w:val="Heading1"/>
      <w:lvlText w:val="%1"/>
      <w:lvlJc w:val="left"/>
      <w:pPr>
        <w:ind w:left="432" w:hanging="432"/>
      </w:pPr>
      <w:rPr>
        <w:rFonts w:ascii="Arial" w:eastAsia="Times New Roman" w:hAnsi="Arial" w:cs="Times New Roman"/>
        <w:sz w:val="22"/>
        <w:szCs w:val="22"/>
      </w:rPr>
    </w:lvl>
    <w:lvl w:ilvl="1">
      <w:start w:val="1"/>
      <w:numFmt w:val="decimal"/>
      <w:pStyle w:val="Heading2"/>
      <w:lvlText w:val="%1.%2"/>
      <w:lvlJc w:val="left"/>
      <w:pPr>
        <w:ind w:left="576" w:hanging="576"/>
      </w:pPr>
      <w:rPr>
        <w:rFonts w:ascii="Calibri" w:hAnsi="Calibri" w:hint="default"/>
        <w:b/>
        <w:sz w:val="22"/>
        <w:szCs w:val="22"/>
      </w:rPr>
    </w:lvl>
    <w:lvl w:ilvl="2">
      <w:start w:val="1"/>
      <w:numFmt w:val="decimal"/>
      <w:lvlText w:val="%1.%2.%3"/>
      <w:lvlJc w:val="left"/>
      <w:pPr>
        <w:ind w:left="990" w:hanging="720"/>
      </w:pPr>
      <w:rPr>
        <w:b/>
        <w:sz w:val="20"/>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36" w15:restartNumberingAfterBreak="0">
    <w:nsid w:val="5E786A4F"/>
    <w:multiLevelType w:val="hybridMultilevel"/>
    <w:tmpl w:val="45B20F46"/>
    <w:lvl w:ilvl="0" w:tplc="04090005">
      <w:start w:val="1"/>
      <w:numFmt w:val="bullet"/>
      <w:lvlText w:val=""/>
      <w:lvlJc w:val="left"/>
      <w:pPr>
        <w:ind w:left="2520" w:hanging="360"/>
      </w:pPr>
      <w:rPr>
        <w:rFonts w:ascii="Wingdings" w:hAnsi="Wingdings" w:hint="default"/>
      </w:rPr>
    </w:lvl>
    <w:lvl w:ilvl="1" w:tplc="04090003">
      <w:start w:val="1"/>
      <w:numFmt w:val="bullet"/>
      <w:lvlText w:val="o"/>
      <w:lvlJc w:val="left"/>
      <w:pPr>
        <w:ind w:left="3240" w:hanging="360"/>
      </w:pPr>
      <w:rPr>
        <w:rFonts w:ascii="Courier New" w:hAnsi="Courier New" w:cs="Courier New" w:hint="default"/>
      </w:rPr>
    </w:lvl>
    <w:lvl w:ilvl="2" w:tplc="04090005" w:tentative="1">
      <w:start w:val="1"/>
      <w:numFmt w:val="bullet"/>
      <w:lvlText w:val=""/>
      <w:lvlJc w:val="left"/>
      <w:pPr>
        <w:ind w:left="3960" w:hanging="360"/>
      </w:pPr>
      <w:rPr>
        <w:rFonts w:ascii="Wingdings" w:hAnsi="Wingdings" w:hint="default"/>
      </w:rPr>
    </w:lvl>
    <w:lvl w:ilvl="3" w:tplc="04090001" w:tentative="1">
      <w:start w:val="1"/>
      <w:numFmt w:val="bullet"/>
      <w:lvlText w:val=""/>
      <w:lvlJc w:val="left"/>
      <w:pPr>
        <w:ind w:left="4680" w:hanging="360"/>
      </w:pPr>
      <w:rPr>
        <w:rFonts w:ascii="Symbol" w:hAnsi="Symbol" w:hint="default"/>
      </w:rPr>
    </w:lvl>
    <w:lvl w:ilvl="4" w:tplc="04090003" w:tentative="1">
      <w:start w:val="1"/>
      <w:numFmt w:val="bullet"/>
      <w:lvlText w:val="o"/>
      <w:lvlJc w:val="left"/>
      <w:pPr>
        <w:ind w:left="5400" w:hanging="360"/>
      </w:pPr>
      <w:rPr>
        <w:rFonts w:ascii="Courier New" w:hAnsi="Courier New" w:cs="Courier New" w:hint="default"/>
      </w:rPr>
    </w:lvl>
    <w:lvl w:ilvl="5" w:tplc="04090005" w:tentative="1">
      <w:start w:val="1"/>
      <w:numFmt w:val="bullet"/>
      <w:lvlText w:val=""/>
      <w:lvlJc w:val="left"/>
      <w:pPr>
        <w:ind w:left="6120" w:hanging="360"/>
      </w:pPr>
      <w:rPr>
        <w:rFonts w:ascii="Wingdings" w:hAnsi="Wingdings" w:hint="default"/>
      </w:rPr>
    </w:lvl>
    <w:lvl w:ilvl="6" w:tplc="04090001" w:tentative="1">
      <w:start w:val="1"/>
      <w:numFmt w:val="bullet"/>
      <w:lvlText w:val=""/>
      <w:lvlJc w:val="left"/>
      <w:pPr>
        <w:ind w:left="6840" w:hanging="360"/>
      </w:pPr>
      <w:rPr>
        <w:rFonts w:ascii="Symbol" w:hAnsi="Symbol" w:hint="default"/>
      </w:rPr>
    </w:lvl>
    <w:lvl w:ilvl="7" w:tplc="04090003" w:tentative="1">
      <w:start w:val="1"/>
      <w:numFmt w:val="bullet"/>
      <w:lvlText w:val="o"/>
      <w:lvlJc w:val="left"/>
      <w:pPr>
        <w:ind w:left="7560" w:hanging="360"/>
      </w:pPr>
      <w:rPr>
        <w:rFonts w:ascii="Courier New" w:hAnsi="Courier New" w:cs="Courier New" w:hint="default"/>
      </w:rPr>
    </w:lvl>
    <w:lvl w:ilvl="8" w:tplc="04090005" w:tentative="1">
      <w:start w:val="1"/>
      <w:numFmt w:val="bullet"/>
      <w:lvlText w:val=""/>
      <w:lvlJc w:val="left"/>
      <w:pPr>
        <w:ind w:left="8280" w:hanging="360"/>
      </w:pPr>
      <w:rPr>
        <w:rFonts w:ascii="Wingdings" w:hAnsi="Wingdings" w:hint="default"/>
      </w:rPr>
    </w:lvl>
  </w:abstractNum>
  <w:abstractNum w:abstractNumId="37" w15:restartNumberingAfterBreak="0">
    <w:nsid w:val="5FF75279"/>
    <w:multiLevelType w:val="hybridMultilevel"/>
    <w:tmpl w:val="2438B962"/>
    <w:lvl w:ilvl="0" w:tplc="54BAF2F8">
      <w:start w:val="1"/>
      <w:numFmt w:val="decimal"/>
      <w:lvlText w:val="%1."/>
      <w:lvlJc w:val="left"/>
      <w:pPr>
        <w:ind w:left="720" w:hanging="360"/>
      </w:pPr>
      <w:rPr>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60B95763"/>
    <w:multiLevelType w:val="hybridMultilevel"/>
    <w:tmpl w:val="B37ACA3A"/>
    <w:lvl w:ilvl="0" w:tplc="04090005">
      <w:start w:val="1"/>
      <w:numFmt w:val="bullet"/>
      <w:lvlText w:val=""/>
      <w:lvlJc w:val="left"/>
      <w:pPr>
        <w:ind w:left="1080" w:hanging="360"/>
      </w:pPr>
      <w:rPr>
        <w:rFonts w:ascii="Wingdings" w:hAnsi="Wingdings" w:hint="default"/>
      </w:rPr>
    </w:lvl>
    <w:lvl w:ilvl="1" w:tplc="5EF69D80">
      <w:start w:val="1"/>
      <w:numFmt w:val="lowerLetter"/>
      <w:lvlText w:val="%2)"/>
      <w:lvlJc w:val="left"/>
      <w:pPr>
        <w:ind w:left="1800" w:hanging="360"/>
      </w:pPr>
      <w:rPr>
        <w:rFonts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9" w15:restartNumberingAfterBreak="0">
    <w:nsid w:val="612B7AE1"/>
    <w:multiLevelType w:val="hybridMultilevel"/>
    <w:tmpl w:val="83945944"/>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61584371"/>
    <w:multiLevelType w:val="hybridMultilevel"/>
    <w:tmpl w:val="21565FBE"/>
    <w:lvl w:ilvl="0" w:tplc="24564C4C">
      <w:start w:val="1"/>
      <w:numFmt w:val="bullet"/>
      <w:lvlText w:val=""/>
      <w:lvlJc w:val="left"/>
      <w:pPr>
        <w:ind w:left="1296" w:hanging="360"/>
      </w:pPr>
      <w:rPr>
        <w:rFonts w:ascii="Symbol" w:hAnsi="Symbol" w:hint="default"/>
        <w:b w:val="0"/>
        <w:sz w:val="2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62EF2D7B"/>
    <w:multiLevelType w:val="hybridMultilevel"/>
    <w:tmpl w:val="E40AEE1E"/>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63783701"/>
    <w:multiLevelType w:val="hybridMultilevel"/>
    <w:tmpl w:val="C1346C5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6822205B"/>
    <w:multiLevelType w:val="hybridMultilevel"/>
    <w:tmpl w:val="D88C2436"/>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72B3166D"/>
    <w:multiLevelType w:val="hybridMultilevel"/>
    <w:tmpl w:val="F4564254"/>
    <w:lvl w:ilvl="0" w:tplc="B2FACE62">
      <w:start w:val="1"/>
      <w:numFmt w:val="decimal"/>
      <w:lvlText w:val="2.%1."/>
      <w:lvlJc w:val="left"/>
      <w:pPr>
        <w:ind w:left="720" w:hanging="360"/>
      </w:pPr>
      <w:rPr>
        <w:rFonts w:hint="default"/>
      </w:rPr>
    </w:lvl>
    <w:lvl w:ilvl="1" w:tplc="04090019">
      <w:start w:val="1"/>
      <w:numFmt w:val="lowerLetter"/>
      <w:lvlText w:val="%2."/>
      <w:lvlJc w:val="left"/>
      <w:pPr>
        <w:ind w:left="1440" w:hanging="360"/>
      </w:pPr>
    </w:lvl>
    <w:lvl w:ilvl="2" w:tplc="0409000F">
      <w:start w:val="1"/>
      <w:numFmt w:val="decimal"/>
      <w:lvlText w:val="%3."/>
      <w:lvlJc w:val="left"/>
      <w:pPr>
        <w:ind w:left="2160" w:hanging="180"/>
      </w:pPr>
      <w:rPr>
        <w:rFonts w:hint="default"/>
      </w:r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73AF6067"/>
    <w:multiLevelType w:val="hybridMultilevel"/>
    <w:tmpl w:val="D2EC48D0"/>
    <w:lvl w:ilvl="0" w:tplc="1D4068D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74B16B08"/>
    <w:multiLevelType w:val="hybridMultilevel"/>
    <w:tmpl w:val="77CA13D0"/>
    <w:lvl w:ilvl="0" w:tplc="35B4AD0A">
      <w:start w:val="1"/>
      <w:numFmt w:val="decimal"/>
      <w:pStyle w:val="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47" w15:restartNumberingAfterBreak="0">
    <w:nsid w:val="7E957581"/>
    <w:multiLevelType w:val="hybridMultilevel"/>
    <w:tmpl w:val="3300E8FE"/>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46"/>
  </w:num>
  <w:num w:numId="2">
    <w:abstractNumId w:val="29"/>
  </w:num>
  <w:num w:numId="3">
    <w:abstractNumId w:val="31"/>
  </w:num>
  <w:num w:numId="4">
    <w:abstractNumId w:val="30"/>
  </w:num>
  <w:num w:numId="5">
    <w:abstractNumId w:val="35"/>
  </w:num>
  <w:num w:numId="6">
    <w:abstractNumId w:val="40"/>
  </w:num>
  <w:num w:numId="7">
    <w:abstractNumId w:val="22"/>
  </w:num>
  <w:num w:numId="8">
    <w:abstractNumId w:val="10"/>
  </w:num>
  <w:num w:numId="9">
    <w:abstractNumId w:val="11"/>
  </w:num>
  <w:num w:numId="10">
    <w:abstractNumId w:val="9"/>
  </w:num>
  <w:num w:numId="11">
    <w:abstractNumId w:val="20"/>
  </w:num>
  <w:num w:numId="12">
    <w:abstractNumId w:val="38"/>
  </w:num>
  <w:num w:numId="13">
    <w:abstractNumId w:val="37"/>
  </w:num>
  <w:num w:numId="14">
    <w:abstractNumId w:val="36"/>
  </w:num>
  <w:num w:numId="15">
    <w:abstractNumId w:val="17"/>
  </w:num>
  <w:num w:numId="16">
    <w:abstractNumId w:val="12"/>
  </w:num>
  <w:num w:numId="17">
    <w:abstractNumId w:val="21"/>
  </w:num>
  <w:num w:numId="18">
    <w:abstractNumId w:val="13"/>
  </w:num>
  <w:num w:numId="19">
    <w:abstractNumId w:val="3"/>
  </w:num>
  <w:num w:numId="20">
    <w:abstractNumId w:val="0"/>
  </w:num>
  <w:num w:numId="21">
    <w:abstractNumId w:val="4"/>
  </w:num>
  <w:num w:numId="22">
    <w:abstractNumId w:val="5"/>
  </w:num>
  <w:num w:numId="23">
    <w:abstractNumId w:val="18"/>
  </w:num>
  <w:num w:numId="24">
    <w:abstractNumId w:val="27"/>
  </w:num>
  <w:num w:numId="25">
    <w:abstractNumId w:val="24"/>
  </w:num>
  <w:num w:numId="26">
    <w:abstractNumId w:val="44"/>
  </w:num>
  <w:num w:numId="27">
    <w:abstractNumId w:val="45"/>
  </w:num>
  <w:num w:numId="28">
    <w:abstractNumId w:val="7"/>
  </w:num>
  <w:num w:numId="29">
    <w:abstractNumId w:val="2"/>
  </w:num>
  <w:num w:numId="30">
    <w:abstractNumId w:val="43"/>
  </w:num>
  <w:num w:numId="31">
    <w:abstractNumId w:val="39"/>
  </w:num>
  <w:num w:numId="32">
    <w:abstractNumId w:val="47"/>
  </w:num>
  <w:num w:numId="33">
    <w:abstractNumId w:val="41"/>
  </w:num>
  <w:num w:numId="34">
    <w:abstractNumId w:val="19"/>
  </w:num>
  <w:num w:numId="35">
    <w:abstractNumId w:val="8"/>
  </w:num>
  <w:num w:numId="36">
    <w:abstractNumId w:val="6"/>
  </w:num>
  <w:num w:numId="37">
    <w:abstractNumId w:val="34"/>
  </w:num>
  <w:num w:numId="38">
    <w:abstractNumId w:val="1"/>
  </w:num>
  <w:num w:numId="39">
    <w:abstractNumId w:val="14"/>
  </w:num>
  <w:num w:numId="40">
    <w:abstractNumId w:val="42"/>
  </w:num>
  <w:num w:numId="41">
    <w:abstractNumId w:val="16"/>
  </w:num>
  <w:num w:numId="42">
    <w:abstractNumId w:val="23"/>
  </w:num>
  <w:num w:numId="43">
    <w:abstractNumId w:val="28"/>
  </w:num>
  <w:num w:numId="44">
    <w:abstractNumId w:val="32"/>
  </w:num>
  <w:num w:numId="45">
    <w:abstractNumId w:val="15"/>
  </w:num>
  <w:num w:numId="46">
    <w:abstractNumId w:val="26"/>
  </w:num>
  <w:num w:numId="47">
    <w:abstractNumId w:val="25"/>
  </w:num>
  <w:num w:numId="48">
    <w:abstractNumId w:val="33"/>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defaultTabStop w:val="720"/>
  <w:drawingGridHorizontalSpacing w:val="120"/>
  <w:displayHorizontalDrawingGridEvery w:val="2"/>
  <w:characterSpacingControl w:val="doNotCompress"/>
  <w:hdrShapeDefaults>
    <o:shapedefaults v:ext="edit" spidmax="2355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16695E"/>
    <w:rsid w:val="000040E7"/>
    <w:rsid w:val="000047EE"/>
    <w:rsid w:val="000055F8"/>
    <w:rsid w:val="00006479"/>
    <w:rsid w:val="00010370"/>
    <w:rsid w:val="000107BF"/>
    <w:rsid w:val="00010E80"/>
    <w:rsid w:val="000110C1"/>
    <w:rsid w:val="00011486"/>
    <w:rsid w:val="0001165E"/>
    <w:rsid w:val="00011D3F"/>
    <w:rsid w:val="00011E5E"/>
    <w:rsid w:val="00012883"/>
    <w:rsid w:val="000132D6"/>
    <w:rsid w:val="00013717"/>
    <w:rsid w:val="00014028"/>
    <w:rsid w:val="00014EC4"/>
    <w:rsid w:val="000162FA"/>
    <w:rsid w:val="000164F1"/>
    <w:rsid w:val="000169C6"/>
    <w:rsid w:val="00016DB1"/>
    <w:rsid w:val="00017F15"/>
    <w:rsid w:val="0002027F"/>
    <w:rsid w:val="0002054D"/>
    <w:rsid w:val="00020727"/>
    <w:rsid w:val="00020A3D"/>
    <w:rsid w:val="00023240"/>
    <w:rsid w:val="00023B52"/>
    <w:rsid w:val="00024268"/>
    <w:rsid w:val="000254D3"/>
    <w:rsid w:val="00026A9C"/>
    <w:rsid w:val="00026B14"/>
    <w:rsid w:val="00026C05"/>
    <w:rsid w:val="00027737"/>
    <w:rsid w:val="00027AEF"/>
    <w:rsid w:val="000305AE"/>
    <w:rsid w:val="00030905"/>
    <w:rsid w:val="000322B6"/>
    <w:rsid w:val="00032E6D"/>
    <w:rsid w:val="000336EB"/>
    <w:rsid w:val="000348A6"/>
    <w:rsid w:val="00034937"/>
    <w:rsid w:val="00034DA4"/>
    <w:rsid w:val="00035C0E"/>
    <w:rsid w:val="00035EB7"/>
    <w:rsid w:val="0003634C"/>
    <w:rsid w:val="000364C7"/>
    <w:rsid w:val="00036FF6"/>
    <w:rsid w:val="00037B72"/>
    <w:rsid w:val="00037B79"/>
    <w:rsid w:val="00037BC9"/>
    <w:rsid w:val="00041524"/>
    <w:rsid w:val="00041B28"/>
    <w:rsid w:val="00042F4A"/>
    <w:rsid w:val="00043A6A"/>
    <w:rsid w:val="00044914"/>
    <w:rsid w:val="00045011"/>
    <w:rsid w:val="000459A5"/>
    <w:rsid w:val="000465F6"/>
    <w:rsid w:val="00046994"/>
    <w:rsid w:val="00047520"/>
    <w:rsid w:val="00047EB9"/>
    <w:rsid w:val="00050042"/>
    <w:rsid w:val="00050DF1"/>
    <w:rsid w:val="00051271"/>
    <w:rsid w:val="00051AEF"/>
    <w:rsid w:val="00052D96"/>
    <w:rsid w:val="00053929"/>
    <w:rsid w:val="00055A3A"/>
    <w:rsid w:val="0005758A"/>
    <w:rsid w:val="00057A06"/>
    <w:rsid w:val="00060656"/>
    <w:rsid w:val="000609B4"/>
    <w:rsid w:val="000616B8"/>
    <w:rsid w:val="0006253B"/>
    <w:rsid w:val="00062801"/>
    <w:rsid w:val="0006299D"/>
    <w:rsid w:val="00063116"/>
    <w:rsid w:val="000634EF"/>
    <w:rsid w:val="00063584"/>
    <w:rsid w:val="000637BC"/>
    <w:rsid w:val="000648FA"/>
    <w:rsid w:val="00066DE7"/>
    <w:rsid w:val="00067158"/>
    <w:rsid w:val="00067DD6"/>
    <w:rsid w:val="00070D94"/>
    <w:rsid w:val="00070DC0"/>
    <w:rsid w:val="000711A8"/>
    <w:rsid w:val="00071C47"/>
    <w:rsid w:val="00071D65"/>
    <w:rsid w:val="00071ED6"/>
    <w:rsid w:val="00072003"/>
    <w:rsid w:val="000723CA"/>
    <w:rsid w:val="00072EDA"/>
    <w:rsid w:val="00073032"/>
    <w:rsid w:val="000755D3"/>
    <w:rsid w:val="0007638B"/>
    <w:rsid w:val="00076D3A"/>
    <w:rsid w:val="00077351"/>
    <w:rsid w:val="00077BA5"/>
    <w:rsid w:val="00081190"/>
    <w:rsid w:val="0008200F"/>
    <w:rsid w:val="00082251"/>
    <w:rsid w:val="000822E4"/>
    <w:rsid w:val="000824B5"/>
    <w:rsid w:val="00083015"/>
    <w:rsid w:val="000835AD"/>
    <w:rsid w:val="0008395D"/>
    <w:rsid w:val="00083B3D"/>
    <w:rsid w:val="000858F3"/>
    <w:rsid w:val="000862AD"/>
    <w:rsid w:val="0008720E"/>
    <w:rsid w:val="00087DE9"/>
    <w:rsid w:val="00090563"/>
    <w:rsid w:val="00090DF4"/>
    <w:rsid w:val="00091640"/>
    <w:rsid w:val="00092811"/>
    <w:rsid w:val="00092830"/>
    <w:rsid w:val="00095840"/>
    <w:rsid w:val="00095B22"/>
    <w:rsid w:val="00096140"/>
    <w:rsid w:val="0009799F"/>
    <w:rsid w:val="00097CDD"/>
    <w:rsid w:val="000A0C9E"/>
    <w:rsid w:val="000A13F8"/>
    <w:rsid w:val="000A2D94"/>
    <w:rsid w:val="000A3DFA"/>
    <w:rsid w:val="000A4A83"/>
    <w:rsid w:val="000A4C06"/>
    <w:rsid w:val="000A4C1F"/>
    <w:rsid w:val="000A54DB"/>
    <w:rsid w:val="000A58F1"/>
    <w:rsid w:val="000A5AFC"/>
    <w:rsid w:val="000A5C2A"/>
    <w:rsid w:val="000A6643"/>
    <w:rsid w:val="000A66FD"/>
    <w:rsid w:val="000B0C34"/>
    <w:rsid w:val="000B19AB"/>
    <w:rsid w:val="000B1C42"/>
    <w:rsid w:val="000B2DB0"/>
    <w:rsid w:val="000B3109"/>
    <w:rsid w:val="000B330F"/>
    <w:rsid w:val="000B3449"/>
    <w:rsid w:val="000B373B"/>
    <w:rsid w:val="000B3AEA"/>
    <w:rsid w:val="000B423C"/>
    <w:rsid w:val="000B5FAE"/>
    <w:rsid w:val="000B6774"/>
    <w:rsid w:val="000B7380"/>
    <w:rsid w:val="000B7EB7"/>
    <w:rsid w:val="000C02EC"/>
    <w:rsid w:val="000C1ADF"/>
    <w:rsid w:val="000C2590"/>
    <w:rsid w:val="000C32D2"/>
    <w:rsid w:val="000C3D6E"/>
    <w:rsid w:val="000C43EF"/>
    <w:rsid w:val="000C45F9"/>
    <w:rsid w:val="000C46BA"/>
    <w:rsid w:val="000C482D"/>
    <w:rsid w:val="000C7700"/>
    <w:rsid w:val="000C7792"/>
    <w:rsid w:val="000C7A4B"/>
    <w:rsid w:val="000C7E20"/>
    <w:rsid w:val="000D1240"/>
    <w:rsid w:val="000D1D8F"/>
    <w:rsid w:val="000D4BDB"/>
    <w:rsid w:val="000D5348"/>
    <w:rsid w:val="000D5674"/>
    <w:rsid w:val="000D596D"/>
    <w:rsid w:val="000D6AE8"/>
    <w:rsid w:val="000D70C0"/>
    <w:rsid w:val="000D7AA0"/>
    <w:rsid w:val="000E01B6"/>
    <w:rsid w:val="000E0617"/>
    <w:rsid w:val="000E100A"/>
    <w:rsid w:val="000E2139"/>
    <w:rsid w:val="000E36D7"/>
    <w:rsid w:val="000E4E7C"/>
    <w:rsid w:val="000E5B4E"/>
    <w:rsid w:val="000E772F"/>
    <w:rsid w:val="000E79D0"/>
    <w:rsid w:val="000F0927"/>
    <w:rsid w:val="000F1BEB"/>
    <w:rsid w:val="000F4093"/>
    <w:rsid w:val="000F41BB"/>
    <w:rsid w:val="000F41FF"/>
    <w:rsid w:val="000F5D56"/>
    <w:rsid w:val="00100305"/>
    <w:rsid w:val="00100772"/>
    <w:rsid w:val="00101248"/>
    <w:rsid w:val="00102290"/>
    <w:rsid w:val="00103B1E"/>
    <w:rsid w:val="001053FE"/>
    <w:rsid w:val="001065A5"/>
    <w:rsid w:val="00106B13"/>
    <w:rsid w:val="00107720"/>
    <w:rsid w:val="00107F87"/>
    <w:rsid w:val="001108E8"/>
    <w:rsid w:val="00111CDE"/>
    <w:rsid w:val="00111D78"/>
    <w:rsid w:val="0011289E"/>
    <w:rsid w:val="00114097"/>
    <w:rsid w:val="001144A3"/>
    <w:rsid w:val="00114AAB"/>
    <w:rsid w:val="00114CCE"/>
    <w:rsid w:val="00114F6F"/>
    <w:rsid w:val="00116D03"/>
    <w:rsid w:val="00120434"/>
    <w:rsid w:val="00120A25"/>
    <w:rsid w:val="00120E5F"/>
    <w:rsid w:val="00121177"/>
    <w:rsid w:val="00121645"/>
    <w:rsid w:val="00121B2D"/>
    <w:rsid w:val="00121BFC"/>
    <w:rsid w:val="001239B8"/>
    <w:rsid w:val="00123C59"/>
    <w:rsid w:val="001243D6"/>
    <w:rsid w:val="00125422"/>
    <w:rsid w:val="00125B5A"/>
    <w:rsid w:val="00125DF9"/>
    <w:rsid w:val="00127032"/>
    <w:rsid w:val="00127FED"/>
    <w:rsid w:val="00127FF4"/>
    <w:rsid w:val="00130D6D"/>
    <w:rsid w:val="00130E62"/>
    <w:rsid w:val="00130F8B"/>
    <w:rsid w:val="00131ED6"/>
    <w:rsid w:val="00132D30"/>
    <w:rsid w:val="00133BA4"/>
    <w:rsid w:val="00136678"/>
    <w:rsid w:val="001366AF"/>
    <w:rsid w:val="00140118"/>
    <w:rsid w:val="00140C09"/>
    <w:rsid w:val="001419A4"/>
    <w:rsid w:val="001433F3"/>
    <w:rsid w:val="0014581B"/>
    <w:rsid w:val="00146759"/>
    <w:rsid w:val="00147BE9"/>
    <w:rsid w:val="00150FA5"/>
    <w:rsid w:val="001515BF"/>
    <w:rsid w:val="00152101"/>
    <w:rsid w:val="0015280E"/>
    <w:rsid w:val="00153126"/>
    <w:rsid w:val="00153592"/>
    <w:rsid w:val="00153D40"/>
    <w:rsid w:val="00154273"/>
    <w:rsid w:val="00154B6B"/>
    <w:rsid w:val="00154D97"/>
    <w:rsid w:val="001550A6"/>
    <w:rsid w:val="0015594C"/>
    <w:rsid w:val="0015625A"/>
    <w:rsid w:val="00157BE2"/>
    <w:rsid w:val="00157F7A"/>
    <w:rsid w:val="001607E0"/>
    <w:rsid w:val="00161AF8"/>
    <w:rsid w:val="00161BE9"/>
    <w:rsid w:val="001636F4"/>
    <w:rsid w:val="00165058"/>
    <w:rsid w:val="001652A1"/>
    <w:rsid w:val="00165403"/>
    <w:rsid w:val="0016695E"/>
    <w:rsid w:val="00167384"/>
    <w:rsid w:val="00167390"/>
    <w:rsid w:val="00167947"/>
    <w:rsid w:val="00167E62"/>
    <w:rsid w:val="00171970"/>
    <w:rsid w:val="00171DA3"/>
    <w:rsid w:val="00171F57"/>
    <w:rsid w:val="00172308"/>
    <w:rsid w:val="001724DA"/>
    <w:rsid w:val="00172866"/>
    <w:rsid w:val="00172D8A"/>
    <w:rsid w:val="00172FA8"/>
    <w:rsid w:val="00174B2B"/>
    <w:rsid w:val="00175C31"/>
    <w:rsid w:val="00176BAA"/>
    <w:rsid w:val="00180A1B"/>
    <w:rsid w:val="00180F27"/>
    <w:rsid w:val="00181037"/>
    <w:rsid w:val="00181EE6"/>
    <w:rsid w:val="00182078"/>
    <w:rsid w:val="00182FD9"/>
    <w:rsid w:val="0018412E"/>
    <w:rsid w:val="0018679D"/>
    <w:rsid w:val="0018681A"/>
    <w:rsid w:val="00190118"/>
    <w:rsid w:val="0019046C"/>
    <w:rsid w:val="0019048E"/>
    <w:rsid w:val="001906C1"/>
    <w:rsid w:val="00190EDF"/>
    <w:rsid w:val="00191034"/>
    <w:rsid w:val="0019111E"/>
    <w:rsid w:val="0019145E"/>
    <w:rsid w:val="00192B79"/>
    <w:rsid w:val="00192D6D"/>
    <w:rsid w:val="00194B67"/>
    <w:rsid w:val="001951BF"/>
    <w:rsid w:val="00195962"/>
    <w:rsid w:val="0019691F"/>
    <w:rsid w:val="00197275"/>
    <w:rsid w:val="001974A8"/>
    <w:rsid w:val="001A15A6"/>
    <w:rsid w:val="001A1BE1"/>
    <w:rsid w:val="001A1E89"/>
    <w:rsid w:val="001A2581"/>
    <w:rsid w:val="001A29C9"/>
    <w:rsid w:val="001A2B86"/>
    <w:rsid w:val="001A3DF0"/>
    <w:rsid w:val="001B058D"/>
    <w:rsid w:val="001B0872"/>
    <w:rsid w:val="001B097D"/>
    <w:rsid w:val="001B117B"/>
    <w:rsid w:val="001B1353"/>
    <w:rsid w:val="001B1426"/>
    <w:rsid w:val="001B1627"/>
    <w:rsid w:val="001B165E"/>
    <w:rsid w:val="001B1694"/>
    <w:rsid w:val="001B2703"/>
    <w:rsid w:val="001B278D"/>
    <w:rsid w:val="001B2FAF"/>
    <w:rsid w:val="001B32C2"/>
    <w:rsid w:val="001B34FF"/>
    <w:rsid w:val="001B4951"/>
    <w:rsid w:val="001B4FF8"/>
    <w:rsid w:val="001B53A0"/>
    <w:rsid w:val="001B56BD"/>
    <w:rsid w:val="001B7D39"/>
    <w:rsid w:val="001C01EF"/>
    <w:rsid w:val="001C0F58"/>
    <w:rsid w:val="001C1B3A"/>
    <w:rsid w:val="001C230B"/>
    <w:rsid w:val="001C2EB7"/>
    <w:rsid w:val="001C3774"/>
    <w:rsid w:val="001C4DD9"/>
    <w:rsid w:val="001C5130"/>
    <w:rsid w:val="001C67FD"/>
    <w:rsid w:val="001C70FB"/>
    <w:rsid w:val="001D1B67"/>
    <w:rsid w:val="001D2436"/>
    <w:rsid w:val="001D27D0"/>
    <w:rsid w:val="001D2DD7"/>
    <w:rsid w:val="001D354F"/>
    <w:rsid w:val="001D40F7"/>
    <w:rsid w:val="001D42A3"/>
    <w:rsid w:val="001D4877"/>
    <w:rsid w:val="001D507F"/>
    <w:rsid w:val="001D61DC"/>
    <w:rsid w:val="001D6383"/>
    <w:rsid w:val="001D7284"/>
    <w:rsid w:val="001D7750"/>
    <w:rsid w:val="001E2878"/>
    <w:rsid w:val="001E30B1"/>
    <w:rsid w:val="001E427D"/>
    <w:rsid w:val="001E49BF"/>
    <w:rsid w:val="001E5541"/>
    <w:rsid w:val="001E7256"/>
    <w:rsid w:val="001E72C7"/>
    <w:rsid w:val="001E79A6"/>
    <w:rsid w:val="001F0819"/>
    <w:rsid w:val="001F2017"/>
    <w:rsid w:val="001F2544"/>
    <w:rsid w:val="001F3025"/>
    <w:rsid w:val="001F3C42"/>
    <w:rsid w:val="001F3F9E"/>
    <w:rsid w:val="001F439D"/>
    <w:rsid w:val="001F50FC"/>
    <w:rsid w:val="001F58D0"/>
    <w:rsid w:val="001F6F8C"/>
    <w:rsid w:val="002004A8"/>
    <w:rsid w:val="00200BB0"/>
    <w:rsid w:val="00201A3A"/>
    <w:rsid w:val="00204FD8"/>
    <w:rsid w:val="00205427"/>
    <w:rsid w:val="00206EE3"/>
    <w:rsid w:val="002070C8"/>
    <w:rsid w:val="002073F3"/>
    <w:rsid w:val="0020797C"/>
    <w:rsid w:val="00210D07"/>
    <w:rsid w:val="00211038"/>
    <w:rsid w:val="0021160C"/>
    <w:rsid w:val="002119E1"/>
    <w:rsid w:val="002119E4"/>
    <w:rsid w:val="00211B49"/>
    <w:rsid w:val="00213988"/>
    <w:rsid w:val="00214BDB"/>
    <w:rsid w:val="00215088"/>
    <w:rsid w:val="00215B4D"/>
    <w:rsid w:val="002163A3"/>
    <w:rsid w:val="00217263"/>
    <w:rsid w:val="00217716"/>
    <w:rsid w:val="00220572"/>
    <w:rsid w:val="00220C41"/>
    <w:rsid w:val="00220D91"/>
    <w:rsid w:val="00220DD1"/>
    <w:rsid w:val="0022141A"/>
    <w:rsid w:val="00221E8A"/>
    <w:rsid w:val="00222AFE"/>
    <w:rsid w:val="00223D22"/>
    <w:rsid w:val="00223D8C"/>
    <w:rsid w:val="00224F83"/>
    <w:rsid w:val="002263C9"/>
    <w:rsid w:val="002276E5"/>
    <w:rsid w:val="00230702"/>
    <w:rsid w:val="00231309"/>
    <w:rsid w:val="0023381A"/>
    <w:rsid w:val="00233BEC"/>
    <w:rsid w:val="002340AF"/>
    <w:rsid w:val="00235A52"/>
    <w:rsid w:val="00235AE8"/>
    <w:rsid w:val="00235F31"/>
    <w:rsid w:val="00236E65"/>
    <w:rsid w:val="00240978"/>
    <w:rsid w:val="00241632"/>
    <w:rsid w:val="00242265"/>
    <w:rsid w:val="002426BA"/>
    <w:rsid w:val="0024283D"/>
    <w:rsid w:val="00244793"/>
    <w:rsid w:val="0024594A"/>
    <w:rsid w:val="00246A76"/>
    <w:rsid w:val="00246DCE"/>
    <w:rsid w:val="002478D8"/>
    <w:rsid w:val="002510DC"/>
    <w:rsid w:val="00251483"/>
    <w:rsid w:val="00251BF8"/>
    <w:rsid w:val="002529C9"/>
    <w:rsid w:val="00252F09"/>
    <w:rsid w:val="00253F58"/>
    <w:rsid w:val="00255B98"/>
    <w:rsid w:val="002572C7"/>
    <w:rsid w:val="00257334"/>
    <w:rsid w:val="00257C80"/>
    <w:rsid w:val="00261982"/>
    <w:rsid w:val="00261B16"/>
    <w:rsid w:val="00263667"/>
    <w:rsid w:val="002643D6"/>
    <w:rsid w:val="00264445"/>
    <w:rsid w:val="00265020"/>
    <w:rsid w:val="00266FCB"/>
    <w:rsid w:val="00270A07"/>
    <w:rsid w:val="00270C2C"/>
    <w:rsid w:val="0027197B"/>
    <w:rsid w:val="00271DD8"/>
    <w:rsid w:val="00272CF7"/>
    <w:rsid w:val="00272DF1"/>
    <w:rsid w:val="0027402C"/>
    <w:rsid w:val="00274936"/>
    <w:rsid w:val="00275278"/>
    <w:rsid w:val="00275886"/>
    <w:rsid w:val="002762B4"/>
    <w:rsid w:val="002773F3"/>
    <w:rsid w:val="0028136B"/>
    <w:rsid w:val="00281FF6"/>
    <w:rsid w:val="00283A63"/>
    <w:rsid w:val="00283BA3"/>
    <w:rsid w:val="002851CB"/>
    <w:rsid w:val="0028793C"/>
    <w:rsid w:val="0029180F"/>
    <w:rsid w:val="002919E8"/>
    <w:rsid w:val="0029237C"/>
    <w:rsid w:val="00292832"/>
    <w:rsid w:val="0029333F"/>
    <w:rsid w:val="002936EF"/>
    <w:rsid w:val="00294823"/>
    <w:rsid w:val="00294CC2"/>
    <w:rsid w:val="00294F21"/>
    <w:rsid w:val="002953E6"/>
    <w:rsid w:val="00296145"/>
    <w:rsid w:val="002A0A58"/>
    <w:rsid w:val="002A12BA"/>
    <w:rsid w:val="002A1691"/>
    <w:rsid w:val="002A17C5"/>
    <w:rsid w:val="002A1F3E"/>
    <w:rsid w:val="002A2471"/>
    <w:rsid w:val="002A28E1"/>
    <w:rsid w:val="002A2F60"/>
    <w:rsid w:val="002A48F2"/>
    <w:rsid w:val="002A605E"/>
    <w:rsid w:val="002A78A9"/>
    <w:rsid w:val="002B04C4"/>
    <w:rsid w:val="002B0817"/>
    <w:rsid w:val="002B166D"/>
    <w:rsid w:val="002B1C62"/>
    <w:rsid w:val="002B202F"/>
    <w:rsid w:val="002B2B01"/>
    <w:rsid w:val="002B39B2"/>
    <w:rsid w:val="002B4AAF"/>
    <w:rsid w:val="002B51EC"/>
    <w:rsid w:val="002B5F6D"/>
    <w:rsid w:val="002B6A3C"/>
    <w:rsid w:val="002B6F57"/>
    <w:rsid w:val="002B745B"/>
    <w:rsid w:val="002C1A36"/>
    <w:rsid w:val="002C1ADB"/>
    <w:rsid w:val="002C1D57"/>
    <w:rsid w:val="002C4F9A"/>
    <w:rsid w:val="002C58C6"/>
    <w:rsid w:val="002C58E2"/>
    <w:rsid w:val="002C651A"/>
    <w:rsid w:val="002C6826"/>
    <w:rsid w:val="002C6D02"/>
    <w:rsid w:val="002C70F9"/>
    <w:rsid w:val="002C7BEF"/>
    <w:rsid w:val="002D0229"/>
    <w:rsid w:val="002D0322"/>
    <w:rsid w:val="002D0DC7"/>
    <w:rsid w:val="002D0F80"/>
    <w:rsid w:val="002D12A2"/>
    <w:rsid w:val="002D1D00"/>
    <w:rsid w:val="002D20CB"/>
    <w:rsid w:val="002D266C"/>
    <w:rsid w:val="002D3C31"/>
    <w:rsid w:val="002D3C8B"/>
    <w:rsid w:val="002D4C0E"/>
    <w:rsid w:val="002D4F0E"/>
    <w:rsid w:val="002D514D"/>
    <w:rsid w:val="002D6345"/>
    <w:rsid w:val="002D655D"/>
    <w:rsid w:val="002D70A4"/>
    <w:rsid w:val="002D7AE7"/>
    <w:rsid w:val="002E0C41"/>
    <w:rsid w:val="002E1085"/>
    <w:rsid w:val="002E235A"/>
    <w:rsid w:val="002E4149"/>
    <w:rsid w:val="002E49FE"/>
    <w:rsid w:val="002E50FD"/>
    <w:rsid w:val="002E5288"/>
    <w:rsid w:val="002E6995"/>
    <w:rsid w:val="002E6A2A"/>
    <w:rsid w:val="002E6A4D"/>
    <w:rsid w:val="002E7F57"/>
    <w:rsid w:val="002F062E"/>
    <w:rsid w:val="002F0B10"/>
    <w:rsid w:val="002F0E6F"/>
    <w:rsid w:val="002F1881"/>
    <w:rsid w:val="002F28FD"/>
    <w:rsid w:val="002F42DA"/>
    <w:rsid w:val="002F47ED"/>
    <w:rsid w:val="002F4A97"/>
    <w:rsid w:val="002F4F37"/>
    <w:rsid w:val="002F5095"/>
    <w:rsid w:val="002F691B"/>
    <w:rsid w:val="002F6EA6"/>
    <w:rsid w:val="002F74F0"/>
    <w:rsid w:val="00300797"/>
    <w:rsid w:val="0030107F"/>
    <w:rsid w:val="00301965"/>
    <w:rsid w:val="003028C9"/>
    <w:rsid w:val="003028DE"/>
    <w:rsid w:val="00305E3E"/>
    <w:rsid w:val="0030697B"/>
    <w:rsid w:val="003074AF"/>
    <w:rsid w:val="0031143D"/>
    <w:rsid w:val="00312055"/>
    <w:rsid w:val="003124CC"/>
    <w:rsid w:val="00312D07"/>
    <w:rsid w:val="00312D53"/>
    <w:rsid w:val="00312FF3"/>
    <w:rsid w:val="00313522"/>
    <w:rsid w:val="003155FD"/>
    <w:rsid w:val="003156FC"/>
    <w:rsid w:val="003161E5"/>
    <w:rsid w:val="00316F3D"/>
    <w:rsid w:val="003171EE"/>
    <w:rsid w:val="00320474"/>
    <w:rsid w:val="0032059C"/>
    <w:rsid w:val="003206F0"/>
    <w:rsid w:val="00320DEA"/>
    <w:rsid w:val="00321A3A"/>
    <w:rsid w:val="003251C7"/>
    <w:rsid w:val="00325758"/>
    <w:rsid w:val="00325AE7"/>
    <w:rsid w:val="00325BEC"/>
    <w:rsid w:val="003306B8"/>
    <w:rsid w:val="00330A81"/>
    <w:rsid w:val="00332612"/>
    <w:rsid w:val="00333153"/>
    <w:rsid w:val="00333AA5"/>
    <w:rsid w:val="003356ED"/>
    <w:rsid w:val="00335A4A"/>
    <w:rsid w:val="00335D15"/>
    <w:rsid w:val="00336B6A"/>
    <w:rsid w:val="00337027"/>
    <w:rsid w:val="00337183"/>
    <w:rsid w:val="0034069B"/>
    <w:rsid w:val="00341053"/>
    <w:rsid w:val="00341368"/>
    <w:rsid w:val="00342294"/>
    <w:rsid w:val="00342A5A"/>
    <w:rsid w:val="00343958"/>
    <w:rsid w:val="00344374"/>
    <w:rsid w:val="003448C6"/>
    <w:rsid w:val="003449F9"/>
    <w:rsid w:val="00344DEB"/>
    <w:rsid w:val="00347381"/>
    <w:rsid w:val="00350F33"/>
    <w:rsid w:val="00351691"/>
    <w:rsid w:val="003522E0"/>
    <w:rsid w:val="0035299E"/>
    <w:rsid w:val="00353031"/>
    <w:rsid w:val="00353255"/>
    <w:rsid w:val="0035348B"/>
    <w:rsid w:val="00356384"/>
    <w:rsid w:val="00356578"/>
    <w:rsid w:val="003569C7"/>
    <w:rsid w:val="00357161"/>
    <w:rsid w:val="003578D6"/>
    <w:rsid w:val="00360191"/>
    <w:rsid w:val="0036383B"/>
    <w:rsid w:val="00363AC7"/>
    <w:rsid w:val="00363FF0"/>
    <w:rsid w:val="00365817"/>
    <w:rsid w:val="00366DAA"/>
    <w:rsid w:val="00367619"/>
    <w:rsid w:val="00370B79"/>
    <w:rsid w:val="00372DF0"/>
    <w:rsid w:val="00373A4C"/>
    <w:rsid w:val="00373B85"/>
    <w:rsid w:val="00374166"/>
    <w:rsid w:val="003744E0"/>
    <w:rsid w:val="00376392"/>
    <w:rsid w:val="003804C8"/>
    <w:rsid w:val="003837A7"/>
    <w:rsid w:val="0038456A"/>
    <w:rsid w:val="00384595"/>
    <w:rsid w:val="0038489F"/>
    <w:rsid w:val="003849B5"/>
    <w:rsid w:val="00385EDC"/>
    <w:rsid w:val="00385FB6"/>
    <w:rsid w:val="003901BB"/>
    <w:rsid w:val="00391B62"/>
    <w:rsid w:val="00392682"/>
    <w:rsid w:val="00392BA3"/>
    <w:rsid w:val="003945E4"/>
    <w:rsid w:val="00394FFA"/>
    <w:rsid w:val="003952B8"/>
    <w:rsid w:val="003955E5"/>
    <w:rsid w:val="00395ED0"/>
    <w:rsid w:val="00396D45"/>
    <w:rsid w:val="00396E05"/>
    <w:rsid w:val="00397A9E"/>
    <w:rsid w:val="00397B21"/>
    <w:rsid w:val="00397E18"/>
    <w:rsid w:val="003A0210"/>
    <w:rsid w:val="003A0FB5"/>
    <w:rsid w:val="003A1E51"/>
    <w:rsid w:val="003A2316"/>
    <w:rsid w:val="003A30ED"/>
    <w:rsid w:val="003A42C4"/>
    <w:rsid w:val="003A5332"/>
    <w:rsid w:val="003A550D"/>
    <w:rsid w:val="003A5D5F"/>
    <w:rsid w:val="003A63AA"/>
    <w:rsid w:val="003B1CF6"/>
    <w:rsid w:val="003B315E"/>
    <w:rsid w:val="003B3BF9"/>
    <w:rsid w:val="003B4910"/>
    <w:rsid w:val="003B4F15"/>
    <w:rsid w:val="003B5A19"/>
    <w:rsid w:val="003B62E8"/>
    <w:rsid w:val="003B6307"/>
    <w:rsid w:val="003B6F6E"/>
    <w:rsid w:val="003B76D2"/>
    <w:rsid w:val="003B7C93"/>
    <w:rsid w:val="003C0673"/>
    <w:rsid w:val="003C0F51"/>
    <w:rsid w:val="003C23A0"/>
    <w:rsid w:val="003C2D00"/>
    <w:rsid w:val="003C3112"/>
    <w:rsid w:val="003C3154"/>
    <w:rsid w:val="003C3325"/>
    <w:rsid w:val="003C39C5"/>
    <w:rsid w:val="003C46E5"/>
    <w:rsid w:val="003C4E86"/>
    <w:rsid w:val="003C5E93"/>
    <w:rsid w:val="003C79BB"/>
    <w:rsid w:val="003C7EF0"/>
    <w:rsid w:val="003D05F4"/>
    <w:rsid w:val="003D0747"/>
    <w:rsid w:val="003D0FDA"/>
    <w:rsid w:val="003D1ABE"/>
    <w:rsid w:val="003D26DD"/>
    <w:rsid w:val="003D361C"/>
    <w:rsid w:val="003D4D8C"/>
    <w:rsid w:val="003D5197"/>
    <w:rsid w:val="003D54F3"/>
    <w:rsid w:val="003D7437"/>
    <w:rsid w:val="003E00B6"/>
    <w:rsid w:val="003E1ECC"/>
    <w:rsid w:val="003E21CD"/>
    <w:rsid w:val="003E25F1"/>
    <w:rsid w:val="003E2853"/>
    <w:rsid w:val="003E2CA2"/>
    <w:rsid w:val="003E3941"/>
    <w:rsid w:val="003E3B49"/>
    <w:rsid w:val="003E45F8"/>
    <w:rsid w:val="003E4604"/>
    <w:rsid w:val="003E4E0F"/>
    <w:rsid w:val="003E5BBB"/>
    <w:rsid w:val="003E6BC4"/>
    <w:rsid w:val="003E732A"/>
    <w:rsid w:val="003F1073"/>
    <w:rsid w:val="003F10F9"/>
    <w:rsid w:val="003F3CC7"/>
    <w:rsid w:val="003F49C7"/>
    <w:rsid w:val="003F4D38"/>
    <w:rsid w:val="003F6202"/>
    <w:rsid w:val="003F6329"/>
    <w:rsid w:val="003F7BF1"/>
    <w:rsid w:val="00401297"/>
    <w:rsid w:val="004012EE"/>
    <w:rsid w:val="00401C8B"/>
    <w:rsid w:val="00403024"/>
    <w:rsid w:val="004034BD"/>
    <w:rsid w:val="00403952"/>
    <w:rsid w:val="00403DD2"/>
    <w:rsid w:val="00404064"/>
    <w:rsid w:val="00405315"/>
    <w:rsid w:val="004059FE"/>
    <w:rsid w:val="00405C6E"/>
    <w:rsid w:val="004069C8"/>
    <w:rsid w:val="00407471"/>
    <w:rsid w:val="00410AC6"/>
    <w:rsid w:val="004116EA"/>
    <w:rsid w:val="00411AE3"/>
    <w:rsid w:val="00411B7B"/>
    <w:rsid w:val="00413D0B"/>
    <w:rsid w:val="00415455"/>
    <w:rsid w:val="004204DB"/>
    <w:rsid w:val="00422CE4"/>
    <w:rsid w:val="00424430"/>
    <w:rsid w:val="00424586"/>
    <w:rsid w:val="0042595B"/>
    <w:rsid w:val="00425F79"/>
    <w:rsid w:val="0042698C"/>
    <w:rsid w:val="00426B3D"/>
    <w:rsid w:val="00427115"/>
    <w:rsid w:val="004272DB"/>
    <w:rsid w:val="00427655"/>
    <w:rsid w:val="00430535"/>
    <w:rsid w:val="004309F4"/>
    <w:rsid w:val="00431A17"/>
    <w:rsid w:val="00432D11"/>
    <w:rsid w:val="00433017"/>
    <w:rsid w:val="00433281"/>
    <w:rsid w:val="00433660"/>
    <w:rsid w:val="00433CFD"/>
    <w:rsid w:val="00433DA0"/>
    <w:rsid w:val="00433DE7"/>
    <w:rsid w:val="00434443"/>
    <w:rsid w:val="004345A2"/>
    <w:rsid w:val="004357C2"/>
    <w:rsid w:val="00435D38"/>
    <w:rsid w:val="00436AB9"/>
    <w:rsid w:val="00440A75"/>
    <w:rsid w:val="00442327"/>
    <w:rsid w:val="00442917"/>
    <w:rsid w:val="00442CAC"/>
    <w:rsid w:val="004436E2"/>
    <w:rsid w:val="00443C6C"/>
    <w:rsid w:val="004451DE"/>
    <w:rsid w:val="00445813"/>
    <w:rsid w:val="004462FA"/>
    <w:rsid w:val="00451782"/>
    <w:rsid w:val="00454625"/>
    <w:rsid w:val="00455420"/>
    <w:rsid w:val="00455491"/>
    <w:rsid w:val="00455EBA"/>
    <w:rsid w:val="00455F1E"/>
    <w:rsid w:val="00455F66"/>
    <w:rsid w:val="00457A32"/>
    <w:rsid w:val="00457E49"/>
    <w:rsid w:val="00461369"/>
    <w:rsid w:val="00461E16"/>
    <w:rsid w:val="004633D5"/>
    <w:rsid w:val="00463685"/>
    <w:rsid w:val="004645EC"/>
    <w:rsid w:val="00465374"/>
    <w:rsid w:val="0046715D"/>
    <w:rsid w:val="004703BA"/>
    <w:rsid w:val="00470CD4"/>
    <w:rsid w:val="0047177B"/>
    <w:rsid w:val="004719BF"/>
    <w:rsid w:val="00472B60"/>
    <w:rsid w:val="00472F37"/>
    <w:rsid w:val="00474E65"/>
    <w:rsid w:val="004752CE"/>
    <w:rsid w:val="004760CA"/>
    <w:rsid w:val="00476C93"/>
    <w:rsid w:val="004774C3"/>
    <w:rsid w:val="004809FA"/>
    <w:rsid w:val="00480C08"/>
    <w:rsid w:val="00481E99"/>
    <w:rsid w:val="00482AB4"/>
    <w:rsid w:val="00484BE6"/>
    <w:rsid w:val="00484DFF"/>
    <w:rsid w:val="00484E5B"/>
    <w:rsid w:val="0048561F"/>
    <w:rsid w:val="00490670"/>
    <w:rsid w:val="0049085D"/>
    <w:rsid w:val="00491551"/>
    <w:rsid w:val="00494736"/>
    <w:rsid w:val="0049491F"/>
    <w:rsid w:val="0049725A"/>
    <w:rsid w:val="004A092D"/>
    <w:rsid w:val="004A0D54"/>
    <w:rsid w:val="004A0D8D"/>
    <w:rsid w:val="004A12B6"/>
    <w:rsid w:val="004A1C47"/>
    <w:rsid w:val="004A29CC"/>
    <w:rsid w:val="004A46C0"/>
    <w:rsid w:val="004A4A87"/>
    <w:rsid w:val="004A4FBE"/>
    <w:rsid w:val="004A62C3"/>
    <w:rsid w:val="004B04C1"/>
    <w:rsid w:val="004B087F"/>
    <w:rsid w:val="004B19AE"/>
    <w:rsid w:val="004B1EA4"/>
    <w:rsid w:val="004B2A1F"/>
    <w:rsid w:val="004B3B66"/>
    <w:rsid w:val="004B5175"/>
    <w:rsid w:val="004B7C19"/>
    <w:rsid w:val="004C165D"/>
    <w:rsid w:val="004C2311"/>
    <w:rsid w:val="004C2B29"/>
    <w:rsid w:val="004C3C2E"/>
    <w:rsid w:val="004C4C52"/>
    <w:rsid w:val="004C5023"/>
    <w:rsid w:val="004C5D57"/>
    <w:rsid w:val="004C6769"/>
    <w:rsid w:val="004C6C6D"/>
    <w:rsid w:val="004C781E"/>
    <w:rsid w:val="004C79A7"/>
    <w:rsid w:val="004D03FD"/>
    <w:rsid w:val="004D08A5"/>
    <w:rsid w:val="004D0A8C"/>
    <w:rsid w:val="004D1469"/>
    <w:rsid w:val="004D3090"/>
    <w:rsid w:val="004D33A7"/>
    <w:rsid w:val="004D4017"/>
    <w:rsid w:val="004D4AE3"/>
    <w:rsid w:val="004D4D06"/>
    <w:rsid w:val="004D7AD0"/>
    <w:rsid w:val="004E0959"/>
    <w:rsid w:val="004E0D9E"/>
    <w:rsid w:val="004E0E39"/>
    <w:rsid w:val="004E10F2"/>
    <w:rsid w:val="004E1109"/>
    <w:rsid w:val="004E135C"/>
    <w:rsid w:val="004E2B0E"/>
    <w:rsid w:val="004E3AC5"/>
    <w:rsid w:val="004E3BA3"/>
    <w:rsid w:val="004E4141"/>
    <w:rsid w:val="004E446D"/>
    <w:rsid w:val="004E4524"/>
    <w:rsid w:val="004E4586"/>
    <w:rsid w:val="004E60D4"/>
    <w:rsid w:val="004E63ED"/>
    <w:rsid w:val="004F0DA1"/>
    <w:rsid w:val="004F1B4E"/>
    <w:rsid w:val="004F2366"/>
    <w:rsid w:val="004F237B"/>
    <w:rsid w:val="004F3CA4"/>
    <w:rsid w:val="004F4807"/>
    <w:rsid w:val="00500446"/>
    <w:rsid w:val="00500E11"/>
    <w:rsid w:val="00501400"/>
    <w:rsid w:val="0050185F"/>
    <w:rsid w:val="005024F7"/>
    <w:rsid w:val="00502EE7"/>
    <w:rsid w:val="0050326F"/>
    <w:rsid w:val="00505E57"/>
    <w:rsid w:val="00506508"/>
    <w:rsid w:val="0050729E"/>
    <w:rsid w:val="0050791E"/>
    <w:rsid w:val="0051015E"/>
    <w:rsid w:val="00510481"/>
    <w:rsid w:val="00512764"/>
    <w:rsid w:val="0051311B"/>
    <w:rsid w:val="00513CBD"/>
    <w:rsid w:val="0051456D"/>
    <w:rsid w:val="00514819"/>
    <w:rsid w:val="00514F32"/>
    <w:rsid w:val="0051531F"/>
    <w:rsid w:val="00515F88"/>
    <w:rsid w:val="005160AF"/>
    <w:rsid w:val="00516CDD"/>
    <w:rsid w:val="005174ED"/>
    <w:rsid w:val="00520DC9"/>
    <w:rsid w:val="00521456"/>
    <w:rsid w:val="00522BBB"/>
    <w:rsid w:val="00524857"/>
    <w:rsid w:val="00525ACE"/>
    <w:rsid w:val="00525FD5"/>
    <w:rsid w:val="00526A33"/>
    <w:rsid w:val="0053022C"/>
    <w:rsid w:val="00530B8A"/>
    <w:rsid w:val="00530C5C"/>
    <w:rsid w:val="00530CF0"/>
    <w:rsid w:val="0053187E"/>
    <w:rsid w:val="0053198C"/>
    <w:rsid w:val="00531D7F"/>
    <w:rsid w:val="00532686"/>
    <w:rsid w:val="005335B7"/>
    <w:rsid w:val="0053383A"/>
    <w:rsid w:val="005347AB"/>
    <w:rsid w:val="00535DA1"/>
    <w:rsid w:val="005367A5"/>
    <w:rsid w:val="00537239"/>
    <w:rsid w:val="005372E7"/>
    <w:rsid w:val="00537E3C"/>
    <w:rsid w:val="00540C4A"/>
    <w:rsid w:val="005419DF"/>
    <w:rsid w:val="00541E0F"/>
    <w:rsid w:val="00542C47"/>
    <w:rsid w:val="00542E68"/>
    <w:rsid w:val="00542F63"/>
    <w:rsid w:val="005434BF"/>
    <w:rsid w:val="0054513A"/>
    <w:rsid w:val="005453DC"/>
    <w:rsid w:val="0054544C"/>
    <w:rsid w:val="00546F18"/>
    <w:rsid w:val="005472F8"/>
    <w:rsid w:val="0054740C"/>
    <w:rsid w:val="005479AF"/>
    <w:rsid w:val="00550E58"/>
    <w:rsid w:val="0055168E"/>
    <w:rsid w:val="00551D86"/>
    <w:rsid w:val="00552B5C"/>
    <w:rsid w:val="00552F23"/>
    <w:rsid w:val="00553178"/>
    <w:rsid w:val="005538C8"/>
    <w:rsid w:val="00553C5D"/>
    <w:rsid w:val="00555295"/>
    <w:rsid w:val="005553E4"/>
    <w:rsid w:val="00556084"/>
    <w:rsid w:val="00556151"/>
    <w:rsid w:val="00556D19"/>
    <w:rsid w:val="00557DA6"/>
    <w:rsid w:val="00557E5D"/>
    <w:rsid w:val="00560293"/>
    <w:rsid w:val="00560BF1"/>
    <w:rsid w:val="00560D6C"/>
    <w:rsid w:val="005621E8"/>
    <w:rsid w:val="00562779"/>
    <w:rsid w:val="005633E6"/>
    <w:rsid w:val="005647F8"/>
    <w:rsid w:val="00564A12"/>
    <w:rsid w:val="005662C7"/>
    <w:rsid w:val="00566CD6"/>
    <w:rsid w:val="00567063"/>
    <w:rsid w:val="005678AF"/>
    <w:rsid w:val="00567FBD"/>
    <w:rsid w:val="0057161C"/>
    <w:rsid w:val="00571791"/>
    <w:rsid w:val="0057298F"/>
    <w:rsid w:val="005737F0"/>
    <w:rsid w:val="00573FE5"/>
    <w:rsid w:val="00576C70"/>
    <w:rsid w:val="0057701B"/>
    <w:rsid w:val="00577281"/>
    <w:rsid w:val="00577A9B"/>
    <w:rsid w:val="005803D3"/>
    <w:rsid w:val="0058184F"/>
    <w:rsid w:val="00584321"/>
    <w:rsid w:val="00584836"/>
    <w:rsid w:val="00584949"/>
    <w:rsid w:val="00585976"/>
    <w:rsid w:val="00586BED"/>
    <w:rsid w:val="005872C4"/>
    <w:rsid w:val="0059009A"/>
    <w:rsid w:val="00590897"/>
    <w:rsid w:val="00592F4F"/>
    <w:rsid w:val="0059465B"/>
    <w:rsid w:val="00596255"/>
    <w:rsid w:val="00596DAF"/>
    <w:rsid w:val="005975C9"/>
    <w:rsid w:val="005976D0"/>
    <w:rsid w:val="0059783C"/>
    <w:rsid w:val="00597F53"/>
    <w:rsid w:val="005A0CC6"/>
    <w:rsid w:val="005A134F"/>
    <w:rsid w:val="005A25AA"/>
    <w:rsid w:val="005A29B9"/>
    <w:rsid w:val="005A2DD4"/>
    <w:rsid w:val="005A311E"/>
    <w:rsid w:val="005A3DE6"/>
    <w:rsid w:val="005A7127"/>
    <w:rsid w:val="005B1822"/>
    <w:rsid w:val="005B1B83"/>
    <w:rsid w:val="005B4186"/>
    <w:rsid w:val="005B498E"/>
    <w:rsid w:val="005B50A1"/>
    <w:rsid w:val="005B58C9"/>
    <w:rsid w:val="005B6AE4"/>
    <w:rsid w:val="005B748B"/>
    <w:rsid w:val="005B772F"/>
    <w:rsid w:val="005B7DFC"/>
    <w:rsid w:val="005C00DF"/>
    <w:rsid w:val="005C0311"/>
    <w:rsid w:val="005C1BBB"/>
    <w:rsid w:val="005C2201"/>
    <w:rsid w:val="005C470F"/>
    <w:rsid w:val="005C52D4"/>
    <w:rsid w:val="005C5D31"/>
    <w:rsid w:val="005C692A"/>
    <w:rsid w:val="005C6930"/>
    <w:rsid w:val="005C6A10"/>
    <w:rsid w:val="005C6CE2"/>
    <w:rsid w:val="005C6D99"/>
    <w:rsid w:val="005C74E5"/>
    <w:rsid w:val="005D1E03"/>
    <w:rsid w:val="005D2380"/>
    <w:rsid w:val="005D352C"/>
    <w:rsid w:val="005D4FBA"/>
    <w:rsid w:val="005D5267"/>
    <w:rsid w:val="005D52FC"/>
    <w:rsid w:val="005D540A"/>
    <w:rsid w:val="005D5804"/>
    <w:rsid w:val="005D5A97"/>
    <w:rsid w:val="005D65E7"/>
    <w:rsid w:val="005D7323"/>
    <w:rsid w:val="005E056B"/>
    <w:rsid w:val="005E1FC6"/>
    <w:rsid w:val="005E22D3"/>
    <w:rsid w:val="005E3848"/>
    <w:rsid w:val="005E3DDF"/>
    <w:rsid w:val="005E4961"/>
    <w:rsid w:val="005E4CF4"/>
    <w:rsid w:val="005E50F4"/>
    <w:rsid w:val="005E536B"/>
    <w:rsid w:val="005E656E"/>
    <w:rsid w:val="005E6F6D"/>
    <w:rsid w:val="005E76F7"/>
    <w:rsid w:val="005F1488"/>
    <w:rsid w:val="005F1B5B"/>
    <w:rsid w:val="005F21C5"/>
    <w:rsid w:val="005F2D62"/>
    <w:rsid w:val="005F3686"/>
    <w:rsid w:val="005F39F1"/>
    <w:rsid w:val="005F465D"/>
    <w:rsid w:val="005F46F1"/>
    <w:rsid w:val="005F490D"/>
    <w:rsid w:val="005F5702"/>
    <w:rsid w:val="005F5EFE"/>
    <w:rsid w:val="005F74F7"/>
    <w:rsid w:val="005F7AE7"/>
    <w:rsid w:val="006006BB"/>
    <w:rsid w:val="006019F7"/>
    <w:rsid w:val="00601BFD"/>
    <w:rsid w:val="0060283B"/>
    <w:rsid w:val="006028D8"/>
    <w:rsid w:val="00602A79"/>
    <w:rsid w:val="00603040"/>
    <w:rsid w:val="006036E9"/>
    <w:rsid w:val="00603C80"/>
    <w:rsid w:val="00603E5A"/>
    <w:rsid w:val="00605867"/>
    <w:rsid w:val="00605D56"/>
    <w:rsid w:val="00606460"/>
    <w:rsid w:val="006103C8"/>
    <w:rsid w:val="006119A9"/>
    <w:rsid w:val="006122DB"/>
    <w:rsid w:val="006124DF"/>
    <w:rsid w:val="006128B1"/>
    <w:rsid w:val="0061404B"/>
    <w:rsid w:val="006159C5"/>
    <w:rsid w:val="006223A7"/>
    <w:rsid w:val="00622A85"/>
    <w:rsid w:val="006232C1"/>
    <w:rsid w:val="00623AA3"/>
    <w:rsid w:val="00624322"/>
    <w:rsid w:val="006262D8"/>
    <w:rsid w:val="00626FC4"/>
    <w:rsid w:val="00627601"/>
    <w:rsid w:val="00627A13"/>
    <w:rsid w:val="00627C15"/>
    <w:rsid w:val="0063094A"/>
    <w:rsid w:val="0063116C"/>
    <w:rsid w:val="00632976"/>
    <w:rsid w:val="00632996"/>
    <w:rsid w:val="00634B62"/>
    <w:rsid w:val="00635CAD"/>
    <w:rsid w:val="00636958"/>
    <w:rsid w:val="00636CA0"/>
    <w:rsid w:val="00636CA7"/>
    <w:rsid w:val="00636F11"/>
    <w:rsid w:val="006409A1"/>
    <w:rsid w:val="006419A0"/>
    <w:rsid w:val="00641BD8"/>
    <w:rsid w:val="00643E9A"/>
    <w:rsid w:val="00645049"/>
    <w:rsid w:val="00645201"/>
    <w:rsid w:val="00645E7F"/>
    <w:rsid w:val="0064614C"/>
    <w:rsid w:val="00646640"/>
    <w:rsid w:val="0064703C"/>
    <w:rsid w:val="00647E25"/>
    <w:rsid w:val="006501A1"/>
    <w:rsid w:val="00650485"/>
    <w:rsid w:val="00651D82"/>
    <w:rsid w:val="00652235"/>
    <w:rsid w:val="00652BDE"/>
    <w:rsid w:val="00652E1E"/>
    <w:rsid w:val="0065335E"/>
    <w:rsid w:val="006534B6"/>
    <w:rsid w:val="006540EA"/>
    <w:rsid w:val="00655D51"/>
    <w:rsid w:val="00656933"/>
    <w:rsid w:val="006574D2"/>
    <w:rsid w:val="00660BAB"/>
    <w:rsid w:val="006610C1"/>
    <w:rsid w:val="006617D9"/>
    <w:rsid w:val="006618F5"/>
    <w:rsid w:val="00661C31"/>
    <w:rsid w:val="00661F86"/>
    <w:rsid w:val="00662E4D"/>
    <w:rsid w:val="0066416B"/>
    <w:rsid w:val="006641DB"/>
    <w:rsid w:val="0066487C"/>
    <w:rsid w:val="00664EDB"/>
    <w:rsid w:val="00665779"/>
    <w:rsid w:val="00666951"/>
    <w:rsid w:val="00671075"/>
    <w:rsid w:val="00672767"/>
    <w:rsid w:val="00672B66"/>
    <w:rsid w:val="00673C4B"/>
    <w:rsid w:val="00676957"/>
    <w:rsid w:val="0067725B"/>
    <w:rsid w:val="0067760F"/>
    <w:rsid w:val="00677ADD"/>
    <w:rsid w:val="00677D01"/>
    <w:rsid w:val="00677F0D"/>
    <w:rsid w:val="00681309"/>
    <w:rsid w:val="0068173E"/>
    <w:rsid w:val="00681AA2"/>
    <w:rsid w:val="006826E5"/>
    <w:rsid w:val="00683C9D"/>
    <w:rsid w:val="0068400A"/>
    <w:rsid w:val="0068428A"/>
    <w:rsid w:val="006862E7"/>
    <w:rsid w:val="006869C5"/>
    <w:rsid w:val="00686CE1"/>
    <w:rsid w:val="006870B8"/>
    <w:rsid w:val="0068763B"/>
    <w:rsid w:val="00687A51"/>
    <w:rsid w:val="006902A7"/>
    <w:rsid w:val="00691713"/>
    <w:rsid w:val="006921E7"/>
    <w:rsid w:val="006926D8"/>
    <w:rsid w:val="00692E8C"/>
    <w:rsid w:val="00693122"/>
    <w:rsid w:val="006939AC"/>
    <w:rsid w:val="00693AC0"/>
    <w:rsid w:val="00694531"/>
    <w:rsid w:val="006955B8"/>
    <w:rsid w:val="006956EC"/>
    <w:rsid w:val="00696940"/>
    <w:rsid w:val="00696E4D"/>
    <w:rsid w:val="00697064"/>
    <w:rsid w:val="00697091"/>
    <w:rsid w:val="00697A1D"/>
    <w:rsid w:val="006A13E4"/>
    <w:rsid w:val="006A2D0B"/>
    <w:rsid w:val="006A2FA2"/>
    <w:rsid w:val="006A33BE"/>
    <w:rsid w:val="006A47AA"/>
    <w:rsid w:val="006A51FD"/>
    <w:rsid w:val="006A6B02"/>
    <w:rsid w:val="006A774D"/>
    <w:rsid w:val="006B03B8"/>
    <w:rsid w:val="006B04AE"/>
    <w:rsid w:val="006B05B8"/>
    <w:rsid w:val="006B0E4D"/>
    <w:rsid w:val="006B11B0"/>
    <w:rsid w:val="006B1219"/>
    <w:rsid w:val="006B1D26"/>
    <w:rsid w:val="006B315F"/>
    <w:rsid w:val="006B3AC8"/>
    <w:rsid w:val="006B5B2A"/>
    <w:rsid w:val="006B61EC"/>
    <w:rsid w:val="006B62DA"/>
    <w:rsid w:val="006B650F"/>
    <w:rsid w:val="006B74C1"/>
    <w:rsid w:val="006B7D21"/>
    <w:rsid w:val="006C00CB"/>
    <w:rsid w:val="006C0EBA"/>
    <w:rsid w:val="006C1C30"/>
    <w:rsid w:val="006C241F"/>
    <w:rsid w:val="006C2BA2"/>
    <w:rsid w:val="006C2F94"/>
    <w:rsid w:val="006C3C86"/>
    <w:rsid w:val="006C3F64"/>
    <w:rsid w:val="006C5053"/>
    <w:rsid w:val="006C5639"/>
    <w:rsid w:val="006C5AD6"/>
    <w:rsid w:val="006C6448"/>
    <w:rsid w:val="006C664E"/>
    <w:rsid w:val="006D00AA"/>
    <w:rsid w:val="006D050E"/>
    <w:rsid w:val="006D156A"/>
    <w:rsid w:val="006D1B1D"/>
    <w:rsid w:val="006D1F68"/>
    <w:rsid w:val="006D26A1"/>
    <w:rsid w:val="006D34D2"/>
    <w:rsid w:val="006D39ED"/>
    <w:rsid w:val="006D3BD0"/>
    <w:rsid w:val="006D481F"/>
    <w:rsid w:val="006D631C"/>
    <w:rsid w:val="006D7510"/>
    <w:rsid w:val="006D75AB"/>
    <w:rsid w:val="006D774D"/>
    <w:rsid w:val="006D77B5"/>
    <w:rsid w:val="006D7837"/>
    <w:rsid w:val="006D7892"/>
    <w:rsid w:val="006D7D17"/>
    <w:rsid w:val="006D7EA0"/>
    <w:rsid w:val="006E0773"/>
    <w:rsid w:val="006E07C4"/>
    <w:rsid w:val="006E0923"/>
    <w:rsid w:val="006E2418"/>
    <w:rsid w:val="006E3BF6"/>
    <w:rsid w:val="006E4196"/>
    <w:rsid w:val="006E4521"/>
    <w:rsid w:val="006E592C"/>
    <w:rsid w:val="006E6478"/>
    <w:rsid w:val="006E671C"/>
    <w:rsid w:val="006F072F"/>
    <w:rsid w:val="006F0E53"/>
    <w:rsid w:val="006F0F9B"/>
    <w:rsid w:val="006F1658"/>
    <w:rsid w:val="006F1DA6"/>
    <w:rsid w:val="006F22C8"/>
    <w:rsid w:val="006F2B94"/>
    <w:rsid w:val="006F2EA7"/>
    <w:rsid w:val="006F32FB"/>
    <w:rsid w:val="006F339B"/>
    <w:rsid w:val="006F369B"/>
    <w:rsid w:val="006F3CA4"/>
    <w:rsid w:val="006F3FDE"/>
    <w:rsid w:val="006F4792"/>
    <w:rsid w:val="006F4DFB"/>
    <w:rsid w:val="006F52E2"/>
    <w:rsid w:val="006F6863"/>
    <w:rsid w:val="00701F70"/>
    <w:rsid w:val="0070446E"/>
    <w:rsid w:val="00704516"/>
    <w:rsid w:val="0070525D"/>
    <w:rsid w:val="00705C4B"/>
    <w:rsid w:val="0070748B"/>
    <w:rsid w:val="007076B7"/>
    <w:rsid w:val="0071046B"/>
    <w:rsid w:val="007112A5"/>
    <w:rsid w:val="00711FAA"/>
    <w:rsid w:val="007123A0"/>
    <w:rsid w:val="00712746"/>
    <w:rsid w:val="00712AE0"/>
    <w:rsid w:val="00712D54"/>
    <w:rsid w:val="007178CB"/>
    <w:rsid w:val="00717D3C"/>
    <w:rsid w:val="00717EFA"/>
    <w:rsid w:val="00721211"/>
    <w:rsid w:val="00721A33"/>
    <w:rsid w:val="007231FF"/>
    <w:rsid w:val="00724205"/>
    <w:rsid w:val="00725AD1"/>
    <w:rsid w:val="0072694F"/>
    <w:rsid w:val="00726DE8"/>
    <w:rsid w:val="00726F60"/>
    <w:rsid w:val="00727480"/>
    <w:rsid w:val="007303E1"/>
    <w:rsid w:val="00730838"/>
    <w:rsid w:val="0073151E"/>
    <w:rsid w:val="00731533"/>
    <w:rsid w:val="007318F6"/>
    <w:rsid w:val="007320EA"/>
    <w:rsid w:val="00732128"/>
    <w:rsid w:val="0073332F"/>
    <w:rsid w:val="00733634"/>
    <w:rsid w:val="0073386F"/>
    <w:rsid w:val="00735434"/>
    <w:rsid w:val="00736EB9"/>
    <w:rsid w:val="007406CF"/>
    <w:rsid w:val="0074170C"/>
    <w:rsid w:val="0074176C"/>
    <w:rsid w:val="00741E10"/>
    <w:rsid w:val="00741F54"/>
    <w:rsid w:val="00743010"/>
    <w:rsid w:val="00744187"/>
    <w:rsid w:val="007445CA"/>
    <w:rsid w:val="00744DC6"/>
    <w:rsid w:val="007457AF"/>
    <w:rsid w:val="0074610B"/>
    <w:rsid w:val="00746D37"/>
    <w:rsid w:val="0075158F"/>
    <w:rsid w:val="00752A89"/>
    <w:rsid w:val="00752B95"/>
    <w:rsid w:val="00753503"/>
    <w:rsid w:val="00753EDC"/>
    <w:rsid w:val="00756247"/>
    <w:rsid w:val="00756326"/>
    <w:rsid w:val="0075642B"/>
    <w:rsid w:val="00757E19"/>
    <w:rsid w:val="00760AE5"/>
    <w:rsid w:val="00760CCD"/>
    <w:rsid w:val="0076155E"/>
    <w:rsid w:val="00761BA1"/>
    <w:rsid w:val="00762057"/>
    <w:rsid w:val="0076259E"/>
    <w:rsid w:val="007628B4"/>
    <w:rsid w:val="00763E9D"/>
    <w:rsid w:val="00764033"/>
    <w:rsid w:val="00764498"/>
    <w:rsid w:val="00764A14"/>
    <w:rsid w:val="00764DA3"/>
    <w:rsid w:val="00765447"/>
    <w:rsid w:val="00767BF3"/>
    <w:rsid w:val="007707C3"/>
    <w:rsid w:val="00770D3D"/>
    <w:rsid w:val="00771FF5"/>
    <w:rsid w:val="00772C0B"/>
    <w:rsid w:val="007733C2"/>
    <w:rsid w:val="00773671"/>
    <w:rsid w:val="00774B79"/>
    <w:rsid w:val="00774F38"/>
    <w:rsid w:val="007763B2"/>
    <w:rsid w:val="0077718D"/>
    <w:rsid w:val="007813C1"/>
    <w:rsid w:val="00781423"/>
    <w:rsid w:val="0078277F"/>
    <w:rsid w:val="00782B1A"/>
    <w:rsid w:val="00783E1F"/>
    <w:rsid w:val="00783FFA"/>
    <w:rsid w:val="007847E4"/>
    <w:rsid w:val="0078481A"/>
    <w:rsid w:val="00784BAF"/>
    <w:rsid w:val="00784D79"/>
    <w:rsid w:val="00785894"/>
    <w:rsid w:val="00786C01"/>
    <w:rsid w:val="00786F55"/>
    <w:rsid w:val="007873EC"/>
    <w:rsid w:val="00787F59"/>
    <w:rsid w:val="00790592"/>
    <w:rsid w:val="00790BB9"/>
    <w:rsid w:val="00790C08"/>
    <w:rsid w:val="0079116F"/>
    <w:rsid w:val="00791A87"/>
    <w:rsid w:val="00792045"/>
    <w:rsid w:val="00792455"/>
    <w:rsid w:val="00792486"/>
    <w:rsid w:val="0079448F"/>
    <w:rsid w:val="007A15BA"/>
    <w:rsid w:val="007A1EB4"/>
    <w:rsid w:val="007A3C8D"/>
    <w:rsid w:val="007A427B"/>
    <w:rsid w:val="007A5D79"/>
    <w:rsid w:val="007A6746"/>
    <w:rsid w:val="007A7F7B"/>
    <w:rsid w:val="007B021B"/>
    <w:rsid w:val="007B0430"/>
    <w:rsid w:val="007B0701"/>
    <w:rsid w:val="007B1D76"/>
    <w:rsid w:val="007B2BBC"/>
    <w:rsid w:val="007B30DE"/>
    <w:rsid w:val="007B4030"/>
    <w:rsid w:val="007B4679"/>
    <w:rsid w:val="007B4EF5"/>
    <w:rsid w:val="007B5936"/>
    <w:rsid w:val="007B59FD"/>
    <w:rsid w:val="007B5D76"/>
    <w:rsid w:val="007B6DC6"/>
    <w:rsid w:val="007B7349"/>
    <w:rsid w:val="007C0451"/>
    <w:rsid w:val="007C0FB5"/>
    <w:rsid w:val="007C1205"/>
    <w:rsid w:val="007C184B"/>
    <w:rsid w:val="007C1A69"/>
    <w:rsid w:val="007C1AB2"/>
    <w:rsid w:val="007C25D2"/>
    <w:rsid w:val="007C27EC"/>
    <w:rsid w:val="007C33CC"/>
    <w:rsid w:val="007C3FF6"/>
    <w:rsid w:val="007C47F7"/>
    <w:rsid w:val="007C541F"/>
    <w:rsid w:val="007C6045"/>
    <w:rsid w:val="007C722D"/>
    <w:rsid w:val="007C7A56"/>
    <w:rsid w:val="007D02D9"/>
    <w:rsid w:val="007D580A"/>
    <w:rsid w:val="007D58F3"/>
    <w:rsid w:val="007D60CA"/>
    <w:rsid w:val="007D61CB"/>
    <w:rsid w:val="007D7661"/>
    <w:rsid w:val="007D7B91"/>
    <w:rsid w:val="007E03CF"/>
    <w:rsid w:val="007E15E4"/>
    <w:rsid w:val="007E16F8"/>
    <w:rsid w:val="007E2373"/>
    <w:rsid w:val="007E2B44"/>
    <w:rsid w:val="007E3EAD"/>
    <w:rsid w:val="007E5253"/>
    <w:rsid w:val="007E5450"/>
    <w:rsid w:val="007E555D"/>
    <w:rsid w:val="007E6408"/>
    <w:rsid w:val="007E7323"/>
    <w:rsid w:val="007F0D9D"/>
    <w:rsid w:val="007F0EBD"/>
    <w:rsid w:val="007F1100"/>
    <w:rsid w:val="007F2C7C"/>
    <w:rsid w:val="007F3867"/>
    <w:rsid w:val="007F3ADB"/>
    <w:rsid w:val="007F49FD"/>
    <w:rsid w:val="007F4FDC"/>
    <w:rsid w:val="007F550E"/>
    <w:rsid w:val="007F6BB2"/>
    <w:rsid w:val="007F754A"/>
    <w:rsid w:val="007F75C7"/>
    <w:rsid w:val="007F767D"/>
    <w:rsid w:val="0080017A"/>
    <w:rsid w:val="00800451"/>
    <w:rsid w:val="00800530"/>
    <w:rsid w:val="008007B6"/>
    <w:rsid w:val="008007DF"/>
    <w:rsid w:val="00800A78"/>
    <w:rsid w:val="00800D9C"/>
    <w:rsid w:val="00801D7D"/>
    <w:rsid w:val="00801DC2"/>
    <w:rsid w:val="008023E3"/>
    <w:rsid w:val="008024E7"/>
    <w:rsid w:val="0080250F"/>
    <w:rsid w:val="00803BB2"/>
    <w:rsid w:val="008042F9"/>
    <w:rsid w:val="00804E9E"/>
    <w:rsid w:val="008052C8"/>
    <w:rsid w:val="00806E9F"/>
    <w:rsid w:val="00810C85"/>
    <w:rsid w:val="008110D8"/>
    <w:rsid w:val="008116EC"/>
    <w:rsid w:val="00811CD9"/>
    <w:rsid w:val="00811E7C"/>
    <w:rsid w:val="00812CE8"/>
    <w:rsid w:val="0081529A"/>
    <w:rsid w:val="00816985"/>
    <w:rsid w:val="00817444"/>
    <w:rsid w:val="0082119F"/>
    <w:rsid w:val="00821243"/>
    <w:rsid w:val="008226D1"/>
    <w:rsid w:val="00822972"/>
    <w:rsid w:val="00822B22"/>
    <w:rsid w:val="00823CD7"/>
    <w:rsid w:val="008240EA"/>
    <w:rsid w:val="00824299"/>
    <w:rsid w:val="00826019"/>
    <w:rsid w:val="00826654"/>
    <w:rsid w:val="0082795D"/>
    <w:rsid w:val="00827AAF"/>
    <w:rsid w:val="00830247"/>
    <w:rsid w:val="00830574"/>
    <w:rsid w:val="008309AE"/>
    <w:rsid w:val="00831306"/>
    <w:rsid w:val="008316E6"/>
    <w:rsid w:val="008317A7"/>
    <w:rsid w:val="00832A86"/>
    <w:rsid w:val="0083345C"/>
    <w:rsid w:val="00833D5D"/>
    <w:rsid w:val="00835383"/>
    <w:rsid w:val="00836499"/>
    <w:rsid w:val="0083707D"/>
    <w:rsid w:val="00837BBB"/>
    <w:rsid w:val="008407D3"/>
    <w:rsid w:val="008419F7"/>
    <w:rsid w:val="008438AF"/>
    <w:rsid w:val="008451B8"/>
    <w:rsid w:val="00845ABA"/>
    <w:rsid w:val="008460AF"/>
    <w:rsid w:val="008460D2"/>
    <w:rsid w:val="008461EC"/>
    <w:rsid w:val="00846B8D"/>
    <w:rsid w:val="00846F14"/>
    <w:rsid w:val="0085051F"/>
    <w:rsid w:val="00851862"/>
    <w:rsid w:val="008527FF"/>
    <w:rsid w:val="00854C58"/>
    <w:rsid w:val="00854CBA"/>
    <w:rsid w:val="00854DBE"/>
    <w:rsid w:val="0085536E"/>
    <w:rsid w:val="008556FB"/>
    <w:rsid w:val="00857BF1"/>
    <w:rsid w:val="00860C84"/>
    <w:rsid w:val="00860F28"/>
    <w:rsid w:val="00861299"/>
    <w:rsid w:val="00861E4D"/>
    <w:rsid w:val="00863317"/>
    <w:rsid w:val="00866B46"/>
    <w:rsid w:val="0087063D"/>
    <w:rsid w:val="00870823"/>
    <w:rsid w:val="0087086B"/>
    <w:rsid w:val="00871130"/>
    <w:rsid w:val="008716E5"/>
    <w:rsid w:val="00871AFA"/>
    <w:rsid w:val="00872211"/>
    <w:rsid w:val="00873646"/>
    <w:rsid w:val="00873EA8"/>
    <w:rsid w:val="008745D9"/>
    <w:rsid w:val="00874F32"/>
    <w:rsid w:val="00880082"/>
    <w:rsid w:val="008802A1"/>
    <w:rsid w:val="008803AE"/>
    <w:rsid w:val="008805CA"/>
    <w:rsid w:val="00880A3E"/>
    <w:rsid w:val="00880BE8"/>
    <w:rsid w:val="008810B0"/>
    <w:rsid w:val="00881743"/>
    <w:rsid w:val="00885E84"/>
    <w:rsid w:val="008866FD"/>
    <w:rsid w:val="00886C36"/>
    <w:rsid w:val="00886EC1"/>
    <w:rsid w:val="00887889"/>
    <w:rsid w:val="008879C3"/>
    <w:rsid w:val="00887FCD"/>
    <w:rsid w:val="00891B5D"/>
    <w:rsid w:val="0089331A"/>
    <w:rsid w:val="008976AD"/>
    <w:rsid w:val="008A0A4B"/>
    <w:rsid w:val="008A1DE2"/>
    <w:rsid w:val="008A2F9C"/>
    <w:rsid w:val="008A3CE6"/>
    <w:rsid w:val="008A3FBE"/>
    <w:rsid w:val="008A402B"/>
    <w:rsid w:val="008A4308"/>
    <w:rsid w:val="008A4C54"/>
    <w:rsid w:val="008A4D30"/>
    <w:rsid w:val="008A6B3D"/>
    <w:rsid w:val="008A7077"/>
    <w:rsid w:val="008A7448"/>
    <w:rsid w:val="008B195B"/>
    <w:rsid w:val="008B21D4"/>
    <w:rsid w:val="008B23FA"/>
    <w:rsid w:val="008B3597"/>
    <w:rsid w:val="008B4659"/>
    <w:rsid w:val="008B4BC6"/>
    <w:rsid w:val="008B625E"/>
    <w:rsid w:val="008B6366"/>
    <w:rsid w:val="008B7B2D"/>
    <w:rsid w:val="008C04E6"/>
    <w:rsid w:val="008C0AF6"/>
    <w:rsid w:val="008C1529"/>
    <w:rsid w:val="008C2D3F"/>
    <w:rsid w:val="008C54D4"/>
    <w:rsid w:val="008C5AD0"/>
    <w:rsid w:val="008C5D25"/>
    <w:rsid w:val="008C6122"/>
    <w:rsid w:val="008C717C"/>
    <w:rsid w:val="008C72BC"/>
    <w:rsid w:val="008C7342"/>
    <w:rsid w:val="008D03CF"/>
    <w:rsid w:val="008D0D40"/>
    <w:rsid w:val="008D150E"/>
    <w:rsid w:val="008D5630"/>
    <w:rsid w:val="008D5BE6"/>
    <w:rsid w:val="008D62FE"/>
    <w:rsid w:val="008D6C8B"/>
    <w:rsid w:val="008E091D"/>
    <w:rsid w:val="008E2374"/>
    <w:rsid w:val="008E271A"/>
    <w:rsid w:val="008E291B"/>
    <w:rsid w:val="008E3643"/>
    <w:rsid w:val="008E3CF9"/>
    <w:rsid w:val="008E406E"/>
    <w:rsid w:val="008E680C"/>
    <w:rsid w:val="008E69EA"/>
    <w:rsid w:val="008E6E4B"/>
    <w:rsid w:val="008E7AFC"/>
    <w:rsid w:val="008E7D8C"/>
    <w:rsid w:val="008E7D95"/>
    <w:rsid w:val="008F108E"/>
    <w:rsid w:val="008F1E40"/>
    <w:rsid w:val="008F20F7"/>
    <w:rsid w:val="008F290A"/>
    <w:rsid w:val="008F393C"/>
    <w:rsid w:val="008F3CF5"/>
    <w:rsid w:val="008F4725"/>
    <w:rsid w:val="008F49F9"/>
    <w:rsid w:val="008F4E2D"/>
    <w:rsid w:val="008F4F1C"/>
    <w:rsid w:val="008F5A55"/>
    <w:rsid w:val="008F6B6A"/>
    <w:rsid w:val="008F7145"/>
    <w:rsid w:val="008F7405"/>
    <w:rsid w:val="008F7423"/>
    <w:rsid w:val="009001CD"/>
    <w:rsid w:val="009010E7"/>
    <w:rsid w:val="009026B9"/>
    <w:rsid w:val="0090309C"/>
    <w:rsid w:val="009033A6"/>
    <w:rsid w:val="00903ACC"/>
    <w:rsid w:val="00903EDF"/>
    <w:rsid w:val="0090423C"/>
    <w:rsid w:val="00904508"/>
    <w:rsid w:val="00906749"/>
    <w:rsid w:val="009070F6"/>
    <w:rsid w:val="0091018F"/>
    <w:rsid w:val="009117FB"/>
    <w:rsid w:val="009120F6"/>
    <w:rsid w:val="009124E4"/>
    <w:rsid w:val="00912C00"/>
    <w:rsid w:val="00916B24"/>
    <w:rsid w:val="00916F8D"/>
    <w:rsid w:val="00920C3B"/>
    <w:rsid w:val="00922E98"/>
    <w:rsid w:val="0092449C"/>
    <w:rsid w:val="00924876"/>
    <w:rsid w:val="00925D7E"/>
    <w:rsid w:val="0092646E"/>
    <w:rsid w:val="009268B6"/>
    <w:rsid w:val="00926DC5"/>
    <w:rsid w:val="0092795E"/>
    <w:rsid w:val="00932408"/>
    <w:rsid w:val="00933BD3"/>
    <w:rsid w:val="00936051"/>
    <w:rsid w:val="0093776B"/>
    <w:rsid w:val="00942169"/>
    <w:rsid w:val="00942764"/>
    <w:rsid w:val="0094279B"/>
    <w:rsid w:val="00942B87"/>
    <w:rsid w:val="0094309D"/>
    <w:rsid w:val="009447C5"/>
    <w:rsid w:val="00945BA6"/>
    <w:rsid w:val="00945E4E"/>
    <w:rsid w:val="0095111A"/>
    <w:rsid w:val="009515F4"/>
    <w:rsid w:val="0095197A"/>
    <w:rsid w:val="009529C8"/>
    <w:rsid w:val="00953719"/>
    <w:rsid w:val="0095394A"/>
    <w:rsid w:val="00953D98"/>
    <w:rsid w:val="009541F6"/>
    <w:rsid w:val="00954880"/>
    <w:rsid w:val="00954B1C"/>
    <w:rsid w:val="00954EE1"/>
    <w:rsid w:val="00955339"/>
    <w:rsid w:val="00955C52"/>
    <w:rsid w:val="00955DEA"/>
    <w:rsid w:val="009565E5"/>
    <w:rsid w:val="00956A8C"/>
    <w:rsid w:val="00956AEE"/>
    <w:rsid w:val="00956CFD"/>
    <w:rsid w:val="00957F8E"/>
    <w:rsid w:val="00960605"/>
    <w:rsid w:val="00960770"/>
    <w:rsid w:val="00960C48"/>
    <w:rsid w:val="00960F19"/>
    <w:rsid w:val="00961779"/>
    <w:rsid w:val="00961A28"/>
    <w:rsid w:val="00961C05"/>
    <w:rsid w:val="0096364D"/>
    <w:rsid w:val="00963DCD"/>
    <w:rsid w:val="0096547C"/>
    <w:rsid w:val="00966225"/>
    <w:rsid w:val="00967E3B"/>
    <w:rsid w:val="009700CF"/>
    <w:rsid w:val="00970C11"/>
    <w:rsid w:val="00971405"/>
    <w:rsid w:val="009725E2"/>
    <w:rsid w:val="00973A98"/>
    <w:rsid w:val="00973CC4"/>
    <w:rsid w:val="0097563D"/>
    <w:rsid w:val="00975663"/>
    <w:rsid w:val="009774EA"/>
    <w:rsid w:val="00977536"/>
    <w:rsid w:val="0098163C"/>
    <w:rsid w:val="00982943"/>
    <w:rsid w:val="00982EE9"/>
    <w:rsid w:val="00984253"/>
    <w:rsid w:val="00986A9E"/>
    <w:rsid w:val="009902C4"/>
    <w:rsid w:val="00990358"/>
    <w:rsid w:val="00990385"/>
    <w:rsid w:val="009918D5"/>
    <w:rsid w:val="00992897"/>
    <w:rsid w:val="00992B8A"/>
    <w:rsid w:val="009930C1"/>
    <w:rsid w:val="0099542A"/>
    <w:rsid w:val="00995C3E"/>
    <w:rsid w:val="00996016"/>
    <w:rsid w:val="00996480"/>
    <w:rsid w:val="009964B7"/>
    <w:rsid w:val="00997226"/>
    <w:rsid w:val="00997711"/>
    <w:rsid w:val="009A1422"/>
    <w:rsid w:val="009A1C21"/>
    <w:rsid w:val="009A3274"/>
    <w:rsid w:val="009A32B4"/>
    <w:rsid w:val="009A34C3"/>
    <w:rsid w:val="009A42C4"/>
    <w:rsid w:val="009A53B9"/>
    <w:rsid w:val="009A5A57"/>
    <w:rsid w:val="009A5FA0"/>
    <w:rsid w:val="009A607D"/>
    <w:rsid w:val="009A6917"/>
    <w:rsid w:val="009A6DAF"/>
    <w:rsid w:val="009A781C"/>
    <w:rsid w:val="009A7BDD"/>
    <w:rsid w:val="009A7C4B"/>
    <w:rsid w:val="009B14D8"/>
    <w:rsid w:val="009B17E2"/>
    <w:rsid w:val="009B34BC"/>
    <w:rsid w:val="009B3FCE"/>
    <w:rsid w:val="009B443B"/>
    <w:rsid w:val="009B5489"/>
    <w:rsid w:val="009B68C2"/>
    <w:rsid w:val="009B6D16"/>
    <w:rsid w:val="009B6F1B"/>
    <w:rsid w:val="009B719D"/>
    <w:rsid w:val="009C0A23"/>
    <w:rsid w:val="009C0ADC"/>
    <w:rsid w:val="009C155A"/>
    <w:rsid w:val="009C1C8D"/>
    <w:rsid w:val="009C21EF"/>
    <w:rsid w:val="009C3AEE"/>
    <w:rsid w:val="009C4498"/>
    <w:rsid w:val="009C495F"/>
    <w:rsid w:val="009C4D21"/>
    <w:rsid w:val="009C53B1"/>
    <w:rsid w:val="009C5695"/>
    <w:rsid w:val="009C5E0E"/>
    <w:rsid w:val="009C5E99"/>
    <w:rsid w:val="009C6446"/>
    <w:rsid w:val="009C666F"/>
    <w:rsid w:val="009C6CF4"/>
    <w:rsid w:val="009C78E5"/>
    <w:rsid w:val="009C792D"/>
    <w:rsid w:val="009C796D"/>
    <w:rsid w:val="009D0802"/>
    <w:rsid w:val="009D20C0"/>
    <w:rsid w:val="009D2DFC"/>
    <w:rsid w:val="009D3A41"/>
    <w:rsid w:val="009D3D30"/>
    <w:rsid w:val="009D3D32"/>
    <w:rsid w:val="009D42E2"/>
    <w:rsid w:val="009D7445"/>
    <w:rsid w:val="009D747F"/>
    <w:rsid w:val="009D7688"/>
    <w:rsid w:val="009D7EA5"/>
    <w:rsid w:val="009E043E"/>
    <w:rsid w:val="009E0B5D"/>
    <w:rsid w:val="009E22EE"/>
    <w:rsid w:val="009E2753"/>
    <w:rsid w:val="009E320E"/>
    <w:rsid w:val="009E5DD4"/>
    <w:rsid w:val="009E6ED7"/>
    <w:rsid w:val="009F0CD5"/>
    <w:rsid w:val="009F104D"/>
    <w:rsid w:val="009F1181"/>
    <w:rsid w:val="009F1F9D"/>
    <w:rsid w:val="009F2155"/>
    <w:rsid w:val="009F2480"/>
    <w:rsid w:val="009F311C"/>
    <w:rsid w:val="009F32ED"/>
    <w:rsid w:val="009F49F9"/>
    <w:rsid w:val="009F4A64"/>
    <w:rsid w:val="009F4E9D"/>
    <w:rsid w:val="009F4EFA"/>
    <w:rsid w:val="009F53C2"/>
    <w:rsid w:val="009F545C"/>
    <w:rsid w:val="009F66C5"/>
    <w:rsid w:val="009F6B67"/>
    <w:rsid w:val="009F6BAF"/>
    <w:rsid w:val="009F6F92"/>
    <w:rsid w:val="009F7A90"/>
    <w:rsid w:val="00A02B6D"/>
    <w:rsid w:val="00A03ACC"/>
    <w:rsid w:val="00A03ADD"/>
    <w:rsid w:val="00A03EEA"/>
    <w:rsid w:val="00A03F09"/>
    <w:rsid w:val="00A046C3"/>
    <w:rsid w:val="00A057B8"/>
    <w:rsid w:val="00A0594B"/>
    <w:rsid w:val="00A0611F"/>
    <w:rsid w:val="00A06AD8"/>
    <w:rsid w:val="00A06CD4"/>
    <w:rsid w:val="00A102D7"/>
    <w:rsid w:val="00A10388"/>
    <w:rsid w:val="00A11798"/>
    <w:rsid w:val="00A11D88"/>
    <w:rsid w:val="00A134E4"/>
    <w:rsid w:val="00A1392C"/>
    <w:rsid w:val="00A1433B"/>
    <w:rsid w:val="00A14DEA"/>
    <w:rsid w:val="00A15D50"/>
    <w:rsid w:val="00A16061"/>
    <w:rsid w:val="00A16C2B"/>
    <w:rsid w:val="00A1765D"/>
    <w:rsid w:val="00A204E6"/>
    <w:rsid w:val="00A2232C"/>
    <w:rsid w:val="00A22346"/>
    <w:rsid w:val="00A22D5B"/>
    <w:rsid w:val="00A262AE"/>
    <w:rsid w:val="00A263EF"/>
    <w:rsid w:val="00A2759B"/>
    <w:rsid w:val="00A276A9"/>
    <w:rsid w:val="00A27ECF"/>
    <w:rsid w:val="00A302FF"/>
    <w:rsid w:val="00A30E0C"/>
    <w:rsid w:val="00A3107A"/>
    <w:rsid w:val="00A31A9A"/>
    <w:rsid w:val="00A32EFD"/>
    <w:rsid w:val="00A33127"/>
    <w:rsid w:val="00A3361F"/>
    <w:rsid w:val="00A352A3"/>
    <w:rsid w:val="00A35E01"/>
    <w:rsid w:val="00A35E52"/>
    <w:rsid w:val="00A36019"/>
    <w:rsid w:val="00A36A06"/>
    <w:rsid w:val="00A36DF7"/>
    <w:rsid w:val="00A37197"/>
    <w:rsid w:val="00A37884"/>
    <w:rsid w:val="00A37F85"/>
    <w:rsid w:val="00A4093A"/>
    <w:rsid w:val="00A40C63"/>
    <w:rsid w:val="00A41609"/>
    <w:rsid w:val="00A4261A"/>
    <w:rsid w:val="00A42805"/>
    <w:rsid w:val="00A42FCD"/>
    <w:rsid w:val="00A44343"/>
    <w:rsid w:val="00A444D5"/>
    <w:rsid w:val="00A44BC4"/>
    <w:rsid w:val="00A44E35"/>
    <w:rsid w:val="00A461AB"/>
    <w:rsid w:val="00A469F1"/>
    <w:rsid w:val="00A504BA"/>
    <w:rsid w:val="00A50F8B"/>
    <w:rsid w:val="00A53B77"/>
    <w:rsid w:val="00A543E3"/>
    <w:rsid w:val="00A54822"/>
    <w:rsid w:val="00A549C0"/>
    <w:rsid w:val="00A55EEF"/>
    <w:rsid w:val="00A602DB"/>
    <w:rsid w:val="00A60E2D"/>
    <w:rsid w:val="00A612D5"/>
    <w:rsid w:val="00A613FF"/>
    <w:rsid w:val="00A61821"/>
    <w:rsid w:val="00A62223"/>
    <w:rsid w:val="00A63116"/>
    <w:rsid w:val="00A63275"/>
    <w:rsid w:val="00A6339F"/>
    <w:rsid w:val="00A63E0F"/>
    <w:rsid w:val="00A65F7A"/>
    <w:rsid w:val="00A6640F"/>
    <w:rsid w:val="00A66A2C"/>
    <w:rsid w:val="00A67A7D"/>
    <w:rsid w:val="00A7007D"/>
    <w:rsid w:val="00A70A2E"/>
    <w:rsid w:val="00A70C1C"/>
    <w:rsid w:val="00A71CFA"/>
    <w:rsid w:val="00A72128"/>
    <w:rsid w:val="00A72BC6"/>
    <w:rsid w:val="00A73684"/>
    <w:rsid w:val="00A74654"/>
    <w:rsid w:val="00A74CD6"/>
    <w:rsid w:val="00A74DEE"/>
    <w:rsid w:val="00A7524E"/>
    <w:rsid w:val="00A77FBC"/>
    <w:rsid w:val="00A80440"/>
    <w:rsid w:val="00A80577"/>
    <w:rsid w:val="00A8072E"/>
    <w:rsid w:val="00A808E2"/>
    <w:rsid w:val="00A82DD7"/>
    <w:rsid w:val="00A83343"/>
    <w:rsid w:val="00A83DB0"/>
    <w:rsid w:val="00A83E57"/>
    <w:rsid w:val="00A85862"/>
    <w:rsid w:val="00A85978"/>
    <w:rsid w:val="00A85AC1"/>
    <w:rsid w:val="00A861FB"/>
    <w:rsid w:val="00A86A8A"/>
    <w:rsid w:val="00A871FB"/>
    <w:rsid w:val="00A87411"/>
    <w:rsid w:val="00A915DA"/>
    <w:rsid w:val="00A921F5"/>
    <w:rsid w:val="00A923E1"/>
    <w:rsid w:val="00A92B67"/>
    <w:rsid w:val="00A934B4"/>
    <w:rsid w:val="00A9424A"/>
    <w:rsid w:val="00A961EC"/>
    <w:rsid w:val="00A962E8"/>
    <w:rsid w:val="00A96BC2"/>
    <w:rsid w:val="00A979F7"/>
    <w:rsid w:val="00A97B8E"/>
    <w:rsid w:val="00A97BD9"/>
    <w:rsid w:val="00A97DAF"/>
    <w:rsid w:val="00AA0585"/>
    <w:rsid w:val="00AA0673"/>
    <w:rsid w:val="00AA197E"/>
    <w:rsid w:val="00AA1CFC"/>
    <w:rsid w:val="00AA365B"/>
    <w:rsid w:val="00AA4396"/>
    <w:rsid w:val="00AA548F"/>
    <w:rsid w:val="00AA5A1E"/>
    <w:rsid w:val="00AA71B1"/>
    <w:rsid w:val="00AA74BD"/>
    <w:rsid w:val="00AA78A3"/>
    <w:rsid w:val="00AB0BAB"/>
    <w:rsid w:val="00AB1029"/>
    <w:rsid w:val="00AB1A30"/>
    <w:rsid w:val="00AB2954"/>
    <w:rsid w:val="00AB2B09"/>
    <w:rsid w:val="00AB371F"/>
    <w:rsid w:val="00AB410F"/>
    <w:rsid w:val="00AB4B61"/>
    <w:rsid w:val="00AB5B97"/>
    <w:rsid w:val="00AB613D"/>
    <w:rsid w:val="00AB7889"/>
    <w:rsid w:val="00AC075F"/>
    <w:rsid w:val="00AC2EB7"/>
    <w:rsid w:val="00AC3A65"/>
    <w:rsid w:val="00AC3DA4"/>
    <w:rsid w:val="00AC4C22"/>
    <w:rsid w:val="00AC6BDD"/>
    <w:rsid w:val="00AC703E"/>
    <w:rsid w:val="00AD0CC2"/>
    <w:rsid w:val="00AD2449"/>
    <w:rsid w:val="00AD2B58"/>
    <w:rsid w:val="00AD38D5"/>
    <w:rsid w:val="00AD4EEA"/>
    <w:rsid w:val="00AD5BB1"/>
    <w:rsid w:val="00AD5E15"/>
    <w:rsid w:val="00AD65A6"/>
    <w:rsid w:val="00AD7272"/>
    <w:rsid w:val="00AD73D9"/>
    <w:rsid w:val="00AD74DE"/>
    <w:rsid w:val="00AE2141"/>
    <w:rsid w:val="00AE2864"/>
    <w:rsid w:val="00AE35DA"/>
    <w:rsid w:val="00AE43C8"/>
    <w:rsid w:val="00AE48E7"/>
    <w:rsid w:val="00AE52D5"/>
    <w:rsid w:val="00AE5BE9"/>
    <w:rsid w:val="00AE6EF5"/>
    <w:rsid w:val="00AE6F4A"/>
    <w:rsid w:val="00AE701F"/>
    <w:rsid w:val="00AE7060"/>
    <w:rsid w:val="00AE748C"/>
    <w:rsid w:val="00AE7977"/>
    <w:rsid w:val="00AF21B8"/>
    <w:rsid w:val="00AF34B2"/>
    <w:rsid w:val="00AF41F1"/>
    <w:rsid w:val="00AF4B51"/>
    <w:rsid w:val="00AF4C0E"/>
    <w:rsid w:val="00AF512C"/>
    <w:rsid w:val="00AF5247"/>
    <w:rsid w:val="00AF7AFC"/>
    <w:rsid w:val="00AF7CAE"/>
    <w:rsid w:val="00B019A1"/>
    <w:rsid w:val="00B027CE"/>
    <w:rsid w:val="00B02905"/>
    <w:rsid w:val="00B03627"/>
    <w:rsid w:val="00B038F8"/>
    <w:rsid w:val="00B03F07"/>
    <w:rsid w:val="00B041A9"/>
    <w:rsid w:val="00B05C51"/>
    <w:rsid w:val="00B05DD1"/>
    <w:rsid w:val="00B10F22"/>
    <w:rsid w:val="00B119BE"/>
    <w:rsid w:val="00B11FA5"/>
    <w:rsid w:val="00B123D6"/>
    <w:rsid w:val="00B124CD"/>
    <w:rsid w:val="00B125F5"/>
    <w:rsid w:val="00B13137"/>
    <w:rsid w:val="00B137FE"/>
    <w:rsid w:val="00B138F3"/>
    <w:rsid w:val="00B13B55"/>
    <w:rsid w:val="00B1431A"/>
    <w:rsid w:val="00B157FF"/>
    <w:rsid w:val="00B16237"/>
    <w:rsid w:val="00B17806"/>
    <w:rsid w:val="00B178D1"/>
    <w:rsid w:val="00B21364"/>
    <w:rsid w:val="00B2239E"/>
    <w:rsid w:val="00B22429"/>
    <w:rsid w:val="00B234EF"/>
    <w:rsid w:val="00B239CE"/>
    <w:rsid w:val="00B23AD7"/>
    <w:rsid w:val="00B24E49"/>
    <w:rsid w:val="00B24F71"/>
    <w:rsid w:val="00B26026"/>
    <w:rsid w:val="00B276BF"/>
    <w:rsid w:val="00B27B08"/>
    <w:rsid w:val="00B27B2E"/>
    <w:rsid w:val="00B301AC"/>
    <w:rsid w:val="00B30C2F"/>
    <w:rsid w:val="00B33538"/>
    <w:rsid w:val="00B33BEC"/>
    <w:rsid w:val="00B36033"/>
    <w:rsid w:val="00B367AE"/>
    <w:rsid w:val="00B36B22"/>
    <w:rsid w:val="00B3732A"/>
    <w:rsid w:val="00B3736B"/>
    <w:rsid w:val="00B40015"/>
    <w:rsid w:val="00B41E89"/>
    <w:rsid w:val="00B4234A"/>
    <w:rsid w:val="00B42772"/>
    <w:rsid w:val="00B432A6"/>
    <w:rsid w:val="00B43968"/>
    <w:rsid w:val="00B43A0E"/>
    <w:rsid w:val="00B43A89"/>
    <w:rsid w:val="00B43B48"/>
    <w:rsid w:val="00B44D27"/>
    <w:rsid w:val="00B44F6F"/>
    <w:rsid w:val="00B46A71"/>
    <w:rsid w:val="00B46F09"/>
    <w:rsid w:val="00B4709F"/>
    <w:rsid w:val="00B47253"/>
    <w:rsid w:val="00B500FD"/>
    <w:rsid w:val="00B50C5B"/>
    <w:rsid w:val="00B5145C"/>
    <w:rsid w:val="00B51846"/>
    <w:rsid w:val="00B52763"/>
    <w:rsid w:val="00B537E0"/>
    <w:rsid w:val="00B53AAD"/>
    <w:rsid w:val="00B53E3E"/>
    <w:rsid w:val="00B5425E"/>
    <w:rsid w:val="00B5596B"/>
    <w:rsid w:val="00B55EE6"/>
    <w:rsid w:val="00B57FE6"/>
    <w:rsid w:val="00B6100D"/>
    <w:rsid w:val="00B61582"/>
    <w:rsid w:val="00B63687"/>
    <w:rsid w:val="00B64608"/>
    <w:rsid w:val="00B666DD"/>
    <w:rsid w:val="00B66D0D"/>
    <w:rsid w:val="00B67BB5"/>
    <w:rsid w:val="00B700AB"/>
    <w:rsid w:val="00B71523"/>
    <w:rsid w:val="00B72D62"/>
    <w:rsid w:val="00B731FD"/>
    <w:rsid w:val="00B73880"/>
    <w:rsid w:val="00B740F7"/>
    <w:rsid w:val="00B7463A"/>
    <w:rsid w:val="00B748C5"/>
    <w:rsid w:val="00B75156"/>
    <w:rsid w:val="00B76A8E"/>
    <w:rsid w:val="00B7708B"/>
    <w:rsid w:val="00B771C5"/>
    <w:rsid w:val="00B77977"/>
    <w:rsid w:val="00B801C4"/>
    <w:rsid w:val="00B81FEA"/>
    <w:rsid w:val="00B83885"/>
    <w:rsid w:val="00B84E0B"/>
    <w:rsid w:val="00B8569E"/>
    <w:rsid w:val="00B8572F"/>
    <w:rsid w:val="00B85A41"/>
    <w:rsid w:val="00B85BF4"/>
    <w:rsid w:val="00B8617B"/>
    <w:rsid w:val="00B864C6"/>
    <w:rsid w:val="00B86AFB"/>
    <w:rsid w:val="00B8737D"/>
    <w:rsid w:val="00B87891"/>
    <w:rsid w:val="00B91CBF"/>
    <w:rsid w:val="00B91EE2"/>
    <w:rsid w:val="00B92748"/>
    <w:rsid w:val="00B92ECD"/>
    <w:rsid w:val="00B93702"/>
    <w:rsid w:val="00B939DD"/>
    <w:rsid w:val="00B943C3"/>
    <w:rsid w:val="00B9451A"/>
    <w:rsid w:val="00B9529F"/>
    <w:rsid w:val="00B96522"/>
    <w:rsid w:val="00B96673"/>
    <w:rsid w:val="00B9742F"/>
    <w:rsid w:val="00B977FF"/>
    <w:rsid w:val="00BA0C4D"/>
    <w:rsid w:val="00BA0E5C"/>
    <w:rsid w:val="00BA2694"/>
    <w:rsid w:val="00BA2D53"/>
    <w:rsid w:val="00BA42FB"/>
    <w:rsid w:val="00BA549B"/>
    <w:rsid w:val="00BA6981"/>
    <w:rsid w:val="00BB12AF"/>
    <w:rsid w:val="00BB1A11"/>
    <w:rsid w:val="00BB1A84"/>
    <w:rsid w:val="00BB2342"/>
    <w:rsid w:val="00BB3CE4"/>
    <w:rsid w:val="00BB3EB3"/>
    <w:rsid w:val="00BB3F40"/>
    <w:rsid w:val="00BB40DD"/>
    <w:rsid w:val="00BB4DD0"/>
    <w:rsid w:val="00BB5EB0"/>
    <w:rsid w:val="00BB789F"/>
    <w:rsid w:val="00BB7C93"/>
    <w:rsid w:val="00BC0213"/>
    <w:rsid w:val="00BC0DC5"/>
    <w:rsid w:val="00BC20F6"/>
    <w:rsid w:val="00BC3353"/>
    <w:rsid w:val="00BC3950"/>
    <w:rsid w:val="00BC3C55"/>
    <w:rsid w:val="00BC5638"/>
    <w:rsid w:val="00BC6078"/>
    <w:rsid w:val="00BC62B9"/>
    <w:rsid w:val="00BC7E53"/>
    <w:rsid w:val="00BD0CD1"/>
    <w:rsid w:val="00BD1A0A"/>
    <w:rsid w:val="00BD2A0C"/>
    <w:rsid w:val="00BD2C82"/>
    <w:rsid w:val="00BD5536"/>
    <w:rsid w:val="00BD55C6"/>
    <w:rsid w:val="00BD599D"/>
    <w:rsid w:val="00BD5FD1"/>
    <w:rsid w:val="00BD614D"/>
    <w:rsid w:val="00BD700A"/>
    <w:rsid w:val="00BD7164"/>
    <w:rsid w:val="00BD7381"/>
    <w:rsid w:val="00BE01AD"/>
    <w:rsid w:val="00BE02C3"/>
    <w:rsid w:val="00BE048D"/>
    <w:rsid w:val="00BE107B"/>
    <w:rsid w:val="00BE2867"/>
    <w:rsid w:val="00BE2FC5"/>
    <w:rsid w:val="00BE3BD9"/>
    <w:rsid w:val="00BE495B"/>
    <w:rsid w:val="00BE551F"/>
    <w:rsid w:val="00BE5B23"/>
    <w:rsid w:val="00BE5D05"/>
    <w:rsid w:val="00BE6374"/>
    <w:rsid w:val="00BF0504"/>
    <w:rsid w:val="00BF0BDD"/>
    <w:rsid w:val="00BF3376"/>
    <w:rsid w:val="00BF3AD2"/>
    <w:rsid w:val="00BF4118"/>
    <w:rsid w:val="00BF492B"/>
    <w:rsid w:val="00BF59B0"/>
    <w:rsid w:val="00BF5FA5"/>
    <w:rsid w:val="00BF627E"/>
    <w:rsid w:val="00BF77DA"/>
    <w:rsid w:val="00C00BDA"/>
    <w:rsid w:val="00C01196"/>
    <w:rsid w:val="00C01783"/>
    <w:rsid w:val="00C02830"/>
    <w:rsid w:val="00C02C22"/>
    <w:rsid w:val="00C03AE2"/>
    <w:rsid w:val="00C0433C"/>
    <w:rsid w:val="00C0492D"/>
    <w:rsid w:val="00C04BA9"/>
    <w:rsid w:val="00C05920"/>
    <w:rsid w:val="00C06E37"/>
    <w:rsid w:val="00C06F1F"/>
    <w:rsid w:val="00C075C8"/>
    <w:rsid w:val="00C10BAD"/>
    <w:rsid w:val="00C11F90"/>
    <w:rsid w:val="00C1309F"/>
    <w:rsid w:val="00C1381F"/>
    <w:rsid w:val="00C14C86"/>
    <w:rsid w:val="00C1634E"/>
    <w:rsid w:val="00C17063"/>
    <w:rsid w:val="00C21E10"/>
    <w:rsid w:val="00C22AAD"/>
    <w:rsid w:val="00C23B55"/>
    <w:rsid w:val="00C24E89"/>
    <w:rsid w:val="00C3002A"/>
    <w:rsid w:val="00C31604"/>
    <w:rsid w:val="00C3342D"/>
    <w:rsid w:val="00C341B4"/>
    <w:rsid w:val="00C34476"/>
    <w:rsid w:val="00C3447E"/>
    <w:rsid w:val="00C346EA"/>
    <w:rsid w:val="00C35ECD"/>
    <w:rsid w:val="00C35F77"/>
    <w:rsid w:val="00C377EC"/>
    <w:rsid w:val="00C40DED"/>
    <w:rsid w:val="00C44C76"/>
    <w:rsid w:val="00C4715C"/>
    <w:rsid w:val="00C47287"/>
    <w:rsid w:val="00C4742A"/>
    <w:rsid w:val="00C47456"/>
    <w:rsid w:val="00C50153"/>
    <w:rsid w:val="00C50B63"/>
    <w:rsid w:val="00C5105F"/>
    <w:rsid w:val="00C51C28"/>
    <w:rsid w:val="00C523D4"/>
    <w:rsid w:val="00C528FD"/>
    <w:rsid w:val="00C529A6"/>
    <w:rsid w:val="00C53669"/>
    <w:rsid w:val="00C53771"/>
    <w:rsid w:val="00C54790"/>
    <w:rsid w:val="00C5589B"/>
    <w:rsid w:val="00C55F88"/>
    <w:rsid w:val="00C56507"/>
    <w:rsid w:val="00C56CB7"/>
    <w:rsid w:val="00C56D81"/>
    <w:rsid w:val="00C57378"/>
    <w:rsid w:val="00C57D4A"/>
    <w:rsid w:val="00C6013A"/>
    <w:rsid w:val="00C60EB2"/>
    <w:rsid w:val="00C6137A"/>
    <w:rsid w:val="00C617E2"/>
    <w:rsid w:val="00C620C1"/>
    <w:rsid w:val="00C62AB2"/>
    <w:rsid w:val="00C6394E"/>
    <w:rsid w:val="00C6395A"/>
    <w:rsid w:val="00C63C56"/>
    <w:rsid w:val="00C66BD6"/>
    <w:rsid w:val="00C709D5"/>
    <w:rsid w:val="00C70A7F"/>
    <w:rsid w:val="00C70C02"/>
    <w:rsid w:val="00C71D6A"/>
    <w:rsid w:val="00C72656"/>
    <w:rsid w:val="00C7272C"/>
    <w:rsid w:val="00C732CC"/>
    <w:rsid w:val="00C7552B"/>
    <w:rsid w:val="00C76881"/>
    <w:rsid w:val="00C77635"/>
    <w:rsid w:val="00C77C66"/>
    <w:rsid w:val="00C80E1C"/>
    <w:rsid w:val="00C83DC6"/>
    <w:rsid w:val="00C84810"/>
    <w:rsid w:val="00C849A9"/>
    <w:rsid w:val="00C862F6"/>
    <w:rsid w:val="00C86B14"/>
    <w:rsid w:val="00C8794A"/>
    <w:rsid w:val="00C911A7"/>
    <w:rsid w:val="00C912BD"/>
    <w:rsid w:val="00C91CF9"/>
    <w:rsid w:val="00C91D69"/>
    <w:rsid w:val="00C91FB9"/>
    <w:rsid w:val="00C92DD7"/>
    <w:rsid w:val="00C93C75"/>
    <w:rsid w:val="00C94082"/>
    <w:rsid w:val="00C950BF"/>
    <w:rsid w:val="00C952B9"/>
    <w:rsid w:val="00C95897"/>
    <w:rsid w:val="00C95BF9"/>
    <w:rsid w:val="00C95E3A"/>
    <w:rsid w:val="00CA02BA"/>
    <w:rsid w:val="00CA1165"/>
    <w:rsid w:val="00CA357D"/>
    <w:rsid w:val="00CA3BF6"/>
    <w:rsid w:val="00CA3F55"/>
    <w:rsid w:val="00CA438B"/>
    <w:rsid w:val="00CA4C39"/>
    <w:rsid w:val="00CA4E82"/>
    <w:rsid w:val="00CA5090"/>
    <w:rsid w:val="00CA5289"/>
    <w:rsid w:val="00CA5B59"/>
    <w:rsid w:val="00CA6F66"/>
    <w:rsid w:val="00CB0012"/>
    <w:rsid w:val="00CB0601"/>
    <w:rsid w:val="00CB336E"/>
    <w:rsid w:val="00CB3707"/>
    <w:rsid w:val="00CB5D16"/>
    <w:rsid w:val="00CB7888"/>
    <w:rsid w:val="00CC0D8B"/>
    <w:rsid w:val="00CC160E"/>
    <w:rsid w:val="00CC1B5C"/>
    <w:rsid w:val="00CC3C4F"/>
    <w:rsid w:val="00CC4257"/>
    <w:rsid w:val="00CC465F"/>
    <w:rsid w:val="00CC7844"/>
    <w:rsid w:val="00CD0163"/>
    <w:rsid w:val="00CD1A8D"/>
    <w:rsid w:val="00CD27AD"/>
    <w:rsid w:val="00CD4907"/>
    <w:rsid w:val="00CD4B13"/>
    <w:rsid w:val="00CD63AD"/>
    <w:rsid w:val="00CD7B45"/>
    <w:rsid w:val="00CD7FBC"/>
    <w:rsid w:val="00CE1806"/>
    <w:rsid w:val="00CE1DFE"/>
    <w:rsid w:val="00CE1E37"/>
    <w:rsid w:val="00CE34C2"/>
    <w:rsid w:val="00CE4254"/>
    <w:rsid w:val="00CE4D46"/>
    <w:rsid w:val="00CE4DFB"/>
    <w:rsid w:val="00CE4E64"/>
    <w:rsid w:val="00CE538D"/>
    <w:rsid w:val="00CE76D1"/>
    <w:rsid w:val="00CF09F4"/>
    <w:rsid w:val="00CF2581"/>
    <w:rsid w:val="00CF2BA0"/>
    <w:rsid w:val="00CF317D"/>
    <w:rsid w:val="00CF3B9B"/>
    <w:rsid w:val="00CF412B"/>
    <w:rsid w:val="00CF71CB"/>
    <w:rsid w:val="00D0067F"/>
    <w:rsid w:val="00D01668"/>
    <w:rsid w:val="00D01A9B"/>
    <w:rsid w:val="00D01D78"/>
    <w:rsid w:val="00D01F9D"/>
    <w:rsid w:val="00D05EFB"/>
    <w:rsid w:val="00D0639A"/>
    <w:rsid w:val="00D1111D"/>
    <w:rsid w:val="00D11E96"/>
    <w:rsid w:val="00D124DE"/>
    <w:rsid w:val="00D1255B"/>
    <w:rsid w:val="00D134C9"/>
    <w:rsid w:val="00D13F26"/>
    <w:rsid w:val="00D16028"/>
    <w:rsid w:val="00D16263"/>
    <w:rsid w:val="00D21FBE"/>
    <w:rsid w:val="00D22259"/>
    <w:rsid w:val="00D23E09"/>
    <w:rsid w:val="00D24777"/>
    <w:rsid w:val="00D247D4"/>
    <w:rsid w:val="00D24F86"/>
    <w:rsid w:val="00D25D8F"/>
    <w:rsid w:val="00D26073"/>
    <w:rsid w:val="00D30109"/>
    <w:rsid w:val="00D302A1"/>
    <w:rsid w:val="00D3153A"/>
    <w:rsid w:val="00D31547"/>
    <w:rsid w:val="00D31EDC"/>
    <w:rsid w:val="00D326B8"/>
    <w:rsid w:val="00D3340F"/>
    <w:rsid w:val="00D33F57"/>
    <w:rsid w:val="00D3517C"/>
    <w:rsid w:val="00D35724"/>
    <w:rsid w:val="00D359FC"/>
    <w:rsid w:val="00D35A51"/>
    <w:rsid w:val="00D35BE9"/>
    <w:rsid w:val="00D35CFA"/>
    <w:rsid w:val="00D3674F"/>
    <w:rsid w:val="00D370D1"/>
    <w:rsid w:val="00D41C05"/>
    <w:rsid w:val="00D42BF7"/>
    <w:rsid w:val="00D435AE"/>
    <w:rsid w:val="00D43CBA"/>
    <w:rsid w:val="00D44006"/>
    <w:rsid w:val="00D446B3"/>
    <w:rsid w:val="00D44D07"/>
    <w:rsid w:val="00D455E8"/>
    <w:rsid w:val="00D458C5"/>
    <w:rsid w:val="00D45DC6"/>
    <w:rsid w:val="00D4733D"/>
    <w:rsid w:val="00D475B5"/>
    <w:rsid w:val="00D513A4"/>
    <w:rsid w:val="00D51CAF"/>
    <w:rsid w:val="00D51E11"/>
    <w:rsid w:val="00D520B0"/>
    <w:rsid w:val="00D546D8"/>
    <w:rsid w:val="00D55593"/>
    <w:rsid w:val="00D559C6"/>
    <w:rsid w:val="00D56483"/>
    <w:rsid w:val="00D6053A"/>
    <w:rsid w:val="00D60A0B"/>
    <w:rsid w:val="00D61BDB"/>
    <w:rsid w:val="00D6563F"/>
    <w:rsid w:val="00D65C62"/>
    <w:rsid w:val="00D674D3"/>
    <w:rsid w:val="00D67E17"/>
    <w:rsid w:val="00D716BF"/>
    <w:rsid w:val="00D71FD5"/>
    <w:rsid w:val="00D72739"/>
    <w:rsid w:val="00D727A4"/>
    <w:rsid w:val="00D72E9F"/>
    <w:rsid w:val="00D73D3B"/>
    <w:rsid w:val="00D73E99"/>
    <w:rsid w:val="00D7491A"/>
    <w:rsid w:val="00D74A85"/>
    <w:rsid w:val="00D74D1C"/>
    <w:rsid w:val="00D75050"/>
    <w:rsid w:val="00D752BE"/>
    <w:rsid w:val="00D75B50"/>
    <w:rsid w:val="00D77284"/>
    <w:rsid w:val="00D77440"/>
    <w:rsid w:val="00D774DE"/>
    <w:rsid w:val="00D77C33"/>
    <w:rsid w:val="00D80493"/>
    <w:rsid w:val="00D8405E"/>
    <w:rsid w:val="00D84CA8"/>
    <w:rsid w:val="00D8530E"/>
    <w:rsid w:val="00D8587C"/>
    <w:rsid w:val="00D859B0"/>
    <w:rsid w:val="00D866D2"/>
    <w:rsid w:val="00D86AD9"/>
    <w:rsid w:val="00D86F81"/>
    <w:rsid w:val="00D878AE"/>
    <w:rsid w:val="00D87AF3"/>
    <w:rsid w:val="00D90A31"/>
    <w:rsid w:val="00D90F29"/>
    <w:rsid w:val="00D94C5C"/>
    <w:rsid w:val="00D94DDB"/>
    <w:rsid w:val="00D95603"/>
    <w:rsid w:val="00D9695C"/>
    <w:rsid w:val="00D97141"/>
    <w:rsid w:val="00D97435"/>
    <w:rsid w:val="00D977CF"/>
    <w:rsid w:val="00DA171B"/>
    <w:rsid w:val="00DA1CA5"/>
    <w:rsid w:val="00DA1E26"/>
    <w:rsid w:val="00DA2477"/>
    <w:rsid w:val="00DA2732"/>
    <w:rsid w:val="00DA2826"/>
    <w:rsid w:val="00DA333B"/>
    <w:rsid w:val="00DA3870"/>
    <w:rsid w:val="00DA3A52"/>
    <w:rsid w:val="00DA51BE"/>
    <w:rsid w:val="00DA5532"/>
    <w:rsid w:val="00DA5D2D"/>
    <w:rsid w:val="00DB0248"/>
    <w:rsid w:val="00DB058C"/>
    <w:rsid w:val="00DB091D"/>
    <w:rsid w:val="00DB346B"/>
    <w:rsid w:val="00DB4796"/>
    <w:rsid w:val="00DB54E0"/>
    <w:rsid w:val="00DB5B43"/>
    <w:rsid w:val="00DB6089"/>
    <w:rsid w:val="00DB6572"/>
    <w:rsid w:val="00DB7620"/>
    <w:rsid w:val="00DB7DE5"/>
    <w:rsid w:val="00DC0264"/>
    <w:rsid w:val="00DC0525"/>
    <w:rsid w:val="00DC0A06"/>
    <w:rsid w:val="00DC1640"/>
    <w:rsid w:val="00DC1F35"/>
    <w:rsid w:val="00DC277C"/>
    <w:rsid w:val="00DC357B"/>
    <w:rsid w:val="00DC3BF0"/>
    <w:rsid w:val="00DC60C4"/>
    <w:rsid w:val="00DC7CEC"/>
    <w:rsid w:val="00DD04C4"/>
    <w:rsid w:val="00DD066D"/>
    <w:rsid w:val="00DD174B"/>
    <w:rsid w:val="00DD217A"/>
    <w:rsid w:val="00DD2E7D"/>
    <w:rsid w:val="00DD3A67"/>
    <w:rsid w:val="00DD4502"/>
    <w:rsid w:val="00DD49B3"/>
    <w:rsid w:val="00DD4DE3"/>
    <w:rsid w:val="00DD56AA"/>
    <w:rsid w:val="00DD5A56"/>
    <w:rsid w:val="00DD5B13"/>
    <w:rsid w:val="00DD69E5"/>
    <w:rsid w:val="00DD6FFD"/>
    <w:rsid w:val="00DE0041"/>
    <w:rsid w:val="00DE0B24"/>
    <w:rsid w:val="00DE0DBF"/>
    <w:rsid w:val="00DE234B"/>
    <w:rsid w:val="00DE2542"/>
    <w:rsid w:val="00DE2E94"/>
    <w:rsid w:val="00DE353E"/>
    <w:rsid w:val="00DE431A"/>
    <w:rsid w:val="00DE4396"/>
    <w:rsid w:val="00DE4517"/>
    <w:rsid w:val="00DE47C5"/>
    <w:rsid w:val="00DE48AC"/>
    <w:rsid w:val="00DE55E1"/>
    <w:rsid w:val="00DE56B4"/>
    <w:rsid w:val="00DE618B"/>
    <w:rsid w:val="00DE6D83"/>
    <w:rsid w:val="00DE6F36"/>
    <w:rsid w:val="00DE7899"/>
    <w:rsid w:val="00DE78CC"/>
    <w:rsid w:val="00DF04A0"/>
    <w:rsid w:val="00DF0F1F"/>
    <w:rsid w:val="00DF1200"/>
    <w:rsid w:val="00DF16CE"/>
    <w:rsid w:val="00DF4292"/>
    <w:rsid w:val="00DF4BAA"/>
    <w:rsid w:val="00DF5A79"/>
    <w:rsid w:val="00DF66F9"/>
    <w:rsid w:val="00DF72F6"/>
    <w:rsid w:val="00DF7E0E"/>
    <w:rsid w:val="00DF7F77"/>
    <w:rsid w:val="00E0041E"/>
    <w:rsid w:val="00E00FA9"/>
    <w:rsid w:val="00E01739"/>
    <w:rsid w:val="00E03F40"/>
    <w:rsid w:val="00E03FB7"/>
    <w:rsid w:val="00E04277"/>
    <w:rsid w:val="00E05765"/>
    <w:rsid w:val="00E05E88"/>
    <w:rsid w:val="00E062B0"/>
    <w:rsid w:val="00E06550"/>
    <w:rsid w:val="00E07CBF"/>
    <w:rsid w:val="00E10B50"/>
    <w:rsid w:val="00E10B9C"/>
    <w:rsid w:val="00E10C41"/>
    <w:rsid w:val="00E12592"/>
    <w:rsid w:val="00E13487"/>
    <w:rsid w:val="00E13667"/>
    <w:rsid w:val="00E14319"/>
    <w:rsid w:val="00E148FD"/>
    <w:rsid w:val="00E152C0"/>
    <w:rsid w:val="00E15DC7"/>
    <w:rsid w:val="00E15F7A"/>
    <w:rsid w:val="00E16845"/>
    <w:rsid w:val="00E16A54"/>
    <w:rsid w:val="00E1707E"/>
    <w:rsid w:val="00E209BC"/>
    <w:rsid w:val="00E20CA3"/>
    <w:rsid w:val="00E210A4"/>
    <w:rsid w:val="00E225FE"/>
    <w:rsid w:val="00E25DFF"/>
    <w:rsid w:val="00E25EBB"/>
    <w:rsid w:val="00E263B1"/>
    <w:rsid w:val="00E26BF5"/>
    <w:rsid w:val="00E26D36"/>
    <w:rsid w:val="00E27B34"/>
    <w:rsid w:val="00E30B42"/>
    <w:rsid w:val="00E30EB3"/>
    <w:rsid w:val="00E31D25"/>
    <w:rsid w:val="00E31E8E"/>
    <w:rsid w:val="00E320AF"/>
    <w:rsid w:val="00E350D3"/>
    <w:rsid w:val="00E353C4"/>
    <w:rsid w:val="00E40334"/>
    <w:rsid w:val="00E41C7E"/>
    <w:rsid w:val="00E4214C"/>
    <w:rsid w:val="00E42621"/>
    <w:rsid w:val="00E43474"/>
    <w:rsid w:val="00E43B0F"/>
    <w:rsid w:val="00E43EFC"/>
    <w:rsid w:val="00E43F63"/>
    <w:rsid w:val="00E44341"/>
    <w:rsid w:val="00E45456"/>
    <w:rsid w:val="00E50B3D"/>
    <w:rsid w:val="00E51F6B"/>
    <w:rsid w:val="00E52B54"/>
    <w:rsid w:val="00E544F8"/>
    <w:rsid w:val="00E5791A"/>
    <w:rsid w:val="00E57D4D"/>
    <w:rsid w:val="00E57D69"/>
    <w:rsid w:val="00E57ED0"/>
    <w:rsid w:val="00E57ED9"/>
    <w:rsid w:val="00E605E8"/>
    <w:rsid w:val="00E60CA7"/>
    <w:rsid w:val="00E610D6"/>
    <w:rsid w:val="00E61475"/>
    <w:rsid w:val="00E61525"/>
    <w:rsid w:val="00E6257D"/>
    <w:rsid w:val="00E63174"/>
    <w:rsid w:val="00E660A2"/>
    <w:rsid w:val="00E663B4"/>
    <w:rsid w:val="00E67603"/>
    <w:rsid w:val="00E6783E"/>
    <w:rsid w:val="00E67C62"/>
    <w:rsid w:val="00E71E70"/>
    <w:rsid w:val="00E721BD"/>
    <w:rsid w:val="00E76489"/>
    <w:rsid w:val="00E76AAF"/>
    <w:rsid w:val="00E775A5"/>
    <w:rsid w:val="00E80D1A"/>
    <w:rsid w:val="00E815E0"/>
    <w:rsid w:val="00E823CD"/>
    <w:rsid w:val="00E8557A"/>
    <w:rsid w:val="00E85ED7"/>
    <w:rsid w:val="00E865AD"/>
    <w:rsid w:val="00E86E6D"/>
    <w:rsid w:val="00E87F21"/>
    <w:rsid w:val="00E90821"/>
    <w:rsid w:val="00E9085C"/>
    <w:rsid w:val="00E91652"/>
    <w:rsid w:val="00E91821"/>
    <w:rsid w:val="00E9225D"/>
    <w:rsid w:val="00E95B6D"/>
    <w:rsid w:val="00E96412"/>
    <w:rsid w:val="00E9786C"/>
    <w:rsid w:val="00EA05BA"/>
    <w:rsid w:val="00EA13A5"/>
    <w:rsid w:val="00EA338E"/>
    <w:rsid w:val="00EA4467"/>
    <w:rsid w:val="00EA49FF"/>
    <w:rsid w:val="00EA583B"/>
    <w:rsid w:val="00EA5858"/>
    <w:rsid w:val="00EA5A13"/>
    <w:rsid w:val="00EA6438"/>
    <w:rsid w:val="00EA64A4"/>
    <w:rsid w:val="00EA6E8E"/>
    <w:rsid w:val="00EA7291"/>
    <w:rsid w:val="00EB0162"/>
    <w:rsid w:val="00EB039C"/>
    <w:rsid w:val="00EB1773"/>
    <w:rsid w:val="00EB1BA3"/>
    <w:rsid w:val="00EB2D44"/>
    <w:rsid w:val="00EB2EA9"/>
    <w:rsid w:val="00EB3724"/>
    <w:rsid w:val="00EB431D"/>
    <w:rsid w:val="00EB442B"/>
    <w:rsid w:val="00EB4AAF"/>
    <w:rsid w:val="00EB4D25"/>
    <w:rsid w:val="00EB54D9"/>
    <w:rsid w:val="00EB57D0"/>
    <w:rsid w:val="00EB7290"/>
    <w:rsid w:val="00EB7BFA"/>
    <w:rsid w:val="00EB7C31"/>
    <w:rsid w:val="00EC0248"/>
    <w:rsid w:val="00EC0274"/>
    <w:rsid w:val="00EC1E80"/>
    <w:rsid w:val="00EC26E0"/>
    <w:rsid w:val="00EC408F"/>
    <w:rsid w:val="00EC52A5"/>
    <w:rsid w:val="00EC5371"/>
    <w:rsid w:val="00EC5DF2"/>
    <w:rsid w:val="00EC6BFA"/>
    <w:rsid w:val="00EC7C3B"/>
    <w:rsid w:val="00EC7FC5"/>
    <w:rsid w:val="00ED0450"/>
    <w:rsid w:val="00ED2A8A"/>
    <w:rsid w:val="00ED368D"/>
    <w:rsid w:val="00ED370F"/>
    <w:rsid w:val="00ED40B2"/>
    <w:rsid w:val="00ED57D0"/>
    <w:rsid w:val="00ED5CBC"/>
    <w:rsid w:val="00ED6792"/>
    <w:rsid w:val="00ED77D4"/>
    <w:rsid w:val="00EE0D9D"/>
    <w:rsid w:val="00EE1F92"/>
    <w:rsid w:val="00EE2590"/>
    <w:rsid w:val="00EE271E"/>
    <w:rsid w:val="00EE3865"/>
    <w:rsid w:val="00EE3DF3"/>
    <w:rsid w:val="00EE3FE0"/>
    <w:rsid w:val="00EE437D"/>
    <w:rsid w:val="00EE47C3"/>
    <w:rsid w:val="00EE56CA"/>
    <w:rsid w:val="00EE5C9A"/>
    <w:rsid w:val="00EE6901"/>
    <w:rsid w:val="00EE6B95"/>
    <w:rsid w:val="00EE7949"/>
    <w:rsid w:val="00EF046C"/>
    <w:rsid w:val="00EF0565"/>
    <w:rsid w:val="00EF0B9E"/>
    <w:rsid w:val="00EF142B"/>
    <w:rsid w:val="00EF3073"/>
    <w:rsid w:val="00EF3E98"/>
    <w:rsid w:val="00EF3FA8"/>
    <w:rsid w:val="00EF547E"/>
    <w:rsid w:val="00EF5C64"/>
    <w:rsid w:val="00EF71EF"/>
    <w:rsid w:val="00EF76BC"/>
    <w:rsid w:val="00F00981"/>
    <w:rsid w:val="00F00F30"/>
    <w:rsid w:val="00F02C58"/>
    <w:rsid w:val="00F02EE7"/>
    <w:rsid w:val="00F03130"/>
    <w:rsid w:val="00F05083"/>
    <w:rsid w:val="00F11CE0"/>
    <w:rsid w:val="00F11E38"/>
    <w:rsid w:val="00F11FE0"/>
    <w:rsid w:val="00F12263"/>
    <w:rsid w:val="00F12D08"/>
    <w:rsid w:val="00F13D57"/>
    <w:rsid w:val="00F14A6D"/>
    <w:rsid w:val="00F16103"/>
    <w:rsid w:val="00F1697B"/>
    <w:rsid w:val="00F203F8"/>
    <w:rsid w:val="00F21638"/>
    <w:rsid w:val="00F2271B"/>
    <w:rsid w:val="00F2448D"/>
    <w:rsid w:val="00F24873"/>
    <w:rsid w:val="00F24C94"/>
    <w:rsid w:val="00F24EC0"/>
    <w:rsid w:val="00F25F69"/>
    <w:rsid w:val="00F264B5"/>
    <w:rsid w:val="00F27DB9"/>
    <w:rsid w:val="00F30F8E"/>
    <w:rsid w:val="00F338CB"/>
    <w:rsid w:val="00F3430B"/>
    <w:rsid w:val="00F3618F"/>
    <w:rsid w:val="00F361BF"/>
    <w:rsid w:val="00F36C5F"/>
    <w:rsid w:val="00F443AE"/>
    <w:rsid w:val="00F446C9"/>
    <w:rsid w:val="00F44AB4"/>
    <w:rsid w:val="00F44BAB"/>
    <w:rsid w:val="00F450DF"/>
    <w:rsid w:val="00F46108"/>
    <w:rsid w:val="00F465EC"/>
    <w:rsid w:val="00F47234"/>
    <w:rsid w:val="00F512E4"/>
    <w:rsid w:val="00F51F35"/>
    <w:rsid w:val="00F54652"/>
    <w:rsid w:val="00F54D17"/>
    <w:rsid w:val="00F553D3"/>
    <w:rsid w:val="00F555C7"/>
    <w:rsid w:val="00F55713"/>
    <w:rsid w:val="00F56D9C"/>
    <w:rsid w:val="00F5702E"/>
    <w:rsid w:val="00F577A8"/>
    <w:rsid w:val="00F60646"/>
    <w:rsid w:val="00F6092F"/>
    <w:rsid w:val="00F60E49"/>
    <w:rsid w:val="00F60EC4"/>
    <w:rsid w:val="00F6342F"/>
    <w:rsid w:val="00F63730"/>
    <w:rsid w:val="00F637C4"/>
    <w:rsid w:val="00F63FD8"/>
    <w:rsid w:val="00F64256"/>
    <w:rsid w:val="00F64BB5"/>
    <w:rsid w:val="00F65824"/>
    <w:rsid w:val="00F65A19"/>
    <w:rsid w:val="00F661EE"/>
    <w:rsid w:val="00F66D73"/>
    <w:rsid w:val="00F72348"/>
    <w:rsid w:val="00F72D06"/>
    <w:rsid w:val="00F73DD1"/>
    <w:rsid w:val="00F76209"/>
    <w:rsid w:val="00F76453"/>
    <w:rsid w:val="00F7746B"/>
    <w:rsid w:val="00F80365"/>
    <w:rsid w:val="00F81151"/>
    <w:rsid w:val="00F818A0"/>
    <w:rsid w:val="00F81A3F"/>
    <w:rsid w:val="00F81C67"/>
    <w:rsid w:val="00F8260C"/>
    <w:rsid w:val="00F83AD8"/>
    <w:rsid w:val="00F854C9"/>
    <w:rsid w:val="00F8587B"/>
    <w:rsid w:val="00F85962"/>
    <w:rsid w:val="00F8690E"/>
    <w:rsid w:val="00F87010"/>
    <w:rsid w:val="00F87513"/>
    <w:rsid w:val="00F87FAB"/>
    <w:rsid w:val="00F902AC"/>
    <w:rsid w:val="00F904FA"/>
    <w:rsid w:val="00F90B81"/>
    <w:rsid w:val="00F90BC5"/>
    <w:rsid w:val="00F912F2"/>
    <w:rsid w:val="00F92D17"/>
    <w:rsid w:val="00F94974"/>
    <w:rsid w:val="00F95CB8"/>
    <w:rsid w:val="00F95D05"/>
    <w:rsid w:val="00F9611F"/>
    <w:rsid w:val="00F9663F"/>
    <w:rsid w:val="00F96F5B"/>
    <w:rsid w:val="00F973B8"/>
    <w:rsid w:val="00FA06ED"/>
    <w:rsid w:val="00FA124A"/>
    <w:rsid w:val="00FA208C"/>
    <w:rsid w:val="00FA2219"/>
    <w:rsid w:val="00FA3F7F"/>
    <w:rsid w:val="00FA53DA"/>
    <w:rsid w:val="00FA5903"/>
    <w:rsid w:val="00FA5CF6"/>
    <w:rsid w:val="00FA7CC9"/>
    <w:rsid w:val="00FA7E1C"/>
    <w:rsid w:val="00FB1BE8"/>
    <w:rsid w:val="00FB21DD"/>
    <w:rsid w:val="00FB3B09"/>
    <w:rsid w:val="00FB4089"/>
    <w:rsid w:val="00FB477E"/>
    <w:rsid w:val="00FB4E61"/>
    <w:rsid w:val="00FB510F"/>
    <w:rsid w:val="00FB53CA"/>
    <w:rsid w:val="00FB591D"/>
    <w:rsid w:val="00FB61AF"/>
    <w:rsid w:val="00FB64D8"/>
    <w:rsid w:val="00FB6B07"/>
    <w:rsid w:val="00FB7879"/>
    <w:rsid w:val="00FC1111"/>
    <w:rsid w:val="00FC16DD"/>
    <w:rsid w:val="00FC2A34"/>
    <w:rsid w:val="00FC3380"/>
    <w:rsid w:val="00FC3E3F"/>
    <w:rsid w:val="00FC4539"/>
    <w:rsid w:val="00FC457B"/>
    <w:rsid w:val="00FC46E4"/>
    <w:rsid w:val="00FC58A6"/>
    <w:rsid w:val="00FD0815"/>
    <w:rsid w:val="00FD093B"/>
    <w:rsid w:val="00FD3C18"/>
    <w:rsid w:val="00FD432F"/>
    <w:rsid w:val="00FD47A9"/>
    <w:rsid w:val="00FD5791"/>
    <w:rsid w:val="00FD59D2"/>
    <w:rsid w:val="00FD737F"/>
    <w:rsid w:val="00FD7D52"/>
    <w:rsid w:val="00FE0EBD"/>
    <w:rsid w:val="00FE1013"/>
    <w:rsid w:val="00FE1713"/>
    <w:rsid w:val="00FE2304"/>
    <w:rsid w:val="00FE3E0B"/>
    <w:rsid w:val="00FE4763"/>
    <w:rsid w:val="00FE4F8D"/>
    <w:rsid w:val="00FE53A3"/>
    <w:rsid w:val="00FE55F4"/>
    <w:rsid w:val="00FE5CF6"/>
    <w:rsid w:val="00FF1E27"/>
    <w:rsid w:val="00FF2565"/>
    <w:rsid w:val="00FF2B74"/>
    <w:rsid w:val="00FF2CB5"/>
    <w:rsid w:val="00FF4486"/>
    <w:rsid w:val="00FF5318"/>
    <w:rsid w:val="00FF59B5"/>
    <w:rsid w:val="00FF641C"/>
    <w:rsid w:val="00FF6B0C"/>
    <w:rsid w:val="00FF7CE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3553"/>
    <o:shapelayout v:ext="edit">
      <o:idmap v:ext="edit" data="1"/>
    </o:shapelayout>
  </w:shapeDefaults>
  <w:decimalSymbol w:val="."/>
  <w:listSeparator w:val=","/>
  <w14:docId w14:val="4E586E94"/>
  <w15:docId w15:val="{D45E4645-2316-4FF6-93FC-17AA7688E3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Calibri" w:eastAsia="Calibri" w:hAnsi="Calibri" w:cs="Times New Roman"/>
        <w:lang w:val="en-US" w:eastAsia="en-US" w:bidi="ar-SA"/>
      </w:rPr>
    </w:rPrDefault>
    <w:pPrDefault/>
  </w:docDefaults>
  <w:latentStyles w:defLockedState="0" w:defUIPriority="99" w:defSemiHidden="0" w:defUnhideWhenUsed="0" w:defQFormat="0" w:count="371">
    <w:lsdException w:name="Normal" w:uiPriority="0" w:qFormat="1"/>
    <w:lsdException w:name="heading 1" w:uiPriority="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0"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iPriority="0"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6D7510"/>
    <w:pPr>
      <w:overflowPunct w:val="0"/>
      <w:autoSpaceDE w:val="0"/>
      <w:autoSpaceDN w:val="0"/>
      <w:adjustRightInd w:val="0"/>
      <w:textAlignment w:val="baseline"/>
    </w:pPr>
    <w:rPr>
      <w:rFonts w:ascii="Times New Roman" w:eastAsia="Times New Roman" w:hAnsi="Times New Roman"/>
      <w:sz w:val="24"/>
      <w:szCs w:val="24"/>
    </w:rPr>
  </w:style>
  <w:style w:type="paragraph" w:styleId="Heading1">
    <w:name w:val="heading 1"/>
    <w:basedOn w:val="Normal"/>
    <w:next w:val="Normal"/>
    <w:link w:val="Heading1Char"/>
    <w:autoRedefine/>
    <w:qFormat/>
    <w:rsid w:val="00DE0DBF"/>
    <w:pPr>
      <w:keepNext/>
      <w:numPr>
        <w:numId w:val="5"/>
      </w:numPr>
      <w:pBdr>
        <w:bottom w:val="single" w:sz="4" w:space="1" w:color="auto"/>
      </w:pBdr>
      <w:spacing w:before="240" w:after="240" w:line="276" w:lineRule="auto"/>
      <w:outlineLvl w:val="0"/>
    </w:pPr>
    <w:rPr>
      <w:rFonts w:ascii="Arial" w:hAnsi="Arial"/>
      <w:b/>
      <w:bCs/>
      <w:kern w:val="28"/>
      <w:sz w:val="22"/>
      <w:szCs w:val="22"/>
      <w:lang w:val="x-none" w:eastAsia="x-none"/>
    </w:rPr>
  </w:style>
  <w:style w:type="paragraph" w:styleId="Heading2">
    <w:name w:val="heading 2"/>
    <w:aliases w:val="Heading 2 Char1 Char,Heading 2 Char Char Char,Heading 2 Char1 Char Char Char,Heading 2 Char Char Char Char Char,Heading 2 Char1 Char Char Char Char Char,Heading 2 Char Char Char Char Char Char Char"/>
    <w:basedOn w:val="Normal"/>
    <w:next w:val="Normal"/>
    <w:link w:val="Heading2Char1"/>
    <w:uiPriority w:val="9"/>
    <w:qFormat/>
    <w:rsid w:val="0016695E"/>
    <w:pPr>
      <w:keepNext/>
      <w:numPr>
        <w:ilvl w:val="1"/>
        <w:numId w:val="5"/>
      </w:numPr>
      <w:spacing w:before="240" w:after="60"/>
      <w:outlineLvl w:val="1"/>
    </w:pPr>
    <w:rPr>
      <w:b/>
      <w:bCs/>
      <w:caps/>
      <w:lang w:val="x-none" w:eastAsia="x-none"/>
    </w:rPr>
  </w:style>
  <w:style w:type="paragraph" w:styleId="Heading3">
    <w:name w:val="heading 3"/>
    <w:basedOn w:val="Normal"/>
    <w:next w:val="Normal"/>
    <w:link w:val="Heading3Char"/>
    <w:autoRedefine/>
    <w:uiPriority w:val="9"/>
    <w:qFormat/>
    <w:rsid w:val="0001165E"/>
    <w:pPr>
      <w:spacing w:before="120" w:after="120" w:line="276" w:lineRule="auto"/>
      <w:ind w:left="630"/>
      <w:outlineLvl w:val="2"/>
    </w:pPr>
    <w:rPr>
      <w:rFonts w:ascii="Arial" w:hAnsi="Arial" w:cs="Arial"/>
      <w:bCs/>
      <w:sz w:val="20"/>
      <w:szCs w:val="22"/>
      <w:lang w:val="x-none" w:eastAsia="x-none" w:bidi="en-US"/>
    </w:rPr>
  </w:style>
  <w:style w:type="paragraph" w:styleId="Heading4">
    <w:name w:val="heading 4"/>
    <w:basedOn w:val="Normal"/>
    <w:next w:val="Normal"/>
    <w:link w:val="Heading4Char"/>
    <w:uiPriority w:val="9"/>
    <w:qFormat/>
    <w:rsid w:val="0016695E"/>
    <w:pPr>
      <w:keepNext/>
      <w:numPr>
        <w:ilvl w:val="3"/>
        <w:numId w:val="5"/>
      </w:numPr>
      <w:tabs>
        <w:tab w:val="left" w:pos="0"/>
      </w:tabs>
      <w:spacing w:before="240" w:after="60"/>
      <w:outlineLvl w:val="3"/>
    </w:pPr>
    <w:rPr>
      <w:b/>
      <w:bCs/>
      <w:i/>
      <w:iCs/>
      <w:lang w:val="x-none" w:eastAsia="x-none"/>
    </w:rPr>
  </w:style>
  <w:style w:type="paragraph" w:styleId="Heading5">
    <w:name w:val="heading 5"/>
    <w:basedOn w:val="Normal"/>
    <w:next w:val="Normal"/>
    <w:link w:val="Heading5Char"/>
    <w:autoRedefine/>
    <w:uiPriority w:val="9"/>
    <w:qFormat/>
    <w:rsid w:val="0016695E"/>
    <w:pPr>
      <w:numPr>
        <w:ilvl w:val="4"/>
        <w:numId w:val="5"/>
      </w:numPr>
      <w:tabs>
        <w:tab w:val="left" w:pos="0"/>
      </w:tabs>
      <w:spacing w:before="240" w:after="60"/>
      <w:outlineLvl w:val="4"/>
    </w:pPr>
    <w:rPr>
      <w:lang w:val="x-none" w:eastAsia="x-none"/>
    </w:rPr>
  </w:style>
  <w:style w:type="paragraph" w:styleId="Heading6">
    <w:name w:val="heading 6"/>
    <w:basedOn w:val="Normal"/>
    <w:next w:val="Normal"/>
    <w:link w:val="Heading6Char"/>
    <w:uiPriority w:val="9"/>
    <w:qFormat/>
    <w:rsid w:val="0016695E"/>
    <w:pPr>
      <w:numPr>
        <w:ilvl w:val="5"/>
        <w:numId w:val="5"/>
      </w:numPr>
      <w:tabs>
        <w:tab w:val="left" w:pos="0"/>
      </w:tabs>
      <w:spacing w:before="240" w:after="60"/>
      <w:outlineLvl w:val="5"/>
    </w:pPr>
    <w:rPr>
      <w:i/>
      <w:iCs/>
      <w:lang w:val="x-none" w:eastAsia="x-none"/>
    </w:rPr>
  </w:style>
  <w:style w:type="paragraph" w:styleId="Heading7">
    <w:name w:val="heading 7"/>
    <w:basedOn w:val="Normal"/>
    <w:next w:val="Normal"/>
    <w:link w:val="Heading7Char"/>
    <w:uiPriority w:val="9"/>
    <w:qFormat/>
    <w:rsid w:val="0016695E"/>
    <w:pPr>
      <w:numPr>
        <w:ilvl w:val="6"/>
        <w:numId w:val="5"/>
      </w:numPr>
      <w:tabs>
        <w:tab w:val="left" w:pos="0"/>
      </w:tabs>
      <w:spacing w:before="240" w:after="60" w:line="360" w:lineRule="auto"/>
      <w:outlineLvl w:val="6"/>
    </w:pPr>
    <w:rPr>
      <w:b/>
      <w:sz w:val="28"/>
      <w:szCs w:val="20"/>
      <w:lang w:val="x-none" w:eastAsia="x-none"/>
    </w:rPr>
  </w:style>
  <w:style w:type="paragraph" w:styleId="Heading8">
    <w:name w:val="heading 8"/>
    <w:basedOn w:val="Normal"/>
    <w:next w:val="Normal"/>
    <w:link w:val="Heading8Char"/>
    <w:uiPriority w:val="9"/>
    <w:qFormat/>
    <w:rsid w:val="0016695E"/>
    <w:pPr>
      <w:numPr>
        <w:ilvl w:val="7"/>
        <w:numId w:val="5"/>
      </w:numPr>
      <w:tabs>
        <w:tab w:val="left" w:pos="0"/>
      </w:tabs>
      <w:spacing w:before="240" w:after="60"/>
      <w:outlineLvl w:val="7"/>
    </w:pPr>
    <w:rPr>
      <w:i/>
      <w:iCs/>
      <w:sz w:val="20"/>
      <w:szCs w:val="20"/>
      <w:lang w:val="x-none" w:eastAsia="x-none"/>
    </w:rPr>
  </w:style>
  <w:style w:type="paragraph" w:styleId="Heading9">
    <w:name w:val="heading 9"/>
    <w:basedOn w:val="Normal"/>
    <w:next w:val="Normal"/>
    <w:link w:val="Heading9Char"/>
    <w:autoRedefine/>
    <w:uiPriority w:val="9"/>
    <w:qFormat/>
    <w:rsid w:val="0016695E"/>
    <w:pPr>
      <w:numPr>
        <w:ilvl w:val="8"/>
        <w:numId w:val="5"/>
      </w:numPr>
      <w:tabs>
        <w:tab w:val="left" w:pos="0"/>
      </w:tabs>
      <w:spacing w:before="240" w:after="60"/>
      <w:outlineLvl w:val="8"/>
    </w:pPr>
    <w:rPr>
      <w:i/>
      <w:iCs/>
      <w:sz w:val="18"/>
      <w:szCs w:val="18"/>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DE0DBF"/>
    <w:rPr>
      <w:rFonts w:ascii="Arial" w:eastAsia="Times New Roman" w:hAnsi="Arial"/>
      <w:b/>
      <w:bCs/>
      <w:kern w:val="28"/>
      <w:sz w:val="22"/>
      <w:szCs w:val="22"/>
      <w:lang w:val="x-none" w:eastAsia="x-none"/>
    </w:rPr>
  </w:style>
  <w:style w:type="character" w:customStyle="1" w:styleId="Heading2Char">
    <w:name w:val="Heading 2 Char"/>
    <w:uiPriority w:val="9"/>
    <w:semiHidden/>
    <w:rsid w:val="0016695E"/>
    <w:rPr>
      <w:rFonts w:ascii="Cambria" w:eastAsia="Times New Roman" w:hAnsi="Cambria" w:cs="Times New Roman"/>
      <w:b/>
      <w:bCs/>
      <w:color w:val="4F81BD"/>
      <w:sz w:val="26"/>
      <w:szCs w:val="26"/>
    </w:rPr>
  </w:style>
  <w:style w:type="character" w:customStyle="1" w:styleId="Heading3Char">
    <w:name w:val="Heading 3 Char"/>
    <w:link w:val="Heading3"/>
    <w:uiPriority w:val="9"/>
    <w:rsid w:val="0001165E"/>
    <w:rPr>
      <w:rFonts w:ascii="Arial" w:eastAsia="Times New Roman" w:hAnsi="Arial" w:cs="Arial"/>
      <w:bCs/>
      <w:szCs w:val="22"/>
      <w:lang w:val="x-none" w:eastAsia="x-none" w:bidi="en-US"/>
    </w:rPr>
  </w:style>
  <w:style w:type="character" w:customStyle="1" w:styleId="Heading4Char">
    <w:name w:val="Heading 4 Char"/>
    <w:link w:val="Heading4"/>
    <w:uiPriority w:val="9"/>
    <w:rsid w:val="0016695E"/>
    <w:rPr>
      <w:rFonts w:ascii="Times New Roman" w:eastAsia="Times New Roman" w:hAnsi="Times New Roman"/>
      <w:b/>
      <w:bCs/>
      <w:i/>
      <w:iCs/>
      <w:sz w:val="24"/>
      <w:szCs w:val="24"/>
      <w:lang w:val="x-none" w:eastAsia="x-none"/>
    </w:rPr>
  </w:style>
  <w:style w:type="character" w:customStyle="1" w:styleId="Heading5Char">
    <w:name w:val="Heading 5 Char"/>
    <w:link w:val="Heading5"/>
    <w:uiPriority w:val="9"/>
    <w:rsid w:val="0016695E"/>
    <w:rPr>
      <w:rFonts w:ascii="Times New Roman" w:eastAsia="Times New Roman" w:hAnsi="Times New Roman"/>
      <w:sz w:val="24"/>
      <w:szCs w:val="24"/>
      <w:lang w:val="x-none" w:eastAsia="x-none"/>
    </w:rPr>
  </w:style>
  <w:style w:type="character" w:customStyle="1" w:styleId="Heading6Char">
    <w:name w:val="Heading 6 Char"/>
    <w:link w:val="Heading6"/>
    <w:uiPriority w:val="9"/>
    <w:rsid w:val="0016695E"/>
    <w:rPr>
      <w:rFonts w:ascii="Times New Roman" w:eastAsia="Times New Roman" w:hAnsi="Times New Roman"/>
      <w:i/>
      <w:iCs/>
      <w:sz w:val="24"/>
      <w:szCs w:val="24"/>
      <w:lang w:val="x-none" w:eastAsia="x-none"/>
    </w:rPr>
  </w:style>
  <w:style w:type="character" w:customStyle="1" w:styleId="Heading7Char">
    <w:name w:val="Heading 7 Char"/>
    <w:link w:val="Heading7"/>
    <w:uiPriority w:val="9"/>
    <w:rsid w:val="0016695E"/>
    <w:rPr>
      <w:rFonts w:ascii="Times New Roman" w:eastAsia="Times New Roman" w:hAnsi="Times New Roman"/>
      <w:b/>
      <w:sz w:val="28"/>
      <w:lang w:val="x-none" w:eastAsia="x-none"/>
    </w:rPr>
  </w:style>
  <w:style w:type="character" w:customStyle="1" w:styleId="Heading8Char">
    <w:name w:val="Heading 8 Char"/>
    <w:link w:val="Heading8"/>
    <w:uiPriority w:val="9"/>
    <w:rsid w:val="0016695E"/>
    <w:rPr>
      <w:rFonts w:ascii="Times New Roman" w:eastAsia="Times New Roman" w:hAnsi="Times New Roman"/>
      <w:i/>
      <w:iCs/>
      <w:lang w:val="x-none" w:eastAsia="x-none"/>
    </w:rPr>
  </w:style>
  <w:style w:type="character" w:customStyle="1" w:styleId="Heading9Char">
    <w:name w:val="Heading 9 Char"/>
    <w:link w:val="Heading9"/>
    <w:uiPriority w:val="9"/>
    <w:rsid w:val="0016695E"/>
    <w:rPr>
      <w:rFonts w:ascii="Times New Roman" w:eastAsia="Times New Roman" w:hAnsi="Times New Roman"/>
      <w:i/>
      <w:iCs/>
      <w:sz w:val="18"/>
      <w:szCs w:val="18"/>
      <w:lang w:val="x-none" w:eastAsia="x-none"/>
    </w:rPr>
  </w:style>
  <w:style w:type="character" w:customStyle="1" w:styleId="Heading2Char1">
    <w:name w:val="Heading 2 Char1"/>
    <w:aliases w:val="Heading 2 Char1 Char Char,Heading 2 Char Char Char Char,Heading 2 Char1 Char Char Char Char,Heading 2 Char Char Char Char Char Char,Heading 2 Char1 Char Char Char Char Char Char,Heading 2 Char Char Char Char Char Char Char Char"/>
    <w:link w:val="Heading2"/>
    <w:uiPriority w:val="9"/>
    <w:rsid w:val="0016695E"/>
    <w:rPr>
      <w:rFonts w:ascii="Times New Roman" w:eastAsia="Times New Roman" w:hAnsi="Times New Roman"/>
      <w:b/>
      <w:bCs/>
      <w:caps/>
      <w:sz w:val="24"/>
      <w:szCs w:val="24"/>
      <w:lang w:val="x-none" w:eastAsia="x-none"/>
    </w:rPr>
  </w:style>
  <w:style w:type="paragraph" w:styleId="Header">
    <w:name w:val="header"/>
    <w:basedOn w:val="Normal"/>
    <w:link w:val="HeaderChar"/>
    <w:uiPriority w:val="99"/>
    <w:rsid w:val="0016695E"/>
    <w:pPr>
      <w:tabs>
        <w:tab w:val="center" w:pos="4320"/>
        <w:tab w:val="right" w:pos="8640"/>
      </w:tabs>
    </w:pPr>
    <w:rPr>
      <w:lang w:val="x-none" w:eastAsia="x-none"/>
    </w:rPr>
  </w:style>
  <w:style w:type="character" w:customStyle="1" w:styleId="HeaderChar">
    <w:name w:val="Header Char"/>
    <w:link w:val="Header"/>
    <w:uiPriority w:val="99"/>
    <w:rsid w:val="0016695E"/>
    <w:rPr>
      <w:rFonts w:ascii="Times New Roman" w:eastAsia="Times New Roman" w:hAnsi="Times New Roman" w:cs="Times New Roman"/>
      <w:sz w:val="24"/>
      <w:szCs w:val="24"/>
    </w:rPr>
  </w:style>
  <w:style w:type="paragraph" w:styleId="Footer">
    <w:name w:val="footer"/>
    <w:basedOn w:val="Normal"/>
    <w:link w:val="FooterChar"/>
    <w:uiPriority w:val="99"/>
    <w:rsid w:val="0016695E"/>
    <w:pPr>
      <w:tabs>
        <w:tab w:val="center" w:pos="4320"/>
        <w:tab w:val="right" w:pos="8640"/>
      </w:tabs>
    </w:pPr>
    <w:rPr>
      <w:lang w:val="x-none" w:eastAsia="x-none"/>
    </w:rPr>
  </w:style>
  <w:style w:type="character" w:customStyle="1" w:styleId="FooterChar">
    <w:name w:val="Footer Char"/>
    <w:link w:val="Footer"/>
    <w:uiPriority w:val="99"/>
    <w:rsid w:val="0016695E"/>
    <w:rPr>
      <w:rFonts w:ascii="Times New Roman" w:eastAsia="Times New Roman" w:hAnsi="Times New Roman" w:cs="Times New Roman"/>
      <w:sz w:val="24"/>
      <w:szCs w:val="24"/>
    </w:rPr>
  </w:style>
  <w:style w:type="character" w:styleId="Hyperlink">
    <w:name w:val="Hyperlink"/>
    <w:uiPriority w:val="99"/>
    <w:rsid w:val="0016695E"/>
    <w:rPr>
      <w:color w:val="0000FF"/>
      <w:u w:val="single"/>
    </w:rPr>
  </w:style>
  <w:style w:type="paragraph" w:styleId="TOC1">
    <w:name w:val="toc 1"/>
    <w:basedOn w:val="Normal"/>
    <w:next w:val="Normal"/>
    <w:autoRedefine/>
    <w:uiPriority w:val="39"/>
    <w:rsid w:val="00121BFC"/>
    <w:pPr>
      <w:tabs>
        <w:tab w:val="left" w:pos="480"/>
        <w:tab w:val="right" w:leader="dot" w:pos="9350"/>
      </w:tabs>
      <w:spacing w:before="120" w:after="120"/>
    </w:pPr>
    <w:rPr>
      <w:rFonts w:ascii="Arial" w:hAnsi="Arial" w:cs="Arial"/>
      <w:b/>
      <w:bCs/>
      <w:noProof/>
      <w:sz w:val="20"/>
      <w:szCs w:val="28"/>
    </w:rPr>
  </w:style>
  <w:style w:type="paragraph" w:styleId="TOC2">
    <w:name w:val="toc 2"/>
    <w:basedOn w:val="Normal"/>
    <w:next w:val="Normal"/>
    <w:autoRedefine/>
    <w:uiPriority w:val="39"/>
    <w:rsid w:val="00121BFC"/>
    <w:pPr>
      <w:ind w:left="240"/>
    </w:pPr>
    <w:rPr>
      <w:rFonts w:ascii="Arial" w:hAnsi="Arial"/>
      <w:sz w:val="20"/>
      <w:szCs w:val="20"/>
    </w:rPr>
  </w:style>
  <w:style w:type="paragraph" w:styleId="BalloonText">
    <w:name w:val="Balloon Text"/>
    <w:basedOn w:val="Normal"/>
    <w:link w:val="BalloonTextChar"/>
    <w:semiHidden/>
    <w:rsid w:val="0016695E"/>
    <w:rPr>
      <w:rFonts w:ascii="Tahoma" w:hAnsi="Tahoma"/>
      <w:sz w:val="16"/>
      <w:szCs w:val="16"/>
      <w:lang w:val="x-none" w:eastAsia="x-none"/>
    </w:rPr>
  </w:style>
  <w:style w:type="character" w:customStyle="1" w:styleId="BalloonTextChar">
    <w:name w:val="Balloon Text Char"/>
    <w:link w:val="BalloonText"/>
    <w:semiHidden/>
    <w:rsid w:val="0016695E"/>
    <w:rPr>
      <w:rFonts w:ascii="Tahoma" w:eastAsia="Times New Roman" w:hAnsi="Tahoma" w:cs="Tahoma"/>
      <w:sz w:val="16"/>
      <w:szCs w:val="16"/>
    </w:rPr>
  </w:style>
  <w:style w:type="character" w:styleId="CommentReference">
    <w:name w:val="annotation reference"/>
    <w:uiPriority w:val="99"/>
    <w:semiHidden/>
    <w:rsid w:val="0016695E"/>
    <w:rPr>
      <w:sz w:val="16"/>
      <w:szCs w:val="16"/>
    </w:rPr>
  </w:style>
  <w:style w:type="paragraph" w:styleId="CommentText">
    <w:name w:val="annotation text"/>
    <w:basedOn w:val="Normal"/>
    <w:link w:val="CommentTextChar"/>
    <w:uiPriority w:val="99"/>
    <w:rsid w:val="0016695E"/>
    <w:rPr>
      <w:sz w:val="20"/>
      <w:szCs w:val="20"/>
      <w:lang w:val="x-none" w:eastAsia="x-none"/>
    </w:rPr>
  </w:style>
  <w:style w:type="character" w:customStyle="1" w:styleId="CommentTextChar">
    <w:name w:val="Comment Text Char"/>
    <w:link w:val="CommentText"/>
    <w:uiPriority w:val="99"/>
    <w:rsid w:val="0016695E"/>
    <w:rPr>
      <w:rFonts w:ascii="Times New Roman" w:eastAsia="Times New Roman" w:hAnsi="Times New Roman" w:cs="Times New Roman"/>
      <w:sz w:val="20"/>
      <w:szCs w:val="20"/>
    </w:rPr>
  </w:style>
  <w:style w:type="character" w:styleId="FollowedHyperlink">
    <w:name w:val="FollowedHyperlink"/>
    <w:rsid w:val="0016695E"/>
    <w:rPr>
      <w:color w:val="800080"/>
      <w:u w:val="single"/>
    </w:rPr>
  </w:style>
  <w:style w:type="table" w:styleId="TableGrid">
    <w:name w:val="Table Grid"/>
    <w:basedOn w:val="TableNormal"/>
    <w:uiPriority w:val="59"/>
    <w:rsid w:val="0016695E"/>
    <w:pPr>
      <w:overflowPunct w:val="0"/>
      <w:autoSpaceDE w:val="0"/>
      <w:autoSpaceDN w:val="0"/>
      <w:adjustRightInd w:val="0"/>
      <w:textAlignment w:val="baseline"/>
    </w:pPr>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Indent">
    <w:name w:val="Normal Indent"/>
    <w:basedOn w:val="Normal"/>
    <w:rsid w:val="0016695E"/>
    <w:pPr>
      <w:overflowPunct/>
      <w:autoSpaceDE/>
      <w:autoSpaceDN/>
      <w:adjustRightInd/>
      <w:spacing w:after="120"/>
      <w:ind w:left="102"/>
      <w:jc w:val="both"/>
      <w:textAlignment w:val="auto"/>
    </w:pPr>
  </w:style>
  <w:style w:type="paragraph" w:styleId="BodyText">
    <w:name w:val="Body Text"/>
    <w:basedOn w:val="Normal"/>
    <w:link w:val="BodyTextChar"/>
    <w:rsid w:val="0016695E"/>
    <w:pPr>
      <w:jc w:val="both"/>
    </w:pPr>
    <w:rPr>
      <w:i/>
      <w:iCs/>
      <w:vanish/>
      <w:color w:val="0000FF"/>
      <w:lang w:val="x-none" w:eastAsia="x-none"/>
    </w:rPr>
  </w:style>
  <w:style w:type="character" w:customStyle="1" w:styleId="BodyTextChar">
    <w:name w:val="Body Text Char"/>
    <w:link w:val="BodyText"/>
    <w:rsid w:val="0016695E"/>
    <w:rPr>
      <w:rFonts w:ascii="Times New Roman" w:eastAsia="Times New Roman" w:hAnsi="Times New Roman" w:cs="Times New Roman"/>
      <w:i/>
      <w:iCs/>
      <w:vanish/>
      <w:color w:val="0000FF"/>
      <w:sz w:val="24"/>
      <w:szCs w:val="24"/>
    </w:rPr>
  </w:style>
  <w:style w:type="paragraph" w:customStyle="1" w:styleId="SectionIIHeading2">
    <w:name w:val="Section II Heading 2"/>
    <w:basedOn w:val="Heading2"/>
    <w:link w:val="SectionIIHeading2Char"/>
    <w:rsid w:val="0016695E"/>
    <w:pPr>
      <w:keepNext w:val="0"/>
      <w:widowControl w:val="0"/>
      <w:overflowPunct/>
      <w:autoSpaceDE/>
      <w:autoSpaceDN/>
      <w:adjustRightInd/>
      <w:spacing w:line="480" w:lineRule="auto"/>
      <w:contextualSpacing/>
      <w:textAlignment w:val="auto"/>
    </w:pPr>
    <w:rPr>
      <w:bCs w:val="0"/>
      <w:sz w:val="32"/>
    </w:rPr>
  </w:style>
  <w:style w:type="character" w:customStyle="1" w:styleId="SectionIIHeading2Char">
    <w:name w:val="Section II Heading 2 Char"/>
    <w:link w:val="SectionIIHeading2"/>
    <w:rsid w:val="0016695E"/>
    <w:rPr>
      <w:rFonts w:ascii="Times New Roman" w:eastAsia="Times New Roman" w:hAnsi="Times New Roman"/>
      <w:b/>
      <w:caps/>
      <w:sz w:val="32"/>
      <w:szCs w:val="24"/>
      <w:lang w:val="x-none" w:eastAsia="x-none"/>
    </w:rPr>
  </w:style>
  <w:style w:type="paragraph" w:styleId="BodyTextIndent">
    <w:name w:val="Body Text Indent"/>
    <w:basedOn w:val="Normal"/>
    <w:link w:val="BodyTextIndentChar"/>
    <w:rsid w:val="0016695E"/>
    <w:pPr>
      <w:spacing w:after="120"/>
      <w:ind w:left="360"/>
    </w:pPr>
    <w:rPr>
      <w:lang w:val="x-none" w:eastAsia="x-none"/>
    </w:rPr>
  </w:style>
  <w:style w:type="character" w:customStyle="1" w:styleId="BodyTextIndentChar">
    <w:name w:val="Body Text Indent Char"/>
    <w:link w:val="BodyTextIndent"/>
    <w:rsid w:val="0016695E"/>
    <w:rPr>
      <w:rFonts w:ascii="Times New Roman" w:eastAsia="Times New Roman" w:hAnsi="Times New Roman" w:cs="Times New Roman"/>
      <w:sz w:val="24"/>
      <w:szCs w:val="24"/>
    </w:rPr>
  </w:style>
  <w:style w:type="paragraph" w:styleId="DocumentMap">
    <w:name w:val="Document Map"/>
    <w:basedOn w:val="Normal"/>
    <w:link w:val="DocumentMapChar"/>
    <w:semiHidden/>
    <w:rsid w:val="0016695E"/>
    <w:pPr>
      <w:shd w:val="clear" w:color="auto" w:fill="000080"/>
    </w:pPr>
    <w:rPr>
      <w:rFonts w:ascii="Tahoma" w:hAnsi="Tahoma"/>
      <w:lang w:val="x-none" w:eastAsia="x-none"/>
    </w:rPr>
  </w:style>
  <w:style w:type="character" w:customStyle="1" w:styleId="DocumentMapChar">
    <w:name w:val="Document Map Char"/>
    <w:link w:val="DocumentMap"/>
    <w:semiHidden/>
    <w:rsid w:val="0016695E"/>
    <w:rPr>
      <w:rFonts w:ascii="Tahoma" w:eastAsia="Times New Roman" w:hAnsi="Tahoma" w:cs="Tahoma"/>
      <w:sz w:val="24"/>
      <w:szCs w:val="24"/>
      <w:shd w:val="clear" w:color="auto" w:fill="000080"/>
    </w:rPr>
  </w:style>
  <w:style w:type="paragraph" w:styleId="CommentSubject">
    <w:name w:val="annotation subject"/>
    <w:basedOn w:val="CommentText"/>
    <w:next w:val="CommentText"/>
    <w:link w:val="CommentSubjectChar"/>
    <w:semiHidden/>
    <w:rsid w:val="0016695E"/>
    <w:rPr>
      <w:b/>
      <w:bCs/>
    </w:rPr>
  </w:style>
  <w:style w:type="character" w:customStyle="1" w:styleId="CommentSubjectChar">
    <w:name w:val="Comment Subject Char"/>
    <w:link w:val="CommentSubject"/>
    <w:semiHidden/>
    <w:rsid w:val="0016695E"/>
    <w:rPr>
      <w:rFonts w:ascii="Times New Roman" w:eastAsia="Times New Roman" w:hAnsi="Times New Roman" w:cs="Times New Roman"/>
      <w:b/>
      <w:bCs/>
      <w:sz w:val="20"/>
      <w:szCs w:val="20"/>
    </w:rPr>
  </w:style>
  <w:style w:type="paragraph" w:styleId="TOC3">
    <w:name w:val="toc 3"/>
    <w:basedOn w:val="Normal"/>
    <w:next w:val="Normal"/>
    <w:autoRedefine/>
    <w:uiPriority w:val="39"/>
    <w:rsid w:val="00AD2449"/>
    <w:pPr>
      <w:ind w:left="480"/>
    </w:pPr>
    <w:rPr>
      <w:rFonts w:ascii="Calibri" w:hAnsi="Calibri"/>
      <w:i/>
      <w:iCs/>
      <w:sz w:val="20"/>
      <w:szCs w:val="20"/>
    </w:rPr>
  </w:style>
  <w:style w:type="paragraph" w:styleId="TOC4">
    <w:name w:val="toc 4"/>
    <w:basedOn w:val="Normal"/>
    <w:next w:val="Normal"/>
    <w:autoRedefine/>
    <w:uiPriority w:val="39"/>
    <w:rsid w:val="0016695E"/>
    <w:pPr>
      <w:ind w:left="720"/>
    </w:pPr>
    <w:rPr>
      <w:rFonts w:ascii="Calibri" w:hAnsi="Calibri"/>
      <w:sz w:val="18"/>
      <w:szCs w:val="18"/>
    </w:rPr>
  </w:style>
  <w:style w:type="paragraph" w:styleId="TOC5">
    <w:name w:val="toc 5"/>
    <w:basedOn w:val="Normal"/>
    <w:next w:val="Normal"/>
    <w:autoRedefine/>
    <w:uiPriority w:val="39"/>
    <w:rsid w:val="0016695E"/>
    <w:pPr>
      <w:ind w:left="960"/>
    </w:pPr>
    <w:rPr>
      <w:rFonts w:ascii="Calibri" w:hAnsi="Calibri"/>
      <w:sz w:val="18"/>
      <w:szCs w:val="18"/>
    </w:rPr>
  </w:style>
  <w:style w:type="paragraph" w:styleId="TOC6">
    <w:name w:val="toc 6"/>
    <w:basedOn w:val="Normal"/>
    <w:next w:val="Normal"/>
    <w:autoRedefine/>
    <w:uiPriority w:val="39"/>
    <w:rsid w:val="0016695E"/>
    <w:pPr>
      <w:ind w:left="1200"/>
    </w:pPr>
    <w:rPr>
      <w:rFonts w:ascii="Calibri" w:hAnsi="Calibri"/>
      <w:sz w:val="18"/>
      <w:szCs w:val="18"/>
    </w:rPr>
  </w:style>
  <w:style w:type="paragraph" w:styleId="TOC7">
    <w:name w:val="toc 7"/>
    <w:basedOn w:val="Normal"/>
    <w:next w:val="Normal"/>
    <w:autoRedefine/>
    <w:uiPriority w:val="39"/>
    <w:rsid w:val="0016695E"/>
    <w:pPr>
      <w:ind w:left="1440"/>
    </w:pPr>
    <w:rPr>
      <w:rFonts w:ascii="Calibri" w:hAnsi="Calibri"/>
      <w:sz w:val="18"/>
      <w:szCs w:val="18"/>
    </w:rPr>
  </w:style>
  <w:style w:type="paragraph" w:styleId="TOC8">
    <w:name w:val="toc 8"/>
    <w:basedOn w:val="Normal"/>
    <w:next w:val="Normal"/>
    <w:autoRedefine/>
    <w:uiPriority w:val="39"/>
    <w:rsid w:val="0016695E"/>
    <w:pPr>
      <w:ind w:left="1680"/>
    </w:pPr>
    <w:rPr>
      <w:rFonts w:ascii="Calibri" w:hAnsi="Calibri"/>
      <w:sz w:val="18"/>
      <w:szCs w:val="18"/>
    </w:rPr>
  </w:style>
  <w:style w:type="paragraph" w:styleId="TOC9">
    <w:name w:val="toc 9"/>
    <w:basedOn w:val="Normal"/>
    <w:next w:val="Normal"/>
    <w:autoRedefine/>
    <w:uiPriority w:val="39"/>
    <w:rsid w:val="0016695E"/>
    <w:pPr>
      <w:ind w:left="1920"/>
    </w:pPr>
    <w:rPr>
      <w:rFonts w:ascii="Calibri" w:hAnsi="Calibri"/>
      <w:sz w:val="18"/>
      <w:szCs w:val="18"/>
    </w:rPr>
  </w:style>
  <w:style w:type="paragraph" w:customStyle="1" w:styleId="Explanation">
    <w:name w:val="Explanation"/>
    <w:basedOn w:val="Normal"/>
    <w:rsid w:val="0016695E"/>
    <w:pPr>
      <w:pBdr>
        <w:top w:val="single" w:sz="4" w:space="1" w:color="auto"/>
        <w:left w:val="single" w:sz="4" w:space="4" w:color="auto"/>
        <w:bottom w:val="single" w:sz="4" w:space="1" w:color="auto"/>
        <w:right w:val="single" w:sz="4" w:space="4" w:color="auto"/>
      </w:pBdr>
      <w:shd w:val="pct20" w:color="auto" w:fill="FFFFFF"/>
      <w:overflowPunct/>
      <w:autoSpaceDE/>
      <w:autoSpaceDN/>
      <w:adjustRightInd/>
      <w:spacing w:before="120" w:after="120"/>
      <w:ind w:left="720" w:right="720"/>
      <w:textAlignment w:val="auto"/>
    </w:pPr>
    <w:rPr>
      <w:b/>
      <w:color w:val="008080"/>
      <w:sz w:val="22"/>
      <w:szCs w:val="20"/>
    </w:rPr>
  </w:style>
  <w:style w:type="paragraph" w:styleId="Caption">
    <w:name w:val="caption"/>
    <w:basedOn w:val="Normal"/>
    <w:next w:val="Normal"/>
    <w:qFormat/>
    <w:rsid w:val="0016695E"/>
    <w:pPr>
      <w:overflowPunct/>
      <w:autoSpaceDE/>
      <w:autoSpaceDN/>
      <w:adjustRightInd/>
      <w:spacing w:before="120" w:after="120"/>
      <w:ind w:left="720"/>
      <w:textAlignment w:val="auto"/>
    </w:pPr>
    <w:rPr>
      <w:b/>
      <w:bCs/>
      <w:sz w:val="22"/>
    </w:rPr>
  </w:style>
  <w:style w:type="paragraph" w:styleId="List0">
    <w:name w:val="List"/>
    <w:basedOn w:val="Normal"/>
    <w:autoRedefine/>
    <w:rsid w:val="0016695E"/>
    <w:pPr>
      <w:tabs>
        <w:tab w:val="left" w:pos="2520"/>
      </w:tabs>
      <w:spacing w:before="120" w:after="120"/>
      <w:ind w:left="1080"/>
    </w:pPr>
    <w:rPr>
      <w:bCs/>
      <w:sz w:val="22"/>
      <w:szCs w:val="20"/>
    </w:rPr>
  </w:style>
  <w:style w:type="paragraph" w:customStyle="1" w:styleId="Body2">
    <w:name w:val="Body 2"/>
    <w:basedOn w:val="Normal"/>
    <w:rsid w:val="0016695E"/>
    <w:pPr>
      <w:keepLines/>
      <w:overflowPunct/>
      <w:autoSpaceDE/>
      <w:autoSpaceDN/>
      <w:adjustRightInd/>
      <w:spacing w:before="120" w:after="60"/>
      <w:ind w:left="1080"/>
      <w:textAlignment w:val="auto"/>
    </w:pPr>
    <w:rPr>
      <w:kern w:val="28"/>
      <w:sz w:val="22"/>
      <w:szCs w:val="20"/>
    </w:rPr>
  </w:style>
  <w:style w:type="paragraph" w:styleId="BodyTextIndent2">
    <w:name w:val="Body Text Indent 2"/>
    <w:basedOn w:val="Normal"/>
    <w:link w:val="BodyTextIndent2Char"/>
    <w:rsid w:val="0016695E"/>
    <w:pPr>
      <w:spacing w:after="120" w:line="480" w:lineRule="auto"/>
      <w:ind w:left="360"/>
    </w:pPr>
    <w:rPr>
      <w:lang w:val="x-none" w:eastAsia="x-none"/>
    </w:rPr>
  </w:style>
  <w:style w:type="character" w:customStyle="1" w:styleId="BodyTextIndent2Char">
    <w:name w:val="Body Text Indent 2 Char"/>
    <w:link w:val="BodyTextIndent2"/>
    <w:rsid w:val="0016695E"/>
    <w:rPr>
      <w:rFonts w:ascii="Times New Roman" w:eastAsia="Times New Roman" w:hAnsi="Times New Roman" w:cs="Times New Roman"/>
      <w:sz w:val="24"/>
      <w:szCs w:val="24"/>
    </w:rPr>
  </w:style>
  <w:style w:type="paragraph" w:styleId="BodyText2">
    <w:name w:val="Body Text 2"/>
    <w:basedOn w:val="Normal"/>
    <w:link w:val="BodyText2Char"/>
    <w:rsid w:val="0016695E"/>
    <w:pPr>
      <w:spacing w:after="120" w:line="480" w:lineRule="auto"/>
    </w:pPr>
    <w:rPr>
      <w:lang w:val="x-none" w:eastAsia="x-none"/>
    </w:rPr>
  </w:style>
  <w:style w:type="character" w:customStyle="1" w:styleId="BodyText2Char">
    <w:name w:val="Body Text 2 Char"/>
    <w:link w:val="BodyText2"/>
    <w:rsid w:val="0016695E"/>
    <w:rPr>
      <w:rFonts w:ascii="Times New Roman" w:eastAsia="Times New Roman" w:hAnsi="Times New Roman" w:cs="Times New Roman"/>
      <w:sz w:val="24"/>
      <w:szCs w:val="24"/>
    </w:rPr>
  </w:style>
  <w:style w:type="paragraph" w:customStyle="1" w:styleId="Body3">
    <w:name w:val="Body 3"/>
    <w:basedOn w:val="Body2"/>
    <w:rsid w:val="0016695E"/>
    <w:pPr>
      <w:keepNext/>
      <w:keepLines w:val="0"/>
      <w:spacing w:before="240"/>
      <w:ind w:left="1710"/>
    </w:pPr>
    <w:rPr>
      <w:noProof/>
      <w:sz w:val="24"/>
    </w:rPr>
  </w:style>
  <w:style w:type="paragraph" w:customStyle="1" w:styleId="Definitions">
    <w:name w:val="Definitions"/>
    <w:basedOn w:val="Normal"/>
    <w:rsid w:val="0016695E"/>
    <w:pPr>
      <w:overflowPunct/>
      <w:autoSpaceDE/>
      <w:autoSpaceDN/>
      <w:adjustRightInd/>
      <w:spacing w:after="180"/>
      <w:ind w:left="720"/>
      <w:textAlignment w:val="auto"/>
    </w:pPr>
    <w:rPr>
      <w:sz w:val="22"/>
      <w:szCs w:val="20"/>
    </w:rPr>
  </w:style>
  <w:style w:type="paragraph" w:customStyle="1" w:styleId="Table">
    <w:name w:val="Table"/>
    <w:basedOn w:val="Normal"/>
    <w:rsid w:val="0016695E"/>
    <w:pPr>
      <w:keepLines/>
      <w:tabs>
        <w:tab w:val="left" w:leader="dot" w:pos="6120"/>
      </w:tabs>
      <w:overflowPunct/>
      <w:autoSpaceDE/>
      <w:autoSpaceDN/>
      <w:adjustRightInd/>
      <w:textAlignment w:val="auto"/>
    </w:pPr>
    <w:rPr>
      <w:kern w:val="28"/>
      <w:sz w:val="22"/>
      <w:szCs w:val="20"/>
    </w:rPr>
  </w:style>
  <w:style w:type="paragraph" w:customStyle="1" w:styleId="CrossRef">
    <w:name w:val="Cross Ref"/>
    <w:basedOn w:val="Normal"/>
    <w:link w:val="CrossRefChar"/>
    <w:rsid w:val="0016695E"/>
    <w:pPr>
      <w:overflowPunct/>
      <w:autoSpaceDE/>
      <w:autoSpaceDN/>
      <w:adjustRightInd/>
      <w:spacing w:after="120"/>
      <w:ind w:left="720"/>
      <w:textAlignment w:val="auto"/>
    </w:pPr>
    <w:rPr>
      <w:color w:val="0000FF"/>
      <w:u w:val="single" w:color="0000FF"/>
      <w:lang w:val="x-none" w:eastAsia="x-none"/>
    </w:rPr>
  </w:style>
  <w:style w:type="character" w:customStyle="1" w:styleId="CrossRefChar">
    <w:name w:val="Cross Ref Char"/>
    <w:link w:val="CrossRef"/>
    <w:rsid w:val="0016695E"/>
    <w:rPr>
      <w:rFonts w:ascii="Times New Roman" w:eastAsia="Times New Roman" w:hAnsi="Times New Roman" w:cs="Times New Roman"/>
      <w:color w:val="0000FF"/>
      <w:sz w:val="24"/>
      <w:szCs w:val="24"/>
      <w:u w:val="single" w:color="0000FF"/>
    </w:rPr>
  </w:style>
  <w:style w:type="paragraph" w:customStyle="1" w:styleId="Instructions">
    <w:name w:val="Instructions"/>
    <w:basedOn w:val="Normal"/>
    <w:rsid w:val="0016695E"/>
    <w:pPr>
      <w:overflowPunct/>
      <w:autoSpaceDE/>
      <w:autoSpaceDN/>
      <w:adjustRightInd/>
      <w:spacing w:before="120" w:after="120"/>
      <w:ind w:left="720"/>
      <w:textAlignment w:val="auto"/>
    </w:pPr>
    <w:rPr>
      <w:i/>
      <w:color w:val="FF0000"/>
      <w:sz w:val="22"/>
      <w:szCs w:val="20"/>
    </w:rPr>
  </w:style>
  <w:style w:type="paragraph" w:styleId="NormalWeb">
    <w:name w:val="Normal (Web)"/>
    <w:basedOn w:val="Normal"/>
    <w:rsid w:val="0016695E"/>
    <w:pPr>
      <w:overflowPunct/>
      <w:autoSpaceDE/>
      <w:autoSpaceDN/>
      <w:adjustRightInd/>
      <w:spacing w:before="100" w:beforeAutospacing="1" w:after="100" w:afterAutospacing="1"/>
      <w:textAlignment w:val="auto"/>
    </w:pPr>
  </w:style>
  <w:style w:type="paragraph" w:customStyle="1" w:styleId="Normal-Left">
    <w:name w:val="Normal-Left"/>
    <w:basedOn w:val="Normal"/>
    <w:link w:val="Normal-LeftChar"/>
    <w:rsid w:val="0016695E"/>
    <w:pPr>
      <w:overflowPunct/>
      <w:autoSpaceDE/>
      <w:autoSpaceDN/>
      <w:adjustRightInd/>
      <w:spacing w:after="120"/>
      <w:ind w:left="576"/>
      <w:textAlignment w:val="auto"/>
    </w:pPr>
    <w:rPr>
      <w:szCs w:val="20"/>
      <w:lang w:val="x-none" w:eastAsia="x-none"/>
    </w:rPr>
  </w:style>
  <w:style w:type="paragraph" w:customStyle="1" w:styleId="Recitals">
    <w:name w:val="Recitals"/>
    <w:basedOn w:val="Normal-Left"/>
    <w:rsid w:val="0016695E"/>
    <w:pPr>
      <w:spacing w:before="80"/>
    </w:pPr>
  </w:style>
  <w:style w:type="paragraph" w:styleId="Title">
    <w:name w:val="Title"/>
    <w:basedOn w:val="Normal"/>
    <w:link w:val="TitleChar"/>
    <w:qFormat/>
    <w:rsid w:val="0016695E"/>
    <w:pPr>
      <w:overflowPunct/>
      <w:autoSpaceDE/>
      <w:autoSpaceDN/>
      <w:adjustRightInd/>
      <w:spacing w:before="240" w:after="60"/>
      <w:ind w:left="720"/>
      <w:jc w:val="center"/>
      <w:textAlignment w:val="auto"/>
    </w:pPr>
    <w:rPr>
      <w:b/>
      <w:kern w:val="28"/>
      <w:sz w:val="32"/>
      <w:szCs w:val="20"/>
      <w:lang w:val="x-none" w:eastAsia="x-none"/>
    </w:rPr>
  </w:style>
  <w:style w:type="character" w:customStyle="1" w:styleId="TitleChar">
    <w:name w:val="Title Char"/>
    <w:link w:val="Title"/>
    <w:rsid w:val="0016695E"/>
    <w:rPr>
      <w:rFonts w:ascii="Times New Roman" w:eastAsia="Times New Roman" w:hAnsi="Times New Roman" w:cs="Times New Roman"/>
      <w:b/>
      <w:kern w:val="28"/>
      <w:sz w:val="32"/>
      <w:szCs w:val="20"/>
    </w:rPr>
  </w:style>
  <w:style w:type="paragraph" w:styleId="BodyTextIndent3">
    <w:name w:val="Body Text Indent 3"/>
    <w:basedOn w:val="Normal"/>
    <w:link w:val="BodyTextIndent3Char"/>
    <w:rsid w:val="0016695E"/>
    <w:pPr>
      <w:overflowPunct/>
      <w:autoSpaceDE/>
      <w:autoSpaceDN/>
      <w:adjustRightInd/>
      <w:ind w:left="360"/>
      <w:textAlignment w:val="auto"/>
    </w:pPr>
    <w:rPr>
      <w:i/>
      <w:color w:val="FF0000"/>
      <w:szCs w:val="20"/>
      <w:lang w:val="x-none" w:eastAsia="x-none"/>
    </w:rPr>
  </w:style>
  <w:style w:type="character" w:customStyle="1" w:styleId="BodyTextIndent3Char">
    <w:name w:val="Body Text Indent 3 Char"/>
    <w:link w:val="BodyTextIndent3"/>
    <w:rsid w:val="0016695E"/>
    <w:rPr>
      <w:rFonts w:ascii="Times New Roman" w:eastAsia="Times New Roman" w:hAnsi="Times New Roman" w:cs="Times New Roman"/>
      <w:i/>
      <w:color w:val="FF0000"/>
      <w:sz w:val="24"/>
      <w:szCs w:val="20"/>
    </w:rPr>
  </w:style>
  <w:style w:type="character" w:styleId="PageNumber">
    <w:name w:val="page number"/>
    <w:basedOn w:val="DefaultParagraphFont"/>
    <w:rsid w:val="0016695E"/>
  </w:style>
  <w:style w:type="paragraph" w:customStyle="1" w:styleId="Appendix0">
    <w:name w:val="Appendix"/>
    <w:basedOn w:val="Normal"/>
    <w:link w:val="AppendixChar"/>
    <w:qFormat/>
    <w:rsid w:val="0016695E"/>
    <w:pPr>
      <w:tabs>
        <w:tab w:val="left" w:pos="12780"/>
      </w:tabs>
      <w:jc w:val="center"/>
      <w:outlineLvl w:val="0"/>
    </w:pPr>
    <w:rPr>
      <w:b/>
      <w:sz w:val="28"/>
      <w:szCs w:val="28"/>
      <w:lang w:val="x-none" w:eastAsia="x-none"/>
    </w:rPr>
  </w:style>
  <w:style w:type="paragraph" w:customStyle="1" w:styleId="OSPH2">
    <w:name w:val="OSP H2"/>
    <w:basedOn w:val="Heading2"/>
    <w:link w:val="OSPH2CharChar"/>
    <w:rsid w:val="0016695E"/>
    <w:pPr>
      <w:tabs>
        <w:tab w:val="num" w:pos="360"/>
      </w:tabs>
      <w:ind w:left="360"/>
    </w:pPr>
  </w:style>
  <w:style w:type="character" w:customStyle="1" w:styleId="OSPH2CharChar">
    <w:name w:val="OSP H2 Char Char"/>
    <w:basedOn w:val="Heading2Char1"/>
    <w:link w:val="OSPH2"/>
    <w:rsid w:val="0016695E"/>
    <w:rPr>
      <w:rFonts w:ascii="Times New Roman" w:eastAsia="Times New Roman" w:hAnsi="Times New Roman"/>
      <w:b/>
      <w:bCs/>
      <w:caps/>
      <w:sz w:val="24"/>
      <w:szCs w:val="24"/>
      <w:lang w:val="x-none" w:eastAsia="x-none"/>
    </w:rPr>
  </w:style>
  <w:style w:type="character" w:customStyle="1" w:styleId="Normal-LeftChar">
    <w:name w:val="Normal-Left Char"/>
    <w:link w:val="Normal-Left"/>
    <w:rsid w:val="0016695E"/>
    <w:rPr>
      <w:rFonts w:ascii="Times New Roman" w:eastAsia="Times New Roman" w:hAnsi="Times New Roman" w:cs="Times New Roman"/>
      <w:sz w:val="24"/>
      <w:szCs w:val="20"/>
    </w:rPr>
  </w:style>
  <w:style w:type="character" w:customStyle="1" w:styleId="AppendixChar">
    <w:name w:val="Appendix Char"/>
    <w:link w:val="Appendix0"/>
    <w:rsid w:val="0016695E"/>
    <w:rPr>
      <w:rFonts w:ascii="Times New Roman" w:eastAsia="Times New Roman" w:hAnsi="Times New Roman" w:cs="Times New Roman"/>
      <w:b/>
      <w:sz w:val="28"/>
      <w:szCs w:val="28"/>
    </w:rPr>
  </w:style>
  <w:style w:type="paragraph" w:customStyle="1" w:styleId="Part">
    <w:name w:val="Part"/>
    <w:basedOn w:val="Normal"/>
    <w:link w:val="PartChar"/>
    <w:qFormat/>
    <w:rsid w:val="0016695E"/>
    <w:pPr>
      <w:tabs>
        <w:tab w:val="left" w:pos="12780"/>
      </w:tabs>
      <w:outlineLvl w:val="0"/>
    </w:pPr>
    <w:rPr>
      <w:b/>
      <w:sz w:val="36"/>
      <w:szCs w:val="36"/>
      <w:lang w:val="x-none" w:eastAsia="x-none"/>
    </w:rPr>
  </w:style>
  <w:style w:type="character" w:customStyle="1" w:styleId="PartChar">
    <w:name w:val="Part Char"/>
    <w:link w:val="Part"/>
    <w:rsid w:val="0016695E"/>
    <w:rPr>
      <w:rFonts w:ascii="Times New Roman" w:eastAsia="Times New Roman" w:hAnsi="Times New Roman" w:cs="Times New Roman"/>
      <w:b/>
      <w:sz w:val="36"/>
      <w:szCs w:val="36"/>
    </w:rPr>
  </w:style>
  <w:style w:type="paragraph" w:customStyle="1" w:styleId="TableofContents">
    <w:name w:val="Table of Contents"/>
    <w:basedOn w:val="TOC1"/>
    <w:link w:val="TableofContentsChar"/>
    <w:qFormat/>
    <w:rsid w:val="0016695E"/>
    <w:rPr>
      <w:rFonts w:ascii="Times New Roman" w:hAnsi="Times New Roman" w:cs="Times New Roman"/>
      <w:b w:val="0"/>
      <w:caps/>
      <w:szCs w:val="20"/>
      <w:lang w:val="x-none" w:eastAsia="x-none"/>
    </w:rPr>
  </w:style>
  <w:style w:type="character" w:customStyle="1" w:styleId="TableofContentsChar">
    <w:name w:val="Table of Contents Char"/>
    <w:link w:val="TableofContents"/>
    <w:rsid w:val="0016695E"/>
    <w:rPr>
      <w:rFonts w:ascii="Times New Roman" w:eastAsia="Times New Roman" w:hAnsi="Times New Roman" w:cs="Times New Roman"/>
      <w:bCs/>
      <w:caps/>
      <w:noProof/>
      <w:sz w:val="20"/>
      <w:szCs w:val="20"/>
    </w:rPr>
  </w:style>
  <w:style w:type="paragraph" w:customStyle="1" w:styleId="Out-Dent">
    <w:name w:val="Out-Dent"/>
    <w:basedOn w:val="Heading2"/>
    <w:link w:val="Out-DentChar"/>
    <w:qFormat/>
    <w:rsid w:val="0016695E"/>
  </w:style>
  <w:style w:type="character" w:customStyle="1" w:styleId="Out-DentChar">
    <w:name w:val="Out-Dent Char"/>
    <w:basedOn w:val="Heading2Char1"/>
    <w:link w:val="Out-Dent"/>
    <w:rsid w:val="0016695E"/>
    <w:rPr>
      <w:rFonts w:ascii="Times New Roman" w:eastAsia="Times New Roman" w:hAnsi="Times New Roman"/>
      <w:b/>
      <w:bCs/>
      <w:caps/>
      <w:sz w:val="24"/>
      <w:szCs w:val="24"/>
      <w:lang w:val="x-none" w:eastAsia="x-none"/>
    </w:rPr>
  </w:style>
  <w:style w:type="paragraph" w:customStyle="1" w:styleId="IFBBody">
    <w:name w:val="IFB Body"/>
    <w:basedOn w:val="Normal-Left"/>
    <w:link w:val="IFBBodyChar"/>
    <w:qFormat/>
    <w:rsid w:val="0016695E"/>
  </w:style>
  <w:style w:type="character" w:customStyle="1" w:styleId="IFBBodyChar">
    <w:name w:val="IFB Body Char"/>
    <w:link w:val="IFBBody"/>
    <w:rsid w:val="0016695E"/>
    <w:rPr>
      <w:rFonts w:ascii="Times New Roman" w:eastAsia="Times New Roman" w:hAnsi="Times New Roman" w:cs="Times New Roman"/>
      <w:sz w:val="24"/>
      <w:szCs w:val="20"/>
    </w:rPr>
  </w:style>
  <w:style w:type="paragraph" w:customStyle="1" w:styleId="APPENDIX">
    <w:name w:val="APPENDIX"/>
    <w:basedOn w:val="Heading1"/>
    <w:link w:val="APPENDIXChar0"/>
    <w:qFormat/>
    <w:rsid w:val="0016695E"/>
    <w:pPr>
      <w:numPr>
        <w:numId w:val="2"/>
      </w:numPr>
    </w:pPr>
  </w:style>
  <w:style w:type="paragraph" w:customStyle="1" w:styleId="PART0">
    <w:name w:val="PART"/>
    <w:basedOn w:val="APPENDIX"/>
    <w:link w:val="PARTChar0"/>
    <w:qFormat/>
    <w:rsid w:val="0016695E"/>
    <w:pPr>
      <w:numPr>
        <w:numId w:val="0"/>
      </w:numPr>
    </w:pPr>
  </w:style>
  <w:style w:type="character" w:customStyle="1" w:styleId="APPENDIXChar0">
    <w:name w:val="APPENDIX Char"/>
    <w:basedOn w:val="Heading1Char"/>
    <w:link w:val="APPENDIX"/>
    <w:rsid w:val="0016695E"/>
    <w:rPr>
      <w:rFonts w:ascii="Arial" w:eastAsia="Times New Roman" w:hAnsi="Arial"/>
      <w:b/>
      <w:bCs/>
      <w:kern w:val="28"/>
      <w:sz w:val="22"/>
      <w:szCs w:val="22"/>
      <w:lang w:val="x-none" w:eastAsia="x-none"/>
    </w:rPr>
  </w:style>
  <w:style w:type="paragraph" w:customStyle="1" w:styleId="IFBHeading3">
    <w:name w:val="IFB Heading 3"/>
    <w:basedOn w:val="Heading3"/>
    <w:link w:val="IFBHeading3Char"/>
    <w:rsid w:val="0016695E"/>
    <w:pPr>
      <w:tabs>
        <w:tab w:val="num" w:pos="576"/>
      </w:tabs>
    </w:pPr>
  </w:style>
  <w:style w:type="character" w:customStyle="1" w:styleId="PARTChar0">
    <w:name w:val="PART Char"/>
    <w:link w:val="PART0"/>
    <w:rsid w:val="0016695E"/>
    <w:rPr>
      <w:rFonts w:ascii="Arial" w:eastAsia="Times New Roman" w:hAnsi="Arial"/>
      <w:b/>
      <w:bCs w:val="0"/>
      <w:kern w:val="28"/>
      <w:sz w:val="28"/>
      <w:szCs w:val="28"/>
      <w:lang w:val="x-none" w:eastAsia="x-none"/>
    </w:rPr>
  </w:style>
  <w:style w:type="paragraph" w:customStyle="1" w:styleId="IFBHeading2">
    <w:name w:val="IFB Heading 2"/>
    <w:basedOn w:val="Heading2"/>
    <w:link w:val="IFBHeading2Char"/>
    <w:rsid w:val="0016695E"/>
  </w:style>
  <w:style w:type="character" w:customStyle="1" w:styleId="IFBHeading3Char">
    <w:name w:val="IFB Heading 3 Char"/>
    <w:link w:val="IFBHeading3"/>
    <w:rsid w:val="0016695E"/>
    <w:rPr>
      <w:rFonts w:eastAsia="Times New Roman"/>
      <w:b w:val="0"/>
      <w:bCs w:val="0"/>
      <w:sz w:val="22"/>
      <w:szCs w:val="22"/>
      <w:lang w:val="x-none" w:eastAsia="x-none" w:bidi="en-US"/>
    </w:rPr>
  </w:style>
  <w:style w:type="paragraph" w:customStyle="1" w:styleId="IFBHeading1">
    <w:name w:val="IFB Heading 1"/>
    <w:basedOn w:val="Heading1"/>
    <w:link w:val="IFBHeading1Char"/>
    <w:rsid w:val="0016695E"/>
  </w:style>
  <w:style w:type="character" w:customStyle="1" w:styleId="IFBHeading2Char">
    <w:name w:val="IFB Heading 2 Char"/>
    <w:basedOn w:val="Heading2Char1"/>
    <w:link w:val="IFBHeading2"/>
    <w:rsid w:val="0016695E"/>
    <w:rPr>
      <w:rFonts w:ascii="Times New Roman" w:eastAsia="Times New Roman" w:hAnsi="Times New Roman"/>
      <w:b/>
      <w:bCs/>
      <w:caps/>
      <w:sz w:val="24"/>
      <w:szCs w:val="24"/>
      <w:lang w:val="x-none" w:eastAsia="x-none"/>
    </w:rPr>
  </w:style>
  <w:style w:type="paragraph" w:customStyle="1" w:styleId="ColorfulGrid-Accent11">
    <w:name w:val="Colorful Grid - Accent 11"/>
    <w:basedOn w:val="Normal"/>
    <w:next w:val="Normal"/>
    <w:link w:val="ColorfulGrid-Accent1Char"/>
    <w:uiPriority w:val="29"/>
    <w:qFormat/>
    <w:rsid w:val="0016695E"/>
    <w:rPr>
      <w:i/>
      <w:iCs/>
      <w:color w:val="000000"/>
      <w:lang w:val="x-none" w:eastAsia="x-none"/>
    </w:rPr>
  </w:style>
  <w:style w:type="character" w:customStyle="1" w:styleId="ColorfulGrid-Accent1Char">
    <w:name w:val="Colorful Grid - Accent 1 Char"/>
    <w:link w:val="ColorfulGrid-Accent11"/>
    <w:uiPriority w:val="29"/>
    <w:rsid w:val="0016695E"/>
    <w:rPr>
      <w:rFonts w:ascii="Times New Roman" w:eastAsia="Times New Roman" w:hAnsi="Times New Roman" w:cs="Times New Roman"/>
      <w:i/>
      <w:iCs/>
      <w:color w:val="000000"/>
      <w:sz w:val="24"/>
      <w:szCs w:val="24"/>
    </w:rPr>
  </w:style>
  <w:style w:type="character" w:customStyle="1" w:styleId="IFBHeading1Char">
    <w:name w:val="IFB Heading 1 Char"/>
    <w:basedOn w:val="Heading1Char"/>
    <w:link w:val="IFBHeading1"/>
    <w:rsid w:val="0016695E"/>
    <w:rPr>
      <w:rFonts w:ascii="Arial" w:eastAsia="Times New Roman" w:hAnsi="Arial"/>
      <w:b/>
      <w:bCs/>
      <w:kern w:val="28"/>
      <w:sz w:val="22"/>
      <w:szCs w:val="22"/>
      <w:lang w:val="x-none" w:eastAsia="x-none"/>
    </w:rPr>
  </w:style>
  <w:style w:type="paragraph" w:customStyle="1" w:styleId="IFBCrossRef">
    <w:name w:val="IFB Cross Ref"/>
    <w:basedOn w:val="ColorfulGrid-Accent11"/>
    <w:link w:val="IFBCrossRefChar"/>
    <w:qFormat/>
    <w:rsid w:val="0016695E"/>
    <w:pPr>
      <w:ind w:left="576"/>
    </w:pPr>
  </w:style>
  <w:style w:type="paragraph" w:customStyle="1" w:styleId="ColorfulList-Accent11">
    <w:name w:val="Colorful List - Accent 11"/>
    <w:basedOn w:val="Normal"/>
    <w:uiPriority w:val="34"/>
    <w:qFormat/>
    <w:rsid w:val="0016695E"/>
    <w:pPr>
      <w:spacing w:before="240" w:after="60"/>
    </w:pPr>
    <w:rPr>
      <w:b/>
    </w:rPr>
  </w:style>
  <w:style w:type="character" w:customStyle="1" w:styleId="IFBCrossRefChar">
    <w:name w:val="IFB Cross Ref Char"/>
    <w:link w:val="IFBCrossRef"/>
    <w:rsid w:val="0016695E"/>
    <w:rPr>
      <w:rFonts w:ascii="Times New Roman" w:eastAsia="Times New Roman" w:hAnsi="Times New Roman" w:cs="Times New Roman"/>
      <w:i w:val="0"/>
      <w:iCs w:val="0"/>
      <w:color w:val="000000"/>
      <w:sz w:val="24"/>
      <w:szCs w:val="24"/>
    </w:rPr>
  </w:style>
  <w:style w:type="paragraph" w:customStyle="1" w:styleId="List">
    <w:name w:val="# List"/>
    <w:basedOn w:val="Normal"/>
    <w:link w:val="ListChar"/>
    <w:rsid w:val="0016695E"/>
    <w:pPr>
      <w:numPr>
        <w:numId w:val="1"/>
      </w:numPr>
      <w:overflowPunct/>
      <w:autoSpaceDE/>
      <w:autoSpaceDN/>
      <w:adjustRightInd/>
      <w:spacing w:before="120" w:after="120"/>
      <w:ind w:left="1800"/>
      <w:textAlignment w:val="auto"/>
    </w:pPr>
    <w:rPr>
      <w:szCs w:val="22"/>
      <w:lang w:val="x-none" w:eastAsia="x-none"/>
    </w:rPr>
  </w:style>
  <w:style w:type="paragraph" w:customStyle="1" w:styleId="IFBList">
    <w:name w:val="IFB # List"/>
    <w:basedOn w:val="Normal-Left"/>
    <w:link w:val="IFBListChar"/>
    <w:qFormat/>
    <w:rsid w:val="0016695E"/>
    <w:pPr>
      <w:spacing w:before="120"/>
      <w:ind w:left="0"/>
      <w:contextualSpacing/>
    </w:pPr>
  </w:style>
  <w:style w:type="character" w:customStyle="1" w:styleId="ListChar">
    <w:name w:val="# List Char"/>
    <w:link w:val="List"/>
    <w:rsid w:val="0016695E"/>
    <w:rPr>
      <w:rFonts w:ascii="Times New Roman" w:eastAsia="Times New Roman" w:hAnsi="Times New Roman"/>
      <w:sz w:val="24"/>
      <w:szCs w:val="22"/>
      <w:lang w:val="x-none" w:eastAsia="x-none"/>
    </w:rPr>
  </w:style>
  <w:style w:type="paragraph" w:customStyle="1" w:styleId="IFBaList">
    <w:name w:val="IFB a. List"/>
    <w:basedOn w:val="IFBList"/>
    <w:link w:val="IFBaListChar"/>
    <w:qFormat/>
    <w:rsid w:val="0016695E"/>
  </w:style>
  <w:style w:type="character" w:customStyle="1" w:styleId="IFBListChar">
    <w:name w:val="IFB # List Char"/>
    <w:link w:val="IFBList"/>
    <w:rsid w:val="0016695E"/>
    <w:rPr>
      <w:rFonts w:ascii="Times New Roman" w:eastAsia="Times New Roman" w:hAnsi="Times New Roman" w:cs="Times New Roman"/>
      <w:sz w:val="24"/>
      <w:szCs w:val="20"/>
    </w:rPr>
  </w:style>
  <w:style w:type="paragraph" w:customStyle="1" w:styleId="Body">
    <w:name w:val="Body"/>
    <w:basedOn w:val="IFBBody"/>
    <w:link w:val="BodyChar"/>
    <w:qFormat/>
    <w:rsid w:val="0002054D"/>
    <w:rPr>
      <w:rFonts w:ascii="Arial" w:hAnsi="Arial"/>
      <w:sz w:val="20"/>
    </w:rPr>
  </w:style>
  <w:style w:type="character" w:customStyle="1" w:styleId="IFBaListChar">
    <w:name w:val="IFB a. List Char"/>
    <w:link w:val="IFBaList"/>
    <w:rsid w:val="0016695E"/>
    <w:rPr>
      <w:rFonts w:ascii="Times New Roman" w:eastAsia="Times New Roman" w:hAnsi="Times New Roman" w:cs="Times New Roman"/>
      <w:sz w:val="24"/>
      <w:szCs w:val="20"/>
    </w:rPr>
  </w:style>
  <w:style w:type="character" w:customStyle="1" w:styleId="BodyChar">
    <w:name w:val="Body Char"/>
    <w:link w:val="Body"/>
    <w:rsid w:val="0002054D"/>
    <w:rPr>
      <w:rFonts w:ascii="Arial" w:eastAsia="Times New Roman" w:hAnsi="Arial" w:cs="Times New Roman"/>
      <w:sz w:val="24"/>
      <w:szCs w:val="20"/>
    </w:rPr>
  </w:style>
  <w:style w:type="paragraph" w:customStyle="1" w:styleId="TOCHeading1">
    <w:name w:val="TOC Heading1"/>
    <w:basedOn w:val="Heading1"/>
    <w:next w:val="Normal"/>
    <w:uiPriority w:val="39"/>
    <w:semiHidden/>
    <w:unhideWhenUsed/>
    <w:qFormat/>
    <w:rsid w:val="0016695E"/>
    <w:pPr>
      <w:outlineLvl w:val="9"/>
    </w:pPr>
    <w:rPr>
      <w:rFonts w:ascii="Cambria" w:hAnsi="Cambria"/>
      <w:kern w:val="32"/>
      <w:szCs w:val="32"/>
    </w:rPr>
  </w:style>
  <w:style w:type="table" w:styleId="Table3Deffects1">
    <w:name w:val="Table 3D effects 1"/>
    <w:basedOn w:val="TableNormal"/>
    <w:rsid w:val="0016695E"/>
    <w:pPr>
      <w:overflowPunct w:val="0"/>
      <w:autoSpaceDE w:val="0"/>
      <w:autoSpaceDN w:val="0"/>
      <w:adjustRightInd w:val="0"/>
      <w:textAlignment w:val="baseline"/>
    </w:pPr>
    <w:rPr>
      <w:rFonts w:ascii="Times New Roman" w:eastAsia="Times New Roman" w:hAnsi="Times New Roman"/>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paragraph" w:customStyle="1" w:styleId="ColorfulShading-Accent11">
    <w:name w:val="Colorful Shading - Accent 11"/>
    <w:hidden/>
    <w:uiPriority w:val="99"/>
    <w:semiHidden/>
    <w:rsid w:val="00B33538"/>
    <w:rPr>
      <w:rFonts w:ascii="Times New Roman" w:eastAsia="Times New Roman" w:hAnsi="Times New Roman"/>
      <w:sz w:val="24"/>
      <w:szCs w:val="24"/>
    </w:rPr>
  </w:style>
  <w:style w:type="paragraph" w:styleId="BlockText">
    <w:name w:val="Block Text"/>
    <w:basedOn w:val="Normal"/>
    <w:uiPriority w:val="99"/>
    <w:unhideWhenUsed/>
    <w:rsid w:val="00774B79"/>
    <w:pPr>
      <w:overflowPunct/>
      <w:autoSpaceDE/>
      <w:autoSpaceDN/>
      <w:adjustRightInd/>
      <w:ind w:left="1800" w:right="720"/>
      <w:jc w:val="both"/>
      <w:textAlignment w:val="auto"/>
    </w:pPr>
    <w:rPr>
      <w:rFonts w:ascii="CG Times" w:eastAsia="Calibri" w:hAnsi="CG Times"/>
      <w:sz w:val="20"/>
      <w:szCs w:val="20"/>
    </w:rPr>
  </w:style>
  <w:style w:type="character" w:customStyle="1" w:styleId="st1">
    <w:name w:val="st1"/>
    <w:basedOn w:val="DefaultParagraphFont"/>
    <w:rsid w:val="00774B79"/>
  </w:style>
  <w:style w:type="paragraph" w:styleId="ListParagraph">
    <w:name w:val="List Paragraph"/>
    <w:basedOn w:val="Normal"/>
    <w:uiPriority w:val="34"/>
    <w:qFormat/>
    <w:rsid w:val="00C862F6"/>
    <w:pPr>
      <w:ind w:left="720"/>
      <w:contextualSpacing/>
    </w:pPr>
  </w:style>
  <w:style w:type="table" w:customStyle="1" w:styleId="TableGrid1">
    <w:name w:val="Table Grid1"/>
    <w:basedOn w:val="TableNormal"/>
    <w:next w:val="TableGrid"/>
    <w:uiPriority w:val="59"/>
    <w:rsid w:val="00EB54D9"/>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2795D"/>
    <w:rPr>
      <w:rFonts w:ascii="Times New Roman" w:eastAsia="Times New Roman" w:hAnsi="Times New Roman"/>
      <w:sz w:val="24"/>
      <w:szCs w:val="24"/>
    </w:rPr>
  </w:style>
  <w:style w:type="table" w:styleId="GridTable1Light">
    <w:name w:val="Grid Table 1 Light"/>
    <w:basedOn w:val="TableNormal"/>
    <w:uiPriority w:val="46"/>
    <w:rsid w:val="00B02905"/>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01726294">
      <w:bodyDiv w:val="1"/>
      <w:marLeft w:val="0"/>
      <w:marRight w:val="0"/>
      <w:marTop w:val="0"/>
      <w:marBottom w:val="0"/>
      <w:divBdr>
        <w:top w:val="none" w:sz="0" w:space="0" w:color="auto"/>
        <w:left w:val="none" w:sz="0" w:space="0" w:color="auto"/>
        <w:bottom w:val="none" w:sz="0" w:space="0" w:color="auto"/>
        <w:right w:val="none" w:sz="0" w:space="0" w:color="auto"/>
      </w:divBdr>
    </w:div>
    <w:div w:id="285238089">
      <w:bodyDiv w:val="1"/>
      <w:marLeft w:val="0"/>
      <w:marRight w:val="0"/>
      <w:marTop w:val="0"/>
      <w:marBottom w:val="0"/>
      <w:divBdr>
        <w:top w:val="none" w:sz="0" w:space="0" w:color="auto"/>
        <w:left w:val="none" w:sz="0" w:space="0" w:color="auto"/>
        <w:bottom w:val="none" w:sz="0" w:space="0" w:color="auto"/>
        <w:right w:val="none" w:sz="0" w:space="0" w:color="auto"/>
      </w:divBdr>
    </w:div>
    <w:div w:id="361979544">
      <w:bodyDiv w:val="1"/>
      <w:marLeft w:val="0"/>
      <w:marRight w:val="0"/>
      <w:marTop w:val="0"/>
      <w:marBottom w:val="0"/>
      <w:divBdr>
        <w:top w:val="none" w:sz="0" w:space="0" w:color="auto"/>
        <w:left w:val="none" w:sz="0" w:space="0" w:color="auto"/>
        <w:bottom w:val="none" w:sz="0" w:space="0" w:color="auto"/>
        <w:right w:val="none" w:sz="0" w:space="0" w:color="auto"/>
      </w:divBdr>
    </w:div>
    <w:div w:id="426777364">
      <w:bodyDiv w:val="1"/>
      <w:marLeft w:val="0"/>
      <w:marRight w:val="0"/>
      <w:marTop w:val="0"/>
      <w:marBottom w:val="0"/>
      <w:divBdr>
        <w:top w:val="none" w:sz="0" w:space="0" w:color="auto"/>
        <w:left w:val="none" w:sz="0" w:space="0" w:color="auto"/>
        <w:bottom w:val="none" w:sz="0" w:space="0" w:color="auto"/>
        <w:right w:val="none" w:sz="0" w:space="0" w:color="auto"/>
      </w:divBdr>
    </w:div>
    <w:div w:id="567889210">
      <w:bodyDiv w:val="1"/>
      <w:marLeft w:val="0"/>
      <w:marRight w:val="0"/>
      <w:marTop w:val="0"/>
      <w:marBottom w:val="0"/>
      <w:divBdr>
        <w:top w:val="none" w:sz="0" w:space="0" w:color="auto"/>
        <w:left w:val="none" w:sz="0" w:space="0" w:color="auto"/>
        <w:bottom w:val="none" w:sz="0" w:space="0" w:color="auto"/>
        <w:right w:val="none" w:sz="0" w:space="0" w:color="auto"/>
      </w:divBdr>
    </w:div>
    <w:div w:id="777680509">
      <w:bodyDiv w:val="1"/>
      <w:marLeft w:val="0"/>
      <w:marRight w:val="0"/>
      <w:marTop w:val="0"/>
      <w:marBottom w:val="0"/>
      <w:divBdr>
        <w:top w:val="none" w:sz="0" w:space="0" w:color="auto"/>
        <w:left w:val="none" w:sz="0" w:space="0" w:color="auto"/>
        <w:bottom w:val="none" w:sz="0" w:space="0" w:color="auto"/>
        <w:right w:val="none" w:sz="0" w:space="0" w:color="auto"/>
      </w:divBdr>
    </w:div>
    <w:div w:id="881476427">
      <w:bodyDiv w:val="1"/>
      <w:marLeft w:val="0"/>
      <w:marRight w:val="0"/>
      <w:marTop w:val="0"/>
      <w:marBottom w:val="0"/>
      <w:divBdr>
        <w:top w:val="none" w:sz="0" w:space="0" w:color="auto"/>
        <w:left w:val="none" w:sz="0" w:space="0" w:color="auto"/>
        <w:bottom w:val="none" w:sz="0" w:space="0" w:color="auto"/>
        <w:right w:val="none" w:sz="0" w:space="0" w:color="auto"/>
      </w:divBdr>
    </w:div>
    <w:div w:id="1112942144">
      <w:bodyDiv w:val="1"/>
      <w:marLeft w:val="0"/>
      <w:marRight w:val="0"/>
      <w:marTop w:val="0"/>
      <w:marBottom w:val="0"/>
      <w:divBdr>
        <w:top w:val="none" w:sz="0" w:space="0" w:color="auto"/>
        <w:left w:val="none" w:sz="0" w:space="0" w:color="auto"/>
        <w:bottom w:val="none" w:sz="0" w:space="0" w:color="auto"/>
        <w:right w:val="none" w:sz="0" w:space="0" w:color="auto"/>
      </w:divBdr>
    </w:div>
    <w:div w:id="1221163688">
      <w:bodyDiv w:val="1"/>
      <w:marLeft w:val="0"/>
      <w:marRight w:val="0"/>
      <w:marTop w:val="0"/>
      <w:marBottom w:val="0"/>
      <w:divBdr>
        <w:top w:val="none" w:sz="0" w:space="0" w:color="auto"/>
        <w:left w:val="none" w:sz="0" w:space="0" w:color="auto"/>
        <w:bottom w:val="none" w:sz="0" w:space="0" w:color="auto"/>
        <w:right w:val="none" w:sz="0" w:space="0" w:color="auto"/>
      </w:divBdr>
    </w:div>
    <w:div w:id="1333753275">
      <w:bodyDiv w:val="1"/>
      <w:marLeft w:val="0"/>
      <w:marRight w:val="0"/>
      <w:marTop w:val="0"/>
      <w:marBottom w:val="0"/>
      <w:divBdr>
        <w:top w:val="none" w:sz="0" w:space="0" w:color="auto"/>
        <w:left w:val="none" w:sz="0" w:space="0" w:color="auto"/>
        <w:bottom w:val="none" w:sz="0" w:space="0" w:color="auto"/>
        <w:right w:val="none" w:sz="0" w:space="0" w:color="auto"/>
      </w:divBdr>
    </w:div>
    <w:div w:id="1450007981">
      <w:bodyDiv w:val="1"/>
      <w:marLeft w:val="0"/>
      <w:marRight w:val="0"/>
      <w:marTop w:val="0"/>
      <w:marBottom w:val="0"/>
      <w:divBdr>
        <w:top w:val="none" w:sz="0" w:space="0" w:color="auto"/>
        <w:left w:val="none" w:sz="0" w:space="0" w:color="auto"/>
        <w:bottom w:val="none" w:sz="0" w:space="0" w:color="auto"/>
        <w:right w:val="none" w:sz="0" w:space="0" w:color="auto"/>
      </w:divBdr>
    </w:div>
    <w:div w:id="1664431924">
      <w:bodyDiv w:val="1"/>
      <w:marLeft w:val="0"/>
      <w:marRight w:val="0"/>
      <w:marTop w:val="0"/>
      <w:marBottom w:val="0"/>
      <w:divBdr>
        <w:top w:val="none" w:sz="0" w:space="0" w:color="auto"/>
        <w:left w:val="none" w:sz="0" w:space="0" w:color="auto"/>
        <w:bottom w:val="none" w:sz="0" w:space="0" w:color="auto"/>
        <w:right w:val="none" w:sz="0" w:space="0" w:color="auto"/>
      </w:divBdr>
    </w:div>
    <w:div w:id="1843885017">
      <w:bodyDiv w:val="1"/>
      <w:marLeft w:val="0"/>
      <w:marRight w:val="0"/>
      <w:marTop w:val="0"/>
      <w:marBottom w:val="0"/>
      <w:divBdr>
        <w:top w:val="none" w:sz="0" w:space="0" w:color="auto"/>
        <w:left w:val="none" w:sz="0" w:space="0" w:color="auto"/>
        <w:bottom w:val="none" w:sz="0" w:space="0" w:color="auto"/>
        <w:right w:val="none" w:sz="0" w:space="0" w:color="auto"/>
      </w:divBdr>
    </w:div>
    <w:div w:id="1977101817">
      <w:bodyDiv w:val="1"/>
      <w:marLeft w:val="0"/>
      <w:marRight w:val="0"/>
      <w:marTop w:val="0"/>
      <w:marBottom w:val="0"/>
      <w:divBdr>
        <w:top w:val="none" w:sz="0" w:space="0" w:color="auto"/>
        <w:left w:val="none" w:sz="0" w:space="0" w:color="auto"/>
        <w:bottom w:val="none" w:sz="0" w:space="0" w:color="auto"/>
        <w:right w:val="none" w:sz="0" w:space="0" w:color="auto"/>
      </w:divBdr>
    </w:div>
    <w:div w:id="200994497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package" Target="embeddings/Microsoft_Word_Document5.docx"/><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image" Target="media/image5.emf"/><Relationship Id="rId133" Type="http://schemas.openxmlformats.org/officeDocument/2006/relationships/oleObject" Target="embeddings/oleObject6.bin"/><Relationship Id="rId138" Type="http://schemas.openxmlformats.org/officeDocument/2006/relationships/hyperlink" Target="http://www.omwbe.wa.gov" TargetMode="External"/><Relationship Id="rId16" Type="http://schemas.openxmlformats.org/officeDocument/2006/relationships/customXml" Target="../customXml/item16.xml"/><Relationship Id="rId107" Type="http://schemas.openxmlformats.org/officeDocument/2006/relationships/package" Target="embeddings/Microsoft_Word_Document.docx"/><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hyperlink" Target="https://zoom.us/j/845530598" TargetMode="External"/><Relationship Id="rId123" Type="http://schemas.openxmlformats.org/officeDocument/2006/relationships/oleObject" Target="embeddings/oleObject1.bin"/><Relationship Id="rId128" Type="http://schemas.openxmlformats.org/officeDocument/2006/relationships/image" Target="media/image13.emf"/><Relationship Id="rId144" Type="http://schemas.openxmlformats.org/officeDocument/2006/relationships/theme" Target="theme/theme1.xm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settings" Target="settings.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package" Target="embeddings/Microsoft_Word_Document3.docx"/><Relationship Id="rId118" Type="http://schemas.openxmlformats.org/officeDocument/2006/relationships/image" Target="media/image8.emf"/><Relationship Id="rId134" Type="http://schemas.openxmlformats.org/officeDocument/2006/relationships/image" Target="media/image16.emf"/><Relationship Id="rId139" Type="http://schemas.openxmlformats.org/officeDocument/2006/relationships/hyperlink" Target="http://www.dva.wa.gov" TargetMode="Externa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80" Type="http://schemas.openxmlformats.org/officeDocument/2006/relationships/customXml" Target="../customXml/item80.xml"/><Relationship Id="rId85" Type="http://schemas.openxmlformats.org/officeDocument/2006/relationships/customXml" Target="../customXml/item85.xml"/><Relationship Id="rId93" Type="http://schemas.openxmlformats.org/officeDocument/2006/relationships/numbering" Target="numbering.xml"/><Relationship Id="rId98" Type="http://schemas.openxmlformats.org/officeDocument/2006/relationships/endnotes" Target="endnotes.xml"/><Relationship Id="rId121" Type="http://schemas.openxmlformats.org/officeDocument/2006/relationships/package" Target="embeddings/Microsoft_Word_Document7.docx"/><Relationship Id="rId142" Type="http://schemas.openxmlformats.org/officeDocument/2006/relationships/header" Target="header2.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103" Type="http://schemas.openxmlformats.org/officeDocument/2006/relationships/hyperlink" Target="https://fortress.wa.gov/ga/webs" TargetMode="External"/><Relationship Id="rId108" Type="http://schemas.openxmlformats.org/officeDocument/2006/relationships/image" Target="media/image3.emf"/><Relationship Id="rId116" Type="http://schemas.openxmlformats.org/officeDocument/2006/relationships/image" Target="media/image7.emf"/><Relationship Id="rId124" Type="http://schemas.openxmlformats.org/officeDocument/2006/relationships/image" Target="media/image11.emf"/><Relationship Id="rId129" Type="http://schemas.openxmlformats.org/officeDocument/2006/relationships/oleObject" Target="embeddings/oleObject4.bin"/><Relationship Id="rId137" Type="http://schemas.openxmlformats.org/officeDocument/2006/relationships/hyperlink" Target="http://www.des.wa.gov/services/ContractingPurchasing/Business/Pages/WEBSRegistration.aspx" TargetMode="Externa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customXml" Target="../customXml/item70.xml"/><Relationship Id="rId75" Type="http://schemas.openxmlformats.org/officeDocument/2006/relationships/customXml" Target="../customXml/item75.xml"/><Relationship Id="rId83" Type="http://schemas.openxmlformats.org/officeDocument/2006/relationships/customXml" Target="../customXml/item83.xml"/><Relationship Id="rId88" Type="http://schemas.openxmlformats.org/officeDocument/2006/relationships/customXml" Target="../customXml/item88.xml"/><Relationship Id="rId91" Type="http://schemas.openxmlformats.org/officeDocument/2006/relationships/customXml" Target="../customXml/item91.xml"/><Relationship Id="rId96" Type="http://schemas.openxmlformats.org/officeDocument/2006/relationships/webSettings" Target="webSettings.xml"/><Relationship Id="rId111" Type="http://schemas.openxmlformats.org/officeDocument/2006/relationships/package" Target="embeddings/Microsoft_Word_Document2.docx"/><Relationship Id="rId132" Type="http://schemas.openxmlformats.org/officeDocument/2006/relationships/image" Target="media/image15.emf"/><Relationship Id="rId14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image" Target="media/image2.emf"/><Relationship Id="rId114" Type="http://schemas.openxmlformats.org/officeDocument/2006/relationships/image" Target="media/image6.emf"/><Relationship Id="rId119" Type="http://schemas.openxmlformats.org/officeDocument/2006/relationships/package" Target="embeddings/Microsoft_Word_Document6.docx"/><Relationship Id="rId127" Type="http://schemas.openxmlformats.org/officeDocument/2006/relationships/oleObject" Target="embeddings/oleObject3.bin"/><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styles" Target="styles.xml"/><Relationship Id="rId99" Type="http://schemas.openxmlformats.org/officeDocument/2006/relationships/image" Target="media/image1.jpeg"/><Relationship Id="rId101" Type="http://schemas.openxmlformats.org/officeDocument/2006/relationships/hyperlink" Target="http://www.naspo.org" TargetMode="External"/><Relationship Id="rId122" Type="http://schemas.openxmlformats.org/officeDocument/2006/relationships/image" Target="media/image10.emf"/><Relationship Id="rId130" Type="http://schemas.openxmlformats.org/officeDocument/2006/relationships/image" Target="media/image14.emf"/><Relationship Id="rId135" Type="http://schemas.openxmlformats.org/officeDocument/2006/relationships/package" Target="embeddings/Microsoft_Word_Document8.docx"/><Relationship Id="rId143"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package" Target="embeddings/Microsoft_Word_Document1.docx"/><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footnotes" Target="footnotes.xml"/><Relationship Id="rId104" Type="http://schemas.openxmlformats.org/officeDocument/2006/relationships/hyperlink" Target="https://www.eventbrite.com/e/commercial-card-solicitation-pre-bid-conference-sol-0071900819-tickets-62671130037" TargetMode="External"/><Relationship Id="rId120" Type="http://schemas.openxmlformats.org/officeDocument/2006/relationships/image" Target="media/image9.emf"/><Relationship Id="rId125" Type="http://schemas.openxmlformats.org/officeDocument/2006/relationships/oleObject" Target="embeddings/oleObject2.bin"/><Relationship Id="rId141" Type="http://schemas.openxmlformats.org/officeDocument/2006/relationships/footer" Target="footer1.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image" Target="media/image4.emf"/><Relationship Id="rId115" Type="http://schemas.openxmlformats.org/officeDocument/2006/relationships/package" Target="embeddings/Microsoft_Word_Document4.docx"/><Relationship Id="rId131" Type="http://schemas.openxmlformats.org/officeDocument/2006/relationships/oleObject" Target="embeddings/oleObject5.bin"/><Relationship Id="rId136" Type="http://schemas.openxmlformats.org/officeDocument/2006/relationships/hyperlink" Target="http://www.omwbe.wa.gov/" TargetMode="External"/><Relationship Id="rId61" Type="http://schemas.openxmlformats.org/officeDocument/2006/relationships/customXml" Target="../customXml/item61.xml"/><Relationship Id="rId82" Type="http://schemas.openxmlformats.org/officeDocument/2006/relationships/customXml" Target="../customXml/item8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hyperlink" Target="http://www.naspovaluepoint.org" TargetMode="External"/><Relationship Id="rId105" Type="http://schemas.openxmlformats.org/officeDocument/2006/relationships/hyperlink" Target="https://www.governor.wa.gov/sites/default/files/exe_order/18-03%20-%20Workers%20Rights%20%28tmp%29.pdf?=32717" TargetMode="External"/><Relationship Id="rId126" Type="http://schemas.openxmlformats.org/officeDocument/2006/relationships/image" Target="media/image12.emf"/></Relationships>
</file>

<file path=word/_rels/header2.xml.rels><?xml version="1.0" encoding="UTF-8" standalone="yes"?>
<Relationships xmlns="http://schemas.openxmlformats.org/package/2006/relationships"><Relationship Id="rId1" Type="http://schemas.openxmlformats.org/officeDocument/2006/relationships/image" Target="media/image17.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LongProperties xmlns="http://schemas.microsoft.com/office/2006/metadata/longProperties"/>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mso-contentType ?>
<FormTemplates xmlns="http://schemas.microsoft.com/sharepoint/v3/contenttype/forms">
  <Display>DocumentLibraryForm</Display>
  <Edit>DocumentLibraryForm</Edit>
  <New>DocumentLibraryForm</New>
</FormTemplates>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ct:contentTypeSchema xmlns:ct="http://schemas.microsoft.com/office/2006/metadata/contentType" xmlns:ma="http://schemas.microsoft.com/office/2006/metadata/properties/metaAttributes" ct:_="" ma:_="" ma:contentTypeName="Document" ma:contentTypeID="0x01010058B848503616A74292EA15D8ED0BAC5C" ma:contentTypeVersion="2" ma:contentTypeDescription="Create a new document." ma:contentTypeScope="" ma:versionID="5d39126f218aa33bc1a126b493e30088">
  <xsd:schema xmlns:xsd="http://www.w3.org/2001/XMLSchema" xmlns:xs="http://www.w3.org/2001/XMLSchema" xmlns:p="http://schemas.microsoft.com/office/2006/metadata/properties" xmlns:ns1="http://schemas.microsoft.com/sharepoint/v3" targetNamespace="http://schemas.microsoft.com/office/2006/metadata/properties" ma:root="true" ma:fieldsID="3c87f0b42af7d7c9f71fc778b7b1e61c"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internalName="PublishingStartDate">
      <xsd:simpleType>
        <xsd:restriction base="dms:Unknown"/>
      </xsd:simpleType>
    </xsd:element>
    <xsd:element name="PublishingExpirationDate" ma:index="9" nillable="true" ma:displayName="Scheduling End Dat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2972F6F9-5F45-4996-BA8B-A35A4DE362A0}">
  <ds:schemaRefs>
    <ds:schemaRef ds:uri="http://schemas.openxmlformats.org/officeDocument/2006/bibliography"/>
  </ds:schemaRefs>
</ds:datastoreItem>
</file>

<file path=customXml/itemProps2.xml><?xml version="1.0" encoding="utf-8"?>
<ds:datastoreItem xmlns:ds="http://schemas.openxmlformats.org/officeDocument/2006/customXml" ds:itemID="{2BFC9B85-D35F-4AB2-9085-DF8EC265956E}">
  <ds:schemaRefs>
    <ds:schemaRef ds:uri="http://schemas.openxmlformats.org/officeDocument/2006/bibliography"/>
  </ds:schemaRefs>
</ds:datastoreItem>
</file>

<file path=customXml/itemProps3.xml><?xml version="1.0" encoding="utf-8"?>
<ds:datastoreItem xmlns:ds="http://schemas.openxmlformats.org/officeDocument/2006/customXml" ds:itemID="{84CFFF51-9E27-4ECA-BD7B-A857D8640952}">
  <ds:schemaRefs>
    <ds:schemaRef ds:uri="http://schemas.openxmlformats.org/officeDocument/2006/bibliography"/>
  </ds:schemaRefs>
</ds:datastoreItem>
</file>

<file path=customXml/itemProps4.xml><?xml version="1.0" encoding="utf-8"?>
<ds:datastoreItem xmlns:ds="http://schemas.openxmlformats.org/officeDocument/2006/customXml" ds:itemID="{0E9F143A-E0BB-4F9B-9460-A17CAD912376}">
  <ds:schemaRefs>
    <ds:schemaRef ds:uri="http://schemas.openxmlformats.org/officeDocument/2006/bibliography"/>
  </ds:schemaRefs>
</ds:datastoreItem>
</file>

<file path=customXml/itemProps5.xml><?xml version="1.0" encoding="utf-8"?>
<ds:datastoreItem xmlns:ds="http://schemas.openxmlformats.org/officeDocument/2006/customXml" ds:itemID="{9BAD50A9-A8C7-4B48-B9BF-8C4B16A1ED37}">
  <ds:schemaRefs>
    <ds:schemaRef ds:uri="http://schemas.openxmlformats.org/officeDocument/2006/bibliography"/>
  </ds:schemaRefs>
</ds:datastoreItem>
</file>

<file path=customXml/itemProps6.xml><?xml version="1.0" encoding="utf-8"?>
<ds:datastoreItem xmlns:ds="http://schemas.openxmlformats.org/officeDocument/2006/customXml" ds:itemID="{39688C61-C059-49AD-B5B8-5D0BB9C35167}">
  <ds:schemaRefs>
    <ds:schemaRef ds:uri="http://schemas.openxmlformats.org/officeDocument/2006/bibliography"/>
  </ds:schemaRefs>
</ds:datastoreItem>
</file>

<file path=customXml/itemProps7.xml><?xml version="1.0" encoding="utf-8"?>
<ds:datastoreItem xmlns:ds="http://schemas.openxmlformats.org/officeDocument/2006/customXml" ds:itemID="{06590697-AF39-4CC6-A868-AA48975A1B0C}">
  <ds:schemaRefs>
    <ds:schemaRef ds:uri="http://schemas.openxmlformats.org/officeDocument/2006/bibliography"/>
  </ds:schemaRefs>
</ds:datastoreItem>
</file>

<file path=customXml/itemProps8.xml><?xml version="1.0" encoding="utf-8"?>
<ds:datastoreItem xmlns:ds="http://schemas.openxmlformats.org/officeDocument/2006/customXml" ds:itemID="{177A96E2-65A0-43CD-B727-F7CEC8293FDD}">
  <ds:schemaRefs>
    <ds:schemaRef ds:uri="http://schemas.openxmlformats.org/officeDocument/2006/bibliography"/>
  </ds:schemaRefs>
</ds:datastoreItem>
</file>

<file path=customXml/itemProps9.xml><?xml version="1.0" encoding="utf-8"?>
<ds:datastoreItem xmlns:ds="http://schemas.openxmlformats.org/officeDocument/2006/customXml" ds:itemID="{E1FCE1C9-3348-4C23-A24D-C4F445BB9C0D}">
  <ds:schemaRefs>
    <ds:schemaRef ds:uri="http://schemas.openxmlformats.org/officeDocument/2006/bibliography"/>
  </ds:schemaRefs>
</ds:datastoreItem>
</file>

<file path=customXml/itemProps10.xml><?xml version="1.0" encoding="utf-8"?>
<ds:datastoreItem xmlns:ds="http://schemas.openxmlformats.org/officeDocument/2006/customXml" ds:itemID="{465A6C07-D655-45EE-87F9-AE217FB5804A}">
  <ds:schemaRefs>
    <ds:schemaRef ds:uri="http://schemas.openxmlformats.org/officeDocument/2006/bibliography"/>
  </ds:schemaRefs>
</ds:datastoreItem>
</file>

<file path=customXml/itemProps11.xml><?xml version="1.0" encoding="utf-8"?>
<ds:datastoreItem xmlns:ds="http://schemas.openxmlformats.org/officeDocument/2006/customXml" ds:itemID="{EB0B8E1A-57AA-4FFA-A15C-75C58673A22A}">
  <ds:schemaRefs>
    <ds:schemaRef ds:uri="http://schemas.openxmlformats.org/officeDocument/2006/bibliography"/>
  </ds:schemaRefs>
</ds:datastoreItem>
</file>

<file path=customXml/itemProps12.xml><?xml version="1.0" encoding="utf-8"?>
<ds:datastoreItem xmlns:ds="http://schemas.openxmlformats.org/officeDocument/2006/customXml" ds:itemID="{07725CF0-60C7-45C4-A662-B8FC635D5F70}">
  <ds:schemaRefs>
    <ds:schemaRef ds:uri="http://schemas.openxmlformats.org/officeDocument/2006/bibliography"/>
  </ds:schemaRefs>
</ds:datastoreItem>
</file>

<file path=customXml/itemProps13.xml><?xml version="1.0" encoding="utf-8"?>
<ds:datastoreItem xmlns:ds="http://schemas.openxmlformats.org/officeDocument/2006/customXml" ds:itemID="{D21ABF8F-D5A4-48E2-AF0D-F8DEDDE7A004}">
  <ds:schemaRefs>
    <ds:schemaRef ds:uri="http://schemas.openxmlformats.org/officeDocument/2006/bibliography"/>
  </ds:schemaRefs>
</ds:datastoreItem>
</file>

<file path=customXml/itemProps14.xml><?xml version="1.0" encoding="utf-8"?>
<ds:datastoreItem xmlns:ds="http://schemas.openxmlformats.org/officeDocument/2006/customXml" ds:itemID="{DE926B06-F3F2-4BCE-B13F-ED1E83B12DAA}">
  <ds:schemaRefs>
    <ds:schemaRef ds:uri="http://schemas.openxmlformats.org/officeDocument/2006/bibliography"/>
  </ds:schemaRefs>
</ds:datastoreItem>
</file>

<file path=customXml/itemProps15.xml><?xml version="1.0" encoding="utf-8"?>
<ds:datastoreItem xmlns:ds="http://schemas.openxmlformats.org/officeDocument/2006/customXml" ds:itemID="{4DB495D8-FD49-453E-B9F5-6AE44EC9C95D}">
  <ds:schemaRefs>
    <ds:schemaRef ds:uri="http://schemas.openxmlformats.org/officeDocument/2006/bibliography"/>
  </ds:schemaRefs>
</ds:datastoreItem>
</file>

<file path=customXml/itemProps16.xml><?xml version="1.0" encoding="utf-8"?>
<ds:datastoreItem xmlns:ds="http://schemas.openxmlformats.org/officeDocument/2006/customXml" ds:itemID="{D34AF716-E5D8-47E9-982B-6F66127F9FE6}">
  <ds:schemaRefs>
    <ds:schemaRef ds:uri="http://schemas.openxmlformats.org/officeDocument/2006/bibliography"/>
  </ds:schemaRefs>
</ds:datastoreItem>
</file>

<file path=customXml/itemProps17.xml><?xml version="1.0" encoding="utf-8"?>
<ds:datastoreItem xmlns:ds="http://schemas.openxmlformats.org/officeDocument/2006/customXml" ds:itemID="{1E52DCB0-5A9D-4E99-9633-AC543F756E38}">
  <ds:schemaRefs>
    <ds:schemaRef ds:uri="http://schemas.openxmlformats.org/officeDocument/2006/bibliography"/>
  </ds:schemaRefs>
</ds:datastoreItem>
</file>

<file path=customXml/itemProps18.xml><?xml version="1.0" encoding="utf-8"?>
<ds:datastoreItem xmlns:ds="http://schemas.openxmlformats.org/officeDocument/2006/customXml" ds:itemID="{049E508D-03F0-4520-AECD-51057196716C}">
  <ds:schemaRefs>
    <ds:schemaRef ds:uri="http://schemas.microsoft.com/office/2006/metadata/longProperties"/>
  </ds:schemaRefs>
</ds:datastoreItem>
</file>

<file path=customXml/itemProps19.xml><?xml version="1.0" encoding="utf-8"?>
<ds:datastoreItem xmlns:ds="http://schemas.openxmlformats.org/officeDocument/2006/customXml" ds:itemID="{5A7F4CC5-C699-4A2A-90DB-01D0B6F0D913}">
  <ds:schemaRefs>
    <ds:schemaRef ds:uri="http://schemas.openxmlformats.org/officeDocument/2006/bibliography"/>
  </ds:schemaRefs>
</ds:datastoreItem>
</file>

<file path=customXml/itemProps20.xml><?xml version="1.0" encoding="utf-8"?>
<ds:datastoreItem xmlns:ds="http://schemas.openxmlformats.org/officeDocument/2006/customXml" ds:itemID="{8E39918B-4945-49A6-BDEC-BA1680BE610A}">
  <ds:schemaRefs>
    <ds:schemaRef ds:uri="http://schemas.openxmlformats.org/officeDocument/2006/bibliography"/>
  </ds:schemaRefs>
</ds:datastoreItem>
</file>

<file path=customXml/itemProps21.xml><?xml version="1.0" encoding="utf-8"?>
<ds:datastoreItem xmlns:ds="http://schemas.openxmlformats.org/officeDocument/2006/customXml" ds:itemID="{BE210125-00FE-49B3-AC5C-B3D5FCA3268B}">
  <ds:schemaRefs>
    <ds:schemaRef ds:uri="http://schemas.openxmlformats.org/officeDocument/2006/bibliography"/>
  </ds:schemaRefs>
</ds:datastoreItem>
</file>

<file path=customXml/itemProps22.xml><?xml version="1.0" encoding="utf-8"?>
<ds:datastoreItem xmlns:ds="http://schemas.openxmlformats.org/officeDocument/2006/customXml" ds:itemID="{4C370DF3-FEFB-4DA5-98CD-9A2AF89FF4BF}">
  <ds:schemaRefs>
    <ds:schemaRef ds:uri="http://schemas.openxmlformats.org/officeDocument/2006/bibliography"/>
  </ds:schemaRefs>
</ds:datastoreItem>
</file>

<file path=customXml/itemProps23.xml><?xml version="1.0" encoding="utf-8"?>
<ds:datastoreItem xmlns:ds="http://schemas.openxmlformats.org/officeDocument/2006/customXml" ds:itemID="{30CE2530-0919-40F1-93AF-A77E248A5C98}">
  <ds:schemaRefs>
    <ds:schemaRef ds:uri="http://schemas.microsoft.com/sharepoint/v3/contenttype/forms"/>
  </ds:schemaRefs>
</ds:datastoreItem>
</file>

<file path=customXml/itemProps24.xml><?xml version="1.0" encoding="utf-8"?>
<ds:datastoreItem xmlns:ds="http://schemas.openxmlformats.org/officeDocument/2006/customXml" ds:itemID="{469FCA4C-4324-40A6-BCC2-343B3260BEC7}">
  <ds:schemaRefs>
    <ds:schemaRef ds:uri="http://schemas.openxmlformats.org/officeDocument/2006/bibliography"/>
  </ds:schemaRefs>
</ds:datastoreItem>
</file>

<file path=customXml/itemProps25.xml><?xml version="1.0" encoding="utf-8"?>
<ds:datastoreItem xmlns:ds="http://schemas.openxmlformats.org/officeDocument/2006/customXml" ds:itemID="{C843EE8D-AF6A-4663-86B8-C22FA11CA126}">
  <ds:schemaRefs>
    <ds:schemaRef ds:uri="http://schemas.openxmlformats.org/officeDocument/2006/bibliography"/>
  </ds:schemaRefs>
</ds:datastoreItem>
</file>

<file path=customXml/itemProps26.xml><?xml version="1.0" encoding="utf-8"?>
<ds:datastoreItem xmlns:ds="http://schemas.openxmlformats.org/officeDocument/2006/customXml" ds:itemID="{03ECEC89-3D08-477D-B7D1-FDB5C528D8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7.xml><?xml version="1.0" encoding="utf-8"?>
<ds:datastoreItem xmlns:ds="http://schemas.openxmlformats.org/officeDocument/2006/customXml" ds:itemID="{AA49E70B-E2D6-4C09-9846-4CC0749B0226}">
  <ds:schemaRefs>
    <ds:schemaRef ds:uri="http://schemas.openxmlformats.org/officeDocument/2006/bibliography"/>
  </ds:schemaRefs>
</ds:datastoreItem>
</file>

<file path=customXml/itemProps28.xml><?xml version="1.0" encoding="utf-8"?>
<ds:datastoreItem xmlns:ds="http://schemas.openxmlformats.org/officeDocument/2006/customXml" ds:itemID="{3752559A-2E5B-4A6B-92A5-8039B915E233}">
  <ds:schemaRefs>
    <ds:schemaRef ds:uri="http://schemas.openxmlformats.org/officeDocument/2006/bibliography"/>
  </ds:schemaRefs>
</ds:datastoreItem>
</file>

<file path=customXml/itemProps29.xml><?xml version="1.0" encoding="utf-8"?>
<ds:datastoreItem xmlns:ds="http://schemas.openxmlformats.org/officeDocument/2006/customXml" ds:itemID="{D894332F-556C-455F-9AC5-86183D37F44D}">
  <ds:schemaRefs>
    <ds:schemaRef ds:uri="http://schemas.openxmlformats.org/officeDocument/2006/bibliography"/>
  </ds:schemaRefs>
</ds:datastoreItem>
</file>

<file path=customXml/itemProps30.xml><?xml version="1.0" encoding="utf-8"?>
<ds:datastoreItem xmlns:ds="http://schemas.openxmlformats.org/officeDocument/2006/customXml" ds:itemID="{83A35033-5D37-4467-B69D-04ADC053DD3E}">
  <ds:schemaRefs>
    <ds:schemaRef ds:uri="http://schemas.openxmlformats.org/officeDocument/2006/bibliography"/>
  </ds:schemaRefs>
</ds:datastoreItem>
</file>

<file path=customXml/itemProps31.xml><?xml version="1.0" encoding="utf-8"?>
<ds:datastoreItem xmlns:ds="http://schemas.openxmlformats.org/officeDocument/2006/customXml" ds:itemID="{BD3D1B90-E430-4DFB-9ECC-0A174D24453A}">
  <ds:schemaRefs>
    <ds:schemaRef ds:uri="http://schemas.openxmlformats.org/officeDocument/2006/bibliography"/>
  </ds:schemaRefs>
</ds:datastoreItem>
</file>

<file path=customXml/itemProps32.xml><?xml version="1.0" encoding="utf-8"?>
<ds:datastoreItem xmlns:ds="http://schemas.openxmlformats.org/officeDocument/2006/customXml" ds:itemID="{C06F77B9-7FBF-4669-86D6-40D9E7FDD53F}">
  <ds:schemaRefs>
    <ds:schemaRef ds:uri="http://schemas.openxmlformats.org/officeDocument/2006/bibliography"/>
  </ds:schemaRefs>
</ds:datastoreItem>
</file>

<file path=customXml/itemProps33.xml><?xml version="1.0" encoding="utf-8"?>
<ds:datastoreItem xmlns:ds="http://schemas.openxmlformats.org/officeDocument/2006/customXml" ds:itemID="{68B18ABB-6750-4A72-AA25-7B5D2F39CE33}">
  <ds:schemaRefs>
    <ds:schemaRef ds:uri="http://schemas.openxmlformats.org/officeDocument/2006/bibliography"/>
  </ds:schemaRefs>
</ds:datastoreItem>
</file>

<file path=customXml/itemProps34.xml><?xml version="1.0" encoding="utf-8"?>
<ds:datastoreItem xmlns:ds="http://schemas.openxmlformats.org/officeDocument/2006/customXml" ds:itemID="{D53D7720-6CDE-40FB-A5FF-B58C7F6FA5D0}">
  <ds:schemaRefs>
    <ds:schemaRef ds:uri="http://schemas.openxmlformats.org/officeDocument/2006/bibliography"/>
  </ds:schemaRefs>
</ds:datastoreItem>
</file>

<file path=customXml/itemProps35.xml><?xml version="1.0" encoding="utf-8"?>
<ds:datastoreItem xmlns:ds="http://schemas.openxmlformats.org/officeDocument/2006/customXml" ds:itemID="{A2A56D7D-AF0A-48C9-A40A-7BE496A829FC}">
  <ds:schemaRefs>
    <ds:schemaRef ds:uri="http://schemas.openxmlformats.org/officeDocument/2006/bibliography"/>
  </ds:schemaRefs>
</ds:datastoreItem>
</file>

<file path=customXml/itemProps36.xml><?xml version="1.0" encoding="utf-8"?>
<ds:datastoreItem xmlns:ds="http://schemas.openxmlformats.org/officeDocument/2006/customXml" ds:itemID="{B4C707BA-3F65-4D7D-A7AC-75BCAE55245B}">
  <ds:schemaRefs>
    <ds:schemaRef ds:uri="http://schemas.openxmlformats.org/officeDocument/2006/bibliography"/>
  </ds:schemaRefs>
</ds:datastoreItem>
</file>

<file path=customXml/itemProps37.xml><?xml version="1.0" encoding="utf-8"?>
<ds:datastoreItem xmlns:ds="http://schemas.openxmlformats.org/officeDocument/2006/customXml" ds:itemID="{A869DE19-3ED2-4436-AE4B-624D46901169}">
  <ds:schemaRefs>
    <ds:schemaRef ds:uri="http://schemas.openxmlformats.org/officeDocument/2006/bibliography"/>
  </ds:schemaRefs>
</ds:datastoreItem>
</file>

<file path=customXml/itemProps38.xml><?xml version="1.0" encoding="utf-8"?>
<ds:datastoreItem xmlns:ds="http://schemas.openxmlformats.org/officeDocument/2006/customXml" ds:itemID="{221C762B-0403-40B4-A67B-9F65D2F9E11D}">
  <ds:schemaRefs>
    <ds:schemaRef ds:uri="http://schemas.openxmlformats.org/officeDocument/2006/bibliography"/>
  </ds:schemaRefs>
</ds:datastoreItem>
</file>

<file path=customXml/itemProps39.xml><?xml version="1.0" encoding="utf-8"?>
<ds:datastoreItem xmlns:ds="http://schemas.openxmlformats.org/officeDocument/2006/customXml" ds:itemID="{F8922716-5D44-40AD-9814-CFC73141EA7E}">
  <ds:schemaRefs>
    <ds:schemaRef ds:uri="http://schemas.openxmlformats.org/officeDocument/2006/bibliography"/>
  </ds:schemaRefs>
</ds:datastoreItem>
</file>

<file path=customXml/itemProps40.xml><?xml version="1.0" encoding="utf-8"?>
<ds:datastoreItem xmlns:ds="http://schemas.openxmlformats.org/officeDocument/2006/customXml" ds:itemID="{8DBC3618-1049-4360-A9E1-A554503AE0E4}">
  <ds:schemaRefs>
    <ds:schemaRef ds:uri="http://schemas.openxmlformats.org/officeDocument/2006/bibliography"/>
  </ds:schemaRefs>
</ds:datastoreItem>
</file>

<file path=customXml/itemProps41.xml><?xml version="1.0" encoding="utf-8"?>
<ds:datastoreItem xmlns:ds="http://schemas.openxmlformats.org/officeDocument/2006/customXml" ds:itemID="{95D3B5D5-CF4D-4BC8-9256-D900E7E12888}">
  <ds:schemaRefs>
    <ds:schemaRef ds:uri="http://schemas.openxmlformats.org/officeDocument/2006/bibliography"/>
  </ds:schemaRefs>
</ds:datastoreItem>
</file>

<file path=customXml/itemProps42.xml><?xml version="1.0" encoding="utf-8"?>
<ds:datastoreItem xmlns:ds="http://schemas.openxmlformats.org/officeDocument/2006/customXml" ds:itemID="{D6B701D5-71EA-4731-8866-B279B187C6F1}">
  <ds:schemaRefs>
    <ds:schemaRef ds:uri="http://schemas.openxmlformats.org/officeDocument/2006/bibliography"/>
  </ds:schemaRefs>
</ds:datastoreItem>
</file>

<file path=customXml/itemProps43.xml><?xml version="1.0" encoding="utf-8"?>
<ds:datastoreItem xmlns:ds="http://schemas.openxmlformats.org/officeDocument/2006/customXml" ds:itemID="{CC5B4965-8483-4C41-AB83-FE1F44C61DE9}">
  <ds:schemaRefs>
    <ds:schemaRef ds:uri="http://schemas.openxmlformats.org/officeDocument/2006/bibliography"/>
  </ds:schemaRefs>
</ds:datastoreItem>
</file>

<file path=customXml/itemProps44.xml><?xml version="1.0" encoding="utf-8"?>
<ds:datastoreItem xmlns:ds="http://schemas.openxmlformats.org/officeDocument/2006/customXml" ds:itemID="{4C1D6437-149A-4561-87BC-5D8F4AC6C512}">
  <ds:schemaRefs>
    <ds:schemaRef ds:uri="http://schemas.openxmlformats.org/officeDocument/2006/bibliography"/>
  </ds:schemaRefs>
</ds:datastoreItem>
</file>

<file path=customXml/itemProps45.xml><?xml version="1.0" encoding="utf-8"?>
<ds:datastoreItem xmlns:ds="http://schemas.openxmlformats.org/officeDocument/2006/customXml" ds:itemID="{5C6462F7-B20C-4028-BFEB-48DA3F1683D4}">
  <ds:schemaRefs>
    <ds:schemaRef ds:uri="http://schemas.openxmlformats.org/officeDocument/2006/bibliography"/>
  </ds:schemaRefs>
</ds:datastoreItem>
</file>

<file path=customXml/itemProps46.xml><?xml version="1.0" encoding="utf-8"?>
<ds:datastoreItem xmlns:ds="http://schemas.openxmlformats.org/officeDocument/2006/customXml" ds:itemID="{AF6DDA9E-DBC4-4F47-846F-AFA7DFCF96D2}">
  <ds:schemaRefs>
    <ds:schemaRef ds:uri="http://schemas.openxmlformats.org/officeDocument/2006/bibliography"/>
  </ds:schemaRefs>
</ds:datastoreItem>
</file>

<file path=customXml/itemProps47.xml><?xml version="1.0" encoding="utf-8"?>
<ds:datastoreItem xmlns:ds="http://schemas.openxmlformats.org/officeDocument/2006/customXml" ds:itemID="{E1516213-94F0-474D-8AE5-4D8B5F8D25A6}">
  <ds:schemaRefs>
    <ds:schemaRef ds:uri="http://schemas.openxmlformats.org/officeDocument/2006/bibliography"/>
  </ds:schemaRefs>
</ds:datastoreItem>
</file>

<file path=customXml/itemProps48.xml><?xml version="1.0" encoding="utf-8"?>
<ds:datastoreItem xmlns:ds="http://schemas.openxmlformats.org/officeDocument/2006/customXml" ds:itemID="{E7AEE71C-5A4E-444A-A789-D96C71A92523}">
  <ds:schemaRefs>
    <ds:schemaRef ds:uri="http://schemas.openxmlformats.org/officeDocument/2006/bibliography"/>
  </ds:schemaRefs>
</ds:datastoreItem>
</file>

<file path=customXml/itemProps49.xml><?xml version="1.0" encoding="utf-8"?>
<ds:datastoreItem xmlns:ds="http://schemas.openxmlformats.org/officeDocument/2006/customXml" ds:itemID="{79727F69-C821-4E07-BBB4-D223A50658D7}">
  <ds:schemaRefs>
    <ds:schemaRef ds:uri="http://schemas.openxmlformats.org/officeDocument/2006/bibliography"/>
  </ds:schemaRefs>
</ds:datastoreItem>
</file>

<file path=customXml/itemProps50.xml><?xml version="1.0" encoding="utf-8"?>
<ds:datastoreItem xmlns:ds="http://schemas.openxmlformats.org/officeDocument/2006/customXml" ds:itemID="{505ADCB7-87E7-4F2F-B345-BB6BFE849201}">
  <ds:schemaRefs>
    <ds:schemaRef ds:uri="http://schemas.openxmlformats.org/officeDocument/2006/bibliography"/>
  </ds:schemaRefs>
</ds:datastoreItem>
</file>

<file path=customXml/itemProps51.xml><?xml version="1.0" encoding="utf-8"?>
<ds:datastoreItem xmlns:ds="http://schemas.openxmlformats.org/officeDocument/2006/customXml" ds:itemID="{6CE5BB90-1AC2-4831-A536-30F8BF66F5D6}">
  <ds:schemaRefs>
    <ds:schemaRef ds:uri="http://schemas.openxmlformats.org/officeDocument/2006/bibliography"/>
  </ds:schemaRefs>
</ds:datastoreItem>
</file>

<file path=customXml/itemProps52.xml><?xml version="1.0" encoding="utf-8"?>
<ds:datastoreItem xmlns:ds="http://schemas.openxmlformats.org/officeDocument/2006/customXml" ds:itemID="{D65A6DC4-C336-470D-8C97-C5A10DDCCF6D}">
  <ds:schemaRefs>
    <ds:schemaRef ds:uri="http://schemas.openxmlformats.org/officeDocument/2006/bibliography"/>
  </ds:schemaRefs>
</ds:datastoreItem>
</file>

<file path=customXml/itemProps53.xml><?xml version="1.0" encoding="utf-8"?>
<ds:datastoreItem xmlns:ds="http://schemas.openxmlformats.org/officeDocument/2006/customXml" ds:itemID="{D3B36879-D381-4841-AF88-0C5F31C2FB39}">
  <ds:schemaRefs>
    <ds:schemaRef ds:uri="http://schemas.openxmlformats.org/officeDocument/2006/bibliography"/>
  </ds:schemaRefs>
</ds:datastoreItem>
</file>

<file path=customXml/itemProps54.xml><?xml version="1.0" encoding="utf-8"?>
<ds:datastoreItem xmlns:ds="http://schemas.openxmlformats.org/officeDocument/2006/customXml" ds:itemID="{7FDEEBDE-DFBA-4A48-9E72-3A6CDCAD3BE8}">
  <ds:schemaRefs>
    <ds:schemaRef ds:uri="http://schemas.openxmlformats.org/officeDocument/2006/bibliography"/>
  </ds:schemaRefs>
</ds:datastoreItem>
</file>

<file path=customXml/itemProps55.xml><?xml version="1.0" encoding="utf-8"?>
<ds:datastoreItem xmlns:ds="http://schemas.openxmlformats.org/officeDocument/2006/customXml" ds:itemID="{E12C8DE9-8CF8-4150-B760-FB413D3C2604}">
  <ds:schemaRefs>
    <ds:schemaRef ds:uri="http://schemas.openxmlformats.org/officeDocument/2006/bibliography"/>
  </ds:schemaRefs>
</ds:datastoreItem>
</file>

<file path=customXml/itemProps56.xml><?xml version="1.0" encoding="utf-8"?>
<ds:datastoreItem xmlns:ds="http://schemas.openxmlformats.org/officeDocument/2006/customXml" ds:itemID="{AA10028F-2082-49FD-B003-843007059CC7}">
  <ds:schemaRefs>
    <ds:schemaRef ds:uri="http://schemas.openxmlformats.org/officeDocument/2006/bibliography"/>
  </ds:schemaRefs>
</ds:datastoreItem>
</file>

<file path=customXml/itemProps57.xml><?xml version="1.0" encoding="utf-8"?>
<ds:datastoreItem xmlns:ds="http://schemas.openxmlformats.org/officeDocument/2006/customXml" ds:itemID="{A44BD739-28A8-4AF0-A599-CC95D5213025}">
  <ds:schemaRefs>
    <ds:schemaRef ds:uri="http://schemas.openxmlformats.org/officeDocument/2006/bibliography"/>
  </ds:schemaRefs>
</ds:datastoreItem>
</file>

<file path=customXml/itemProps58.xml><?xml version="1.0" encoding="utf-8"?>
<ds:datastoreItem xmlns:ds="http://schemas.openxmlformats.org/officeDocument/2006/customXml" ds:itemID="{BEE9403B-0775-4895-B480-DAAB3111ED7D}">
  <ds:schemaRefs>
    <ds:schemaRef ds:uri="http://schemas.openxmlformats.org/officeDocument/2006/bibliography"/>
  </ds:schemaRefs>
</ds:datastoreItem>
</file>

<file path=customXml/itemProps59.xml><?xml version="1.0" encoding="utf-8"?>
<ds:datastoreItem xmlns:ds="http://schemas.openxmlformats.org/officeDocument/2006/customXml" ds:itemID="{24BEA9AC-1148-485A-AB4B-9002C9DAE4A9}">
  <ds:schemaRefs>
    <ds:schemaRef ds:uri="http://schemas.openxmlformats.org/officeDocument/2006/bibliography"/>
  </ds:schemaRefs>
</ds:datastoreItem>
</file>

<file path=customXml/itemProps60.xml><?xml version="1.0" encoding="utf-8"?>
<ds:datastoreItem xmlns:ds="http://schemas.openxmlformats.org/officeDocument/2006/customXml" ds:itemID="{4DD401C4-3D36-4E6B-8494-21219812D8A7}">
  <ds:schemaRefs>
    <ds:schemaRef ds:uri="http://schemas.openxmlformats.org/officeDocument/2006/bibliography"/>
  </ds:schemaRefs>
</ds:datastoreItem>
</file>

<file path=customXml/itemProps61.xml><?xml version="1.0" encoding="utf-8"?>
<ds:datastoreItem xmlns:ds="http://schemas.openxmlformats.org/officeDocument/2006/customXml" ds:itemID="{06798F06-1763-4489-9EC2-7EF43221C4A7}">
  <ds:schemaRefs>
    <ds:schemaRef ds:uri="http://schemas.openxmlformats.org/officeDocument/2006/bibliography"/>
  </ds:schemaRefs>
</ds:datastoreItem>
</file>

<file path=customXml/itemProps62.xml><?xml version="1.0" encoding="utf-8"?>
<ds:datastoreItem xmlns:ds="http://schemas.openxmlformats.org/officeDocument/2006/customXml" ds:itemID="{447CA3C0-86BE-4F6A-96D7-4F5B7D1F5CBA}">
  <ds:schemaRefs>
    <ds:schemaRef ds:uri="http://schemas.openxmlformats.org/officeDocument/2006/bibliography"/>
  </ds:schemaRefs>
</ds:datastoreItem>
</file>

<file path=customXml/itemProps63.xml><?xml version="1.0" encoding="utf-8"?>
<ds:datastoreItem xmlns:ds="http://schemas.openxmlformats.org/officeDocument/2006/customXml" ds:itemID="{0FFB99CB-0C1B-4273-BB4F-B52FFD2E75F1}">
  <ds:schemaRefs>
    <ds:schemaRef ds:uri="http://schemas.openxmlformats.org/officeDocument/2006/bibliography"/>
  </ds:schemaRefs>
</ds:datastoreItem>
</file>

<file path=customXml/itemProps64.xml><?xml version="1.0" encoding="utf-8"?>
<ds:datastoreItem xmlns:ds="http://schemas.openxmlformats.org/officeDocument/2006/customXml" ds:itemID="{F55AD610-4A7E-4732-B7B9-85AB9D8B5F97}">
  <ds:schemaRefs>
    <ds:schemaRef ds:uri="http://schemas.openxmlformats.org/officeDocument/2006/bibliography"/>
  </ds:schemaRefs>
</ds:datastoreItem>
</file>

<file path=customXml/itemProps65.xml><?xml version="1.0" encoding="utf-8"?>
<ds:datastoreItem xmlns:ds="http://schemas.openxmlformats.org/officeDocument/2006/customXml" ds:itemID="{8FD2815E-FC32-4FFC-B221-CC520FD2EED6}">
  <ds:schemaRefs>
    <ds:schemaRef ds:uri="http://schemas.openxmlformats.org/officeDocument/2006/bibliography"/>
  </ds:schemaRefs>
</ds:datastoreItem>
</file>

<file path=customXml/itemProps66.xml><?xml version="1.0" encoding="utf-8"?>
<ds:datastoreItem xmlns:ds="http://schemas.openxmlformats.org/officeDocument/2006/customXml" ds:itemID="{08909C96-0929-4FB6-81B2-8CDE1BF685FA}">
  <ds:schemaRefs>
    <ds:schemaRef ds:uri="http://schemas.openxmlformats.org/officeDocument/2006/bibliography"/>
  </ds:schemaRefs>
</ds:datastoreItem>
</file>

<file path=customXml/itemProps67.xml><?xml version="1.0" encoding="utf-8"?>
<ds:datastoreItem xmlns:ds="http://schemas.openxmlformats.org/officeDocument/2006/customXml" ds:itemID="{F8293791-5273-4106-860E-989EFB8EF7D5}">
  <ds:schemaRefs>
    <ds:schemaRef ds:uri="http://schemas.openxmlformats.org/officeDocument/2006/bibliography"/>
  </ds:schemaRefs>
</ds:datastoreItem>
</file>

<file path=customXml/itemProps68.xml><?xml version="1.0" encoding="utf-8"?>
<ds:datastoreItem xmlns:ds="http://schemas.openxmlformats.org/officeDocument/2006/customXml" ds:itemID="{54406B5A-1961-4ABE-8160-4111E1D4C67E}">
  <ds:schemaRefs>
    <ds:schemaRef ds:uri="http://schemas.openxmlformats.org/officeDocument/2006/bibliography"/>
  </ds:schemaRefs>
</ds:datastoreItem>
</file>

<file path=customXml/itemProps69.xml><?xml version="1.0" encoding="utf-8"?>
<ds:datastoreItem xmlns:ds="http://schemas.openxmlformats.org/officeDocument/2006/customXml" ds:itemID="{DF43C253-1143-4591-B0F5-8ABC72B043B5}">
  <ds:schemaRefs>
    <ds:schemaRef ds:uri="http://schemas.openxmlformats.org/officeDocument/2006/bibliography"/>
  </ds:schemaRefs>
</ds:datastoreItem>
</file>

<file path=customXml/itemProps70.xml><?xml version="1.0" encoding="utf-8"?>
<ds:datastoreItem xmlns:ds="http://schemas.openxmlformats.org/officeDocument/2006/customXml" ds:itemID="{E144852A-2C6E-486C-B205-9290B8F6916E}">
  <ds:schemaRefs>
    <ds:schemaRef ds:uri="http://schemas.openxmlformats.org/officeDocument/2006/bibliography"/>
  </ds:schemaRefs>
</ds:datastoreItem>
</file>

<file path=customXml/itemProps71.xml><?xml version="1.0" encoding="utf-8"?>
<ds:datastoreItem xmlns:ds="http://schemas.openxmlformats.org/officeDocument/2006/customXml" ds:itemID="{C88C6D40-2A67-4799-B2E7-68A292B28663}">
  <ds:schemaRefs>
    <ds:schemaRef ds:uri="http://schemas.openxmlformats.org/officeDocument/2006/bibliography"/>
  </ds:schemaRefs>
</ds:datastoreItem>
</file>

<file path=customXml/itemProps72.xml><?xml version="1.0" encoding="utf-8"?>
<ds:datastoreItem xmlns:ds="http://schemas.openxmlformats.org/officeDocument/2006/customXml" ds:itemID="{0549994C-22A7-4816-A07B-D01C1FE85854}">
  <ds:schemaRefs>
    <ds:schemaRef ds:uri="http://schemas.openxmlformats.org/officeDocument/2006/bibliography"/>
  </ds:schemaRefs>
</ds:datastoreItem>
</file>

<file path=customXml/itemProps73.xml><?xml version="1.0" encoding="utf-8"?>
<ds:datastoreItem xmlns:ds="http://schemas.openxmlformats.org/officeDocument/2006/customXml" ds:itemID="{83C604D2-1FFB-46D4-9416-6109FD139A38}">
  <ds:schemaRefs>
    <ds:schemaRef ds:uri="http://schemas.openxmlformats.org/officeDocument/2006/bibliography"/>
  </ds:schemaRefs>
</ds:datastoreItem>
</file>

<file path=customXml/itemProps74.xml><?xml version="1.0" encoding="utf-8"?>
<ds:datastoreItem xmlns:ds="http://schemas.openxmlformats.org/officeDocument/2006/customXml" ds:itemID="{58A8FE48-E7E5-4157-904B-91E192F7F416}">
  <ds:schemaRefs>
    <ds:schemaRef ds:uri="http://schemas.openxmlformats.org/officeDocument/2006/bibliography"/>
  </ds:schemaRefs>
</ds:datastoreItem>
</file>

<file path=customXml/itemProps75.xml><?xml version="1.0" encoding="utf-8"?>
<ds:datastoreItem xmlns:ds="http://schemas.openxmlformats.org/officeDocument/2006/customXml" ds:itemID="{51019BCE-C4CC-43BC-B52E-9D740C388B2A}">
  <ds:schemaRefs>
    <ds:schemaRef ds:uri="http://schemas.openxmlformats.org/officeDocument/2006/bibliography"/>
  </ds:schemaRefs>
</ds:datastoreItem>
</file>

<file path=customXml/itemProps76.xml><?xml version="1.0" encoding="utf-8"?>
<ds:datastoreItem xmlns:ds="http://schemas.openxmlformats.org/officeDocument/2006/customXml" ds:itemID="{EC50F783-69BE-4660-8DEF-3252F05FCE25}">
  <ds:schemaRefs>
    <ds:schemaRef ds:uri="http://schemas.openxmlformats.org/officeDocument/2006/bibliography"/>
  </ds:schemaRefs>
</ds:datastoreItem>
</file>

<file path=customXml/itemProps77.xml><?xml version="1.0" encoding="utf-8"?>
<ds:datastoreItem xmlns:ds="http://schemas.openxmlformats.org/officeDocument/2006/customXml" ds:itemID="{732353FA-2917-4B21-ACFC-AC7A77287112}">
  <ds:schemaRefs>
    <ds:schemaRef ds:uri="http://schemas.openxmlformats.org/officeDocument/2006/bibliography"/>
  </ds:schemaRefs>
</ds:datastoreItem>
</file>

<file path=customXml/itemProps78.xml><?xml version="1.0" encoding="utf-8"?>
<ds:datastoreItem xmlns:ds="http://schemas.openxmlformats.org/officeDocument/2006/customXml" ds:itemID="{8A35ECE9-3F84-44DA-80A6-9CCEB41BBF2D}">
  <ds:schemaRefs>
    <ds:schemaRef ds:uri="http://schemas.openxmlformats.org/officeDocument/2006/bibliography"/>
  </ds:schemaRefs>
</ds:datastoreItem>
</file>

<file path=customXml/itemProps79.xml><?xml version="1.0" encoding="utf-8"?>
<ds:datastoreItem xmlns:ds="http://schemas.openxmlformats.org/officeDocument/2006/customXml" ds:itemID="{26969A78-F6D5-44B9-9B5D-A36B383803BF}">
  <ds:schemaRefs>
    <ds:schemaRef ds:uri="http://schemas.openxmlformats.org/officeDocument/2006/bibliography"/>
  </ds:schemaRefs>
</ds:datastoreItem>
</file>

<file path=customXml/itemProps80.xml><?xml version="1.0" encoding="utf-8"?>
<ds:datastoreItem xmlns:ds="http://schemas.openxmlformats.org/officeDocument/2006/customXml" ds:itemID="{A1D37E94-4BFD-4E8F-A1BC-0494CF4DD6EE}">
  <ds:schemaRefs>
    <ds:schemaRef ds:uri="http://schemas.openxmlformats.org/officeDocument/2006/bibliography"/>
  </ds:schemaRefs>
</ds:datastoreItem>
</file>

<file path=customXml/itemProps81.xml><?xml version="1.0" encoding="utf-8"?>
<ds:datastoreItem xmlns:ds="http://schemas.openxmlformats.org/officeDocument/2006/customXml" ds:itemID="{0CCEF30A-5065-478B-BF1D-11FC0001DCAB}">
  <ds:schemaRefs>
    <ds:schemaRef ds:uri="http://schemas.openxmlformats.org/officeDocument/2006/bibliography"/>
  </ds:schemaRefs>
</ds:datastoreItem>
</file>

<file path=customXml/itemProps82.xml><?xml version="1.0" encoding="utf-8"?>
<ds:datastoreItem xmlns:ds="http://schemas.openxmlformats.org/officeDocument/2006/customXml" ds:itemID="{AC828FB6-E795-4C4C-B593-28688704C3CA}">
  <ds:schemaRefs>
    <ds:schemaRef ds:uri="http://schemas.openxmlformats.org/officeDocument/2006/bibliography"/>
  </ds:schemaRefs>
</ds:datastoreItem>
</file>

<file path=customXml/itemProps83.xml><?xml version="1.0" encoding="utf-8"?>
<ds:datastoreItem xmlns:ds="http://schemas.openxmlformats.org/officeDocument/2006/customXml" ds:itemID="{D5CD2569-C03F-427C-9E33-EB2D64549E68}">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microsoft.com/sharepoint/v3"/>
    <ds:schemaRef ds:uri="http://purl.org/dc/terms/"/>
    <ds:schemaRef ds:uri="http://schemas.openxmlformats.org/package/2006/metadata/core-properties"/>
    <ds:schemaRef ds:uri="http://www.w3.org/XML/1998/namespace"/>
    <ds:schemaRef ds:uri="http://purl.org/dc/dcmitype/"/>
  </ds:schemaRefs>
</ds:datastoreItem>
</file>

<file path=customXml/itemProps84.xml><?xml version="1.0" encoding="utf-8"?>
<ds:datastoreItem xmlns:ds="http://schemas.openxmlformats.org/officeDocument/2006/customXml" ds:itemID="{D9BE3257-EBA0-461F-AFD8-93B63E64262F}">
  <ds:schemaRefs>
    <ds:schemaRef ds:uri="http://schemas.openxmlformats.org/officeDocument/2006/bibliography"/>
  </ds:schemaRefs>
</ds:datastoreItem>
</file>

<file path=customXml/itemProps85.xml><?xml version="1.0" encoding="utf-8"?>
<ds:datastoreItem xmlns:ds="http://schemas.openxmlformats.org/officeDocument/2006/customXml" ds:itemID="{13440C27-4E83-4D80-9340-B9A75DE494ED}">
  <ds:schemaRefs>
    <ds:schemaRef ds:uri="http://schemas.openxmlformats.org/officeDocument/2006/bibliography"/>
  </ds:schemaRefs>
</ds:datastoreItem>
</file>

<file path=customXml/itemProps86.xml><?xml version="1.0" encoding="utf-8"?>
<ds:datastoreItem xmlns:ds="http://schemas.openxmlformats.org/officeDocument/2006/customXml" ds:itemID="{26546668-2F3F-4028-8442-48CD03B04C35}">
  <ds:schemaRefs>
    <ds:schemaRef ds:uri="http://schemas.openxmlformats.org/officeDocument/2006/bibliography"/>
  </ds:schemaRefs>
</ds:datastoreItem>
</file>

<file path=customXml/itemProps87.xml><?xml version="1.0" encoding="utf-8"?>
<ds:datastoreItem xmlns:ds="http://schemas.openxmlformats.org/officeDocument/2006/customXml" ds:itemID="{B241261B-E359-4ADC-8825-7B63ADA214C0}">
  <ds:schemaRefs>
    <ds:schemaRef ds:uri="http://schemas.openxmlformats.org/officeDocument/2006/bibliography"/>
  </ds:schemaRefs>
</ds:datastoreItem>
</file>

<file path=customXml/itemProps88.xml><?xml version="1.0" encoding="utf-8"?>
<ds:datastoreItem xmlns:ds="http://schemas.openxmlformats.org/officeDocument/2006/customXml" ds:itemID="{C8B9CCC4-C385-4CF8-85FE-87BA1174CDFD}">
  <ds:schemaRefs>
    <ds:schemaRef ds:uri="http://schemas.openxmlformats.org/officeDocument/2006/bibliography"/>
  </ds:schemaRefs>
</ds:datastoreItem>
</file>

<file path=customXml/itemProps89.xml><?xml version="1.0" encoding="utf-8"?>
<ds:datastoreItem xmlns:ds="http://schemas.openxmlformats.org/officeDocument/2006/customXml" ds:itemID="{DACC8439-A9E1-483E-9B06-0BDBEFDA3D14}">
  <ds:schemaRefs>
    <ds:schemaRef ds:uri="http://schemas.openxmlformats.org/officeDocument/2006/bibliography"/>
  </ds:schemaRefs>
</ds:datastoreItem>
</file>

<file path=customXml/itemProps90.xml><?xml version="1.0" encoding="utf-8"?>
<ds:datastoreItem xmlns:ds="http://schemas.openxmlformats.org/officeDocument/2006/customXml" ds:itemID="{3965B2B7-63AF-4005-B754-A307C1C28889}">
  <ds:schemaRefs>
    <ds:schemaRef ds:uri="http://schemas.openxmlformats.org/officeDocument/2006/bibliography"/>
  </ds:schemaRefs>
</ds:datastoreItem>
</file>

<file path=customXml/itemProps91.xml><?xml version="1.0" encoding="utf-8"?>
<ds:datastoreItem xmlns:ds="http://schemas.openxmlformats.org/officeDocument/2006/customXml" ds:itemID="{04EAC25E-5034-4609-B6B5-A6B3B3701DBD}">
  <ds:schemaRefs>
    <ds:schemaRef ds:uri="http://schemas.openxmlformats.org/officeDocument/2006/bibliography"/>
  </ds:schemaRefs>
</ds:datastoreItem>
</file>

<file path=customXml/itemProps92.xml><?xml version="1.0" encoding="utf-8"?>
<ds:datastoreItem xmlns:ds="http://schemas.openxmlformats.org/officeDocument/2006/customXml" ds:itemID="{BE9FCECF-6E64-4231-90CD-90D5FEAB5E3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10</TotalTime>
  <Pages>40</Pages>
  <Words>12333</Words>
  <Characters>70299</Characters>
  <Application>Microsoft Office Word</Application>
  <DocSecurity>0</DocSecurity>
  <Lines>585</Lines>
  <Paragraphs>164</Paragraphs>
  <ScaleCrop>false</ScaleCrop>
  <HeadingPairs>
    <vt:vector size="2" baseType="variant">
      <vt:variant>
        <vt:lpstr>Title</vt:lpstr>
      </vt:variant>
      <vt:variant>
        <vt:i4>1</vt:i4>
      </vt:variant>
    </vt:vector>
  </HeadingPairs>
  <TitlesOfParts>
    <vt:vector size="1" baseType="lpstr">
      <vt:lpstr>IFB Template</vt:lpstr>
    </vt:vector>
  </TitlesOfParts>
  <Company>General Administration</Company>
  <LinksUpToDate>false</LinksUpToDate>
  <CharactersWithSpaces>82468</CharactersWithSpaces>
  <SharedDoc>false</SharedDoc>
  <HLinks>
    <vt:vector size="192" baseType="variant">
      <vt:variant>
        <vt:i4>655408</vt:i4>
      </vt:variant>
      <vt:variant>
        <vt:i4>260</vt:i4>
      </vt:variant>
      <vt:variant>
        <vt:i4>0</vt:i4>
      </vt:variant>
      <vt:variant>
        <vt:i4>5</vt:i4>
      </vt:variant>
      <vt:variant>
        <vt:lpwstr>mailto:servando.patlan@des.wa.gov</vt:lpwstr>
      </vt:variant>
      <vt:variant>
        <vt:lpwstr/>
      </vt:variant>
      <vt:variant>
        <vt:i4>3604600</vt:i4>
      </vt:variant>
      <vt:variant>
        <vt:i4>257</vt:i4>
      </vt:variant>
      <vt:variant>
        <vt:i4>0</vt:i4>
      </vt:variant>
      <vt:variant>
        <vt:i4>5</vt:i4>
      </vt:variant>
      <vt:variant>
        <vt:lpwstr>http://www.dva.wa.gov/</vt:lpwstr>
      </vt:variant>
      <vt:variant>
        <vt:lpwstr/>
      </vt:variant>
      <vt:variant>
        <vt:i4>5177345</vt:i4>
      </vt:variant>
      <vt:variant>
        <vt:i4>254</vt:i4>
      </vt:variant>
      <vt:variant>
        <vt:i4>0</vt:i4>
      </vt:variant>
      <vt:variant>
        <vt:i4>5</vt:i4>
      </vt:variant>
      <vt:variant>
        <vt:lpwstr>http://www.omwbe.wa.gov/</vt:lpwstr>
      </vt:variant>
      <vt:variant>
        <vt:lpwstr/>
      </vt:variant>
      <vt:variant>
        <vt:i4>6029400</vt:i4>
      </vt:variant>
      <vt:variant>
        <vt:i4>251</vt:i4>
      </vt:variant>
      <vt:variant>
        <vt:i4>0</vt:i4>
      </vt:variant>
      <vt:variant>
        <vt:i4>5</vt:i4>
      </vt:variant>
      <vt:variant>
        <vt:lpwstr>http://www.des.wa.gov/services/ContractingPurchasing/Business/Pages/WEBSRegistration.aspx</vt:lpwstr>
      </vt:variant>
      <vt:variant>
        <vt:lpwstr/>
      </vt:variant>
      <vt:variant>
        <vt:i4>5177345</vt:i4>
      </vt:variant>
      <vt:variant>
        <vt:i4>248</vt:i4>
      </vt:variant>
      <vt:variant>
        <vt:i4>0</vt:i4>
      </vt:variant>
      <vt:variant>
        <vt:i4>5</vt:i4>
      </vt:variant>
      <vt:variant>
        <vt:lpwstr>http://www.omwbe.wa.gov/</vt:lpwstr>
      </vt:variant>
      <vt:variant>
        <vt:lpwstr/>
      </vt:variant>
      <vt:variant>
        <vt:i4>2555931</vt:i4>
      </vt:variant>
      <vt:variant>
        <vt:i4>78</vt:i4>
      </vt:variant>
      <vt:variant>
        <vt:i4>0</vt:i4>
      </vt:variant>
      <vt:variant>
        <vt:i4>5</vt:i4>
      </vt:variant>
      <vt:variant>
        <vt:lpwstr/>
      </vt:variant>
      <vt:variant>
        <vt:lpwstr>Exhibit_D</vt:lpwstr>
      </vt:variant>
      <vt:variant>
        <vt:i4>2555931</vt:i4>
      </vt:variant>
      <vt:variant>
        <vt:i4>75</vt:i4>
      </vt:variant>
      <vt:variant>
        <vt:i4>0</vt:i4>
      </vt:variant>
      <vt:variant>
        <vt:i4>5</vt:i4>
      </vt:variant>
      <vt:variant>
        <vt:lpwstr/>
      </vt:variant>
      <vt:variant>
        <vt:lpwstr>Exhibit_E</vt:lpwstr>
      </vt:variant>
      <vt:variant>
        <vt:i4>2555931</vt:i4>
      </vt:variant>
      <vt:variant>
        <vt:i4>72</vt:i4>
      </vt:variant>
      <vt:variant>
        <vt:i4>0</vt:i4>
      </vt:variant>
      <vt:variant>
        <vt:i4>5</vt:i4>
      </vt:variant>
      <vt:variant>
        <vt:lpwstr/>
      </vt:variant>
      <vt:variant>
        <vt:lpwstr>Exhibit_C</vt:lpwstr>
      </vt:variant>
      <vt:variant>
        <vt:i4>2555931</vt:i4>
      </vt:variant>
      <vt:variant>
        <vt:i4>69</vt:i4>
      </vt:variant>
      <vt:variant>
        <vt:i4>0</vt:i4>
      </vt:variant>
      <vt:variant>
        <vt:i4>5</vt:i4>
      </vt:variant>
      <vt:variant>
        <vt:lpwstr/>
      </vt:variant>
      <vt:variant>
        <vt:lpwstr>Exhibit_C</vt:lpwstr>
      </vt:variant>
      <vt:variant>
        <vt:i4>2555931</vt:i4>
      </vt:variant>
      <vt:variant>
        <vt:i4>66</vt:i4>
      </vt:variant>
      <vt:variant>
        <vt:i4>0</vt:i4>
      </vt:variant>
      <vt:variant>
        <vt:i4>5</vt:i4>
      </vt:variant>
      <vt:variant>
        <vt:lpwstr/>
      </vt:variant>
      <vt:variant>
        <vt:lpwstr>Exhibit_B</vt:lpwstr>
      </vt:variant>
      <vt:variant>
        <vt:i4>2555931</vt:i4>
      </vt:variant>
      <vt:variant>
        <vt:i4>63</vt:i4>
      </vt:variant>
      <vt:variant>
        <vt:i4>0</vt:i4>
      </vt:variant>
      <vt:variant>
        <vt:i4>5</vt:i4>
      </vt:variant>
      <vt:variant>
        <vt:lpwstr/>
      </vt:variant>
      <vt:variant>
        <vt:lpwstr>Exhibit_A</vt:lpwstr>
      </vt:variant>
      <vt:variant>
        <vt:i4>2555931</vt:i4>
      </vt:variant>
      <vt:variant>
        <vt:i4>60</vt:i4>
      </vt:variant>
      <vt:variant>
        <vt:i4>0</vt:i4>
      </vt:variant>
      <vt:variant>
        <vt:i4>5</vt:i4>
      </vt:variant>
      <vt:variant>
        <vt:lpwstr/>
      </vt:variant>
      <vt:variant>
        <vt:lpwstr>Exhibit_D</vt:lpwstr>
      </vt:variant>
      <vt:variant>
        <vt:i4>2555931</vt:i4>
      </vt:variant>
      <vt:variant>
        <vt:i4>57</vt:i4>
      </vt:variant>
      <vt:variant>
        <vt:i4>0</vt:i4>
      </vt:variant>
      <vt:variant>
        <vt:i4>5</vt:i4>
      </vt:variant>
      <vt:variant>
        <vt:lpwstr/>
      </vt:variant>
      <vt:variant>
        <vt:lpwstr>Exhibit_C</vt:lpwstr>
      </vt:variant>
      <vt:variant>
        <vt:i4>2162711</vt:i4>
      </vt:variant>
      <vt:variant>
        <vt:i4>54</vt:i4>
      </vt:variant>
      <vt:variant>
        <vt:i4>0</vt:i4>
      </vt:variant>
      <vt:variant>
        <vt:i4>5</vt:i4>
      </vt:variant>
      <vt:variant>
        <vt:lpwstr/>
      </vt:variant>
      <vt:variant>
        <vt:lpwstr>Section_1</vt:lpwstr>
      </vt:variant>
      <vt:variant>
        <vt:i4>2555931</vt:i4>
      </vt:variant>
      <vt:variant>
        <vt:i4>51</vt:i4>
      </vt:variant>
      <vt:variant>
        <vt:i4>0</vt:i4>
      </vt:variant>
      <vt:variant>
        <vt:i4>5</vt:i4>
      </vt:variant>
      <vt:variant>
        <vt:lpwstr/>
      </vt:variant>
      <vt:variant>
        <vt:lpwstr>Exhibit_A</vt:lpwstr>
      </vt:variant>
      <vt:variant>
        <vt:i4>2162711</vt:i4>
      </vt:variant>
      <vt:variant>
        <vt:i4>48</vt:i4>
      </vt:variant>
      <vt:variant>
        <vt:i4>0</vt:i4>
      </vt:variant>
      <vt:variant>
        <vt:i4>5</vt:i4>
      </vt:variant>
      <vt:variant>
        <vt:lpwstr/>
      </vt:variant>
      <vt:variant>
        <vt:lpwstr>Section_1</vt:lpwstr>
      </vt:variant>
      <vt:variant>
        <vt:i4>2555931</vt:i4>
      </vt:variant>
      <vt:variant>
        <vt:i4>45</vt:i4>
      </vt:variant>
      <vt:variant>
        <vt:i4>0</vt:i4>
      </vt:variant>
      <vt:variant>
        <vt:i4>5</vt:i4>
      </vt:variant>
      <vt:variant>
        <vt:lpwstr/>
      </vt:variant>
      <vt:variant>
        <vt:lpwstr>Exhibit_A</vt:lpwstr>
      </vt:variant>
      <vt:variant>
        <vt:i4>2555931</vt:i4>
      </vt:variant>
      <vt:variant>
        <vt:i4>42</vt:i4>
      </vt:variant>
      <vt:variant>
        <vt:i4>0</vt:i4>
      </vt:variant>
      <vt:variant>
        <vt:i4>5</vt:i4>
      </vt:variant>
      <vt:variant>
        <vt:lpwstr/>
      </vt:variant>
      <vt:variant>
        <vt:lpwstr>Exhibit_D</vt:lpwstr>
      </vt:variant>
      <vt:variant>
        <vt:i4>7405606</vt:i4>
      </vt:variant>
      <vt:variant>
        <vt:i4>39</vt:i4>
      </vt:variant>
      <vt:variant>
        <vt:i4>0</vt:i4>
      </vt:variant>
      <vt:variant>
        <vt:i4>5</vt:i4>
      </vt:variant>
      <vt:variant>
        <vt:lpwstr>https://fortress.wa.gov/ga/webs</vt:lpwstr>
      </vt:variant>
      <vt:variant>
        <vt:lpwstr/>
      </vt:variant>
      <vt:variant>
        <vt:i4>2555931</vt:i4>
      </vt:variant>
      <vt:variant>
        <vt:i4>36</vt:i4>
      </vt:variant>
      <vt:variant>
        <vt:i4>0</vt:i4>
      </vt:variant>
      <vt:variant>
        <vt:i4>5</vt:i4>
      </vt:variant>
      <vt:variant>
        <vt:lpwstr/>
      </vt:variant>
      <vt:variant>
        <vt:lpwstr>Exhibit_E</vt:lpwstr>
      </vt:variant>
      <vt:variant>
        <vt:i4>2818171</vt:i4>
      </vt:variant>
      <vt:variant>
        <vt:i4>33</vt:i4>
      </vt:variant>
      <vt:variant>
        <vt:i4>0</vt:i4>
      </vt:variant>
      <vt:variant>
        <vt:i4>5</vt:i4>
      </vt:variant>
      <vt:variant>
        <vt:lpwstr>http://www.oregon.gov/DAS/EGS/ps/ORCPP/orcppMemberList.pdf</vt:lpwstr>
      </vt:variant>
      <vt:variant>
        <vt:lpwstr/>
      </vt:variant>
      <vt:variant>
        <vt:i4>3342382</vt:i4>
      </vt:variant>
      <vt:variant>
        <vt:i4>30</vt:i4>
      </vt:variant>
      <vt:variant>
        <vt:i4>0</vt:i4>
      </vt:variant>
      <vt:variant>
        <vt:i4>5</vt:i4>
      </vt:variant>
      <vt:variant>
        <vt:lpwstr>https://fortress.wa.gov/ga/apps/ContractSearch/MCUAListing.aspx</vt:lpwstr>
      </vt:variant>
      <vt:variant>
        <vt:lpwstr/>
      </vt:variant>
      <vt:variant>
        <vt:i4>2555931</vt:i4>
      </vt:variant>
      <vt:variant>
        <vt:i4>27</vt:i4>
      </vt:variant>
      <vt:variant>
        <vt:i4>0</vt:i4>
      </vt:variant>
      <vt:variant>
        <vt:i4>5</vt:i4>
      </vt:variant>
      <vt:variant>
        <vt:lpwstr/>
      </vt:variant>
      <vt:variant>
        <vt:lpwstr>Exhibit_F</vt:lpwstr>
      </vt:variant>
      <vt:variant>
        <vt:i4>2555931</vt:i4>
      </vt:variant>
      <vt:variant>
        <vt:i4>24</vt:i4>
      </vt:variant>
      <vt:variant>
        <vt:i4>0</vt:i4>
      </vt:variant>
      <vt:variant>
        <vt:i4>5</vt:i4>
      </vt:variant>
      <vt:variant>
        <vt:lpwstr/>
      </vt:variant>
      <vt:variant>
        <vt:lpwstr>Exhibit_E</vt:lpwstr>
      </vt:variant>
      <vt:variant>
        <vt:i4>2555931</vt:i4>
      </vt:variant>
      <vt:variant>
        <vt:i4>21</vt:i4>
      </vt:variant>
      <vt:variant>
        <vt:i4>0</vt:i4>
      </vt:variant>
      <vt:variant>
        <vt:i4>5</vt:i4>
      </vt:variant>
      <vt:variant>
        <vt:lpwstr/>
      </vt:variant>
      <vt:variant>
        <vt:lpwstr>Exhibit_D</vt:lpwstr>
      </vt:variant>
      <vt:variant>
        <vt:i4>2555931</vt:i4>
      </vt:variant>
      <vt:variant>
        <vt:i4>18</vt:i4>
      </vt:variant>
      <vt:variant>
        <vt:i4>0</vt:i4>
      </vt:variant>
      <vt:variant>
        <vt:i4>5</vt:i4>
      </vt:variant>
      <vt:variant>
        <vt:lpwstr/>
      </vt:variant>
      <vt:variant>
        <vt:lpwstr>Exhibit_C</vt:lpwstr>
      </vt:variant>
      <vt:variant>
        <vt:i4>2555931</vt:i4>
      </vt:variant>
      <vt:variant>
        <vt:i4>15</vt:i4>
      </vt:variant>
      <vt:variant>
        <vt:i4>0</vt:i4>
      </vt:variant>
      <vt:variant>
        <vt:i4>5</vt:i4>
      </vt:variant>
      <vt:variant>
        <vt:lpwstr/>
      </vt:variant>
      <vt:variant>
        <vt:lpwstr>Exhibit_B</vt:lpwstr>
      </vt:variant>
      <vt:variant>
        <vt:i4>2555931</vt:i4>
      </vt:variant>
      <vt:variant>
        <vt:i4>12</vt:i4>
      </vt:variant>
      <vt:variant>
        <vt:i4>0</vt:i4>
      </vt:variant>
      <vt:variant>
        <vt:i4>5</vt:i4>
      </vt:variant>
      <vt:variant>
        <vt:lpwstr/>
      </vt:variant>
      <vt:variant>
        <vt:lpwstr>Exhibit_A</vt:lpwstr>
      </vt:variant>
      <vt:variant>
        <vt:i4>2162711</vt:i4>
      </vt:variant>
      <vt:variant>
        <vt:i4>9</vt:i4>
      </vt:variant>
      <vt:variant>
        <vt:i4>0</vt:i4>
      </vt:variant>
      <vt:variant>
        <vt:i4>5</vt:i4>
      </vt:variant>
      <vt:variant>
        <vt:lpwstr/>
      </vt:variant>
      <vt:variant>
        <vt:lpwstr>Section_4</vt:lpwstr>
      </vt:variant>
      <vt:variant>
        <vt:i4>2162711</vt:i4>
      </vt:variant>
      <vt:variant>
        <vt:i4>6</vt:i4>
      </vt:variant>
      <vt:variant>
        <vt:i4>0</vt:i4>
      </vt:variant>
      <vt:variant>
        <vt:i4>5</vt:i4>
      </vt:variant>
      <vt:variant>
        <vt:lpwstr/>
      </vt:variant>
      <vt:variant>
        <vt:lpwstr>Section_3</vt:lpwstr>
      </vt:variant>
      <vt:variant>
        <vt:i4>2162711</vt:i4>
      </vt:variant>
      <vt:variant>
        <vt:i4>3</vt:i4>
      </vt:variant>
      <vt:variant>
        <vt:i4>0</vt:i4>
      </vt:variant>
      <vt:variant>
        <vt:i4>5</vt:i4>
      </vt:variant>
      <vt:variant>
        <vt:lpwstr/>
      </vt:variant>
      <vt:variant>
        <vt:lpwstr>Section_2</vt:lpwstr>
      </vt:variant>
      <vt:variant>
        <vt:i4>2162711</vt:i4>
      </vt:variant>
      <vt:variant>
        <vt:i4>0</vt:i4>
      </vt:variant>
      <vt:variant>
        <vt:i4>0</vt:i4>
      </vt:variant>
      <vt:variant>
        <vt:i4>5</vt:i4>
      </vt:variant>
      <vt:variant>
        <vt:lpwstr/>
      </vt:variant>
      <vt:variant>
        <vt:lpwstr>Section_1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IFB Template</dc:title>
  <dc:subject/>
  <dc:creator>sgeist</dc:creator>
  <cp:keywords/>
  <dc:description/>
  <cp:lastModifiedBy>Field, Veronica (DES)</cp:lastModifiedBy>
  <cp:revision>4</cp:revision>
  <cp:lastPrinted>2019-04-12T15:40:00Z</cp:lastPrinted>
  <dcterms:created xsi:type="dcterms:W3CDTF">2019-06-04T21:37:00Z</dcterms:created>
  <dcterms:modified xsi:type="dcterms:W3CDTF">2019-06-04T22:29:00Z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Category">
    <vt:lpwstr>Template</vt:lpwstr>
  </property>
</Properties>
</file>