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71"/>
  </p:notesMasterIdLst>
  <p:sldIdLst>
    <p:sldId id="713" r:id="rId5"/>
    <p:sldId id="1225" r:id="rId6"/>
    <p:sldId id="1227" r:id="rId7"/>
    <p:sldId id="1316" r:id="rId8"/>
    <p:sldId id="1369" r:id="rId9"/>
    <p:sldId id="1305" r:id="rId10"/>
    <p:sldId id="1399" r:id="rId11"/>
    <p:sldId id="1351" r:id="rId12"/>
    <p:sldId id="1170" r:id="rId13"/>
    <p:sldId id="1401" r:id="rId14"/>
    <p:sldId id="1395" r:id="rId15"/>
    <p:sldId id="1308" r:id="rId16"/>
    <p:sldId id="1359" r:id="rId17"/>
    <p:sldId id="1366" r:id="rId18"/>
    <p:sldId id="1367" r:id="rId19"/>
    <p:sldId id="1403" r:id="rId20"/>
    <p:sldId id="1309" r:id="rId21"/>
    <p:sldId id="1360" r:id="rId22"/>
    <p:sldId id="1361" r:id="rId23"/>
    <p:sldId id="1362" r:id="rId24"/>
    <p:sldId id="1363" r:id="rId25"/>
    <p:sldId id="1396" r:id="rId26"/>
    <p:sldId id="1307" r:id="rId27"/>
    <p:sldId id="1357" r:id="rId28"/>
    <p:sldId id="1358" r:id="rId29"/>
    <p:sldId id="1398" r:id="rId30"/>
    <p:sldId id="1317" r:id="rId31"/>
    <p:sldId id="1370" r:id="rId32"/>
    <p:sldId id="1371" r:id="rId33"/>
    <p:sldId id="1312" r:id="rId34"/>
    <p:sldId id="1265" r:id="rId35"/>
    <p:sldId id="1364" r:id="rId36"/>
    <p:sldId id="1365" r:id="rId37"/>
    <p:sldId id="1397" r:id="rId38"/>
    <p:sldId id="1273" r:id="rId39"/>
    <p:sldId id="1372" r:id="rId40"/>
    <p:sldId id="1374" r:id="rId41"/>
    <p:sldId id="1373" r:id="rId42"/>
    <p:sldId id="1375" r:id="rId43"/>
    <p:sldId id="1377" r:id="rId44"/>
    <p:sldId id="1376" r:id="rId45"/>
    <p:sldId id="1378" r:id="rId46"/>
    <p:sldId id="1379" r:id="rId47"/>
    <p:sldId id="1380" r:id="rId48"/>
    <p:sldId id="1381" r:id="rId49"/>
    <p:sldId id="1382" r:id="rId50"/>
    <p:sldId id="1383" r:id="rId51"/>
    <p:sldId id="1384" r:id="rId52"/>
    <p:sldId id="1385" r:id="rId53"/>
    <p:sldId id="1386" r:id="rId54"/>
    <p:sldId id="1387" r:id="rId55"/>
    <p:sldId id="1388" r:id="rId56"/>
    <p:sldId id="1400" r:id="rId57"/>
    <p:sldId id="1389" r:id="rId58"/>
    <p:sldId id="1390" r:id="rId59"/>
    <p:sldId id="1391" r:id="rId60"/>
    <p:sldId id="1392" r:id="rId61"/>
    <p:sldId id="1393" r:id="rId62"/>
    <p:sldId id="1315" r:id="rId63"/>
    <p:sldId id="1368" r:id="rId64"/>
    <p:sldId id="1394" r:id="rId65"/>
    <p:sldId id="978" r:id="rId66"/>
    <p:sldId id="1402" r:id="rId67"/>
    <p:sldId id="1306" r:id="rId68"/>
    <p:sldId id="1355" r:id="rId69"/>
    <p:sldId id="1356"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5327" autoAdjust="0"/>
  </p:normalViewPr>
  <p:slideViewPr>
    <p:cSldViewPr snapToGrid="0">
      <p:cViewPr varScale="1">
        <p:scale>
          <a:sx n="70" d="100"/>
          <a:sy n="70" d="100"/>
        </p:scale>
        <p:origin x="18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1DD12-E86B-4156-B39F-30F464D3D858}" type="datetimeFigureOut">
              <a:rPr lang="en-US" smtClean="0"/>
              <a:t>9/14/2025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E9696-343B-4076-B822-3376A708CABC}" type="slidenum">
              <a:rPr lang="en-US" smtClean="0"/>
              <a:t>‹#›</a:t>
            </a:fld>
            <a:endParaRPr lang="en-US"/>
          </a:p>
        </p:txBody>
      </p:sp>
    </p:spTree>
    <p:extLst>
      <p:ext uri="{BB962C8B-B14F-4D97-AF65-F5344CB8AC3E}">
        <p14:creationId xmlns:p14="http://schemas.microsoft.com/office/powerpoint/2010/main" val="58443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Bro Jeff report</a:t>
            </a:r>
          </a:p>
        </p:txBody>
      </p:sp>
      <p:sp>
        <p:nvSpPr>
          <p:cNvPr id="4" name="Slide Number Placeholder 3"/>
          <p:cNvSpPr>
            <a:spLocks noGrp="1"/>
          </p:cNvSpPr>
          <p:nvPr>
            <p:ph type="sldNum" sz="quarter" idx="5"/>
          </p:nvPr>
        </p:nvSpPr>
        <p:spPr/>
        <p:txBody>
          <a:bodyPr/>
          <a:lstStyle/>
          <a:p>
            <a:fld id="{8E3E9696-343B-4076-B822-3376A708CABC}" type="slidenum">
              <a:rPr lang="en-US" smtClean="0"/>
              <a:t>1</a:t>
            </a:fld>
            <a:endParaRPr lang="en-US"/>
          </a:p>
        </p:txBody>
      </p:sp>
    </p:spTree>
    <p:extLst>
      <p:ext uri="{BB962C8B-B14F-4D97-AF65-F5344CB8AC3E}">
        <p14:creationId xmlns:p14="http://schemas.microsoft.com/office/powerpoint/2010/main" val="419310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B1836-A902-B8F1-36B4-54CBE3F2C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21B9C-2FFF-2E9E-C18B-B989D3BCF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0EF5F-138B-DF0B-6D68-979939BC57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3DE0C0-E598-F75E-B6EB-DD86DCBE7300}"/>
              </a:ext>
            </a:extLst>
          </p:cNvPr>
          <p:cNvSpPr>
            <a:spLocks noGrp="1"/>
          </p:cNvSpPr>
          <p:nvPr>
            <p:ph type="sldNum" sz="quarter" idx="5"/>
          </p:nvPr>
        </p:nvSpPr>
        <p:spPr/>
        <p:txBody>
          <a:bodyPr/>
          <a:lstStyle/>
          <a:p>
            <a:fld id="{8E3E9696-343B-4076-B822-3376A708CABC}" type="slidenum">
              <a:rPr lang="en-US" smtClean="0"/>
              <a:t>10</a:t>
            </a:fld>
            <a:endParaRPr lang="en-US"/>
          </a:p>
        </p:txBody>
      </p:sp>
    </p:spTree>
    <p:extLst>
      <p:ext uri="{BB962C8B-B14F-4D97-AF65-F5344CB8AC3E}">
        <p14:creationId xmlns:p14="http://schemas.microsoft.com/office/powerpoint/2010/main" val="379067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0AD47-DD93-1B1D-DA9A-B3676640E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2242F-0709-C174-8305-4C1BA519D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3553E-B381-ED8F-C33E-936E6A899247}"/>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Equating Temperance and self Control</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62-1104M  BLASPHEMOUS NAMES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To my knowledge, I add temperance, self-control. I like that. "My country 'tis of thee, crown my soul with self-control, from sea to shining sea." See?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Patience. Oh, my! Tested. Don't you worry; Satan will count them for you. I'm climbing up the ladder now. See? I've added virtue, knowledge, temperance, now I've got to add patience. I still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got the Holy Ghost.</a:t>
            </a:r>
            <a:endParaRPr lang="en-US" dirty="0"/>
          </a:p>
        </p:txBody>
      </p:sp>
      <p:sp>
        <p:nvSpPr>
          <p:cNvPr id="4" name="Slide Number Placeholder 3">
            <a:extLst>
              <a:ext uri="{FF2B5EF4-FFF2-40B4-BE49-F238E27FC236}">
                <a16:creationId xmlns:a16="http://schemas.microsoft.com/office/drawing/2014/main" id="{73694EF1-4103-2B37-7F59-98036B2F0263}"/>
              </a:ext>
            </a:extLst>
          </p:cNvPr>
          <p:cNvSpPr>
            <a:spLocks noGrp="1"/>
          </p:cNvSpPr>
          <p:nvPr>
            <p:ph type="sldNum" sz="quarter" idx="5"/>
          </p:nvPr>
        </p:nvSpPr>
        <p:spPr/>
        <p:txBody>
          <a:bodyPr/>
          <a:lstStyle/>
          <a:p>
            <a:fld id="{8E3E9696-343B-4076-B822-3376A708CABC}" type="slidenum">
              <a:rPr lang="en-US" smtClean="0"/>
              <a:t>11</a:t>
            </a:fld>
            <a:endParaRPr lang="en-US"/>
          </a:p>
        </p:txBody>
      </p:sp>
    </p:spTree>
    <p:extLst>
      <p:ext uri="{BB962C8B-B14F-4D97-AF65-F5344CB8AC3E}">
        <p14:creationId xmlns:p14="http://schemas.microsoft.com/office/powerpoint/2010/main" val="1521745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98A9F-2969-5712-5C61-86A82C864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876B2-034A-ADDB-FBD9-8334EA93C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AB300-F863-D270-AA67-298BC38D16DA}"/>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63-0707M  The Indictment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we all claim to be the Bride of Christ, and yet so untrue. What would make the untrueness? By living contrary to the--the discipline that God has laid out for His Bride to live by. That's my own opinion, the Bible, and It is the infallible Word of God, I believe.</a:t>
            </a:r>
            <a:endParaRPr lang="en-US" dirty="0"/>
          </a:p>
        </p:txBody>
      </p:sp>
      <p:sp>
        <p:nvSpPr>
          <p:cNvPr id="4" name="Slide Number Placeholder 3">
            <a:extLst>
              <a:ext uri="{FF2B5EF4-FFF2-40B4-BE49-F238E27FC236}">
                <a16:creationId xmlns:a16="http://schemas.microsoft.com/office/drawing/2014/main" id="{88209D35-5C15-5F4D-6D89-AD87C6CE8186}"/>
              </a:ext>
            </a:extLst>
          </p:cNvPr>
          <p:cNvSpPr>
            <a:spLocks noGrp="1"/>
          </p:cNvSpPr>
          <p:nvPr>
            <p:ph type="sldNum" sz="quarter" idx="5"/>
          </p:nvPr>
        </p:nvSpPr>
        <p:spPr/>
        <p:txBody>
          <a:bodyPr/>
          <a:lstStyle/>
          <a:p>
            <a:fld id="{8E3E9696-343B-4076-B822-3376A708CABC}" type="slidenum">
              <a:rPr lang="en-US" smtClean="0"/>
              <a:t>12</a:t>
            </a:fld>
            <a:endParaRPr lang="en-US"/>
          </a:p>
        </p:txBody>
      </p:sp>
    </p:spTree>
    <p:extLst>
      <p:ext uri="{BB962C8B-B14F-4D97-AF65-F5344CB8AC3E}">
        <p14:creationId xmlns:p14="http://schemas.microsoft.com/office/powerpoint/2010/main" val="352867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5BFD8-4581-96DC-9487-29E47FD9B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E8C50-86A5-F169-FA9D-E86EA9EE5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827B9-BE50-ECE3-AA2C-DB8703F3ABBB}"/>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63-0707M  The Indictment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we all claim to be the Bride of Christ, and yet so untrue. What would make the untrueness? By living contrary to the--the discipline that God has laid out for His Bride to live by. That's my own opinion, the Bible, and It is the infallible Word of God, I believe.</a:t>
            </a:r>
            <a:endParaRPr lang="en-US" dirty="0"/>
          </a:p>
        </p:txBody>
      </p:sp>
      <p:sp>
        <p:nvSpPr>
          <p:cNvPr id="4" name="Slide Number Placeholder 3">
            <a:extLst>
              <a:ext uri="{FF2B5EF4-FFF2-40B4-BE49-F238E27FC236}">
                <a16:creationId xmlns:a16="http://schemas.microsoft.com/office/drawing/2014/main" id="{D4EBE9DB-20C6-2106-D73A-14EB7D4657AD}"/>
              </a:ext>
            </a:extLst>
          </p:cNvPr>
          <p:cNvSpPr>
            <a:spLocks noGrp="1"/>
          </p:cNvSpPr>
          <p:nvPr>
            <p:ph type="sldNum" sz="quarter" idx="5"/>
          </p:nvPr>
        </p:nvSpPr>
        <p:spPr/>
        <p:txBody>
          <a:bodyPr/>
          <a:lstStyle/>
          <a:p>
            <a:fld id="{8E3E9696-343B-4076-B822-3376A708CABC}" type="slidenum">
              <a:rPr lang="en-US" smtClean="0"/>
              <a:t>13</a:t>
            </a:fld>
            <a:endParaRPr lang="en-US"/>
          </a:p>
        </p:txBody>
      </p:sp>
    </p:spTree>
    <p:extLst>
      <p:ext uri="{BB962C8B-B14F-4D97-AF65-F5344CB8AC3E}">
        <p14:creationId xmlns:p14="http://schemas.microsoft.com/office/powerpoint/2010/main" val="2099719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A5EDC-B1F9-F822-65CD-DA0918745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8EE3D-04C1-FD5D-C208-EFE56406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31ACA-337E-5558-9B45-F7D7C83066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133238-EF84-6020-0619-747C212083E1}"/>
              </a:ext>
            </a:extLst>
          </p:cNvPr>
          <p:cNvSpPr>
            <a:spLocks noGrp="1"/>
          </p:cNvSpPr>
          <p:nvPr>
            <p:ph type="sldNum" sz="quarter" idx="5"/>
          </p:nvPr>
        </p:nvSpPr>
        <p:spPr/>
        <p:txBody>
          <a:bodyPr/>
          <a:lstStyle/>
          <a:p>
            <a:fld id="{8E3E9696-343B-4076-B822-3376A708CABC}" type="slidenum">
              <a:rPr lang="en-US" smtClean="0"/>
              <a:t>14</a:t>
            </a:fld>
            <a:endParaRPr lang="en-US"/>
          </a:p>
        </p:txBody>
      </p:sp>
    </p:spTree>
    <p:extLst>
      <p:ext uri="{BB962C8B-B14F-4D97-AF65-F5344CB8AC3E}">
        <p14:creationId xmlns:p14="http://schemas.microsoft.com/office/powerpoint/2010/main" val="3974604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E8B38-0AC1-00D5-5E02-6720EEF05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2B3D5-936B-4F32-8514-CDE004E64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EE042-7C81-F2CE-100C-BE2F67357532}"/>
              </a:ext>
            </a:extLst>
          </p:cNvPr>
          <p:cNvSpPr>
            <a:spLocks noGrp="1"/>
          </p:cNvSpPr>
          <p:nvPr>
            <p:ph type="body" idx="1"/>
          </p:nvPr>
        </p:nvSpPr>
        <p:spPr/>
        <p:txBody>
          <a:bodyPr/>
          <a:lstStyle/>
          <a:p>
            <a:r>
              <a:rPr lang="en-US" dirty="0"/>
              <a:t>ACTS 24:2525  And as he reasoned of righteousness, temperance, and judgment to come, Felix trembled, and answered, Go thy way for this time; when I have a convenient season, I will call for thee.</a:t>
            </a:r>
          </a:p>
          <a:p>
            <a:endParaRPr lang="en-US" dirty="0"/>
          </a:p>
          <a:p>
            <a:r>
              <a:rPr lang="en-US" dirty="0"/>
              <a:t>I love you enough to tell you, you need self discipline.  As you by the </a:t>
            </a:r>
            <a:r>
              <a:rPr lang="en-US" dirty="0" err="1"/>
              <a:t>Hoky</a:t>
            </a:r>
            <a:r>
              <a:rPr lang="en-US" dirty="0"/>
              <a:t> Ghost discipline yourself, guess what?  You'll fall less, you'll be happier.  You'll actually have more room for the goodness of God, beyond the mere grave if God.</a:t>
            </a:r>
          </a:p>
          <a:p>
            <a:endParaRPr lang="en-US" dirty="0"/>
          </a:p>
          <a:p>
            <a:r>
              <a:rPr lang="en-US" dirty="0"/>
              <a:t>Glorianna's Bible study on headship.  She told those girls the majority of Christians leave off headship because it's inconvenient. They could go on for 10 years learning the Bible </a:t>
            </a:r>
            <a:r>
              <a:rPr lang="en-US" dirty="0" err="1"/>
              <a:t>til</a:t>
            </a:r>
            <a:r>
              <a:rPr lang="en-US" dirty="0"/>
              <a:t> they know it like Glorianna, but if they never apply it, what good has it done?</a:t>
            </a:r>
          </a:p>
        </p:txBody>
      </p:sp>
      <p:sp>
        <p:nvSpPr>
          <p:cNvPr id="4" name="Slide Number Placeholder 3">
            <a:extLst>
              <a:ext uri="{FF2B5EF4-FFF2-40B4-BE49-F238E27FC236}">
                <a16:creationId xmlns:a16="http://schemas.microsoft.com/office/drawing/2014/main" id="{4B1EFB94-482B-C545-F9D8-2B74F02B881B}"/>
              </a:ext>
            </a:extLst>
          </p:cNvPr>
          <p:cNvSpPr>
            <a:spLocks noGrp="1"/>
          </p:cNvSpPr>
          <p:nvPr>
            <p:ph type="sldNum" sz="quarter" idx="5"/>
          </p:nvPr>
        </p:nvSpPr>
        <p:spPr/>
        <p:txBody>
          <a:bodyPr/>
          <a:lstStyle/>
          <a:p>
            <a:fld id="{8E3E9696-343B-4076-B822-3376A708CABC}" type="slidenum">
              <a:rPr lang="en-US" smtClean="0"/>
              <a:t>15</a:t>
            </a:fld>
            <a:endParaRPr lang="en-US"/>
          </a:p>
        </p:txBody>
      </p:sp>
    </p:spTree>
    <p:extLst>
      <p:ext uri="{BB962C8B-B14F-4D97-AF65-F5344CB8AC3E}">
        <p14:creationId xmlns:p14="http://schemas.microsoft.com/office/powerpoint/2010/main" val="80404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15A9E-EEEE-6B8E-5FAE-2AE679C6F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A1938-3A5C-6965-1D69-381DEECC3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8C4D2-7EA5-90B5-BB1A-74879B92BCF8}"/>
              </a:ext>
            </a:extLst>
          </p:cNvPr>
          <p:cNvSpPr>
            <a:spLocks noGrp="1"/>
          </p:cNvSpPr>
          <p:nvPr>
            <p:ph type="body" idx="1"/>
          </p:nvPr>
        </p:nvSpPr>
        <p:spPr/>
        <p:txBody>
          <a:bodyPr/>
          <a:lstStyle/>
          <a:p>
            <a:r>
              <a:rPr lang="en-US" dirty="0"/>
              <a:t>I love you enough to tell you, you need self discipline.  As you by the </a:t>
            </a:r>
            <a:r>
              <a:rPr lang="en-US" dirty="0" err="1"/>
              <a:t>Hoky</a:t>
            </a:r>
            <a:r>
              <a:rPr lang="en-US" dirty="0"/>
              <a:t> Ghost discipline yourself, guess what?  You'll fall less, you'll be happier.  You'll actually have more room for the goodness of God, beyond the mere grave if </a:t>
            </a:r>
            <a:r>
              <a:rPr lang="en-US" dirty="0" err="1"/>
              <a:t>God.Glorianna's</a:t>
            </a:r>
            <a:r>
              <a:rPr lang="en-US" dirty="0"/>
              <a:t> Bible study on headship.  She told those girls the majority of Christians leave off headship because it's inconvenient. They could go on for 10 years learning the Bible </a:t>
            </a:r>
            <a:r>
              <a:rPr lang="en-US" dirty="0" err="1"/>
              <a:t>til</a:t>
            </a:r>
            <a:r>
              <a:rPr lang="en-US" dirty="0"/>
              <a:t> they know it like Glorianna, but if they never apply it, what good has it done?</a:t>
            </a:r>
          </a:p>
          <a:p>
            <a:endParaRPr lang="en-US" dirty="0"/>
          </a:p>
        </p:txBody>
      </p:sp>
      <p:sp>
        <p:nvSpPr>
          <p:cNvPr id="4" name="Slide Number Placeholder 3">
            <a:extLst>
              <a:ext uri="{FF2B5EF4-FFF2-40B4-BE49-F238E27FC236}">
                <a16:creationId xmlns:a16="http://schemas.microsoft.com/office/drawing/2014/main" id="{A644BCFA-5BAA-D59C-24D7-0C829EC59F6B}"/>
              </a:ext>
            </a:extLst>
          </p:cNvPr>
          <p:cNvSpPr>
            <a:spLocks noGrp="1"/>
          </p:cNvSpPr>
          <p:nvPr>
            <p:ph type="sldNum" sz="quarter" idx="5"/>
          </p:nvPr>
        </p:nvSpPr>
        <p:spPr/>
        <p:txBody>
          <a:bodyPr/>
          <a:lstStyle/>
          <a:p>
            <a:fld id="{8E3E9696-343B-4076-B822-3376A708CABC}" type="slidenum">
              <a:rPr lang="en-US" smtClean="0"/>
              <a:t>16</a:t>
            </a:fld>
            <a:endParaRPr lang="en-US"/>
          </a:p>
        </p:txBody>
      </p:sp>
    </p:spTree>
    <p:extLst>
      <p:ext uri="{BB962C8B-B14F-4D97-AF65-F5344CB8AC3E}">
        <p14:creationId xmlns:p14="http://schemas.microsoft.com/office/powerpoint/2010/main" val="2465100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7B3D2-8533-F1EB-B34D-F346BF722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02E7A-EF89-8E4A-1E47-C8E78F3BF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183BA-4E74-0A93-A5D5-A7D1B66597AB}"/>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63-0717  A Prisoner</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we ask You, Lord, to give us Your Word tonight. Speak to us, Lord, and warm our hearts, strangely, that we would know how to discipline ourselves for the great time that lays ahead, as we believe that we're nearing the Coming of the Lord.</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Forgive us of our sin. Chasten us, Lord, with Thy Spirit and Thy Word, that we might discipline ourselves, obedient servants, obedient servants in the will of God. Let us remember, and try to think in our hearts, what the early Christians done. What type of people would we meet if we met those who had personally been in contact with You. How their faces must have lit up with faith and joy. How their lives must have been the living Word of God, just "written epistles read of all men," as they walked in and among people. God, grant it once more.</a:t>
            </a:r>
            <a:endParaRPr lang="en-US" dirty="0"/>
          </a:p>
        </p:txBody>
      </p:sp>
      <p:sp>
        <p:nvSpPr>
          <p:cNvPr id="4" name="Slide Number Placeholder 3">
            <a:extLst>
              <a:ext uri="{FF2B5EF4-FFF2-40B4-BE49-F238E27FC236}">
                <a16:creationId xmlns:a16="http://schemas.microsoft.com/office/drawing/2014/main" id="{E60EBC63-3AED-3A48-7802-990E2299C322}"/>
              </a:ext>
            </a:extLst>
          </p:cNvPr>
          <p:cNvSpPr>
            <a:spLocks noGrp="1"/>
          </p:cNvSpPr>
          <p:nvPr>
            <p:ph type="sldNum" sz="quarter" idx="5"/>
          </p:nvPr>
        </p:nvSpPr>
        <p:spPr/>
        <p:txBody>
          <a:bodyPr/>
          <a:lstStyle/>
          <a:p>
            <a:fld id="{8E3E9696-343B-4076-B822-3376A708CABC}" type="slidenum">
              <a:rPr lang="en-US" smtClean="0"/>
              <a:t>17</a:t>
            </a:fld>
            <a:endParaRPr lang="en-US"/>
          </a:p>
        </p:txBody>
      </p:sp>
    </p:spTree>
    <p:extLst>
      <p:ext uri="{BB962C8B-B14F-4D97-AF65-F5344CB8AC3E}">
        <p14:creationId xmlns:p14="http://schemas.microsoft.com/office/powerpoint/2010/main" val="2737143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59933-9680-1DF1-CCAF-1E2E7CA1D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95D56-FD49-3EAE-279C-88920B139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7E823-B799-39A3-6CED-FD8792871957}"/>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63-0717  A Prisoner</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we ask You, Lord, to give us Your Word tonight. Speak to us, Lord, and warm our hearts, strangely, that we would know how to discipline ourselves for the great time that lays ahead, as we believe that we're nearing the Coming of the Lord.</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Forgive us of our sin. Chasten us, Lord, with Thy Spirit and Thy Word, that we might discipline ourselves, obedient servants, obedient servants in the will of God. Let us remember, and try to think in our hearts, what the early Christians done. What type of people would we meet if we met those who had personally been in contact with You. How their faces must have lit up with faith and joy. How their lives must have been the living Word of God, just "written epistles read of all men," as they walked in and among people. God, grant it once more.</a:t>
            </a:r>
            <a:endParaRPr lang="en-US" dirty="0"/>
          </a:p>
        </p:txBody>
      </p:sp>
      <p:sp>
        <p:nvSpPr>
          <p:cNvPr id="4" name="Slide Number Placeholder 3">
            <a:extLst>
              <a:ext uri="{FF2B5EF4-FFF2-40B4-BE49-F238E27FC236}">
                <a16:creationId xmlns:a16="http://schemas.microsoft.com/office/drawing/2014/main" id="{11E77861-FA18-3198-ECFF-FEF671874290}"/>
              </a:ext>
            </a:extLst>
          </p:cNvPr>
          <p:cNvSpPr>
            <a:spLocks noGrp="1"/>
          </p:cNvSpPr>
          <p:nvPr>
            <p:ph type="sldNum" sz="quarter" idx="5"/>
          </p:nvPr>
        </p:nvSpPr>
        <p:spPr/>
        <p:txBody>
          <a:bodyPr/>
          <a:lstStyle/>
          <a:p>
            <a:fld id="{8E3E9696-343B-4076-B822-3376A708CABC}" type="slidenum">
              <a:rPr lang="en-US" smtClean="0"/>
              <a:t>18</a:t>
            </a:fld>
            <a:endParaRPr lang="en-US"/>
          </a:p>
        </p:txBody>
      </p:sp>
    </p:spTree>
    <p:extLst>
      <p:ext uri="{BB962C8B-B14F-4D97-AF65-F5344CB8AC3E}">
        <p14:creationId xmlns:p14="http://schemas.microsoft.com/office/powerpoint/2010/main" val="1388685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AFE62-2C72-AAD4-1680-16881EECB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F0F78-76F8-FAB0-7DCE-FCA84AE22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21891-6534-9522-13EF-B42C77895EA6}"/>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63-0717  A Prisoner</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we ask You, Lord, to give us Your Word tonight. Speak to us, Lord, and warm our hearts, strangely, that we would know how to discipline ourselves for the great time that lays ahead, as we believe that we're nearing the Coming of the Lord.</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Forgive us of our sin. Chasten us, Lord, with Thy Spirit and Thy Word, that we might discipline ourselves, obedient servants, obedient servants in the will of God. Let us remember, and try to think in our hearts, what the early Christians done. What type of people would we meet if we met those who had personally been in contact with You. How their faces must have lit up with faith and joy. How their lives must have been the living Word of God, just "written epistles read of all men," as they walked in and among people. God, grant it once more.</a:t>
            </a:r>
            <a:endParaRPr lang="en-US" dirty="0"/>
          </a:p>
        </p:txBody>
      </p:sp>
      <p:sp>
        <p:nvSpPr>
          <p:cNvPr id="4" name="Slide Number Placeholder 3">
            <a:extLst>
              <a:ext uri="{FF2B5EF4-FFF2-40B4-BE49-F238E27FC236}">
                <a16:creationId xmlns:a16="http://schemas.microsoft.com/office/drawing/2014/main" id="{629439B7-1321-8234-4251-02A423B4C2DF}"/>
              </a:ext>
            </a:extLst>
          </p:cNvPr>
          <p:cNvSpPr>
            <a:spLocks noGrp="1"/>
          </p:cNvSpPr>
          <p:nvPr>
            <p:ph type="sldNum" sz="quarter" idx="5"/>
          </p:nvPr>
        </p:nvSpPr>
        <p:spPr/>
        <p:txBody>
          <a:bodyPr/>
          <a:lstStyle/>
          <a:p>
            <a:fld id="{8E3E9696-343B-4076-B822-3376A708CABC}" type="slidenum">
              <a:rPr lang="en-US" smtClean="0"/>
              <a:t>19</a:t>
            </a:fld>
            <a:endParaRPr lang="en-US"/>
          </a:p>
        </p:txBody>
      </p:sp>
    </p:spTree>
    <p:extLst>
      <p:ext uri="{BB962C8B-B14F-4D97-AF65-F5344CB8AC3E}">
        <p14:creationId xmlns:p14="http://schemas.microsoft.com/office/powerpoint/2010/main" val="321217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Proverbs 25:28 (KJV)</a:t>
            </a:r>
          </a:p>
          <a:p>
            <a:r>
              <a:rPr lang="en-US" dirty="0"/>
              <a:t>28 He that hath no rule over his own spirit is like a city that is broken down, and without walls.</a:t>
            </a:r>
          </a:p>
        </p:txBody>
      </p:sp>
      <p:sp>
        <p:nvSpPr>
          <p:cNvPr id="4" name="Slide Number Placeholder 3"/>
          <p:cNvSpPr>
            <a:spLocks noGrp="1"/>
          </p:cNvSpPr>
          <p:nvPr>
            <p:ph type="sldNum" sz="quarter" idx="5"/>
          </p:nvPr>
        </p:nvSpPr>
        <p:spPr/>
        <p:txBody>
          <a:bodyPr/>
          <a:lstStyle/>
          <a:p>
            <a:fld id="{8E3E9696-343B-4076-B822-3376A708CABC}" type="slidenum">
              <a:rPr lang="en-US" smtClean="0"/>
              <a:t>2</a:t>
            </a:fld>
            <a:endParaRPr lang="en-US"/>
          </a:p>
        </p:txBody>
      </p:sp>
    </p:spTree>
    <p:extLst>
      <p:ext uri="{BB962C8B-B14F-4D97-AF65-F5344CB8AC3E}">
        <p14:creationId xmlns:p14="http://schemas.microsoft.com/office/powerpoint/2010/main" val="332362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2BE8-CAF0-86A7-212F-42C21C5E5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B504F-471D-6A32-0B10-45F28E138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D537A-CE9B-F32F-02B4-091AAC64FC50}"/>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63-0717  A Prisoner</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we ask You, Lord, to give us Your Word tonight. Speak to us, Lord, and warm our hearts, strangely, that we would know how to discipline ourselves for the great time that lays ahead, as we believe that we're nearing the Coming of the Lord.</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Forgive us of our sin. Chasten us, Lord, with Thy Spirit and Thy Word, that we might discipline ourselves, obedient servants, obedient servants in the will of God. Let us remember, and try to think in our hearts, what the early Christians done. What type of people would we meet if we met those who had personally been in contact with You. How their faces must have lit up with faith and joy. How their lives must have been the living Word of God, just "written epistles read of all men," as they walked in and among people. God, grant it once more.</a:t>
            </a:r>
            <a:endParaRPr lang="en-US" dirty="0"/>
          </a:p>
        </p:txBody>
      </p:sp>
      <p:sp>
        <p:nvSpPr>
          <p:cNvPr id="4" name="Slide Number Placeholder 3">
            <a:extLst>
              <a:ext uri="{FF2B5EF4-FFF2-40B4-BE49-F238E27FC236}">
                <a16:creationId xmlns:a16="http://schemas.microsoft.com/office/drawing/2014/main" id="{175C4C63-7948-C68E-15A6-5ED25922746E}"/>
              </a:ext>
            </a:extLst>
          </p:cNvPr>
          <p:cNvSpPr>
            <a:spLocks noGrp="1"/>
          </p:cNvSpPr>
          <p:nvPr>
            <p:ph type="sldNum" sz="quarter" idx="5"/>
          </p:nvPr>
        </p:nvSpPr>
        <p:spPr/>
        <p:txBody>
          <a:bodyPr/>
          <a:lstStyle/>
          <a:p>
            <a:fld id="{8E3E9696-343B-4076-B822-3376A708CABC}" type="slidenum">
              <a:rPr lang="en-US" smtClean="0"/>
              <a:t>20</a:t>
            </a:fld>
            <a:endParaRPr lang="en-US"/>
          </a:p>
        </p:txBody>
      </p:sp>
    </p:spTree>
    <p:extLst>
      <p:ext uri="{BB962C8B-B14F-4D97-AF65-F5344CB8AC3E}">
        <p14:creationId xmlns:p14="http://schemas.microsoft.com/office/powerpoint/2010/main" val="2045969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3E397-7DC9-FEE6-5B09-432FC4A76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28D4C-6253-AA5D-46BD-461EF115B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01FAB-BD6C-E2C1-8C09-1739FC816AD4}"/>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63-0717  A Prisoner</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we ask You, Lord, to give us Your Word tonight. Speak to us, Lord, and warm our hearts, strangely, that we would know how to discipline ourselves for the great time that lays ahead, as we believe that we're nearing the Coming of the Lord.</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Forgive us of our sin. Chasten us, Lord, with Thy Spirit and Thy Word, that we might discipline ourselves, obedient servants, obedient servants in the will of God. Let us remember, and try to think in our hearts, what the early Christians done. What type of people would we meet if we met those who had personally been in contact with You. How their faces must have lit up with faith and joy. How their lives must have been the living Word of God, just "written epistles read of all men," as they walked in and among people. God, grant it once more.</a:t>
            </a:r>
            <a:endParaRPr lang="en-US" dirty="0"/>
          </a:p>
        </p:txBody>
      </p:sp>
      <p:sp>
        <p:nvSpPr>
          <p:cNvPr id="4" name="Slide Number Placeholder 3">
            <a:extLst>
              <a:ext uri="{FF2B5EF4-FFF2-40B4-BE49-F238E27FC236}">
                <a16:creationId xmlns:a16="http://schemas.microsoft.com/office/drawing/2014/main" id="{74EB78A3-4203-CFA3-281C-5442A7FA0AAE}"/>
              </a:ext>
            </a:extLst>
          </p:cNvPr>
          <p:cNvSpPr>
            <a:spLocks noGrp="1"/>
          </p:cNvSpPr>
          <p:nvPr>
            <p:ph type="sldNum" sz="quarter" idx="5"/>
          </p:nvPr>
        </p:nvSpPr>
        <p:spPr/>
        <p:txBody>
          <a:bodyPr/>
          <a:lstStyle/>
          <a:p>
            <a:fld id="{8E3E9696-343B-4076-B822-3376A708CABC}" type="slidenum">
              <a:rPr lang="en-US" smtClean="0"/>
              <a:t>21</a:t>
            </a:fld>
            <a:endParaRPr lang="en-US"/>
          </a:p>
        </p:txBody>
      </p:sp>
    </p:spTree>
    <p:extLst>
      <p:ext uri="{BB962C8B-B14F-4D97-AF65-F5344CB8AC3E}">
        <p14:creationId xmlns:p14="http://schemas.microsoft.com/office/powerpoint/2010/main" val="1195116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15EAF-7F17-6320-1F63-14D01D36A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C46F6-8592-33E9-FB3B-CCD2E2CA3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3BD8B-810D-B093-C28B-14567D4C87DF}"/>
              </a:ext>
            </a:extLst>
          </p:cNvPr>
          <p:cNvSpPr>
            <a:spLocks noGrp="1"/>
          </p:cNvSpPr>
          <p:nvPr>
            <p:ph type="body" idx="1"/>
          </p:nvPr>
        </p:nvSpPr>
        <p:spPr/>
        <p:txBody>
          <a:bodyPr/>
          <a:lstStyle/>
          <a:p>
            <a:r>
              <a:rPr lang="en-US" dirty="0"/>
              <a:t>I love you enough to tell you, you need self discipline.  As you by the </a:t>
            </a:r>
            <a:r>
              <a:rPr lang="en-US" dirty="0" err="1"/>
              <a:t>Hoky</a:t>
            </a:r>
            <a:r>
              <a:rPr lang="en-US" dirty="0"/>
              <a:t> Ghost discipline yourself, guess what?  You'll fall less, you'll be happier.  You'll actually have more room for the goodness of God, beyond the mere grave if </a:t>
            </a:r>
            <a:r>
              <a:rPr lang="en-US" dirty="0" err="1"/>
              <a:t>God.Glorianna's</a:t>
            </a:r>
            <a:r>
              <a:rPr lang="en-US" dirty="0"/>
              <a:t> Bible study on headship.  She told those girls the majority of Christians leave off headship because it's inconvenient. They could go on for 10 years learning the Bible </a:t>
            </a:r>
            <a:r>
              <a:rPr lang="en-US" dirty="0" err="1"/>
              <a:t>til</a:t>
            </a:r>
            <a:r>
              <a:rPr lang="en-US" dirty="0"/>
              <a:t> they know it like Glorianna, but if they never apply it, what good has it done?</a:t>
            </a:r>
          </a:p>
          <a:p>
            <a:endParaRPr lang="en-US" dirty="0"/>
          </a:p>
        </p:txBody>
      </p:sp>
      <p:sp>
        <p:nvSpPr>
          <p:cNvPr id="4" name="Slide Number Placeholder 3">
            <a:extLst>
              <a:ext uri="{FF2B5EF4-FFF2-40B4-BE49-F238E27FC236}">
                <a16:creationId xmlns:a16="http://schemas.microsoft.com/office/drawing/2014/main" id="{924DBFB3-6F67-CD84-3FC4-E1FB52A74091}"/>
              </a:ext>
            </a:extLst>
          </p:cNvPr>
          <p:cNvSpPr>
            <a:spLocks noGrp="1"/>
          </p:cNvSpPr>
          <p:nvPr>
            <p:ph type="sldNum" sz="quarter" idx="5"/>
          </p:nvPr>
        </p:nvSpPr>
        <p:spPr/>
        <p:txBody>
          <a:bodyPr/>
          <a:lstStyle/>
          <a:p>
            <a:fld id="{8E3E9696-343B-4076-B822-3376A708CABC}" type="slidenum">
              <a:rPr lang="en-US" smtClean="0"/>
              <a:t>22</a:t>
            </a:fld>
            <a:endParaRPr lang="en-US"/>
          </a:p>
        </p:txBody>
      </p:sp>
    </p:spTree>
    <p:extLst>
      <p:ext uri="{BB962C8B-B14F-4D97-AF65-F5344CB8AC3E}">
        <p14:creationId xmlns:p14="http://schemas.microsoft.com/office/powerpoint/2010/main" val="302064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0C85-E7F8-0F89-8C92-1E6D425F2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3E1C6-31DE-7EBB-60F4-018D32536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189E4-4C4E-DF4E-5630-17348BB97D42}"/>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Holy Spirit brings discipline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60-0610  The Rejected King</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enemy comes in to a church, he puts their eyes out to the real facts that the Holy Spirit is the One Who rules and governs the church. All discipline is brought by the Holy Spirit. Amen. Oh, I wished I could say the words that would make it go home to the right place (See?), that it never would leave, clinch in there. God gave the Holy Spirit to rule and govern the church: the Holy Spirit.</a:t>
            </a:r>
            <a:endParaRPr lang="en-US" dirty="0"/>
          </a:p>
        </p:txBody>
      </p:sp>
      <p:sp>
        <p:nvSpPr>
          <p:cNvPr id="4" name="Slide Number Placeholder 3">
            <a:extLst>
              <a:ext uri="{FF2B5EF4-FFF2-40B4-BE49-F238E27FC236}">
                <a16:creationId xmlns:a16="http://schemas.microsoft.com/office/drawing/2014/main" id="{D0BCCB9A-8866-BE8C-6097-8CBF7611F8FB}"/>
              </a:ext>
            </a:extLst>
          </p:cNvPr>
          <p:cNvSpPr>
            <a:spLocks noGrp="1"/>
          </p:cNvSpPr>
          <p:nvPr>
            <p:ph type="sldNum" sz="quarter" idx="5"/>
          </p:nvPr>
        </p:nvSpPr>
        <p:spPr/>
        <p:txBody>
          <a:bodyPr/>
          <a:lstStyle/>
          <a:p>
            <a:fld id="{8E3E9696-343B-4076-B822-3376A708CABC}" type="slidenum">
              <a:rPr lang="en-US" smtClean="0"/>
              <a:t>23</a:t>
            </a:fld>
            <a:endParaRPr lang="en-US"/>
          </a:p>
        </p:txBody>
      </p:sp>
    </p:spTree>
    <p:extLst>
      <p:ext uri="{BB962C8B-B14F-4D97-AF65-F5344CB8AC3E}">
        <p14:creationId xmlns:p14="http://schemas.microsoft.com/office/powerpoint/2010/main" val="2367865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4BEC0-EFFD-1E1E-11B3-56841DF85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9E11C-66CD-2CB4-E9D0-8FA07CFF9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059B6-032D-7413-9D75-15746FB60AB6}"/>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Holy Spirit brings discipline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60-0610  The Rejected King</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enemy comes in to a church, he puts their eyes out to the real facts that the Holy Spirit is the One Who rules and governs the church. All discipline is brought by the Holy Spirit. Amen. Oh, I wished I could say the words that would make it go home to the right place (See?), that it never would leave, clinch in there. God gave the Holy Spirit to rule and govern the church: the Holy Spirit.</a:t>
            </a:r>
            <a:endParaRPr lang="en-US" dirty="0"/>
          </a:p>
        </p:txBody>
      </p:sp>
      <p:sp>
        <p:nvSpPr>
          <p:cNvPr id="4" name="Slide Number Placeholder 3">
            <a:extLst>
              <a:ext uri="{FF2B5EF4-FFF2-40B4-BE49-F238E27FC236}">
                <a16:creationId xmlns:a16="http://schemas.microsoft.com/office/drawing/2014/main" id="{61B47A9A-10EE-8D29-C408-7B3BF6EABDD8}"/>
              </a:ext>
            </a:extLst>
          </p:cNvPr>
          <p:cNvSpPr>
            <a:spLocks noGrp="1"/>
          </p:cNvSpPr>
          <p:nvPr>
            <p:ph type="sldNum" sz="quarter" idx="5"/>
          </p:nvPr>
        </p:nvSpPr>
        <p:spPr/>
        <p:txBody>
          <a:bodyPr/>
          <a:lstStyle/>
          <a:p>
            <a:fld id="{8E3E9696-343B-4076-B822-3376A708CABC}" type="slidenum">
              <a:rPr lang="en-US" smtClean="0"/>
              <a:t>24</a:t>
            </a:fld>
            <a:endParaRPr lang="en-US"/>
          </a:p>
        </p:txBody>
      </p:sp>
    </p:spTree>
    <p:extLst>
      <p:ext uri="{BB962C8B-B14F-4D97-AF65-F5344CB8AC3E}">
        <p14:creationId xmlns:p14="http://schemas.microsoft.com/office/powerpoint/2010/main" val="2994976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227DE-DB64-7A59-D107-0679A99FB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68457-B45D-FEE7-9D87-4D5EAB377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A5A66-A1B7-0FD8-FF04-64DEF49B84F2}"/>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Holy Spirit brings discipline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60-0610  The Rejected King</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enemy comes in to a church, he puts their eyes out to the real facts that the Holy Spirit is the One Who rules and governs the church. All discipline is brought by the Holy Spirit. Amen. Oh, I wished I could say the words that would make it go home to the right place (See?), that it never would leave, clinch in there. God gave the Holy Spirit to rule and govern the church: the Holy Spirit.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I love you enough to tell you, you need self discipline.  As you by the </a:t>
            </a:r>
            <a:r>
              <a:rPr lang="en-US" dirty="0" err="1"/>
              <a:t>Hoky</a:t>
            </a:r>
            <a:r>
              <a:rPr lang="en-US" dirty="0"/>
              <a:t> Ghost discipline yourself, guess what?  You'll fall less, you'll be happier.  You'll actually have more room for the goodness of God, beyond the mere grave if </a:t>
            </a:r>
            <a:r>
              <a:rPr lang="en-US" dirty="0" err="1"/>
              <a:t>God.Glorianna's</a:t>
            </a:r>
            <a:r>
              <a:rPr lang="en-US" dirty="0"/>
              <a:t> Bible study on headship.  She told those girls the majority of Christians leave off headship because it's inconvenient. They could go on for 10 years learning the Bible </a:t>
            </a:r>
            <a:r>
              <a:rPr lang="en-US" dirty="0" err="1"/>
              <a:t>til</a:t>
            </a:r>
            <a:r>
              <a:rPr lang="en-US" dirty="0"/>
              <a:t> they know it like Glorianna, but if they never apply it, what good has it done?</a:t>
            </a:r>
          </a:p>
        </p:txBody>
      </p:sp>
      <p:sp>
        <p:nvSpPr>
          <p:cNvPr id="4" name="Slide Number Placeholder 3">
            <a:extLst>
              <a:ext uri="{FF2B5EF4-FFF2-40B4-BE49-F238E27FC236}">
                <a16:creationId xmlns:a16="http://schemas.microsoft.com/office/drawing/2014/main" id="{62A2FB5D-355F-CDCC-3D5F-4DB64C14D707}"/>
              </a:ext>
            </a:extLst>
          </p:cNvPr>
          <p:cNvSpPr>
            <a:spLocks noGrp="1"/>
          </p:cNvSpPr>
          <p:nvPr>
            <p:ph type="sldNum" sz="quarter" idx="5"/>
          </p:nvPr>
        </p:nvSpPr>
        <p:spPr/>
        <p:txBody>
          <a:bodyPr/>
          <a:lstStyle/>
          <a:p>
            <a:fld id="{8E3E9696-343B-4076-B822-3376A708CABC}" type="slidenum">
              <a:rPr lang="en-US" smtClean="0"/>
              <a:t>25</a:t>
            </a:fld>
            <a:endParaRPr lang="en-US"/>
          </a:p>
        </p:txBody>
      </p:sp>
    </p:spTree>
    <p:extLst>
      <p:ext uri="{BB962C8B-B14F-4D97-AF65-F5344CB8AC3E}">
        <p14:creationId xmlns:p14="http://schemas.microsoft.com/office/powerpoint/2010/main" val="1072135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44D1D-DE13-6B3B-5DBD-0605E2452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1B8D4-5EE7-82D6-33B6-6A7FFC4D4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D5713-E7DA-FDEE-1DAF-8D960A60AA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880AA5-18A1-DDB2-4570-51F4D0220729}"/>
              </a:ext>
            </a:extLst>
          </p:cNvPr>
          <p:cNvSpPr>
            <a:spLocks noGrp="1"/>
          </p:cNvSpPr>
          <p:nvPr>
            <p:ph type="sldNum" sz="quarter" idx="5"/>
          </p:nvPr>
        </p:nvSpPr>
        <p:spPr/>
        <p:txBody>
          <a:bodyPr/>
          <a:lstStyle/>
          <a:p>
            <a:fld id="{8E3E9696-343B-4076-B822-3376A708CABC}" type="slidenum">
              <a:rPr lang="en-US" smtClean="0"/>
              <a:t>26</a:t>
            </a:fld>
            <a:endParaRPr lang="en-US"/>
          </a:p>
        </p:txBody>
      </p:sp>
    </p:spTree>
    <p:extLst>
      <p:ext uri="{BB962C8B-B14F-4D97-AF65-F5344CB8AC3E}">
        <p14:creationId xmlns:p14="http://schemas.microsoft.com/office/powerpoint/2010/main" val="784717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B1AB9-A3D4-9162-B681-8EB245DE3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FC973-9A35-A99D-FA35-65DFEFF2C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CF7FE-584D-29A6-22B5-86BA25747253}"/>
              </a:ext>
            </a:extLst>
          </p:cNvPr>
          <p:cNvSpPr>
            <a:spLocks noGrp="1"/>
          </p:cNvSpPr>
          <p:nvPr>
            <p:ph type="body" idx="1"/>
          </p:nvPr>
        </p:nvSpPr>
        <p:spPr/>
        <p:txBody>
          <a:bodyPr/>
          <a:lstStyle/>
          <a:p>
            <a:r>
              <a:rPr lang="en-US" dirty="0"/>
              <a:t>I CORINTHIANS 9:25-27</a:t>
            </a:r>
          </a:p>
          <a:p>
            <a:r>
              <a:rPr lang="en-US" dirty="0"/>
              <a:t>And every man that </a:t>
            </a:r>
            <a:r>
              <a:rPr lang="en-US" dirty="0" err="1"/>
              <a:t>striveth</a:t>
            </a:r>
            <a:r>
              <a:rPr lang="en-US" dirty="0"/>
              <a:t> for the mastery is temperate in all things. Now they do it to obtain a corruptible crown; but we an incorruptible.</a:t>
            </a:r>
          </a:p>
          <a:p>
            <a:r>
              <a:rPr lang="en-US" dirty="0"/>
              <a:t>26 I therefore so run, not as uncertainly; so fight I, not as one that </a:t>
            </a:r>
            <a:r>
              <a:rPr lang="en-US" dirty="0" err="1"/>
              <a:t>beateth</a:t>
            </a:r>
            <a:r>
              <a:rPr lang="en-US" dirty="0"/>
              <a:t> the air:</a:t>
            </a:r>
          </a:p>
          <a:p>
            <a:r>
              <a:rPr lang="en-US" dirty="0"/>
              <a:t>27 But I keep under my body, and bring it into subjection: lest that by any means, when I have preached to others, I myself should be a castaway.</a:t>
            </a:r>
          </a:p>
        </p:txBody>
      </p:sp>
      <p:sp>
        <p:nvSpPr>
          <p:cNvPr id="4" name="Slide Number Placeholder 3">
            <a:extLst>
              <a:ext uri="{FF2B5EF4-FFF2-40B4-BE49-F238E27FC236}">
                <a16:creationId xmlns:a16="http://schemas.microsoft.com/office/drawing/2014/main" id="{5754B661-08E2-797A-40B0-629875FBB53B}"/>
              </a:ext>
            </a:extLst>
          </p:cNvPr>
          <p:cNvSpPr>
            <a:spLocks noGrp="1"/>
          </p:cNvSpPr>
          <p:nvPr>
            <p:ph type="sldNum" sz="quarter" idx="5"/>
          </p:nvPr>
        </p:nvSpPr>
        <p:spPr/>
        <p:txBody>
          <a:bodyPr/>
          <a:lstStyle/>
          <a:p>
            <a:fld id="{8E3E9696-343B-4076-B822-3376A708CABC}" type="slidenum">
              <a:rPr lang="en-US" smtClean="0"/>
              <a:t>27</a:t>
            </a:fld>
            <a:endParaRPr lang="en-US"/>
          </a:p>
        </p:txBody>
      </p:sp>
    </p:spTree>
    <p:extLst>
      <p:ext uri="{BB962C8B-B14F-4D97-AF65-F5344CB8AC3E}">
        <p14:creationId xmlns:p14="http://schemas.microsoft.com/office/powerpoint/2010/main" val="1500701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DCC2A-55CF-591E-FCEF-7A114E1E2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38161-DAD6-8824-FECB-16990E1A6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319D6-6C74-7D50-B319-8B9D8F7B4D97}"/>
              </a:ext>
            </a:extLst>
          </p:cNvPr>
          <p:cNvSpPr>
            <a:spLocks noGrp="1"/>
          </p:cNvSpPr>
          <p:nvPr>
            <p:ph type="body" idx="1"/>
          </p:nvPr>
        </p:nvSpPr>
        <p:spPr/>
        <p:txBody>
          <a:bodyPr/>
          <a:lstStyle/>
          <a:p>
            <a:r>
              <a:rPr lang="en-US" dirty="0"/>
              <a:t>I CORINTHIANS 9:25-27</a:t>
            </a:r>
          </a:p>
          <a:p>
            <a:r>
              <a:rPr lang="en-US" dirty="0"/>
              <a:t>And every man that </a:t>
            </a:r>
            <a:r>
              <a:rPr lang="en-US" dirty="0" err="1"/>
              <a:t>striveth</a:t>
            </a:r>
            <a:r>
              <a:rPr lang="en-US" dirty="0"/>
              <a:t> for the mastery is temperate in all things. Now they do it to obtain a corruptible crown; but we an incorruptible.</a:t>
            </a:r>
          </a:p>
          <a:p>
            <a:r>
              <a:rPr lang="en-US" dirty="0"/>
              <a:t>26 I therefore so run, not as uncertainly; so fight I, not as one that </a:t>
            </a:r>
            <a:r>
              <a:rPr lang="en-US" dirty="0" err="1"/>
              <a:t>beateth</a:t>
            </a:r>
            <a:r>
              <a:rPr lang="en-US" dirty="0"/>
              <a:t> the air:</a:t>
            </a:r>
          </a:p>
          <a:p>
            <a:r>
              <a:rPr lang="en-US" dirty="0"/>
              <a:t>27 But I keep under my body, and bring it into subjection: lest that by any means, when I have preached to others, I myself should be a castaway.</a:t>
            </a:r>
          </a:p>
        </p:txBody>
      </p:sp>
      <p:sp>
        <p:nvSpPr>
          <p:cNvPr id="4" name="Slide Number Placeholder 3">
            <a:extLst>
              <a:ext uri="{FF2B5EF4-FFF2-40B4-BE49-F238E27FC236}">
                <a16:creationId xmlns:a16="http://schemas.microsoft.com/office/drawing/2014/main" id="{CB557526-8E5E-F8E7-E273-DBDBBF5AA0E4}"/>
              </a:ext>
            </a:extLst>
          </p:cNvPr>
          <p:cNvSpPr>
            <a:spLocks noGrp="1"/>
          </p:cNvSpPr>
          <p:nvPr>
            <p:ph type="sldNum" sz="quarter" idx="5"/>
          </p:nvPr>
        </p:nvSpPr>
        <p:spPr/>
        <p:txBody>
          <a:bodyPr/>
          <a:lstStyle/>
          <a:p>
            <a:fld id="{8E3E9696-343B-4076-B822-3376A708CABC}" type="slidenum">
              <a:rPr lang="en-US" smtClean="0"/>
              <a:t>28</a:t>
            </a:fld>
            <a:endParaRPr lang="en-US"/>
          </a:p>
        </p:txBody>
      </p:sp>
    </p:spTree>
    <p:extLst>
      <p:ext uri="{BB962C8B-B14F-4D97-AF65-F5344CB8AC3E}">
        <p14:creationId xmlns:p14="http://schemas.microsoft.com/office/powerpoint/2010/main" val="3706041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4388-898E-1B63-9109-21C7BD86D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0F1F2-C0FC-BF53-A3E4-61419FCCE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ACBD4-5965-38D0-3D4C-E6722E91BB55}"/>
              </a:ext>
            </a:extLst>
          </p:cNvPr>
          <p:cNvSpPr>
            <a:spLocks noGrp="1"/>
          </p:cNvSpPr>
          <p:nvPr>
            <p:ph type="body" idx="1"/>
          </p:nvPr>
        </p:nvSpPr>
        <p:spPr/>
        <p:txBody>
          <a:bodyPr/>
          <a:lstStyle/>
          <a:p>
            <a:r>
              <a:rPr lang="en-US" dirty="0"/>
              <a:t>I CORINTHIANS 9:25-27</a:t>
            </a:r>
          </a:p>
          <a:p>
            <a:r>
              <a:rPr lang="en-US" dirty="0"/>
              <a:t>And every man that </a:t>
            </a:r>
            <a:r>
              <a:rPr lang="en-US" dirty="0" err="1"/>
              <a:t>striveth</a:t>
            </a:r>
            <a:r>
              <a:rPr lang="en-US" dirty="0"/>
              <a:t> for the mastery is temperate in all things. Now they do it to obtain a corruptible crown; but we an incorruptible.</a:t>
            </a:r>
          </a:p>
          <a:p>
            <a:r>
              <a:rPr lang="en-US" dirty="0"/>
              <a:t>26 I therefore so run, not as uncertainly; so fight I, not as one that </a:t>
            </a:r>
            <a:r>
              <a:rPr lang="en-US" dirty="0" err="1"/>
              <a:t>beateth</a:t>
            </a:r>
            <a:r>
              <a:rPr lang="en-US" dirty="0"/>
              <a:t> the air:</a:t>
            </a:r>
          </a:p>
          <a:p>
            <a:r>
              <a:rPr lang="en-US" dirty="0"/>
              <a:t>27 But I keep under my body, and bring it into subjection: lest that by any means, when I have preached to others, I myself should be a castaway.</a:t>
            </a:r>
          </a:p>
        </p:txBody>
      </p:sp>
      <p:sp>
        <p:nvSpPr>
          <p:cNvPr id="4" name="Slide Number Placeholder 3">
            <a:extLst>
              <a:ext uri="{FF2B5EF4-FFF2-40B4-BE49-F238E27FC236}">
                <a16:creationId xmlns:a16="http://schemas.microsoft.com/office/drawing/2014/main" id="{AC98BD07-C7B0-36D9-902C-B2CDA864AF4B}"/>
              </a:ext>
            </a:extLst>
          </p:cNvPr>
          <p:cNvSpPr>
            <a:spLocks noGrp="1"/>
          </p:cNvSpPr>
          <p:nvPr>
            <p:ph type="sldNum" sz="quarter" idx="5"/>
          </p:nvPr>
        </p:nvSpPr>
        <p:spPr/>
        <p:txBody>
          <a:bodyPr/>
          <a:lstStyle/>
          <a:p>
            <a:fld id="{8E3E9696-343B-4076-B822-3376A708CABC}" type="slidenum">
              <a:rPr lang="en-US" smtClean="0"/>
              <a:t>29</a:t>
            </a:fld>
            <a:endParaRPr lang="en-US"/>
          </a:p>
        </p:txBody>
      </p:sp>
    </p:spTree>
    <p:extLst>
      <p:ext uri="{BB962C8B-B14F-4D97-AF65-F5344CB8AC3E}">
        <p14:creationId xmlns:p14="http://schemas.microsoft.com/office/powerpoint/2010/main" val="105316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E9696-343B-4076-B822-3376A708CABC}" type="slidenum">
              <a:rPr lang="en-US" smtClean="0"/>
              <a:t>3</a:t>
            </a:fld>
            <a:endParaRPr lang="en-US"/>
          </a:p>
        </p:txBody>
      </p:sp>
    </p:spTree>
    <p:extLst>
      <p:ext uri="{BB962C8B-B14F-4D97-AF65-F5344CB8AC3E}">
        <p14:creationId xmlns:p14="http://schemas.microsoft.com/office/powerpoint/2010/main" val="909799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7279-AD7B-8A60-B88C-F219CAB73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D0DCF-33BE-4F97-B059-0B7C697D4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FE7EE-AB2A-43C0-9887-C6C9BA6D69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DD308B-2447-92FC-38AF-3CC831B3ED48}"/>
              </a:ext>
            </a:extLst>
          </p:cNvPr>
          <p:cNvSpPr>
            <a:spLocks noGrp="1"/>
          </p:cNvSpPr>
          <p:nvPr>
            <p:ph type="sldNum" sz="quarter" idx="5"/>
          </p:nvPr>
        </p:nvSpPr>
        <p:spPr/>
        <p:txBody>
          <a:bodyPr/>
          <a:lstStyle/>
          <a:p>
            <a:fld id="{8E3E9696-343B-4076-B822-3376A708CABC}" type="slidenum">
              <a:rPr lang="en-US" smtClean="0"/>
              <a:t>30</a:t>
            </a:fld>
            <a:endParaRPr lang="en-US"/>
          </a:p>
        </p:txBody>
      </p:sp>
    </p:spTree>
    <p:extLst>
      <p:ext uri="{BB962C8B-B14F-4D97-AF65-F5344CB8AC3E}">
        <p14:creationId xmlns:p14="http://schemas.microsoft.com/office/powerpoint/2010/main" val="53540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65-0217  A Man Running From The Presence Of The Lord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May all the great mysteries that we are supposed to know at this age, Lord, be unveiled to us; and we'll see the plainness of God, so that we'll know how to behave ourselves and act, correcting ourselves and bringing the members of our body into discipline to the Word, that we might know how to live in this present day at the approaching of the Lord Jesus.</a:t>
            </a:r>
            <a:endParaRPr lang="en-US" dirty="0"/>
          </a:p>
        </p:txBody>
      </p:sp>
      <p:sp>
        <p:nvSpPr>
          <p:cNvPr id="4" name="Slide Number Placeholder 3"/>
          <p:cNvSpPr>
            <a:spLocks noGrp="1"/>
          </p:cNvSpPr>
          <p:nvPr>
            <p:ph type="sldNum" sz="quarter" idx="5"/>
          </p:nvPr>
        </p:nvSpPr>
        <p:spPr/>
        <p:txBody>
          <a:bodyPr/>
          <a:lstStyle/>
          <a:p>
            <a:fld id="{8E3E9696-343B-4076-B822-3376A708CABC}" type="slidenum">
              <a:rPr lang="en-US" smtClean="0"/>
              <a:t>31</a:t>
            </a:fld>
            <a:endParaRPr lang="en-US"/>
          </a:p>
        </p:txBody>
      </p:sp>
    </p:spTree>
    <p:extLst>
      <p:ext uri="{BB962C8B-B14F-4D97-AF65-F5344CB8AC3E}">
        <p14:creationId xmlns:p14="http://schemas.microsoft.com/office/powerpoint/2010/main" val="3962391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6042F-CE0A-278B-62F0-DA2B90A65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F5DF9-6C7C-5929-E037-0A1BB4A1D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E82AA-93D9-09EF-B59E-ABFA1CBD2668}"/>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65-0217  A Man Running From The Presence Of The Lord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May all the great mysteries that we are supposed to know at this age, Lord, be unveiled to us; and we'll see the plainness of God, so that we'll know how to behave ourselves and act, correcting ourselves and bringing the members of our body into discipline to the Word, that we might know how to live in this present day at the approaching of the Lord Jesus.</a:t>
            </a:r>
            <a:endParaRPr lang="en-US" dirty="0"/>
          </a:p>
        </p:txBody>
      </p:sp>
      <p:sp>
        <p:nvSpPr>
          <p:cNvPr id="4" name="Slide Number Placeholder 3">
            <a:extLst>
              <a:ext uri="{FF2B5EF4-FFF2-40B4-BE49-F238E27FC236}">
                <a16:creationId xmlns:a16="http://schemas.microsoft.com/office/drawing/2014/main" id="{01339DE6-C0D0-5629-CF32-0DE67E7EDF2A}"/>
              </a:ext>
            </a:extLst>
          </p:cNvPr>
          <p:cNvSpPr>
            <a:spLocks noGrp="1"/>
          </p:cNvSpPr>
          <p:nvPr>
            <p:ph type="sldNum" sz="quarter" idx="5"/>
          </p:nvPr>
        </p:nvSpPr>
        <p:spPr/>
        <p:txBody>
          <a:bodyPr/>
          <a:lstStyle/>
          <a:p>
            <a:fld id="{8E3E9696-343B-4076-B822-3376A708CABC}" type="slidenum">
              <a:rPr lang="en-US" smtClean="0"/>
              <a:t>32</a:t>
            </a:fld>
            <a:endParaRPr lang="en-US"/>
          </a:p>
        </p:txBody>
      </p:sp>
    </p:spTree>
    <p:extLst>
      <p:ext uri="{BB962C8B-B14F-4D97-AF65-F5344CB8AC3E}">
        <p14:creationId xmlns:p14="http://schemas.microsoft.com/office/powerpoint/2010/main" val="3626005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4AD-380E-942B-A4B2-C7A903E8C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1E7E7-AECE-3808-AC41-90F8E9FA3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7D3BE-A8ED-F0FF-B3D7-C85A42BD5B9C}"/>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65-0217  A Man Running From The Presence Of The Lord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May all the great mysteries that we are supposed to know at this age, Lord, be unveiled to us; and we'll see the plainness of God, so that we'll know how to behave ourselves and act, correcting ourselves and bringing the members of our body into discipline to the Word, that we might know how to live in this present day at the approaching of the Lord Jesus.</a:t>
            </a:r>
            <a:endParaRPr lang="en-US" dirty="0"/>
          </a:p>
        </p:txBody>
      </p:sp>
      <p:sp>
        <p:nvSpPr>
          <p:cNvPr id="4" name="Slide Number Placeholder 3">
            <a:extLst>
              <a:ext uri="{FF2B5EF4-FFF2-40B4-BE49-F238E27FC236}">
                <a16:creationId xmlns:a16="http://schemas.microsoft.com/office/drawing/2014/main" id="{DD9F7E91-3CB6-00D2-3656-D0291AF829C7}"/>
              </a:ext>
            </a:extLst>
          </p:cNvPr>
          <p:cNvSpPr>
            <a:spLocks noGrp="1"/>
          </p:cNvSpPr>
          <p:nvPr>
            <p:ph type="sldNum" sz="quarter" idx="5"/>
          </p:nvPr>
        </p:nvSpPr>
        <p:spPr/>
        <p:txBody>
          <a:bodyPr/>
          <a:lstStyle/>
          <a:p>
            <a:fld id="{8E3E9696-343B-4076-B822-3376A708CABC}" type="slidenum">
              <a:rPr lang="en-US" smtClean="0"/>
              <a:t>33</a:t>
            </a:fld>
            <a:endParaRPr lang="en-US"/>
          </a:p>
        </p:txBody>
      </p:sp>
    </p:spTree>
    <p:extLst>
      <p:ext uri="{BB962C8B-B14F-4D97-AF65-F5344CB8AC3E}">
        <p14:creationId xmlns:p14="http://schemas.microsoft.com/office/powerpoint/2010/main" val="493608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B6239-80C8-5672-93AD-3FE9C1418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23079-3FCA-3110-1647-ADBFD9410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9EE71-3D40-CE7A-0528-60E86819BD1D}"/>
              </a:ext>
            </a:extLst>
          </p:cNvPr>
          <p:cNvSpPr>
            <a:spLocks noGrp="1"/>
          </p:cNvSpPr>
          <p:nvPr>
            <p:ph type="body" idx="1"/>
          </p:nvPr>
        </p:nvSpPr>
        <p:spPr/>
        <p:txBody>
          <a:bodyPr/>
          <a:lstStyle/>
          <a:p>
            <a:r>
              <a:rPr lang="en-US" dirty="0"/>
              <a:t>Here we bridge to INTERNAL from the external</a:t>
            </a:r>
          </a:p>
        </p:txBody>
      </p:sp>
      <p:sp>
        <p:nvSpPr>
          <p:cNvPr id="4" name="Slide Number Placeholder 3">
            <a:extLst>
              <a:ext uri="{FF2B5EF4-FFF2-40B4-BE49-F238E27FC236}">
                <a16:creationId xmlns:a16="http://schemas.microsoft.com/office/drawing/2014/main" id="{3996C1B5-8651-C33B-8B35-EDE119F22067}"/>
              </a:ext>
            </a:extLst>
          </p:cNvPr>
          <p:cNvSpPr>
            <a:spLocks noGrp="1"/>
          </p:cNvSpPr>
          <p:nvPr>
            <p:ph type="sldNum" sz="quarter" idx="5"/>
          </p:nvPr>
        </p:nvSpPr>
        <p:spPr/>
        <p:txBody>
          <a:bodyPr/>
          <a:lstStyle/>
          <a:p>
            <a:fld id="{8E3E9696-343B-4076-B822-3376A708CABC}" type="slidenum">
              <a:rPr lang="en-US" smtClean="0"/>
              <a:t>34</a:t>
            </a:fld>
            <a:endParaRPr lang="en-US"/>
          </a:p>
        </p:txBody>
      </p:sp>
    </p:spTree>
    <p:extLst>
      <p:ext uri="{BB962C8B-B14F-4D97-AF65-F5344CB8AC3E}">
        <p14:creationId xmlns:p14="http://schemas.microsoft.com/office/powerpoint/2010/main" val="2743607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an example of Temperance? - Here we bridge to INTERNAL from the external</a:t>
            </a:r>
          </a:p>
          <a:p>
            <a:endParaRPr lang="en-US" dirty="0"/>
          </a:p>
          <a:p>
            <a:endParaRPr lang="en-US" dirty="0"/>
          </a:p>
          <a:p>
            <a:r>
              <a:rPr lang="en-US" dirty="0"/>
              <a:t>MATTHEW 23:25  Woe unto you, scribes and Pharisees, hypocrites! for **ye make clean the outside of the cup** and of the platter, but within they are full of extortion and excess.</a:t>
            </a:r>
          </a:p>
        </p:txBody>
      </p:sp>
      <p:sp>
        <p:nvSpPr>
          <p:cNvPr id="4" name="Slide Number Placeholder 3"/>
          <p:cNvSpPr>
            <a:spLocks noGrp="1"/>
          </p:cNvSpPr>
          <p:nvPr>
            <p:ph type="sldNum" sz="quarter" idx="5"/>
          </p:nvPr>
        </p:nvSpPr>
        <p:spPr/>
        <p:txBody>
          <a:bodyPr/>
          <a:lstStyle/>
          <a:p>
            <a:fld id="{8E3E9696-343B-4076-B822-3376A708CABC}" type="slidenum">
              <a:rPr lang="en-US" smtClean="0"/>
              <a:t>35</a:t>
            </a:fld>
            <a:endParaRPr lang="en-US"/>
          </a:p>
        </p:txBody>
      </p:sp>
    </p:spTree>
    <p:extLst>
      <p:ext uri="{BB962C8B-B14F-4D97-AF65-F5344CB8AC3E}">
        <p14:creationId xmlns:p14="http://schemas.microsoft.com/office/powerpoint/2010/main" val="3005447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2ADB5-B447-1223-9A35-638C931F5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19885-309A-9816-1BAA-A8B5DDC0D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332F2-233D-E4A2-4F30-75B3CF1742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5BA285-16AD-85CF-6102-8227FA1416DE}"/>
              </a:ext>
            </a:extLst>
          </p:cNvPr>
          <p:cNvSpPr>
            <a:spLocks noGrp="1"/>
          </p:cNvSpPr>
          <p:nvPr>
            <p:ph type="sldNum" sz="quarter" idx="5"/>
          </p:nvPr>
        </p:nvSpPr>
        <p:spPr/>
        <p:txBody>
          <a:bodyPr/>
          <a:lstStyle/>
          <a:p>
            <a:fld id="{8E3E9696-343B-4076-B822-3376A708CABC}" type="slidenum">
              <a:rPr lang="en-US" smtClean="0"/>
              <a:t>36</a:t>
            </a:fld>
            <a:endParaRPr lang="en-US"/>
          </a:p>
        </p:txBody>
      </p:sp>
    </p:spTree>
    <p:extLst>
      <p:ext uri="{BB962C8B-B14F-4D97-AF65-F5344CB8AC3E}">
        <p14:creationId xmlns:p14="http://schemas.microsoft.com/office/powerpoint/2010/main" val="3722358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ED3E-9E79-B6A2-5C13-6F56A218F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DE146-02C1-A128-BFEE-34AB6EFDD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4FB0C-55E7-3043-C8A3-ED464A8931F0}"/>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95032E76-E8DA-370A-4CC2-E8ABB680C99D}"/>
              </a:ext>
            </a:extLst>
          </p:cNvPr>
          <p:cNvSpPr>
            <a:spLocks noGrp="1"/>
          </p:cNvSpPr>
          <p:nvPr>
            <p:ph type="sldNum" sz="quarter" idx="5"/>
          </p:nvPr>
        </p:nvSpPr>
        <p:spPr/>
        <p:txBody>
          <a:bodyPr/>
          <a:lstStyle/>
          <a:p>
            <a:fld id="{8E3E9696-343B-4076-B822-3376A708CABC}" type="slidenum">
              <a:rPr lang="en-US" smtClean="0"/>
              <a:t>37</a:t>
            </a:fld>
            <a:endParaRPr lang="en-US"/>
          </a:p>
        </p:txBody>
      </p:sp>
    </p:spTree>
    <p:extLst>
      <p:ext uri="{BB962C8B-B14F-4D97-AF65-F5344CB8AC3E}">
        <p14:creationId xmlns:p14="http://schemas.microsoft.com/office/powerpoint/2010/main" val="4193008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A9AB7-148A-453C-ED63-723EC7B5B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6539B-DB86-5929-5DDD-3FF0D9449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B28996-4566-7F99-4562-FFE38A71451D}"/>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776DF8C7-7AB4-7CF5-9A9A-D2E2D10A3B61}"/>
              </a:ext>
            </a:extLst>
          </p:cNvPr>
          <p:cNvSpPr>
            <a:spLocks noGrp="1"/>
          </p:cNvSpPr>
          <p:nvPr>
            <p:ph type="sldNum" sz="quarter" idx="5"/>
          </p:nvPr>
        </p:nvSpPr>
        <p:spPr/>
        <p:txBody>
          <a:bodyPr/>
          <a:lstStyle/>
          <a:p>
            <a:fld id="{8E3E9696-343B-4076-B822-3376A708CABC}" type="slidenum">
              <a:rPr lang="en-US" smtClean="0"/>
              <a:t>38</a:t>
            </a:fld>
            <a:endParaRPr lang="en-US"/>
          </a:p>
        </p:txBody>
      </p:sp>
    </p:spTree>
    <p:extLst>
      <p:ext uri="{BB962C8B-B14F-4D97-AF65-F5344CB8AC3E}">
        <p14:creationId xmlns:p14="http://schemas.microsoft.com/office/powerpoint/2010/main" val="186988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8235B-DA6E-0432-44F9-F1648263B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08B7F-D59C-AF52-FF4F-C36EC8E8E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CF9C2A-B7E9-2ACD-451E-13F7857D6B93}"/>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F62A74B0-35CD-5306-C272-D0D240026BD0}"/>
              </a:ext>
            </a:extLst>
          </p:cNvPr>
          <p:cNvSpPr>
            <a:spLocks noGrp="1"/>
          </p:cNvSpPr>
          <p:nvPr>
            <p:ph type="sldNum" sz="quarter" idx="5"/>
          </p:nvPr>
        </p:nvSpPr>
        <p:spPr/>
        <p:txBody>
          <a:bodyPr/>
          <a:lstStyle/>
          <a:p>
            <a:fld id="{8E3E9696-343B-4076-B822-3376A708CABC}" type="slidenum">
              <a:rPr lang="en-US" smtClean="0"/>
              <a:t>39</a:t>
            </a:fld>
            <a:endParaRPr lang="en-US"/>
          </a:p>
        </p:txBody>
      </p:sp>
    </p:spTree>
    <p:extLst>
      <p:ext uri="{BB962C8B-B14F-4D97-AF65-F5344CB8AC3E}">
        <p14:creationId xmlns:p14="http://schemas.microsoft.com/office/powerpoint/2010/main" val="57783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A4B64-B32B-C7BD-F899-0BCB1B223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2BF4C-9334-3B8D-EE23-01FDF064B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71A0E-B4EF-F7AD-698C-1C81CD926E5E}"/>
              </a:ext>
            </a:extLst>
          </p:cNvPr>
          <p:cNvSpPr>
            <a:spLocks noGrp="1"/>
          </p:cNvSpPr>
          <p:nvPr>
            <p:ph type="body" idx="1"/>
          </p:nvPr>
        </p:nvSpPr>
        <p:spPr/>
        <p:txBody>
          <a:bodyPr/>
          <a:lstStyle/>
          <a:p>
            <a:r>
              <a:rPr lang="en-US" dirty="0"/>
              <a:t>II PETER 1:5 – 7</a:t>
            </a:r>
          </a:p>
          <a:p>
            <a:r>
              <a:rPr lang="en-US" dirty="0"/>
              <a:t>And beside this, giving all diligence, add to your faith virtue; and to virtue knowledge;</a:t>
            </a:r>
          </a:p>
          <a:p>
            <a:r>
              <a:rPr lang="en-US" dirty="0"/>
              <a:t>6 And to knowledge temperance; and to temperance patience; and to patience godliness;</a:t>
            </a:r>
          </a:p>
          <a:p>
            <a:r>
              <a:rPr lang="en-US" dirty="0"/>
              <a:t>7 And to godliness brotherly kindness; and to brotherly kindness charity.</a:t>
            </a:r>
          </a:p>
          <a:p>
            <a:endParaRPr lang="en-US" dirty="0"/>
          </a:p>
          <a:p>
            <a:r>
              <a:rPr lang="en-US" dirty="0"/>
              <a:t>The stature of a perfect man – the first three, faith, virtue, knowledge, are more external to the man, he must have these things, but they are the revelation.   </a:t>
            </a:r>
          </a:p>
          <a:p>
            <a:r>
              <a:rPr lang="en-US" dirty="0"/>
              <a:t>The next temperance, patience, and godliness, and brotherly Kindness, are internal to the man, they are the application that must be built upon the foundation.</a:t>
            </a:r>
          </a:p>
          <a:p>
            <a:r>
              <a:rPr lang="en-US" dirty="0"/>
              <a:t>The anti-thesis of this is the prodigal son, who gave himself up to lack of self-control, and yet, loved by the Father.</a:t>
            </a:r>
          </a:p>
        </p:txBody>
      </p:sp>
      <p:sp>
        <p:nvSpPr>
          <p:cNvPr id="4" name="Slide Number Placeholder 3">
            <a:extLst>
              <a:ext uri="{FF2B5EF4-FFF2-40B4-BE49-F238E27FC236}">
                <a16:creationId xmlns:a16="http://schemas.microsoft.com/office/drawing/2014/main" id="{D066E48F-67E2-00A4-D80D-5B18F4F8070D}"/>
              </a:ext>
            </a:extLst>
          </p:cNvPr>
          <p:cNvSpPr>
            <a:spLocks noGrp="1"/>
          </p:cNvSpPr>
          <p:nvPr>
            <p:ph type="sldNum" sz="quarter" idx="5"/>
          </p:nvPr>
        </p:nvSpPr>
        <p:spPr/>
        <p:txBody>
          <a:bodyPr/>
          <a:lstStyle/>
          <a:p>
            <a:fld id="{8E3E9696-343B-4076-B822-3376A708CABC}" type="slidenum">
              <a:rPr lang="en-US" smtClean="0"/>
              <a:t>4</a:t>
            </a:fld>
            <a:endParaRPr lang="en-US"/>
          </a:p>
        </p:txBody>
      </p:sp>
    </p:spTree>
    <p:extLst>
      <p:ext uri="{BB962C8B-B14F-4D97-AF65-F5344CB8AC3E}">
        <p14:creationId xmlns:p14="http://schemas.microsoft.com/office/powerpoint/2010/main" val="1508040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BF653-3C60-4C27-6031-946D8EAF7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7CFF6-B358-8758-9DB4-706976A0B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BCDA9-0E12-4B60-72AA-387A489A1DFD}"/>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DE860C78-2D60-8C0D-3FD9-0A9FFD60C9F3}"/>
              </a:ext>
            </a:extLst>
          </p:cNvPr>
          <p:cNvSpPr>
            <a:spLocks noGrp="1"/>
          </p:cNvSpPr>
          <p:nvPr>
            <p:ph type="sldNum" sz="quarter" idx="5"/>
          </p:nvPr>
        </p:nvSpPr>
        <p:spPr/>
        <p:txBody>
          <a:bodyPr/>
          <a:lstStyle/>
          <a:p>
            <a:fld id="{8E3E9696-343B-4076-B822-3376A708CABC}" type="slidenum">
              <a:rPr lang="en-US" smtClean="0"/>
              <a:t>40</a:t>
            </a:fld>
            <a:endParaRPr lang="en-US"/>
          </a:p>
        </p:txBody>
      </p:sp>
    </p:spTree>
    <p:extLst>
      <p:ext uri="{BB962C8B-B14F-4D97-AF65-F5344CB8AC3E}">
        <p14:creationId xmlns:p14="http://schemas.microsoft.com/office/powerpoint/2010/main" val="1495591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7C913-DFAD-4F91-1534-CC0CB8362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0628B-3A85-F7DB-55D9-A4B56604D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675CB-5F7D-5C2C-BD35-123916EF6EB4}"/>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40231C45-B885-0D9A-65FE-83D0C36A2D27}"/>
              </a:ext>
            </a:extLst>
          </p:cNvPr>
          <p:cNvSpPr>
            <a:spLocks noGrp="1"/>
          </p:cNvSpPr>
          <p:nvPr>
            <p:ph type="sldNum" sz="quarter" idx="5"/>
          </p:nvPr>
        </p:nvSpPr>
        <p:spPr/>
        <p:txBody>
          <a:bodyPr/>
          <a:lstStyle/>
          <a:p>
            <a:fld id="{8E3E9696-343B-4076-B822-3376A708CABC}" type="slidenum">
              <a:rPr lang="en-US" smtClean="0"/>
              <a:t>41</a:t>
            </a:fld>
            <a:endParaRPr lang="en-US"/>
          </a:p>
        </p:txBody>
      </p:sp>
    </p:spTree>
    <p:extLst>
      <p:ext uri="{BB962C8B-B14F-4D97-AF65-F5344CB8AC3E}">
        <p14:creationId xmlns:p14="http://schemas.microsoft.com/office/powerpoint/2010/main" val="4125433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570D9-41CD-3708-72DC-9EBBB496B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12D80-2DA6-B460-3E65-03DFB88EF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6E606-175D-C8CB-5BB0-E4C479C9BD8B}"/>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168B4703-9336-BFC2-4E50-D45C9CAD2EF3}"/>
              </a:ext>
            </a:extLst>
          </p:cNvPr>
          <p:cNvSpPr>
            <a:spLocks noGrp="1"/>
          </p:cNvSpPr>
          <p:nvPr>
            <p:ph type="sldNum" sz="quarter" idx="5"/>
          </p:nvPr>
        </p:nvSpPr>
        <p:spPr/>
        <p:txBody>
          <a:bodyPr/>
          <a:lstStyle/>
          <a:p>
            <a:fld id="{8E3E9696-343B-4076-B822-3376A708CABC}" type="slidenum">
              <a:rPr lang="en-US" smtClean="0"/>
              <a:t>42</a:t>
            </a:fld>
            <a:endParaRPr lang="en-US"/>
          </a:p>
        </p:txBody>
      </p:sp>
    </p:spTree>
    <p:extLst>
      <p:ext uri="{BB962C8B-B14F-4D97-AF65-F5344CB8AC3E}">
        <p14:creationId xmlns:p14="http://schemas.microsoft.com/office/powerpoint/2010/main" val="3563705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FCB5F-D526-1F8E-8A95-E8C7A2801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867E84-2077-0C18-8FA2-A9FAF61444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CE73B-890D-C549-8BA0-AB478A7AA211}"/>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1A54A863-0F0B-8B9D-0BE1-507B13A4DB72}"/>
              </a:ext>
            </a:extLst>
          </p:cNvPr>
          <p:cNvSpPr>
            <a:spLocks noGrp="1"/>
          </p:cNvSpPr>
          <p:nvPr>
            <p:ph type="sldNum" sz="quarter" idx="5"/>
          </p:nvPr>
        </p:nvSpPr>
        <p:spPr/>
        <p:txBody>
          <a:bodyPr/>
          <a:lstStyle/>
          <a:p>
            <a:fld id="{8E3E9696-343B-4076-B822-3376A708CABC}" type="slidenum">
              <a:rPr lang="en-US" smtClean="0"/>
              <a:t>43</a:t>
            </a:fld>
            <a:endParaRPr lang="en-US"/>
          </a:p>
        </p:txBody>
      </p:sp>
    </p:spTree>
    <p:extLst>
      <p:ext uri="{BB962C8B-B14F-4D97-AF65-F5344CB8AC3E}">
        <p14:creationId xmlns:p14="http://schemas.microsoft.com/office/powerpoint/2010/main" val="3154146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26607-4CD0-47F8-FDA3-C36D34749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E7639-928A-0C79-452C-390042B4E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7E71C-0E14-3F17-37FA-90F24E054517}"/>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36BAA223-3339-1C46-8288-E7F855DDF8AE}"/>
              </a:ext>
            </a:extLst>
          </p:cNvPr>
          <p:cNvSpPr>
            <a:spLocks noGrp="1"/>
          </p:cNvSpPr>
          <p:nvPr>
            <p:ph type="sldNum" sz="quarter" idx="5"/>
          </p:nvPr>
        </p:nvSpPr>
        <p:spPr/>
        <p:txBody>
          <a:bodyPr/>
          <a:lstStyle/>
          <a:p>
            <a:fld id="{8E3E9696-343B-4076-B822-3376A708CABC}" type="slidenum">
              <a:rPr lang="en-US" smtClean="0"/>
              <a:t>44</a:t>
            </a:fld>
            <a:endParaRPr lang="en-US"/>
          </a:p>
        </p:txBody>
      </p:sp>
    </p:spTree>
    <p:extLst>
      <p:ext uri="{BB962C8B-B14F-4D97-AF65-F5344CB8AC3E}">
        <p14:creationId xmlns:p14="http://schemas.microsoft.com/office/powerpoint/2010/main" val="2966205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F4430-C99C-7563-258A-619293901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A8700-E25D-FAFF-BEE9-DC3037C95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8EE2C-33B8-8DE4-40E2-A3277CF0B9B2}"/>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53BAA465-D2B2-B097-9185-759B946362FA}"/>
              </a:ext>
            </a:extLst>
          </p:cNvPr>
          <p:cNvSpPr>
            <a:spLocks noGrp="1"/>
          </p:cNvSpPr>
          <p:nvPr>
            <p:ph type="sldNum" sz="quarter" idx="5"/>
          </p:nvPr>
        </p:nvSpPr>
        <p:spPr/>
        <p:txBody>
          <a:bodyPr/>
          <a:lstStyle/>
          <a:p>
            <a:fld id="{8E3E9696-343B-4076-B822-3376A708CABC}" type="slidenum">
              <a:rPr lang="en-US" smtClean="0"/>
              <a:t>45</a:t>
            </a:fld>
            <a:endParaRPr lang="en-US"/>
          </a:p>
        </p:txBody>
      </p:sp>
    </p:spTree>
    <p:extLst>
      <p:ext uri="{BB962C8B-B14F-4D97-AF65-F5344CB8AC3E}">
        <p14:creationId xmlns:p14="http://schemas.microsoft.com/office/powerpoint/2010/main" val="19415629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80BA8-38C2-F522-8667-4CBDC1D0B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531FE-9099-6BC4-4E13-7EE773B80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61FC0-6A33-BDE9-F11A-84FF9CAEFBF6}"/>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E875CB9C-A108-0A2F-3331-3A9EF139044E}"/>
              </a:ext>
            </a:extLst>
          </p:cNvPr>
          <p:cNvSpPr>
            <a:spLocks noGrp="1"/>
          </p:cNvSpPr>
          <p:nvPr>
            <p:ph type="sldNum" sz="quarter" idx="5"/>
          </p:nvPr>
        </p:nvSpPr>
        <p:spPr/>
        <p:txBody>
          <a:bodyPr/>
          <a:lstStyle/>
          <a:p>
            <a:fld id="{8E3E9696-343B-4076-B822-3376A708CABC}" type="slidenum">
              <a:rPr lang="en-US" smtClean="0"/>
              <a:t>46</a:t>
            </a:fld>
            <a:endParaRPr lang="en-US"/>
          </a:p>
        </p:txBody>
      </p:sp>
    </p:spTree>
    <p:extLst>
      <p:ext uri="{BB962C8B-B14F-4D97-AF65-F5344CB8AC3E}">
        <p14:creationId xmlns:p14="http://schemas.microsoft.com/office/powerpoint/2010/main" val="1780360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89AC6-8794-0506-1BCA-C93B7144A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F53EB-EE06-8A99-CA79-BEBC4D9DD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C177F7-DC7C-3E93-7BE8-29B645D5AC65}"/>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80BF1FA0-3D90-A5DE-FCEC-AE604BE28AE5}"/>
              </a:ext>
            </a:extLst>
          </p:cNvPr>
          <p:cNvSpPr>
            <a:spLocks noGrp="1"/>
          </p:cNvSpPr>
          <p:nvPr>
            <p:ph type="sldNum" sz="quarter" idx="5"/>
          </p:nvPr>
        </p:nvSpPr>
        <p:spPr/>
        <p:txBody>
          <a:bodyPr/>
          <a:lstStyle/>
          <a:p>
            <a:fld id="{8E3E9696-343B-4076-B822-3376A708CABC}" type="slidenum">
              <a:rPr lang="en-US" smtClean="0"/>
              <a:t>47</a:t>
            </a:fld>
            <a:endParaRPr lang="en-US"/>
          </a:p>
        </p:txBody>
      </p:sp>
    </p:spTree>
    <p:extLst>
      <p:ext uri="{BB962C8B-B14F-4D97-AF65-F5344CB8AC3E}">
        <p14:creationId xmlns:p14="http://schemas.microsoft.com/office/powerpoint/2010/main" val="2654391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EBEF0-DE5B-9FB7-C15E-3ED9E7BC4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A3A9E-06B6-C6D7-9449-CA65B03C4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B47D6-540B-F56B-C533-4D448F81B78F}"/>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F29CB542-F90E-39E9-052A-0B4A7CC8DD0A}"/>
              </a:ext>
            </a:extLst>
          </p:cNvPr>
          <p:cNvSpPr>
            <a:spLocks noGrp="1"/>
          </p:cNvSpPr>
          <p:nvPr>
            <p:ph type="sldNum" sz="quarter" idx="5"/>
          </p:nvPr>
        </p:nvSpPr>
        <p:spPr/>
        <p:txBody>
          <a:bodyPr/>
          <a:lstStyle/>
          <a:p>
            <a:fld id="{8E3E9696-343B-4076-B822-3376A708CABC}" type="slidenum">
              <a:rPr lang="en-US" smtClean="0"/>
              <a:t>48</a:t>
            </a:fld>
            <a:endParaRPr lang="en-US"/>
          </a:p>
        </p:txBody>
      </p:sp>
    </p:spTree>
    <p:extLst>
      <p:ext uri="{BB962C8B-B14F-4D97-AF65-F5344CB8AC3E}">
        <p14:creationId xmlns:p14="http://schemas.microsoft.com/office/powerpoint/2010/main" val="1681689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1FEA5-AC58-AE6A-96C3-D3C6EF5FD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1A602-92EF-4674-7C6C-1040AAEE1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16635-FBB7-8638-4B61-99CC9072566A}"/>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E3FC3B14-72EC-604D-4E5D-A33815DF51A1}"/>
              </a:ext>
            </a:extLst>
          </p:cNvPr>
          <p:cNvSpPr>
            <a:spLocks noGrp="1"/>
          </p:cNvSpPr>
          <p:nvPr>
            <p:ph type="sldNum" sz="quarter" idx="5"/>
          </p:nvPr>
        </p:nvSpPr>
        <p:spPr/>
        <p:txBody>
          <a:bodyPr/>
          <a:lstStyle/>
          <a:p>
            <a:fld id="{8E3E9696-343B-4076-B822-3376A708CABC}" type="slidenum">
              <a:rPr lang="en-US" smtClean="0"/>
              <a:t>49</a:t>
            </a:fld>
            <a:endParaRPr lang="en-US"/>
          </a:p>
        </p:txBody>
      </p:sp>
    </p:spTree>
    <p:extLst>
      <p:ext uri="{BB962C8B-B14F-4D97-AF65-F5344CB8AC3E}">
        <p14:creationId xmlns:p14="http://schemas.microsoft.com/office/powerpoint/2010/main" val="51544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3D75E-37A4-271E-0B32-FA9437501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34B00-395B-5AF9-3D77-40EBF049D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75711-4135-7C5F-2371-1A822AB3397C}"/>
              </a:ext>
            </a:extLst>
          </p:cNvPr>
          <p:cNvSpPr>
            <a:spLocks noGrp="1"/>
          </p:cNvSpPr>
          <p:nvPr>
            <p:ph type="body" idx="1"/>
          </p:nvPr>
        </p:nvSpPr>
        <p:spPr/>
        <p:txBody>
          <a:bodyPr/>
          <a:lstStyle/>
          <a:p>
            <a:r>
              <a:rPr lang="en-US" dirty="0"/>
              <a:t>II PETER 1:5 – 7</a:t>
            </a:r>
          </a:p>
          <a:p>
            <a:r>
              <a:rPr lang="en-US" dirty="0"/>
              <a:t>And beside this, giving all diligence, add to your faith virtue; and to virtue knowledge;</a:t>
            </a:r>
          </a:p>
          <a:p>
            <a:r>
              <a:rPr lang="en-US" dirty="0"/>
              <a:t>6 And to knowledge temperance; and to temperance patience; and to patience godliness;</a:t>
            </a:r>
          </a:p>
          <a:p>
            <a:r>
              <a:rPr lang="en-US" dirty="0"/>
              <a:t>7 And to godliness brotherly kindness; and to brotherly kindness charity.</a:t>
            </a:r>
          </a:p>
          <a:p>
            <a:endParaRPr lang="en-US" dirty="0"/>
          </a:p>
          <a:p>
            <a:endParaRPr lang="en-US" dirty="0"/>
          </a:p>
          <a:p>
            <a:r>
              <a:rPr lang="en-US" dirty="0"/>
              <a:t>The stature of a perfect man – the first three, faith, virtue, knowledge, are more external to the man, he must have these things, but they are the revelation.   </a:t>
            </a:r>
          </a:p>
          <a:p>
            <a:r>
              <a:rPr lang="en-US" dirty="0"/>
              <a:t>The next temperance, patience, and godliness, and brotherly Kindness, are internal to the man, they are the application that must be built upon the foundation.</a:t>
            </a:r>
          </a:p>
          <a:p>
            <a:r>
              <a:rPr lang="en-US" dirty="0"/>
              <a:t>The anti-thesis of this is the prodigal son, who gave himself up to lack of self-control, and yet, loved by the Father.</a:t>
            </a:r>
          </a:p>
        </p:txBody>
      </p:sp>
      <p:sp>
        <p:nvSpPr>
          <p:cNvPr id="4" name="Slide Number Placeholder 3">
            <a:extLst>
              <a:ext uri="{FF2B5EF4-FFF2-40B4-BE49-F238E27FC236}">
                <a16:creationId xmlns:a16="http://schemas.microsoft.com/office/drawing/2014/main" id="{1CC64DA9-8DBE-0FF7-40FE-C9E903BD3F02}"/>
              </a:ext>
            </a:extLst>
          </p:cNvPr>
          <p:cNvSpPr>
            <a:spLocks noGrp="1"/>
          </p:cNvSpPr>
          <p:nvPr>
            <p:ph type="sldNum" sz="quarter" idx="5"/>
          </p:nvPr>
        </p:nvSpPr>
        <p:spPr/>
        <p:txBody>
          <a:bodyPr/>
          <a:lstStyle/>
          <a:p>
            <a:fld id="{8E3E9696-343B-4076-B822-3376A708CABC}" type="slidenum">
              <a:rPr lang="en-US" smtClean="0"/>
              <a:t>5</a:t>
            </a:fld>
            <a:endParaRPr lang="en-US"/>
          </a:p>
        </p:txBody>
      </p:sp>
    </p:spTree>
    <p:extLst>
      <p:ext uri="{BB962C8B-B14F-4D97-AF65-F5344CB8AC3E}">
        <p14:creationId xmlns:p14="http://schemas.microsoft.com/office/powerpoint/2010/main" val="1896571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C182E-E747-1BAE-2F51-26AD4824B2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21568-E24B-C324-CBE1-482BE747D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1169F-8B48-CB00-9D52-61AF3044E4C6}"/>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DE7ACB9A-E618-2CCB-DEE9-D7FA72F07093}"/>
              </a:ext>
            </a:extLst>
          </p:cNvPr>
          <p:cNvSpPr>
            <a:spLocks noGrp="1"/>
          </p:cNvSpPr>
          <p:nvPr>
            <p:ph type="sldNum" sz="quarter" idx="5"/>
          </p:nvPr>
        </p:nvSpPr>
        <p:spPr/>
        <p:txBody>
          <a:bodyPr/>
          <a:lstStyle/>
          <a:p>
            <a:fld id="{8E3E9696-343B-4076-B822-3376A708CABC}" type="slidenum">
              <a:rPr lang="en-US" smtClean="0"/>
              <a:t>50</a:t>
            </a:fld>
            <a:endParaRPr lang="en-US"/>
          </a:p>
        </p:txBody>
      </p:sp>
    </p:spTree>
    <p:extLst>
      <p:ext uri="{BB962C8B-B14F-4D97-AF65-F5344CB8AC3E}">
        <p14:creationId xmlns:p14="http://schemas.microsoft.com/office/powerpoint/2010/main" val="1268627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FFB48-B697-2F9F-6E99-07240550D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A8DBF-20A1-1691-EC4C-FEA82EE18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01C76-5B2A-1674-17E6-23970DBFE6C5}"/>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C36F42EA-B8BB-7A0F-C15A-242A71F59485}"/>
              </a:ext>
            </a:extLst>
          </p:cNvPr>
          <p:cNvSpPr>
            <a:spLocks noGrp="1"/>
          </p:cNvSpPr>
          <p:nvPr>
            <p:ph type="sldNum" sz="quarter" idx="5"/>
          </p:nvPr>
        </p:nvSpPr>
        <p:spPr/>
        <p:txBody>
          <a:bodyPr/>
          <a:lstStyle/>
          <a:p>
            <a:fld id="{8E3E9696-343B-4076-B822-3376A708CABC}" type="slidenum">
              <a:rPr lang="en-US" smtClean="0"/>
              <a:t>51</a:t>
            </a:fld>
            <a:endParaRPr lang="en-US"/>
          </a:p>
        </p:txBody>
      </p:sp>
    </p:spTree>
    <p:extLst>
      <p:ext uri="{BB962C8B-B14F-4D97-AF65-F5344CB8AC3E}">
        <p14:creationId xmlns:p14="http://schemas.microsoft.com/office/powerpoint/2010/main" val="25484381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6F99-821A-25A5-3C61-B014DD46B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AA78C-9918-A178-1057-8774DFEF8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37B52-8360-FC89-F6B7-B8BD16CC0357}"/>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1AFFD032-8AE3-C8C3-AD15-D06BEA9F5C04}"/>
              </a:ext>
            </a:extLst>
          </p:cNvPr>
          <p:cNvSpPr>
            <a:spLocks noGrp="1"/>
          </p:cNvSpPr>
          <p:nvPr>
            <p:ph type="sldNum" sz="quarter" idx="5"/>
          </p:nvPr>
        </p:nvSpPr>
        <p:spPr/>
        <p:txBody>
          <a:bodyPr/>
          <a:lstStyle/>
          <a:p>
            <a:fld id="{8E3E9696-343B-4076-B822-3376A708CABC}" type="slidenum">
              <a:rPr lang="en-US" smtClean="0"/>
              <a:t>52</a:t>
            </a:fld>
            <a:endParaRPr lang="en-US"/>
          </a:p>
        </p:txBody>
      </p:sp>
    </p:spTree>
    <p:extLst>
      <p:ext uri="{BB962C8B-B14F-4D97-AF65-F5344CB8AC3E}">
        <p14:creationId xmlns:p14="http://schemas.microsoft.com/office/powerpoint/2010/main" val="485940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98D4D-673E-E828-CCD2-CED3BE31E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0D861-7787-5177-8EA4-DADF72AEC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3F6BB-1197-DE4E-9A78-E7B126E55787}"/>
              </a:ext>
            </a:extLst>
          </p:cNvPr>
          <p:cNvSpPr>
            <a:spLocks noGrp="1"/>
          </p:cNvSpPr>
          <p:nvPr>
            <p:ph type="body" idx="1"/>
          </p:nvPr>
        </p:nvSpPr>
        <p:spPr/>
        <p:txBody>
          <a:bodyPr/>
          <a:lstStyle/>
          <a:p>
            <a:r>
              <a:rPr lang="en-US" dirty="0"/>
              <a:t>Charles Finney – Lectures on Systematic Theology</a:t>
            </a:r>
          </a:p>
          <a:p>
            <a:r>
              <a:rPr lang="en-US" dirty="0"/>
              <a:t>No one who has opportunity to acquire information in regard to the laws of life and health, and the best means of sanctifying the whole spirit, soul, and body, can be guiltless if he neglects these means of knowledge. Every man is bound to make the structure and laws of both body and mind the subject of as thorough investigation as his circumstances will permit, to inform himself in regard to what are the true principles of perfect temperance, and **in what way the most can be made of all his powers of body and mind for the glory of God**.  </a:t>
            </a:r>
          </a:p>
          <a:p>
            <a:endParaRPr lang="en-US" dirty="0"/>
          </a:p>
          <a:p>
            <a:r>
              <a:rPr lang="en-US" dirty="0"/>
              <a:t>Charles Finney – Revivals of Religion</a:t>
            </a:r>
          </a:p>
          <a:p>
            <a:r>
              <a:rPr lang="en-US" dirty="0"/>
              <a:t>. Young converts, by proper instructions, are easily brought to be "temperate in all things" (1Cor. 9. 25). Yet this is a subject greatly neglected in regard to young converts, and almost lost sight of in the Churches. There is a vast deal of intemperance in the Churches. I do not mean intemperate drinking, in particular, but intemperance in eating and in living generally. There is, in fact, but little conscience about it in the Churches, and, therefore, the progress of reform in the matter is so slow. Nothing but an enlightened conscience can carry forward a permanent reform. Ten years ago, most ministers used ardent spirit, and kept it in their houses to treat their friends and their ministering brethren with. And the great body of the members in the Churches did the same. Now, there are but few, of either, who are not actual drunkards, that will do so. But still there are many that indulge, without scruple, in the use of wine. Chewing and smoking tobacco, too, are acts of temperance. If they use these mere stimulants when there is no necessity for them, what is that but intemperance? That is not being "temperate in all things." Until Christians shall have a conscience on this subject, and be made to feel that they have no right to be intemperate in anything, they will make but little progress in religion. It is well known, or ought to be, that tea and coffee have no nutriment in them. They are mere stimulants. They go through the system without being digested. The milk and sugar you put in them are nourishing; and so they would be, just as much so, if you mixed them with rum, and made milk punch; but the tea and coffee afford no nourishment; and yet I dare say, that a majority of the families in this city give more in a year for their tea and coffee than they do to save the world from hell. Probably this is true respecting entire Churches. Even agents of benevolent societies will dare to go through the Churches soliciting funds, for the support of missionary and other institutions, and yet use tea, coffee, and, in some cases, tobacco. Strange! No doubt many are giving five times as much for mere intemperance as they give for every effort to save the world.  - Finney</a:t>
            </a:r>
          </a:p>
        </p:txBody>
      </p:sp>
      <p:sp>
        <p:nvSpPr>
          <p:cNvPr id="4" name="Slide Number Placeholder 3">
            <a:extLst>
              <a:ext uri="{FF2B5EF4-FFF2-40B4-BE49-F238E27FC236}">
                <a16:creationId xmlns:a16="http://schemas.microsoft.com/office/drawing/2014/main" id="{86EEB147-7510-20ED-5965-0BE230B566B1}"/>
              </a:ext>
            </a:extLst>
          </p:cNvPr>
          <p:cNvSpPr>
            <a:spLocks noGrp="1"/>
          </p:cNvSpPr>
          <p:nvPr>
            <p:ph type="sldNum" sz="quarter" idx="5"/>
          </p:nvPr>
        </p:nvSpPr>
        <p:spPr/>
        <p:txBody>
          <a:bodyPr/>
          <a:lstStyle/>
          <a:p>
            <a:fld id="{8E3E9696-343B-4076-B822-3376A708CABC}" type="slidenum">
              <a:rPr lang="en-US" smtClean="0"/>
              <a:t>53</a:t>
            </a:fld>
            <a:endParaRPr lang="en-US"/>
          </a:p>
        </p:txBody>
      </p:sp>
    </p:spTree>
    <p:extLst>
      <p:ext uri="{BB962C8B-B14F-4D97-AF65-F5344CB8AC3E}">
        <p14:creationId xmlns:p14="http://schemas.microsoft.com/office/powerpoint/2010/main" val="25785976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55250-54E7-DB18-0D2A-7D425E188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A1B1A-C89D-919D-0AD8-5C336120E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B1123-3844-14B4-0027-B9D9EF684ECE}"/>
              </a:ext>
            </a:extLst>
          </p:cNvPr>
          <p:cNvSpPr>
            <a:spLocks noGrp="1"/>
          </p:cNvSpPr>
          <p:nvPr>
            <p:ph type="body" idx="1"/>
          </p:nvPr>
        </p:nvSpPr>
        <p:spPr/>
        <p:txBody>
          <a:bodyPr/>
          <a:lstStyle/>
          <a:p>
            <a:r>
              <a:rPr lang="en-US" dirty="0"/>
              <a:t>“The virtue of temperance is the friendship of the ruling and the subject principles, both in the State and in the individual.”  - Plato, The Republic</a:t>
            </a:r>
          </a:p>
          <a:p>
            <a:endParaRPr lang="en-US" dirty="0"/>
          </a:p>
          <a:p>
            <a:r>
              <a:rPr lang="en-US" dirty="0"/>
              <a:t>“I perceive, I said, that you have or have had experiences of this sort, and I agree. But let me ask you another question: Has excess of pleasure any affinity to temperance? </a:t>
            </a:r>
          </a:p>
          <a:p>
            <a:r>
              <a:rPr lang="en-US" dirty="0"/>
              <a:t>How can that be? he replied; pleasure deprives a man of the use of his faculties quite as much as pain.” – Plato, The Republic“</a:t>
            </a:r>
          </a:p>
          <a:p>
            <a:endParaRPr lang="en-US" dirty="0"/>
          </a:p>
          <a:p>
            <a:r>
              <a:rPr lang="en-US" dirty="0"/>
              <a:t>Most truly then may we deem temperance to be the agreement of the naturally superior and inferior, as to the right to rule of either, both in states and individuals.” – Plato, The Republic</a:t>
            </a:r>
          </a:p>
          <a:p>
            <a:endParaRPr lang="en-US" dirty="0"/>
          </a:p>
          <a:p>
            <a:r>
              <a:rPr lang="en-US" dirty="0"/>
              <a:t>From ChatGPT on the </a:t>
            </a:r>
            <a:r>
              <a:rPr lang="en-US" dirty="0" err="1"/>
              <a:t>above:Plato</a:t>
            </a:r>
            <a:r>
              <a:rPr lang="en-US" dirty="0"/>
              <a:t> is saying that true self-control (temperance) happens when the higher and lower parts of something agree on who should be in charge. </a:t>
            </a:r>
          </a:p>
          <a:p>
            <a:r>
              <a:rPr lang="en-US" dirty="0"/>
              <a:t>This applies both to a city and to a person.</a:t>
            </a:r>
          </a:p>
          <a:p>
            <a:r>
              <a:rPr lang="en-US" dirty="0"/>
              <a:t>- In a city, the leaders (the naturally superior) and the people being ruled (the naturally inferior) are in harmony about who should govern.</a:t>
            </a:r>
          </a:p>
          <a:p>
            <a:pPr marL="0" indent="0">
              <a:buFontTx/>
              <a:buNone/>
            </a:pPr>
            <a:r>
              <a:rPr lang="en-US" dirty="0"/>
              <a:t>- In a person, the rational part of the soul (the superior) and the appetites or desires (the inferior) are in agreement that reason should be in control.</a:t>
            </a:r>
          </a:p>
          <a:p>
            <a:pPr marL="171450" indent="-171450">
              <a:buFontTx/>
              <a:buChar char="-"/>
            </a:pPr>
            <a:endParaRPr lang="en-US" dirty="0"/>
          </a:p>
          <a:p>
            <a:pPr marL="0" indent="0">
              <a:buFontTx/>
              <a:buNone/>
            </a:pPr>
            <a:r>
              <a:rPr lang="en-US" dirty="0"/>
              <a:t>So, in short: temperance is harmony about rightful authority, whether inside a person or within society.</a:t>
            </a:r>
          </a:p>
        </p:txBody>
      </p:sp>
      <p:sp>
        <p:nvSpPr>
          <p:cNvPr id="4" name="Slide Number Placeholder 3">
            <a:extLst>
              <a:ext uri="{FF2B5EF4-FFF2-40B4-BE49-F238E27FC236}">
                <a16:creationId xmlns:a16="http://schemas.microsoft.com/office/drawing/2014/main" id="{E808F459-2869-D383-4BAA-38CF2D8490CB}"/>
              </a:ext>
            </a:extLst>
          </p:cNvPr>
          <p:cNvSpPr>
            <a:spLocks noGrp="1"/>
          </p:cNvSpPr>
          <p:nvPr>
            <p:ph type="sldNum" sz="quarter" idx="5"/>
          </p:nvPr>
        </p:nvSpPr>
        <p:spPr/>
        <p:txBody>
          <a:bodyPr/>
          <a:lstStyle/>
          <a:p>
            <a:fld id="{8E3E9696-343B-4076-B822-3376A708CABC}" type="slidenum">
              <a:rPr lang="en-US" smtClean="0"/>
              <a:t>54</a:t>
            </a:fld>
            <a:endParaRPr lang="en-US"/>
          </a:p>
        </p:txBody>
      </p:sp>
    </p:spTree>
    <p:extLst>
      <p:ext uri="{BB962C8B-B14F-4D97-AF65-F5344CB8AC3E}">
        <p14:creationId xmlns:p14="http://schemas.microsoft.com/office/powerpoint/2010/main" val="39853794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3EDC0-7E33-F0B2-9286-E4811DD97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BD972-0EAE-E596-D381-771292B0B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86226-217A-DB4F-E474-D6FC2592D4DB}"/>
              </a:ext>
            </a:extLst>
          </p:cNvPr>
          <p:cNvSpPr>
            <a:spLocks noGrp="1"/>
          </p:cNvSpPr>
          <p:nvPr>
            <p:ph type="body" idx="1"/>
          </p:nvPr>
        </p:nvSpPr>
        <p:spPr/>
        <p:txBody>
          <a:bodyPr/>
          <a:lstStyle/>
          <a:p>
            <a:r>
              <a:rPr lang="en-US" dirty="0"/>
              <a:t>ROMANS 8:5, 6</a:t>
            </a:r>
          </a:p>
          <a:p>
            <a:r>
              <a:rPr lang="en-US" dirty="0"/>
              <a:t>For they that are after the flesh do mind the things of the flesh; but they that are after the Spirit the things of the Spirit. </a:t>
            </a:r>
          </a:p>
          <a:p>
            <a:r>
              <a:rPr lang="en-US" dirty="0"/>
              <a:t>6 For to be carnally minded is death; but to be spiritually minded is life and peace. </a:t>
            </a:r>
          </a:p>
          <a:p>
            <a:endParaRPr lang="en-US" dirty="0"/>
          </a:p>
          <a:p>
            <a:r>
              <a:rPr lang="en-US" dirty="0"/>
              <a:t>Also the disunity of Romans 7</a:t>
            </a:r>
          </a:p>
        </p:txBody>
      </p:sp>
      <p:sp>
        <p:nvSpPr>
          <p:cNvPr id="4" name="Slide Number Placeholder 3">
            <a:extLst>
              <a:ext uri="{FF2B5EF4-FFF2-40B4-BE49-F238E27FC236}">
                <a16:creationId xmlns:a16="http://schemas.microsoft.com/office/drawing/2014/main" id="{7F7C0C0F-1C4A-EB76-75F1-DA2DA723A597}"/>
              </a:ext>
            </a:extLst>
          </p:cNvPr>
          <p:cNvSpPr>
            <a:spLocks noGrp="1"/>
          </p:cNvSpPr>
          <p:nvPr>
            <p:ph type="sldNum" sz="quarter" idx="5"/>
          </p:nvPr>
        </p:nvSpPr>
        <p:spPr/>
        <p:txBody>
          <a:bodyPr/>
          <a:lstStyle/>
          <a:p>
            <a:fld id="{8E3E9696-343B-4076-B822-3376A708CABC}" type="slidenum">
              <a:rPr lang="en-US" smtClean="0"/>
              <a:t>55</a:t>
            </a:fld>
            <a:endParaRPr lang="en-US"/>
          </a:p>
        </p:txBody>
      </p:sp>
    </p:spTree>
    <p:extLst>
      <p:ext uri="{BB962C8B-B14F-4D97-AF65-F5344CB8AC3E}">
        <p14:creationId xmlns:p14="http://schemas.microsoft.com/office/powerpoint/2010/main" val="29070545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9C9C-9AD8-B1EE-7C67-C4E5C95CC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8CEA2-2263-0FAE-258C-B9D1BD0EC0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683D1-ADB1-4567-60C6-CA223CBCA5E9}"/>
              </a:ext>
            </a:extLst>
          </p:cNvPr>
          <p:cNvSpPr>
            <a:spLocks noGrp="1"/>
          </p:cNvSpPr>
          <p:nvPr>
            <p:ph type="body" idx="1"/>
          </p:nvPr>
        </p:nvSpPr>
        <p:spPr/>
        <p:txBody>
          <a:bodyPr/>
          <a:lstStyle/>
          <a:p>
            <a:r>
              <a:rPr lang="en-US" dirty="0"/>
              <a:t>ROMANS 8:5, 6</a:t>
            </a:r>
          </a:p>
          <a:p>
            <a:r>
              <a:rPr lang="en-US" dirty="0"/>
              <a:t>For they that are after the flesh do mind the things of the flesh; but they that are after the Spirit the things of the Spirit. </a:t>
            </a:r>
          </a:p>
          <a:p>
            <a:r>
              <a:rPr lang="en-US" dirty="0"/>
              <a:t>6 For to be carnally minded is death; but to be spiritually minded is life and peace.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 disunity of Romans 7</a:t>
            </a:r>
          </a:p>
          <a:p>
            <a:endParaRPr lang="en-US" dirty="0"/>
          </a:p>
        </p:txBody>
      </p:sp>
      <p:sp>
        <p:nvSpPr>
          <p:cNvPr id="4" name="Slide Number Placeholder 3">
            <a:extLst>
              <a:ext uri="{FF2B5EF4-FFF2-40B4-BE49-F238E27FC236}">
                <a16:creationId xmlns:a16="http://schemas.microsoft.com/office/drawing/2014/main" id="{73A100BA-BD88-91C4-94BA-13B355BF06EC}"/>
              </a:ext>
            </a:extLst>
          </p:cNvPr>
          <p:cNvSpPr>
            <a:spLocks noGrp="1"/>
          </p:cNvSpPr>
          <p:nvPr>
            <p:ph type="sldNum" sz="quarter" idx="5"/>
          </p:nvPr>
        </p:nvSpPr>
        <p:spPr/>
        <p:txBody>
          <a:bodyPr/>
          <a:lstStyle/>
          <a:p>
            <a:fld id="{8E3E9696-343B-4076-B822-3376A708CABC}" type="slidenum">
              <a:rPr lang="en-US" smtClean="0"/>
              <a:t>56</a:t>
            </a:fld>
            <a:endParaRPr lang="en-US"/>
          </a:p>
        </p:txBody>
      </p:sp>
    </p:spTree>
    <p:extLst>
      <p:ext uri="{BB962C8B-B14F-4D97-AF65-F5344CB8AC3E}">
        <p14:creationId xmlns:p14="http://schemas.microsoft.com/office/powerpoint/2010/main" val="37581794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0D203-1F72-399F-56DB-AC5BDD849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70E8F-5B85-A67B-40C2-694DDBD5C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9E500-6193-D2F0-E0A9-9407453DEE66}"/>
              </a:ext>
            </a:extLst>
          </p:cNvPr>
          <p:cNvSpPr>
            <a:spLocks noGrp="1"/>
          </p:cNvSpPr>
          <p:nvPr>
            <p:ph type="body" idx="1"/>
          </p:nvPr>
        </p:nvSpPr>
        <p:spPr/>
        <p:txBody>
          <a:bodyPr/>
          <a:lstStyle/>
          <a:p>
            <a:r>
              <a:rPr lang="en-US" dirty="0"/>
              <a:t>“The virtue of temperance is the friendship of the ruling and the subject principles, both in the State and in the individual.”  - Plato, The Republic</a:t>
            </a:r>
          </a:p>
          <a:p>
            <a:endParaRPr lang="en-US" dirty="0"/>
          </a:p>
          <a:p>
            <a:r>
              <a:rPr lang="en-US" dirty="0"/>
              <a:t>“I perceive, I said, that you have or have had experiences of this sort, and I agree. But let me ask you another question: Has excess of pleasure any affinity to temperance? </a:t>
            </a:r>
          </a:p>
          <a:p>
            <a:r>
              <a:rPr lang="en-US" dirty="0"/>
              <a:t>How can that be? he replied; pleasure deprives a man of the use of his faculties quite as much as pain.” – Plato, The Republic“</a:t>
            </a:r>
          </a:p>
          <a:p>
            <a:endParaRPr lang="en-US" dirty="0"/>
          </a:p>
          <a:p>
            <a:r>
              <a:rPr lang="en-US" dirty="0"/>
              <a:t>Most truly then may we deem temperance to be the agreement of the naturally superior and inferior, as to the right to rule of either, both in states and individuals.” – Plato, The Republic</a:t>
            </a:r>
          </a:p>
          <a:p>
            <a:endParaRPr lang="en-US" dirty="0"/>
          </a:p>
          <a:p>
            <a:r>
              <a:rPr lang="en-US" dirty="0"/>
              <a:t>From ChatGPT on the </a:t>
            </a:r>
            <a:r>
              <a:rPr lang="en-US" dirty="0" err="1"/>
              <a:t>above:Plato</a:t>
            </a:r>
            <a:r>
              <a:rPr lang="en-US" dirty="0"/>
              <a:t> is saying that true self-control (temperance) happens when the higher and lower parts of something agree on who should be in charge. </a:t>
            </a:r>
          </a:p>
          <a:p>
            <a:r>
              <a:rPr lang="en-US" dirty="0"/>
              <a:t>This applies both to a city and to a person.</a:t>
            </a:r>
          </a:p>
          <a:p>
            <a:r>
              <a:rPr lang="en-US" dirty="0"/>
              <a:t>- In a city, the leaders (the naturally superior) and the people being ruled (the naturally inferior) are in harmony about who should govern.</a:t>
            </a:r>
          </a:p>
          <a:p>
            <a:pPr marL="0" indent="0">
              <a:buFontTx/>
              <a:buNone/>
            </a:pPr>
            <a:r>
              <a:rPr lang="en-US" dirty="0"/>
              <a:t>- In a person, the rational part of the soul (the superior) and the appetites or desires (the inferior) are in agreement that reason should be in control.</a:t>
            </a:r>
          </a:p>
          <a:p>
            <a:pPr marL="171450" indent="-171450">
              <a:buFontTx/>
              <a:buChar char="-"/>
            </a:pPr>
            <a:endParaRPr lang="en-US" dirty="0"/>
          </a:p>
          <a:p>
            <a:pPr marL="0" indent="0">
              <a:buFontTx/>
              <a:buNone/>
            </a:pPr>
            <a:r>
              <a:rPr lang="en-US" dirty="0"/>
              <a:t>So, in short: temperance is harmony about rightful authority, whether inside a person or within society.</a:t>
            </a:r>
          </a:p>
        </p:txBody>
      </p:sp>
      <p:sp>
        <p:nvSpPr>
          <p:cNvPr id="4" name="Slide Number Placeholder 3">
            <a:extLst>
              <a:ext uri="{FF2B5EF4-FFF2-40B4-BE49-F238E27FC236}">
                <a16:creationId xmlns:a16="http://schemas.microsoft.com/office/drawing/2014/main" id="{DBCFD820-1353-30CA-C8C4-78DFA9A09552}"/>
              </a:ext>
            </a:extLst>
          </p:cNvPr>
          <p:cNvSpPr>
            <a:spLocks noGrp="1"/>
          </p:cNvSpPr>
          <p:nvPr>
            <p:ph type="sldNum" sz="quarter" idx="5"/>
          </p:nvPr>
        </p:nvSpPr>
        <p:spPr/>
        <p:txBody>
          <a:bodyPr/>
          <a:lstStyle/>
          <a:p>
            <a:fld id="{8E3E9696-343B-4076-B822-3376A708CABC}" type="slidenum">
              <a:rPr lang="en-US" smtClean="0"/>
              <a:t>57</a:t>
            </a:fld>
            <a:endParaRPr lang="en-US"/>
          </a:p>
        </p:txBody>
      </p:sp>
    </p:spTree>
    <p:extLst>
      <p:ext uri="{BB962C8B-B14F-4D97-AF65-F5344CB8AC3E}">
        <p14:creationId xmlns:p14="http://schemas.microsoft.com/office/powerpoint/2010/main" val="28571520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E27A4-9A75-068A-F05F-82D02287C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E57EC-92D8-1617-25DF-1F9E31324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D5935-3D2A-5709-ECAD-EBBD534A57AB}"/>
              </a:ext>
            </a:extLst>
          </p:cNvPr>
          <p:cNvSpPr>
            <a:spLocks noGrp="1"/>
          </p:cNvSpPr>
          <p:nvPr>
            <p:ph type="body" idx="1"/>
          </p:nvPr>
        </p:nvSpPr>
        <p:spPr/>
        <p:txBody>
          <a:bodyPr/>
          <a:lstStyle/>
          <a:p>
            <a:r>
              <a:rPr lang="en-US" dirty="0"/>
              <a:t>ROMANS 8:11</a:t>
            </a:r>
          </a:p>
          <a:p>
            <a:r>
              <a:rPr lang="en-US" dirty="0"/>
              <a:t>But if the Spirit of him that raised up Jesus from the dead dwell in you, he that raised up Christ from the dead shall also quicken your mortal bodies by his Spirit that dwelleth in you. </a:t>
            </a:r>
          </a:p>
          <a:p>
            <a:endParaRPr lang="en-US" dirty="0"/>
          </a:p>
        </p:txBody>
      </p:sp>
      <p:sp>
        <p:nvSpPr>
          <p:cNvPr id="4" name="Slide Number Placeholder 3">
            <a:extLst>
              <a:ext uri="{FF2B5EF4-FFF2-40B4-BE49-F238E27FC236}">
                <a16:creationId xmlns:a16="http://schemas.microsoft.com/office/drawing/2014/main" id="{A0966783-3E55-6AF2-1C4E-24EB3DCD51A2}"/>
              </a:ext>
            </a:extLst>
          </p:cNvPr>
          <p:cNvSpPr>
            <a:spLocks noGrp="1"/>
          </p:cNvSpPr>
          <p:nvPr>
            <p:ph type="sldNum" sz="quarter" idx="5"/>
          </p:nvPr>
        </p:nvSpPr>
        <p:spPr/>
        <p:txBody>
          <a:bodyPr/>
          <a:lstStyle/>
          <a:p>
            <a:fld id="{8E3E9696-343B-4076-B822-3376A708CABC}" type="slidenum">
              <a:rPr lang="en-US" smtClean="0"/>
              <a:t>58</a:t>
            </a:fld>
            <a:endParaRPr lang="en-US"/>
          </a:p>
        </p:txBody>
      </p:sp>
    </p:spTree>
    <p:extLst>
      <p:ext uri="{BB962C8B-B14F-4D97-AF65-F5344CB8AC3E}">
        <p14:creationId xmlns:p14="http://schemas.microsoft.com/office/powerpoint/2010/main" val="2562248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A1FE6-E5FC-DAB0-E69C-138FAD778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7E315-9982-905A-2AA5-87DEC81BF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4248E-9EEC-5F61-0995-88EFEF51CA62}"/>
              </a:ext>
            </a:extLst>
          </p:cNvPr>
          <p:cNvSpPr>
            <a:spLocks noGrp="1"/>
          </p:cNvSpPr>
          <p:nvPr>
            <p:ph type="body" idx="1"/>
          </p:nvPr>
        </p:nvSpPr>
        <p:spPr/>
        <p:txBody>
          <a:bodyPr/>
          <a:lstStyle/>
          <a:p>
            <a:r>
              <a:rPr lang="en-US" dirty="0"/>
              <a:t>GALATIANS 5:22 - 25 </a:t>
            </a:r>
          </a:p>
          <a:p>
            <a:r>
              <a:rPr lang="en-US" dirty="0"/>
              <a:t>But the fruit of the Spirit is love, joy, peace, longsuffering, gentleness, goodness, faith,</a:t>
            </a:r>
          </a:p>
          <a:p>
            <a:r>
              <a:rPr lang="en-US" dirty="0"/>
              <a:t>23 Meekness, temperance: against such there is no law.</a:t>
            </a:r>
          </a:p>
          <a:p>
            <a:r>
              <a:rPr lang="en-US" dirty="0"/>
              <a:t>24 And they that are Christ's have crucified the flesh with the affections and lusts.</a:t>
            </a:r>
          </a:p>
          <a:p>
            <a:r>
              <a:rPr lang="en-US" dirty="0"/>
              <a:t>25 If we live in the Spirit, let us also walk in the Spirit.</a:t>
            </a:r>
          </a:p>
        </p:txBody>
      </p:sp>
      <p:sp>
        <p:nvSpPr>
          <p:cNvPr id="4" name="Slide Number Placeholder 3">
            <a:extLst>
              <a:ext uri="{FF2B5EF4-FFF2-40B4-BE49-F238E27FC236}">
                <a16:creationId xmlns:a16="http://schemas.microsoft.com/office/drawing/2014/main" id="{CDD12465-E0A3-6740-324F-5492A9F0499B}"/>
              </a:ext>
            </a:extLst>
          </p:cNvPr>
          <p:cNvSpPr>
            <a:spLocks noGrp="1"/>
          </p:cNvSpPr>
          <p:nvPr>
            <p:ph type="sldNum" sz="quarter" idx="5"/>
          </p:nvPr>
        </p:nvSpPr>
        <p:spPr/>
        <p:txBody>
          <a:bodyPr/>
          <a:lstStyle/>
          <a:p>
            <a:fld id="{8E3E9696-343B-4076-B822-3376A708CABC}" type="slidenum">
              <a:rPr lang="en-US" smtClean="0"/>
              <a:t>59</a:t>
            </a:fld>
            <a:endParaRPr lang="en-US"/>
          </a:p>
        </p:txBody>
      </p:sp>
    </p:spTree>
    <p:extLst>
      <p:ext uri="{BB962C8B-B14F-4D97-AF65-F5344CB8AC3E}">
        <p14:creationId xmlns:p14="http://schemas.microsoft.com/office/powerpoint/2010/main" val="98355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0181A-FD0F-444F-28B0-2523AC064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082E9-5339-D8EE-93CB-92801F597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E7CCB-D657-E9F0-DD94-F34555FD1635}"/>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Equating Temperance and self Control</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62-1104M  BLASPHEMOUS NAMES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To my knowledge, I add temperance, self-control. I like that. "My country 'tis of thee, crown my soul with self-control, from sea to shining sea." See?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Patience. Oh, my! Tested. Don't you worry; Satan will count them for you. I'm climbing up the ladder now. See? I've added virtue, knowledge, temperance, now I've got to add patience. I still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got the Holy Ghost.</a:t>
            </a:r>
            <a:endParaRPr lang="en-US" dirty="0"/>
          </a:p>
        </p:txBody>
      </p:sp>
      <p:sp>
        <p:nvSpPr>
          <p:cNvPr id="4" name="Slide Number Placeholder 3">
            <a:extLst>
              <a:ext uri="{FF2B5EF4-FFF2-40B4-BE49-F238E27FC236}">
                <a16:creationId xmlns:a16="http://schemas.microsoft.com/office/drawing/2014/main" id="{2298C4B3-A475-A36A-5FCD-FF8120419A22}"/>
              </a:ext>
            </a:extLst>
          </p:cNvPr>
          <p:cNvSpPr>
            <a:spLocks noGrp="1"/>
          </p:cNvSpPr>
          <p:nvPr>
            <p:ph type="sldNum" sz="quarter" idx="5"/>
          </p:nvPr>
        </p:nvSpPr>
        <p:spPr/>
        <p:txBody>
          <a:bodyPr/>
          <a:lstStyle/>
          <a:p>
            <a:fld id="{8E3E9696-343B-4076-B822-3376A708CABC}" type="slidenum">
              <a:rPr lang="en-US" smtClean="0"/>
              <a:t>6</a:t>
            </a:fld>
            <a:endParaRPr lang="en-US"/>
          </a:p>
        </p:txBody>
      </p:sp>
    </p:spTree>
    <p:extLst>
      <p:ext uri="{BB962C8B-B14F-4D97-AF65-F5344CB8AC3E}">
        <p14:creationId xmlns:p14="http://schemas.microsoft.com/office/powerpoint/2010/main" val="39725532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D889D-E882-1BED-8822-EAB725291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FD379-8F6E-3758-1A7B-C975CDBF0B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DFC1C-3810-1EB3-C6B5-C5C9D7EE2579}"/>
              </a:ext>
            </a:extLst>
          </p:cNvPr>
          <p:cNvSpPr>
            <a:spLocks noGrp="1"/>
          </p:cNvSpPr>
          <p:nvPr>
            <p:ph type="body" idx="1"/>
          </p:nvPr>
        </p:nvSpPr>
        <p:spPr/>
        <p:txBody>
          <a:bodyPr/>
          <a:lstStyle/>
          <a:p>
            <a:r>
              <a:rPr lang="en-US" dirty="0"/>
              <a:t>GALATIANS 5:22 - 25 </a:t>
            </a:r>
          </a:p>
          <a:p>
            <a:r>
              <a:rPr lang="en-US" dirty="0"/>
              <a:t>But the fruit of the Spirit is love, joy, peace, longsuffering, gentleness, goodness, faith,</a:t>
            </a:r>
          </a:p>
          <a:p>
            <a:r>
              <a:rPr lang="en-US" dirty="0"/>
              <a:t>23 Meekness, temperance: against such there is no law.</a:t>
            </a:r>
          </a:p>
          <a:p>
            <a:r>
              <a:rPr lang="en-US" dirty="0"/>
              <a:t>24 And they that are Christ's have crucified the flesh with the affections and lusts.</a:t>
            </a:r>
          </a:p>
          <a:p>
            <a:r>
              <a:rPr lang="en-US" dirty="0"/>
              <a:t>25 If we live in the Spirit, let us also walk in the Spirit.</a:t>
            </a:r>
          </a:p>
        </p:txBody>
      </p:sp>
      <p:sp>
        <p:nvSpPr>
          <p:cNvPr id="4" name="Slide Number Placeholder 3">
            <a:extLst>
              <a:ext uri="{FF2B5EF4-FFF2-40B4-BE49-F238E27FC236}">
                <a16:creationId xmlns:a16="http://schemas.microsoft.com/office/drawing/2014/main" id="{11AB506F-BD31-D826-9ABF-6AC0FF62A608}"/>
              </a:ext>
            </a:extLst>
          </p:cNvPr>
          <p:cNvSpPr>
            <a:spLocks noGrp="1"/>
          </p:cNvSpPr>
          <p:nvPr>
            <p:ph type="sldNum" sz="quarter" idx="5"/>
          </p:nvPr>
        </p:nvSpPr>
        <p:spPr/>
        <p:txBody>
          <a:bodyPr/>
          <a:lstStyle/>
          <a:p>
            <a:fld id="{8E3E9696-343B-4076-B822-3376A708CABC}" type="slidenum">
              <a:rPr lang="en-US" smtClean="0"/>
              <a:t>60</a:t>
            </a:fld>
            <a:endParaRPr lang="en-US"/>
          </a:p>
        </p:txBody>
      </p:sp>
    </p:spTree>
    <p:extLst>
      <p:ext uri="{BB962C8B-B14F-4D97-AF65-F5344CB8AC3E}">
        <p14:creationId xmlns:p14="http://schemas.microsoft.com/office/powerpoint/2010/main" val="40593818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6155-673D-0319-CF37-D91BBD5A0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F5847-C6F4-12F4-BD6C-BA009B394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1977C-674C-9A8B-D32B-F4FBDCBDB85E}"/>
              </a:ext>
            </a:extLst>
          </p:cNvPr>
          <p:cNvSpPr>
            <a:spLocks noGrp="1"/>
          </p:cNvSpPr>
          <p:nvPr>
            <p:ph type="body" idx="1"/>
          </p:nvPr>
        </p:nvSpPr>
        <p:spPr/>
        <p:txBody>
          <a:bodyPr/>
          <a:lstStyle/>
          <a:p>
            <a:r>
              <a:rPr lang="en-US" dirty="0"/>
              <a:t>ROMANS 8:15</a:t>
            </a:r>
          </a:p>
          <a:p>
            <a:r>
              <a:rPr lang="en-US" dirty="0"/>
              <a:t>For ye have not received the spirit of bondage again to fear; but ye have received the Spirit of adoption, whereby we cry, Abba, Father. </a:t>
            </a:r>
          </a:p>
        </p:txBody>
      </p:sp>
      <p:sp>
        <p:nvSpPr>
          <p:cNvPr id="4" name="Slide Number Placeholder 3">
            <a:extLst>
              <a:ext uri="{FF2B5EF4-FFF2-40B4-BE49-F238E27FC236}">
                <a16:creationId xmlns:a16="http://schemas.microsoft.com/office/drawing/2014/main" id="{E8A99364-1DA8-76E5-720A-9C349E3C5DFB}"/>
              </a:ext>
            </a:extLst>
          </p:cNvPr>
          <p:cNvSpPr>
            <a:spLocks noGrp="1"/>
          </p:cNvSpPr>
          <p:nvPr>
            <p:ph type="sldNum" sz="quarter" idx="5"/>
          </p:nvPr>
        </p:nvSpPr>
        <p:spPr/>
        <p:txBody>
          <a:bodyPr/>
          <a:lstStyle/>
          <a:p>
            <a:fld id="{8E3E9696-343B-4076-B822-3376A708CABC}" type="slidenum">
              <a:rPr lang="en-US" smtClean="0"/>
              <a:t>61</a:t>
            </a:fld>
            <a:endParaRPr lang="en-US"/>
          </a:p>
        </p:txBody>
      </p:sp>
    </p:spTree>
    <p:extLst>
      <p:ext uri="{BB962C8B-B14F-4D97-AF65-F5344CB8AC3E}">
        <p14:creationId xmlns:p14="http://schemas.microsoft.com/office/powerpoint/2010/main" val="20600021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82AD4-CA85-18CD-48B8-581DC9BFA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E9C56-3E76-3CFB-3C63-BB7C32AB45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863D7-0E05-3A2E-C6D7-D9DD071A96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D0F388-DA6C-2050-7B8B-0F7268785D83}"/>
              </a:ext>
            </a:extLst>
          </p:cNvPr>
          <p:cNvSpPr>
            <a:spLocks noGrp="1"/>
          </p:cNvSpPr>
          <p:nvPr>
            <p:ph type="sldNum" sz="quarter" idx="5"/>
          </p:nvPr>
        </p:nvSpPr>
        <p:spPr/>
        <p:txBody>
          <a:bodyPr/>
          <a:lstStyle/>
          <a:p>
            <a:fld id="{8E3E9696-343B-4076-B822-3376A708CABC}" type="slidenum">
              <a:rPr lang="en-US" smtClean="0"/>
              <a:t>63</a:t>
            </a:fld>
            <a:endParaRPr lang="en-US"/>
          </a:p>
        </p:txBody>
      </p:sp>
    </p:spTree>
    <p:extLst>
      <p:ext uri="{BB962C8B-B14F-4D97-AF65-F5344CB8AC3E}">
        <p14:creationId xmlns:p14="http://schemas.microsoft.com/office/powerpoint/2010/main" val="3869865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CC44B-4B81-9D57-06BF-30476CFD1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B5649-9934-C951-630A-8BE6CDEC4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00085-5FCC-FE9D-655A-593C66C3D8E9}"/>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Self control required before gifts are trusted: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60-0712  Hear Ye Him</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But how can the church, the Pentecostal church, and the Methodist and Baptist churches be adopted until they come to discipline? We've got to be disciplined first. God could not trust this power with the church. It's hard to tell what you would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could a father trust his--his business with a boy that might simply pollute his whole inheritance? He couldn't do it. The church has got to come to a place to where it's disciplined. God's on that work right now: discipline.</a:t>
            </a:r>
            <a:endParaRPr lang="en-US" dirty="0"/>
          </a:p>
        </p:txBody>
      </p:sp>
      <p:sp>
        <p:nvSpPr>
          <p:cNvPr id="4" name="Slide Number Placeholder 3">
            <a:extLst>
              <a:ext uri="{FF2B5EF4-FFF2-40B4-BE49-F238E27FC236}">
                <a16:creationId xmlns:a16="http://schemas.microsoft.com/office/drawing/2014/main" id="{C876B58F-8C28-1304-6138-ADAFD8C4E73F}"/>
              </a:ext>
            </a:extLst>
          </p:cNvPr>
          <p:cNvSpPr>
            <a:spLocks noGrp="1"/>
          </p:cNvSpPr>
          <p:nvPr>
            <p:ph type="sldNum" sz="quarter" idx="5"/>
          </p:nvPr>
        </p:nvSpPr>
        <p:spPr/>
        <p:txBody>
          <a:bodyPr/>
          <a:lstStyle/>
          <a:p>
            <a:fld id="{8E3E9696-343B-4076-B822-3376A708CABC}" type="slidenum">
              <a:rPr lang="en-US" smtClean="0"/>
              <a:t>64</a:t>
            </a:fld>
            <a:endParaRPr lang="en-US"/>
          </a:p>
        </p:txBody>
      </p:sp>
    </p:spTree>
    <p:extLst>
      <p:ext uri="{BB962C8B-B14F-4D97-AF65-F5344CB8AC3E}">
        <p14:creationId xmlns:p14="http://schemas.microsoft.com/office/powerpoint/2010/main" val="38095426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74A31-0090-23A3-1B89-8F73C5B2F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BC8BA-F071-CC55-7943-20066D4E1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24113-A922-2952-FC09-952998CDE507}"/>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Self control required before gifts are trusted: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60-0712  Hear Ye Him</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But how can the church, the Pentecostal church, and the Methodist and Baptist churches be adopted until they come to discipline? We've got to be disciplined first. God could not trust this power with the church. It's hard to tell what you would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could a father trust his--his business with a boy that might simply pollute his whole inheritance? He couldn't do it. The church has got to come to a place to where it's disciplined. God's on that work right now: discipline.</a:t>
            </a:r>
            <a:endParaRPr lang="en-US" dirty="0"/>
          </a:p>
        </p:txBody>
      </p:sp>
      <p:sp>
        <p:nvSpPr>
          <p:cNvPr id="4" name="Slide Number Placeholder 3">
            <a:extLst>
              <a:ext uri="{FF2B5EF4-FFF2-40B4-BE49-F238E27FC236}">
                <a16:creationId xmlns:a16="http://schemas.microsoft.com/office/drawing/2014/main" id="{425B91C9-E380-AAF7-1982-B449F2F1880E}"/>
              </a:ext>
            </a:extLst>
          </p:cNvPr>
          <p:cNvSpPr>
            <a:spLocks noGrp="1"/>
          </p:cNvSpPr>
          <p:nvPr>
            <p:ph type="sldNum" sz="quarter" idx="5"/>
          </p:nvPr>
        </p:nvSpPr>
        <p:spPr/>
        <p:txBody>
          <a:bodyPr/>
          <a:lstStyle/>
          <a:p>
            <a:fld id="{8E3E9696-343B-4076-B822-3376A708CABC}" type="slidenum">
              <a:rPr lang="en-US" smtClean="0"/>
              <a:t>65</a:t>
            </a:fld>
            <a:endParaRPr lang="en-US"/>
          </a:p>
        </p:txBody>
      </p:sp>
    </p:spTree>
    <p:extLst>
      <p:ext uri="{BB962C8B-B14F-4D97-AF65-F5344CB8AC3E}">
        <p14:creationId xmlns:p14="http://schemas.microsoft.com/office/powerpoint/2010/main" val="39615947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AD80E-288C-E29C-B284-97CCAACCA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A924C-0085-5024-39D2-B9AA81048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C0FAC-BEB1-108D-E77A-A40F8A6EE9F7}"/>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Self control required before gifts are trusted: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60-0712  Hear Ye Him</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But how can the church, the Pentecostal church, and the Methodist and Baptist churches be adopted until they come to discipline? We've got to be disciplined first. God could not trust this power with the church. It's hard to tell what you would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could a father trust his--his business with a boy that might simply pollute his whole inheritance? He couldn't do it. The church has got to come to a place to where it's disciplined. God's on that work right now: discipline.</a:t>
            </a:r>
            <a:endParaRPr lang="en-US" dirty="0"/>
          </a:p>
        </p:txBody>
      </p:sp>
      <p:sp>
        <p:nvSpPr>
          <p:cNvPr id="4" name="Slide Number Placeholder 3">
            <a:extLst>
              <a:ext uri="{FF2B5EF4-FFF2-40B4-BE49-F238E27FC236}">
                <a16:creationId xmlns:a16="http://schemas.microsoft.com/office/drawing/2014/main" id="{6732F5CC-9B21-0EC1-ECCD-F95145F4191B}"/>
              </a:ext>
            </a:extLst>
          </p:cNvPr>
          <p:cNvSpPr>
            <a:spLocks noGrp="1"/>
          </p:cNvSpPr>
          <p:nvPr>
            <p:ph type="sldNum" sz="quarter" idx="5"/>
          </p:nvPr>
        </p:nvSpPr>
        <p:spPr/>
        <p:txBody>
          <a:bodyPr/>
          <a:lstStyle/>
          <a:p>
            <a:fld id="{8E3E9696-343B-4076-B822-3376A708CABC}" type="slidenum">
              <a:rPr lang="en-US" smtClean="0"/>
              <a:t>66</a:t>
            </a:fld>
            <a:endParaRPr lang="en-US"/>
          </a:p>
        </p:txBody>
      </p:sp>
    </p:spTree>
    <p:extLst>
      <p:ext uri="{BB962C8B-B14F-4D97-AF65-F5344CB8AC3E}">
        <p14:creationId xmlns:p14="http://schemas.microsoft.com/office/powerpoint/2010/main" val="289438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22692-7C76-DE69-7CDC-E936094A0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8CFD2-7A98-9905-71B4-6A6D07104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9DF8F-B0FE-2683-FAD5-F1A8A64F65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C5D910-C0EA-669B-C1CE-11F4CCB11148}"/>
              </a:ext>
            </a:extLst>
          </p:cNvPr>
          <p:cNvSpPr>
            <a:spLocks noGrp="1"/>
          </p:cNvSpPr>
          <p:nvPr>
            <p:ph type="sldNum" sz="quarter" idx="5"/>
          </p:nvPr>
        </p:nvSpPr>
        <p:spPr/>
        <p:txBody>
          <a:bodyPr/>
          <a:lstStyle/>
          <a:p>
            <a:fld id="{8E3E9696-343B-4076-B822-3376A708CABC}" type="slidenum">
              <a:rPr lang="en-US" smtClean="0"/>
              <a:t>7</a:t>
            </a:fld>
            <a:endParaRPr lang="en-US"/>
          </a:p>
        </p:txBody>
      </p:sp>
    </p:spTree>
    <p:extLst>
      <p:ext uri="{BB962C8B-B14F-4D97-AF65-F5344CB8AC3E}">
        <p14:creationId xmlns:p14="http://schemas.microsoft.com/office/powerpoint/2010/main" val="152388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C8C5-B58C-7E84-2DC7-8140AB2A7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144F6-CDC9-DA1B-6BDD-FF0DAA01D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C4B41-4D43-B1FE-9154-50A9E6E54310}"/>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51-0509  Testimony</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now while we're here together, and all of us longing the same thing, make us true stewards. May we shape our lives by self control, that we'll know by the help of the Holy Spirit to have a full confidence that Jesus will say, "Well done, My good and faithful servant." at that day.</a:t>
            </a:r>
            <a:endParaRPr lang="en-US" dirty="0"/>
          </a:p>
        </p:txBody>
      </p:sp>
      <p:sp>
        <p:nvSpPr>
          <p:cNvPr id="4" name="Slide Number Placeholder 3">
            <a:extLst>
              <a:ext uri="{FF2B5EF4-FFF2-40B4-BE49-F238E27FC236}">
                <a16:creationId xmlns:a16="http://schemas.microsoft.com/office/drawing/2014/main" id="{8F752CDE-096E-2F9A-E5C5-D476D0234873}"/>
              </a:ext>
            </a:extLst>
          </p:cNvPr>
          <p:cNvSpPr>
            <a:spLocks noGrp="1"/>
          </p:cNvSpPr>
          <p:nvPr>
            <p:ph type="sldNum" sz="quarter" idx="5"/>
          </p:nvPr>
        </p:nvSpPr>
        <p:spPr/>
        <p:txBody>
          <a:bodyPr/>
          <a:lstStyle/>
          <a:p>
            <a:fld id="{8E3E9696-343B-4076-B822-3376A708CABC}" type="slidenum">
              <a:rPr lang="en-US" smtClean="0"/>
              <a:t>8</a:t>
            </a:fld>
            <a:endParaRPr lang="en-US"/>
          </a:p>
        </p:txBody>
      </p:sp>
    </p:spTree>
    <p:extLst>
      <p:ext uri="{BB962C8B-B14F-4D97-AF65-F5344CB8AC3E}">
        <p14:creationId xmlns:p14="http://schemas.microsoft.com/office/powerpoint/2010/main" val="255833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51-0509  Testimony</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now while we're here together, and all of us longing the same thing, make us true stewards. May we shape our lives by self control, that we'll know by the help of the Holy Spirit to have a full confidence that Jesus will say, "Well done, My good and faithful servant." at that day.</a:t>
            </a:r>
            <a:endParaRPr lang="en-US" dirty="0"/>
          </a:p>
        </p:txBody>
      </p:sp>
      <p:sp>
        <p:nvSpPr>
          <p:cNvPr id="4" name="Slide Number Placeholder 3"/>
          <p:cNvSpPr>
            <a:spLocks noGrp="1"/>
          </p:cNvSpPr>
          <p:nvPr>
            <p:ph type="sldNum" sz="quarter" idx="5"/>
          </p:nvPr>
        </p:nvSpPr>
        <p:spPr/>
        <p:txBody>
          <a:bodyPr/>
          <a:lstStyle/>
          <a:p>
            <a:fld id="{8E3E9696-343B-4076-B822-3376A708CABC}" type="slidenum">
              <a:rPr lang="en-US" smtClean="0"/>
              <a:t>9</a:t>
            </a:fld>
            <a:endParaRPr lang="en-US"/>
          </a:p>
        </p:txBody>
      </p:sp>
    </p:spTree>
    <p:extLst>
      <p:ext uri="{BB962C8B-B14F-4D97-AF65-F5344CB8AC3E}">
        <p14:creationId xmlns:p14="http://schemas.microsoft.com/office/powerpoint/2010/main" val="342096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537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6571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92766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6608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10931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29021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969639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40374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3738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4221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558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8264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9/14/2025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7104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9/14/2025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0222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0085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8988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9/14/2025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4122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9/14/2025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19316551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15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13D8ECE5-EA5A-8F2B-363E-BD94C3DD4909}"/>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94E734FA-698C-AB36-6097-C3122A643ADA}"/>
              </a:ext>
            </a:extLst>
          </p:cNvPr>
          <p:cNvSpPr txBox="1">
            <a:spLocks/>
          </p:cNvSpPr>
          <p:nvPr/>
        </p:nvSpPr>
        <p:spPr>
          <a:xfrm>
            <a:off x="207691" y="838724"/>
            <a:ext cx="11776617" cy="2424738"/>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82229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19BF01-2584-0163-B49A-D46E13235059}"/>
            </a:ext>
          </a:extLst>
        </p:cNvPr>
        <p:cNvGrpSpPr/>
        <p:nvPr/>
      </p:nvGrpSpPr>
      <p:grpSpPr>
        <a:xfrm>
          <a:off x="0" y="0"/>
          <a:ext cx="0" cy="0"/>
          <a:chOff x="0" y="0"/>
          <a:chExt cx="0" cy="0"/>
        </a:xfrm>
      </p:grpSpPr>
      <p:sp>
        <p:nvSpPr>
          <p:cNvPr id="11" name="Rounded Rectangle 7">
            <a:extLst>
              <a:ext uri="{FF2B5EF4-FFF2-40B4-BE49-F238E27FC236}">
                <a16:creationId xmlns:a16="http://schemas.microsoft.com/office/drawing/2014/main" id="{D82A7942-5631-47FC-9908-0E14371AE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0720"/>
            <a:ext cx="10928687" cy="559381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yramid of words&#10;&#10;AI-generated content may be incorrect.">
            <a:extLst>
              <a:ext uri="{FF2B5EF4-FFF2-40B4-BE49-F238E27FC236}">
                <a16:creationId xmlns:a16="http://schemas.microsoft.com/office/drawing/2014/main" id="{2F7462F7-42CF-4E4B-95A9-F7ECF140B2E9}"/>
              </a:ext>
            </a:extLst>
          </p:cNvPr>
          <p:cNvPicPr>
            <a:picLocks noChangeAspect="1"/>
          </p:cNvPicPr>
          <p:nvPr/>
        </p:nvPicPr>
        <p:blipFill>
          <a:blip r:embed="rId3"/>
          <a:stretch>
            <a:fillRect/>
          </a:stretch>
        </p:blipFill>
        <p:spPr>
          <a:xfrm>
            <a:off x="2837374" y="647133"/>
            <a:ext cx="6511578" cy="5567400"/>
          </a:xfrm>
          <a:prstGeom prst="rect">
            <a:avLst/>
          </a:prstGeom>
        </p:spPr>
      </p:pic>
    </p:spTree>
    <p:extLst>
      <p:ext uri="{BB962C8B-B14F-4D97-AF65-F5344CB8AC3E}">
        <p14:creationId xmlns:p14="http://schemas.microsoft.com/office/powerpoint/2010/main" val="351298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751E30-C05D-E284-BB45-4D531258A7C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58B025E-0ACB-7E2F-7411-169748D87F16}"/>
              </a:ext>
            </a:extLst>
          </p:cNvPr>
          <p:cNvSpPr>
            <a:spLocks noGrp="1"/>
          </p:cNvSpPr>
          <p:nvPr>
            <p:ph type="subTitle" idx="1"/>
          </p:nvPr>
        </p:nvSpPr>
        <p:spPr>
          <a:xfrm>
            <a:off x="207691" y="163629"/>
            <a:ext cx="11776617" cy="6311900"/>
          </a:xfrm>
        </p:spPr>
        <p:txBody>
          <a:bodyPr>
            <a:noAutofit/>
          </a:bodyPr>
          <a:lstStyle/>
          <a:p>
            <a:pPr algn="l"/>
            <a:r>
              <a:rPr lang="en-US" sz="6000" dirty="0">
                <a:solidFill>
                  <a:schemeClr val="accent4">
                    <a:lumMod val="40000"/>
                    <a:lumOff val="60000"/>
                  </a:schemeClr>
                </a:solidFill>
              </a:rPr>
              <a:t>63-0707M  The Indictment</a:t>
            </a:r>
          </a:p>
          <a:p>
            <a:pPr algn="l"/>
            <a:r>
              <a:rPr lang="en-US" sz="6000" dirty="0">
                <a:solidFill>
                  <a:schemeClr val="accent4">
                    <a:lumMod val="40000"/>
                    <a:lumOff val="60000"/>
                  </a:schemeClr>
                </a:solidFill>
              </a:rPr>
              <a:t>And we all claim to be the Bride of Christ, and yet so untrue. What would make the untrueness? </a:t>
            </a:r>
          </a:p>
        </p:txBody>
      </p:sp>
    </p:spTree>
    <p:extLst>
      <p:ext uri="{BB962C8B-B14F-4D97-AF65-F5344CB8AC3E}">
        <p14:creationId xmlns:p14="http://schemas.microsoft.com/office/powerpoint/2010/main" val="101950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A94193-1E72-0647-716E-954FE16D046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3F37CDD-A819-CF92-5DB6-DE2D9D896A04}"/>
              </a:ext>
            </a:extLst>
          </p:cNvPr>
          <p:cNvSpPr>
            <a:spLocks noGrp="1"/>
          </p:cNvSpPr>
          <p:nvPr>
            <p:ph type="subTitle" idx="1"/>
          </p:nvPr>
        </p:nvSpPr>
        <p:spPr>
          <a:xfrm>
            <a:off x="207691" y="163629"/>
            <a:ext cx="11776617" cy="6311900"/>
          </a:xfrm>
        </p:spPr>
        <p:txBody>
          <a:bodyPr>
            <a:noAutofit/>
          </a:bodyPr>
          <a:lstStyle/>
          <a:p>
            <a:pPr algn="l"/>
            <a:r>
              <a:rPr lang="en-US" sz="6000" b="1" u="sng" dirty="0">
                <a:solidFill>
                  <a:schemeClr val="accent4">
                    <a:lumMod val="40000"/>
                    <a:lumOff val="60000"/>
                  </a:schemeClr>
                </a:solidFill>
              </a:rPr>
              <a:t>By living contrary to the--the discipline that God has laid out for His Bride to live by</a:t>
            </a:r>
            <a:r>
              <a:rPr lang="en-US" sz="6000" dirty="0">
                <a:solidFill>
                  <a:schemeClr val="accent4">
                    <a:lumMod val="40000"/>
                    <a:lumOff val="60000"/>
                  </a:schemeClr>
                </a:solidFill>
              </a:rPr>
              <a:t>. That's my own opinion, the Bible, and It is the infallible Word of God, I believe.</a:t>
            </a:r>
          </a:p>
        </p:txBody>
      </p:sp>
    </p:spTree>
    <p:extLst>
      <p:ext uri="{BB962C8B-B14F-4D97-AF65-F5344CB8AC3E}">
        <p14:creationId xmlns:p14="http://schemas.microsoft.com/office/powerpoint/2010/main" val="254624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CA8CD048-6070-3BA4-FFD6-A6D20A534192}"/>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88A29CA7-9258-F62F-7B8A-56EB615BD229}"/>
              </a:ext>
            </a:extLst>
          </p:cNvPr>
          <p:cNvSpPr txBox="1">
            <a:spLocks/>
          </p:cNvSpPr>
          <p:nvPr/>
        </p:nvSpPr>
        <p:spPr>
          <a:xfrm>
            <a:off x="207691" y="769276"/>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271846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F59159-18C8-37A8-650F-97010CFE91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8070158-4894-07D9-F750-96C0910970F8}"/>
              </a:ext>
            </a:extLst>
          </p:cNvPr>
          <p:cNvSpPr>
            <a:spLocks noGrp="1"/>
          </p:cNvSpPr>
          <p:nvPr>
            <p:ph type="subTitle" idx="1"/>
          </p:nvPr>
        </p:nvSpPr>
        <p:spPr>
          <a:xfrm>
            <a:off x="207691" y="113513"/>
            <a:ext cx="11776617" cy="6494446"/>
          </a:xfrm>
        </p:spPr>
        <p:txBody>
          <a:bodyPr>
            <a:noAutofit/>
          </a:bodyPr>
          <a:lstStyle/>
          <a:p>
            <a:pPr algn="l"/>
            <a:r>
              <a:rPr lang="en-US" sz="5400" dirty="0">
                <a:solidFill>
                  <a:schemeClr val="accent4">
                    <a:lumMod val="40000"/>
                    <a:lumOff val="60000"/>
                  </a:schemeClr>
                </a:solidFill>
              </a:rPr>
              <a:t>ACTS 24:25</a:t>
            </a:r>
          </a:p>
          <a:p>
            <a:pPr algn="l"/>
            <a:r>
              <a:rPr lang="en-US" sz="5400" dirty="0">
                <a:solidFill>
                  <a:schemeClr val="accent4">
                    <a:lumMod val="40000"/>
                    <a:lumOff val="60000"/>
                  </a:schemeClr>
                </a:solidFill>
              </a:rPr>
              <a:t>And as he reasoned of righteousness, </a:t>
            </a:r>
            <a:r>
              <a:rPr lang="en-US" sz="5400" b="1" u="sng" dirty="0">
                <a:solidFill>
                  <a:schemeClr val="accent4">
                    <a:lumMod val="40000"/>
                    <a:lumOff val="60000"/>
                  </a:schemeClr>
                </a:solidFill>
              </a:rPr>
              <a:t>temperance</a:t>
            </a:r>
            <a:r>
              <a:rPr lang="en-US" sz="5400" dirty="0">
                <a:solidFill>
                  <a:schemeClr val="accent4">
                    <a:lumMod val="40000"/>
                    <a:lumOff val="60000"/>
                  </a:schemeClr>
                </a:solidFill>
              </a:rPr>
              <a:t>, and judgment to come, Felix trembled, and answered, </a:t>
            </a:r>
            <a:r>
              <a:rPr lang="en-US" sz="5400" b="1" u="sng" dirty="0">
                <a:solidFill>
                  <a:schemeClr val="accent4">
                    <a:lumMod val="40000"/>
                    <a:lumOff val="60000"/>
                  </a:schemeClr>
                </a:solidFill>
              </a:rPr>
              <a:t>Go thy way for this time; when I have a convenient season, I will call for thee</a:t>
            </a:r>
            <a:r>
              <a:rPr lang="en-US" sz="5400" dirty="0">
                <a:solidFill>
                  <a:schemeClr val="accent4">
                    <a:lumMod val="40000"/>
                    <a:lumOff val="60000"/>
                  </a:schemeClr>
                </a:solidFill>
              </a:rPr>
              <a:t>.</a:t>
            </a:r>
          </a:p>
        </p:txBody>
      </p:sp>
    </p:spTree>
    <p:extLst>
      <p:ext uri="{BB962C8B-B14F-4D97-AF65-F5344CB8AC3E}">
        <p14:creationId xmlns:p14="http://schemas.microsoft.com/office/powerpoint/2010/main" val="3250900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040169A4-8D12-A07A-7FDA-362AB6EFD70D}"/>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AC050621-0829-ECE4-CAB3-711697E5AE13}"/>
              </a:ext>
            </a:extLst>
          </p:cNvPr>
          <p:cNvSpPr txBox="1">
            <a:spLocks/>
          </p:cNvSpPr>
          <p:nvPr/>
        </p:nvSpPr>
        <p:spPr>
          <a:xfrm>
            <a:off x="207691" y="838724"/>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292937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B58FE8-E99C-FD9E-A3BC-68BB9C640CF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0C97C3F-2FEC-091D-3514-4F84437FB7FB}"/>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63-0717  A Prisoner</a:t>
            </a:r>
          </a:p>
          <a:p>
            <a:pPr algn="l"/>
            <a:r>
              <a:rPr lang="en-US" sz="6000" dirty="0">
                <a:solidFill>
                  <a:schemeClr val="accent4">
                    <a:lumMod val="40000"/>
                    <a:lumOff val="60000"/>
                  </a:schemeClr>
                </a:solidFill>
              </a:rPr>
              <a:t>And we ask You, Lord, to give us Your Word tonight. Speak to us, Lord, and warm our hearts, strangely, </a:t>
            </a:r>
          </a:p>
        </p:txBody>
      </p:sp>
    </p:spTree>
    <p:extLst>
      <p:ext uri="{BB962C8B-B14F-4D97-AF65-F5344CB8AC3E}">
        <p14:creationId xmlns:p14="http://schemas.microsoft.com/office/powerpoint/2010/main" val="280641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350199-A333-4CB1-42F1-67DF57E2F5B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0DCBE57-D14A-B711-D341-5FC8CD2BAEF3}"/>
              </a:ext>
            </a:extLst>
          </p:cNvPr>
          <p:cNvSpPr>
            <a:spLocks noGrp="1"/>
          </p:cNvSpPr>
          <p:nvPr>
            <p:ph type="subTitle" idx="1"/>
          </p:nvPr>
        </p:nvSpPr>
        <p:spPr>
          <a:xfrm>
            <a:off x="207691" y="-76871"/>
            <a:ext cx="11776617" cy="6552400"/>
          </a:xfrm>
        </p:spPr>
        <p:txBody>
          <a:bodyPr>
            <a:noAutofit/>
          </a:bodyPr>
          <a:lstStyle/>
          <a:p>
            <a:pPr algn="l"/>
            <a:r>
              <a:rPr lang="en-US" sz="6000" b="1" u="sng" dirty="0">
                <a:solidFill>
                  <a:schemeClr val="accent4">
                    <a:lumMod val="40000"/>
                    <a:lumOff val="60000"/>
                  </a:schemeClr>
                </a:solidFill>
              </a:rPr>
              <a:t>that we would know how to discipline ourselves for the great time that lays ahead</a:t>
            </a:r>
            <a:r>
              <a:rPr lang="en-US" sz="6000" dirty="0">
                <a:solidFill>
                  <a:schemeClr val="accent4">
                    <a:lumMod val="40000"/>
                    <a:lumOff val="60000"/>
                  </a:schemeClr>
                </a:solidFill>
              </a:rPr>
              <a:t>, as we believe that we're nearing the Coming of the Lord.</a:t>
            </a:r>
          </a:p>
        </p:txBody>
      </p:sp>
    </p:spTree>
    <p:extLst>
      <p:ext uri="{BB962C8B-B14F-4D97-AF65-F5344CB8AC3E}">
        <p14:creationId xmlns:p14="http://schemas.microsoft.com/office/powerpoint/2010/main" val="256215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074AC7-F603-345E-CFCF-AAE2F5C76EE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A549B79-E395-5BFF-1297-19050EAEB3A7}"/>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Forgive us of our sin. Chasten us, Lord, with Thy Spirit and Thy Word, </a:t>
            </a:r>
            <a:r>
              <a:rPr lang="en-US" sz="6000" b="1" u="sng" dirty="0">
                <a:solidFill>
                  <a:schemeClr val="accent4">
                    <a:lumMod val="40000"/>
                    <a:lumOff val="60000"/>
                  </a:schemeClr>
                </a:solidFill>
              </a:rPr>
              <a:t>that we might discipline ourselves</a:t>
            </a:r>
            <a:r>
              <a:rPr lang="en-US" sz="6000" dirty="0">
                <a:solidFill>
                  <a:schemeClr val="accent4">
                    <a:lumMod val="40000"/>
                    <a:lumOff val="60000"/>
                  </a:schemeClr>
                </a:solidFill>
              </a:rPr>
              <a:t>, obedient servants, obedient servants in the will of God. </a:t>
            </a:r>
          </a:p>
        </p:txBody>
      </p:sp>
    </p:spTree>
    <p:extLst>
      <p:ext uri="{BB962C8B-B14F-4D97-AF65-F5344CB8AC3E}">
        <p14:creationId xmlns:p14="http://schemas.microsoft.com/office/powerpoint/2010/main" val="57657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691" y="0"/>
            <a:ext cx="11776617" cy="6575196"/>
          </a:xfrm>
        </p:spPr>
        <p:txBody>
          <a:bodyPr>
            <a:noAutofit/>
          </a:bodyPr>
          <a:lstStyle/>
          <a:p>
            <a:pPr algn="l"/>
            <a:r>
              <a:rPr lang="en-US" sz="6000" dirty="0">
                <a:solidFill>
                  <a:schemeClr val="accent4">
                    <a:lumMod val="40000"/>
                    <a:lumOff val="60000"/>
                  </a:schemeClr>
                </a:solidFill>
              </a:rPr>
              <a:t>Proverbs 25:28 (KJV)</a:t>
            </a:r>
          </a:p>
          <a:p>
            <a:pPr algn="l"/>
            <a:r>
              <a:rPr lang="en-US" sz="6000" dirty="0">
                <a:solidFill>
                  <a:schemeClr val="accent4">
                    <a:lumMod val="40000"/>
                    <a:lumOff val="60000"/>
                  </a:schemeClr>
                </a:solidFill>
              </a:rPr>
              <a:t>He that hath no rule over his own spirit is like a city that is broken down, and without walls.</a:t>
            </a:r>
          </a:p>
        </p:txBody>
      </p:sp>
    </p:spTree>
    <p:extLst>
      <p:ext uri="{BB962C8B-B14F-4D97-AF65-F5344CB8AC3E}">
        <p14:creationId xmlns:p14="http://schemas.microsoft.com/office/powerpoint/2010/main" val="118352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194E58-F742-AD37-8C4A-FD389DEFFFF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7F068B0-0AD0-45DA-DFF9-DA56DC2B9D64}"/>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Let us remember, and try to think in our hearts, what the early Christians done. What type of people would we meet if we met those who had personally been in contact with You. </a:t>
            </a:r>
          </a:p>
        </p:txBody>
      </p:sp>
    </p:spTree>
    <p:extLst>
      <p:ext uri="{BB962C8B-B14F-4D97-AF65-F5344CB8AC3E}">
        <p14:creationId xmlns:p14="http://schemas.microsoft.com/office/powerpoint/2010/main" val="3096431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B6FCFA-C337-9CC5-9344-57283D29D83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A1E24CF-4C46-89B0-AB15-CEFA473B7C85}"/>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How their faces must have lit up with faith and joy. How their lives must have been the living Word of God, just "written epistles read of all men," as they walked in and among people. God, grant it once more.</a:t>
            </a:r>
          </a:p>
        </p:txBody>
      </p:sp>
    </p:spTree>
    <p:extLst>
      <p:ext uri="{BB962C8B-B14F-4D97-AF65-F5344CB8AC3E}">
        <p14:creationId xmlns:p14="http://schemas.microsoft.com/office/powerpoint/2010/main" val="150466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72F09904-5BBE-3874-C4ED-6A1C203A961A}"/>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2EDC0D1C-3176-1FF9-0763-7FB493FD9D28}"/>
              </a:ext>
            </a:extLst>
          </p:cNvPr>
          <p:cNvSpPr txBox="1">
            <a:spLocks/>
          </p:cNvSpPr>
          <p:nvPr/>
        </p:nvSpPr>
        <p:spPr>
          <a:xfrm>
            <a:off x="207691" y="838724"/>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4259806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07DEF0-5E58-B824-AF17-341A1EC18F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660626-650F-851B-CCC7-784D7EB640F0}"/>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60-0610  The Rejected King</a:t>
            </a:r>
          </a:p>
          <a:p>
            <a:pPr algn="l"/>
            <a:r>
              <a:rPr lang="en-US" sz="6000" dirty="0">
                <a:solidFill>
                  <a:schemeClr val="accent4">
                    <a:lumMod val="40000"/>
                    <a:lumOff val="60000"/>
                  </a:schemeClr>
                </a:solidFill>
              </a:rPr>
              <a:t>When the enemy comes in to a church, he puts their eyes out to the real facts that the Holy Spirit is the One Who rules and governs the church. </a:t>
            </a:r>
          </a:p>
        </p:txBody>
      </p:sp>
    </p:spTree>
    <p:extLst>
      <p:ext uri="{BB962C8B-B14F-4D97-AF65-F5344CB8AC3E}">
        <p14:creationId xmlns:p14="http://schemas.microsoft.com/office/powerpoint/2010/main" val="55594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4B832F-45D8-DBFB-82EE-27A49A9099E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9E4FB06-9B5B-ADED-ECBA-2C3F72CE4051}"/>
              </a:ext>
            </a:extLst>
          </p:cNvPr>
          <p:cNvSpPr>
            <a:spLocks noGrp="1"/>
          </p:cNvSpPr>
          <p:nvPr>
            <p:ph type="subTitle" idx="1"/>
          </p:nvPr>
        </p:nvSpPr>
        <p:spPr>
          <a:xfrm>
            <a:off x="207691" y="182879"/>
            <a:ext cx="11776617" cy="6292649"/>
          </a:xfrm>
        </p:spPr>
        <p:txBody>
          <a:bodyPr>
            <a:noAutofit/>
          </a:bodyPr>
          <a:lstStyle/>
          <a:p>
            <a:pPr algn="l"/>
            <a:r>
              <a:rPr lang="en-US" sz="6000" b="1" u="sng" dirty="0">
                <a:solidFill>
                  <a:schemeClr val="accent4">
                    <a:lumMod val="40000"/>
                    <a:lumOff val="60000"/>
                  </a:schemeClr>
                </a:solidFill>
              </a:rPr>
              <a:t>All discipline is brought by the Holy Spirit</a:t>
            </a:r>
            <a:r>
              <a:rPr lang="en-US" sz="6000" dirty="0">
                <a:solidFill>
                  <a:schemeClr val="accent4">
                    <a:lumMod val="40000"/>
                    <a:lumOff val="60000"/>
                  </a:schemeClr>
                </a:solidFill>
              </a:rPr>
              <a:t>. Amen. Oh, I wished I could say the words that would make it go home to the right place (See?), that it never would leave, clinch in there. </a:t>
            </a:r>
          </a:p>
        </p:txBody>
      </p:sp>
    </p:spTree>
    <p:extLst>
      <p:ext uri="{BB962C8B-B14F-4D97-AF65-F5344CB8AC3E}">
        <p14:creationId xmlns:p14="http://schemas.microsoft.com/office/powerpoint/2010/main" val="513703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03B1B-D9C4-0173-9532-788ACFEFCE7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74F8428-F28A-3D8F-D458-B01F95E4A884}"/>
              </a:ext>
            </a:extLst>
          </p:cNvPr>
          <p:cNvSpPr>
            <a:spLocks noGrp="1"/>
          </p:cNvSpPr>
          <p:nvPr>
            <p:ph type="subTitle" idx="1"/>
          </p:nvPr>
        </p:nvSpPr>
        <p:spPr>
          <a:xfrm>
            <a:off x="207691" y="336883"/>
            <a:ext cx="11776617" cy="6138645"/>
          </a:xfrm>
        </p:spPr>
        <p:txBody>
          <a:bodyPr>
            <a:noAutofit/>
          </a:bodyPr>
          <a:lstStyle/>
          <a:p>
            <a:pPr algn="l"/>
            <a:r>
              <a:rPr lang="en-US" sz="6000" dirty="0">
                <a:solidFill>
                  <a:schemeClr val="accent4">
                    <a:lumMod val="40000"/>
                    <a:lumOff val="60000"/>
                  </a:schemeClr>
                </a:solidFill>
              </a:rPr>
              <a:t>God gave the Holy Spirit to rule and govern the church: the Holy Spirit.</a:t>
            </a:r>
          </a:p>
        </p:txBody>
      </p:sp>
    </p:spTree>
    <p:extLst>
      <p:ext uri="{BB962C8B-B14F-4D97-AF65-F5344CB8AC3E}">
        <p14:creationId xmlns:p14="http://schemas.microsoft.com/office/powerpoint/2010/main" val="3422555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CA2DDCB2-9EB3-7B62-5341-F6E08957ACFA}"/>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4372C6C4-9BFC-379E-3822-C3FF87636429}"/>
              </a:ext>
            </a:extLst>
          </p:cNvPr>
          <p:cNvSpPr txBox="1">
            <a:spLocks/>
          </p:cNvSpPr>
          <p:nvPr/>
        </p:nvSpPr>
        <p:spPr>
          <a:xfrm>
            <a:off x="207691" y="769276"/>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3421416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4AEE21-BD24-2ED4-006D-1DD1A383FAF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8630350-910A-6A73-F0A5-FE5761D04952}"/>
              </a:ext>
            </a:extLst>
          </p:cNvPr>
          <p:cNvSpPr>
            <a:spLocks noGrp="1"/>
          </p:cNvSpPr>
          <p:nvPr>
            <p:ph type="subTitle" idx="1"/>
          </p:nvPr>
        </p:nvSpPr>
        <p:spPr>
          <a:xfrm>
            <a:off x="207691" y="208106"/>
            <a:ext cx="11776617" cy="6494446"/>
          </a:xfrm>
        </p:spPr>
        <p:txBody>
          <a:bodyPr>
            <a:noAutofit/>
          </a:bodyPr>
          <a:lstStyle/>
          <a:p>
            <a:pPr algn="l"/>
            <a:r>
              <a:rPr lang="en-US" sz="6000" dirty="0">
                <a:solidFill>
                  <a:schemeClr val="accent4">
                    <a:lumMod val="40000"/>
                    <a:lumOff val="60000"/>
                  </a:schemeClr>
                </a:solidFill>
              </a:rPr>
              <a:t>I CORINTHIANS 9:25-27</a:t>
            </a:r>
          </a:p>
          <a:p>
            <a:pPr algn="l"/>
            <a:r>
              <a:rPr lang="en-US" sz="6000" dirty="0">
                <a:solidFill>
                  <a:schemeClr val="accent4">
                    <a:lumMod val="40000"/>
                    <a:lumOff val="60000"/>
                  </a:schemeClr>
                </a:solidFill>
              </a:rPr>
              <a:t>And every man that </a:t>
            </a:r>
            <a:r>
              <a:rPr lang="en-US" sz="6000" dirty="0" err="1">
                <a:solidFill>
                  <a:schemeClr val="accent4">
                    <a:lumMod val="40000"/>
                    <a:lumOff val="60000"/>
                  </a:schemeClr>
                </a:solidFill>
              </a:rPr>
              <a:t>striveth</a:t>
            </a:r>
            <a:r>
              <a:rPr lang="en-US" sz="6000" dirty="0">
                <a:solidFill>
                  <a:schemeClr val="accent4">
                    <a:lumMod val="40000"/>
                    <a:lumOff val="60000"/>
                  </a:schemeClr>
                </a:solidFill>
              </a:rPr>
              <a:t> for the mastery is temperate in all things. Now they do it to obtain a corruptible crown; but we an incorruptible.</a:t>
            </a:r>
          </a:p>
        </p:txBody>
      </p:sp>
    </p:spTree>
    <p:extLst>
      <p:ext uri="{BB962C8B-B14F-4D97-AF65-F5344CB8AC3E}">
        <p14:creationId xmlns:p14="http://schemas.microsoft.com/office/powerpoint/2010/main" val="1549752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C2C8E9-5C4B-5427-15A8-7E9127E74E8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3BE2EB3-0F4D-2164-E2C4-7A0ADF46C4B6}"/>
              </a:ext>
            </a:extLst>
          </p:cNvPr>
          <p:cNvSpPr>
            <a:spLocks noGrp="1"/>
          </p:cNvSpPr>
          <p:nvPr>
            <p:ph type="subTitle" idx="1"/>
          </p:nvPr>
        </p:nvSpPr>
        <p:spPr>
          <a:xfrm>
            <a:off x="207691" y="208106"/>
            <a:ext cx="11776617" cy="6494446"/>
          </a:xfrm>
        </p:spPr>
        <p:txBody>
          <a:bodyPr>
            <a:noAutofit/>
          </a:bodyPr>
          <a:lstStyle/>
          <a:p>
            <a:pPr algn="l"/>
            <a:r>
              <a:rPr lang="en-US" sz="6000" dirty="0">
                <a:solidFill>
                  <a:schemeClr val="accent4">
                    <a:lumMod val="40000"/>
                    <a:lumOff val="60000"/>
                  </a:schemeClr>
                </a:solidFill>
              </a:rPr>
              <a:t>26 I therefore so run, not as uncertainly; so fight I, not as one that </a:t>
            </a:r>
            <a:r>
              <a:rPr lang="en-US" sz="6000" dirty="0" err="1">
                <a:solidFill>
                  <a:schemeClr val="accent4">
                    <a:lumMod val="40000"/>
                    <a:lumOff val="60000"/>
                  </a:schemeClr>
                </a:solidFill>
              </a:rPr>
              <a:t>beateth</a:t>
            </a:r>
            <a:r>
              <a:rPr lang="en-US" sz="6000" dirty="0">
                <a:solidFill>
                  <a:schemeClr val="accent4">
                    <a:lumMod val="40000"/>
                    <a:lumOff val="60000"/>
                  </a:schemeClr>
                </a:solidFill>
              </a:rPr>
              <a:t> the air:</a:t>
            </a:r>
          </a:p>
        </p:txBody>
      </p:sp>
    </p:spTree>
    <p:extLst>
      <p:ext uri="{BB962C8B-B14F-4D97-AF65-F5344CB8AC3E}">
        <p14:creationId xmlns:p14="http://schemas.microsoft.com/office/powerpoint/2010/main" val="3275802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B5A693-19AF-7C59-6504-04BD56937EF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D76BB00-8646-D5D5-FA9E-83B718F58CC1}"/>
              </a:ext>
            </a:extLst>
          </p:cNvPr>
          <p:cNvSpPr>
            <a:spLocks noGrp="1"/>
          </p:cNvSpPr>
          <p:nvPr>
            <p:ph type="subTitle" idx="1"/>
          </p:nvPr>
        </p:nvSpPr>
        <p:spPr>
          <a:xfrm>
            <a:off x="207691" y="208106"/>
            <a:ext cx="11776617" cy="6494446"/>
          </a:xfrm>
        </p:spPr>
        <p:txBody>
          <a:bodyPr>
            <a:noAutofit/>
          </a:bodyPr>
          <a:lstStyle/>
          <a:p>
            <a:pPr algn="l"/>
            <a:r>
              <a:rPr lang="en-US" sz="6000" dirty="0">
                <a:solidFill>
                  <a:schemeClr val="accent4">
                    <a:lumMod val="40000"/>
                    <a:lumOff val="60000"/>
                  </a:schemeClr>
                </a:solidFill>
              </a:rPr>
              <a:t>27 </a:t>
            </a:r>
            <a:r>
              <a:rPr lang="en-US" sz="6000" u="sng" dirty="0">
                <a:solidFill>
                  <a:schemeClr val="accent4">
                    <a:lumMod val="40000"/>
                    <a:lumOff val="60000"/>
                  </a:schemeClr>
                </a:solidFill>
              </a:rPr>
              <a:t>But I keep under my body, and bring it into subjection</a:t>
            </a:r>
            <a:r>
              <a:rPr lang="en-US" sz="6000" dirty="0">
                <a:solidFill>
                  <a:schemeClr val="accent4">
                    <a:lumMod val="40000"/>
                    <a:lumOff val="60000"/>
                  </a:schemeClr>
                </a:solidFill>
              </a:rPr>
              <a:t>: lest that by any means, when I have preached to others, I myself should be a castaway.</a:t>
            </a:r>
          </a:p>
        </p:txBody>
      </p:sp>
    </p:spTree>
    <p:extLst>
      <p:ext uri="{BB962C8B-B14F-4D97-AF65-F5344CB8AC3E}">
        <p14:creationId xmlns:p14="http://schemas.microsoft.com/office/powerpoint/2010/main" val="350264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C26731-0BD7-3C4B-334C-8B362C6492F4}"/>
              </a:ext>
            </a:extLst>
          </p:cNvPr>
          <p:cNvSpPr txBox="1">
            <a:spLocks/>
          </p:cNvSpPr>
          <p:nvPr/>
        </p:nvSpPr>
        <p:spPr>
          <a:xfrm>
            <a:off x="207691" y="838724"/>
            <a:ext cx="11776617" cy="2424738"/>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1847724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6BF846C9-4851-9AB5-01AA-31AE2CE39D4A}"/>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C32A07E7-C626-4CF0-450E-72658F47E506}"/>
              </a:ext>
            </a:extLst>
          </p:cNvPr>
          <p:cNvSpPr txBox="1">
            <a:spLocks/>
          </p:cNvSpPr>
          <p:nvPr/>
        </p:nvSpPr>
        <p:spPr>
          <a:xfrm>
            <a:off x="207691" y="769276"/>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2610513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167" y="115087"/>
            <a:ext cx="11776617" cy="6317244"/>
          </a:xfrm>
        </p:spPr>
        <p:txBody>
          <a:bodyPr>
            <a:noAutofit/>
          </a:bodyPr>
          <a:lstStyle/>
          <a:p>
            <a:pPr algn="l"/>
            <a:r>
              <a:rPr lang="en-US" sz="6000" dirty="0">
                <a:solidFill>
                  <a:schemeClr val="accent4">
                    <a:lumMod val="40000"/>
                    <a:lumOff val="60000"/>
                  </a:schemeClr>
                </a:solidFill>
              </a:rPr>
              <a:t>65-0217  A Man Running From The Presence Of The Lord </a:t>
            </a:r>
          </a:p>
          <a:p>
            <a:pPr algn="l"/>
            <a:r>
              <a:rPr lang="en-US" sz="6000" dirty="0">
                <a:solidFill>
                  <a:schemeClr val="accent4">
                    <a:lumMod val="40000"/>
                    <a:lumOff val="60000"/>
                  </a:schemeClr>
                </a:solidFill>
              </a:rPr>
              <a:t>May all the great mysteries that we are supposed to know at this age, Lord, be unveiled to us;</a:t>
            </a:r>
            <a:r>
              <a:rPr lang="en-US" sz="6000" b="1" dirty="0">
                <a:solidFill>
                  <a:schemeClr val="accent4">
                    <a:lumMod val="40000"/>
                    <a:lumOff val="60000"/>
                  </a:schemeClr>
                </a:solidFill>
              </a:rPr>
              <a:t> and we'll see the plainness of God</a:t>
            </a:r>
            <a:r>
              <a:rPr lang="en-US" sz="6000" dirty="0">
                <a:solidFill>
                  <a:schemeClr val="accent4">
                    <a:lumMod val="40000"/>
                    <a:lumOff val="60000"/>
                  </a:schemeClr>
                </a:solidFill>
              </a:rPr>
              <a:t>, </a:t>
            </a:r>
          </a:p>
        </p:txBody>
      </p:sp>
    </p:spTree>
    <p:extLst>
      <p:ext uri="{BB962C8B-B14F-4D97-AF65-F5344CB8AC3E}">
        <p14:creationId xmlns:p14="http://schemas.microsoft.com/office/powerpoint/2010/main" val="3909828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30CB27-B402-43A9-B071-D48F30C6B74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A2825F6-1DE8-3599-F587-7A3C30BB8C1F}"/>
              </a:ext>
            </a:extLst>
          </p:cNvPr>
          <p:cNvSpPr>
            <a:spLocks noGrp="1"/>
          </p:cNvSpPr>
          <p:nvPr>
            <p:ph type="subTitle" idx="1"/>
          </p:nvPr>
        </p:nvSpPr>
        <p:spPr>
          <a:xfrm>
            <a:off x="310167" y="115087"/>
            <a:ext cx="11776617" cy="6317244"/>
          </a:xfrm>
        </p:spPr>
        <p:txBody>
          <a:bodyPr>
            <a:noAutofit/>
          </a:bodyPr>
          <a:lstStyle/>
          <a:p>
            <a:pPr algn="l"/>
            <a:r>
              <a:rPr lang="en-US" sz="6000" u="sng" dirty="0">
                <a:solidFill>
                  <a:schemeClr val="accent4">
                    <a:lumMod val="40000"/>
                    <a:lumOff val="60000"/>
                  </a:schemeClr>
                </a:solidFill>
              </a:rPr>
              <a:t>so that we'll know how to behave ourselves and act, correcting ourselves and bringing the members of our body into discipline to the Word</a:t>
            </a:r>
            <a:r>
              <a:rPr lang="en-US" sz="6000" dirty="0">
                <a:solidFill>
                  <a:schemeClr val="accent4">
                    <a:lumMod val="40000"/>
                    <a:lumOff val="60000"/>
                  </a:schemeClr>
                </a:solidFill>
              </a:rPr>
              <a:t>, </a:t>
            </a:r>
          </a:p>
        </p:txBody>
      </p:sp>
    </p:spTree>
    <p:extLst>
      <p:ext uri="{BB962C8B-B14F-4D97-AF65-F5344CB8AC3E}">
        <p14:creationId xmlns:p14="http://schemas.microsoft.com/office/powerpoint/2010/main" val="4076317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B550E-6BA2-E72A-5C7A-A52051BEB8E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6339B48-6838-28BE-8ED8-DCB1F74444F1}"/>
              </a:ext>
            </a:extLst>
          </p:cNvPr>
          <p:cNvSpPr>
            <a:spLocks noGrp="1"/>
          </p:cNvSpPr>
          <p:nvPr>
            <p:ph type="subTitle" idx="1"/>
          </p:nvPr>
        </p:nvSpPr>
        <p:spPr>
          <a:xfrm>
            <a:off x="310167" y="115087"/>
            <a:ext cx="11776617" cy="6317244"/>
          </a:xfrm>
        </p:spPr>
        <p:txBody>
          <a:bodyPr>
            <a:noAutofit/>
          </a:bodyPr>
          <a:lstStyle/>
          <a:p>
            <a:pPr algn="l"/>
            <a:r>
              <a:rPr lang="en-US" sz="6000" dirty="0">
                <a:solidFill>
                  <a:schemeClr val="accent4">
                    <a:lumMod val="40000"/>
                    <a:lumOff val="60000"/>
                  </a:schemeClr>
                </a:solidFill>
              </a:rPr>
              <a:t>that we might know how to live in this present day at the approaching of the Lord Jesus.</a:t>
            </a:r>
          </a:p>
        </p:txBody>
      </p:sp>
    </p:spTree>
    <p:extLst>
      <p:ext uri="{BB962C8B-B14F-4D97-AF65-F5344CB8AC3E}">
        <p14:creationId xmlns:p14="http://schemas.microsoft.com/office/powerpoint/2010/main" val="1633870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93A39DCB-4F88-A37D-7013-F738B7A70077}"/>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5E67B93E-94F5-EE5D-1595-780BD19D2BC8}"/>
              </a:ext>
            </a:extLst>
          </p:cNvPr>
          <p:cNvSpPr txBox="1">
            <a:spLocks/>
          </p:cNvSpPr>
          <p:nvPr/>
        </p:nvSpPr>
        <p:spPr>
          <a:xfrm>
            <a:off x="207691" y="769276"/>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2826238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691" y="113513"/>
            <a:ext cx="11776617" cy="6494446"/>
          </a:xfrm>
        </p:spPr>
        <p:txBody>
          <a:bodyPr>
            <a:noAutofit/>
          </a:bodyPr>
          <a:lstStyle/>
          <a:p>
            <a:pPr algn="l"/>
            <a:r>
              <a:rPr lang="en-US" sz="6000" dirty="0">
                <a:solidFill>
                  <a:schemeClr val="accent4">
                    <a:lumMod val="40000"/>
                    <a:lumOff val="60000"/>
                  </a:schemeClr>
                </a:solidFill>
              </a:rPr>
              <a:t>MATTHEW 23:25  </a:t>
            </a:r>
          </a:p>
          <a:p>
            <a:pPr algn="l"/>
            <a:r>
              <a:rPr lang="en-US" sz="6000" dirty="0">
                <a:solidFill>
                  <a:schemeClr val="accent4">
                    <a:lumMod val="40000"/>
                    <a:lumOff val="60000"/>
                  </a:schemeClr>
                </a:solidFill>
              </a:rPr>
              <a:t>Woe unto you, scribes and Pharisees, hypocrites! for </a:t>
            </a:r>
            <a:r>
              <a:rPr lang="en-US" sz="6000" b="1" dirty="0">
                <a:solidFill>
                  <a:schemeClr val="accent4">
                    <a:lumMod val="40000"/>
                    <a:lumOff val="60000"/>
                  </a:schemeClr>
                </a:solidFill>
              </a:rPr>
              <a:t>ye make clean the outside of the cup</a:t>
            </a:r>
            <a:r>
              <a:rPr lang="en-US" sz="6000" dirty="0">
                <a:solidFill>
                  <a:schemeClr val="accent4">
                    <a:lumMod val="40000"/>
                    <a:lumOff val="60000"/>
                  </a:schemeClr>
                </a:solidFill>
              </a:rPr>
              <a:t> and of the platter, but within they are full of extortion and excess.</a:t>
            </a:r>
          </a:p>
        </p:txBody>
      </p:sp>
    </p:spTree>
    <p:extLst>
      <p:ext uri="{BB962C8B-B14F-4D97-AF65-F5344CB8AC3E}">
        <p14:creationId xmlns:p14="http://schemas.microsoft.com/office/powerpoint/2010/main" val="523491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5A0913BE-C2EB-A67B-948D-2DFB58A6E08B}"/>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62235A4F-0E3C-7FE5-CF20-170EEC4A428E}"/>
              </a:ext>
            </a:extLst>
          </p:cNvPr>
          <p:cNvSpPr txBox="1">
            <a:spLocks/>
          </p:cNvSpPr>
          <p:nvPr/>
        </p:nvSpPr>
        <p:spPr>
          <a:xfrm>
            <a:off x="207691" y="769276"/>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4259185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5732F3-8DB7-51A4-A7BB-FD3F13824DA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0177518-A7FC-06B4-B183-41C919B78884}"/>
              </a:ext>
            </a:extLst>
          </p:cNvPr>
          <p:cNvSpPr>
            <a:spLocks noGrp="1"/>
          </p:cNvSpPr>
          <p:nvPr>
            <p:ph type="subTitle" idx="1"/>
          </p:nvPr>
        </p:nvSpPr>
        <p:spPr>
          <a:xfrm>
            <a:off x="207691" y="208106"/>
            <a:ext cx="11776617" cy="6494446"/>
          </a:xfrm>
        </p:spPr>
        <p:txBody>
          <a:bodyPr>
            <a:noAutofit/>
          </a:bodyPr>
          <a:lstStyle/>
          <a:p>
            <a:pPr algn="l"/>
            <a:r>
              <a:rPr lang="en-US" sz="4800" dirty="0">
                <a:solidFill>
                  <a:schemeClr val="accent4">
                    <a:lumMod val="40000"/>
                    <a:lumOff val="60000"/>
                  </a:schemeClr>
                </a:solidFill>
              </a:rPr>
              <a:t>Charles Finney – Lectures</a:t>
            </a:r>
          </a:p>
          <a:p>
            <a:pPr algn="l"/>
            <a:r>
              <a:rPr lang="en-US" sz="5400" i="1" dirty="0">
                <a:solidFill>
                  <a:schemeClr val="accent4">
                    <a:lumMod val="40000"/>
                    <a:lumOff val="60000"/>
                  </a:schemeClr>
                </a:solidFill>
              </a:rPr>
              <a:t>No one who has opportunity to acquire information in regard to the laws of life and health, and the best means of sanctifying the whole spirit, soul, and body, </a:t>
            </a:r>
            <a:r>
              <a:rPr lang="en-US" sz="5400" b="1" i="1" u="sng" dirty="0">
                <a:solidFill>
                  <a:schemeClr val="accent4">
                    <a:lumMod val="40000"/>
                    <a:lumOff val="60000"/>
                  </a:schemeClr>
                </a:solidFill>
              </a:rPr>
              <a:t>can be guiltless if he neglects these means of knowledge</a:t>
            </a:r>
            <a:r>
              <a:rPr lang="en-US" sz="5400" i="1" dirty="0">
                <a:solidFill>
                  <a:schemeClr val="accent4">
                    <a:lumMod val="40000"/>
                    <a:lumOff val="60000"/>
                  </a:schemeClr>
                </a:solidFill>
              </a:rPr>
              <a:t>. </a:t>
            </a:r>
          </a:p>
        </p:txBody>
      </p:sp>
    </p:spTree>
    <p:extLst>
      <p:ext uri="{BB962C8B-B14F-4D97-AF65-F5344CB8AC3E}">
        <p14:creationId xmlns:p14="http://schemas.microsoft.com/office/powerpoint/2010/main" val="4032239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277F5A-D7E5-52E4-E419-7B9F9FE5580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27A7FBF-3B65-6950-9015-BB3AC3CE7B8A}"/>
              </a:ext>
            </a:extLst>
          </p:cNvPr>
          <p:cNvSpPr>
            <a:spLocks noGrp="1"/>
          </p:cNvSpPr>
          <p:nvPr>
            <p:ph type="subTitle" idx="1"/>
          </p:nvPr>
        </p:nvSpPr>
        <p:spPr>
          <a:xfrm>
            <a:off x="207691" y="208106"/>
            <a:ext cx="11776617" cy="6494446"/>
          </a:xfrm>
        </p:spPr>
        <p:txBody>
          <a:bodyPr>
            <a:noAutofit/>
          </a:bodyPr>
          <a:lstStyle/>
          <a:p>
            <a:pPr algn="l"/>
            <a:r>
              <a:rPr lang="en-US" sz="6000" dirty="0">
                <a:solidFill>
                  <a:schemeClr val="accent4">
                    <a:lumMod val="40000"/>
                    <a:lumOff val="60000"/>
                  </a:schemeClr>
                </a:solidFill>
              </a:rPr>
              <a:t>Every man is bound to make the structure and laws of both body and mind the subject of as thorough investigation as his circumstances will permit, </a:t>
            </a:r>
            <a:endParaRPr lang="en-US" sz="6600" i="1" dirty="0">
              <a:solidFill>
                <a:schemeClr val="accent4">
                  <a:lumMod val="40000"/>
                  <a:lumOff val="60000"/>
                </a:schemeClr>
              </a:solidFill>
            </a:endParaRPr>
          </a:p>
        </p:txBody>
      </p:sp>
    </p:spTree>
    <p:extLst>
      <p:ext uri="{BB962C8B-B14F-4D97-AF65-F5344CB8AC3E}">
        <p14:creationId xmlns:p14="http://schemas.microsoft.com/office/powerpoint/2010/main" val="3303635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D4C94D-E5C7-7BC5-5DE9-8E24F5B73A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4D4B53-BB87-1B23-63FB-652246253836}"/>
              </a:ext>
            </a:extLst>
          </p:cNvPr>
          <p:cNvSpPr>
            <a:spLocks noGrp="1"/>
          </p:cNvSpPr>
          <p:nvPr>
            <p:ph type="subTitle" idx="1"/>
          </p:nvPr>
        </p:nvSpPr>
        <p:spPr>
          <a:xfrm>
            <a:off x="207691" y="208106"/>
            <a:ext cx="11776617" cy="6494446"/>
          </a:xfrm>
        </p:spPr>
        <p:txBody>
          <a:bodyPr>
            <a:noAutofit/>
          </a:bodyPr>
          <a:lstStyle/>
          <a:p>
            <a:pPr algn="l"/>
            <a:r>
              <a:rPr lang="en-US" sz="6000" dirty="0">
                <a:solidFill>
                  <a:schemeClr val="accent4">
                    <a:lumMod val="40000"/>
                    <a:lumOff val="60000"/>
                  </a:schemeClr>
                </a:solidFill>
              </a:rPr>
              <a:t>to inform himself in regard to what are the true principles of perfect temperance, and </a:t>
            </a:r>
            <a:r>
              <a:rPr lang="en-US" sz="6000" b="1" dirty="0">
                <a:solidFill>
                  <a:schemeClr val="accent4">
                    <a:lumMod val="40000"/>
                    <a:lumOff val="60000"/>
                  </a:schemeClr>
                </a:solidFill>
              </a:rPr>
              <a:t>in what way the most can be made of all his powers of body and mind for the glory of God</a:t>
            </a:r>
            <a:r>
              <a:rPr lang="en-US" sz="6000" dirty="0">
                <a:solidFill>
                  <a:schemeClr val="accent4">
                    <a:lumMod val="40000"/>
                    <a:lumOff val="60000"/>
                  </a:schemeClr>
                </a:solidFill>
              </a:rPr>
              <a:t>.</a:t>
            </a:r>
            <a:endParaRPr lang="en-US" sz="6600" i="1" dirty="0">
              <a:solidFill>
                <a:schemeClr val="accent4">
                  <a:lumMod val="40000"/>
                  <a:lumOff val="60000"/>
                </a:schemeClr>
              </a:solidFill>
            </a:endParaRPr>
          </a:p>
        </p:txBody>
      </p:sp>
    </p:spTree>
    <p:extLst>
      <p:ext uri="{BB962C8B-B14F-4D97-AF65-F5344CB8AC3E}">
        <p14:creationId xmlns:p14="http://schemas.microsoft.com/office/powerpoint/2010/main" val="83266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76C6F5-D6F6-C593-E550-86B698A588D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F6D8F9-A64B-33BA-68D8-274F4326A1E4}"/>
              </a:ext>
            </a:extLst>
          </p:cNvPr>
          <p:cNvSpPr>
            <a:spLocks noGrp="1"/>
          </p:cNvSpPr>
          <p:nvPr>
            <p:ph type="subTitle" idx="1"/>
          </p:nvPr>
        </p:nvSpPr>
        <p:spPr>
          <a:xfrm>
            <a:off x="207691" y="208106"/>
            <a:ext cx="11776617" cy="6494446"/>
          </a:xfrm>
        </p:spPr>
        <p:txBody>
          <a:bodyPr>
            <a:noAutofit/>
          </a:bodyPr>
          <a:lstStyle/>
          <a:p>
            <a:pPr algn="l"/>
            <a:r>
              <a:rPr lang="en-US" sz="6000" dirty="0">
                <a:solidFill>
                  <a:schemeClr val="accent4">
                    <a:lumMod val="40000"/>
                    <a:lumOff val="60000"/>
                  </a:schemeClr>
                </a:solidFill>
              </a:rPr>
              <a:t>II PETER 1:5 – 7</a:t>
            </a:r>
          </a:p>
          <a:p>
            <a:pPr algn="l"/>
            <a:r>
              <a:rPr lang="en-US" sz="6000" dirty="0">
                <a:solidFill>
                  <a:schemeClr val="accent4">
                    <a:lumMod val="40000"/>
                    <a:lumOff val="60000"/>
                  </a:schemeClr>
                </a:solidFill>
              </a:rPr>
              <a:t>And beside this, giving all diligence, add to your faith virtue; and to virtue knowledge;</a:t>
            </a:r>
          </a:p>
        </p:txBody>
      </p:sp>
    </p:spTree>
    <p:extLst>
      <p:ext uri="{BB962C8B-B14F-4D97-AF65-F5344CB8AC3E}">
        <p14:creationId xmlns:p14="http://schemas.microsoft.com/office/powerpoint/2010/main" val="1844335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E69674-7295-073A-46A1-EB718F8C8D7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CE35069-74BB-45AE-617A-9EC4AB3F82D1}"/>
              </a:ext>
            </a:extLst>
          </p:cNvPr>
          <p:cNvSpPr>
            <a:spLocks noGrp="1"/>
          </p:cNvSpPr>
          <p:nvPr>
            <p:ph type="subTitle" idx="1"/>
          </p:nvPr>
        </p:nvSpPr>
        <p:spPr>
          <a:xfrm>
            <a:off x="207691" y="208106"/>
            <a:ext cx="11776617" cy="6494446"/>
          </a:xfrm>
        </p:spPr>
        <p:txBody>
          <a:bodyPr>
            <a:noAutofit/>
          </a:bodyPr>
          <a:lstStyle/>
          <a:p>
            <a:pPr algn="l"/>
            <a:r>
              <a:rPr lang="en-US" sz="5400" dirty="0">
                <a:solidFill>
                  <a:schemeClr val="accent4">
                    <a:lumMod val="40000"/>
                    <a:lumOff val="60000"/>
                  </a:schemeClr>
                </a:solidFill>
              </a:rPr>
              <a:t>Charles Finney – Revivals of Religion</a:t>
            </a:r>
          </a:p>
          <a:p>
            <a:pPr algn="l"/>
            <a:r>
              <a:rPr lang="en-US" sz="6000" i="1" dirty="0">
                <a:solidFill>
                  <a:schemeClr val="accent4">
                    <a:lumMod val="40000"/>
                    <a:lumOff val="60000"/>
                  </a:schemeClr>
                </a:solidFill>
              </a:rPr>
              <a:t>Young converts, by proper instructions, are easily brought to be "temperate in all things" (1Cor. 9. 25). </a:t>
            </a:r>
            <a:endParaRPr lang="en-US" sz="6600" i="1" dirty="0">
              <a:solidFill>
                <a:schemeClr val="accent4">
                  <a:lumMod val="40000"/>
                  <a:lumOff val="60000"/>
                </a:schemeClr>
              </a:solidFill>
            </a:endParaRPr>
          </a:p>
        </p:txBody>
      </p:sp>
    </p:spTree>
    <p:extLst>
      <p:ext uri="{BB962C8B-B14F-4D97-AF65-F5344CB8AC3E}">
        <p14:creationId xmlns:p14="http://schemas.microsoft.com/office/powerpoint/2010/main" val="3886998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1CFA09-ED7F-0BEE-2BA4-6D101386B97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A5A185-1C0D-B04C-A2E6-0F8405E022BA}"/>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Yet this is a subject greatly neglected in regard to young converts, and almost lost sight of in the Churches. There is a vast deal of intemperance in the Churches. </a:t>
            </a:r>
            <a:endParaRPr lang="en-US" sz="7200" i="1" dirty="0">
              <a:solidFill>
                <a:schemeClr val="accent4">
                  <a:lumMod val="40000"/>
                  <a:lumOff val="60000"/>
                </a:schemeClr>
              </a:solidFill>
            </a:endParaRPr>
          </a:p>
        </p:txBody>
      </p:sp>
    </p:spTree>
    <p:extLst>
      <p:ext uri="{BB962C8B-B14F-4D97-AF65-F5344CB8AC3E}">
        <p14:creationId xmlns:p14="http://schemas.microsoft.com/office/powerpoint/2010/main" val="1589560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4894C3-A2C6-85BB-BA2D-C081B64EDCA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BDD0EF-D541-C103-5482-89894EE13618}"/>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I do not mean intemperate drinking, in particular, but intemperance in eating and in living generally. </a:t>
            </a:r>
            <a:endParaRPr lang="en-US" sz="7200" i="1" dirty="0">
              <a:solidFill>
                <a:schemeClr val="accent4">
                  <a:lumMod val="40000"/>
                  <a:lumOff val="60000"/>
                </a:schemeClr>
              </a:solidFill>
            </a:endParaRPr>
          </a:p>
        </p:txBody>
      </p:sp>
    </p:spTree>
    <p:extLst>
      <p:ext uri="{BB962C8B-B14F-4D97-AF65-F5344CB8AC3E}">
        <p14:creationId xmlns:p14="http://schemas.microsoft.com/office/powerpoint/2010/main" val="811603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2D524F-1D16-F1DD-F22F-25E693DA1DE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2A568C-48B0-5CBB-FB12-046C493883E1}"/>
              </a:ext>
            </a:extLst>
          </p:cNvPr>
          <p:cNvSpPr>
            <a:spLocks noGrp="1"/>
          </p:cNvSpPr>
          <p:nvPr>
            <p:ph type="subTitle" idx="1"/>
          </p:nvPr>
        </p:nvSpPr>
        <p:spPr>
          <a:xfrm>
            <a:off x="207691" y="208106"/>
            <a:ext cx="11776617" cy="6494446"/>
          </a:xfrm>
        </p:spPr>
        <p:txBody>
          <a:bodyPr>
            <a:noAutofit/>
          </a:bodyPr>
          <a:lstStyle/>
          <a:p>
            <a:pPr algn="l"/>
            <a:r>
              <a:rPr lang="en-US" sz="5400" i="1" dirty="0">
                <a:solidFill>
                  <a:schemeClr val="accent4">
                    <a:lumMod val="40000"/>
                    <a:lumOff val="60000"/>
                  </a:schemeClr>
                </a:solidFill>
              </a:rPr>
              <a:t>There is, in fact, but little conscience about it in the Churches, and, therefore, the progress of reform in the matter is so slow. Nothing but an enlightened conscience can carry forward a permanent reform. </a:t>
            </a:r>
            <a:endParaRPr lang="en-US" sz="6600" i="1" dirty="0">
              <a:solidFill>
                <a:schemeClr val="accent4">
                  <a:lumMod val="40000"/>
                  <a:lumOff val="60000"/>
                </a:schemeClr>
              </a:solidFill>
            </a:endParaRPr>
          </a:p>
        </p:txBody>
      </p:sp>
    </p:spTree>
    <p:extLst>
      <p:ext uri="{BB962C8B-B14F-4D97-AF65-F5344CB8AC3E}">
        <p14:creationId xmlns:p14="http://schemas.microsoft.com/office/powerpoint/2010/main" val="2904265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4DF177-E7C5-7619-3CC0-4C0B9E1687A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A6F15BD-9940-F167-E784-AC2F7264219E}"/>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Ten years ago, most ministers used ardent spirit, and kept it in their houses to treat their friends and their ministering brethren with. And the great body of the members in the Churches did the same. </a:t>
            </a:r>
            <a:endParaRPr lang="en-US" sz="7200" i="1" dirty="0">
              <a:solidFill>
                <a:schemeClr val="accent4">
                  <a:lumMod val="40000"/>
                  <a:lumOff val="60000"/>
                </a:schemeClr>
              </a:solidFill>
            </a:endParaRPr>
          </a:p>
        </p:txBody>
      </p:sp>
    </p:spTree>
    <p:extLst>
      <p:ext uri="{BB962C8B-B14F-4D97-AF65-F5344CB8AC3E}">
        <p14:creationId xmlns:p14="http://schemas.microsoft.com/office/powerpoint/2010/main" val="17838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A1E5CB-83A8-D6D2-0F35-6FF53EC7899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E5A78D0-E556-3F30-FBE4-722FB620AFBC}"/>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Now, there are but few, of either, who are not actual drunkards, that will do so. But still there are many that indulge, without scruple, in the use of wine. Chewing and smoking tobacco, too, are acts of temperance. </a:t>
            </a:r>
            <a:endParaRPr lang="en-US" sz="7200" i="1" dirty="0">
              <a:solidFill>
                <a:schemeClr val="accent4">
                  <a:lumMod val="40000"/>
                  <a:lumOff val="60000"/>
                </a:schemeClr>
              </a:solidFill>
            </a:endParaRPr>
          </a:p>
        </p:txBody>
      </p:sp>
    </p:spTree>
    <p:extLst>
      <p:ext uri="{BB962C8B-B14F-4D97-AF65-F5344CB8AC3E}">
        <p14:creationId xmlns:p14="http://schemas.microsoft.com/office/powerpoint/2010/main" val="2754787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9BE47C-F5CD-308D-3154-5A55B37400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3272D4A-C0A6-54DB-40C1-DD6072594A9E}"/>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If they use these mere stimulants when there is no necessity for them, what is that but intemperance? That is not being "temperate in all things." </a:t>
            </a:r>
            <a:endParaRPr lang="en-US" sz="7200" i="1" dirty="0">
              <a:solidFill>
                <a:schemeClr val="accent4">
                  <a:lumMod val="40000"/>
                  <a:lumOff val="60000"/>
                </a:schemeClr>
              </a:solidFill>
            </a:endParaRPr>
          </a:p>
        </p:txBody>
      </p:sp>
    </p:spTree>
    <p:extLst>
      <p:ext uri="{BB962C8B-B14F-4D97-AF65-F5344CB8AC3E}">
        <p14:creationId xmlns:p14="http://schemas.microsoft.com/office/powerpoint/2010/main" val="879750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014FD8-04BC-ACBB-9FD7-3590A255C56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EDDC555-9488-A890-0974-5AA4476DE526}"/>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Until Christians shall have a conscience on this subject, and be made to feel that they have no right to be intemperate in anything, they will make but little progress in religion. </a:t>
            </a:r>
            <a:endParaRPr lang="en-US" sz="7200" i="1" dirty="0">
              <a:solidFill>
                <a:schemeClr val="accent4">
                  <a:lumMod val="40000"/>
                  <a:lumOff val="60000"/>
                </a:schemeClr>
              </a:solidFill>
            </a:endParaRPr>
          </a:p>
        </p:txBody>
      </p:sp>
    </p:spTree>
    <p:extLst>
      <p:ext uri="{BB962C8B-B14F-4D97-AF65-F5344CB8AC3E}">
        <p14:creationId xmlns:p14="http://schemas.microsoft.com/office/powerpoint/2010/main" val="1172646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26ABC9-31D5-F294-A85A-4B289B5CE8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BF04774-9355-47C0-660F-3123524DDBF0}"/>
              </a:ext>
            </a:extLst>
          </p:cNvPr>
          <p:cNvSpPr>
            <a:spLocks noGrp="1"/>
          </p:cNvSpPr>
          <p:nvPr>
            <p:ph type="subTitle" idx="1"/>
          </p:nvPr>
        </p:nvSpPr>
        <p:spPr>
          <a:xfrm>
            <a:off x="207691" y="208106"/>
            <a:ext cx="11776617" cy="6494446"/>
          </a:xfrm>
        </p:spPr>
        <p:txBody>
          <a:bodyPr>
            <a:noAutofit/>
          </a:bodyPr>
          <a:lstStyle/>
          <a:p>
            <a:pPr algn="l"/>
            <a:r>
              <a:rPr lang="en-US" sz="6000" b="1" i="1" dirty="0">
                <a:solidFill>
                  <a:schemeClr val="accent4">
                    <a:lumMod val="40000"/>
                    <a:lumOff val="60000"/>
                  </a:schemeClr>
                </a:solidFill>
              </a:rPr>
              <a:t>It is well known, or ought to be, that tea and coffee have no nutriment in them</a:t>
            </a:r>
            <a:r>
              <a:rPr lang="en-US" sz="6000" i="1" dirty="0">
                <a:solidFill>
                  <a:schemeClr val="accent4">
                    <a:lumMod val="40000"/>
                    <a:lumOff val="60000"/>
                  </a:schemeClr>
                </a:solidFill>
              </a:rPr>
              <a:t>. They are mere stimulants. They go through the system without being digested. </a:t>
            </a:r>
            <a:endParaRPr lang="en-US" sz="7200" i="1" dirty="0">
              <a:solidFill>
                <a:schemeClr val="accent4">
                  <a:lumMod val="40000"/>
                  <a:lumOff val="60000"/>
                </a:schemeClr>
              </a:solidFill>
            </a:endParaRPr>
          </a:p>
        </p:txBody>
      </p:sp>
    </p:spTree>
    <p:extLst>
      <p:ext uri="{BB962C8B-B14F-4D97-AF65-F5344CB8AC3E}">
        <p14:creationId xmlns:p14="http://schemas.microsoft.com/office/powerpoint/2010/main" val="4107964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B1C278-10B0-1777-CD59-96404F27E17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6AAE0FF-8BEB-B127-5EBF-45AFD729CD78}"/>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The milk and sugar you put in them are nourishing; and so they would be, just as much so, if you mixed them with rum, and made milk punch; but the tea and coffee afford no nourishment; </a:t>
            </a:r>
            <a:endParaRPr lang="en-US" sz="7200" i="1" dirty="0">
              <a:solidFill>
                <a:schemeClr val="accent4">
                  <a:lumMod val="40000"/>
                  <a:lumOff val="60000"/>
                </a:schemeClr>
              </a:solidFill>
            </a:endParaRPr>
          </a:p>
        </p:txBody>
      </p:sp>
    </p:spTree>
    <p:extLst>
      <p:ext uri="{BB962C8B-B14F-4D97-AF65-F5344CB8AC3E}">
        <p14:creationId xmlns:p14="http://schemas.microsoft.com/office/powerpoint/2010/main" val="357927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44024C-5D71-76F4-6DB0-B314E58DC0B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890043A-5B76-B3A6-3995-9146F5CCF9FD}"/>
              </a:ext>
            </a:extLst>
          </p:cNvPr>
          <p:cNvSpPr>
            <a:spLocks noGrp="1"/>
          </p:cNvSpPr>
          <p:nvPr>
            <p:ph type="subTitle" idx="1"/>
          </p:nvPr>
        </p:nvSpPr>
        <p:spPr>
          <a:xfrm>
            <a:off x="207691" y="208106"/>
            <a:ext cx="11776617" cy="6494446"/>
          </a:xfrm>
        </p:spPr>
        <p:txBody>
          <a:bodyPr>
            <a:noAutofit/>
          </a:bodyPr>
          <a:lstStyle/>
          <a:p>
            <a:pPr algn="l"/>
            <a:r>
              <a:rPr lang="en-US" sz="6000" dirty="0">
                <a:solidFill>
                  <a:schemeClr val="accent4">
                    <a:lumMod val="40000"/>
                    <a:lumOff val="60000"/>
                  </a:schemeClr>
                </a:solidFill>
              </a:rPr>
              <a:t>6 And to knowledge </a:t>
            </a:r>
            <a:r>
              <a:rPr lang="en-US" sz="6000" b="1" u="sng" dirty="0">
                <a:solidFill>
                  <a:schemeClr val="accent4">
                    <a:lumMod val="40000"/>
                    <a:lumOff val="60000"/>
                  </a:schemeClr>
                </a:solidFill>
              </a:rPr>
              <a:t>temperance; and to temperance</a:t>
            </a:r>
            <a:r>
              <a:rPr lang="en-US" sz="6000" dirty="0">
                <a:solidFill>
                  <a:schemeClr val="accent4">
                    <a:lumMod val="40000"/>
                    <a:lumOff val="60000"/>
                  </a:schemeClr>
                </a:solidFill>
              </a:rPr>
              <a:t> patience; and to patience godliness;</a:t>
            </a:r>
          </a:p>
          <a:p>
            <a:pPr algn="l"/>
            <a:r>
              <a:rPr lang="en-US" sz="6000" dirty="0">
                <a:solidFill>
                  <a:schemeClr val="accent4">
                    <a:lumMod val="40000"/>
                    <a:lumOff val="60000"/>
                  </a:schemeClr>
                </a:solidFill>
              </a:rPr>
              <a:t>7 And to godliness brotherly kindness; and to brotherly kindness charity.</a:t>
            </a:r>
          </a:p>
        </p:txBody>
      </p:sp>
    </p:spTree>
    <p:extLst>
      <p:ext uri="{BB962C8B-B14F-4D97-AF65-F5344CB8AC3E}">
        <p14:creationId xmlns:p14="http://schemas.microsoft.com/office/powerpoint/2010/main" val="3206352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9F3DE4-A9F9-3E29-A226-FB579F08496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E585E37-922A-4A06-B8A2-B56AFCAEE866}"/>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and yet I dare say, that </a:t>
            </a:r>
            <a:r>
              <a:rPr lang="en-US" sz="6000" b="1" i="1" u="sng" dirty="0">
                <a:solidFill>
                  <a:schemeClr val="accent4">
                    <a:lumMod val="40000"/>
                    <a:lumOff val="60000"/>
                  </a:schemeClr>
                </a:solidFill>
              </a:rPr>
              <a:t>a majority of the families in this city give more in a year for their tea and coffee than they do to save the world from hell</a:t>
            </a:r>
            <a:r>
              <a:rPr lang="en-US" sz="6000" i="1" dirty="0">
                <a:solidFill>
                  <a:schemeClr val="accent4">
                    <a:lumMod val="40000"/>
                    <a:lumOff val="60000"/>
                  </a:schemeClr>
                </a:solidFill>
              </a:rPr>
              <a:t>. </a:t>
            </a:r>
            <a:r>
              <a:rPr lang="en-US" sz="6000" i="1" u="sng" dirty="0">
                <a:solidFill>
                  <a:schemeClr val="accent4">
                    <a:lumMod val="40000"/>
                    <a:lumOff val="60000"/>
                  </a:schemeClr>
                </a:solidFill>
              </a:rPr>
              <a:t>Probably this is true respecting entire Churches</a:t>
            </a:r>
            <a:r>
              <a:rPr lang="en-US" sz="6000" i="1" dirty="0">
                <a:solidFill>
                  <a:schemeClr val="accent4">
                    <a:lumMod val="40000"/>
                    <a:lumOff val="60000"/>
                  </a:schemeClr>
                </a:solidFill>
              </a:rPr>
              <a:t>. </a:t>
            </a:r>
            <a:endParaRPr lang="en-US" sz="7200" i="1" dirty="0">
              <a:solidFill>
                <a:schemeClr val="accent4">
                  <a:lumMod val="40000"/>
                  <a:lumOff val="60000"/>
                </a:schemeClr>
              </a:solidFill>
            </a:endParaRPr>
          </a:p>
        </p:txBody>
      </p:sp>
    </p:spTree>
    <p:extLst>
      <p:ext uri="{BB962C8B-B14F-4D97-AF65-F5344CB8AC3E}">
        <p14:creationId xmlns:p14="http://schemas.microsoft.com/office/powerpoint/2010/main" val="2331702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0341D3-BBB6-9597-63A3-40E0FFF13C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617AB7E-0883-41F6-B33F-A4806F74F259}"/>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Even agents of benevolent societies will dare to go through the Churches soliciting funds, for the support of missionary and other institutions, </a:t>
            </a:r>
            <a:endParaRPr lang="en-US" sz="7200" i="1" dirty="0">
              <a:solidFill>
                <a:schemeClr val="accent4">
                  <a:lumMod val="40000"/>
                  <a:lumOff val="60000"/>
                </a:schemeClr>
              </a:solidFill>
            </a:endParaRPr>
          </a:p>
        </p:txBody>
      </p:sp>
    </p:spTree>
    <p:extLst>
      <p:ext uri="{BB962C8B-B14F-4D97-AF65-F5344CB8AC3E}">
        <p14:creationId xmlns:p14="http://schemas.microsoft.com/office/powerpoint/2010/main" val="2222763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AA0B72-FACB-5DD2-8B71-480AC3EE327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2F5ECC-D82E-3A6A-4CB7-B8465AAC21FD}"/>
              </a:ext>
            </a:extLst>
          </p:cNvPr>
          <p:cNvSpPr>
            <a:spLocks noGrp="1"/>
          </p:cNvSpPr>
          <p:nvPr>
            <p:ph type="subTitle" idx="1"/>
          </p:nvPr>
        </p:nvSpPr>
        <p:spPr>
          <a:xfrm>
            <a:off x="207691" y="208106"/>
            <a:ext cx="11776617" cy="6494446"/>
          </a:xfrm>
        </p:spPr>
        <p:txBody>
          <a:bodyPr>
            <a:noAutofit/>
          </a:bodyPr>
          <a:lstStyle/>
          <a:p>
            <a:pPr algn="l"/>
            <a:r>
              <a:rPr lang="en-US" sz="6000" i="1" dirty="0">
                <a:solidFill>
                  <a:schemeClr val="accent4">
                    <a:lumMod val="40000"/>
                    <a:lumOff val="60000"/>
                  </a:schemeClr>
                </a:solidFill>
              </a:rPr>
              <a:t>and yet use tea, coffee, and, in some cases, tobacco. Strange! </a:t>
            </a:r>
            <a:r>
              <a:rPr lang="en-US" sz="6000" i="1" u="sng" dirty="0">
                <a:solidFill>
                  <a:schemeClr val="accent4">
                    <a:lumMod val="40000"/>
                    <a:lumOff val="60000"/>
                  </a:schemeClr>
                </a:solidFill>
              </a:rPr>
              <a:t>No doubt many are giving five times as much for mere intemperance as they give for every effort to save the world</a:t>
            </a:r>
            <a:endParaRPr lang="en-US" sz="7200" i="1" u="sng" dirty="0">
              <a:solidFill>
                <a:schemeClr val="accent4">
                  <a:lumMod val="40000"/>
                  <a:lumOff val="60000"/>
                </a:schemeClr>
              </a:solidFill>
            </a:endParaRPr>
          </a:p>
        </p:txBody>
      </p:sp>
    </p:spTree>
    <p:extLst>
      <p:ext uri="{BB962C8B-B14F-4D97-AF65-F5344CB8AC3E}">
        <p14:creationId xmlns:p14="http://schemas.microsoft.com/office/powerpoint/2010/main" val="1329083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1BB103-2E86-A81C-4DA9-FB6B89DB3A97}"/>
            </a:ext>
          </a:extLst>
        </p:cNvPr>
        <p:cNvGrpSpPr/>
        <p:nvPr/>
      </p:nvGrpSpPr>
      <p:grpSpPr>
        <a:xfrm>
          <a:off x="0" y="0"/>
          <a:ext cx="0" cy="0"/>
          <a:chOff x="0" y="0"/>
          <a:chExt cx="0" cy="0"/>
        </a:xfrm>
      </p:grpSpPr>
      <p:pic>
        <p:nvPicPr>
          <p:cNvPr id="6" name="Picture 5" descr="A screenshot of a menu&#10;&#10;AI-generated content may be incorrect.">
            <a:extLst>
              <a:ext uri="{FF2B5EF4-FFF2-40B4-BE49-F238E27FC236}">
                <a16:creationId xmlns:a16="http://schemas.microsoft.com/office/drawing/2014/main" id="{EB76A190-A52D-2894-CBEE-0A1AC4343603}"/>
              </a:ext>
            </a:extLst>
          </p:cNvPr>
          <p:cNvPicPr>
            <a:picLocks noChangeAspect="1"/>
          </p:cNvPicPr>
          <p:nvPr/>
        </p:nvPicPr>
        <p:blipFill>
          <a:blip r:embed="rId3"/>
          <a:stretch>
            <a:fillRect/>
          </a:stretch>
        </p:blipFill>
        <p:spPr>
          <a:xfrm>
            <a:off x="1846344" y="252838"/>
            <a:ext cx="3608526" cy="6352323"/>
          </a:xfrm>
          <a:prstGeom prst="rect">
            <a:avLst/>
          </a:prstGeom>
        </p:spPr>
      </p:pic>
      <p:pic>
        <p:nvPicPr>
          <p:cNvPr id="8" name="Picture 7" descr="A screenshot of a menu&#10;&#10;AI-generated content may be incorrect.">
            <a:extLst>
              <a:ext uri="{FF2B5EF4-FFF2-40B4-BE49-F238E27FC236}">
                <a16:creationId xmlns:a16="http://schemas.microsoft.com/office/drawing/2014/main" id="{ED4D41F3-9299-CB01-EC20-2757156E8177}"/>
              </a:ext>
            </a:extLst>
          </p:cNvPr>
          <p:cNvPicPr>
            <a:picLocks noChangeAspect="1"/>
          </p:cNvPicPr>
          <p:nvPr/>
        </p:nvPicPr>
        <p:blipFill>
          <a:blip r:embed="rId4"/>
          <a:stretch>
            <a:fillRect/>
          </a:stretch>
        </p:blipFill>
        <p:spPr>
          <a:xfrm>
            <a:off x="6737132" y="252838"/>
            <a:ext cx="3794403" cy="6352322"/>
          </a:xfrm>
          <a:prstGeom prst="rect">
            <a:avLst/>
          </a:prstGeom>
        </p:spPr>
      </p:pic>
    </p:spTree>
    <p:extLst>
      <p:ext uri="{BB962C8B-B14F-4D97-AF65-F5344CB8AC3E}">
        <p14:creationId xmlns:p14="http://schemas.microsoft.com/office/powerpoint/2010/main" val="1454433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22B311E3-84F5-3514-726A-D732A2C61160}"/>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F2EA7825-7892-B67B-3E77-21C8A8CA3B44}"/>
              </a:ext>
            </a:extLst>
          </p:cNvPr>
          <p:cNvSpPr txBox="1">
            <a:spLocks/>
          </p:cNvSpPr>
          <p:nvPr/>
        </p:nvSpPr>
        <p:spPr>
          <a:xfrm>
            <a:off x="207691" y="769276"/>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474461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F43515-4B7C-710F-35BA-C05FBB583C9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5477FFE-52E6-2A04-AEE4-048F0716E443}"/>
              </a:ext>
            </a:extLst>
          </p:cNvPr>
          <p:cNvSpPr>
            <a:spLocks noGrp="1"/>
          </p:cNvSpPr>
          <p:nvPr>
            <p:ph type="subTitle" idx="1"/>
          </p:nvPr>
        </p:nvSpPr>
        <p:spPr>
          <a:xfrm>
            <a:off x="207691" y="208106"/>
            <a:ext cx="11776617" cy="6494446"/>
          </a:xfrm>
        </p:spPr>
        <p:txBody>
          <a:bodyPr>
            <a:noAutofit/>
          </a:bodyPr>
          <a:lstStyle/>
          <a:p>
            <a:pPr algn="l"/>
            <a:r>
              <a:rPr lang="en-US" sz="6000" dirty="0">
                <a:solidFill>
                  <a:schemeClr val="accent4">
                    <a:lumMod val="40000"/>
                    <a:lumOff val="60000"/>
                  </a:schemeClr>
                </a:solidFill>
              </a:rPr>
              <a:t>ROMANS 8:5, 6</a:t>
            </a:r>
          </a:p>
          <a:p>
            <a:pPr algn="l"/>
            <a:r>
              <a:rPr lang="en-US" sz="6000" dirty="0">
                <a:solidFill>
                  <a:schemeClr val="accent4">
                    <a:lumMod val="40000"/>
                    <a:lumOff val="60000"/>
                  </a:schemeClr>
                </a:solidFill>
              </a:rPr>
              <a:t>For they that are after the flesh do mind the things of the flesh; but they that are after the Spirit the things of the Spirit. </a:t>
            </a:r>
          </a:p>
        </p:txBody>
      </p:sp>
    </p:spTree>
    <p:extLst>
      <p:ext uri="{BB962C8B-B14F-4D97-AF65-F5344CB8AC3E}">
        <p14:creationId xmlns:p14="http://schemas.microsoft.com/office/powerpoint/2010/main" val="4244521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933DAC-8005-4CCA-D848-D91AE2F3DA8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77E9EBC-A757-9B5F-7FED-227F8EBE83F5}"/>
              </a:ext>
            </a:extLst>
          </p:cNvPr>
          <p:cNvSpPr>
            <a:spLocks noGrp="1"/>
          </p:cNvSpPr>
          <p:nvPr>
            <p:ph type="subTitle" idx="1"/>
          </p:nvPr>
        </p:nvSpPr>
        <p:spPr>
          <a:xfrm>
            <a:off x="207691" y="208106"/>
            <a:ext cx="11776617" cy="6494446"/>
          </a:xfrm>
        </p:spPr>
        <p:txBody>
          <a:bodyPr>
            <a:noAutofit/>
          </a:bodyPr>
          <a:lstStyle/>
          <a:p>
            <a:pPr algn="l"/>
            <a:endParaRPr lang="en-US" sz="6000" dirty="0">
              <a:solidFill>
                <a:schemeClr val="accent4">
                  <a:lumMod val="40000"/>
                  <a:lumOff val="60000"/>
                </a:schemeClr>
              </a:solidFill>
            </a:endParaRPr>
          </a:p>
          <a:p>
            <a:pPr algn="l"/>
            <a:r>
              <a:rPr lang="en-US" sz="6000" dirty="0">
                <a:solidFill>
                  <a:schemeClr val="accent4">
                    <a:lumMod val="40000"/>
                    <a:lumOff val="60000"/>
                  </a:schemeClr>
                </a:solidFill>
              </a:rPr>
              <a:t>6 For to be carnally minded is death; but to be spiritually minded is life and peace. </a:t>
            </a:r>
          </a:p>
        </p:txBody>
      </p:sp>
    </p:spTree>
    <p:extLst>
      <p:ext uri="{BB962C8B-B14F-4D97-AF65-F5344CB8AC3E}">
        <p14:creationId xmlns:p14="http://schemas.microsoft.com/office/powerpoint/2010/main" val="3719213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0CCADD9C-82D1-5718-34D8-ACEBD54E54DB}"/>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31160030-7EBE-2322-15D3-8D7539A5CA23}"/>
              </a:ext>
            </a:extLst>
          </p:cNvPr>
          <p:cNvSpPr txBox="1">
            <a:spLocks/>
          </p:cNvSpPr>
          <p:nvPr/>
        </p:nvSpPr>
        <p:spPr>
          <a:xfrm>
            <a:off x="207691" y="769276"/>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4023613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A6DDFC-1C83-4945-444D-85CEB774DB0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08C8245-592D-A349-B008-FA02748B5025}"/>
              </a:ext>
            </a:extLst>
          </p:cNvPr>
          <p:cNvSpPr>
            <a:spLocks noGrp="1"/>
          </p:cNvSpPr>
          <p:nvPr>
            <p:ph type="subTitle" idx="1"/>
          </p:nvPr>
        </p:nvSpPr>
        <p:spPr>
          <a:xfrm>
            <a:off x="207691" y="90888"/>
            <a:ext cx="11776617" cy="6676223"/>
          </a:xfrm>
        </p:spPr>
        <p:txBody>
          <a:bodyPr>
            <a:noAutofit/>
          </a:bodyPr>
          <a:lstStyle/>
          <a:p>
            <a:pPr algn="l"/>
            <a:r>
              <a:rPr lang="en-US" sz="6000" dirty="0">
                <a:solidFill>
                  <a:schemeClr val="accent4">
                    <a:lumMod val="40000"/>
                    <a:lumOff val="60000"/>
                  </a:schemeClr>
                </a:solidFill>
              </a:rPr>
              <a:t>ROMANS 8:11</a:t>
            </a:r>
          </a:p>
          <a:p>
            <a:pPr algn="l"/>
            <a:r>
              <a:rPr lang="en-US" sz="6000" dirty="0">
                <a:solidFill>
                  <a:schemeClr val="accent4">
                    <a:lumMod val="40000"/>
                    <a:lumOff val="60000"/>
                  </a:schemeClr>
                </a:solidFill>
              </a:rPr>
              <a:t>But if the Spirit of him that raised up Jesus from the dead dwell in you, he that raised up Christ from the dead </a:t>
            </a:r>
            <a:r>
              <a:rPr lang="en-US" sz="6000" b="1" u="sng" dirty="0">
                <a:solidFill>
                  <a:schemeClr val="accent4">
                    <a:lumMod val="40000"/>
                    <a:lumOff val="60000"/>
                  </a:schemeClr>
                </a:solidFill>
              </a:rPr>
              <a:t>shall also quicken your mortal bodies by his Spirit that dwelleth in you</a:t>
            </a:r>
            <a:r>
              <a:rPr lang="en-US" sz="6000" dirty="0">
                <a:solidFill>
                  <a:schemeClr val="accent4">
                    <a:lumMod val="40000"/>
                    <a:lumOff val="60000"/>
                  </a:schemeClr>
                </a:solidFill>
              </a:rPr>
              <a:t>. </a:t>
            </a:r>
          </a:p>
        </p:txBody>
      </p:sp>
    </p:spTree>
    <p:extLst>
      <p:ext uri="{BB962C8B-B14F-4D97-AF65-F5344CB8AC3E}">
        <p14:creationId xmlns:p14="http://schemas.microsoft.com/office/powerpoint/2010/main" val="161261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FE60CD-BAF2-8A69-658F-533059A821C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EFD4833-847B-2089-B93E-667FDC6A4BE0}"/>
              </a:ext>
            </a:extLst>
          </p:cNvPr>
          <p:cNvSpPr>
            <a:spLocks noGrp="1"/>
          </p:cNvSpPr>
          <p:nvPr>
            <p:ph type="subTitle" idx="1"/>
          </p:nvPr>
        </p:nvSpPr>
        <p:spPr>
          <a:xfrm>
            <a:off x="207691" y="208106"/>
            <a:ext cx="11776617" cy="6494446"/>
          </a:xfrm>
        </p:spPr>
        <p:txBody>
          <a:bodyPr>
            <a:noAutofit/>
          </a:bodyPr>
          <a:lstStyle/>
          <a:p>
            <a:pPr algn="l"/>
            <a:r>
              <a:rPr lang="en-US" sz="6000" dirty="0">
                <a:solidFill>
                  <a:schemeClr val="accent4">
                    <a:lumMod val="40000"/>
                    <a:lumOff val="60000"/>
                  </a:schemeClr>
                </a:solidFill>
              </a:rPr>
              <a:t>GALATIANS 5:22 - 25 </a:t>
            </a:r>
          </a:p>
          <a:p>
            <a:pPr algn="l"/>
            <a:r>
              <a:rPr lang="en-US" sz="6000" dirty="0">
                <a:solidFill>
                  <a:schemeClr val="accent4">
                    <a:lumMod val="40000"/>
                    <a:lumOff val="60000"/>
                  </a:schemeClr>
                </a:solidFill>
              </a:rPr>
              <a:t>But the fruit of the Spirit is love, joy, peace, longsuffering, gentleness, goodness, faith,</a:t>
            </a:r>
          </a:p>
          <a:p>
            <a:pPr algn="l"/>
            <a:r>
              <a:rPr lang="en-US" sz="6000" dirty="0">
                <a:solidFill>
                  <a:schemeClr val="accent4">
                    <a:lumMod val="40000"/>
                    <a:lumOff val="60000"/>
                  </a:schemeClr>
                </a:solidFill>
              </a:rPr>
              <a:t>23 Meekness, temperance: against such there is no law.</a:t>
            </a:r>
          </a:p>
        </p:txBody>
      </p:sp>
    </p:spTree>
    <p:extLst>
      <p:ext uri="{BB962C8B-B14F-4D97-AF65-F5344CB8AC3E}">
        <p14:creationId xmlns:p14="http://schemas.microsoft.com/office/powerpoint/2010/main" val="65033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63B07F-B797-6F57-FB02-3C6B7FA2EBB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EB6F4C0-E0B8-0D14-DD1F-C474E22D5754}"/>
              </a:ext>
            </a:extLst>
          </p:cNvPr>
          <p:cNvSpPr>
            <a:spLocks noGrp="1"/>
          </p:cNvSpPr>
          <p:nvPr>
            <p:ph type="subTitle" idx="1"/>
          </p:nvPr>
        </p:nvSpPr>
        <p:spPr>
          <a:xfrm>
            <a:off x="207691" y="-76871"/>
            <a:ext cx="11776617" cy="6552400"/>
          </a:xfrm>
        </p:spPr>
        <p:txBody>
          <a:bodyPr>
            <a:noAutofit/>
          </a:bodyPr>
          <a:lstStyle/>
          <a:p>
            <a:pPr algn="l"/>
            <a:r>
              <a:rPr lang="en-US" sz="4800" dirty="0">
                <a:solidFill>
                  <a:schemeClr val="accent4">
                    <a:lumMod val="40000"/>
                    <a:lumOff val="60000"/>
                  </a:schemeClr>
                </a:solidFill>
              </a:rPr>
              <a:t>62-1104M  BLASPHEMOUS NAMES</a:t>
            </a:r>
          </a:p>
          <a:p>
            <a:pPr algn="l"/>
            <a:r>
              <a:rPr lang="en-US" sz="6000" dirty="0">
                <a:solidFill>
                  <a:schemeClr val="accent4">
                    <a:lumMod val="40000"/>
                    <a:lumOff val="60000"/>
                  </a:schemeClr>
                </a:solidFill>
              </a:rPr>
              <a:t>To my knowledge, </a:t>
            </a:r>
            <a:r>
              <a:rPr lang="en-US" sz="6000" b="1" u="sng" dirty="0">
                <a:solidFill>
                  <a:schemeClr val="accent4">
                    <a:lumMod val="40000"/>
                    <a:lumOff val="60000"/>
                  </a:schemeClr>
                </a:solidFill>
              </a:rPr>
              <a:t>I add temperance, self-control</a:t>
            </a:r>
            <a:r>
              <a:rPr lang="en-US" sz="6000" dirty="0">
                <a:solidFill>
                  <a:schemeClr val="accent4">
                    <a:lumMod val="40000"/>
                    <a:lumOff val="60000"/>
                  </a:schemeClr>
                </a:solidFill>
              </a:rPr>
              <a:t>. I like that. "My country 'tis of thee, crown my soul with self-control, from sea to shining sea." See?</a:t>
            </a:r>
          </a:p>
        </p:txBody>
      </p:sp>
    </p:spTree>
    <p:extLst>
      <p:ext uri="{BB962C8B-B14F-4D97-AF65-F5344CB8AC3E}">
        <p14:creationId xmlns:p14="http://schemas.microsoft.com/office/powerpoint/2010/main" val="3891456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F24ADB-149A-A592-894F-BFDC33A944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142CB61-E4D2-DC02-7678-074DC66CCABB}"/>
              </a:ext>
            </a:extLst>
          </p:cNvPr>
          <p:cNvSpPr>
            <a:spLocks noGrp="1"/>
          </p:cNvSpPr>
          <p:nvPr>
            <p:ph type="subTitle" idx="1"/>
          </p:nvPr>
        </p:nvSpPr>
        <p:spPr>
          <a:xfrm>
            <a:off x="207691" y="208106"/>
            <a:ext cx="11776617" cy="6494446"/>
          </a:xfrm>
        </p:spPr>
        <p:txBody>
          <a:bodyPr>
            <a:noAutofit/>
          </a:bodyPr>
          <a:lstStyle/>
          <a:p>
            <a:pPr algn="l"/>
            <a:r>
              <a:rPr lang="en-US" sz="6000" dirty="0">
                <a:solidFill>
                  <a:schemeClr val="accent4">
                    <a:lumMod val="40000"/>
                    <a:lumOff val="60000"/>
                  </a:schemeClr>
                </a:solidFill>
              </a:rPr>
              <a:t>24 And they that are Christ's </a:t>
            </a:r>
            <a:r>
              <a:rPr lang="en-US" sz="6000" u="sng" dirty="0">
                <a:solidFill>
                  <a:schemeClr val="accent4">
                    <a:lumMod val="40000"/>
                    <a:lumOff val="60000"/>
                  </a:schemeClr>
                </a:solidFill>
              </a:rPr>
              <a:t>have crucified the flesh with the affections and lusts</a:t>
            </a:r>
            <a:r>
              <a:rPr lang="en-US" sz="6000" dirty="0">
                <a:solidFill>
                  <a:schemeClr val="accent4">
                    <a:lumMod val="40000"/>
                    <a:lumOff val="60000"/>
                  </a:schemeClr>
                </a:solidFill>
              </a:rPr>
              <a:t>.</a:t>
            </a:r>
          </a:p>
          <a:p>
            <a:pPr algn="l"/>
            <a:r>
              <a:rPr lang="en-US" sz="6000" dirty="0">
                <a:solidFill>
                  <a:schemeClr val="accent4">
                    <a:lumMod val="40000"/>
                    <a:lumOff val="60000"/>
                  </a:schemeClr>
                </a:solidFill>
              </a:rPr>
              <a:t>25 If we live in the Spirit, let us also walk in the Spirit.</a:t>
            </a:r>
          </a:p>
        </p:txBody>
      </p:sp>
    </p:spTree>
    <p:extLst>
      <p:ext uri="{BB962C8B-B14F-4D97-AF65-F5344CB8AC3E}">
        <p14:creationId xmlns:p14="http://schemas.microsoft.com/office/powerpoint/2010/main" val="3209154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135D89-2DC9-CAF4-CBC9-459061F7057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B8635D3-3C1A-0F0D-6A2C-0EF02C930B4B}"/>
              </a:ext>
            </a:extLst>
          </p:cNvPr>
          <p:cNvSpPr>
            <a:spLocks noGrp="1"/>
          </p:cNvSpPr>
          <p:nvPr>
            <p:ph type="subTitle" idx="1"/>
          </p:nvPr>
        </p:nvSpPr>
        <p:spPr>
          <a:xfrm>
            <a:off x="207691" y="181777"/>
            <a:ext cx="11776617" cy="6494446"/>
          </a:xfrm>
        </p:spPr>
        <p:txBody>
          <a:bodyPr>
            <a:noAutofit/>
          </a:bodyPr>
          <a:lstStyle/>
          <a:p>
            <a:pPr algn="l"/>
            <a:r>
              <a:rPr lang="en-US" sz="6000" dirty="0">
                <a:solidFill>
                  <a:schemeClr val="accent4">
                    <a:lumMod val="40000"/>
                    <a:lumOff val="60000"/>
                  </a:schemeClr>
                </a:solidFill>
              </a:rPr>
              <a:t>ROMANS 8:15</a:t>
            </a:r>
          </a:p>
          <a:p>
            <a:pPr algn="l"/>
            <a:r>
              <a:rPr lang="en-US" sz="6000" dirty="0">
                <a:solidFill>
                  <a:schemeClr val="accent4">
                    <a:lumMod val="40000"/>
                    <a:lumOff val="60000"/>
                  </a:schemeClr>
                </a:solidFill>
              </a:rPr>
              <a:t>For ye have not received the spirit </a:t>
            </a:r>
            <a:r>
              <a:rPr lang="en-US" sz="6000" b="1" u="sng" dirty="0">
                <a:solidFill>
                  <a:schemeClr val="accent4">
                    <a:lumMod val="40000"/>
                    <a:lumOff val="60000"/>
                  </a:schemeClr>
                </a:solidFill>
              </a:rPr>
              <a:t>of bondage again to fear</a:t>
            </a:r>
            <a:r>
              <a:rPr lang="en-US" sz="6000" dirty="0">
                <a:solidFill>
                  <a:schemeClr val="accent4">
                    <a:lumMod val="40000"/>
                    <a:lumOff val="60000"/>
                  </a:schemeClr>
                </a:solidFill>
              </a:rPr>
              <a:t>; but ye have received the Spirit of adoption, whereby we cry, Abba, Father. </a:t>
            </a:r>
          </a:p>
        </p:txBody>
      </p:sp>
    </p:spTree>
    <p:extLst>
      <p:ext uri="{BB962C8B-B14F-4D97-AF65-F5344CB8AC3E}">
        <p14:creationId xmlns:p14="http://schemas.microsoft.com/office/powerpoint/2010/main" val="326567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33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E37BCEEC-FFB4-6768-35AB-3B7D4BCA01C1}"/>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040921A7-BBF6-5A3C-F02D-D362A1574C15}"/>
              </a:ext>
            </a:extLst>
          </p:cNvPr>
          <p:cNvSpPr txBox="1">
            <a:spLocks/>
          </p:cNvSpPr>
          <p:nvPr/>
        </p:nvSpPr>
        <p:spPr>
          <a:xfrm>
            <a:off x="207691" y="769276"/>
            <a:ext cx="11776617" cy="198645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1710117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EB77DB-5ABC-9255-2A4E-80F7341429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56F41FC-B379-DD46-9DFE-43A366FC264D}"/>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60-0712  Hear Ye Him</a:t>
            </a:r>
          </a:p>
          <a:p>
            <a:pPr algn="l"/>
            <a:r>
              <a:rPr lang="en-US" sz="6000" dirty="0">
                <a:solidFill>
                  <a:schemeClr val="accent4">
                    <a:lumMod val="40000"/>
                    <a:lumOff val="60000"/>
                  </a:schemeClr>
                </a:solidFill>
              </a:rPr>
              <a:t>But </a:t>
            </a:r>
            <a:r>
              <a:rPr lang="en-US" sz="6000" b="1" dirty="0">
                <a:solidFill>
                  <a:schemeClr val="accent4">
                    <a:lumMod val="40000"/>
                    <a:lumOff val="60000"/>
                  </a:schemeClr>
                </a:solidFill>
              </a:rPr>
              <a:t>how can the church</a:t>
            </a:r>
            <a:r>
              <a:rPr lang="en-US" sz="6000" dirty="0">
                <a:solidFill>
                  <a:schemeClr val="accent4">
                    <a:lumMod val="40000"/>
                    <a:lumOff val="60000"/>
                  </a:schemeClr>
                </a:solidFill>
              </a:rPr>
              <a:t>, the Pentecostal church, and the Methodist and Baptist churches </a:t>
            </a:r>
            <a:r>
              <a:rPr lang="en-US" sz="6000" b="1" dirty="0">
                <a:solidFill>
                  <a:schemeClr val="accent4">
                    <a:lumMod val="40000"/>
                    <a:lumOff val="60000"/>
                  </a:schemeClr>
                </a:solidFill>
              </a:rPr>
              <a:t>be adopted until they come to discipline</a:t>
            </a:r>
            <a:r>
              <a:rPr lang="en-US" sz="6000" dirty="0">
                <a:solidFill>
                  <a:schemeClr val="accent4">
                    <a:lumMod val="40000"/>
                    <a:lumOff val="60000"/>
                  </a:schemeClr>
                </a:solidFill>
              </a:rPr>
              <a:t>? </a:t>
            </a:r>
          </a:p>
        </p:txBody>
      </p:sp>
    </p:spTree>
    <p:extLst>
      <p:ext uri="{BB962C8B-B14F-4D97-AF65-F5344CB8AC3E}">
        <p14:creationId xmlns:p14="http://schemas.microsoft.com/office/powerpoint/2010/main" val="414667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6F2FF9-F9FA-C9F0-1335-441C018FD5B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A5F0B42-F0A1-E3DC-0F66-5B1641F72185}"/>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We've got to be disciplined first. </a:t>
            </a:r>
            <a:r>
              <a:rPr lang="en-US" sz="6000" b="1" u="sng" dirty="0">
                <a:solidFill>
                  <a:schemeClr val="accent4">
                    <a:lumMod val="40000"/>
                    <a:lumOff val="60000"/>
                  </a:schemeClr>
                </a:solidFill>
              </a:rPr>
              <a:t>God could not trust this power with the church</a:t>
            </a:r>
            <a:r>
              <a:rPr lang="en-US" sz="6000" dirty="0">
                <a:solidFill>
                  <a:schemeClr val="accent4">
                    <a:lumMod val="40000"/>
                    <a:lumOff val="60000"/>
                  </a:schemeClr>
                </a:solidFill>
              </a:rPr>
              <a:t>. </a:t>
            </a:r>
            <a:r>
              <a:rPr lang="en-US" sz="6000" b="1" dirty="0">
                <a:solidFill>
                  <a:schemeClr val="accent4">
                    <a:lumMod val="40000"/>
                    <a:lumOff val="60000"/>
                  </a:schemeClr>
                </a:solidFill>
              </a:rPr>
              <a:t>It's hard to tell what you would do</a:t>
            </a:r>
            <a:r>
              <a:rPr lang="en-US" sz="6000" dirty="0">
                <a:solidFill>
                  <a:schemeClr val="accent4">
                    <a:lumMod val="40000"/>
                    <a:lumOff val="60000"/>
                  </a:schemeClr>
                </a:solidFill>
              </a:rPr>
              <a:t>. How could a father trust his--his business with a boy that might simply pollute his whole inheritance? </a:t>
            </a:r>
          </a:p>
        </p:txBody>
      </p:sp>
    </p:spTree>
    <p:extLst>
      <p:ext uri="{BB962C8B-B14F-4D97-AF65-F5344CB8AC3E}">
        <p14:creationId xmlns:p14="http://schemas.microsoft.com/office/powerpoint/2010/main" val="2701757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68F6D7-E0E8-B3E9-492E-8F2498436B6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56ABB4-3F19-0151-47E0-EA4168E797EC}"/>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He couldn't do it. The church has got to come to a place to where it's disciplined. God's on that work right now: discipline.</a:t>
            </a:r>
          </a:p>
        </p:txBody>
      </p:sp>
    </p:spTree>
    <p:extLst>
      <p:ext uri="{BB962C8B-B14F-4D97-AF65-F5344CB8AC3E}">
        <p14:creationId xmlns:p14="http://schemas.microsoft.com/office/powerpoint/2010/main" val="321350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a:extLst>
            <a:ext uri="{FF2B5EF4-FFF2-40B4-BE49-F238E27FC236}">
              <a16:creationId xmlns:a16="http://schemas.microsoft.com/office/drawing/2014/main" id="{3CC254E9-F512-FCEC-AFD4-02DE76CEA37C}"/>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0132CE4E-311E-F0A7-1CF9-91BB5678631D}"/>
              </a:ext>
            </a:extLst>
          </p:cNvPr>
          <p:cNvSpPr txBox="1">
            <a:spLocks/>
          </p:cNvSpPr>
          <p:nvPr/>
        </p:nvSpPr>
        <p:spPr>
          <a:xfrm>
            <a:off x="207691" y="838724"/>
            <a:ext cx="11776617" cy="2424738"/>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7200" b="1" dirty="0">
                <a:solidFill>
                  <a:schemeClr val="accent4">
                    <a:lumMod val="40000"/>
                    <a:lumOff val="60000"/>
                  </a:schemeClr>
                </a:solidFill>
              </a:rPr>
              <a:t>Self-Control</a:t>
            </a:r>
          </a:p>
        </p:txBody>
      </p:sp>
    </p:spTree>
    <p:extLst>
      <p:ext uri="{BB962C8B-B14F-4D97-AF65-F5344CB8AC3E}">
        <p14:creationId xmlns:p14="http://schemas.microsoft.com/office/powerpoint/2010/main" val="357795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85E112-2B6D-5AD0-A5E0-8C2C9569451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CC3C711-38B7-0A9E-3090-8D6C1D323086}"/>
              </a:ext>
            </a:extLst>
          </p:cNvPr>
          <p:cNvSpPr>
            <a:spLocks noGrp="1"/>
          </p:cNvSpPr>
          <p:nvPr>
            <p:ph type="subTitle" idx="1"/>
          </p:nvPr>
        </p:nvSpPr>
        <p:spPr>
          <a:xfrm>
            <a:off x="207691" y="-76871"/>
            <a:ext cx="11776617" cy="6552400"/>
          </a:xfrm>
        </p:spPr>
        <p:txBody>
          <a:bodyPr>
            <a:noAutofit/>
          </a:bodyPr>
          <a:lstStyle/>
          <a:p>
            <a:pPr algn="l"/>
            <a:r>
              <a:rPr lang="en-US" sz="6000" dirty="0">
                <a:solidFill>
                  <a:schemeClr val="accent4">
                    <a:lumMod val="40000"/>
                    <a:lumOff val="60000"/>
                  </a:schemeClr>
                </a:solidFill>
              </a:rPr>
              <a:t>51-0509  Testimony</a:t>
            </a:r>
          </a:p>
          <a:p>
            <a:pPr algn="l"/>
            <a:r>
              <a:rPr lang="en-US" sz="6000" dirty="0">
                <a:solidFill>
                  <a:schemeClr val="accent4">
                    <a:lumMod val="40000"/>
                    <a:lumOff val="60000"/>
                  </a:schemeClr>
                </a:solidFill>
              </a:rPr>
              <a:t>And now while we're here together, and all of us longing the same thing, make us true stewards. </a:t>
            </a:r>
          </a:p>
        </p:txBody>
      </p:sp>
    </p:spTree>
    <p:extLst>
      <p:ext uri="{BB962C8B-B14F-4D97-AF65-F5344CB8AC3E}">
        <p14:creationId xmlns:p14="http://schemas.microsoft.com/office/powerpoint/2010/main" val="359426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691" y="-76871"/>
            <a:ext cx="11776617" cy="6552400"/>
          </a:xfrm>
        </p:spPr>
        <p:txBody>
          <a:bodyPr>
            <a:noAutofit/>
          </a:bodyPr>
          <a:lstStyle/>
          <a:p>
            <a:pPr algn="l"/>
            <a:r>
              <a:rPr lang="en-US" sz="6000" b="1" u="sng" dirty="0">
                <a:solidFill>
                  <a:schemeClr val="accent4">
                    <a:lumMod val="40000"/>
                    <a:lumOff val="60000"/>
                  </a:schemeClr>
                </a:solidFill>
              </a:rPr>
              <a:t>May we shape our lives by self control</a:t>
            </a:r>
            <a:r>
              <a:rPr lang="en-US" sz="6000" dirty="0">
                <a:solidFill>
                  <a:schemeClr val="accent4">
                    <a:lumMod val="40000"/>
                    <a:lumOff val="60000"/>
                  </a:schemeClr>
                </a:solidFill>
              </a:rPr>
              <a:t>, that we'll know by the help of the Holy Spirit to have a full confidence that Jesus will say, "Well done, My good and faithful servant." at that day.</a:t>
            </a:r>
          </a:p>
        </p:txBody>
      </p:sp>
    </p:spTree>
    <p:extLst>
      <p:ext uri="{BB962C8B-B14F-4D97-AF65-F5344CB8AC3E}">
        <p14:creationId xmlns:p14="http://schemas.microsoft.com/office/powerpoint/2010/main" val="1264762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8078F672D8374980E66C1D0AF372B9" ma:contentTypeVersion="10" ma:contentTypeDescription="Create a new document." ma:contentTypeScope="" ma:versionID="f07fa0a9c1190e0d478f65bb2bae9e98">
  <xsd:schema xmlns:xsd="http://www.w3.org/2001/XMLSchema" xmlns:xs="http://www.w3.org/2001/XMLSchema" xmlns:p="http://schemas.microsoft.com/office/2006/metadata/properties" xmlns:ns3="64e7551d-7a7f-4749-ac4d-192424a3db82" targetNamespace="http://schemas.microsoft.com/office/2006/metadata/properties" ma:root="true" ma:fieldsID="ae34a9713a256e3a710dfc5ba2b5cde7" ns3:_="">
    <xsd:import namespace="64e7551d-7a7f-4749-ac4d-192424a3db8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7551d-7a7f-4749-ac4d-192424a3d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7E775D-E37F-4F42-862C-795CD702B372}">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1400D76E-EA7A-4406-9201-E4723660B7A5}">
  <ds:schemaRefs>
    <ds:schemaRef ds:uri="http://schemas.microsoft.com/sharepoint/v3/contenttype/forms"/>
  </ds:schemaRefs>
</ds:datastoreItem>
</file>

<file path=customXml/itemProps3.xml><?xml version="1.0" encoding="utf-8"?>
<ds:datastoreItem xmlns:ds="http://schemas.openxmlformats.org/officeDocument/2006/customXml" ds:itemID="{2837A28A-0974-4EB8-9CBA-5DB9134F924C}">
  <ds:schemaRefs>
    <ds:schemaRef ds:uri="http://schemas.microsoft.com/office/2006/metadata/contentType"/>
    <ds:schemaRef ds:uri="http://schemas.microsoft.com/office/2006/metadata/properties/metaAttributes"/>
    <ds:schemaRef ds:uri="http://www.w3.org/2000/xmlns/"/>
    <ds:schemaRef ds:uri="http://www.w3.org/2001/XMLSchema"/>
    <ds:schemaRef ds:uri="64e7551d-7a7f-4749-ac4d-192424a3db8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Mesh</Template>
  <TotalTime>3621</TotalTime>
  <Words>15830</Words>
  <Application>Microsoft Office PowerPoint</Application>
  <PresentationFormat>Widescreen</PresentationFormat>
  <Paragraphs>390</Paragraphs>
  <Slides>66</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Century Gothic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Emond</dc:creator>
  <cp:lastModifiedBy>Trevor Emond</cp:lastModifiedBy>
  <cp:revision>53</cp:revision>
  <dcterms:created xsi:type="dcterms:W3CDTF">2015-07-12T11:31:06Z</dcterms:created>
  <dcterms:modified xsi:type="dcterms:W3CDTF">2025-09-14T21:18:23Z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0x010100B18078F672D8374980E66C1D0AF372B9</vt:lpwstr>
  </property>
</Properties>
</file>