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94" r:id="rId3"/>
    <p:sldId id="289" r:id="rId4"/>
    <p:sldId id="314" r:id="rId5"/>
    <p:sldId id="258" r:id="rId6"/>
    <p:sldId id="315" r:id="rId7"/>
    <p:sldId id="257"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6" d="100"/>
          <a:sy n="106" d="100"/>
        </p:scale>
        <p:origin x="100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3E3A8-6399-461C-9CF3-CA4531E2B156}" type="datetimeFigureOut">
              <a:rPr lang="en-US" smtClean="0"/>
              <a:t>6/17/2020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9D7B0D-0082-485B-8329-46EF35BE4840}" type="slidenum">
              <a:rPr lang="en-US" smtClean="0"/>
              <a:t>‹#›</a:t>
            </a:fld>
            <a:endParaRPr lang="en-US"/>
          </a:p>
        </p:txBody>
      </p:sp>
    </p:spTree>
    <p:extLst>
      <p:ext uri="{BB962C8B-B14F-4D97-AF65-F5344CB8AC3E}">
        <p14:creationId xmlns:p14="http://schemas.microsoft.com/office/powerpoint/2010/main" val="100868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791200" cy="4114800"/>
          </a:xfrm>
        </p:spPr>
        <p:txBody>
          <a:bodyPr/>
          <a:lstStyle/>
          <a:p>
            <a:r>
              <a:rPr lang="en-US" dirty="0"/>
              <a:t>The Current CEC Grid and Operations: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 run-of-river hydroelectric plants; 1 diesel plant, one BESS (battery storage system)</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100% underground distribution system </a:t>
            </a:r>
            <a:br>
              <a:rPr lang="en-US" dirty="0"/>
            </a:br>
            <a:endParaRPr lang="en-US" dirty="0"/>
          </a:p>
          <a:p>
            <a:pPr marL="285750" indent="-285750">
              <a:buFont typeface="Arial" panose="020B0604020202020204" pitchFamily="34" charset="0"/>
              <a:buChar char="•"/>
            </a:pPr>
            <a:r>
              <a:rPr lang="en-US" dirty="0"/>
              <a:t>Spill 3-4 </a:t>
            </a:r>
            <a:r>
              <a:rPr lang="en-US" dirty="0" err="1"/>
              <a:t>gWh</a:t>
            </a:r>
            <a:r>
              <a:rPr lang="en-US" dirty="0"/>
              <a:t> of hydro per year at unpredictable times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Supplement with 5-6 </a:t>
            </a:r>
            <a:r>
              <a:rPr lang="en-US" dirty="0" err="1"/>
              <a:t>gWh</a:t>
            </a:r>
            <a:r>
              <a:rPr lang="en-US" dirty="0"/>
              <a:t> of diesel per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Bad fishing results in less demand thus a better hydro percentage but lower sales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Storage in multiple forms- snow/ice, big snow year = more storage in the mountains</a:t>
            </a:r>
          </a:p>
          <a:p>
            <a:endParaRPr lang="en-US" dirty="0"/>
          </a:p>
          <a:p>
            <a:pPr marL="285750" indent="-285750">
              <a:buFont typeface="Arial" panose="020B0604020202020204" pitchFamily="34" charset="0"/>
              <a:buChar char="•"/>
            </a:pPr>
            <a:r>
              <a:rPr lang="en-US" dirty="0"/>
              <a:t>Rain </a:t>
            </a:r>
            <a:r>
              <a:rPr lang="en-US" dirty="0" err="1"/>
              <a:t>Rain</a:t>
            </a:r>
            <a:r>
              <a:rPr lang="en-US" dirty="0"/>
              <a:t> </a:t>
            </a:r>
            <a:r>
              <a:rPr lang="en-US" dirty="0" err="1"/>
              <a:t>Rain</a:t>
            </a:r>
            <a:r>
              <a:rPr lang="en-US" dirty="0"/>
              <a:t> is fuel - but too much causes </a:t>
            </a:r>
            <a:r>
              <a:rPr lang="en-US" dirty="0" err="1"/>
              <a:t>problemswith</a:t>
            </a:r>
            <a:r>
              <a:rPr lang="en-US" dirty="0"/>
              <a:t> flooding, gravel, debris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Opportunity for community solar (BESS helps)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Opportunity for stored hydro and water for winter seafood processing (Raging Creek)</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4A648DB-D09E-4047-8822-26DAEF6A63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70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modelling: A graphic illustration of the 2012 base year used for model in phase 1.</a:t>
            </a:r>
          </a:p>
          <a:p>
            <a:endParaRPr lang="en-US" dirty="0"/>
          </a:p>
          <a:p>
            <a:r>
              <a:rPr lang="en-US" dirty="0"/>
              <a:t>CEC doesn’t have the technical resources to model and right-size energy storage ourselves; we knew we needed storage but not which kind and how to size and install it. ACEP submitted a proposal to DOE for help and DOE funded a study with ACEP and Sandia to model our system to evaluate different storage technologies, Flywheels, ultra caps, pumped hydro, and BESS. BESS rose to the top as a technology that could provide the frequency support of Flywheels and Ultra Caps, while also providing enough energy storage to deliver the spinning reserve necessary to balance the system along with some measure of diesel-hydro arbitrage.</a:t>
            </a:r>
          </a:p>
        </p:txBody>
      </p:sp>
      <p:sp>
        <p:nvSpPr>
          <p:cNvPr id="4" name="Slide Number Placeholder 3"/>
          <p:cNvSpPr>
            <a:spLocks noGrp="1"/>
          </p:cNvSpPr>
          <p:nvPr>
            <p:ph type="sldNum" sz="quarter" idx="5"/>
          </p:nvPr>
        </p:nvSpPr>
        <p:spPr/>
        <p:txBody>
          <a:bodyPr/>
          <a:lstStyle/>
          <a:p>
            <a:fld id="{F4A648DB-D09E-4047-8822-26DAEF6A63E7}" type="slidenum">
              <a:rPr lang="en-US" smtClean="0"/>
              <a:t>3</a:t>
            </a:fld>
            <a:endParaRPr lang="en-US"/>
          </a:p>
        </p:txBody>
      </p:sp>
    </p:spTree>
    <p:extLst>
      <p:ext uri="{BB962C8B-B14F-4D97-AF65-F5344CB8AC3E}">
        <p14:creationId xmlns:p14="http://schemas.microsoft.com/office/powerpoint/2010/main" val="8226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of our initiatives include battery energy storage which we will use to provide a high value use case of spinning reserve and frequency stability that unlocks 500 kilowatts of hydro capacity that are currently wasted to provide these services.  We have installed more free electric vehicle charging stations than we have electric vehicles (so far), but are working with the US Department of Energy via the RADIANCE project to automate the delivery of excess hydroelectricity to electric vehicle charging stations when it is available - for a fraction of the cost of gasoline.  The RADIANCE project is also developing new grid architectures on our microgrid where we can work with our customer-owners to test and prove a variety of configurations that can be applied to other microgrids and the US national grid, while carefully measuring the cost and value of the improvements.  The architectures will help improve grid resilience to better withstand environmental, physical, and cyber threats.</a:t>
            </a:r>
          </a:p>
        </p:txBody>
      </p:sp>
      <p:sp>
        <p:nvSpPr>
          <p:cNvPr id="4" name="Slide Number Placeholder 3"/>
          <p:cNvSpPr>
            <a:spLocks noGrp="1"/>
          </p:cNvSpPr>
          <p:nvPr>
            <p:ph type="sldNum" sz="quarter" idx="5"/>
          </p:nvPr>
        </p:nvSpPr>
        <p:spPr/>
        <p:txBody>
          <a:bodyPr/>
          <a:lstStyle/>
          <a:p>
            <a:fld id="{FBDEBEDD-035D-6D47-9A97-3A85E1713AA7}" type="slidenum">
              <a:rPr lang="en-US" smtClean="0"/>
              <a:t>4</a:t>
            </a:fld>
            <a:endParaRPr lang="en-US"/>
          </a:p>
        </p:txBody>
      </p:sp>
    </p:spTree>
    <p:extLst>
      <p:ext uri="{BB962C8B-B14F-4D97-AF65-F5344CB8AC3E}">
        <p14:creationId xmlns:p14="http://schemas.microsoft.com/office/powerpoint/2010/main" val="3626767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18BE2C-3DC9-4511-AA3C-0962B3A71155}"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727000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8BE2C-3DC9-4511-AA3C-0962B3A71155}"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327039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8BE2C-3DC9-4511-AA3C-0962B3A71155}"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1048518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8BE2C-3DC9-4511-AA3C-0962B3A71155}"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86482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18BE2C-3DC9-4511-AA3C-0962B3A71155}"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4055596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18BE2C-3DC9-4511-AA3C-0962B3A71155}" type="datetimeFigureOut">
              <a:rPr lang="en-US" smtClean="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3051818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18BE2C-3DC9-4511-AA3C-0962B3A71155}" type="datetimeFigureOut">
              <a:rPr lang="en-US" smtClean="0"/>
              <a:t>6/17/2020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396790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18BE2C-3DC9-4511-AA3C-0962B3A71155}" type="datetimeFigureOut">
              <a:rPr lang="en-US" smtClean="0"/>
              <a:t>6/17/2020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2916470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18BE2C-3DC9-4511-AA3C-0962B3A71155}" type="datetimeFigureOut">
              <a:rPr lang="en-US" smtClean="0"/>
              <a:t>6/17/2020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397613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18BE2C-3DC9-4511-AA3C-0962B3A71155}" type="datetimeFigureOut">
              <a:rPr lang="en-US" smtClean="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369427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18BE2C-3DC9-4511-AA3C-0962B3A71155}" type="datetimeFigureOut">
              <a:rPr lang="en-US" smtClean="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B98B2-1608-4CC1-A189-9803FA04B253}" type="slidenum">
              <a:rPr lang="en-US" smtClean="0"/>
              <a:t>‹#›</a:t>
            </a:fld>
            <a:endParaRPr lang="en-US"/>
          </a:p>
        </p:txBody>
      </p:sp>
    </p:spTree>
    <p:extLst>
      <p:ext uri="{BB962C8B-B14F-4D97-AF65-F5344CB8AC3E}">
        <p14:creationId xmlns:p14="http://schemas.microsoft.com/office/powerpoint/2010/main" val="29352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8BE2C-3DC9-4511-AA3C-0962B3A71155}" type="datetimeFigureOut">
              <a:rPr lang="en-US" smtClean="0"/>
              <a:t>6/17/2020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B98B2-1608-4CC1-A189-9803FA04B253}" type="slidenum">
              <a:rPr lang="en-US" smtClean="0"/>
              <a:t>‹#›</a:t>
            </a:fld>
            <a:endParaRPr lang="en-US"/>
          </a:p>
        </p:txBody>
      </p:sp>
    </p:spTree>
    <p:extLst>
      <p:ext uri="{BB962C8B-B14F-4D97-AF65-F5344CB8AC3E}">
        <p14:creationId xmlns:p14="http://schemas.microsoft.com/office/powerpoint/2010/main" val="255447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jpeg"/><Relationship Id="rId10" Type="http://schemas.microsoft.com/office/2007/relationships/hdphoto" Target="../media/hdphoto3.wdp"/><Relationship Id="rId4" Type="http://schemas.openxmlformats.org/officeDocument/2006/relationships/image" Target="../media/image3.jpeg"/><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mailto:ckoplin@cordovaelectric.com"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rise over the Copper River Delta 6.13.20">
            <a:extLst>
              <a:ext uri="{FF2B5EF4-FFF2-40B4-BE49-F238E27FC236}">
                <a16:creationId xmlns:a16="http://schemas.microsoft.com/office/drawing/2014/main" id="{A02CF296-69E2-4E7A-B04D-B21E3440E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6C310FE-EC2B-4881-9331-0CEBD18477D2}"/>
              </a:ext>
            </a:extLst>
          </p:cNvPr>
          <p:cNvSpPr>
            <a:spLocks noGrp="1"/>
          </p:cNvSpPr>
          <p:nvPr>
            <p:ph type="ctrTitle"/>
          </p:nvPr>
        </p:nvSpPr>
        <p:spPr>
          <a:xfrm>
            <a:off x="0" y="0"/>
            <a:ext cx="9144000" cy="1874067"/>
          </a:xfrm>
        </p:spPr>
        <p:txBody>
          <a:bodyPr>
            <a:normAutofit fontScale="90000"/>
          </a:bodyPr>
          <a:lstStyle/>
          <a:p>
            <a:r>
              <a:rPr lang="en-US" sz="4800" b="1" dirty="0">
                <a:solidFill>
                  <a:srgbClr val="FFFF00"/>
                </a:solidFill>
              </a:rPr>
              <a:t>Electric Vehicles (EVs) as Distributed Energy Resources (DERs) - Grid Impacts</a:t>
            </a:r>
            <a:br>
              <a:rPr lang="en-US" b="1" dirty="0">
                <a:solidFill>
                  <a:srgbClr val="FFFF00"/>
                </a:solidFill>
              </a:rPr>
            </a:br>
            <a:r>
              <a:rPr lang="en-US" sz="3100" b="1" dirty="0">
                <a:solidFill>
                  <a:srgbClr val="FFFF00"/>
                </a:solidFill>
              </a:rPr>
              <a:t>Clay Koplin, CEC</a:t>
            </a:r>
          </a:p>
        </p:txBody>
      </p:sp>
      <p:sp>
        <p:nvSpPr>
          <p:cNvPr id="3" name="Subtitle 2">
            <a:extLst>
              <a:ext uri="{FF2B5EF4-FFF2-40B4-BE49-F238E27FC236}">
                <a16:creationId xmlns:a16="http://schemas.microsoft.com/office/drawing/2014/main" id="{A661E81B-4FB8-4E51-9E9A-4AAD9E9423B0}"/>
              </a:ext>
            </a:extLst>
          </p:cNvPr>
          <p:cNvSpPr>
            <a:spLocks noGrp="1"/>
          </p:cNvSpPr>
          <p:nvPr>
            <p:ph type="subTitle" idx="1"/>
          </p:nvPr>
        </p:nvSpPr>
        <p:spPr>
          <a:xfrm>
            <a:off x="0" y="6041417"/>
            <a:ext cx="4291343" cy="819430"/>
          </a:xfrm>
        </p:spPr>
        <p:txBody>
          <a:bodyPr>
            <a:normAutofit/>
          </a:bodyPr>
          <a:lstStyle/>
          <a:p>
            <a:pPr algn="l"/>
            <a:r>
              <a:rPr lang="en-US" sz="1800" b="1" dirty="0">
                <a:solidFill>
                  <a:srgbClr val="FFFF00"/>
                </a:solidFill>
              </a:rPr>
              <a:t>Virtual Alaska Electric Vehicle Workshop</a:t>
            </a:r>
          </a:p>
          <a:p>
            <a:pPr algn="l"/>
            <a:r>
              <a:rPr lang="en-US" sz="1800" b="1" dirty="0">
                <a:solidFill>
                  <a:srgbClr val="FFFF00"/>
                </a:solidFill>
              </a:rPr>
              <a:t>Tuesday June 17th; 10:45AM (Alaska Time)</a:t>
            </a:r>
          </a:p>
        </p:txBody>
      </p:sp>
      <p:sp>
        <p:nvSpPr>
          <p:cNvPr id="6" name="Subtitle 2">
            <a:extLst>
              <a:ext uri="{FF2B5EF4-FFF2-40B4-BE49-F238E27FC236}">
                <a16:creationId xmlns:a16="http://schemas.microsoft.com/office/drawing/2014/main" id="{71B740EA-6EFB-4872-BFF6-03C84D2C4B7A}"/>
              </a:ext>
            </a:extLst>
          </p:cNvPr>
          <p:cNvSpPr txBox="1">
            <a:spLocks/>
          </p:cNvSpPr>
          <p:nvPr/>
        </p:nvSpPr>
        <p:spPr>
          <a:xfrm>
            <a:off x="5540721" y="6038570"/>
            <a:ext cx="3603279" cy="8194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rgbClr val="FFFF00"/>
                </a:solidFill>
              </a:rPr>
              <a:t>Sunrise over the Copper River Delta</a:t>
            </a:r>
          </a:p>
          <a:p>
            <a:pPr algn="l"/>
            <a:r>
              <a:rPr lang="en-US" sz="1800" b="1" dirty="0">
                <a:solidFill>
                  <a:srgbClr val="FFFF00"/>
                </a:solidFill>
              </a:rPr>
              <a:t>June 13, 2020 Photo by Clay Koplin</a:t>
            </a:r>
          </a:p>
        </p:txBody>
      </p:sp>
    </p:spTree>
    <p:extLst>
      <p:ext uri="{BB962C8B-B14F-4D97-AF65-F5344CB8AC3E}">
        <p14:creationId xmlns:p14="http://schemas.microsoft.com/office/powerpoint/2010/main" val="104909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F24CF9-D94B-4C61-84F0-278BF20CAD2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19" name="Picture 3" descr="\\fn2\PROJECTS\GMLC-Projects\GMLC 2.0 - ALASKA RADIANCE\Cordova Images\4920CDVAerial-2.jpg">
            <a:extLst>
              <a:ext uri="{FF2B5EF4-FFF2-40B4-BE49-F238E27FC236}">
                <a16:creationId xmlns:a16="http://schemas.microsoft.com/office/drawing/2014/main" id="{0163707D-7DA6-4D99-9F89-7DE57791CDA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63" y="4927258"/>
            <a:ext cx="2220837" cy="129698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B314E2E5-118C-4019-A961-7F2223F8FBF6}"/>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bwMode="auto">
          <a:xfrm>
            <a:off x="1729667" y="1365348"/>
            <a:ext cx="5500461" cy="4218860"/>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Connector 22">
            <a:extLst>
              <a:ext uri="{FF2B5EF4-FFF2-40B4-BE49-F238E27FC236}">
                <a16:creationId xmlns:a16="http://schemas.microsoft.com/office/drawing/2014/main" id="{A3A63F27-782E-4D14-8D53-5332BBDF35AB}"/>
              </a:ext>
            </a:extLst>
          </p:cNvPr>
          <p:cNvCxnSpPr>
            <a:cxnSpLocks/>
            <a:endCxn id="31" idx="3"/>
          </p:cNvCxnSpPr>
          <p:nvPr/>
        </p:nvCxnSpPr>
        <p:spPr>
          <a:xfrm flipH="1">
            <a:off x="1735232" y="2279277"/>
            <a:ext cx="3008784" cy="11407"/>
          </a:xfrm>
          <a:prstGeom prst="line">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12968E3-76AA-4DAA-ACC9-2EAF8EB133E5}"/>
              </a:ext>
            </a:extLst>
          </p:cNvPr>
          <p:cNvCxnSpPr>
            <a:cxnSpLocks/>
            <a:endCxn id="30" idx="1"/>
          </p:cNvCxnSpPr>
          <p:nvPr/>
        </p:nvCxnSpPr>
        <p:spPr>
          <a:xfrm flipV="1">
            <a:off x="6473228" y="1352542"/>
            <a:ext cx="729540" cy="1751982"/>
          </a:xfrm>
          <a:prstGeom prst="line">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98B7757-7B83-46F6-B9E9-026B8C12B300}"/>
              </a:ext>
            </a:extLst>
          </p:cNvPr>
          <p:cNvCxnSpPr>
            <a:cxnSpLocks/>
            <a:endCxn id="19" idx="3"/>
          </p:cNvCxnSpPr>
          <p:nvPr/>
        </p:nvCxnSpPr>
        <p:spPr>
          <a:xfrm flipH="1">
            <a:off x="2218274" y="5082264"/>
            <a:ext cx="1101088" cy="493484"/>
          </a:xfrm>
          <a:prstGeom prst="line">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17550FD-AF60-40D6-9B3F-A264C1A6EDB0}"/>
              </a:ext>
            </a:extLst>
          </p:cNvPr>
          <p:cNvSpPr txBox="1"/>
          <p:nvPr/>
        </p:nvSpPr>
        <p:spPr>
          <a:xfrm>
            <a:off x="7678778" y="4793695"/>
            <a:ext cx="1450015" cy="946413"/>
          </a:xfrm>
          <a:prstGeom prst="rect">
            <a:avLst/>
          </a:prstGeom>
          <a:solidFill>
            <a:schemeClr val="tx1"/>
          </a:solidFill>
          <a:ln>
            <a:solidFill>
              <a:schemeClr val="bg1">
                <a:lumMod val="50000"/>
              </a:schemeClr>
            </a:solidFill>
          </a:ln>
        </p:spPr>
        <p:txBody>
          <a:bodyPr wrap="square" rtlCol="0">
            <a:spAutoFit/>
          </a:bodyPr>
          <a:lstStyle/>
          <a:p>
            <a:pPr defTabSz="685756">
              <a:defRPr/>
            </a:pPr>
            <a:r>
              <a:rPr lang="en-US" sz="1200" b="1" dirty="0">
                <a:solidFill>
                  <a:prstClr val="white"/>
                </a:solidFill>
                <a:latin typeface="Century Gothic" panose="020B0502020202020204"/>
              </a:rPr>
              <a:t>Orca Power Plant </a:t>
            </a:r>
          </a:p>
          <a:p>
            <a:pPr defTabSz="685756">
              <a:defRPr/>
            </a:pPr>
            <a:r>
              <a:rPr lang="en-US" sz="1050" dirty="0">
                <a:solidFill>
                  <a:prstClr val="white"/>
                </a:solidFill>
                <a:latin typeface="Century Gothic" panose="020B0502020202020204"/>
              </a:rPr>
              <a:t>10.8 MW Diesel</a:t>
            </a:r>
          </a:p>
          <a:p>
            <a:pPr defTabSz="685756">
              <a:defRPr/>
            </a:pPr>
            <a:r>
              <a:rPr lang="en-US" sz="1050" dirty="0">
                <a:solidFill>
                  <a:prstClr val="white"/>
                </a:solidFill>
                <a:latin typeface="Century Gothic" panose="020B0502020202020204"/>
              </a:rPr>
              <a:t>Control Center, CEC</a:t>
            </a:r>
          </a:p>
        </p:txBody>
      </p:sp>
      <p:sp>
        <p:nvSpPr>
          <p:cNvPr id="28" name="TextBox 27">
            <a:extLst>
              <a:ext uri="{FF2B5EF4-FFF2-40B4-BE49-F238E27FC236}">
                <a16:creationId xmlns:a16="http://schemas.microsoft.com/office/drawing/2014/main" id="{E85B4C93-42D7-4C24-99E9-4F464E047A3C}"/>
              </a:ext>
            </a:extLst>
          </p:cNvPr>
          <p:cNvSpPr txBox="1"/>
          <p:nvPr/>
        </p:nvSpPr>
        <p:spPr>
          <a:xfrm>
            <a:off x="-17290" y="551907"/>
            <a:ext cx="2461263" cy="946413"/>
          </a:xfrm>
          <a:prstGeom prst="rect">
            <a:avLst/>
          </a:prstGeom>
          <a:solidFill>
            <a:schemeClr val="tx1"/>
          </a:solidFill>
          <a:ln>
            <a:solidFill>
              <a:schemeClr val="bg1">
                <a:lumMod val="50000"/>
              </a:schemeClr>
            </a:solidFill>
          </a:ln>
        </p:spPr>
        <p:txBody>
          <a:bodyPr wrap="square" rtlCol="0">
            <a:spAutoFit/>
          </a:bodyPr>
          <a:lstStyle/>
          <a:p>
            <a:pPr defTabSz="685756">
              <a:defRPr/>
            </a:pPr>
            <a:r>
              <a:rPr lang="en-US" sz="1200" b="1" dirty="0">
                <a:solidFill>
                  <a:prstClr val="white"/>
                </a:solidFill>
                <a:latin typeface="Century Gothic" panose="020B0502020202020204"/>
              </a:rPr>
              <a:t>Humpback Creek Hydroelectric Plant</a:t>
            </a:r>
          </a:p>
          <a:p>
            <a:pPr defTabSz="685756">
              <a:defRPr/>
            </a:pPr>
            <a:r>
              <a:rPr lang="en-US" sz="1050" b="1" dirty="0">
                <a:solidFill>
                  <a:prstClr val="white"/>
                </a:solidFill>
                <a:latin typeface="Century Gothic" panose="020B0502020202020204"/>
              </a:rPr>
              <a:t>1250kW (2 x 500 kW + 1 x 250 kW)</a:t>
            </a:r>
          </a:p>
          <a:p>
            <a:pPr defTabSz="685756">
              <a:defRPr/>
            </a:pPr>
            <a:r>
              <a:rPr lang="en-US" sz="1050" dirty="0">
                <a:solidFill>
                  <a:prstClr val="white"/>
                </a:solidFill>
                <a:latin typeface="Century Gothic" panose="020B0502020202020204"/>
              </a:rPr>
              <a:t>17,000 foot UG and submarine transmission line</a:t>
            </a:r>
            <a:endParaRPr lang="en-US" sz="1050" b="1" dirty="0">
              <a:solidFill>
                <a:prstClr val="white"/>
              </a:solidFill>
              <a:latin typeface="Century Gothic" panose="020B0502020202020204"/>
            </a:endParaRPr>
          </a:p>
        </p:txBody>
      </p:sp>
      <p:sp>
        <p:nvSpPr>
          <p:cNvPr id="29" name="TextBox 28">
            <a:extLst>
              <a:ext uri="{FF2B5EF4-FFF2-40B4-BE49-F238E27FC236}">
                <a16:creationId xmlns:a16="http://schemas.microsoft.com/office/drawing/2014/main" id="{7A8F3B5A-9251-4DDA-99D6-9B5548F291F2}"/>
              </a:ext>
            </a:extLst>
          </p:cNvPr>
          <p:cNvSpPr txBox="1"/>
          <p:nvPr/>
        </p:nvSpPr>
        <p:spPr>
          <a:xfrm>
            <a:off x="7202768" y="2081175"/>
            <a:ext cx="1941232" cy="1107996"/>
          </a:xfrm>
          <a:prstGeom prst="rect">
            <a:avLst/>
          </a:prstGeom>
          <a:solidFill>
            <a:schemeClr val="tx1"/>
          </a:solidFill>
          <a:ln>
            <a:solidFill>
              <a:schemeClr val="bg1">
                <a:lumMod val="50000"/>
              </a:schemeClr>
            </a:solidFill>
          </a:ln>
        </p:spPr>
        <p:txBody>
          <a:bodyPr wrap="square" rtlCol="0">
            <a:spAutoFit/>
          </a:bodyPr>
          <a:lstStyle/>
          <a:p>
            <a:pPr defTabSz="685756">
              <a:defRPr/>
            </a:pPr>
            <a:r>
              <a:rPr lang="en-US" sz="1200" b="1" dirty="0">
                <a:solidFill>
                  <a:prstClr val="white"/>
                </a:solidFill>
                <a:latin typeface="Century Gothic" panose="020B0502020202020204"/>
              </a:rPr>
              <a:t>Power Creek Hydroelectric</a:t>
            </a:r>
          </a:p>
          <a:p>
            <a:pPr defTabSz="685756">
              <a:defRPr/>
            </a:pPr>
            <a:r>
              <a:rPr lang="en-US" sz="1050" b="1" dirty="0">
                <a:solidFill>
                  <a:prstClr val="white"/>
                </a:solidFill>
                <a:latin typeface="Century Gothic" panose="020B0502020202020204"/>
              </a:rPr>
              <a:t>6278kW (2 x 3124 kW)</a:t>
            </a:r>
          </a:p>
          <a:p>
            <a:pPr defTabSz="685756">
              <a:defRPr/>
            </a:pPr>
            <a:r>
              <a:rPr lang="en-US" sz="1050" dirty="0">
                <a:solidFill>
                  <a:prstClr val="white"/>
                </a:solidFill>
                <a:latin typeface="Century Gothic" panose="020B0502020202020204"/>
              </a:rPr>
              <a:t>25 kV transmission ties to </a:t>
            </a:r>
            <a:r>
              <a:rPr lang="en-US" sz="1050" dirty="0" err="1">
                <a:solidFill>
                  <a:prstClr val="white"/>
                </a:solidFill>
                <a:latin typeface="Century Gothic" panose="020B0502020202020204"/>
              </a:rPr>
              <a:t>Eyak</a:t>
            </a:r>
            <a:r>
              <a:rPr lang="en-US" sz="1050" dirty="0">
                <a:solidFill>
                  <a:prstClr val="white"/>
                </a:solidFill>
                <a:latin typeface="Century Gothic" panose="020B0502020202020204"/>
              </a:rPr>
              <a:t> Substation, Inflatable dam</a:t>
            </a:r>
          </a:p>
        </p:txBody>
      </p:sp>
      <p:pic>
        <p:nvPicPr>
          <p:cNvPr id="30" name="Picture 2" descr="\\fn2\PROJECTS\GMLC-Projects\GMLC 2.0 - ALASKA RADIANCE\Cordova Images\Dam inflated1.jpg">
            <a:extLst>
              <a:ext uri="{FF2B5EF4-FFF2-40B4-BE49-F238E27FC236}">
                <a16:creationId xmlns:a16="http://schemas.microsoft.com/office/drawing/2014/main" id="{68D59F56-0CC8-4E85-93F9-0B9AFA7004F6}"/>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7202768" y="624580"/>
            <a:ext cx="1941232" cy="145592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1" name="Picture 3" descr="\\fn2\PROJECTS\GMLC-Projects\GMLC 2.0 - ALASKA RADIANCE\Cordova Images\HBC intake.jpg">
            <a:extLst>
              <a:ext uri="{FF2B5EF4-FFF2-40B4-BE49-F238E27FC236}">
                <a16:creationId xmlns:a16="http://schemas.microsoft.com/office/drawing/2014/main" id="{97BED9AF-294F-4229-B65B-DD7D29778F3B}"/>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63" y="1505350"/>
            <a:ext cx="1737795" cy="1570667"/>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B243920B-A2B9-4A78-AAD5-8220A8C924EC}"/>
              </a:ext>
            </a:extLst>
          </p:cNvPr>
          <p:cNvSpPr/>
          <p:nvPr/>
        </p:nvSpPr>
        <p:spPr>
          <a:xfrm>
            <a:off x="0" y="3842346"/>
            <a:ext cx="1568393" cy="1084912"/>
          </a:xfrm>
          <a:prstGeom prst="rect">
            <a:avLst/>
          </a:prstGeom>
          <a:solidFill>
            <a:schemeClr val="tx1"/>
          </a:solidFill>
          <a:ln>
            <a:solidFill>
              <a:schemeClr val="bg1">
                <a:lumMod val="50000"/>
              </a:schemeClr>
            </a:solidFill>
          </a:ln>
        </p:spPr>
        <p:txBody>
          <a:bodyPr wrap="square">
            <a:spAutoFit/>
          </a:bodyPr>
          <a:lstStyle/>
          <a:p>
            <a:pPr defTabSz="685756">
              <a:defRPr/>
            </a:pPr>
            <a:r>
              <a:rPr lang="en-US" sz="1200" b="1" dirty="0">
                <a:solidFill>
                  <a:prstClr val="white"/>
                </a:solidFill>
                <a:latin typeface="Century Gothic" panose="020B0502020202020204"/>
              </a:rPr>
              <a:t>City of Cordova</a:t>
            </a:r>
          </a:p>
          <a:p>
            <a:pPr defTabSz="685756">
              <a:defRPr/>
            </a:pPr>
            <a:r>
              <a:rPr lang="en-US" sz="1050" dirty="0">
                <a:solidFill>
                  <a:prstClr val="white"/>
                </a:solidFill>
                <a:latin typeface="Century Gothic" panose="020B0502020202020204"/>
              </a:rPr>
              <a:t>1,566 customers, 18MW</a:t>
            </a:r>
          </a:p>
          <a:p>
            <a:pPr defTabSz="685756">
              <a:defRPr/>
            </a:pPr>
            <a:r>
              <a:rPr lang="en-US" sz="1050" dirty="0">
                <a:solidFill>
                  <a:prstClr val="white"/>
                </a:solidFill>
                <a:latin typeface="Century Gothic" panose="020B0502020202020204"/>
              </a:rPr>
              <a:t>One Substation </a:t>
            </a:r>
          </a:p>
          <a:p>
            <a:pPr defTabSz="685756">
              <a:defRPr/>
            </a:pPr>
            <a:r>
              <a:rPr lang="en-US" sz="1050" dirty="0">
                <a:solidFill>
                  <a:prstClr val="white"/>
                </a:solidFill>
                <a:latin typeface="Century Gothic" panose="020B0502020202020204"/>
              </a:rPr>
              <a:t>78mi UG distribution lines</a:t>
            </a:r>
          </a:p>
        </p:txBody>
      </p:sp>
      <p:cxnSp>
        <p:nvCxnSpPr>
          <p:cNvPr id="33" name="Straight Connector 32">
            <a:extLst>
              <a:ext uri="{FF2B5EF4-FFF2-40B4-BE49-F238E27FC236}">
                <a16:creationId xmlns:a16="http://schemas.microsoft.com/office/drawing/2014/main" id="{F231F42B-7430-4976-94D3-39DA76BD82EB}"/>
              </a:ext>
            </a:extLst>
          </p:cNvPr>
          <p:cNvCxnSpPr>
            <a:cxnSpLocks/>
            <a:stCxn id="38" idx="1"/>
          </p:cNvCxnSpPr>
          <p:nvPr/>
        </p:nvCxnSpPr>
        <p:spPr>
          <a:xfrm flipH="1" flipV="1">
            <a:off x="3467477" y="4652756"/>
            <a:ext cx="4226508" cy="1652423"/>
          </a:xfrm>
          <a:prstGeom prst="line">
            <a:avLst/>
          </a:prstGeom>
          <a:ln>
            <a:solidFill>
              <a:srgbClr val="FF0000"/>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552D8E24-9859-483F-8B45-82BAFC20CFB1}"/>
              </a:ext>
            </a:extLst>
          </p:cNvPr>
          <p:cNvGrpSpPr/>
          <p:nvPr/>
        </p:nvGrpSpPr>
        <p:grpSpPr>
          <a:xfrm>
            <a:off x="3958429" y="5895575"/>
            <a:ext cx="1864055" cy="936455"/>
            <a:chOff x="3194714" y="3185777"/>
            <a:chExt cx="6064681" cy="2514600"/>
          </a:xfrm>
        </p:grpSpPr>
        <p:pic>
          <p:nvPicPr>
            <p:cNvPr id="22" name="Picture 21">
              <a:extLst>
                <a:ext uri="{FF2B5EF4-FFF2-40B4-BE49-F238E27FC236}">
                  <a16:creationId xmlns:a16="http://schemas.microsoft.com/office/drawing/2014/main" id="{4ED7B445-7A36-44DB-89D2-F31E15B807BD}"/>
                </a:ext>
              </a:extLst>
            </p:cNvPr>
            <p:cNvPicPr>
              <a:picLocks noChangeAspect="1"/>
            </p:cNvPicPr>
            <p:nvPr/>
          </p:nvPicPr>
          <p:blipFill>
            <a:blip r:embed="rId11"/>
            <a:stretch>
              <a:fillRect/>
            </a:stretch>
          </p:blipFill>
          <p:spPr>
            <a:xfrm>
              <a:off x="3194714" y="3185777"/>
              <a:ext cx="3821281" cy="2514600"/>
            </a:xfrm>
            <a:prstGeom prst="rect">
              <a:avLst/>
            </a:prstGeom>
          </p:spPr>
        </p:pic>
        <p:pic>
          <p:nvPicPr>
            <p:cNvPr id="34" name="Picture 33">
              <a:extLst>
                <a:ext uri="{FF2B5EF4-FFF2-40B4-BE49-F238E27FC236}">
                  <a16:creationId xmlns:a16="http://schemas.microsoft.com/office/drawing/2014/main" id="{99E88DB3-A8FB-4813-8BA2-A7720A177335}"/>
                </a:ext>
              </a:extLst>
            </p:cNvPr>
            <p:cNvPicPr>
              <a:picLocks noChangeAspect="1"/>
            </p:cNvPicPr>
            <p:nvPr/>
          </p:nvPicPr>
          <p:blipFill>
            <a:blip r:embed="rId12"/>
            <a:stretch>
              <a:fillRect/>
            </a:stretch>
          </p:blipFill>
          <p:spPr>
            <a:xfrm>
              <a:off x="6902555" y="3185777"/>
              <a:ext cx="2356840" cy="2514600"/>
            </a:xfrm>
            <a:prstGeom prst="rect">
              <a:avLst/>
            </a:prstGeom>
          </p:spPr>
        </p:pic>
      </p:grpSp>
      <p:sp>
        <p:nvSpPr>
          <p:cNvPr id="35" name="TextBox 34">
            <a:extLst>
              <a:ext uri="{FF2B5EF4-FFF2-40B4-BE49-F238E27FC236}">
                <a16:creationId xmlns:a16="http://schemas.microsoft.com/office/drawing/2014/main" id="{7ADA7300-20A4-4822-8FEB-B0F8CB90DADE}"/>
              </a:ext>
            </a:extLst>
          </p:cNvPr>
          <p:cNvSpPr txBox="1"/>
          <p:nvPr/>
        </p:nvSpPr>
        <p:spPr>
          <a:xfrm>
            <a:off x="2595972" y="5895730"/>
            <a:ext cx="1358354" cy="946413"/>
          </a:xfrm>
          <a:prstGeom prst="rect">
            <a:avLst/>
          </a:prstGeom>
          <a:solidFill>
            <a:schemeClr val="tx1"/>
          </a:solidFill>
          <a:ln>
            <a:solidFill>
              <a:schemeClr val="bg1">
                <a:lumMod val="50000"/>
              </a:schemeClr>
            </a:solidFill>
          </a:ln>
        </p:spPr>
        <p:txBody>
          <a:bodyPr wrap="square" rtlCol="0">
            <a:spAutoFit/>
          </a:bodyPr>
          <a:lstStyle/>
          <a:p>
            <a:pPr defTabSz="685756">
              <a:defRPr/>
            </a:pPr>
            <a:r>
              <a:rPr lang="en-US" sz="1200" b="1" dirty="0">
                <a:solidFill>
                  <a:prstClr val="white"/>
                </a:solidFill>
                <a:latin typeface="Century Gothic" panose="020B0502020202020204"/>
              </a:rPr>
              <a:t>Battery Energy Storage System</a:t>
            </a:r>
          </a:p>
          <a:p>
            <a:pPr defTabSz="685756">
              <a:defRPr/>
            </a:pPr>
            <a:r>
              <a:rPr lang="en-US" sz="1050" dirty="0">
                <a:solidFill>
                  <a:prstClr val="white"/>
                </a:solidFill>
                <a:latin typeface="Century Gothic" panose="020B0502020202020204"/>
              </a:rPr>
              <a:t>1 MW, 1MWh</a:t>
            </a:r>
          </a:p>
          <a:p>
            <a:pPr defTabSz="685756">
              <a:defRPr/>
            </a:pPr>
            <a:r>
              <a:rPr lang="en-US" sz="1050" dirty="0">
                <a:solidFill>
                  <a:prstClr val="white"/>
                </a:solidFill>
                <a:latin typeface="Century Gothic" panose="020B0502020202020204"/>
              </a:rPr>
              <a:t>ABB/SAFT at</a:t>
            </a:r>
          </a:p>
          <a:p>
            <a:pPr defTabSz="685756">
              <a:defRPr/>
            </a:pPr>
            <a:r>
              <a:rPr lang="en-US" sz="1050" dirty="0">
                <a:solidFill>
                  <a:prstClr val="white"/>
                </a:solidFill>
                <a:latin typeface="Century Gothic" panose="020B0502020202020204"/>
              </a:rPr>
              <a:t>Eyak Substation</a:t>
            </a:r>
          </a:p>
        </p:txBody>
      </p:sp>
      <p:cxnSp>
        <p:nvCxnSpPr>
          <p:cNvPr id="36" name="Straight Connector 35">
            <a:extLst>
              <a:ext uri="{FF2B5EF4-FFF2-40B4-BE49-F238E27FC236}">
                <a16:creationId xmlns:a16="http://schemas.microsoft.com/office/drawing/2014/main" id="{A4666983-5305-4BDA-A159-4AB6399FC423}"/>
              </a:ext>
            </a:extLst>
          </p:cNvPr>
          <p:cNvCxnSpPr>
            <a:cxnSpLocks/>
            <a:stCxn id="22" idx="0"/>
          </p:cNvCxnSpPr>
          <p:nvPr/>
        </p:nvCxnSpPr>
        <p:spPr>
          <a:xfrm flipH="1" flipV="1">
            <a:off x="3647928" y="5082264"/>
            <a:ext cx="897760" cy="813311"/>
          </a:xfrm>
          <a:prstGeom prst="line">
            <a:avLst/>
          </a:prstGeom>
          <a:ln>
            <a:solidFill>
              <a:srgbClr val="FF0000"/>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38" name="Picture 37" descr="Cordova Electric 3-5-09 004.jpg">
            <a:extLst>
              <a:ext uri="{FF2B5EF4-FFF2-40B4-BE49-F238E27FC236}">
                <a16:creationId xmlns:a16="http://schemas.microsoft.com/office/drawing/2014/main" id="{7272EDBB-F166-48DE-8596-91C45D6355C6}"/>
              </a:ext>
            </a:extLst>
          </p:cNvPr>
          <p:cNvPicPr>
            <a:picLocks noChangeAspect="1"/>
          </p:cNvPicPr>
          <p:nvPr/>
        </p:nvPicPr>
        <p:blipFill>
          <a:blip r:embed="rId13" cstate="print"/>
          <a:stretch>
            <a:fillRect/>
          </a:stretch>
        </p:blipFill>
        <p:spPr>
          <a:xfrm>
            <a:off x="7693985" y="5761423"/>
            <a:ext cx="1450015" cy="1087511"/>
          </a:xfrm>
          <a:prstGeom prst="rect">
            <a:avLst/>
          </a:prstGeom>
        </p:spPr>
      </p:pic>
      <p:sp>
        <p:nvSpPr>
          <p:cNvPr id="25" name="Title 3">
            <a:extLst>
              <a:ext uri="{FF2B5EF4-FFF2-40B4-BE49-F238E27FC236}">
                <a16:creationId xmlns:a16="http://schemas.microsoft.com/office/drawing/2014/main" id="{B898853A-AD1A-4F50-AC63-72538D8625EA}"/>
              </a:ext>
            </a:extLst>
          </p:cNvPr>
          <p:cNvSpPr txBox="1">
            <a:spLocks/>
          </p:cNvSpPr>
          <p:nvPr/>
        </p:nvSpPr>
        <p:spPr>
          <a:xfrm>
            <a:off x="0" y="9066"/>
            <a:ext cx="9144000" cy="58954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3">
                    <a:lumMod val="20000"/>
                    <a:lumOff val="80000"/>
                  </a:schemeClr>
                </a:solidFill>
                <a:latin typeface="Arial" panose="020B0604020202020204" pitchFamily="34" charset="0"/>
                <a:cs typeface="Arial" panose="020B0604020202020204" pitchFamily="34" charset="0"/>
              </a:rPr>
              <a:t>CEC GRID ARCHITECTURE</a:t>
            </a:r>
          </a:p>
        </p:txBody>
      </p:sp>
    </p:spTree>
    <p:extLst>
      <p:ext uri="{BB962C8B-B14F-4D97-AF65-F5344CB8AC3E}">
        <p14:creationId xmlns:p14="http://schemas.microsoft.com/office/powerpoint/2010/main" val="3229583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092BAE-6F26-4A1F-8EBA-BE9B637FDE58}"/>
              </a:ext>
            </a:extLst>
          </p:cNvPr>
          <p:cNvGrpSpPr/>
          <p:nvPr/>
        </p:nvGrpSpPr>
        <p:grpSpPr>
          <a:xfrm>
            <a:off x="1" y="959666"/>
            <a:ext cx="9143999" cy="5898333"/>
            <a:chOff x="974945" y="160020"/>
            <a:chExt cx="10433149" cy="6537960"/>
          </a:xfrm>
        </p:grpSpPr>
        <p:pic>
          <p:nvPicPr>
            <p:cNvPr id="6" name="Picture 5">
              <a:extLst>
                <a:ext uri="{FF2B5EF4-FFF2-40B4-BE49-F238E27FC236}">
                  <a16:creationId xmlns:a16="http://schemas.microsoft.com/office/drawing/2014/main" id="{605E4CBD-FDBE-4E5A-9B13-7BF53B72BF4B}"/>
                </a:ext>
              </a:extLst>
            </p:cNvPr>
            <p:cNvPicPr>
              <a:picLocks noChangeAspect="1"/>
            </p:cNvPicPr>
            <p:nvPr/>
          </p:nvPicPr>
          <p:blipFill>
            <a:blip r:embed="rId3"/>
            <a:stretch>
              <a:fillRect/>
            </a:stretch>
          </p:blipFill>
          <p:spPr>
            <a:xfrm>
              <a:off x="974945" y="160020"/>
              <a:ext cx="10433149" cy="6537960"/>
            </a:xfrm>
            <a:prstGeom prst="rect">
              <a:avLst/>
            </a:prstGeom>
          </p:spPr>
        </p:pic>
        <p:sp>
          <p:nvSpPr>
            <p:cNvPr id="7" name="TextBox 6">
              <a:extLst>
                <a:ext uri="{FF2B5EF4-FFF2-40B4-BE49-F238E27FC236}">
                  <a16:creationId xmlns:a16="http://schemas.microsoft.com/office/drawing/2014/main" id="{E207C007-2D47-49C0-AFB9-B06E0C59E7D4}"/>
                </a:ext>
              </a:extLst>
            </p:cNvPr>
            <p:cNvSpPr txBox="1"/>
            <p:nvPr/>
          </p:nvSpPr>
          <p:spPr>
            <a:xfrm>
              <a:off x="3498211" y="813463"/>
              <a:ext cx="7257354" cy="645510"/>
            </a:xfrm>
            <a:prstGeom prst="rect">
              <a:avLst/>
            </a:prstGeom>
            <a:noFill/>
          </p:spPr>
          <p:txBody>
            <a:bodyPr wrap="square" rtlCol="0">
              <a:spAutoFit/>
            </a:bodyPr>
            <a:lstStyle/>
            <a:p>
              <a:r>
                <a:rPr lang="en-US" sz="1350" dirty="0">
                  <a:solidFill>
                    <a:srgbClr val="FF0000"/>
                  </a:solidFill>
                </a:rPr>
                <a:t>CEC Controls System Frequency by Deflecting up to 750kW of water, a waste of energy (orange), and there is excess in summer (green), and not enough in winter (black/diesel)</a:t>
              </a:r>
            </a:p>
          </p:txBody>
        </p:sp>
        <p:sp>
          <p:nvSpPr>
            <p:cNvPr id="8" name="Oval 7">
              <a:extLst>
                <a:ext uri="{FF2B5EF4-FFF2-40B4-BE49-F238E27FC236}">
                  <a16:creationId xmlns:a16="http://schemas.microsoft.com/office/drawing/2014/main" id="{34B8EAB3-B1C5-4B42-873D-4943A1291D4A}"/>
                </a:ext>
              </a:extLst>
            </p:cNvPr>
            <p:cNvSpPr/>
            <p:nvPr/>
          </p:nvSpPr>
          <p:spPr>
            <a:xfrm>
              <a:off x="2013360" y="1336853"/>
              <a:ext cx="1484851" cy="3661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9" name="Picture 10" descr="Image result for ACEP">
            <a:extLst>
              <a:ext uri="{FF2B5EF4-FFF2-40B4-BE49-F238E27FC236}">
                <a16:creationId xmlns:a16="http://schemas.microsoft.com/office/drawing/2014/main" id="{6113FBE6-CF24-4E4E-A058-95D5616CA6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5717" y="2537279"/>
            <a:ext cx="2367935" cy="69249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AF002CB1-0DDE-484B-A461-DD5A01E996A4}"/>
              </a:ext>
            </a:extLst>
          </p:cNvPr>
          <p:cNvSpPr txBox="1">
            <a:spLocks/>
          </p:cNvSpPr>
          <p:nvPr/>
        </p:nvSpPr>
        <p:spPr>
          <a:xfrm>
            <a:off x="0" y="9066"/>
            <a:ext cx="9144000" cy="58954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CEC Energy Conundrum – No Storage</a:t>
            </a:r>
          </a:p>
        </p:txBody>
      </p:sp>
    </p:spTree>
    <p:extLst>
      <p:ext uri="{BB962C8B-B14F-4D97-AF65-F5344CB8AC3E}">
        <p14:creationId xmlns:p14="http://schemas.microsoft.com/office/powerpoint/2010/main" val="24415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extBox 2"/>
          <p:cNvSpPr txBox="1"/>
          <p:nvPr/>
        </p:nvSpPr>
        <p:spPr>
          <a:xfrm>
            <a:off x="-889000" y="5161139"/>
            <a:ext cx="184666" cy="369332"/>
          </a:xfrm>
          <a:prstGeom prst="rect">
            <a:avLst/>
          </a:prstGeom>
          <a:noFill/>
        </p:spPr>
        <p:txBody>
          <a:bodyPr wrap="none" rtlCol="0">
            <a:spAutoFit/>
          </a:bodyPr>
          <a:lstStyle/>
          <a:p>
            <a:endParaRPr lang="en-US" dirty="0"/>
          </a:p>
        </p:txBody>
      </p:sp>
      <p:sp>
        <p:nvSpPr>
          <p:cNvPr id="5" name="Title 1"/>
          <p:cNvSpPr txBox="1">
            <a:spLocks/>
          </p:cNvSpPr>
          <p:nvPr/>
        </p:nvSpPr>
        <p:spPr>
          <a:xfrm>
            <a:off x="-12768" y="860145"/>
            <a:ext cx="9156767" cy="79829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600" b="1" dirty="0">
              <a:latin typeface="Arial"/>
              <a:cs typeface="Arial"/>
            </a:endParaRPr>
          </a:p>
        </p:txBody>
      </p:sp>
      <p:sp>
        <p:nvSpPr>
          <p:cNvPr id="34" name="Title 3">
            <a:extLst>
              <a:ext uri="{FF2B5EF4-FFF2-40B4-BE49-F238E27FC236}">
                <a16:creationId xmlns:a16="http://schemas.microsoft.com/office/drawing/2014/main" id="{B5AA0F0F-5B83-4B97-9754-CDA10941F53E}"/>
              </a:ext>
            </a:extLst>
          </p:cNvPr>
          <p:cNvSpPr txBox="1">
            <a:spLocks/>
          </p:cNvSpPr>
          <p:nvPr/>
        </p:nvSpPr>
        <p:spPr>
          <a:xfrm>
            <a:off x="-12768" y="0"/>
            <a:ext cx="9144000" cy="60644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Grid Balancing with Battery Energy Storage Systems</a:t>
            </a:r>
          </a:p>
        </p:txBody>
      </p:sp>
      <p:pic>
        <p:nvPicPr>
          <p:cNvPr id="24" name="Picture 23">
            <a:extLst>
              <a:ext uri="{FF2B5EF4-FFF2-40B4-BE49-F238E27FC236}">
                <a16:creationId xmlns:a16="http://schemas.microsoft.com/office/drawing/2014/main" id="{06CD7E67-6905-4122-9D1B-9A2EB8A45F8A}"/>
              </a:ext>
            </a:extLst>
          </p:cNvPr>
          <p:cNvPicPr>
            <a:picLocks noChangeAspect="1"/>
          </p:cNvPicPr>
          <p:nvPr/>
        </p:nvPicPr>
        <p:blipFill>
          <a:blip r:embed="rId3"/>
          <a:stretch>
            <a:fillRect/>
          </a:stretch>
        </p:blipFill>
        <p:spPr>
          <a:xfrm>
            <a:off x="5509238" y="4204380"/>
            <a:ext cx="3634762" cy="2391860"/>
          </a:xfrm>
          <a:prstGeom prst="rect">
            <a:avLst/>
          </a:prstGeom>
        </p:spPr>
      </p:pic>
      <p:pic>
        <p:nvPicPr>
          <p:cNvPr id="4" name="Picture 3">
            <a:extLst>
              <a:ext uri="{FF2B5EF4-FFF2-40B4-BE49-F238E27FC236}">
                <a16:creationId xmlns:a16="http://schemas.microsoft.com/office/drawing/2014/main" id="{7E56EC0F-8D42-45D1-AD24-C7F4ACB02538}"/>
              </a:ext>
            </a:extLst>
          </p:cNvPr>
          <p:cNvPicPr>
            <a:picLocks noChangeAspect="1"/>
          </p:cNvPicPr>
          <p:nvPr/>
        </p:nvPicPr>
        <p:blipFill>
          <a:blip r:embed="rId4"/>
          <a:stretch>
            <a:fillRect/>
          </a:stretch>
        </p:blipFill>
        <p:spPr>
          <a:xfrm>
            <a:off x="0" y="2119029"/>
            <a:ext cx="5426724" cy="3701143"/>
          </a:xfrm>
          <a:prstGeom prst="rect">
            <a:avLst/>
          </a:prstGeom>
        </p:spPr>
      </p:pic>
      <p:pic>
        <p:nvPicPr>
          <p:cNvPr id="10" name="Picture 9" descr="A person standing in front of a red car&#10;&#10;Description automatically generated">
            <a:extLst>
              <a:ext uri="{FF2B5EF4-FFF2-40B4-BE49-F238E27FC236}">
                <a16:creationId xmlns:a16="http://schemas.microsoft.com/office/drawing/2014/main" id="{AB66D21B-9776-41C8-8BBF-E06BC91F3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235" y="1299743"/>
            <a:ext cx="3634763" cy="2726073"/>
          </a:xfrm>
          <a:prstGeom prst="rect">
            <a:avLst/>
          </a:prstGeom>
        </p:spPr>
      </p:pic>
    </p:spTree>
    <p:extLst>
      <p:ext uri="{BB962C8B-B14F-4D97-AF65-F5344CB8AC3E}">
        <p14:creationId xmlns:p14="http://schemas.microsoft.com/office/powerpoint/2010/main" val="19546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B91D99-946D-4800-999B-15934FCF86EF}"/>
              </a:ext>
            </a:extLst>
          </p:cNvPr>
          <p:cNvSpPr txBox="1">
            <a:spLocks/>
          </p:cNvSpPr>
          <p:nvPr/>
        </p:nvSpPr>
        <p:spPr>
          <a:xfrm>
            <a:off x="4682505" y="0"/>
            <a:ext cx="3985902" cy="132556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b="1" dirty="0"/>
              <a:t>CEC EV Use Case</a:t>
            </a:r>
          </a:p>
          <a:p>
            <a:pPr algn="l" defTabSz="914400">
              <a:lnSpc>
                <a:spcPct val="90000"/>
              </a:lnSpc>
              <a:spcAft>
                <a:spcPts val="600"/>
              </a:spcAft>
            </a:pPr>
            <a:r>
              <a:rPr lang="en-US" b="1" dirty="0"/>
              <a:t>Grid BESS vs. EVs</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house that is parked on the side of a road&#10;&#10;Description automatically generated">
            <a:extLst>
              <a:ext uri="{FF2B5EF4-FFF2-40B4-BE49-F238E27FC236}">
                <a16:creationId xmlns:a16="http://schemas.microsoft.com/office/drawing/2014/main" id="{17702620-4900-4A8E-8BBC-F57D0A054011}"/>
              </a:ext>
            </a:extLst>
          </p:cNvPr>
          <p:cNvPicPr>
            <a:picLocks noChangeAspect="1"/>
          </p:cNvPicPr>
          <p:nvPr/>
        </p:nvPicPr>
        <p:blipFill rotWithShape="1">
          <a:blip r:embed="rId2">
            <a:extLst>
              <a:ext uri="{28A0092B-C50C-407E-A947-70E740481C1C}">
                <a14:useLocalDpi xmlns:a14="http://schemas.microsoft.com/office/drawing/2010/main" val="0"/>
              </a:ext>
            </a:extLst>
          </a:blip>
          <a:srcRect l="13196" r="32674" b="1"/>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5" name="TextBox 4">
            <a:extLst>
              <a:ext uri="{FF2B5EF4-FFF2-40B4-BE49-F238E27FC236}">
                <a16:creationId xmlns:a16="http://schemas.microsoft.com/office/drawing/2014/main" id="{8EDB0D8B-8951-4CEC-BBE7-64CDE02D1D87}"/>
              </a:ext>
            </a:extLst>
          </p:cNvPr>
          <p:cNvSpPr txBox="1"/>
          <p:nvPr/>
        </p:nvSpPr>
        <p:spPr>
          <a:xfrm>
            <a:off x="4206915" y="1551899"/>
            <a:ext cx="4937085" cy="4729112"/>
          </a:xfrm>
          <a:prstGeom prst="rect">
            <a:avLst/>
          </a:prstGeom>
        </p:spPr>
        <p:txBody>
          <a:bodyPr vert="horz" lIns="91440" tIns="45720" rIns="91440" bIns="45720" rtlCol="0" anchor="t">
            <a:normAutofit fontScale="92500" lnSpcReduction="10000"/>
          </a:bodyPr>
          <a:lstStyle/>
          <a:p>
            <a:pPr marL="285750" indent="-228600" defTabSz="914400">
              <a:lnSpc>
                <a:spcPct val="90000"/>
              </a:lnSpc>
              <a:spcAft>
                <a:spcPts val="600"/>
              </a:spcAft>
              <a:buFont typeface="Arial" panose="020B0604020202020204" pitchFamily="34" charset="0"/>
              <a:buChar char="•"/>
            </a:pPr>
            <a:r>
              <a:rPr lang="en-US" sz="2400" b="1" dirty="0"/>
              <a:t>CEC BESS COST: $2,000,000</a:t>
            </a:r>
          </a:p>
          <a:p>
            <a:pPr marL="285750" indent="-228600" defTabSz="914400">
              <a:lnSpc>
                <a:spcPct val="90000"/>
              </a:lnSpc>
              <a:spcAft>
                <a:spcPts val="600"/>
              </a:spcAft>
              <a:buFont typeface="Arial" panose="020B0604020202020204" pitchFamily="34" charset="0"/>
              <a:buChar char="•"/>
            </a:pPr>
            <a:r>
              <a:rPr lang="en-US" sz="2400" b="1" dirty="0"/>
              <a:t>1MW, 1 MWh Storage</a:t>
            </a:r>
          </a:p>
          <a:p>
            <a:pPr marL="285750" indent="-228600" defTabSz="914400">
              <a:lnSpc>
                <a:spcPct val="90000"/>
              </a:lnSpc>
              <a:spcAft>
                <a:spcPts val="600"/>
              </a:spcAft>
              <a:buFont typeface="Arial" panose="020B0604020202020204" pitchFamily="34" charset="0"/>
              <a:buChar char="•"/>
            </a:pPr>
            <a:r>
              <a:rPr lang="en-US" sz="2400" b="1" dirty="0"/>
              <a:t>Equivalent 52 ‘20 Nissan Leaf Cost</a:t>
            </a:r>
          </a:p>
          <a:p>
            <a:pPr marL="285750" indent="-228600" defTabSz="914400">
              <a:lnSpc>
                <a:spcPct val="90000"/>
              </a:lnSpc>
              <a:spcAft>
                <a:spcPts val="600"/>
              </a:spcAft>
              <a:buFont typeface="Arial" panose="020B0604020202020204" pitchFamily="34" charset="0"/>
              <a:buChar char="•"/>
            </a:pPr>
            <a:r>
              <a:rPr lang="en-US" sz="2400" b="1" dirty="0"/>
              <a:t>52 Nissan Leafs = 3.2 MWh Storage</a:t>
            </a:r>
          </a:p>
          <a:p>
            <a:pPr marL="285750" indent="-228600" defTabSz="914400">
              <a:lnSpc>
                <a:spcPct val="90000"/>
              </a:lnSpc>
              <a:spcAft>
                <a:spcPts val="600"/>
              </a:spcAft>
              <a:buFont typeface="Arial" panose="020B0604020202020204" pitchFamily="34" charset="0"/>
              <a:buChar char="•"/>
            </a:pPr>
            <a:r>
              <a:rPr lang="en-US" sz="2400" b="1" dirty="0"/>
              <a:t>Can Balance CEC Grid with 16 Leafs</a:t>
            </a:r>
          </a:p>
          <a:p>
            <a:pPr marL="285750" indent="-228600" defTabSz="914400">
              <a:lnSpc>
                <a:spcPct val="90000"/>
              </a:lnSpc>
              <a:spcAft>
                <a:spcPts val="600"/>
              </a:spcAft>
              <a:buFont typeface="Arial" panose="020B0604020202020204" pitchFamily="34" charset="0"/>
              <a:buChar char="•"/>
            </a:pPr>
            <a:r>
              <a:rPr lang="en-US" sz="2400" b="1" dirty="0"/>
              <a:t>Can Balance localized microgrids</a:t>
            </a:r>
          </a:p>
          <a:p>
            <a:pPr marL="285750" indent="-228600" defTabSz="914400">
              <a:lnSpc>
                <a:spcPct val="90000"/>
              </a:lnSpc>
              <a:spcAft>
                <a:spcPts val="600"/>
              </a:spcAft>
              <a:buFont typeface="Arial" panose="020B0604020202020204" pitchFamily="34" charset="0"/>
              <a:buChar char="•"/>
            </a:pPr>
            <a:r>
              <a:rPr lang="en-US" sz="2400" b="1" dirty="0"/>
              <a:t>Substantial Customer Benefits:</a:t>
            </a:r>
          </a:p>
          <a:p>
            <a:pPr marL="742950" lvl="1" indent="-228600" defTabSz="914400">
              <a:lnSpc>
                <a:spcPct val="90000"/>
              </a:lnSpc>
              <a:spcAft>
                <a:spcPts val="600"/>
              </a:spcAft>
              <a:buFont typeface="Arial" panose="020B0604020202020204" pitchFamily="34" charset="0"/>
              <a:buChar char="•"/>
            </a:pPr>
            <a:r>
              <a:rPr lang="en-US" sz="2400" b="1" dirty="0"/>
              <a:t>Free Car</a:t>
            </a:r>
          </a:p>
          <a:p>
            <a:pPr marL="742950" lvl="1" indent="-228600" defTabSz="914400">
              <a:lnSpc>
                <a:spcPct val="90000"/>
              </a:lnSpc>
              <a:spcAft>
                <a:spcPts val="600"/>
              </a:spcAft>
              <a:buFont typeface="Arial" panose="020B0604020202020204" pitchFamily="34" charset="0"/>
              <a:buChar char="•"/>
            </a:pPr>
            <a:r>
              <a:rPr lang="en-US" sz="2400" b="1" dirty="0"/>
              <a:t>Free Electricity</a:t>
            </a:r>
          </a:p>
          <a:p>
            <a:pPr marL="742950" lvl="1" indent="-228600" defTabSz="914400">
              <a:lnSpc>
                <a:spcPct val="90000"/>
              </a:lnSpc>
              <a:spcAft>
                <a:spcPts val="600"/>
              </a:spcAft>
              <a:buFont typeface="Arial" panose="020B0604020202020204" pitchFamily="34" charset="0"/>
              <a:buChar char="•"/>
            </a:pPr>
            <a:r>
              <a:rPr lang="en-US" sz="2400" b="1" dirty="0"/>
              <a:t>Energy Security</a:t>
            </a:r>
          </a:p>
          <a:p>
            <a:pPr marL="742950" lvl="1" indent="-228600" defTabSz="914400">
              <a:lnSpc>
                <a:spcPct val="90000"/>
              </a:lnSpc>
              <a:spcAft>
                <a:spcPts val="600"/>
              </a:spcAft>
              <a:buFont typeface="Arial" panose="020B0604020202020204" pitchFamily="34" charset="0"/>
              <a:buChar char="•"/>
            </a:pPr>
            <a:r>
              <a:rPr lang="en-US" sz="2400" b="1" dirty="0"/>
              <a:t>Reduces other’s electric bills</a:t>
            </a:r>
          </a:p>
          <a:p>
            <a:pPr marL="742950" lvl="1" indent="-228600" defTabSz="914400">
              <a:lnSpc>
                <a:spcPct val="90000"/>
              </a:lnSpc>
              <a:spcAft>
                <a:spcPts val="600"/>
              </a:spcAft>
              <a:buFont typeface="Arial" panose="020B0604020202020204" pitchFamily="34" charset="0"/>
              <a:buChar char="•"/>
            </a:pPr>
            <a:r>
              <a:rPr lang="en-US" sz="2400" b="1" dirty="0"/>
              <a:t>Portability (take your microgrid anywhere) </a:t>
            </a:r>
          </a:p>
          <a:p>
            <a:pPr marL="285750" indent="-228600" defTabSz="914400">
              <a:lnSpc>
                <a:spcPct val="90000"/>
              </a:lnSpc>
              <a:spcAft>
                <a:spcPts val="600"/>
              </a:spcAft>
              <a:buFont typeface="Arial" panose="020B0604020202020204" pitchFamily="34" charset="0"/>
              <a:buChar char="•"/>
            </a:pPr>
            <a:endParaRPr lang="en-US" sz="2400" b="1" dirty="0"/>
          </a:p>
        </p:txBody>
      </p:sp>
    </p:spTree>
    <p:extLst>
      <p:ext uri="{BB962C8B-B14F-4D97-AF65-F5344CB8AC3E}">
        <p14:creationId xmlns:p14="http://schemas.microsoft.com/office/powerpoint/2010/main" val="142290827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82C0-3C4D-4DF9-9BE4-75515CBEE27D}"/>
              </a:ext>
            </a:extLst>
          </p:cNvPr>
          <p:cNvSpPr>
            <a:spLocks noGrp="1"/>
          </p:cNvSpPr>
          <p:nvPr>
            <p:ph type="title"/>
          </p:nvPr>
        </p:nvSpPr>
        <p:spPr>
          <a:xfrm>
            <a:off x="4629586" y="0"/>
            <a:ext cx="4514394" cy="841546"/>
          </a:xfrm>
        </p:spPr>
        <p:txBody>
          <a:bodyPr vert="horz" lIns="91440" tIns="45720" rIns="91440" bIns="45720" rtlCol="0" anchor="b">
            <a:normAutofit fontScale="90000"/>
          </a:bodyPr>
          <a:lstStyle/>
          <a:p>
            <a:pPr algn="ctr"/>
            <a:r>
              <a:rPr lang="en-US" sz="6000" b="1" dirty="0"/>
              <a:t>Summary</a:t>
            </a: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red car parked on the side of a building&#10;&#10;Description automatically generated">
            <a:extLst>
              <a:ext uri="{FF2B5EF4-FFF2-40B4-BE49-F238E27FC236}">
                <a16:creationId xmlns:a16="http://schemas.microsoft.com/office/drawing/2014/main" id="{08A560FB-DE1A-4F1A-9616-EC0F5D071A7A}"/>
              </a:ext>
            </a:extLst>
          </p:cNvPr>
          <p:cNvPicPr>
            <a:picLocks noChangeAspect="1"/>
          </p:cNvPicPr>
          <p:nvPr/>
        </p:nvPicPr>
        <p:blipFill rotWithShape="1">
          <a:blip r:embed="rId2">
            <a:extLst>
              <a:ext uri="{28A0092B-C50C-407E-A947-70E740481C1C}">
                <a14:useLocalDpi xmlns:a14="http://schemas.microsoft.com/office/drawing/2010/main" val="0"/>
              </a:ext>
            </a:extLst>
          </a:blip>
          <a:srcRect l="29015" r="21574"/>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2" name="TextBox 11">
            <a:extLst>
              <a:ext uri="{FF2B5EF4-FFF2-40B4-BE49-F238E27FC236}">
                <a16:creationId xmlns:a16="http://schemas.microsoft.com/office/drawing/2014/main" id="{AACE9121-F8A0-4158-B278-472BB6E525AB}"/>
              </a:ext>
            </a:extLst>
          </p:cNvPr>
          <p:cNvSpPr txBox="1"/>
          <p:nvPr/>
        </p:nvSpPr>
        <p:spPr>
          <a:xfrm>
            <a:off x="4734962" y="1323130"/>
            <a:ext cx="4409018" cy="5534870"/>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2400" b="1" dirty="0"/>
              <a:t>Technology Needs to Evolve along several paths – communications, controls, interconnectivity, commercial</a:t>
            </a:r>
          </a:p>
          <a:p>
            <a:pPr marL="57150" defTabSz="914400">
              <a:lnSpc>
                <a:spcPct val="90000"/>
              </a:lnSpc>
              <a:spcAft>
                <a:spcPts val="600"/>
              </a:spcAft>
            </a:pPr>
            <a:endParaRPr lang="en-US" sz="2400" b="1" dirty="0"/>
          </a:p>
          <a:p>
            <a:pPr marL="285750" indent="-228600" defTabSz="914400">
              <a:lnSpc>
                <a:spcPct val="90000"/>
              </a:lnSpc>
              <a:spcAft>
                <a:spcPts val="600"/>
              </a:spcAft>
              <a:buFont typeface="Arial" panose="020B0604020202020204" pitchFamily="34" charset="0"/>
              <a:buChar char="•"/>
            </a:pPr>
            <a:r>
              <a:rPr lang="en-US" sz="2400" b="1" dirty="0"/>
              <a:t>Grid Impacts can be positive – particularly on a microgrid</a:t>
            </a:r>
          </a:p>
          <a:p>
            <a:pPr marL="57150" defTabSz="914400">
              <a:lnSpc>
                <a:spcPct val="90000"/>
              </a:lnSpc>
              <a:spcAft>
                <a:spcPts val="600"/>
              </a:spcAft>
            </a:pPr>
            <a:endParaRPr lang="en-US" sz="2400" b="1" dirty="0"/>
          </a:p>
          <a:p>
            <a:pPr marL="285750" indent="-228600" defTabSz="914400">
              <a:lnSpc>
                <a:spcPct val="90000"/>
              </a:lnSpc>
              <a:spcAft>
                <a:spcPts val="600"/>
              </a:spcAft>
              <a:buFont typeface="Arial" panose="020B0604020202020204" pitchFamily="34" charset="0"/>
              <a:buChar char="•"/>
            </a:pPr>
            <a:r>
              <a:rPr lang="en-US" sz="2400" b="1" dirty="0"/>
              <a:t>Customer benefits can be huge</a:t>
            </a:r>
          </a:p>
          <a:p>
            <a:pPr marL="285750" indent="-228600" defTabSz="914400">
              <a:lnSpc>
                <a:spcPct val="90000"/>
              </a:lnSpc>
              <a:spcAft>
                <a:spcPts val="600"/>
              </a:spcAft>
              <a:buFont typeface="Arial" panose="020B0604020202020204" pitchFamily="34" charset="0"/>
              <a:buChar char="•"/>
            </a:pPr>
            <a:endParaRPr lang="en-US" sz="2400" b="1" dirty="0"/>
          </a:p>
          <a:p>
            <a:pPr marL="285750" indent="-228600" defTabSz="914400">
              <a:lnSpc>
                <a:spcPct val="90000"/>
              </a:lnSpc>
              <a:spcAft>
                <a:spcPts val="600"/>
              </a:spcAft>
              <a:buFont typeface="Arial" panose="020B0604020202020204" pitchFamily="34" charset="0"/>
              <a:buChar char="•"/>
            </a:pPr>
            <a:r>
              <a:rPr lang="en-US" sz="2400" b="1" dirty="0"/>
              <a:t>Can be a foundational element of a grid architecture of the future – a loosely coupled national grid</a:t>
            </a:r>
          </a:p>
        </p:txBody>
      </p:sp>
    </p:spTree>
    <p:extLst>
      <p:ext uri="{BB962C8B-B14F-4D97-AF65-F5344CB8AC3E}">
        <p14:creationId xmlns:p14="http://schemas.microsoft.com/office/powerpoint/2010/main" val="391085950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car&#10;&#10;Description automatically generated">
            <a:extLst>
              <a:ext uri="{FF2B5EF4-FFF2-40B4-BE49-F238E27FC236}">
                <a16:creationId xmlns:a16="http://schemas.microsoft.com/office/drawing/2014/main" id="{DFD6C7FD-7FAE-410E-8CC3-D731E226F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3">
            <a:extLst>
              <a:ext uri="{FF2B5EF4-FFF2-40B4-BE49-F238E27FC236}">
                <a16:creationId xmlns:a16="http://schemas.microsoft.com/office/drawing/2014/main" id="{93A4E240-0973-44FF-A0F6-22C5F3013365}"/>
              </a:ext>
            </a:extLst>
          </p:cNvPr>
          <p:cNvSpPr txBox="1">
            <a:spLocks/>
          </p:cNvSpPr>
          <p:nvPr/>
        </p:nvSpPr>
        <p:spPr>
          <a:xfrm>
            <a:off x="0" y="0"/>
            <a:ext cx="9144000" cy="8419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r>
              <a:rPr lang="en-US" b="1" dirty="0"/>
              <a:t>Questions?</a:t>
            </a:r>
          </a:p>
        </p:txBody>
      </p:sp>
      <p:sp>
        <p:nvSpPr>
          <p:cNvPr id="2" name="Rectangle 1">
            <a:extLst>
              <a:ext uri="{FF2B5EF4-FFF2-40B4-BE49-F238E27FC236}">
                <a16:creationId xmlns:a16="http://schemas.microsoft.com/office/drawing/2014/main" id="{9D32A720-29AF-45A0-A322-541C9F38FC92}"/>
              </a:ext>
            </a:extLst>
          </p:cNvPr>
          <p:cNvSpPr/>
          <p:nvPr/>
        </p:nvSpPr>
        <p:spPr>
          <a:xfrm>
            <a:off x="4318503" y="1065983"/>
            <a:ext cx="2897109" cy="615553"/>
          </a:xfrm>
          <a:prstGeom prst="rect">
            <a:avLst/>
          </a:prstGeom>
        </p:spPr>
        <p:txBody>
          <a:bodyPr wrap="square">
            <a:spAutoFit/>
          </a:bodyPr>
          <a:lstStyle/>
          <a:p>
            <a:pPr algn="ctr"/>
            <a:r>
              <a:rPr lang="en-US" dirty="0">
                <a:latin typeface="Georgia" panose="02040502050405020303" pitchFamily="18" charset="0"/>
                <a:ea typeface="Times New Roman" panose="02020603050405020304" pitchFamily="18" charset="0"/>
                <a:cs typeface="Times New Roman" panose="02020603050405020304" pitchFamily="18" charset="0"/>
              </a:rPr>
              <a:t>Clay Koplin – CEC</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u="sng" dirty="0">
                <a:solidFill>
                  <a:srgbClr val="0563C1"/>
                </a:solidFill>
                <a:latin typeface="Georgia" panose="02040502050405020303" pitchFamily="18" charset="0"/>
                <a:ea typeface="Times New Roman" panose="02020603050405020304" pitchFamily="18" charset="0"/>
                <a:cs typeface="Times New Roman" panose="02020603050405020304" pitchFamily="18" charset="0"/>
                <a:hlinkClick r:id="rId3"/>
              </a:rPr>
              <a:t>ckoplin@cordovaelectric.com</a:t>
            </a:r>
            <a:r>
              <a:rPr lang="en-US" sz="1600" dirty="0">
                <a:latin typeface="Georgia" panose="02040502050405020303"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0955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727</Words>
  <Application>Microsoft Office PowerPoint</Application>
  <PresentationFormat>On-screen Show (4:3)</PresentationFormat>
  <Paragraphs>76</Paragraphs>
  <Slides>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Century Gothic</vt:lpstr>
      <vt:lpstr>Georgia</vt:lpstr>
      <vt:lpstr>Office Theme</vt:lpstr>
      <vt:lpstr>Electric Vehicles (EVs) as Distributed Energy Resources (DERs) - Grid Impacts Clay Koplin, CEC</vt:lpstr>
      <vt:lpstr>PowerPoint Presentation</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Vehicles (EVs) as Distributed Energy Resources (DERs) - Grid Impacts Clay Koplin, CEC</dc:title>
  <dc:creator>Clay Koplin</dc:creator>
  <cp:lastModifiedBy>Clay Koplin</cp:lastModifiedBy>
  <cp:revision>4</cp:revision>
  <dcterms:created xsi:type="dcterms:W3CDTF">2020-06-17T16:46:11Z</dcterms:created>
  <dcterms:modified xsi:type="dcterms:W3CDTF">2020-06-17T18:42:24Z</dcterms:modified>
</cp:coreProperties>
</file>