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69" r:id="rId4"/>
    <p:sldId id="272" r:id="rId5"/>
    <p:sldId id="258" r:id="rId6"/>
    <p:sldId id="273" r:id="rId7"/>
    <p:sldId id="266" r:id="rId8"/>
    <p:sldId id="260" r:id="rId9"/>
    <p:sldId id="261" r:id="rId10"/>
    <p:sldId id="262" r:id="rId11"/>
    <p:sldId id="271" r:id="rId12"/>
    <p:sldId id="263" r:id="rId13"/>
    <p:sldId id="264" r:id="rId14"/>
    <p:sldId id="270" r:id="rId15"/>
    <p:sldId id="265" r:id="rId16"/>
    <p:sldId id="26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1F2321-3A67-4B8B-AB31-DEBB894CED99}" v="9" dt="2026-03-26T01:27:22.9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3" autoAdjust="0"/>
    <p:restoredTop sz="63196" autoAdjust="0"/>
  </p:normalViewPr>
  <p:slideViewPr>
    <p:cSldViewPr snapToGrid="0">
      <p:cViewPr varScale="1">
        <p:scale>
          <a:sx n="70" d="100"/>
          <a:sy n="70" d="100"/>
        </p:scale>
        <p:origin x="110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83F32D-5D6A-4664-9E89-D405D92074C1}" type="doc">
      <dgm:prSet loTypeId="urn:microsoft.com/office/officeart/2016/7/layout/VerticalSolidActionList" loCatId="List" qsTypeId="urn:microsoft.com/office/officeart/2005/8/quickstyle/simple4" qsCatId="simple" csTypeId="urn:microsoft.com/office/officeart/2005/8/colors/colorful5" csCatId="colorful"/>
      <dgm:spPr/>
      <dgm:t>
        <a:bodyPr/>
        <a:lstStyle/>
        <a:p>
          <a:endParaRPr lang="en-US"/>
        </a:p>
      </dgm:t>
    </dgm:pt>
    <dgm:pt modelId="{7E7A5E36-E85E-431F-B56E-900B1B4CC0E0}">
      <dgm:prSet/>
      <dgm:spPr/>
      <dgm:t>
        <a:bodyPr/>
        <a:lstStyle/>
        <a:p>
          <a:r>
            <a:rPr lang="en-US"/>
            <a:t>Learn</a:t>
          </a:r>
        </a:p>
      </dgm:t>
    </dgm:pt>
    <dgm:pt modelId="{8B68E2D5-C29E-4BA8-A91B-08F5E9D4FD2C}" type="parTrans" cxnId="{DBBC9813-0F48-4B71-AAEF-C0715F39E0C9}">
      <dgm:prSet/>
      <dgm:spPr/>
      <dgm:t>
        <a:bodyPr/>
        <a:lstStyle/>
        <a:p>
          <a:endParaRPr lang="en-US"/>
        </a:p>
      </dgm:t>
    </dgm:pt>
    <dgm:pt modelId="{D5B6B906-8BCE-4C89-BF41-085BE30BA2D0}" type="sibTrans" cxnId="{DBBC9813-0F48-4B71-AAEF-C0715F39E0C9}">
      <dgm:prSet/>
      <dgm:spPr/>
      <dgm:t>
        <a:bodyPr/>
        <a:lstStyle/>
        <a:p>
          <a:endParaRPr lang="en-US"/>
        </a:p>
      </dgm:t>
    </dgm:pt>
    <dgm:pt modelId="{D3EA6B5C-27D0-4111-AC39-659EBA6FC781}">
      <dgm:prSet/>
      <dgm:spPr/>
      <dgm:t>
        <a:bodyPr/>
        <a:lstStyle/>
        <a:p>
          <a:r>
            <a:rPr lang="en-US"/>
            <a:t>You will learn the best practices to assist attorneys in trial preparation. Give your side the advantage and avoid last minute stress and work.</a:t>
          </a:r>
        </a:p>
      </dgm:t>
    </dgm:pt>
    <dgm:pt modelId="{FB4E3C03-0124-4B91-8CCA-5E15D5267D73}" type="parTrans" cxnId="{CE7D940E-D67E-4E1F-B0C1-BD37D349A7E7}">
      <dgm:prSet/>
      <dgm:spPr/>
      <dgm:t>
        <a:bodyPr/>
        <a:lstStyle/>
        <a:p>
          <a:endParaRPr lang="en-US"/>
        </a:p>
      </dgm:t>
    </dgm:pt>
    <dgm:pt modelId="{34D58194-4A53-4B0D-90BC-7D16F0DAB2B6}" type="sibTrans" cxnId="{CE7D940E-D67E-4E1F-B0C1-BD37D349A7E7}">
      <dgm:prSet/>
      <dgm:spPr/>
      <dgm:t>
        <a:bodyPr/>
        <a:lstStyle/>
        <a:p>
          <a:endParaRPr lang="en-US"/>
        </a:p>
      </dgm:t>
    </dgm:pt>
    <dgm:pt modelId="{033CC729-F443-4CE3-8C46-9C7860936FDE}">
      <dgm:prSet/>
      <dgm:spPr/>
      <dgm:t>
        <a:bodyPr/>
        <a:lstStyle/>
        <a:p>
          <a:r>
            <a:rPr lang="en-US"/>
            <a:t>Learn</a:t>
          </a:r>
        </a:p>
      </dgm:t>
    </dgm:pt>
    <dgm:pt modelId="{95F52CB5-12CE-477D-BB6B-7B18B5D8FBCE}" type="parTrans" cxnId="{FCAC8E70-FADB-4460-87A1-ABC2A00ACDD5}">
      <dgm:prSet/>
      <dgm:spPr/>
      <dgm:t>
        <a:bodyPr/>
        <a:lstStyle/>
        <a:p>
          <a:endParaRPr lang="en-US"/>
        </a:p>
      </dgm:t>
    </dgm:pt>
    <dgm:pt modelId="{B10DA8CE-971D-4623-85B7-F71D7FAB49FD}" type="sibTrans" cxnId="{FCAC8E70-FADB-4460-87A1-ABC2A00ACDD5}">
      <dgm:prSet/>
      <dgm:spPr/>
      <dgm:t>
        <a:bodyPr/>
        <a:lstStyle/>
        <a:p>
          <a:endParaRPr lang="en-US"/>
        </a:p>
      </dgm:t>
    </dgm:pt>
    <dgm:pt modelId="{CFB9D391-AD8E-40A7-B9CD-60794D49AF23}">
      <dgm:prSet/>
      <dgm:spPr/>
      <dgm:t>
        <a:bodyPr/>
        <a:lstStyle/>
        <a:p>
          <a:r>
            <a:rPr lang="en-US"/>
            <a:t>You will learn tips and strategies in jury selection.</a:t>
          </a:r>
        </a:p>
      </dgm:t>
    </dgm:pt>
    <dgm:pt modelId="{1DACF6E3-B21C-4BDD-A91A-97265E0AB1C4}" type="parTrans" cxnId="{9AA30146-ADB4-4055-BEF5-91A83B15CAC7}">
      <dgm:prSet/>
      <dgm:spPr/>
      <dgm:t>
        <a:bodyPr/>
        <a:lstStyle/>
        <a:p>
          <a:endParaRPr lang="en-US"/>
        </a:p>
      </dgm:t>
    </dgm:pt>
    <dgm:pt modelId="{771ACB5D-E5F5-4989-A8F4-3F75893CD22E}" type="sibTrans" cxnId="{9AA30146-ADB4-4055-BEF5-91A83B15CAC7}">
      <dgm:prSet/>
      <dgm:spPr/>
      <dgm:t>
        <a:bodyPr/>
        <a:lstStyle/>
        <a:p>
          <a:endParaRPr lang="en-US"/>
        </a:p>
      </dgm:t>
    </dgm:pt>
    <dgm:pt modelId="{80AD608F-21DE-4681-BD75-E59E464FC67C}">
      <dgm:prSet/>
      <dgm:spPr/>
      <dgm:t>
        <a:bodyPr/>
        <a:lstStyle/>
        <a:p>
          <a:r>
            <a:rPr lang="en-US"/>
            <a:t>Learn</a:t>
          </a:r>
        </a:p>
      </dgm:t>
    </dgm:pt>
    <dgm:pt modelId="{EA90E6B6-A8B4-4B42-A97D-EFD52FAFACCC}" type="parTrans" cxnId="{DA5A654B-C053-4BA5-82F1-69ED8A55C447}">
      <dgm:prSet/>
      <dgm:spPr/>
      <dgm:t>
        <a:bodyPr/>
        <a:lstStyle/>
        <a:p>
          <a:endParaRPr lang="en-US"/>
        </a:p>
      </dgm:t>
    </dgm:pt>
    <dgm:pt modelId="{5E5BE323-C2CE-4C2D-A69F-9AE3E52B082F}" type="sibTrans" cxnId="{DA5A654B-C053-4BA5-82F1-69ED8A55C447}">
      <dgm:prSet/>
      <dgm:spPr/>
      <dgm:t>
        <a:bodyPr/>
        <a:lstStyle/>
        <a:p>
          <a:endParaRPr lang="en-US"/>
        </a:p>
      </dgm:t>
    </dgm:pt>
    <dgm:pt modelId="{8F881A2D-D43C-43CA-ABF0-5F2B9DFD5A21}">
      <dgm:prSet/>
      <dgm:spPr/>
      <dgm:t>
        <a:bodyPr/>
        <a:lstStyle/>
        <a:p>
          <a:r>
            <a:rPr lang="en-US"/>
            <a:t>Learn tips and practices to assist your attorney in witness preparation and introduction of exhibits/evidence</a:t>
          </a:r>
        </a:p>
      </dgm:t>
    </dgm:pt>
    <dgm:pt modelId="{0B9989ED-8A83-42F9-AFBE-14D3F16D7B61}" type="parTrans" cxnId="{02A47F1D-E9F9-4E69-A668-545D1EDC466E}">
      <dgm:prSet/>
      <dgm:spPr/>
      <dgm:t>
        <a:bodyPr/>
        <a:lstStyle/>
        <a:p>
          <a:endParaRPr lang="en-US"/>
        </a:p>
      </dgm:t>
    </dgm:pt>
    <dgm:pt modelId="{B21857FC-067C-4E36-949F-74BC408C5CF8}" type="sibTrans" cxnId="{02A47F1D-E9F9-4E69-A668-545D1EDC466E}">
      <dgm:prSet/>
      <dgm:spPr/>
      <dgm:t>
        <a:bodyPr/>
        <a:lstStyle/>
        <a:p>
          <a:endParaRPr lang="en-US"/>
        </a:p>
      </dgm:t>
    </dgm:pt>
    <dgm:pt modelId="{84ACB3D7-9FC0-4075-93CB-4DD9814C167E}" type="pres">
      <dgm:prSet presAssocID="{ED83F32D-5D6A-4664-9E89-D405D92074C1}" presName="Name0" presStyleCnt="0">
        <dgm:presLayoutVars>
          <dgm:dir/>
          <dgm:animLvl val="lvl"/>
          <dgm:resizeHandles val="exact"/>
        </dgm:presLayoutVars>
      </dgm:prSet>
      <dgm:spPr/>
    </dgm:pt>
    <dgm:pt modelId="{7261ED5E-F333-486A-A205-BF0C4F36CC67}" type="pres">
      <dgm:prSet presAssocID="{7E7A5E36-E85E-431F-B56E-900B1B4CC0E0}" presName="linNode" presStyleCnt="0"/>
      <dgm:spPr/>
    </dgm:pt>
    <dgm:pt modelId="{C1717210-1493-4349-83DB-C055C98B18CA}" type="pres">
      <dgm:prSet presAssocID="{7E7A5E36-E85E-431F-B56E-900B1B4CC0E0}" presName="parentText" presStyleLbl="alignNode1" presStyleIdx="0" presStyleCnt="3">
        <dgm:presLayoutVars>
          <dgm:chMax val="1"/>
          <dgm:bulletEnabled/>
        </dgm:presLayoutVars>
      </dgm:prSet>
      <dgm:spPr/>
    </dgm:pt>
    <dgm:pt modelId="{F8D785CE-D984-48F5-901C-A7156B7A4872}" type="pres">
      <dgm:prSet presAssocID="{7E7A5E36-E85E-431F-B56E-900B1B4CC0E0}" presName="descendantText" presStyleLbl="alignAccFollowNode1" presStyleIdx="0" presStyleCnt="3">
        <dgm:presLayoutVars>
          <dgm:bulletEnabled/>
        </dgm:presLayoutVars>
      </dgm:prSet>
      <dgm:spPr/>
    </dgm:pt>
    <dgm:pt modelId="{51B9EF0E-688D-422F-9E91-21EB6A9CEAD5}" type="pres">
      <dgm:prSet presAssocID="{D5B6B906-8BCE-4C89-BF41-085BE30BA2D0}" presName="sp" presStyleCnt="0"/>
      <dgm:spPr/>
    </dgm:pt>
    <dgm:pt modelId="{3EB6617E-6FF2-4199-A26C-7D44838F4036}" type="pres">
      <dgm:prSet presAssocID="{033CC729-F443-4CE3-8C46-9C7860936FDE}" presName="linNode" presStyleCnt="0"/>
      <dgm:spPr/>
    </dgm:pt>
    <dgm:pt modelId="{50F007E0-8E68-468A-ACF3-7B58E3F22568}" type="pres">
      <dgm:prSet presAssocID="{033CC729-F443-4CE3-8C46-9C7860936FDE}" presName="parentText" presStyleLbl="alignNode1" presStyleIdx="1" presStyleCnt="3">
        <dgm:presLayoutVars>
          <dgm:chMax val="1"/>
          <dgm:bulletEnabled/>
        </dgm:presLayoutVars>
      </dgm:prSet>
      <dgm:spPr/>
    </dgm:pt>
    <dgm:pt modelId="{4966DE65-0313-4318-9114-830F5BFBC4FF}" type="pres">
      <dgm:prSet presAssocID="{033CC729-F443-4CE3-8C46-9C7860936FDE}" presName="descendantText" presStyleLbl="alignAccFollowNode1" presStyleIdx="1" presStyleCnt="3">
        <dgm:presLayoutVars>
          <dgm:bulletEnabled/>
        </dgm:presLayoutVars>
      </dgm:prSet>
      <dgm:spPr/>
    </dgm:pt>
    <dgm:pt modelId="{C39513FF-F486-405B-A0CF-A1A2F9DBCCDC}" type="pres">
      <dgm:prSet presAssocID="{B10DA8CE-971D-4623-85B7-F71D7FAB49FD}" presName="sp" presStyleCnt="0"/>
      <dgm:spPr/>
    </dgm:pt>
    <dgm:pt modelId="{C54AEE68-0A3E-4329-B6E6-E3ACC07FDE92}" type="pres">
      <dgm:prSet presAssocID="{80AD608F-21DE-4681-BD75-E59E464FC67C}" presName="linNode" presStyleCnt="0"/>
      <dgm:spPr/>
    </dgm:pt>
    <dgm:pt modelId="{0E46E268-57F9-42D7-9D74-5B4C901AA2D3}" type="pres">
      <dgm:prSet presAssocID="{80AD608F-21DE-4681-BD75-E59E464FC67C}" presName="parentText" presStyleLbl="alignNode1" presStyleIdx="2" presStyleCnt="3">
        <dgm:presLayoutVars>
          <dgm:chMax val="1"/>
          <dgm:bulletEnabled/>
        </dgm:presLayoutVars>
      </dgm:prSet>
      <dgm:spPr/>
    </dgm:pt>
    <dgm:pt modelId="{86178295-680A-4636-8642-834C6DB44779}" type="pres">
      <dgm:prSet presAssocID="{80AD608F-21DE-4681-BD75-E59E464FC67C}" presName="descendantText" presStyleLbl="alignAccFollowNode1" presStyleIdx="2" presStyleCnt="3">
        <dgm:presLayoutVars>
          <dgm:bulletEnabled/>
        </dgm:presLayoutVars>
      </dgm:prSet>
      <dgm:spPr/>
    </dgm:pt>
  </dgm:ptLst>
  <dgm:cxnLst>
    <dgm:cxn modelId="{84D3FE0A-7336-49EB-89E5-E88996395A0F}" type="presOf" srcId="{ED83F32D-5D6A-4664-9E89-D405D92074C1}" destId="{84ACB3D7-9FC0-4075-93CB-4DD9814C167E}" srcOrd="0" destOrd="0" presId="urn:microsoft.com/office/officeart/2016/7/layout/VerticalSolidActionList"/>
    <dgm:cxn modelId="{CE7D940E-D67E-4E1F-B0C1-BD37D349A7E7}" srcId="{7E7A5E36-E85E-431F-B56E-900B1B4CC0E0}" destId="{D3EA6B5C-27D0-4111-AC39-659EBA6FC781}" srcOrd="0" destOrd="0" parTransId="{FB4E3C03-0124-4B91-8CCA-5E15D5267D73}" sibTransId="{34D58194-4A53-4B0D-90BC-7D16F0DAB2B6}"/>
    <dgm:cxn modelId="{DBBC9813-0F48-4B71-AAEF-C0715F39E0C9}" srcId="{ED83F32D-5D6A-4664-9E89-D405D92074C1}" destId="{7E7A5E36-E85E-431F-B56E-900B1B4CC0E0}" srcOrd="0" destOrd="0" parTransId="{8B68E2D5-C29E-4BA8-A91B-08F5E9D4FD2C}" sibTransId="{D5B6B906-8BCE-4C89-BF41-085BE30BA2D0}"/>
    <dgm:cxn modelId="{2F2C191A-07AF-43DF-8649-6BAF661CCE0F}" type="presOf" srcId="{8F881A2D-D43C-43CA-ABF0-5F2B9DFD5A21}" destId="{86178295-680A-4636-8642-834C6DB44779}" srcOrd="0" destOrd="0" presId="urn:microsoft.com/office/officeart/2016/7/layout/VerticalSolidActionList"/>
    <dgm:cxn modelId="{02A47F1D-E9F9-4E69-A668-545D1EDC466E}" srcId="{80AD608F-21DE-4681-BD75-E59E464FC67C}" destId="{8F881A2D-D43C-43CA-ABF0-5F2B9DFD5A21}" srcOrd="0" destOrd="0" parTransId="{0B9989ED-8A83-42F9-AFBE-14D3F16D7B61}" sibTransId="{B21857FC-067C-4E36-949F-74BC408C5CF8}"/>
    <dgm:cxn modelId="{9AA30146-ADB4-4055-BEF5-91A83B15CAC7}" srcId="{033CC729-F443-4CE3-8C46-9C7860936FDE}" destId="{CFB9D391-AD8E-40A7-B9CD-60794D49AF23}" srcOrd="0" destOrd="0" parTransId="{1DACF6E3-B21C-4BDD-A91A-97265E0AB1C4}" sibTransId="{771ACB5D-E5F5-4989-A8F4-3F75893CD22E}"/>
    <dgm:cxn modelId="{DA5A654B-C053-4BA5-82F1-69ED8A55C447}" srcId="{ED83F32D-5D6A-4664-9E89-D405D92074C1}" destId="{80AD608F-21DE-4681-BD75-E59E464FC67C}" srcOrd="2" destOrd="0" parTransId="{EA90E6B6-A8B4-4B42-A97D-EFD52FAFACCC}" sibTransId="{5E5BE323-C2CE-4C2D-A69F-9AE3E52B082F}"/>
    <dgm:cxn modelId="{FCAC8E70-FADB-4460-87A1-ABC2A00ACDD5}" srcId="{ED83F32D-5D6A-4664-9E89-D405D92074C1}" destId="{033CC729-F443-4CE3-8C46-9C7860936FDE}" srcOrd="1" destOrd="0" parTransId="{95F52CB5-12CE-477D-BB6B-7B18B5D8FBCE}" sibTransId="{B10DA8CE-971D-4623-85B7-F71D7FAB49FD}"/>
    <dgm:cxn modelId="{0980B976-C9B7-4AAE-9573-5A235975F52E}" type="presOf" srcId="{CFB9D391-AD8E-40A7-B9CD-60794D49AF23}" destId="{4966DE65-0313-4318-9114-830F5BFBC4FF}" srcOrd="0" destOrd="0" presId="urn:microsoft.com/office/officeart/2016/7/layout/VerticalSolidActionList"/>
    <dgm:cxn modelId="{A5CCC186-48A1-468E-B620-34BCAEE3EDAF}" type="presOf" srcId="{80AD608F-21DE-4681-BD75-E59E464FC67C}" destId="{0E46E268-57F9-42D7-9D74-5B4C901AA2D3}" srcOrd="0" destOrd="0" presId="urn:microsoft.com/office/officeart/2016/7/layout/VerticalSolidActionList"/>
    <dgm:cxn modelId="{B5B332B1-4E5A-4E90-BB42-964727DBB9C6}" type="presOf" srcId="{033CC729-F443-4CE3-8C46-9C7860936FDE}" destId="{50F007E0-8E68-468A-ACF3-7B58E3F22568}" srcOrd="0" destOrd="0" presId="urn:microsoft.com/office/officeart/2016/7/layout/VerticalSolidActionList"/>
    <dgm:cxn modelId="{BBB5EBC7-D080-4F59-A1A6-BC4A6BF1F11E}" type="presOf" srcId="{7E7A5E36-E85E-431F-B56E-900B1B4CC0E0}" destId="{C1717210-1493-4349-83DB-C055C98B18CA}" srcOrd="0" destOrd="0" presId="urn:microsoft.com/office/officeart/2016/7/layout/VerticalSolidActionList"/>
    <dgm:cxn modelId="{0B04CAD7-1332-4F3E-BAC0-BC249E421E01}" type="presOf" srcId="{D3EA6B5C-27D0-4111-AC39-659EBA6FC781}" destId="{F8D785CE-D984-48F5-901C-A7156B7A4872}" srcOrd="0" destOrd="0" presId="urn:microsoft.com/office/officeart/2016/7/layout/VerticalSolidActionList"/>
    <dgm:cxn modelId="{90F32BDB-5775-4B91-BD73-21260BAEE027}" type="presParOf" srcId="{84ACB3D7-9FC0-4075-93CB-4DD9814C167E}" destId="{7261ED5E-F333-486A-A205-BF0C4F36CC67}" srcOrd="0" destOrd="0" presId="urn:microsoft.com/office/officeart/2016/7/layout/VerticalSolidActionList"/>
    <dgm:cxn modelId="{731B262B-0D23-40E8-AFBA-C2C191E6693B}" type="presParOf" srcId="{7261ED5E-F333-486A-A205-BF0C4F36CC67}" destId="{C1717210-1493-4349-83DB-C055C98B18CA}" srcOrd="0" destOrd="0" presId="urn:microsoft.com/office/officeart/2016/7/layout/VerticalSolidActionList"/>
    <dgm:cxn modelId="{C7823568-71CA-475F-AFA8-9EA0A295A443}" type="presParOf" srcId="{7261ED5E-F333-486A-A205-BF0C4F36CC67}" destId="{F8D785CE-D984-48F5-901C-A7156B7A4872}" srcOrd="1" destOrd="0" presId="urn:microsoft.com/office/officeart/2016/7/layout/VerticalSolidActionList"/>
    <dgm:cxn modelId="{0394943D-706B-4B03-838F-CF42793CCF31}" type="presParOf" srcId="{84ACB3D7-9FC0-4075-93CB-4DD9814C167E}" destId="{51B9EF0E-688D-422F-9E91-21EB6A9CEAD5}" srcOrd="1" destOrd="0" presId="urn:microsoft.com/office/officeart/2016/7/layout/VerticalSolidActionList"/>
    <dgm:cxn modelId="{5DF8F44D-C600-4C20-B8FC-100BA4C4748D}" type="presParOf" srcId="{84ACB3D7-9FC0-4075-93CB-4DD9814C167E}" destId="{3EB6617E-6FF2-4199-A26C-7D44838F4036}" srcOrd="2" destOrd="0" presId="urn:microsoft.com/office/officeart/2016/7/layout/VerticalSolidActionList"/>
    <dgm:cxn modelId="{192B8D29-0D2C-4A39-89C2-4E8B38612C1C}" type="presParOf" srcId="{3EB6617E-6FF2-4199-A26C-7D44838F4036}" destId="{50F007E0-8E68-468A-ACF3-7B58E3F22568}" srcOrd="0" destOrd="0" presId="urn:microsoft.com/office/officeart/2016/7/layout/VerticalSolidActionList"/>
    <dgm:cxn modelId="{D70283B8-B0C8-4D8B-9CEB-013FD935C3F0}" type="presParOf" srcId="{3EB6617E-6FF2-4199-A26C-7D44838F4036}" destId="{4966DE65-0313-4318-9114-830F5BFBC4FF}" srcOrd="1" destOrd="0" presId="urn:microsoft.com/office/officeart/2016/7/layout/VerticalSolidActionList"/>
    <dgm:cxn modelId="{2DB89C0B-1F81-4BFB-B96A-F91581ADCA0E}" type="presParOf" srcId="{84ACB3D7-9FC0-4075-93CB-4DD9814C167E}" destId="{C39513FF-F486-405B-A0CF-A1A2F9DBCCDC}" srcOrd="3" destOrd="0" presId="urn:microsoft.com/office/officeart/2016/7/layout/VerticalSolidActionList"/>
    <dgm:cxn modelId="{2D1453C6-3107-4173-983D-0328D5A40C5A}" type="presParOf" srcId="{84ACB3D7-9FC0-4075-93CB-4DD9814C167E}" destId="{C54AEE68-0A3E-4329-B6E6-E3ACC07FDE92}" srcOrd="4" destOrd="0" presId="urn:microsoft.com/office/officeart/2016/7/layout/VerticalSolidActionList"/>
    <dgm:cxn modelId="{A5E672F8-344D-4F99-AB4B-46A0B2F97139}" type="presParOf" srcId="{C54AEE68-0A3E-4329-B6E6-E3ACC07FDE92}" destId="{0E46E268-57F9-42D7-9D74-5B4C901AA2D3}" srcOrd="0" destOrd="0" presId="urn:microsoft.com/office/officeart/2016/7/layout/VerticalSolidActionList"/>
    <dgm:cxn modelId="{F9ED5FC3-9F42-4FF0-8383-FB851A3B5CA2}" type="presParOf" srcId="{C54AEE68-0A3E-4329-B6E6-E3ACC07FDE92}" destId="{86178295-680A-4636-8642-834C6DB44779}"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DAFAD2-3FB7-4F30-A303-9B4D0DF5AED1}" type="doc">
      <dgm:prSet loTypeId="urn:microsoft.com/office/officeart/2005/8/layout/list1" loCatId="list" qsTypeId="urn:microsoft.com/office/officeart/2005/8/quickstyle/simple4" qsCatId="simple" csTypeId="urn:microsoft.com/office/officeart/2005/8/colors/accent5_2" csCatId="accent5" phldr="1"/>
      <dgm:spPr/>
      <dgm:t>
        <a:bodyPr/>
        <a:lstStyle/>
        <a:p>
          <a:endParaRPr lang="en-US"/>
        </a:p>
      </dgm:t>
    </dgm:pt>
    <dgm:pt modelId="{85DBBFC6-2089-4633-B1CE-374BB7D7E37C}">
      <dgm:prSet/>
      <dgm:spPr/>
      <dgm:t>
        <a:bodyPr/>
        <a:lstStyle/>
        <a:p>
          <a:r>
            <a:rPr lang="en-US"/>
            <a:t>Scheduling of witnesses</a:t>
          </a:r>
        </a:p>
      </dgm:t>
    </dgm:pt>
    <dgm:pt modelId="{D5291A61-3DC6-4793-B671-2BEB5B1B4088}" type="parTrans" cxnId="{65077AE3-D154-4DBA-9B29-2060399FCF04}">
      <dgm:prSet/>
      <dgm:spPr/>
      <dgm:t>
        <a:bodyPr/>
        <a:lstStyle/>
        <a:p>
          <a:endParaRPr lang="en-US"/>
        </a:p>
      </dgm:t>
    </dgm:pt>
    <dgm:pt modelId="{98DF02D5-FE1A-497D-AF70-4F80AA8B5510}" type="sibTrans" cxnId="{65077AE3-D154-4DBA-9B29-2060399FCF04}">
      <dgm:prSet/>
      <dgm:spPr/>
      <dgm:t>
        <a:bodyPr/>
        <a:lstStyle/>
        <a:p>
          <a:endParaRPr lang="en-US"/>
        </a:p>
      </dgm:t>
    </dgm:pt>
    <dgm:pt modelId="{DB630DE8-8673-4A8A-B82F-6B0FD143F945}">
      <dgm:prSet/>
      <dgm:spPr/>
      <dgm:t>
        <a:bodyPr/>
        <a:lstStyle/>
        <a:p>
          <a:r>
            <a:rPr lang="en-US" dirty="0"/>
            <a:t>Knowing who is going to go when and on what day. </a:t>
          </a:r>
        </a:p>
      </dgm:t>
    </dgm:pt>
    <dgm:pt modelId="{6DAF232E-D18D-4741-A19F-8C27C8694634}" type="parTrans" cxnId="{734E59F3-F0DF-4328-8D59-FD44AD086D7E}">
      <dgm:prSet/>
      <dgm:spPr/>
      <dgm:t>
        <a:bodyPr/>
        <a:lstStyle/>
        <a:p>
          <a:endParaRPr lang="en-US"/>
        </a:p>
      </dgm:t>
    </dgm:pt>
    <dgm:pt modelId="{A790748B-85EC-48B2-A841-DDA8A6D67E41}" type="sibTrans" cxnId="{734E59F3-F0DF-4328-8D59-FD44AD086D7E}">
      <dgm:prSet/>
      <dgm:spPr/>
      <dgm:t>
        <a:bodyPr/>
        <a:lstStyle/>
        <a:p>
          <a:endParaRPr lang="en-US"/>
        </a:p>
      </dgm:t>
    </dgm:pt>
    <dgm:pt modelId="{027BCE72-C7C6-4D2A-BDCD-B90119AE9BD2}">
      <dgm:prSet/>
      <dgm:spPr/>
      <dgm:t>
        <a:bodyPr/>
        <a:lstStyle/>
        <a:p>
          <a:r>
            <a:rPr lang="en-US" dirty="0"/>
            <a:t>Do you need to take a witness out of order?</a:t>
          </a:r>
        </a:p>
      </dgm:t>
    </dgm:pt>
    <dgm:pt modelId="{927E39CB-C99B-4770-AAA5-5B47754F23C4}" type="parTrans" cxnId="{1568661C-E442-4CE4-AA14-9A7CE162D460}">
      <dgm:prSet/>
      <dgm:spPr/>
      <dgm:t>
        <a:bodyPr/>
        <a:lstStyle/>
        <a:p>
          <a:endParaRPr lang="en-US"/>
        </a:p>
      </dgm:t>
    </dgm:pt>
    <dgm:pt modelId="{567AD3E9-018B-470F-AD9B-E8E29182AB84}" type="sibTrans" cxnId="{1568661C-E442-4CE4-AA14-9A7CE162D460}">
      <dgm:prSet/>
      <dgm:spPr/>
      <dgm:t>
        <a:bodyPr/>
        <a:lstStyle/>
        <a:p>
          <a:endParaRPr lang="en-US"/>
        </a:p>
      </dgm:t>
    </dgm:pt>
    <dgm:pt modelId="{99F4133B-AFFA-41B2-A29E-21C20F2C59D8}">
      <dgm:prSet/>
      <dgm:spPr/>
      <dgm:t>
        <a:bodyPr/>
        <a:lstStyle/>
        <a:p>
          <a:r>
            <a:rPr lang="en-US" dirty="0"/>
            <a:t>Are we going to stay late to finish an expert?</a:t>
          </a:r>
        </a:p>
      </dgm:t>
    </dgm:pt>
    <dgm:pt modelId="{354B35A1-34A6-4A10-AC91-DC0FC5CC3665}" type="parTrans" cxnId="{DEDB573E-961F-4E7F-8677-DBB9512EEBD7}">
      <dgm:prSet/>
      <dgm:spPr/>
      <dgm:t>
        <a:bodyPr/>
        <a:lstStyle/>
        <a:p>
          <a:endParaRPr lang="en-US"/>
        </a:p>
      </dgm:t>
    </dgm:pt>
    <dgm:pt modelId="{FB39F686-62BD-4F93-A567-70AE5F437200}" type="sibTrans" cxnId="{DEDB573E-961F-4E7F-8677-DBB9512EEBD7}">
      <dgm:prSet/>
      <dgm:spPr/>
      <dgm:t>
        <a:bodyPr/>
        <a:lstStyle/>
        <a:p>
          <a:endParaRPr lang="en-US"/>
        </a:p>
      </dgm:t>
    </dgm:pt>
    <dgm:pt modelId="{CBB64666-3D8E-498A-B405-DF4105312050}">
      <dgm:prSet/>
      <dgm:spPr/>
      <dgm:t>
        <a:bodyPr/>
        <a:lstStyle/>
        <a:p>
          <a:r>
            <a:rPr lang="en-US"/>
            <a:t>When jurors are in the know, they are in a better mood (Judges too!)</a:t>
          </a:r>
        </a:p>
      </dgm:t>
    </dgm:pt>
    <dgm:pt modelId="{3A4FB44C-1F4A-4690-8C6E-FFBDD7635C88}" type="parTrans" cxnId="{54D92275-F484-420E-8F9A-36FFBBD89F86}">
      <dgm:prSet/>
      <dgm:spPr/>
      <dgm:t>
        <a:bodyPr/>
        <a:lstStyle/>
        <a:p>
          <a:endParaRPr lang="en-US"/>
        </a:p>
      </dgm:t>
    </dgm:pt>
    <dgm:pt modelId="{D3131F6A-6A24-43E9-B4F0-6C681CB7233E}" type="sibTrans" cxnId="{54D92275-F484-420E-8F9A-36FFBBD89F86}">
      <dgm:prSet/>
      <dgm:spPr/>
      <dgm:t>
        <a:bodyPr/>
        <a:lstStyle/>
        <a:p>
          <a:endParaRPr lang="en-US"/>
        </a:p>
      </dgm:t>
    </dgm:pt>
    <dgm:pt modelId="{A821F323-C53C-4036-9EF7-335BBF58FEA1}">
      <dgm:prSet/>
      <dgm:spPr/>
      <dgm:t>
        <a:bodyPr/>
        <a:lstStyle/>
        <a:p>
          <a:r>
            <a:rPr lang="en-US"/>
            <a:t>Exhibits</a:t>
          </a:r>
        </a:p>
      </dgm:t>
    </dgm:pt>
    <dgm:pt modelId="{177FCF92-0D49-4D7A-A00D-B79F592C11E6}" type="parTrans" cxnId="{28417FE6-6A07-4D05-B136-816D1DA00C7F}">
      <dgm:prSet/>
      <dgm:spPr/>
      <dgm:t>
        <a:bodyPr/>
        <a:lstStyle/>
        <a:p>
          <a:endParaRPr lang="en-US"/>
        </a:p>
      </dgm:t>
    </dgm:pt>
    <dgm:pt modelId="{5BDEEB03-E3E6-4F46-86F8-EF10E57CA8E2}" type="sibTrans" cxnId="{28417FE6-6A07-4D05-B136-816D1DA00C7F}">
      <dgm:prSet/>
      <dgm:spPr/>
      <dgm:t>
        <a:bodyPr/>
        <a:lstStyle/>
        <a:p>
          <a:endParaRPr lang="en-US"/>
        </a:p>
      </dgm:t>
    </dgm:pt>
    <dgm:pt modelId="{AB1DCF53-9A29-47B2-9CE6-61706BC524B6}">
      <dgm:prSet/>
      <dgm:spPr/>
      <dgm:t>
        <a:bodyPr/>
        <a:lstStyle/>
        <a:p>
          <a:r>
            <a:rPr lang="en-US"/>
            <a:t>Properly pre-marking and tagging exhibits</a:t>
          </a:r>
        </a:p>
      </dgm:t>
    </dgm:pt>
    <dgm:pt modelId="{4900778D-2117-4E44-BC91-CB3CC8C1C366}" type="parTrans" cxnId="{A618C073-55CC-46E7-AB17-6D761183F07C}">
      <dgm:prSet/>
      <dgm:spPr/>
      <dgm:t>
        <a:bodyPr/>
        <a:lstStyle/>
        <a:p>
          <a:endParaRPr lang="en-US"/>
        </a:p>
      </dgm:t>
    </dgm:pt>
    <dgm:pt modelId="{B6559FF8-09B7-4502-93CB-BD356B591A0A}" type="sibTrans" cxnId="{A618C073-55CC-46E7-AB17-6D761183F07C}">
      <dgm:prSet/>
      <dgm:spPr/>
      <dgm:t>
        <a:bodyPr/>
        <a:lstStyle/>
        <a:p>
          <a:endParaRPr lang="en-US"/>
        </a:p>
      </dgm:t>
    </dgm:pt>
    <dgm:pt modelId="{91E9237F-32F4-425D-BE3D-8160DC36EB69}">
      <dgm:prSet/>
      <dgm:spPr/>
      <dgm:t>
        <a:bodyPr/>
        <a:lstStyle/>
        <a:p>
          <a:r>
            <a:rPr lang="en-US"/>
            <a:t>Getting agreements to exhibits in advance to avoid long hearings on objections</a:t>
          </a:r>
        </a:p>
      </dgm:t>
    </dgm:pt>
    <dgm:pt modelId="{3154F552-C344-40B9-AA0F-60CA714D0486}" type="parTrans" cxnId="{9EB0B798-BFA5-4C47-8EB1-30711F3AD614}">
      <dgm:prSet/>
      <dgm:spPr/>
      <dgm:t>
        <a:bodyPr/>
        <a:lstStyle/>
        <a:p>
          <a:endParaRPr lang="en-US"/>
        </a:p>
      </dgm:t>
    </dgm:pt>
    <dgm:pt modelId="{B2400D85-C6CF-45BF-86E5-7E572331E931}" type="sibTrans" cxnId="{9EB0B798-BFA5-4C47-8EB1-30711F3AD614}">
      <dgm:prSet/>
      <dgm:spPr/>
      <dgm:t>
        <a:bodyPr/>
        <a:lstStyle/>
        <a:p>
          <a:endParaRPr lang="en-US"/>
        </a:p>
      </dgm:t>
    </dgm:pt>
    <dgm:pt modelId="{17F60856-EB26-4079-A123-BB77E4A7B5D2}">
      <dgm:prSet/>
      <dgm:spPr/>
      <dgm:t>
        <a:bodyPr/>
        <a:lstStyle/>
        <a:p>
          <a:r>
            <a:rPr lang="en-US"/>
            <a:t>Verifying what exhibits go back with the jury</a:t>
          </a:r>
        </a:p>
      </dgm:t>
    </dgm:pt>
    <dgm:pt modelId="{2563404D-15A0-4F7C-B8A3-9EDE801E71F8}" type="parTrans" cxnId="{49CBBCC0-A2BD-42E7-BD6E-B8BD4517485E}">
      <dgm:prSet/>
      <dgm:spPr/>
      <dgm:t>
        <a:bodyPr/>
        <a:lstStyle/>
        <a:p>
          <a:endParaRPr lang="en-US"/>
        </a:p>
      </dgm:t>
    </dgm:pt>
    <dgm:pt modelId="{46B18990-5422-4DA8-9721-EEB51D49247A}" type="sibTrans" cxnId="{49CBBCC0-A2BD-42E7-BD6E-B8BD4517485E}">
      <dgm:prSet/>
      <dgm:spPr/>
      <dgm:t>
        <a:bodyPr/>
        <a:lstStyle/>
        <a:p>
          <a:endParaRPr lang="en-US"/>
        </a:p>
      </dgm:t>
    </dgm:pt>
    <dgm:pt modelId="{EE22CAC1-4206-4F52-BB46-CE92A3F6C30E}">
      <dgm:prSet/>
      <dgm:spPr/>
      <dgm:t>
        <a:bodyPr/>
        <a:lstStyle/>
        <a:p>
          <a:r>
            <a:rPr lang="en-US"/>
            <a:t>Knowing juries don’t understand the difference between demonstrative aids and evidence</a:t>
          </a:r>
        </a:p>
      </dgm:t>
    </dgm:pt>
    <dgm:pt modelId="{A0CE3FAA-7B6A-446B-9F93-92F362CBF4DF}" type="parTrans" cxnId="{145FC3CF-DC86-4070-805A-D8CB4F1AC6FF}">
      <dgm:prSet/>
      <dgm:spPr/>
      <dgm:t>
        <a:bodyPr/>
        <a:lstStyle/>
        <a:p>
          <a:endParaRPr lang="en-US"/>
        </a:p>
      </dgm:t>
    </dgm:pt>
    <dgm:pt modelId="{6234D03F-E15C-4A10-B466-A6F16D74F11C}" type="sibTrans" cxnId="{145FC3CF-DC86-4070-805A-D8CB4F1AC6FF}">
      <dgm:prSet/>
      <dgm:spPr/>
      <dgm:t>
        <a:bodyPr/>
        <a:lstStyle/>
        <a:p>
          <a:endParaRPr lang="en-US"/>
        </a:p>
      </dgm:t>
    </dgm:pt>
    <dgm:pt modelId="{9653A910-013C-47B3-B2BF-A02BB6ED27E5}">
      <dgm:prSet/>
      <dgm:spPr/>
      <dgm:t>
        <a:bodyPr/>
        <a:lstStyle/>
        <a:p>
          <a:r>
            <a:rPr lang="en-US" dirty="0"/>
            <a:t>Virtual witnesses? Links and Audio/Video Checks</a:t>
          </a:r>
        </a:p>
      </dgm:t>
    </dgm:pt>
    <dgm:pt modelId="{F8202A69-CBB0-4DED-82EF-CDC45F4E2090}" type="parTrans" cxnId="{A0CDFAED-A445-49F5-A020-0691CC15EBFC}">
      <dgm:prSet/>
      <dgm:spPr/>
      <dgm:t>
        <a:bodyPr/>
        <a:lstStyle/>
        <a:p>
          <a:endParaRPr lang="en-US"/>
        </a:p>
      </dgm:t>
    </dgm:pt>
    <dgm:pt modelId="{ADBED7E6-A349-4335-A4C6-E9577D170A11}" type="sibTrans" cxnId="{A0CDFAED-A445-49F5-A020-0691CC15EBFC}">
      <dgm:prSet/>
      <dgm:spPr/>
      <dgm:t>
        <a:bodyPr/>
        <a:lstStyle/>
        <a:p>
          <a:endParaRPr lang="en-US"/>
        </a:p>
      </dgm:t>
    </dgm:pt>
    <dgm:pt modelId="{8A7C95C7-AD02-4FBE-AA5A-83FFE98B1102}" type="pres">
      <dgm:prSet presAssocID="{77DAFAD2-3FB7-4F30-A303-9B4D0DF5AED1}" presName="linear" presStyleCnt="0">
        <dgm:presLayoutVars>
          <dgm:dir/>
          <dgm:animLvl val="lvl"/>
          <dgm:resizeHandles val="exact"/>
        </dgm:presLayoutVars>
      </dgm:prSet>
      <dgm:spPr/>
    </dgm:pt>
    <dgm:pt modelId="{8E08BF0C-6A89-493F-ADB3-D9601FFF82F7}" type="pres">
      <dgm:prSet presAssocID="{85DBBFC6-2089-4633-B1CE-374BB7D7E37C}" presName="parentLin" presStyleCnt="0"/>
      <dgm:spPr/>
    </dgm:pt>
    <dgm:pt modelId="{F86C9BD5-4434-4892-B2C1-5213CF8AEEAC}" type="pres">
      <dgm:prSet presAssocID="{85DBBFC6-2089-4633-B1CE-374BB7D7E37C}" presName="parentLeftMargin" presStyleLbl="node1" presStyleIdx="0" presStyleCnt="2"/>
      <dgm:spPr/>
    </dgm:pt>
    <dgm:pt modelId="{54EBAE63-18BA-49E7-A3D8-1B5E361510BB}" type="pres">
      <dgm:prSet presAssocID="{85DBBFC6-2089-4633-B1CE-374BB7D7E37C}" presName="parentText" presStyleLbl="node1" presStyleIdx="0" presStyleCnt="2">
        <dgm:presLayoutVars>
          <dgm:chMax val="0"/>
          <dgm:bulletEnabled val="1"/>
        </dgm:presLayoutVars>
      </dgm:prSet>
      <dgm:spPr/>
    </dgm:pt>
    <dgm:pt modelId="{527B5035-B328-44AF-9AB0-40407C801A8D}" type="pres">
      <dgm:prSet presAssocID="{85DBBFC6-2089-4633-B1CE-374BB7D7E37C}" presName="negativeSpace" presStyleCnt="0"/>
      <dgm:spPr/>
    </dgm:pt>
    <dgm:pt modelId="{2ED3FC23-51C2-45EA-ADC4-175C348198B4}" type="pres">
      <dgm:prSet presAssocID="{85DBBFC6-2089-4633-B1CE-374BB7D7E37C}" presName="childText" presStyleLbl="conFgAcc1" presStyleIdx="0" presStyleCnt="2">
        <dgm:presLayoutVars>
          <dgm:bulletEnabled val="1"/>
        </dgm:presLayoutVars>
      </dgm:prSet>
      <dgm:spPr/>
    </dgm:pt>
    <dgm:pt modelId="{677F735F-D207-4730-921C-7402C59A6FC5}" type="pres">
      <dgm:prSet presAssocID="{98DF02D5-FE1A-497D-AF70-4F80AA8B5510}" presName="spaceBetweenRectangles" presStyleCnt="0"/>
      <dgm:spPr/>
    </dgm:pt>
    <dgm:pt modelId="{1E75003F-D8F7-4189-88CA-B743096D0FBA}" type="pres">
      <dgm:prSet presAssocID="{A821F323-C53C-4036-9EF7-335BBF58FEA1}" presName="parentLin" presStyleCnt="0"/>
      <dgm:spPr/>
    </dgm:pt>
    <dgm:pt modelId="{30B973BD-BD89-4187-982F-C5BC718DE999}" type="pres">
      <dgm:prSet presAssocID="{A821F323-C53C-4036-9EF7-335BBF58FEA1}" presName="parentLeftMargin" presStyleLbl="node1" presStyleIdx="0" presStyleCnt="2"/>
      <dgm:spPr/>
    </dgm:pt>
    <dgm:pt modelId="{C44AA316-7332-4C8D-B107-ECADF5305BF0}" type="pres">
      <dgm:prSet presAssocID="{A821F323-C53C-4036-9EF7-335BBF58FEA1}" presName="parentText" presStyleLbl="node1" presStyleIdx="1" presStyleCnt="2">
        <dgm:presLayoutVars>
          <dgm:chMax val="0"/>
          <dgm:bulletEnabled val="1"/>
        </dgm:presLayoutVars>
      </dgm:prSet>
      <dgm:spPr/>
    </dgm:pt>
    <dgm:pt modelId="{81CF07E4-83AE-47A0-A9A9-09F0324D2164}" type="pres">
      <dgm:prSet presAssocID="{A821F323-C53C-4036-9EF7-335BBF58FEA1}" presName="negativeSpace" presStyleCnt="0"/>
      <dgm:spPr/>
    </dgm:pt>
    <dgm:pt modelId="{2E7CC57F-520C-4586-BD4E-C9A5794BD262}" type="pres">
      <dgm:prSet presAssocID="{A821F323-C53C-4036-9EF7-335BBF58FEA1}" presName="childText" presStyleLbl="conFgAcc1" presStyleIdx="1" presStyleCnt="2">
        <dgm:presLayoutVars>
          <dgm:bulletEnabled val="1"/>
        </dgm:presLayoutVars>
      </dgm:prSet>
      <dgm:spPr/>
    </dgm:pt>
  </dgm:ptLst>
  <dgm:cxnLst>
    <dgm:cxn modelId="{73831C12-C6AE-4BF7-93C0-8205C940814E}" type="presOf" srcId="{9653A910-013C-47B3-B2BF-A02BB6ED27E5}" destId="{2ED3FC23-51C2-45EA-ADC4-175C348198B4}" srcOrd="0" destOrd="1" presId="urn:microsoft.com/office/officeart/2005/8/layout/list1"/>
    <dgm:cxn modelId="{1568661C-E442-4CE4-AA14-9A7CE162D460}" srcId="{85DBBFC6-2089-4633-B1CE-374BB7D7E37C}" destId="{027BCE72-C7C6-4D2A-BDCD-B90119AE9BD2}" srcOrd="2" destOrd="0" parTransId="{927E39CB-C99B-4770-AAA5-5B47754F23C4}" sibTransId="{567AD3E9-018B-470F-AD9B-E8E29182AB84}"/>
    <dgm:cxn modelId="{DEDB573E-961F-4E7F-8677-DBB9512EEBD7}" srcId="{85DBBFC6-2089-4633-B1CE-374BB7D7E37C}" destId="{99F4133B-AFFA-41B2-A29E-21C20F2C59D8}" srcOrd="3" destOrd="0" parTransId="{354B35A1-34A6-4A10-AC91-DC0FC5CC3665}" sibTransId="{FB39F686-62BD-4F93-A567-70AE5F437200}"/>
    <dgm:cxn modelId="{EDD8655C-D111-484E-9A33-774A83CE9E09}" type="presOf" srcId="{99F4133B-AFFA-41B2-A29E-21C20F2C59D8}" destId="{2ED3FC23-51C2-45EA-ADC4-175C348198B4}" srcOrd="0" destOrd="3" presId="urn:microsoft.com/office/officeart/2005/8/layout/list1"/>
    <dgm:cxn modelId="{6B9DB16C-CB2D-41A8-95CF-668710EBF72F}" type="presOf" srcId="{027BCE72-C7C6-4D2A-BDCD-B90119AE9BD2}" destId="{2ED3FC23-51C2-45EA-ADC4-175C348198B4}" srcOrd="0" destOrd="2" presId="urn:microsoft.com/office/officeart/2005/8/layout/list1"/>
    <dgm:cxn modelId="{02985253-D698-4542-801D-C14E16BE73C7}" type="presOf" srcId="{DB630DE8-8673-4A8A-B82F-6B0FD143F945}" destId="{2ED3FC23-51C2-45EA-ADC4-175C348198B4}" srcOrd="0" destOrd="0" presId="urn:microsoft.com/office/officeart/2005/8/layout/list1"/>
    <dgm:cxn modelId="{A618C073-55CC-46E7-AB17-6D761183F07C}" srcId="{A821F323-C53C-4036-9EF7-335BBF58FEA1}" destId="{AB1DCF53-9A29-47B2-9CE6-61706BC524B6}" srcOrd="0" destOrd="0" parTransId="{4900778D-2117-4E44-BC91-CB3CC8C1C366}" sibTransId="{B6559FF8-09B7-4502-93CB-BD356B591A0A}"/>
    <dgm:cxn modelId="{54D92275-F484-420E-8F9A-36FFBBD89F86}" srcId="{99F4133B-AFFA-41B2-A29E-21C20F2C59D8}" destId="{CBB64666-3D8E-498A-B405-DF4105312050}" srcOrd="0" destOrd="0" parTransId="{3A4FB44C-1F4A-4690-8C6E-FFBDD7635C88}" sibTransId="{D3131F6A-6A24-43E9-B4F0-6C681CB7233E}"/>
    <dgm:cxn modelId="{2F2F5076-41B6-4C22-975C-AC540514091B}" type="presOf" srcId="{77DAFAD2-3FB7-4F30-A303-9B4D0DF5AED1}" destId="{8A7C95C7-AD02-4FBE-AA5A-83FFE98B1102}" srcOrd="0" destOrd="0" presId="urn:microsoft.com/office/officeart/2005/8/layout/list1"/>
    <dgm:cxn modelId="{89715A7B-AD60-4907-A9B4-9879351DE77C}" type="presOf" srcId="{17F60856-EB26-4079-A123-BB77E4A7B5D2}" destId="{2E7CC57F-520C-4586-BD4E-C9A5794BD262}" srcOrd="0" destOrd="2" presId="urn:microsoft.com/office/officeart/2005/8/layout/list1"/>
    <dgm:cxn modelId="{11286082-CB5F-43A2-A4FF-384D1CDDC30D}" type="presOf" srcId="{91E9237F-32F4-425D-BE3D-8160DC36EB69}" destId="{2E7CC57F-520C-4586-BD4E-C9A5794BD262}" srcOrd="0" destOrd="1" presId="urn:microsoft.com/office/officeart/2005/8/layout/list1"/>
    <dgm:cxn modelId="{E96AA486-9936-473F-8D3C-737BAEC42C65}" type="presOf" srcId="{EE22CAC1-4206-4F52-BB46-CE92A3F6C30E}" destId="{2E7CC57F-520C-4586-BD4E-C9A5794BD262}" srcOrd="0" destOrd="3" presId="urn:microsoft.com/office/officeart/2005/8/layout/list1"/>
    <dgm:cxn modelId="{9EB0B798-BFA5-4C47-8EB1-30711F3AD614}" srcId="{A821F323-C53C-4036-9EF7-335BBF58FEA1}" destId="{91E9237F-32F4-425D-BE3D-8160DC36EB69}" srcOrd="1" destOrd="0" parTransId="{3154F552-C344-40B9-AA0F-60CA714D0486}" sibTransId="{B2400D85-C6CF-45BF-86E5-7E572331E931}"/>
    <dgm:cxn modelId="{18731DA8-DAFF-423F-A2BA-DC182A0EFEFE}" type="presOf" srcId="{AB1DCF53-9A29-47B2-9CE6-61706BC524B6}" destId="{2E7CC57F-520C-4586-BD4E-C9A5794BD262}" srcOrd="0" destOrd="0" presId="urn:microsoft.com/office/officeart/2005/8/layout/list1"/>
    <dgm:cxn modelId="{D9C1FCAA-E119-481C-A884-F54F8B37A36A}" type="presOf" srcId="{A821F323-C53C-4036-9EF7-335BBF58FEA1}" destId="{C44AA316-7332-4C8D-B107-ECADF5305BF0}" srcOrd="1" destOrd="0" presId="urn:microsoft.com/office/officeart/2005/8/layout/list1"/>
    <dgm:cxn modelId="{A5BCEBAE-B3AA-4821-8099-AC04FBE94736}" type="presOf" srcId="{85DBBFC6-2089-4633-B1CE-374BB7D7E37C}" destId="{F86C9BD5-4434-4892-B2C1-5213CF8AEEAC}" srcOrd="0" destOrd="0" presId="urn:microsoft.com/office/officeart/2005/8/layout/list1"/>
    <dgm:cxn modelId="{49CBBCC0-A2BD-42E7-BD6E-B8BD4517485E}" srcId="{A821F323-C53C-4036-9EF7-335BBF58FEA1}" destId="{17F60856-EB26-4079-A123-BB77E4A7B5D2}" srcOrd="2" destOrd="0" parTransId="{2563404D-15A0-4F7C-B8A3-9EDE801E71F8}" sibTransId="{46B18990-5422-4DA8-9721-EEB51D49247A}"/>
    <dgm:cxn modelId="{19B5FBC0-72A8-4164-BB51-D0E4F2D8F10C}" type="presOf" srcId="{85DBBFC6-2089-4633-B1CE-374BB7D7E37C}" destId="{54EBAE63-18BA-49E7-A3D8-1B5E361510BB}" srcOrd="1" destOrd="0" presId="urn:microsoft.com/office/officeart/2005/8/layout/list1"/>
    <dgm:cxn modelId="{A16EA0C4-9A3C-4BCB-99E3-EF74D2357CB4}" type="presOf" srcId="{A821F323-C53C-4036-9EF7-335BBF58FEA1}" destId="{30B973BD-BD89-4187-982F-C5BC718DE999}" srcOrd="0" destOrd="0" presId="urn:microsoft.com/office/officeart/2005/8/layout/list1"/>
    <dgm:cxn modelId="{145FC3CF-DC86-4070-805A-D8CB4F1AC6FF}" srcId="{A821F323-C53C-4036-9EF7-335BBF58FEA1}" destId="{EE22CAC1-4206-4F52-BB46-CE92A3F6C30E}" srcOrd="3" destOrd="0" parTransId="{A0CE3FAA-7B6A-446B-9F93-92F362CBF4DF}" sibTransId="{6234D03F-E15C-4A10-B466-A6F16D74F11C}"/>
    <dgm:cxn modelId="{65077AE3-D154-4DBA-9B29-2060399FCF04}" srcId="{77DAFAD2-3FB7-4F30-A303-9B4D0DF5AED1}" destId="{85DBBFC6-2089-4633-B1CE-374BB7D7E37C}" srcOrd="0" destOrd="0" parTransId="{D5291A61-3DC6-4793-B671-2BEB5B1B4088}" sibTransId="{98DF02D5-FE1A-497D-AF70-4F80AA8B5510}"/>
    <dgm:cxn modelId="{28417FE6-6A07-4D05-B136-816D1DA00C7F}" srcId="{77DAFAD2-3FB7-4F30-A303-9B4D0DF5AED1}" destId="{A821F323-C53C-4036-9EF7-335BBF58FEA1}" srcOrd="1" destOrd="0" parTransId="{177FCF92-0D49-4D7A-A00D-B79F592C11E6}" sibTransId="{5BDEEB03-E3E6-4F46-86F8-EF10E57CA8E2}"/>
    <dgm:cxn modelId="{A0CDFAED-A445-49F5-A020-0691CC15EBFC}" srcId="{85DBBFC6-2089-4633-B1CE-374BB7D7E37C}" destId="{9653A910-013C-47B3-B2BF-A02BB6ED27E5}" srcOrd="1" destOrd="0" parTransId="{F8202A69-CBB0-4DED-82EF-CDC45F4E2090}" sibTransId="{ADBED7E6-A349-4335-A4C6-E9577D170A11}"/>
    <dgm:cxn modelId="{734E59F3-F0DF-4328-8D59-FD44AD086D7E}" srcId="{85DBBFC6-2089-4633-B1CE-374BB7D7E37C}" destId="{DB630DE8-8673-4A8A-B82F-6B0FD143F945}" srcOrd="0" destOrd="0" parTransId="{6DAF232E-D18D-4741-A19F-8C27C8694634}" sibTransId="{A790748B-85EC-48B2-A841-DDA8A6D67E41}"/>
    <dgm:cxn modelId="{0793A0F6-070E-455D-953F-A5B0A5AE1C2D}" type="presOf" srcId="{CBB64666-3D8E-498A-B405-DF4105312050}" destId="{2ED3FC23-51C2-45EA-ADC4-175C348198B4}" srcOrd="0" destOrd="4" presId="urn:microsoft.com/office/officeart/2005/8/layout/list1"/>
    <dgm:cxn modelId="{FB73205A-0CDD-429E-9BD5-0D0BB28FC0EA}" type="presParOf" srcId="{8A7C95C7-AD02-4FBE-AA5A-83FFE98B1102}" destId="{8E08BF0C-6A89-493F-ADB3-D9601FFF82F7}" srcOrd="0" destOrd="0" presId="urn:microsoft.com/office/officeart/2005/8/layout/list1"/>
    <dgm:cxn modelId="{D1C332F7-775E-4C1B-A7B1-594698CF27A5}" type="presParOf" srcId="{8E08BF0C-6A89-493F-ADB3-D9601FFF82F7}" destId="{F86C9BD5-4434-4892-B2C1-5213CF8AEEAC}" srcOrd="0" destOrd="0" presId="urn:microsoft.com/office/officeart/2005/8/layout/list1"/>
    <dgm:cxn modelId="{ABD7F5D7-57DB-4C47-90D7-D8AE6F2F4F48}" type="presParOf" srcId="{8E08BF0C-6A89-493F-ADB3-D9601FFF82F7}" destId="{54EBAE63-18BA-49E7-A3D8-1B5E361510BB}" srcOrd="1" destOrd="0" presId="urn:microsoft.com/office/officeart/2005/8/layout/list1"/>
    <dgm:cxn modelId="{BA9A7348-E0C2-4489-8E69-6385AAF81B65}" type="presParOf" srcId="{8A7C95C7-AD02-4FBE-AA5A-83FFE98B1102}" destId="{527B5035-B328-44AF-9AB0-40407C801A8D}" srcOrd="1" destOrd="0" presId="urn:microsoft.com/office/officeart/2005/8/layout/list1"/>
    <dgm:cxn modelId="{4CB43E51-2545-4373-A846-AACBF84BB5C5}" type="presParOf" srcId="{8A7C95C7-AD02-4FBE-AA5A-83FFE98B1102}" destId="{2ED3FC23-51C2-45EA-ADC4-175C348198B4}" srcOrd="2" destOrd="0" presId="urn:microsoft.com/office/officeart/2005/8/layout/list1"/>
    <dgm:cxn modelId="{5F900937-A12E-47BB-9C50-07583ACD4FED}" type="presParOf" srcId="{8A7C95C7-AD02-4FBE-AA5A-83FFE98B1102}" destId="{677F735F-D207-4730-921C-7402C59A6FC5}" srcOrd="3" destOrd="0" presId="urn:microsoft.com/office/officeart/2005/8/layout/list1"/>
    <dgm:cxn modelId="{456A1E12-830A-48B1-8DB8-A0344F6E714D}" type="presParOf" srcId="{8A7C95C7-AD02-4FBE-AA5A-83FFE98B1102}" destId="{1E75003F-D8F7-4189-88CA-B743096D0FBA}" srcOrd="4" destOrd="0" presId="urn:microsoft.com/office/officeart/2005/8/layout/list1"/>
    <dgm:cxn modelId="{4EADB3D8-6D9C-4DA6-B95F-18698C63CAEB}" type="presParOf" srcId="{1E75003F-D8F7-4189-88CA-B743096D0FBA}" destId="{30B973BD-BD89-4187-982F-C5BC718DE999}" srcOrd="0" destOrd="0" presId="urn:microsoft.com/office/officeart/2005/8/layout/list1"/>
    <dgm:cxn modelId="{3864904F-106C-4098-B912-FD9B8AB19177}" type="presParOf" srcId="{1E75003F-D8F7-4189-88CA-B743096D0FBA}" destId="{C44AA316-7332-4C8D-B107-ECADF5305BF0}" srcOrd="1" destOrd="0" presId="urn:microsoft.com/office/officeart/2005/8/layout/list1"/>
    <dgm:cxn modelId="{1B992EB3-54D4-4D0D-BFDB-B9516BA5975F}" type="presParOf" srcId="{8A7C95C7-AD02-4FBE-AA5A-83FFE98B1102}" destId="{81CF07E4-83AE-47A0-A9A9-09F0324D2164}" srcOrd="5" destOrd="0" presId="urn:microsoft.com/office/officeart/2005/8/layout/list1"/>
    <dgm:cxn modelId="{2A445715-CD01-4D23-AEA9-F1328FDA3EF6}" type="presParOf" srcId="{8A7C95C7-AD02-4FBE-AA5A-83FFE98B1102}" destId="{2E7CC57F-520C-4586-BD4E-C9A5794BD26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57CAFB-1616-4E23-9522-75846EE1A46D}"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398D9341-48C6-4D70-8233-B2F4CF8F874C}">
      <dgm:prSet/>
      <dgm:spPr/>
      <dgm:t>
        <a:bodyPr/>
        <a:lstStyle/>
        <a:p>
          <a:r>
            <a:rPr lang="en-US"/>
            <a:t>What do you need from the office for trial?</a:t>
          </a:r>
        </a:p>
      </dgm:t>
    </dgm:pt>
    <dgm:pt modelId="{7F295CD9-D38F-4EC0-8CBD-4D76162CAF08}" type="parTrans" cxnId="{C0D6115D-8D7C-4E37-B802-F2770EF04E31}">
      <dgm:prSet/>
      <dgm:spPr/>
      <dgm:t>
        <a:bodyPr/>
        <a:lstStyle/>
        <a:p>
          <a:endParaRPr lang="en-US"/>
        </a:p>
      </dgm:t>
    </dgm:pt>
    <dgm:pt modelId="{1FB35235-8012-446C-8B60-CBFACB74AA03}" type="sibTrans" cxnId="{C0D6115D-8D7C-4E37-B802-F2770EF04E31}">
      <dgm:prSet/>
      <dgm:spPr/>
      <dgm:t>
        <a:bodyPr/>
        <a:lstStyle/>
        <a:p>
          <a:endParaRPr lang="en-US"/>
        </a:p>
      </dgm:t>
    </dgm:pt>
    <dgm:pt modelId="{CFAF371B-30FA-4BEA-929D-6DCA00E73DF2}">
      <dgm:prSet/>
      <dgm:spPr/>
      <dgm:t>
        <a:bodyPr/>
        <a:lstStyle/>
        <a:p>
          <a:r>
            <a:rPr lang="en-US"/>
            <a:t>Note pads, highlighters, pens, a portable printer?</a:t>
          </a:r>
        </a:p>
      </dgm:t>
    </dgm:pt>
    <dgm:pt modelId="{FB99540D-A63E-4E65-B3EC-701F357CC272}" type="parTrans" cxnId="{2678FF62-EF5C-40A1-B2AB-6650C2D3A740}">
      <dgm:prSet/>
      <dgm:spPr/>
      <dgm:t>
        <a:bodyPr/>
        <a:lstStyle/>
        <a:p>
          <a:endParaRPr lang="en-US"/>
        </a:p>
      </dgm:t>
    </dgm:pt>
    <dgm:pt modelId="{BEDAA98B-C155-4A64-B1DD-8ED875157FFD}" type="sibTrans" cxnId="{2678FF62-EF5C-40A1-B2AB-6650C2D3A740}">
      <dgm:prSet/>
      <dgm:spPr/>
      <dgm:t>
        <a:bodyPr/>
        <a:lstStyle/>
        <a:p>
          <a:endParaRPr lang="en-US"/>
        </a:p>
      </dgm:t>
    </dgm:pt>
    <dgm:pt modelId="{CB51414A-290B-4132-B677-8F5C029A7053}">
      <dgm:prSet/>
      <dgm:spPr/>
      <dgm:t>
        <a:bodyPr/>
        <a:lstStyle/>
        <a:p>
          <a:r>
            <a:rPr lang="en-US"/>
            <a:t>Snacks and waters?</a:t>
          </a:r>
        </a:p>
      </dgm:t>
    </dgm:pt>
    <dgm:pt modelId="{1841A565-564F-4820-920C-BC5481058669}" type="parTrans" cxnId="{33120826-D0A9-4837-AB44-08FEBFEDC095}">
      <dgm:prSet/>
      <dgm:spPr/>
      <dgm:t>
        <a:bodyPr/>
        <a:lstStyle/>
        <a:p>
          <a:endParaRPr lang="en-US"/>
        </a:p>
      </dgm:t>
    </dgm:pt>
    <dgm:pt modelId="{BBB8B211-02D5-4ADF-A948-41FD547B0B1F}" type="sibTrans" cxnId="{33120826-D0A9-4837-AB44-08FEBFEDC095}">
      <dgm:prSet/>
      <dgm:spPr/>
      <dgm:t>
        <a:bodyPr/>
        <a:lstStyle/>
        <a:p>
          <a:endParaRPr lang="en-US"/>
        </a:p>
      </dgm:t>
    </dgm:pt>
    <dgm:pt modelId="{FACFED37-3098-401F-8DA4-5BDC7114E6AC}">
      <dgm:prSet/>
      <dgm:spPr/>
      <dgm:t>
        <a:bodyPr/>
        <a:lstStyle/>
        <a:p>
          <a:r>
            <a:rPr lang="en-US"/>
            <a:t>Backup copies of exhibits?</a:t>
          </a:r>
        </a:p>
      </dgm:t>
    </dgm:pt>
    <dgm:pt modelId="{C0383FC5-923D-4C95-AF12-B886482BAF0E}" type="parTrans" cxnId="{CCFC0A94-F58F-4A61-B45F-961C33DE9A79}">
      <dgm:prSet/>
      <dgm:spPr/>
      <dgm:t>
        <a:bodyPr/>
        <a:lstStyle/>
        <a:p>
          <a:endParaRPr lang="en-US"/>
        </a:p>
      </dgm:t>
    </dgm:pt>
    <dgm:pt modelId="{B6D84E8D-B2F7-413D-8F5A-950E283FA890}" type="sibTrans" cxnId="{CCFC0A94-F58F-4A61-B45F-961C33DE9A79}">
      <dgm:prSet/>
      <dgm:spPr/>
      <dgm:t>
        <a:bodyPr/>
        <a:lstStyle/>
        <a:p>
          <a:endParaRPr lang="en-US"/>
        </a:p>
      </dgm:t>
    </dgm:pt>
    <dgm:pt modelId="{FA564554-865A-438A-9CDB-1BCBEAA63EA4}" type="pres">
      <dgm:prSet presAssocID="{B457CAFB-1616-4E23-9522-75846EE1A46D}" presName="linear" presStyleCnt="0">
        <dgm:presLayoutVars>
          <dgm:animLvl val="lvl"/>
          <dgm:resizeHandles val="exact"/>
        </dgm:presLayoutVars>
      </dgm:prSet>
      <dgm:spPr/>
    </dgm:pt>
    <dgm:pt modelId="{EBFA881C-73D6-44F0-8138-5BCF0AC1D6C1}" type="pres">
      <dgm:prSet presAssocID="{398D9341-48C6-4D70-8233-B2F4CF8F874C}" presName="parentText" presStyleLbl="node1" presStyleIdx="0" presStyleCnt="3">
        <dgm:presLayoutVars>
          <dgm:chMax val="0"/>
          <dgm:bulletEnabled val="1"/>
        </dgm:presLayoutVars>
      </dgm:prSet>
      <dgm:spPr/>
    </dgm:pt>
    <dgm:pt modelId="{FBF9AF86-92A5-4224-9879-1EAE497BFF94}" type="pres">
      <dgm:prSet presAssocID="{398D9341-48C6-4D70-8233-B2F4CF8F874C}" presName="childText" presStyleLbl="revTx" presStyleIdx="0" presStyleCnt="1">
        <dgm:presLayoutVars>
          <dgm:bulletEnabled val="1"/>
        </dgm:presLayoutVars>
      </dgm:prSet>
      <dgm:spPr/>
    </dgm:pt>
    <dgm:pt modelId="{7190E02D-81E9-478B-A0BA-FF575EA25519}" type="pres">
      <dgm:prSet presAssocID="{CB51414A-290B-4132-B677-8F5C029A7053}" presName="parentText" presStyleLbl="node1" presStyleIdx="1" presStyleCnt="3">
        <dgm:presLayoutVars>
          <dgm:chMax val="0"/>
          <dgm:bulletEnabled val="1"/>
        </dgm:presLayoutVars>
      </dgm:prSet>
      <dgm:spPr/>
    </dgm:pt>
    <dgm:pt modelId="{A34496E0-4AAB-4C99-BB15-6091B92AF865}" type="pres">
      <dgm:prSet presAssocID="{BBB8B211-02D5-4ADF-A948-41FD547B0B1F}" presName="spacer" presStyleCnt="0"/>
      <dgm:spPr/>
    </dgm:pt>
    <dgm:pt modelId="{5DE810A1-87E5-44D8-B50F-56C01B34073D}" type="pres">
      <dgm:prSet presAssocID="{FACFED37-3098-401F-8DA4-5BDC7114E6AC}" presName="parentText" presStyleLbl="node1" presStyleIdx="2" presStyleCnt="3">
        <dgm:presLayoutVars>
          <dgm:chMax val="0"/>
          <dgm:bulletEnabled val="1"/>
        </dgm:presLayoutVars>
      </dgm:prSet>
      <dgm:spPr/>
    </dgm:pt>
  </dgm:ptLst>
  <dgm:cxnLst>
    <dgm:cxn modelId="{33120826-D0A9-4837-AB44-08FEBFEDC095}" srcId="{B457CAFB-1616-4E23-9522-75846EE1A46D}" destId="{CB51414A-290B-4132-B677-8F5C029A7053}" srcOrd="1" destOrd="0" parTransId="{1841A565-564F-4820-920C-BC5481058669}" sibTransId="{BBB8B211-02D5-4ADF-A948-41FD547B0B1F}"/>
    <dgm:cxn modelId="{C0D6115D-8D7C-4E37-B802-F2770EF04E31}" srcId="{B457CAFB-1616-4E23-9522-75846EE1A46D}" destId="{398D9341-48C6-4D70-8233-B2F4CF8F874C}" srcOrd="0" destOrd="0" parTransId="{7F295CD9-D38F-4EC0-8CBD-4D76162CAF08}" sibTransId="{1FB35235-8012-446C-8B60-CBFACB74AA03}"/>
    <dgm:cxn modelId="{2678FF62-EF5C-40A1-B2AB-6650C2D3A740}" srcId="{398D9341-48C6-4D70-8233-B2F4CF8F874C}" destId="{CFAF371B-30FA-4BEA-929D-6DCA00E73DF2}" srcOrd="0" destOrd="0" parTransId="{FB99540D-A63E-4E65-B3EC-701F357CC272}" sibTransId="{BEDAA98B-C155-4A64-B1DD-8ED875157FFD}"/>
    <dgm:cxn modelId="{D6A8006C-8EDB-4508-B4B2-5C1A8E9EB9E1}" type="presOf" srcId="{CFAF371B-30FA-4BEA-929D-6DCA00E73DF2}" destId="{FBF9AF86-92A5-4224-9879-1EAE497BFF94}" srcOrd="0" destOrd="0" presId="urn:microsoft.com/office/officeart/2005/8/layout/vList2"/>
    <dgm:cxn modelId="{32A30B71-C2F4-43AA-97FB-7FE14703EFFE}" type="presOf" srcId="{B457CAFB-1616-4E23-9522-75846EE1A46D}" destId="{FA564554-865A-438A-9CDB-1BCBEAA63EA4}" srcOrd="0" destOrd="0" presId="urn:microsoft.com/office/officeart/2005/8/layout/vList2"/>
    <dgm:cxn modelId="{3DAF6972-7D44-4603-91E7-8CCA2020A3B9}" type="presOf" srcId="{FACFED37-3098-401F-8DA4-5BDC7114E6AC}" destId="{5DE810A1-87E5-44D8-B50F-56C01B34073D}" srcOrd="0" destOrd="0" presId="urn:microsoft.com/office/officeart/2005/8/layout/vList2"/>
    <dgm:cxn modelId="{CCFC0A94-F58F-4A61-B45F-961C33DE9A79}" srcId="{B457CAFB-1616-4E23-9522-75846EE1A46D}" destId="{FACFED37-3098-401F-8DA4-5BDC7114E6AC}" srcOrd="2" destOrd="0" parTransId="{C0383FC5-923D-4C95-AF12-B886482BAF0E}" sibTransId="{B6D84E8D-B2F7-413D-8F5A-950E283FA890}"/>
    <dgm:cxn modelId="{315D81D2-C9D0-4AA6-8EF6-0B4B426F8B16}" type="presOf" srcId="{CB51414A-290B-4132-B677-8F5C029A7053}" destId="{7190E02D-81E9-478B-A0BA-FF575EA25519}" srcOrd="0" destOrd="0" presId="urn:microsoft.com/office/officeart/2005/8/layout/vList2"/>
    <dgm:cxn modelId="{CAF1C2E8-AEEC-494A-A43A-A9E2692E1FD1}" type="presOf" srcId="{398D9341-48C6-4D70-8233-B2F4CF8F874C}" destId="{EBFA881C-73D6-44F0-8138-5BCF0AC1D6C1}" srcOrd="0" destOrd="0" presId="urn:microsoft.com/office/officeart/2005/8/layout/vList2"/>
    <dgm:cxn modelId="{16D7B586-E344-4B33-81B7-7808A350D63E}" type="presParOf" srcId="{FA564554-865A-438A-9CDB-1BCBEAA63EA4}" destId="{EBFA881C-73D6-44F0-8138-5BCF0AC1D6C1}" srcOrd="0" destOrd="0" presId="urn:microsoft.com/office/officeart/2005/8/layout/vList2"/>
    <dgm:cxn modelId="{8838F659-1267-4F66-A645-B676E22E8C57}" type="presParOf" srcId="{FA564554-865A-438A-9CDB-1BCBEAA63EA4}" destId="{FBF9AF86-92A5-4224-9879-1EAE497BFF94}" srcOrd="1" destOrd="0" presId="urn:microsoft.com/office/officeart/2005/8/layout/vList2"/>
    <dgm:cxn modelId="{620413DB-44C9-408A-AB39-F773426C667B}" type="presParOf" srcId="{FA564554-865A-438A-9CDB-1BCBEAA63EA4}" destId="{7190E02D-81E9-478B-A0BA-FF575EA25519}" srcOrd="2" destOrd="0" presId="urn:microsoft.com/office/officeart/2005/8/layout/vList2"/>
    <dgm:cxn modelId="{0ED0C856-D4B9-4368-A618-2F6DF5E7894E}" type="presParOf" srcId="{FA564554-865A-438A-9CDB-1BCBEAA63EA4}" destId="{A34496E0-4AAB-4C99-BB15-6091B92AF865}" srcOrd="3" destOrd="0" presId="urn:microsoft.com/office/officeart/2005/8/layout/vList2"/>
    <dgm:cxn modelId="{26F21119-B786-4E5C-B5F8-2C724EA3F8B9}" type="presParOf" srcId="{FA564554-865A-438A-9CDB-1BCBEAA63EA4}" destId="{5DE810A1-87E5-44D8-B50F-56C01B34073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D785CE-D984-48F5-901C-A7156B7A4872}">
      <dsp:nvSpPr>
        <dsp:cNvPr id="0" name=""/>
        <dsp:cNvSpPr/>
      </dsp:nvSpPr>
      <dsp:spPr>
        <a:xfrm>
          <a:off x="1333366" y="1704"/>
          <a:ext cx="5333466" cy="1746958"/>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3484" tIns="443728" rIns="103484" bIns="443728" numCol="1" spcCol="1270" anchor="ctr" anchorCtr="0">
          <a:noAutofit/>
        </a:bodyPr>
        <a:lstStyle/>
        <a:p>
          <a:pPr marL="0" lvl="0" indent="0" algn="l" defTabSz="844550">
            <a:lnSpc>
              <a:spcPct val="90000"/>
            </a:lnSpc>
            <a:spcBef>
              <a:spcPct val="0"/>
            </a:spcBef>
            <a:spcAft>
              <a:spcPct val="35000"/>
            </a:spcAft>
            <a:buNone/>
          </a:pPr>
          <a:r>
            <a:rPr lang="en-US" sz="1900" kern="1200"/>
            <a:t>You will learn the best practices to assist attorneys in trial preparation. Give your side the advantage and avoid last minute stress and work.</a:t>
          </a:r>
        </a:p>
      </dsp:txBody>
      <dsp:txXfrm>
        <a:off x="1333366" y="1704"/>
        <a:ext cx="5333466" cy="1746958"/>
      </dsp:txXfrm>
    </dsp:sp>
    <dsp:sp modelId="{C1717210-1493-4349-83DB-C055C98B18CA}">
      <dsp:nvSpPr>
        <dsp:cNvPr id="0" name=""/>
        <dsp:cNvSpPr/>
      </dsp:nvSpPr>
      <dsp:spPr>
        <a:xfrm>
          <a:off x="0" y="1704"/>
          <a:ext cx="1333366" cy="1746958"/>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1270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0557" tIns="172561" rIns="70557" bIns="172561" numCol="1" spcCol="1270" anchor="ctr" anchorCtr="0">
          <a:noAutofit/>
        </a:bodyPr>
        <a:lstStyle/>
        <a:p>
          <a:pPr marL="0" lvl="0" indent="0" algn="ctr" defTabSz="1066800">
            <a:lnSpc>
              <a:spcPct val="90000"/>
            </a:lnSpc>
            <a:spcBef>
              <a:spcPct val="0"/>
            </a:spcBef>
            <a:spcAft>
              <a:spcPct val="35000"/>
            </a:spcAft>
            <a:buNone/>
          </a:pPr>
          <a:r>
            <a:rPr lang="en-US" sz="2400" kern="1200"/>
            <a:t>Learn</a:t>
          </a:r>
        </a:p>
      </dsp:txBody>
      <dsp:txXfrm>
        <a:off x="0" y="1704"/>
        <a:ext cx="1333366" cy="1746958"/>
      </dsp:txXfrm>
    </dsp:sp>
    <dsp:sp modelId="{4966DE65-0313-4318-9114-830F5BFBC4FF}">
      <dsp:nvSpPr>
        <dsp:cNvPr id="0" name=""/>
        <dsp:cNvSpPr/>
      </dsp:nvSpPr>
      <dsp:spPr>
        <a:xfrm>
          <a:off x="1333366" y="1853480"/>
          <a:ext cx="5333466" cy="1746958"/>
        </a:xfrm>
        <a:prstGeom prst="rect">
          <a:avLst/>
        </a:prstGeom>
        <a:solidFill>
          <a:schemeClr val="accent5">
            <a:tint val="40000"/>
            <a:alpha val="90000"/>
            <a:hueOff val="-5972333"/>
            <a:satOff val="1333"/>
            <a:lumOff val="200"/>
            <a:alphaOff val="0"/>
          </a:schemeClr>
        </a:solidFill>
        <a:ln w="12700" cap="flat" cmpd="sng" algn="ctr">
          <a:solidFill>
            <a:schemeClr val="accent5">
              <a:tint val="40000"/>
              <a:alpha val="90000"/>
              <a:hueOff val="-5972333"/>
              <a:satOff val="1333"/>
              <a:lumOff val="20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3484" tIns="443728" rIns="103484" bIns="443728" numCol="1" spcCol="1270" anchor="ctr" anchorCtr="0">
          <a:noAutofit/>
        </a:bodyPr>
        <a:lstStyle/>
        <a:p>
          <a:pPr marL="0" lvl="0" indent="0" algn="l" defTabSz="844550">
            <a:lnSpc>
              <a:spcPct val="90000"/>
            </a:lnSpc>
            <a:spcBef>
              <a:spcPct val="0"/>
            </a:spcBef>
            <a:spcAft>
              <a:spcPct val="35000"/>
            </a:spcAft>
            <a:buNone/>
          </a:pPr>
          <a:r>
            <a:rPr lang="en-US" sz="1900" kern="1200"/>
            <a:t>You will learn tips and strategies in jury selection.</a:t>
          </a:r>
        </a:p>
      </dsp:txBody>
      <dsp:txXfrm>
        <a:off x="1333366" y="1853480"/>
        <a:ext cx="5333466" cy="1746958"/>
      </dsp:txXfrm>
    </dsp:sp>
    <dsp:sp modelId="{50F007E0-8E68-468A-ACF3-7B58E3F22568}">
      <dsp:nvSpPr>
        <dsp:cNvPr id="0" name=""/>
        <dsp:cNvSpPr/>
      </dsp:nvSpPr>
      <dsp:spPr>
        <a:xfrm>
          <a:off x="0" y="1853480"/>
          <a:ext cx="1333366" cy="1746958"/>
        </a:xfrm>
        <a:prstGeom prst="rect">
          <a:avLst/>
        </a:prstGeom>
        <a:gradFill rotWithShape="0">
          <a:gsLst>
            <a:gs pos="0">
              <a:schemeClr val="accent5">
                <a:hueOff val="-6076075"/>
                <a:satOff val="-413"/>
                <a:lumOff val="981"/>
                <a:alphaOff val="0"/>
                <a:satMod val="103000"/>
                <a:lumMod val="102000"/>
                <a:tint val="94000"/>
              </a:schemeClr>
            </a:gs>
            <a:gs pos="50000">
              <a:schemeClr val="accent5">
                <a:hueOff val="-6076075"/>
                <a:satOff val="-413"/>
                <a:lumOff val="981"/>
                <a:alphaOff val="0"/>
                <a:satMod val="110000"/>
                <a:lumMod val="100000"/>
                <a:shade val="100000"/>
              </a:schemeClr>
            </a:gs>
            <a:gs pos="100000">
              <a:schemeClr val="accent5">
                <a:hueOff val="-6076075"/>
                <a:satOff val="-413"/>
                <a:lumOff val="981"/>
                <a:alphaOff val="0"/>
                <a:lumMod val="99000"/>
                <a:satMod val="120000"/>
                <a:shade val="78000"/>
              </a:schemeClr>
            </a:gs>
          </a:gsLst>
          <a:lin ang="5400000" scaled="0"/>
        </a:gradFill>
        <a:ln w="12700" cap="flat" cmpd="sng" algn="ctr">
          <a:solidFill>
            <a:schemeClr val="accent5">
              <a:hueOff val="-6076075"/>
              <a:satOff val="-413"/>
              <a:lumOff val="981"/>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0557" tIns="172561" rIns="70557" bIns="172561" numCol="1" spcCol="1270" anchor="ctr" anchorCtr="0">
          <a:noAutofit/>
        </a:bodyPr>
        <a:lstStyle/>
        <a:p>
          <a:pPr marL="0" lvl="0" indent="0" algn="ctr" defTabSz="1066800">
            <a:lnSpc>
              <a:spcPct val="90000"/>
            </a:lnSpc>
            <a:spcBef>
              <a:spcPct val="0"/>
            </a:spcBef>
            <a:spcAft>
              <a:spcPct val="35000"/>
            </a:spcAft>
            <a:buNone/>
          </a:pPr>
          <a:r>
            <a:rPr lang="en-US" sz="2400" kern="1200"/>
            <a:t>Learn</a:t>
          </a:r>
        </a:p>
      </dsp:txBody>
      <dsp:txXfrm>
        <a:off x="0" y="1853480"/>
        <a:ext cx="1333366" cy="1746958"/>
      </dsp:txXfrm>
    </dsp:sp>
    <dsp:sp modelId="{86178295-680A-4636-8642-834C6DB44779}">
      <dsp:nvSpPr>
        <dsp:cNvPr id="0" name=""/>
        <dsp:cNvSpPr/>
      </dsp:nvSpPr>
      <dsp:spPr>
        <a:xfrm>
          <a:off x="1333366" y="3705256"/>
          <a:ext cx="5333466" cy="1746958"/>
        </a:xfrm>
        <a:prstGeom prst="rect">
          <a:avLst/>
        </a:prstGeom>
        <a:solidFill>
          <a:schemeClr val="accent5">
            <a:tint val="40000"/>
            <a:alpha val="90000"/>
            <a:hueOff val="-11944666"/>
            <a:satOff val="2667"/>
            <a:lumOff val="401"/>
            <a:alphaOff val="0"/>
          </a:schemeClr>
        </a:solidFill>
        <a:ln w="12700" cap="flat" cmpd="sng" algn="ctr">
          <a:solidFill>
            <a:schemeClr val="accent5">
              <a:tint val="40000"/>
              <a:alpha val="90000"/>
              <a:hueOff val="-11944666"/>
              <a:satOff val="2667"/>
              <a:lumOff val="40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3484" tIns="443728" rIns="103484" bIns="443728" numCol="1" spcCol="1270" anchor="ctr" anchorCtr="0">
          <a:noAutofit/>
        </a:bodyPr>
        <a:lstStyle/>
        <a:p>
          <a:pPr marL="0" lvl="0" indent="0" algn="l" defTabSz="844550">
            <a:lnSpc>
              <a:spcPct val="90000"/>
            </a:lnSpc>
            <a:spcBef>
              <a:spcPct val="0"/>
            </a:spcBef>
            <a:spcAft>
              <a:spcPct val="35000"/>
            </a:spcAft>
            <a:buNone/>
          </a:pPr>
          <a:r>
            <a:rPr lang="en-US" sz="1900" kern="1200"/>
            <a:t>Learn tips and practices to assist your attorney in witness preparation and introduction of exhibits/evidence</a:t>
          </a:r>
        </a:p>
      </dsp:txBody>
      <dsp:txXfrm>
        <a:off x="1333366" y="3705256"/>
        <a:ext cx="5333466" cy="1746958"/>
      </dsp:txXfrm>
    </dsp:sp>
    <dsp:sp modelId="{0E46E268-57F9-42D7-9D74-5B4C901AA2D3}">
      <dsp:nvSpPr>
        <dsp:cNvPr id="0" name=""/>
        <dsp:cNvSpPr/>
      </dsp:nvSpPr>
      <dsp:spPr>
        <a:xfrm>
          <a:off x="0" y="3705256"/>
          <a:ext cx="1333366" cy="1746958"/>
        </a:xfrm>
        <a:prstGeom prst="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w="12700" cap="flat" cmpd="sng" algn="ctr">
          <a:solidFill>
            <a:schemeClr val="accent5">
              <a:hueOff val="-12152150"/>
              <a:satOff val="-826"/>
              <a:lumOff val="1961"/>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0557" tIns="172561" rIns="70557" bIns="172561" numCol="1" spcCol="1270" anchor="ctr" anchorCtr="0">
          <a:noAutofit/>
        </a:bodyPr>
        <a:lstStyle/>
        <a:p>
          <a:pPr marL="0" lvl="0" indent="0" algn="ctr" defTabSz="1066800">
            <a:lnSpc>
              <a:spcPct val="90000"/>
            </a:lnSpc>
            <a:spcBef>
              <a:spcPct val="0"/>
            </a:spcBef>
            <a:spcAft>
              <a:spcPct val="35000"/>
            </a:spcAft>
            <a:buNone/>
          </a:pPr>
          <a:r>
            <a:rPr lang="en-US" sz="2400" kern="1200"/>
            <a:t>Learn</a:t>
          </a:r>
        </a:p>
      </dsp:txBody>
      <dsp:txXfrm>
        <a:off x="0" y="3705256"/>
        <a:ext cx="1333366" cy="17469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D3FC23-51C2-45EA-ADC4-175C348198B4}">
      <dsp:nvSpPr>
        <dsp:cNvPr id="0" name=""/>
        <dsp:cNvSpPr/>
      </dsp:nvSpPr>
      <dsp:spPr>
        <a:xfrm>
          <a:off x="0" y="371434"/>
          <a:ext cx="6666833" cy="233415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395732" rIns="517420"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Knowing who is going to go when and on what day. </a:t>
          </a:r>
        </a:p>
        <a:p>
          <a:pPr marL="171450" lvl="1" indent="-171450" algn="l" defTabSz="844550">
            <a:lnSpc>
              <a:spcPct val="90000"/>
            </a:lnSpc>
            <a:spcBef>
              <a:spcPct val="0"/>
            </a:spcBef>
            <a:spcAft>
              <a:spcPct val="15000"/>
            </a:spcAft>
            <a:buChar char="•"/>
          </a:pPr>
          <a:r>
            <a:rPr lang="en-US" sz="1900" kern="1200" dirty="0"/>
            <a:t>Virtual witnesses? Links and Audio/Video Checks</a:t>
          </a:r>
        </a:p>
        <a:p>
          <a:pPr marL="171450" lvl="1" indent="-171450" algn="l" defTabSz="844550">
            <a:lnSpc>
              <a:spcPct val="90000"/>
            </a:lnSpc>
            <a:spcBef>
              <a:spcPct val="0"/>
            </a:spcBef>
            <a:spcAft>
              <a:spcPct val="15000"/>
            </a:spcAft>
            <a:buChar char="•"/>
          </a:pPr>
          <a:r>
            <a:rPr lang="en-US" sz="1900" kern="1200" dirty="0"/>
            <a:t>Do you need to take a witness out of order?</a:t>
          </a:r>
        </a:p>
        <a:p>
          <a:pPr marL="171450" lvl="1" indent="-171450" algn="l" defTabSz="844550">
            <a:lnSpc>
              <a:spcPct val="90000"/>
            </a:lnSpc>
            <a:spcBef>
              <a:spcPct val="0"/>
            </a:spcBef>
            <a:spcAft>
              <a:spcPct val="15000"/>
            </a:spcAft>
            <a:buChar char="•"/>
          </a:pPr>
          <a:r>
            <a:rPr lang="en-US" sz="1900" kern="1200" dirty="0"/>
            <a:t>Are we going to stay late to finish an expert?</a:t>
          </a:r>
        </a:p>
        <a:p>
          <a:pPr marL="342900" lvl="2" indent="-171450" algn="l" defTabSz="844550">
            <a:lnSpc>
              <a:spcPct val="90000"/>
            </a:lnSpc>
            <a:spcBef>
              <a:spcPct val="0"/>
            </a:spcBef>
            <a:spcAft>
              <a:spcPct val="15000"/>
            </a:spcAft>
            <a:buChar char="•"/>
          </a:pPr>
          <a:r>
            <a:rPr lang="en-US" sz="1900" kern="1200"/>
            <a:t>When jurors are in the know, they are in a better mood (Judges too!)</a:t>
          </a:r>
        </a:p>
      </dsp:txBody>
      <dsp:txXfrm>
        <a:off x="0" y="371434"/>
        <a:ext cx="6666833" cy="2334150"/>
      </dsp:txXfrm>
    </dsp:sp>
    <dsp:sp modelId="{54EBAE63-18BA-49E7-A3D8-1B5E361510BB}">
      <dsp:nvSpPr>
        <dsp:cNvPr id="0" name=""/>
        <dsp:cNvSpPr/>
      </dsp:nvSpPr>
      <dsp:spPr>
        <a:xfrm>
          <a:off x="333341" y="90994"/>
          <a:ext cx="4666783" cy="56088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844550">
            <a:lnSpc>
              <a:spcPct val="90000"/>
            </a:lnSpc>
            <a:spcBef>
              <a:spcPct val="0"/>
            </a:spcBef>
            <a:spcAft>
              <a:spcPct val="35000"/>
            </a:spcAft>
            <a:buNone/>
          </a:pPr>
          <a:r>
            <a:rPr lang="en-US" sz="1900" kern="1200"/>
            <a:t>Scheduling of witnesses</a:t>
          </a:r>
        </a:p>
      </dsp:txBody>
      <dsp:txXfrm>
        <a:off x="360721" y="118374"/>
        <a:ext cx="4612023" cy="506120"/>
      </dsp:txXfrm>
    </dsp:sp>
    <dsp:sp modelId="{2E7CC57F-520C-4586-BD4E-C9A5794BD262}">
      <dsp:nvSpPr>
        <dsp:cNvPr id="0" name=""/>
        <dsp:cNvSpPr/>
      </dsp:nvSpPr>
      <dsp:spPr>
        <a:xfrm>
          <a:off x="0" y="3088625"/>
          <a:ext cx="6666833" cy="22743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395732" rIns="517420"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a:t>Properly pre-marking and tagging exhibits</a:t>
          </a:r>
        </a:p>
        <a:p>
          <a:pPr marL="171450" lvl="1" indent="-171450" algn="l" defTabSz="844550">
            <a:lnSpc>
              <a:spcPct val="90000"/>
            </a:lnSpc>
            <a:spcBef>
              <a:spcPct val="0"/>
            </a:spcBef>
            <a:spcAft>
              <a:spcPct val="15000"/>
            </a:spcAft>
            <a:buChar char="•"/>
          </a:pPr>
          <a:r>
            <a:rPr lang="en-US" sz="1900" kern="1200"/>
            <a:t>Getting agreements to exhibits in advance to avoid long hearings on objections</a:t>
          </a:r>
        </a:p>
        <a:p>
          <a:pPr marL="171450" lvl="1" indent="-171450" algn="l" defTabSz="844550">
            <a:lnSpc>
              <a:spcPct val="90000"/>
            </a:lnSpc>
            <a:spcBef>
              <a:spcPct val="0"/>
            </a:spcBef>
            <a:spcAft>
              <a:spcPct val="15000"/>
            </a:spcAft>
            <a:buChar char="•"/>
          </a:pPr>
          <a:r>
            <a:rPr lang="en-US" sz="1900" kern="1200"/>
            <a:t>Verifying what exhibits go back with the jury</a:t>
          </a:r>
        </a:p>
        <a:p>
          <a:pPr marL="171450" lvl="1" indent="-171450" algn="l" defTabSz="844550">
            <a:lnSpc>
              <a:spcPct val="90000"/>
            </a:lnSpc>
            <a:spcBef>
              <a:spcPct val="0"/>
            </a:spcBef>
            <a:spcAft>
              <a:spcPct val="15000"/>
            </a:spcAft>
            <a:buChar char="•"/>
          </a:pPr>
          <a:r>
            <a:rPr lang="en-US" sz="1900" kern="1200"/>
            <a:t>Knowing juries don’t understand the difference between demonstrative aids and evidence</a:t>
          </a:r>
        </a:p>
      </dsp:txBody>
      <dsp:txXfrm>
        <a:off x="0" y="3088625"/>
        <a:ext cx="6666833" cy="2274300"/>
      </dsp:txXfrm>
    </dsp:sp>
    <dsp:sp modelId="{C44AA316-7332-4C8D-B107-ECADF5305BF0}">
      <dsp:nvSpPr>
        <dsp:cNvPr id="0" name=""/>
        <dsp:cNvSpPr/>
      </dsp:nvSpPr>
      <dsp:spPr>
        <a:xfrm>
          <a:off x="333341" y="2808185"/>
          <a:ext cx="4666783" cy="56088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844550">
            <a:lnSpc>
              <a:spcPct val="90000"/>
            </a:lnSpc>
            <a:spcBef>
              <a:spcPct val="0"/>
            </a:spcBef>
            <a:spcAft>
              <a:spcPct val="35000"/>
            </a:spcAft>
            <a:buNone/>
          </a:pPr>
          <a:r>
            <a:rPr lang="en-US" sz="1900" kern="1200"/>
            <a:t>Exhibits</a:t>
          </a:r>
        </a:p>
      </dsp:txBody>
      <dsp:txXfrm>
        <a:off x="360721" y="2835565"/>
        <a:ext cx="4612023" cy="506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FA881C-73D6-44F0-8138-5BCF0AC1D6C1}">
      <dsp:nvSpPr>
        <dsp:cNvPr id="0" name=""/>
        <dsp:cNvSpPr/>
      </dsp:nvSpPr>
      <dsp:spPr>
        <a:xfrm>
          <a:off x="0" y="6349"/>
          <a:ext cx="6666833" cy="14718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What do you need from the office for trial?</a:t>
          </a:r>
        </a:p>
      </dsp:txBody>
      <dsp:txXfrm>
        <a:off x="71850" y="78199"/>
        <a:ext cx="6523133" cy="1328160"/>
      </dsp:txXfrm>
    </dsp:sp>
    <dsp:sp modelId="{FBF9AF86-92A5-4224-9879-1EAE497BFF94}">
      <dsp:nvSpPr>
        <dsp:cNvPr id="0" name=""/>
        <dsp:cNvSpPr/>
      </dsp:nvSpPr>
      <dsp:spPr>
        <a:xfrm>
          <a:off x="0" y="1478209"/>
          <a:ext cx="6666833" cy="919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en-US" sz="2900" kern="1200"/>
            <a:t>Note pads, highlighters, pens, a portable printer?</a:t>
          </a:r>
        </a:p>
      </dsp:txBody>
      <dsp:txXfrm>
        <a:off x="0" y="1478209"/>
        <a:ext cx="6666833" cy="919080"/>
      </dsp:txXfrm>
    </dsp:sp>
    <dsp:sp modelId="{7190E02D-81E9-478B-A0BA-FF575EA25519}">
      <dsp:nvSpPr>
        <dsp:cNvPr id="0" name=""/>
        <dsp:cNvSpPr/>
      </dsp:nvSpPr>
      <dsp:spPr>
        <a:xfrm>
          <a:off x="0" y="2397290"/>
          <a:ext cx="6666833" cy="1471860"/>
        </a:xfrm>
        <a:prstGeom prst="roundRect">
          <a:avLst/>
        </a:prstGeom>
        <a:gradFill rotWithShape="0">
          <a:gsLst>
            <a:gs pos="0">
              <a:schemeClr val="accent2">
                <a:hueOff val="3221807"/>
                <a:satOff val="-9246"/>
                <a:lumOff val="-14805"/>
                <a:alphaOff val="0"/>
                <a:satMod val="103000"/>
                <a:lumMod val="102000"/>
                <a:tint val="94000"/>
              </a:schemeClr>
            </a:gs>
            <a:gs pos="50000">
              <a:schemeClr val="accent2">
                <a:hueOff val="3221807"/>
                <a:satOff val="-9246"/>
                <a:lumOff val="-14805"/>
                <a:alphaOff val="0"/>
                <a:satMod val="110000"/>
                <a:lumMod val="100000"/>
                <a:shade val="100000"/>
              </a:schemeClr>
            </a:gs>
            <a:gs pos="100000">
              <a:schemeClr val="accent2">
                <a:hueOff val="3221807"/>
                <a:satOff val="-9246"/>
                <a:lumOff val="-1480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Snacks and waters?</a:t>
          </a:r>
        </a:p>
      </dsp:txBody>
      <dsp:txXfrm>
        <a:off x="71850" y="2469140"/>
        <a:ext cx="6523133" cy="1328160"/>
      </dsp:txXfrm>
    </dsp:sp>
    <dsp:sp modelId="{5DE810A1-87E5-44D8-B50F-56C01B34073D}">
      <dsp:nvSpPr>
        <dsp:cNvPr id="0" name=""/>
        <dsp:cNvSpPr/>
      </dsp:nvSpPr>
      <dsp:spPr>
        <a:xfrm>
          <a:off x="0" y="3975710"/>
          <a:ext cx="6666833" cy="1471860"/>
        </a:xfrm>
        <a:prstGeom prst="round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Backup copies of exhibits?</a:t>
          </a:r>
        </a:p>
      </dsp:txBody>
      <dsp:txXfrm>
        <a:off x="71850" y="4047560"/>
        <a:ext cx="6523133" cy="1328160"/>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E1E64E-0F4A-411F-B874-008F0E48BE58}" type="datetimeFigureOut">
              <a:rPr lang="en-US" smtClean="0"/>
              <a:t>3/26/2026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292C9E-F708-4D62-9CF3-0FA3BBEA0658}" type="slidenum">
              <a:rPr lang="en-US" smtClean="0"/>
              <a:t>‹#›</a:t>
            </a:fld>
            <a:endParaRPr lang="en-US"/>
          </a:p>
        </p:txBody>
      </p:sp>
    </p:spTree>
    <p:extLst>
      <p:ext uri="{BB962C8B-B14F-4D97-AF65-F5344CB8AC3E}">
        <p14:creationId xmlns:p14="http://schemas.microsoft.com/office/powerpoint/2010/main" val="1706813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kind of relationship do you have with your attorney(s)?</a:t>
            </a:r>
          </a:p>
          <a:p>
            <a:pPr marL="171450" indent="-171450">
              <a:buFontTx/>
              <a:buChar char="-"/>
            </a:pPr>
            <a:r>
              <a:rPr lang="en-US" dirty="0"/>
              <a:t>Comfortable telling them the truth?</a:t>
            </a:r>
          </a:p>
          <a:p>
            <a:pPr marL="171450" indent="-171450">
              <a:buFontTx/>
              <a:buChar char="-"/>
            </a:pPr>
            <a:r>
              <a:rPr lang="en-US" dirty="0"/>
              <a:t>Do they listen?</a:t>
            </a:r>
          </a:p>
        </p:txBody>
      </p:sp>
      <p:sp>
        <p:nvSpPr>
          <p:cNvPr id="4" name="Slide Number Placeholder 3"/>
          <p:cNvSpPr>
            <a:spLocks noGrp="1"/>
          </p:cNvSpPr>
          <p:nvPr>
            <p:ph type="sldNum" sz="quarter" idx="5"/>
          </p:nvPr>
        </p:nvSpPr>
        <p:spPr/>
        <p:txBody>
          <a:bodyPr/>
          <a:lstStyle/>
          <a:p>
            <a:fld id="{A6292C9E-F708-4D62-9CF3-0FA3BBEA0658}" type="slidenum">
              <a:rPr lang="en-US" smtClean="0"/>
              <a:t>2</a:t>
            </a:fld>
            <a:endParaRPr lang="en-US"/>
          </a:p>
        </p:txBody>
      </p:sp>
    </p:spTree>
    <p:extLst>
      <p:ext uri="{BB962C8B-B14F-4D97-AF65-F5344CB8AC3E}">
        <p14:creationId xmlns:p14="http://schemas.microsoft.com/office/powerpoint/2010/main" val="3049847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Copies of jury instructions</a:t>
            </a:r>
          </a:p>
        </p:txBody>
      </p:sp>
      <p:sp>
        <p:nvSpPr>
          <p:cNvPr id="4" name="Slide Number Placeholder 3"/>
          <p:cNvSpPr>
            <a:spLocks noGrp="1"/>
          </p:cNvSpPr>
          <p:nvPr>
            <p:ph type="sldNum" sz="quarter" idx="5"/>
          </p:nvPr>
        </p:nvSpPr>
        <p:spPr/>
        <p:txBody>
          <a:bodyPr/>
          <a:lstStyle/>
          <a:p>
            <a:fld id="{A6292C9E-F708-4D62-9CF3-0FA3BBEA0658}" type="slidenum">
              <a:rPr lang="en-US" smtClean="0"/>
              <a:t>15</a:t>
            </a:fld>
            <a:endParaRPr lang="en-US"/>
          </a:p>
        </p:txBody>
      </p:sp>
    </p:spTree>
    <p:extLst>
      <p:ext uri="{BB962C8B-B14F-4D97-AF65-F5344CB8AC3E}">
        <p14:creationId xmlns:p14="http://schemas.microsoft.com/office/powerpoint/2010/main" val="470142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292C9E-F708-4D62-9CF3-0FA3BBEA0658}" type="slidenum">
              <a:rPr lang="en-US" smtClean="0"/>
              <a:t>16</a:t>
            </a:fld>
            <a:endParaRPr lang="en-US"/>
          </a:p>
        </p:txBody>
      </p:sp>
    </p:spTree>
    <p:extLst>
      <p:ext uri="{BB962C8B-B14F-4D97-AF65-F5344CB8AC3E}">
        <p14:creationId xmlns:p14="http://schemas.microsoft.com/office/powerpoint/2010/main" val="4127674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Beamer’s pet peeve: blaming paralegal, clerk, staff, etc.</a:t>
            </a:r>
          </a:p>
        </p:txBody>
      </p:sp>
      <p:sp>
        <p:nvSpPr>
          <p:cNvPr id="4" name="Slide Number Placeholder 3"/>
          <p:cNvSpPr>
            <a:spLocks noGrp="1"/>
          </p:cNvSpPr>
          <p:nvPr>
            <p:ph type="sldNum" sz="quarter" idx="5"/>
          </p:nvPr>
        </p:nvSpPr>
        <p:spPr/>
        <p:txBody>
          <a:bodyPr/>
          <a:lstStyle/>
          <a:p>
            <a:fld id="{A6292C9E-F708-4D62-9CF3-0FA3BBEA0658}" type="slidenum">
              <a:rPr lang="en-US" smtClean="0"/>
              <a:t>3</a:t>
            </a:fld>
            <a:endParaRPr lang="en-US"/>
          </a:p>
        </p:txBody>
      </p:sp>
    </p:spTree>
    <p:extLst>
      <p:ext uri="{BB962C8B-B14F-4D97-AF65-F5344CB8AC3E}">
        <p14:creationId xmlns:p14="http://schemas.microsoft.com/office/powerpoint/2010/main" val="3967816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 the timeline of your case. You’re </a:t>
            </a:r>
            <a:r>
              <a:rPr lang="en-US"/>
              <a:t>the foundation.</a:t>
            </a:r>
            <a:endParaRPr lang="en-US" dirty="0"/>
          </a:p>
        </p:txBody>
      </p:sp>
      <p:sp>
        <p:nvSpPr>
          <p:cNvPr id="4" name="Slide Number Placeholder 3"/>
          <p:cNvSpPr>
            <a:spLocks noGrp="1"/>
          </p:cNvSpPr>
          <p:nvPr>
            <p:ph type="sldNum" sz="quarter" idx="5"/>
          </p:nvPr>
        </p:nvSpPr>
        <p:spPr/>
        <p:txBody>
          <a:bodyPr/>
          <a:lstStyle/>
          <a:p>
            <a:fld id="{A6292C9E-F708-4D62-9CF3-0FA3BBEA0658}" type="slidenum">
              <a:rPr lang="en-US" smtClean="0"/>
              <a:t>5</a:t>
            </a:fld>
            <a:endParaRPr lang="en-US"/>
          </a:p>
        </p:txBody>
      </p:sp>
    </p:spTree>
    <p:extLst>
      <p:ext uri="{BB962C8B-B14F-4D97-AF65-F5344CB8AC3E}">
        <p14:creationId xmlns:p14="http://schemas.microsoft.com/office/powerpoint/2010/main" val="2725961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QUIZ:</a:t>
            </a:r>
          </a:p>
          <a:p>
            <a:pPr marL="171450" indent="-171450">
              <a:buFontTx/>
              <a:buChar char="-"/>
            </a:pPr>
            <a:r>
              <a:rPr lang="en-US" dirty="0"/>
              <a:t>Attorney wants to file a motion to compel, drafts it up, and sends it to you to file. What should you do? </a:t>
            </a:r>
          </a:p>
          <a:p>
            <a:pPr marL="628650" lvl="1" indent="-171450">
              <a:buFontTx/>
              <a:buChar char="-"/>
            </a:pPr>
            <a:r>
              <a:rPr lang="en-US" dirty="0"/>
              <a:t>File it?</a:t>
            </a:r>
          </a:p>
          <a:p>
            <a:pPr marL="628650" lvl="1" indent="-171450">
              <a:buFontTx/>
              <a:buChar char="-"/>
            </a:pPr>
            <a:r>
              <a:rPr lang="en-US" dirty="0"/>
              <a:t>Schedule a meeting time w/paralegal from opposing side?</a:t>
            </a:r>
          </a:p>
          <a:p>
            <a:pPr marL="628650" lvl="1" indent="-171450">
              <a:buFontTx/>
              <a:buChar char="-"/>
            </a:pPr>
            <a:r>
              <a:rPr lang="en-US" dirty="0"/>
              <a:t>Schedule a time to discuss w/opposing counsel?</a:t>
            </a:r>
          </a:p>
          <a:p>
            <a:pPr marL="628650" lvl="1" indent="-171450">
              <a:buFontTx/>
              <a:buChar char="-"/>
            </a:pPr>
            <a:r>
              <a:rPr lang="en-US" dirty="0"/>
              <a:t>Ask about meet and confer?</a:t>
            </a:r>
          </a:p>
          <a:p>
            <a:pPr marL="457200" lvl="1" indent="0">
              <a:buFontTx/>
              <a:buNone/>
            </a:pPr>
            <a:endParaRPr lang="en-US" dirty="0"/>
          </a:p>
          <a:p>
            <a:pPr marL="171450" lvl="0" indent="-171450">
              <a:buFontTx/>
              <a:buChar char="-"/>
            </a:pPr>
            <a:r>
              <a:rPr lang="en-US" dirty="0"/>
              <a:t>Let’s say the attorney’s meet and confer, no agreement. Motion is drafted using the standard firm template. What’s required in the new rule?</a:t>
            </a:r>
          </a:p>
          <a:p>
            <a:pPr marL="628650" lvl="1" indent="-171450">
              <a:buFontTx/>
              <a:buChar char="-"/>
            </a:pPr>
            <a:r>
              <a:rPr lang="en-US" dirty="0"/>
              <a:t>“I certify that prior to filing this motion, I discussed the relief requested in this motion by [method of comm. And date] with the opposing party and [the opposing party (agrees or disagrees) on the resolution of all or part of the motion] OR [the opposing party did not respond (describing with particularity all of the efforts undertaken to accomplish dialogue with the opposing party prior to filing the motion)].”</a:t>
            </a:r>
          </a:p>
          <a:p>
            <a:pPr marL="457200" lvl="1" indent="0">
              <a:buFontTx/>
              <a:buNone/>
            </a:pPr>
            <a:endParaRPr lang="en-US" dirty="0"/>
          </a:p>
          <a:p>
            <a:pPr marL="171450" lvl="0" indent="-171450">
              <a:buFontTx/>
              <a:buChar char="-"/>
            </a:pPr>
            <a:r>
              <a:rPr lang="en-US" dirty="0"/>
              <a:t>Let’s say there was a meet and confer before filing the motion. Now, we need to set a hearing. The attorney says: SET IT FOR A HEARING ASAP!</a:t>
            </a:r>
          </a:p>
          <a:p>
            <a:pPr marL="628650" lvl="1" indent="-171450">
              <a:buFontTx/>
              <a:buChar char="-"/>
            </a:pPr>
            <a:r>
              <a:rPr lang="en-US" dirty="0"/>
              <a:t>Look at the court’s calendar for available times?</a:t>
            </a:r>
          </a:p>
          <a:p>
            <a:pPr marL="628650" lvl="1" indent="-171450">
              <a:buFontTx/>
              <a:buChar char="-"/>
            </a:pPr>
            <a:r>
              <a:rPr lang="en-US" dirty="0"/>
              <a:t>Reach out to the paralegal from the other side?</a:t>
            </a:r>
          </a:p>
          <a:p>
            <a:pPr marL="628650" lvl="1" indent="-171450">
              <a:buFontTx/>
              <a:buChar char="-"/>
            </a:pPr>
            <a:endParaRPr lang="en-US" dirty="0"/>
          </a:p>
          <a:p>
            <a:pPr marL="171450" lvl="0" indent="-171450">
              <a:buFontTx/>
              <a:buChar char="-"/>
            </a:pPr>
            <a:r>
              <a:rPr lang="en-US" dirty="0"/>
              <a:t>9</a:t>
            </a:r>
            <a:r>
              <a:rPr lang="en-US" baseline="30000" dirty="0"/>
              <a:t>th</a:t>
            </a:r>
            <a:r>
              <a:rPr lang="en-US" dirty="0"/>
              <a:t> Cir Admin Order requires Meet and Confer – where does the certification go? </a:t>
            </a:r>
          </a:p>
          <a:p>
            <a:pPr marL="628650" lvl="1" indent="-171450">
              <a:buFontTx/>
              <a:buChar char="-"/>
            </a:pPr>
            <a:r>
              <a:rPr lang="en-US" dirty="0"/>
              <a:t>In the motion?</a:t>
            </a:r>
          </a:p>
          <a:p>
            <a:pPr marL="628650" lvl="1" indent="-171450">
              <a:buFontTx/>
              <a:buChar char="-"/>
            </a:pPr>
            <a:r>
              <a:rPr lang="en-US" dirty="0"/>
              <a:t>In the notice of hearing?</a:t>
            </a:r>
          </a:p>
          <a:p>
            <a:endParaRPr lang="en-US" dirty="0"/>
          </a:p>
          <a:p>
            <a:r>
              <a:rPr lang="en-US" b="1" u="sng" dirty="0"/>
              <a:t>Meet and Confer Requirements:</a:t>
            </a:r>
          </a:p>
          <a:p>
            <a:pPr marL="171450" indent="-171450">
              <a:buFontTx/>
              <a:buChar char="-"/>
            </a:pPr>
            <a:r>
              <a:rPr lang="en-US" dirty="0"/>
              <a:t>Fla. R. C. Pro 1.202 CONFERRAL PRIOR TO FILING MOTIONS </a:t>
            </a:r>
            <a:r>
              <a:rPr lang="en-US" dirty="0">
                <a:sym typeface="Wingdings" panose="05000000000000000000" pitchFamily="2" charset="2"/>
              </a:rPr>
              <a:t> </a:t>
            </a:r>
          </a:p>
          <a:p>
            <a:pPr marL="171450" indent="-171450">
              <a:buFontTx/>
              <a:buChar char="-"/>
            </a:pPr>
            <a:r>
              <a:rPr lang="en-US" dirty="0">
                <a:sym typeface="Wingdings" panose="05000000000000000000" pitchFamily="2" charset="2"/>
              </a:rPr>
              <a:t>9</a:t>
            </a:r>
            <a:r>
              <a:rPr lang="en-US" baseline="30000" dirty="0">
                <a:sym typeface="Wingdings" panose="05000000000000000000" pitchFamily="2" charset="2"/>
              </a:rPr>
              <a:t>th</a:t>
            </a:r>
            <a:r>
              <a:rPr lang="en-US" dirty="0">
                <a:sym typeface="Wingdings" panose="05000000000000000000" pitchFamily="2" charset="2"/>
              </a:rPr>
              <a:t> Cir Admin Order 2012-03</a:t>
            </a:r>
            <a:endParaRPr lang="en-US" dirty="0"/>
          </a:p>
          <a:p>
            <a:pPr marL="171450" indent="-171450">
              <a:buFontTx/>
              <a:buChar char="-"/>
            </a:pPr>
            <a:r>
              <a:rPr lang="en-US" dirty="0"/>
              <a:t>and 9</a:t>
            </a:r>
            <a:r>
              <a:rPr lang="en-US" baseline="30000" dirty="0"/>
              <a:t>th</a:t>
            </a:r>
            <a:r>
              <a:rPr lang="en-US" dirty="0"/>
              <a:t> Circuit Admin order – meaningful meet and confer BEFORE filing the motions and BEFORE setting the motion for a hearing.</a:t>
            </a:r>
          </a:p>
          <a:p>
            <a:pPr marL="171450" indent="-171450">
              <a:buFontTx/>
              <a:buChar char="-"/>
            </a:pPr>
            <a:r>
              <a:rPr lang="en-US" dirty="0"/>
              <a:t>Must be on the phone or in person</a:t>
            </a:r>
          </a:p>
          <a:p>
            <a:pPr marL="171450" indent="-171450">
              <a:buFontTx/>
              <a:buChar char="-"/>
            </a:pPr>
            <a:endParaRPr lang="en-US" dirty="0"/>
          </a:p>
          <a:p>
            <a:pPr marL="0" indent="0">
              <a:buFontTx/>
              <a:buNone/>
            </a:pPr>
            <a:r>
              <a:rPr lang="en-US" b="1" u="sng" dirty="0"/>
              <a:t>TIPS:</a:t>
            </a:r>
          </a:p>
          <a:p>
            <a:pPr marL="171450" indent="-171450">
              <a:buFontTx/>
              <a:buChar char="-"/>
            </a:pPr>
            <a:r>
              <a:rPr lang="en-US" dirty="0"/>
              <a:t>If the issue is narrowed, send an email or notice of narrowing the issues before the hearing</a:t>
            </a:r>
          </a:p>
          <a:p>
            <a:pPr marL="171450" indent="-171450">
              <a:buFontTx/>
              <a:buChar char="-"/>
            </a:pPr>
            <a:r>
              <a:rPr lang="en-US" dirty="0"/>
              <a:t>For discovery: if the other side’s position is that something was provided, and the other side is disputing it – think about how the Court is supposed to resolve the issue?</a:t>
            </a:r>
          </a:p>
          <a:p>
            <a:pPr marL="171450" indent="-171450">
              <a:buFontTx/>
              <a:buChar char="-"/>
            </a:pPr>
            <a:r>
              <a:rPr lang="en-US" dirty="0"/>
              <a:t>What if the other side won’t respond to multiple requests to meet and confer? How do you bring it to the Court’s attention?</a:t>
            </a:r>
          </a:p>
        </p:txBody>
      </p:sp>
      <p:sp>
        <p:nvSpPr>
          <p:cNvPr id="4" name="Slide Number Placeholder 3"/>
          <p:cNvSpPr>
            <a:spLocks noGrp="1"/>
          </p:cNvSpPr>
          <p:nvPr>
            <p:ph type="sldNum" sz="quarter" idx="5"/>
          </p:nvPr>
        </p:nvSpPr>
        <p:spPr/>
        <p:txBody>
          <a:bodyPr/>
          <a:lstStyle/>
          <a:p>
            <a:fld id="{A6292C9E-F708-4D62-9CF3-0FA3BBEA0658}" type="slidenum">
              <a:rPr lang="en-US" smtClean="0"/>
              <a:t>7</a:t>
            </a:fld>
            <a:endParaRPr lang="en-US"/>
          </a:p>
        </p:txBody>
      </p:sp>
    </p:spTree>
    <p:extLst>
      <p:ext uri="{BB962C8B-B14F-4D97-AF65-F5344CB8AC3E}">
        <p14:creationId xmlns:p14="http://schemas.microsoft.com/office/powerpoint/2010/main" val="4021969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ighlight>
                  <a:srgbClr val="FFFF00"/>
                </a:highlight>
              </a:rPr>
              <a:t>POLL: the audience to survey how many have attended and participated in trial.</a:t>
            </a:r>
          </a:p>
          <a:p>
            <a:endParaRPr lang="en-US" dirty="0"/>
          </a:p>
        </p:txBody>
      </p:sp>
      <p:sp>
        <p:nvSpPr>
          <p:cNvPr id="4" name="Slide Number Placeholder 3"/>
          <p:cNvSpPr>
            <a:spLocks noGrp="1"/>
          </p:cNvSpPr>
          <p:nvPr>
            <p:ph type="sldNum" sz="quarter" idx="5"/>
          </p:nvPr>
        </p:nvSpPr>
        <p:spPr/>
        <p:txBody>
          <a:bodyPr/>
          <a:lstStyle/>
          <a:p>
            <a:fld id="{A6292C9E-F708-4D62-9CF3-0FA3BBEA0658}" type="slidenum">
              <a:rPr lang="en-US" smtClean="0"/>
              <a:t>9</a:t>
            </a:fld>
            <a:endParaRPr lang="en-US"/>
          </a:p>
        </p:txBody>
      </p:sp>
    </p:spTree>
    <p:extLst>
      <p:ext uri="{BB962C8B-B14F-4D97-AF65-F5344CB8AC3E}">
        <p14:creationId xmlns:p14="http://schemas.microsoft.com/office/powerpoint/2010/main" val="2585204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Get s seating chart similar to the ones provided to the judge and attorneys</a:t>
            </a:r>
          </a:p>
          <a:p>
            <a:pPr marL="171450" indent="-171450">
              <a:buFontTx/>
              <a:buChar char="-"/>
            </a:pPr>
            <a:r>
              <a:rPr lang="en-US" dirty="0"/>
              <a:t>Remind the attorneys to put the “non-verbal” communication on the record</a:t>
            </a:r>
          </a:p>
          <a:p>
            <a:pPr marL="171450" indent="-171450">
              <a:buFontTx/>
              <a:buChar char="-"/>
            </a:pPr>
            <a:r>
              <a:rPr lang="en-US" dirty="0"/>
              <a:t>Check the questionnaire for your attorney!</a:t>
            </a:r>
          </a:p>
          <a:p>
            <a:pPr marL="171450" indent="-171450">
              <a:buFontTx/>
              <a:buChar char="-"/>
            </a:pPr>
            <a:endParaRPr lang="en-US" dirty="0"/>
          </a:p>
          <a:p>
            <a:pPr marL="171450" indent="-171450">
              <a:buFontTx/>
              <a:buChar char="-"/>
            </a:pPr>
            <a:r>
              <a:rPr lang="en-US" dirty="0"/>
              <a:t>Get </a:t>
            </a:r>
            <a:r>
              <a:rPr lang="en-US" dirty="0" err="1"/>
              <a:t>realtime</a:t>
            </a:r>
            <a:r>
              <a:rPr lang="en-US" dirty="0"/>
              <a:t> court reporting!</a:t>
            </a:r>
          </a:p>
          <a:p>
            <a:pPr marL="171450" indent="-171450">
              <a:buFontTx/>
              <a:buChar char="-"/>
            </a:pPr>
            <a:r>
              <a:rPr lang="en-US" dirty="0"/>
              <a:t>Get quotes from the jurors OR TIMESTAMP! </a:t>
            </a:r>
          </a:p>
          <a:p>
            <a:endParaRPr lang="en-US" dirty="0"/>
          </a:p>
        </p:txBody>
      </p:sp>
      <p:sp>
        <p:nvSpPr>
          <p:cNvPr id="4" name="Slide Number Placeholder 3"/>
          <p:cNvSpPr>
            <a:spLocks noGrp="1"/>
          </p:cNvSpPr>
          <p:nvPr>
            <p:ph type="sldNum" sz="quarter" idx="5"/>
          </p:nvPr>
        </p:nvSpPr>
        <p:spPr/>
        <p:txBody>
          <a:bodyPr/>
          <a:lstStyle/>
          <a:p>
            <a:fld id="{A6292C9E-F708-4D62-9CF3-0FA3BBEA0658}" type="slidenum">
              <a:rPr lang="en-US" smtClean="0"/>
              <a:t>10</a:t>
            </a:fld>
            <a:endParaRPr lang="en-US"/>
          </a:p>
        </p:txBody>
      </p:sp>
    </p:spTree>
    <p:extLst>
      <p:ext uri="{BB962C8B-B14F-4D97-AF65-F5344CB8AC3E}">
        <p14:creationId xmlns:p14="http://schemas.microsoft.com/office/powerpoint/2010/main" val="3144876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Review:</a:t>
            </a:r>
          </a:p>
          <a:p>
            <a:pPr marL="628650" lvl="1" indent="-171450">
              <a:buFontTx/>
              <a:buChar char="-"/>
            </a:pPr>
            <a:r>
              <a:rPr lang="en-US" dirty="0"/>
              <a:t>Social media pages</a:t>
            </a:r>
          </a:p>
          <a:p>
            <a:pPr marL="628650" lvl="1" indent="-171450">
              <a:buFontTx/>
              <a:buChar char="-"/>
            </a:pPr>
            <a:r>
              <a:rPr lang="en-US" dirty="0"/>
              <a:t>Prior litigation through the court system</a:t>
            </a:r>
          </a:p>
          <a:p>
            <a:pPr marL="628650" lvl="1" indent="-171450">
              <a:buFontTx/>
              <a:buChar char="-"/>
            </a:pPr>
            <a:r>
              <a:rPr lang="en-US" dirty="0"/>
              <a:t>Check throughout trial if the person ends up being selected for jury selection</a:t>
            </a:r>
          </a:p>
          <a:p>
            <a:pPr marL="628650" lvl="1" indent="-171450">
              <a:buFontTx/>
              <a:buChar char="-"/>
            </a:pPr>
            <a:endParaRPr lang="en-US" dirty="0"/>
          </a:p>
          <a:p>
            <a:pPr marL="0" lvl="0" indent="0">
              <a:buFontTx/>
              <a:buNone/>
            </a:pPr>
            <a:r>
              <a:rPr lang="en-US" dirty="0"/>
              <a:t>Dumb it down for your jurors!! </a:t>
            </a:r>
          </a:p>
          <a:p>
            <a:pPr marL="0" lvl="0" indent="0">
              <a:buFontTx/>
              <a:buNone/>
            </a:pPr>
            <a:endParaRPr lang="en-US" dirty="0"/>
          </a:p>
          <a:p>
            <a:pPr marL="0" lvl="0" indent="0">
              <a:buFontTx/>
              <a:buNone/>
            </a:pPr>
            <a:r>
              <a:rPr lang="en-US" dirty="0"/>
              <a:t>Reminder for the Court:</a:t>
            </a:r>
          </a:p>
          <a:p>
            <a:pPr marL="0" lvl="0" indent="0">
              <a:buFontTx/>
              <a:buNone/>
            </a:pPr>
            <a:r>
              <a:rPr lang="en-US" dirty="0"/>
              <a:t>- Have your attorney remind the Court to instruct the jury that there’s no comm between the lawyers and jurors.</a:t>
            </a:r>
          </a:p>
          <a:p>
            <a:endParaRPr lang="en-US" dirty="0"/>
          </a:p>
        </p:txBody>
      </p:sp>
      <p:sp>
        <p:nvSpPr>
          <p:cNvPr id="4" name="Slide Number Placeholder 3"/>
          <p:cNvSpPr>
            <a:spLocks noGrp="1"/>
          </p:cNvSpPr>
          <p:nvPr>
            <p:ph type="sldNum" sz="quarter" idx="5"/>
          </p:nvPr>
        </p:nvSpPr>
        <p:spPr/>
        <p:txBody>
          <a:bodyPr/>
          <a:lstStyle/>
          <a:p>
            <a:fld id="{A6292C9E-F708-4D62-9CF3-0FA3BBEA0658}" type="slidenum">
              <a:rPr lang="en-US" smtClean="0"/>
              <a:t>12</a:t>
            </a:fld>
            <a:endParaRPr lang="en-US"/>
          </a:p>
        </p:txBody>
      </p:sp>
    </p:spTree>
    <p:extLst>
      <p:ext uri="{BB962C8B-B14F-4D97-AF65-F5344CB8AC3E}">
        <p14:creationId xmlns:p14="http://schemas.microsoft.com/office/powerpoint/2010/main" val="2419230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Technology: https://ninthcircuit.org/programs-services/technology-support</a:t>
            </a:r>
          </a:p>
          <a:p>
            <a:pPr marL="171450" indent="-171450">
              <a:buFontTx/>
              <a:buChar char="-"/>
            </a:pPr>
            <a:r>
              <a:rPr lang="en-US" dirty="0"/>
              <a:t>Best AV support – send an email</a:t>
            </a:r>
          </a:p>
          <a:p>
            <a:pPr marL="171450" indent="-171450">
              <a:buFontTx/>
              <a:buChar char="-"/>
            </a:pPr>
            <a:r>
              <a:rPr lang="en-US" dirty="0"/>
              <a:t>Learn the technology</a:t>
            </a:r>
          </a:p>
          <a:p>
            <a:pPr marL="171450" indent="-171450">
              <a:buFontTx/>
              <a:buChar char="-"/>
            </a:pPr>
            <a:r>
              <a:rPr lang="en-US" dirty="0"/>
              <a:t>48 hours (at least) before the hearing/trial</a:t>
            </a:r>
          </a:p>
          <a:p>
            <a:endParaRPr lang="en-US" dirty="0"/>
          </a:p>
        </p:txBody>
      </p:sp>
      <p:sp>
        <p:nvSpPr>
          <p:cNvPr id="4" name="Slide Number Placeholder 3"/>
          <p:cNvSpPr>
            <a:spLocks noGrp="1"/>
          </p:cNvSpPr>
          <p:nvPr>
            <p:ph type="sldNum" sz="quarter" idx="5"/>
          </p:nvPr>
        </p:nvSpPr>
        <p:spPr/>
        <p:txBody>
          <a:bodyPr/>
          <a:lstStyle/>
          <a:p>
            <a:fld id="{A6292C9E-F708-4D62-9CF3-0FA3BBEA0658}" type="slidenum">
              <a:rPr lang="en-US" smtClean="0"/>
              <a:t>13</a:t>
            </a:fld>
            <a:endParaRPr lang="en-US"/>
          </a:p>
        </p:txBody>
      </p:sp>
    </p:spTree>
    <p:extLst>
      <p:ext uri="{BB962C8B-B14F-4D97-AF65-F5344CB8AC3E}">
        <p14:creationId xmlns:p14="http://schemas.microsoft.com/office/powerpoint/2010/main" val="1532557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sometimes how I feel during trial when addressing exhibits w/the attorneys … they look at the paralegals.</a:t>
            </a:r>
          </a:p>
        </p:txBody>
      </p:sp>
      <p:sp>
        <p:nvSpPr>
          <p:cNvPr id="4" name="Slide Number Placeholder 3"/>
          <p:cNvSpPr>
            <a:spLocks noGrp="1"/>
          </p:cNvSpPr>
          <p:nvPr>
            <p:ph type="sldNum" sz="quarter" idx="5"/>
          </p:nvPr>
        </p:nvSpPr>
        <p:spPr/>
        <p:txBody>
          <a:bodyPr/>
          <a:lstStyle/>
          <a:p>
            <a:fld id="{A6292C9E-F708-4D62-9CF3-0FA3BBEA0658}" type="slidenum">
              <a:rPr lang="en-US" smtClean="0"/>
              <a:t>14</a:t>
            </a:fld>
            <a:endParaRPr lang="en-US"/>
          </a:p>
        </p:txBody>
      </p:sp>
    </p:spTree>
    <p:extLst>
      <p:ext uri="{BB962C8B-B14F-4D97-AF65-F5344CB8AC3E}">
        <p14:creationId xmlns:p14="http://schemas.microsoft.com/office/powerpoint/2010/main" val="2696087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027F7-4F35-E37C-08B9-9C7C0952CD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C62390-09AA-B70A-8BF2-45917A1914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6BCBFE7-485D-335E-94BA-729EE2A45A95}"/>
              </a:ext>
            </a:extLst>
          </p:cNvPr>
          <p:cNvSpPr>
            <a:spLocks noGrp="1"/>
          </p:cNvSpPr>
          <p:nvPr>
            <p:ph type="dt" sz="half" idx="10"/>
          </p:nvPr>
        </p:nvSpPr>
        <p:spPr/>
        <p:txBody>
          <a:bodyPr/>
          <a:lstStyle/>
          <a:p>
            <a:fld id="{0FBC9C43-B8C3-4DD1-825D-6BE11350A188}" type="datetimeFigureOut">
              <a:rPr lang="en-US" smtClean="0"/>
              <a:t>3/26/2026</a:t>
            </a:fld>
            <a:endParaRPr lang="en-US"/>
          </a:p>
        </p:txBody>
      </p:sp>
      <p:sp>
        <p:nvSpPr>
          <p:cNvPr id="5" name="Footer Placeholder 4">
            <a:extLst>
              <a:ext uri="{FF2B5EF4-FFF2-40B4-BE49-F238E27FC236}">
                <a16:creationId xmlns:a16="http://schemas.microsoft.com/office/drawing/2014/main" id="{AA2F94AE-90ED-68DF-B9BC-70C668BA88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DCD616-D3E4-DE44-010A-569AA27E6D75}"/>
              </a:ext>
            </a:extLst>
          </p:cNvPr>
          <p:cNvSpPr>
            <a:spLocks noGrp="1"/>
          </p:cNvSpPr>
          <p:nvPr>
            <p:ph type="sldNum" sz="quarter" idx="12"/>
          </p:nvPr>
        </p:nvSpPr>
        <p:spPr/>
        <p:txBody>
          <a:bodyPr/>
          <a:lstStyle/>
          <a:p>
            <a:fld id="{AE18B0A7-B1E9-4C93-AFAA-A44A149919DC}" type="slidenum">
              <a:rPr lang="en-US" smtClean="0"/>
              <a:t>‹#›</a:t>
            </a:fld>
            <a:endParaRPr lang="en-US"/>
          </a:p>
        </p:txBody>
      </p:sp>
    </p:spTree>
    <p:extLst>
      <p:ext uri="{BB962C8B-B14F-4D97-AF65-F5344CB8AC3E}">
        <p14:creationId xmlns:p14="http://schemas.microsoft.com/office/powerpoint/2010/main" val="4038484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19945-AE96-C544-2A21-AA4748D9F9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E6F209-A3CC-9FBF-FAD9-EA4648B411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E89858-C067-4AAD-8B45-AD3E5BEEF7C4}"/>
              </a:ext>
            </a:extLst>
          </p:cNvPr>
          <p:cNvSpPr>
            <a:spLocks noGrp="1"/>
          </p:cNvSpPr>
          <p:nvPr>
            <p:ph type="dt" sz="half" idx="10"/>
          </p:nvPr>
        </p:nvSpPr>
        <p:spPr/>
        <p:txBody>
          <a:bodyPr/>
          <a:lstStyle/>
          <a:p>
            <a:fld id="{0FBC9C43-B8C3-4DD1-825D-6BE11350A188}" type="datetimeFigureOut">
              <a:rPr lang="en-US" smtClean="0"/>
              <a:t>3/26/2026</a:t>
            </a:fld>
            <a:endParaRPr lang="en-US"/>
          </a:p>
        </p:txBody>
      </p:sp>
      <p:sp>
        <p:nvSpPr>
          <p:cNvPr id="5" name="Footer Placeholder 4">
            <a:extLst>
              <a:ext uri="{FF2B5EF4-FFF2-40B4-BE49-F238E27FC236}">
                <a16:creationId xmlns:a16="http://schemas.microsoft.com/office/drawing/2014/main" id="{FAEFF9BE-44EB-2985-D6F2-0ACD4B5B58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BAE6A7-AECF-8C19-EF26-795306022CEF}"/>
              </a:ext>
            </a:extLst>
          </p:cNvPr>
          <p:cNvSpPr>
            <a:spLocks noGrp="1"/>
          </p:cNvSpPr>
          <p:nvPr>
            <p:ph type="sldNum" sz="quarter" idx="12"/>
          </p:nvPr>
        </p:nvSpPr>
        <p:spPr/>
        <p:txBody>
          <a:bodyPr/>
          <a:lstStyle/>
          <a:p>
            <a:fld id="{AE18B0A7-B1E9-4C93-AFAA-A44A149919DC}" type="slidenum">
              <a:rPr lang="en-US" smtClean="0"/>
              <a:t>‹#›</a:t>
            </a:fld>
            <a:endParaRPr lang="en-US"/>
          </a:p>
        </p:txBody>
      </p:sp>
    </p:spTree>
    <p:extLst>
      <p:ext uri="{BB962C8B-B14F-4D97-AF65-F5344CB8AC3E}">
        <p14:creationId xmlns:p14="http://schemas.microsoft.com/office/powerpoint/2010/main" val="1257739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A6309D-E9C7-C3E7-506E-F1DCCBDAFB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3D1119-7E70-2FB0-79D6-F783410F6B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C8AE81-233A-6610-4968-EFB79635F6E7}"/>
              </a:ext>
            </a:extLst>
          </p:cNvPr>
          <p:cNvSpPr>
            <a:spLocks noGrp="1"/>
          </p:cNvSpPr>
          <p:nvPr>
            <p:ph type="dt" sz="half" idx="10"/>
          </p:nvPr>
        </p:nvSpPr>
        <p:spPr/>
        <p:txBody>
          <a:bodyPr/>
          <a:lstStyle/>
          <a:p>
            <a:fld id="{0FBC9C43-B8C3-4DD1-825D-6BE11350A188}" type="datetimeFigureOut">
              <a:rPr lang="en-US" smtClean="0"/>
              <a:t>3/26/2026</a:t>
            </a:fld>
            <a:endParaRPr lang="en-US"/>
          </a:p>
        </p:txBody>
      </p:sp>
      <p:sp>
        <p:nvSpPr>
          <p:cNvPr id="5" name="Footer Placeholder 4">
            <a:extLst>
              <a:ext uri="{FF2B5EF4-FFF2-40B4-BE49-F238E27FC236}">
                <a16:creationId xmlns:a16="http://schemas.microsoft.com/office/drawing/2014/main" id="{DD20D68D-D60E-D642-5C3F-B5C0B80806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57A75-0091-A9B8-DAB7-7A1BE7C3E5A3}"/>
              </a:ext>
            </a:extLst>
          </p:cNvPr>
          <p:cNvSpPr>
            <a:spLocks noGrp="1"/>
          </p:cNvSpPr>
          <p:nvPr>
            <p:ph type="sldNum" sz="quarter" idx="12"/>
          </p:nvPr>
        </p:nvSpPr>
        <p:spPr/>
        <p:txBody>
          <a:bodyPr/>
          <a:lstStyle/>
          <a:p>
            <a:fld id="{AE18B0A7-B1E9-4C93-AFAA-A44A149919DC}" type="slidenum">
              <a:rPr lang="en-US" smtClean="0"/>
              <a:t>‹#›</a:t>
            </a:fld>
            <a:endParaRPr lang="en-US"/>
          </a:p>
        </p:txBody>
      </p:sp>
    </p:spTree>
    <p:extLst>
      <p:ext uri="{BB962C8B-B14F-4D97-AF65-F5344CB8AC3E}">
        <p14:creationId xmlns:p14="http://schemas.microsoft.com/office/powerpoint/2010/main" val="3920779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BFCE3-2FF0-C350-B044-7C4B0595A6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93F610-7748-C537-1169-4BD84C27E5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38A1E9-C93F-DD9D-871F-FA2445DA319D}"/>
              </a:ext>
            </a:extLst>
          </p:cNvPr>
          <p:cNvSpPr>
            <a:spLocks noGrp="1"/>
          </p:cNvSpPr>
          <p:nvPr>
            <p:ph type="dt" sz="half" idx="10"/>
          </p:nvPr>
        </p:nvSpPr>
        <p:spPr/>
        <p:txBody>
          <a:bodyPr/>
          <a:lstStyle/>
          <a:p>
            <a:fld id="{0FBC9C43-B8C3-4DD1-825D-6BE11350A188}" type="datetimeFigureOut">
              <a:rPr lang="en-US" smtClean="0"/>
              <a:t>3/26/2026</a:t>
            </a:fld>
            <a:endParaRPr lang="en-US"/>
          </a:p>
        </p:txBody>
      </p:sp>
      <p:sp>
        <p:nvSpPr>
          <p:cNvPr id="5" name="Footer Placeholder 4">
            <a:extLst>
              <a:ext uri="{FF2B5EF4-FFF2-40B4-BE49-F238E27FC236}">
                <a16:creationId xmlns:a16="http://schemas.microsoft.com/office/drawing/2014/main" id="{7701B39C-FB5E-06FE-53B9-AFB07D60BF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D77503-449D-9523-5C88-E8A85D776EFA}"/>
              </a:ext>
            </a:extLst>
          </p:cNvPr>
          <p:cNvSpPr>
            <a:spLocks noGrp="1"/>
          </p:cNvSpPr>
          <p:nvPr>
            <p:ph type="sldNum" sz="quarter" idx="12"/>
          </p:nvPr>
        </p:nvSpPr>
        <p:spPr/>
        <p:txBody>
          <a:bodyPr/>
          <a:lstStyle/>
          <a:p>
            <a:fld id="{AE18B0A7-B1E9-4C93-AFAA-A44A149919DC}" type="slidenum">
              <a:rPr lang="en-US" smtClean="0"/>
              <a:t>‹#›</a:t>
            </a:fld>
            <a:endParaRPr lang="en-US"/>
          </a:p>
        </p:txBody>
      </p:sp>
    </p:spTree>
    <p:extLst>
      <p:ext uri="{BB962C8B-B14F-4D97-AF65-F5344CB8AC3E}">
        <p14:creationId xmlns:p14="http://schemas.microsoft.com/office/powerpoint/2010/main" val="4256139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C9158-37EA-DC84-81D1-3A915B42B9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B4A26D-BCEA-9951-CBB5-CBED91C3E89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46B8CD-7638-8EB3-B710-E3EF195ED4EA}"/>
              </a:ext>
            </a:extLst>
          </p:cNvPr>
          <p:cNvSpPr>
            <a:spLocks noGrp="1"/>
          </p:cNvSpPr>
          <p:nvPr>
            <p:ph type="dt" sz="half" idx="10"/>
          </p:nvPr>
        </p:nvSpPr>
        <p:spPr/>
        <p:txBody>
          <a:bodyPr/>
          <a:lstStyle/>
          <a:p>
            <a:fld id="{0FBC9C43-B8C3-4DD1-825D-6BE11350A188}" type="datetimeFigureOut">
              <a:rPr lang="en-US" smtClean="0"/>
              <a:t>3/26/2026</a:t>
            </a:fld>
            <a:endParaRPr lang="en-US"/>
          </a:p>
        </p:txBody>
      </p:sp>
      <p:sp>
        <p:nvSpPr>
          <p:cNvPr id="5" name="Footer Placeholder 4">
            <a:extLst>
              <a:ext uri="{FF2B5EF4-FFF2-40B4-BE49-F238E27FC236}">
                <a16:creationId xmlns:a16="http://schemas.microsoft.com/office/drawing/2014/main" id="{ED5148C8-DC65-6AED-260B-B0F3DD9F09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4A2EC5-9CCC-872E-F2D1-4978A7A64651}"/>
              </a:ext>
            </a:extLst>
          </p:cNvPr>
          <p:cNvSpPr>
            <a:spLocks noGrp="1"/>
          </p:cNvSpPr>
          <p:nvPr>
            <p:ph type="sldNum" sz="quarter" idx="12"/>
          </p:nvPr>
        </p:nvSpPr>
        <p:spPr/>
        <p:txBody>
          <a:bodyPr/>
          <a:lstStyle/>
          <a:p>
            <a:fld id="{AE18B0A7-B1E9-4C93-AFAA-A44A149919DC}" type="slidenum">
              <a:rPr lang="en-US" smtClean="0"/>
              <a:t>‹#›</a:t>
            </a:fld>
            <a:endParaRPr lang="en-US"/>
          </a:p>
        </p:txBody>
      </p:sp>
    </p:spTree>
    <p:extLst>
      <p:ext uri="{BB962C8B-B14F-4D97-AF65-F5344CB8AC3E}">
        <p14:creationId xmlns:p14="http://schemas.microsoft.com/office/powerpoint/2010/main" val="3414043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749E-7FAE-D29A-2A6E-D57B8F9062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8F8D39-EF01-9E92-96E9-182AD500B8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FCBD28-9926-1F78-BCCC-19AD7C5C58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2C215A-8094-50C0-C9E1-A0562E4852D0}"/>
              </a:ext>
            </a:extLst>
          </p:cNvPr>
          <p:cNvSpPr>
            <a:spLocks noGrp="1"/>
          </p:cNvSpPr>
          <p:nvPr>
            <p:ph type="dt" sz="half" idx="10"/>
          </p:nvPr>
        </p:nvSpPr>
        <p:spPr/>
        <p:txBody>
          <a:bodyPr/>
          <a:lstStyle/>
          <a:p>
            <a:fld id="{0FBC9C43-B8C3-4DD1-825D-6BE11350A188}" type="datetimeFigureOut">
              <a:rPr lang="en-US" smtClean="0"/>
              <a:t>3/26/2026</a:t>
            </a:fld>
            <a:endParaRPr lang="en-US"/>
          </a:p>
        </p:txBody>
      </p:sp>
      <p:sp>
        <p:nvSpPr>
          <p:cNvPr id="6" name="Footer Placeholder 5">
            <a:extLst>
              <a:ext uri="{FF2B5EF4-FFF2-40B4-BE49-F238E27FC236}">
                <a16:creationId xmlns:a16="http://schemas.microsoft.com/office/drawing/2014/main" id="{75C814B0-B5B6-726E-36AE-DC36711275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620A39-6444-A065-C60A-3919DA550043}"/>
              </a:ext>
            </a:extLst>
          </p:cNvPr>
          <p:cNvSpPr>
            <a:spLocks noGrp="1"/>
          </p:cNvSpPr>
          <p:nvPr>
            <p:ph type="sldNum" sz="quarter" idx="12"/>
          </p:nvPr>
        </p:nvSpPr>
        <p:spPr/>
        <p:txBody>
          <a:bodyPr/>
          <a:lstStyle/>
          <a:p>
            <a:fld id="{AE18B0A7-B1E9-4C93-AFAA-A44A149919DC}" type="slidenum">
              <a:rPr lang="en-US" smtClean="0"/>
              <a:t>‹#›</a:t>
            </a:fld>
            <a:endParaRPr lang="en-US"/>
          </a:p>
        </p:txBody>
      </p:sp>
    </p:spTree>
    <p:extLst>
      <p:ext uri="{BB962C8B-B14F-4D97-AF65-F5344CB8AC3E}">
        <p14:creationId xmlns:p14="http://schemas.microsoft.com/office/powerpoint/2010/main" val="1544407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91ADD-B422-863B-6560-E6FD2DC7C22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830C541-DBA4-737C-A31C-8F7B4A152A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FF37CF-59C7-995E-BA59-62A6190523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D87576-0F79-ADB4-BAC1-74C33016F7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E37546-A134-6B1E-7874-2D4E25F3BC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7801AF-4DC0-29CF-7A3F-23C89006B3CA}"/>
              </a:ext>
            </a:extLst>
          </p:cNvPr>
          <p:cNvSpPr>
            <a:spLocks noGrp="1"/>
          </p:cNvSpPr>
          <p:nvPr>
            <p:ph type="dt" sz="half" idx="10"/>
          </p:nvPr>
        </p:nvSpPr>
        <p:spPr/>
        <p:txBody>
          <a:bodyPr/>
          <a:lstStyle/>
          <a:p>
            <a:fld id="{0FBC9C43-B8C3-4DD1-825D-6BE11350A188}" type="datetimeFigureOut">
              <a:rPr lang="en-US" smtClean="0"/>
              <a:t>3/26/2026</a:t>
            </a:fld>
            <a:endParaRPr lang="en-US"/>
          </a:p>
        </p:txBody>
      </p:sp>
      <p:sp>
        <p:nvSpPr>
          <p:cNvPr id="8" name="Footer Placeholder 7">
            <a:extLst>
              <a:ext uri="{FF2B5EF4-FFF2-40B4-BE49-F238E27FC236}">
                <a16:creationId xmlns:a16="http://schemas.microsoft.com/office/drawing/2014/main" id="{018699C7-EF2D-188F-4A5B-B3774F765E6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A552EE-557B-6363-0A34-0D3058BDFB0D}"/>
              </a:ext>
            </a:extLst>
          </p:cNvPr>
          <p:cNvSpPr>
            <a:spLocks noGrp="1"/>
          </p:cNvSpPr>
          <p:nvPr>
            <p:ph type="sldNum" sz="quarter" idx="12"/>
          </p:nvPr>
        </p:nvSpPr>
        <p:spPr/>
        <p:txBody>
          <a:bodyPr/>
          <a:lstStyle/>
          <a:p>
            <a:fld id="{AE18B0A7-B1E9-4C93-AFAA-A44A149919DC}" type="slidenum">
              <a:rPr lang="en-US" smtClean="0"/>
              <a:t>‹#›</a:t>
            </a:fld>
            <a:endParaRPr lang="en-US"/>
          </a:p>
        </p:txBody>
      </p:sp>
    </p:spTree>
    <p:extLst>
      <p:ext uri="{BB962C8B-B14F-4D97-AF65-F5344CB8AC3E}">
        <p14:creationId xmlns:p14="http://schemas.microsoft.com/office/powerpoint/2010/main" val="416781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C1CE4-5C86-C991-D406-0F2E49FAC6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E4B917-1C50-65DD-1DFB-F03A38FD0ECC}"/>
              </a:ext>
            </a:extLst>
          </p:cNvPr>
          <p:cNvSpPr>
            <a:spLocks noGrp="1"/>
          </p:cNvSpPr>
          <p:nvPr>
            <p:ph type="dt" sz="half" idx="10"/>
          </p:nvPr>
        </p:nvSpPr>
        <p:spPr/>
        <p:txBody>
          <a:bodyPr/>
          <a:lstStyle/>
          <a:p>
            <a:fld id="{0FBC9C43-B8C3-4DD1-825D-6BE11350A188}" type="datetimeFigureOut">
              <a:rPr lang="en-US" smtClean="0"/>
              <a:t>3/26/2026</a:t>
            </a:fld>
            <a:endParaRPr lang="en-US"/>
          </a:p>
        </p:txBody>
      </p:sp>
      <p:sp>
        <p:nvSpPr>
          <p:cNvPr id="4" name="Footer Placeholder 3">
            <a:extLst>
              <a:ext uri="{FF2B5EF4-FFF2-40B4-BE49-F238E27FC236}">
                <a16:creationId xmlns:a16="http://schemas.microsoft.com/office/drawing/2014/main" id="{77DE2EE9-9D9B-8D6D-C3E1-C1696B24B9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0A5939-2637-650D-A9DC-601FAE8D4AB8}"/>
              </a:ext>
            </a:extLst>
          </p:cNvPr>
          <p:cNvSpPr>
            <a:spLocks noGrp="1"/>
          </p:cNvSpPr>
          <p:nvPr>
            <p:ph type="sldNum" sz="quarter" idx="12"/>
          </p:nvPr>
        </p:nvSpPr>
        <p:spPr/>
        <p:txBody>
          <a:bodyPr/>
          <a:lstStyle/>
          <a:p>
            <a:fld id="{AE18B0A7-B1E9-4C93-AFAA-A44A149919DC}" type="slidenum">
              <a:rPr lang="en-US" smtClean="0"/>
              <a:t>‹#›</a:t>
            </a:fld>
            <a:endParaRPr lang="en-US"/>
          </a:p>
        </p:txBody>
      </p:sp>
    </p:spTree>
    <p:extLst>
      <p:ext uri="{BB962C8B-B14F-4D97-AF65-F5344CB8AC3E}">
        <p14:creationId xmlns:p14="http://schemas.microsoft.com/office/powerpoint/2010/main" val="1505160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C3B7C5-E5C3-5539-FBCA-7DA77139EA22}"/>
              </a:ext>
            </a:extLst>
          </p:cNvPr>
          <p:cNvSpPr>
            <a:spLocks noGrp="1"/>
          </p:cNvSpPr>
          <p:nvPr>
            <p:ph type="dt" sz="half" idx="10"/>
          </p:nvPr>
        </p:nvSpPr>
        <p:spPr/>
        <p:txBody>
          <a:bodyPr/>
          <a:lstStyle/>
          <a:p>
            <a:fld id="{0FBC9C43-B8C3-4DD1-825D-6BE11350A188}" type="datetimeFigureOut">
              <a:rPr lang="en-US" smtClean="0"/>
              <a:t>3/26/2026</a:t>
            </a:fld>
            <a:endParaRPr lang="en-US"/>
          </a:p>
        </p:txBody>
      </p:sp>
      <p:sp>
        <p:nvSpPr>
          <p:cNvPr id="3" name="Footer Placeholder 2">
            <a:extLst>
              <a:ext uri="{FF2B5EF4-FFF2-40B4-BE49-F238E27FC236}">
                <a16:creationId xmlns:a16="http://schemas.microsoft.com/office/drawing/2014/main" id="{65B6EA03-9AAB-D544-02E4-D34B2E5AAA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A77910-D79B-E1D0-DC89-A62CEA5012BC}"/>
              </a:ext>
            </a:extLst>
          </p:cNvPr>
          <p:cNvSpPr>
            <a:spLocks noGrp="1"/>
          </p:cNvSpPr>
          <p:nvPr>
            <p:ph type="sldNum" sz="quarter" idx="12"/>
          </p:nvPr>
        </p:nvSpPr>
        <p:spPr/>
        <p:txBody>
          <a:bodyPr/>
          <a:lstStyle/>
          <a:p>
            <a:fld id="{AE18B0A7-B1E9-4C93-AFAA-A44A149919DC}" type="slidenum">
              <a:rPr lang="en-US" smtClean="0"/>
              <a:t>‹#›</a:t>
            </a:fld>
            <a:endParaRPr lang="en-US"/>
          </a:p>
        </p:txBody>
      </p:sp>
    </p:spTree>
    <p:extLst>
      <p:ext uri="{BB962C8B-B14F-4D97-AF65-F5344CB8AC3E}">
        <p14:creationId xmlns:p14="http://schemas.microsoft.com/office/powerpoint/2010/main" val="2215116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B270F-FA8B-C379-4549-39A2249727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507D7D-5AAA-7F14-66DB-A5FBC8C419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6E7B07-846F-C6DC-9A68-ECCE14EE59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639589-99AF-629A-069F-8F43FF5FEF99}"/>
              </a:ext>
            </a:extLst>
          </p:cNvPr>
          <p:cNvSpPr>
            <a:spLocks noGrp="1"/>
          </p:cNvSpPr>
          <p:nvPr>
            <p:ph type="dt" sz="half" idx="10"/>
          </p:nvPr>
        </p:nvSpPr>
        <p:spPr/>
        <p:txBody>
          <a:bodyPr/>
          <a:lstStyle/>
          <a:p>
            <a:fld id="{0FBC9C43-B8C3-4DD1-825D-6BE11350A188}" type="datetimeFigureOut">
              <a:rPr lang="en-US" smtClean="0"/>
              <a:t>3/26/2026</a:t>
            </a:fld>
            <a:endParaRPr lang="en-US"/>
          </a:p>
        </p:txBody>
      </p:sp>
      <p:sp>
        <p:nvSpPr>
          <p:cNvPr id="6" name="Footer Placeholder 5">
            <a:extLst>
              <a:ext uri="{FF2B5EF4-FFF2-40B4-BE49-F238E27FC236}">
                <a16:creationId xmlns:a16="http://schemas.microsoft.com/office/drawing/2014/main" id="{EE91FCC5-3B83-42D8-9348-83FA5749AB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1222AC-C234-02C5-E1BA-20116D9D7C29}"/>
              </a:ext>
            </a:extLst>
          </p:cNvPr>
          <p:cNvSpPr>
            <a:spLocks noGrp="1"/>
          </p:cNvSpPr>
          <p:nvPr>
            <p:ph type="sldNum" sz="quarter" idx="12"/>
          </p:nvPr>
        </p:nvSpPr>
        <p:spPr/>
        <p:txBody>
          <a:bodyPr/>
          <a:lstStyle/>
          <a:p>
            <a:fld id="{AE18B0A7-B1E9-4C93-AFAA-A44A149919DC}" type="slidenum">
              <a:rPr lang="en-US" smtClean="0"/>
              <a:t>‹#›</a:t>
            </a:fld>
            <a:endParaRPr lang="en-US"/>
          </a:p>
        </p:txBody>
      </p:sp>
    </p:spTree>
    <p:extLst>
      <p:ext uri="{BB962C8B-B14F-4D97-AF65-F5344CB8AC3E}">
        <p14:creationId xmlns:p14="http://schemas.microsoft.com/office/powerpoint/2010/main" val="3350806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56B79-BBD3-1FCC-704F-4CFC6019B9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C5FE2C-D9C9-BA37-F287-04E282805A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57960C-9F8D-9AA5-D30B-CA22E6AD31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D6C881-E161-A581-6C35-E7D8A0BDEB87}"/>
              </a:ext>
            </a:extLst>
          </p:cNvPr>
          <p:cNvSpPr>
            <a:spLocks noGrp="1"/>
          </p:cNvSpPr>
          <p:nvPr>
            <p:ph type="dt" sz="half" idx="10"/>
          </p:nvPr>
        </p:nvSpPr>
        <p:spPr/>
        <p:txBody>
          <a:bodyPr/>
          <a:lstStyle/>
          <a:p>
            <a:fld id="{0FBC9C43-B8C3-4DD1-825D-6BE11350A188}" type="datetimeFigureOut">
              <a:rPr lang="en-US" smtClean="0"/>
              <a:t>3/26/2026</a:t>
            </a:fld>
            <a:endParaRPr lang="en-US"/>
          </a:p>
        </p:txBody>
      </p:sp>
      <p:sp>
        <p:nvSpPr>
          <p:cNvPr id="6" name="Footer Placeholder 5">
            <a:extLst>
              <a:ext uri="{FF2B5EF4-FFF2-40B4-BE49-F238E27FC236}">
                <a16:creationId xmlns:a16="http://schemas.microsoft.com/office/drawing/2014/main" id="{947676E5-D72E-77CF-0F96-B8375A355C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FCE701-9218-F76A-F8EC-5FB3BB10EAD5}"/>
              </a:ext>
            </a:extLst>
          </p:cNvPr>
          <p:cNvSpPr>
            <a:spLocks noGrp="1"/>
          </p:cNvSpPr>
          <p:nvPr>
            <p:ph type="sldNum" sz="quarter" idx="12"/>
          </p:nvPr>
        </p:nvSpPr>
        <p:spPr/>
        <p:txBody>
          <a:bodyPr/>
          <a:lstStyle/>
          <a:p>
            <a:fld id="{AE18B0A7-B1E9-4C93-AFAA-A44A149919DC}" type="slidenum">
              <a:rPr lang="en-US" smtClean="0"/>
              <a:t>‹#›</a:t>
            </a:fld>
            <a:endParaRPr lang="en-US"/>
          </a:p>
        </p:txBody>
      </p:sp>
    </p:spTree>
    <p:extLst>
      <p:ext uri="{BB962C8B-B14F-4D97-AF65-F5344CB8AC3E}">
        <p14:creationId xmlns:p14="http://schemas.microsoft.com/office/powerpoint/2010/main" val="429606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F60B3D-A72A-DC16-AB14-AA88405BBF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BD7BE2-30B7-0544-57C0-C9D88A6720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0071C7-CA28-71A7-127D-87E0161EE8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FBC9C43-B8C3-4DD1-825D-6BE11350A188}" type="datetimeFigureOut">
              <a:rPr lang="en-US" smtClean="0"/>
              <a:t>3/26/2026</a:t>
            </a:fld>
            <a:endParaRPr lang="en-US"/>
          </a:p>
        </p:txBody>
      </p:sp>
      <p:sp>
        <p:nvSpPr>
          <p:cNvPr id="5" name="Footer Placeholder 4">
            <a:extLst>
              <a:ext uri="{FF2B5EF4-FFF2-40B4-BE49-F238E27FC236}">
                <a16:creationId xmlns:a16="http://schemas.microsoft.com/office/drawing/2014/main" id="{413BD791-B8C7-E77C-1432-9EFBED1EBC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3537EB0-6141-0A1B-364F-14F73E7B5C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E18B0A7-B1E9-4C93-AFAA-A44A149919DC}" type="slidenum">
              <a:rPr lang="en-US" smtClean="0"/>
              <a:t>‹#›</a:t>
            </a:fld>
            <a:endParaRPr lang="en-US"/>
          </a:p>
        </p:txBody>
      </p:sp>
    </p:spTree>
    <p:extLst>
      <p:ext uri="{BB962C8B-B14F-4D97-AF65-F5344CB8AC3E}">
        <p14:creationId xmlns:p14="http://schemas.microsoft.com/office/powerpoint/2010/main" val="2599714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5562F56-9E56-7CD8-207F-A5712ED86668}"/>
              </a:ext>
            </a:extLst>
          </p:cNvPr>
          <p:cNvSpPr>
            <a:spLocks noGrp="1"/>
          </p:cNvSpPr>
          <p:nvPr>
            <p:ph type="ctrTitle"/>
          </p:nvPr>
        </p:nvSpPr>
        <p:spPr>
          <a:xfrm>
            <a:off x="1386865" y="818984"/>
            <a:ext cx="9695265" cy="3268520"/>
          </a:xfrm>
        </p:spPr>
        <p:txBody>
          <a:bodyPr>
            <a:normAutofit/>
          </a:bodyPr>
          <a:lstStyle/>
          <a:p>
            <a:r>
              <a:rPr lang="en-US" sz="4100" dirty="0">
                <a:solidFill>
                  <a:srgbClr val="FFFFFF"/>
                </a:solidFill>
              </a:rPr>
              <a:t>“From a Judge’s Perspective: </a:t>
            </a:r>
            <a:br>
              <a:rPr lang="en-US" sz="4100" dirty="0">
                <a:solidFill>
                  <a:srgbClr val="FFFFFF"/>
                </a:solidFill>
              </a:rPr>
            </a:br>
            <a:r>
              <a:rPr lang="en-US" sz="4100" dirty="0">
                <a:solidFill>
                  <a:srgbClr val="FFFFFF"/>
                </a:solidFill>
              </a:rPr>
              <a:t>Practice Tips &amp; Pointers” </a:t>
            </a:r>
            <a:br>
              <a:rPr lang="en-US" sz="4100" dirty="0">
                <a:solidFill>
                  <a:srgbClr val="FFFFFF"/>
                </a:solidFill>
              </a:rPr>
            </a:br>
            <a:br>
              <a:rPr lang="en-US" sz="4100" dirty="0">
                <a:solidFill>
                  <a:srgbClr val="FFFFFF"/>
                </a:solidFill>
              </a:rPr>
            </a:br>
            <a:r>
              <a:rPr lang="en-US" sz="3600" dirty="0">
                <a:solidFill>
                  <a:srgbClr val="FFFFFF"/>
                </a:solidFill>
              </a:rPr>
              <a:t>Code For: Setting Your Attorney Up to Win &amp; Take All the Credit for Your Work</a:t>
            </a:r>
            <a:endParaRPr lang="en-US" sz="4100" dirty="0">
              <a:solidFill>
                <a:srgbClr val="FFFFFF"/>
              </a:solidFill>
            </a:endParaRP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C65BEF06-182D-0635-D28A-9245E4900C8F}"/>
              </a:ext>
            </a:extLst>
          </p:cNvPr>
          <p:cNvSpPr>
            <a:spLocks noGrp="1"/>
          </p:cNvSpPr>
          <p:nvPr>
            <p:ph type="subTitle" idx="1"/>
          </p:nvPr>
        </p:nvSpPr>
        <p:spPr>
          <a:xfrm>
            <a:off x="3110948" y="4797188"/>
            <a:ext cx="7971181" cy="1241828"/>
          </a:xfrm>
        </p:spPr>
        <p:txBody>
          <a:bodyPr>
            <a:normAutofit/>
          </a:bodyPr>
          <a:lstStyle/>
          <a:p>
            <a:pPr algn="l"/>
            <a:r>
              <a:rPr lang="en-US" sz="2000" dirty="0">
                <a:solidFill>
                  <a:srgbClr val="FFFFFF"/>
                </a:solidFill>
              </a:rPr>
              <a:t>The Honorable Denise K. Beamer – 9</a:t>
            </a:r>
            <a:r>
              <a:rPr lang="en-US" sz="2000" baseline="30000" dirty="0">
                <a:solidFill>
                  <a:srgbClr val="FFFFFF"/>
                </a:solidFill>
              </a:rPr>
              <a:t>th</a:t>
            </a:r>
            <a:r>
              <a:rPr lang="en-US" sz="2000" dirty="0">
                <a:solidFill>
                  <a:srgbClr val="FFFFFF"/>
                </a:solidFill>
              </a:rPr>
              <a:t> Judicial Circuit</a:t>
            </a:r>
          </a:p>
          <a:p>
            <a:pPr algn="l"/>
            <a:r>
              <a:rPr lang="en-US" sz="2000" dirty="0">
                <a:solidFill>
                  <a:srgbClr val="FFFFFF"/>
                </a:solidFill>
              </a:rPr>
              <a:t>The Honorable Brian S. Sandor – 9</a:t>
            </a:r>
            <a:r>
              <a:rPr lang="en-US" sz="2000" baseline="30000" dirty="0">
                <a:solidFill>
                  <a:srgbClr val="FFFFFF"/>
                </a:solidFill>
              </a:rPr>
              <a:t>th</a:t>
            </a:r>
            <a:r>
              <a:rPr lang="en-US" sz="2000" dirty="0">
                <a:solidFill>
                  <a:srgbClr val="FFFFFF"/>
                </a:solidFill>
              </a:rPr>
              <a:t> Judicial Circuit</a:t>
            </a: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in a suit&#10;&#10;AI-generated content may be incorrect.">
            <a:extLst>
              <a:ext uri="{FF2B5EF4-FFF2-40B4-BE49-F238E27FC236}">
                <a16:creationId xmlns:a16="http://schemas.microsoft.com/office/drawing/2014/main" id="{77FD38DA-B94C-F857-A397-E3D8D20B75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8205" y="4452893"/>
            <a:ext cx="1323137" cy="1733965"/>
          </a:xfrm>
          <a:prstGeom prst="rect">
            <a:avLst/>
          </a:prstGeom>
        </p:spPr>
      </p:pic>
      <p:pic>
        <p:nvPicPr>
          <p:cNvPr id="7" name="Picture 6" descr="A picture containing person, smiling, green&#10;&#10;AI-generated content may be incorrect.">
            <a:extLst>
              <a:ext uri="{FF2B5EF4-FFF2-40B4-BE49-F238E27FC236}">
                <a16:creationId xmlns:a16="http://schemas.microsoft.com/office/drawing/2014/main" id="{C697A5EB-6476-7DB0-2902-B66757EBFB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5668" y="4504875"/>
            <a:ext cx="1311046" cy="1733964"/>
          </a:xfrm>
          <a:prstGeom prst="rect">
            <a:avLst/>
          </a:prstGeom>
        </p:spPr>
      </p:pic>
    </p:spTree>
    <p:extLst>
      <p:ext uri="{BB962C8B-B14F-4D97-AF65-F5344CB8AC3E}">
        <p14:creationId xmlns:p14="http://schemas.microsoft.com/office/powerpoint/2010/main" val="1431050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B438AE-2426-B2F8-D62E-91D37C29342C}"/>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Jury Selection</a:t>
            </a:r>
          </a:p>
        </p:txBody>
      </p:sp>
      <p:sp>
        <p:nvSpPr>
          <p:cNvPr id="3" name="Content Placeholder 2">
            <a:extLst>
              <a:ext uri="{FF2B5EF4-FFF2-40B4-BE49-F238E27FC236}">
                <a16:creationId xmlns:a16="http://schemas.microsoft.com/office/drawing/2014/main" id="{7BE2D2FB-AD40-125D-9B79-7F0539DFBB92}"/>
              </a:ext>
            </a:extLst>
          </p:cNvPr>
          <p:cNvSpPr>
            <a:spLocks noGrp="1"/>
          </p:cNvSpPr>
          <p:nvPr>
            <p:ph idx="1"/>
          </p:nvPr>
        </p:nvSpPr>
        <p:spPr>
          <a:xfrm>
            <a:off x="4810259" y="649480"/>
            <a:ext cx="6555347" cy="5546047"/>
          </a:xfrm>
        </p:spPr>
        <p:txBody>
          <a:bodyPr anchor="ctr">
            <a:normAutofit/>
          </a:bodyPr>
          <a:lstStyle/>
          <a:p>
            <a:r>
              <a:rPr lang="en-US" sz="2000" dirty="0"/>
              <a:t>Role</a:t>
            </a:r>
          </a:p>
          <a:p>
            <a:pPr lvl="1"/>
            <a:r>
              <a:rPr lang="en-US" sz="2000" dirty="0"/>
              <a:t>Seating charts and juror questionnaires </a:t>
            </a:r>
          </a:p>
          <a:p>
            <a:pPr lvl="2"/>
            <a:r>
              <a:rPr lang="en-US" dirty="0"/>
              <a:t>Put in a request with the clerk to make sure you have enough for everyone. All attorneys, clients, and YOU.</a:t>
            </a:r>
          </a:p>
          <a:p>
            <a:pPr lvl="1"/>
            <a:r>
              <a:rPr lang="en-US" sz="2000" dirty="0"/>
              <a:t>Color coordinate your seating chart, make shorthand notes, use symbols </a:t>
            </a:r>
            <a:r>
              <a:rPr lang="en-US" sz="2000" dirty="0" err="1"/>
              <a:t>etc</a:t>
            </a:r>
            <a:r>
              <a:rPr lang="en-US" sz="2000" dirty="0"/>
              <a:t>… </a:t>
            </a:r>
          </a:p>
          <a:p>
            <a:pPr lvl="1"/>
            <a:r>
              <a:rPr lang="en-US" sz="2000" dirty="0"/>
              <a:t>Attorney will focus on those who are speaking, you need to focus on the others around interacting.</a:t>
            </a:r>
          </a:p>
          <a:p>
            <a:pPr lvl="2"/>
            <a:r>
              <a:rPr lang="en-US" dirty="0"/>
              <a:t>Who is obviously disagreeing but remaining silent? </a:t>
            </a:r>
          </a:p>
          <a:p>
            <a:pPr lvl="2"/>
            <a:r>
              <a:rPr lang="en-US" dirty="0"/>
              <a:t>Silent jurors end up on panels and are wildcards</a:t>
            </a:r>
          </a:p>
          <a:p>
            <a:pPr lvl="2"/>
            <a:r>
              <a:rPr lang="en-US" dirty="0"/>
              <a:t>4x6 index cards, write down numbers or names of jurors to follow up with, or questions/topics attorney forgot to address</a:t>
            </a:r>
          </a:p>
        </p:txBody>
      </p:sp>
    </p:spTree>
    <p:extLst>
      <p:ext uri="{BB962C8B-B14F-4D97-AF65-F5344CB8AC3E}">
        <p14:creationId xmlns:p14="http://schemas.microsoft.com/office/powerpoint/2010/main" val="2062690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84D5-B83D-1030-0E34-4E64EBCA699B}"/>
              </a:ext>
            </a:extLst>
          </p:cNvPr>
          <p:cNvSpPr>
            <a:spLocks noGrp="1"/>
          </p:cNvSpPr>
          <p:nvPr>
            <p:ph type="title"/>
          </p:nvPr>
        </p:nvSpPr>
        <p:spPr/>
        <p:txBody>
          <a:bodyPr/>
          <a:lstStyle/>
          <a:p>
            <a:pPr algn="ctr"/>
            <a:r>
              <a:rPr lang="en-US" dirty="0"/>
              <a:t>Helping with </a:t>
            </a:r>
            <a:r>
              <a:rPr lang="en-US"/>
              <a:t>Jury Selection</a:t>
            </a:r>
          </a:p>
        </p:txBody>
      </p:sp>
      <p:pic>
        <p:nvPicPr>
          <p:cNvPr id="6146" name="Picture 2" descr="Imgflip">
            <a:extLst>
              <a:ext uri="{FF2B5EF4-FFF2-40B4-BE49-F238E27FC236}">
                <a16:creationId xmlns:a16="http://schemas.microsoft.com/office/drawing/2014/main" id="{685C066B-71AC-3376-BB1F-2658BAAD0BE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89306" y="1825625"/>
            <a:ext cx="581338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997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145CD1-E7BC-0C91-B79E-BC3C38B96A81}"/>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Jury Selection</a:t>
            </a:r>
          </a:p>
        </p:txBody>
      </p:sp>
      <p:sp>
        <p:nvSpPr>
          <p:cNvPr id="3" name="Content Placeholder 2">
            <a:extLst>
              <a:ext uri="{FF2B5EF4-FFF2-40B4-BE49-F238E27FC236}">
                <a16:creationId xmlns:a16="http://schemas.microsoft.com/office/drawing/2014/main" id="{1FE2ECB6-EC23-4AAA-FB5F-3902B79404DA}"/>
              </a:ext>
            </a:extLst>
          </p:cNvPr>
          <p:cNvSpPr>
            <a:spLocks noGrp="1"/>
          </p:cNvSpPr>
          <p:nvPr>
            <p:ph idx="1"/>
          </p:nvPr>
        </p:nvSpPr>
        <p:spPr>
          <a:xfrm>
            <a:off x="834887" y="1622745"/>
            <a:ext cx="10260743" cy="4378810"/>
          </a:xfrm>
        </p:spPr>
        <p:txBody>
          <a:bodyPr anchor="ctr">
            <a:normAutofit/>
          </a:bodyPr>
          <a:lstStyle/>
          <a:p>
            <a:r>
              <a:rPr lang="en-US" sz="1700" dirty="0"/>
              <a:t>Juror Questionnaires</a:t>
            </a:r>
          </a:p>
          <a:p>
            <a:pPr lvl="1"/>
            <a:r>
              <a:rPr lang="en-US" sz="1700" dirty="0"/>
              <a:t>Social Media… time to get creepy</a:t>
            </a:r>
          </a:p>
          <a:p>
            <a:pPr lvl="2"/>
            <a:r>
              <a:rPr lang="en-US" sz="1700" dirty="0"/>
              <a:t>LinkedIn – prior jobs are not usually listed or come up in conversation</a:t>
            </a:r>
          </a:p>
          <a:p>
            <a:pPr lvl="2"/>
            <a:r>
              <a:rPr lang="en-US" sz="1700" dirty="0"/>
              <a:t>Facebook/Instagram – any posts about prior related litigation? </a:t>
            </a:r>
          </a:p>
          <a:p>
            <a:pPr lvl="3"/>
            <a:r>
              <a:rPr lang="en-US" sz="1700" dirty="0"/>
              <a:t>Negative posts about your subject matter? Did they post about how much they are dreading to go to jury duty?</a:t>
            </a:r>
          </a:p>
          <a:p>
            <a:pPr lvl="3"/>
            <a:r>
              <a:rPr lang="en-US" sz="1700" dirty="0"/>
              <a:t>Violating court rules and instructions? Actively posting about trial?</a:t>
            </a:r>
          </a:p>
          <a:p>
            <a:pPr lvl="2"/>
            <a:r>
              <a:rPr lang="en-US" sz="1700" dirty="0"/>
              <a:t>Reddit/Blogs </a:t>
            </a:r>
          </a:p>
          <a:p>
            <a:pPr lvl="3"/>
            <a:r>
              <a:rPr lang="en-US" sz="1700" dirty="0"/>
              <a:t>There is a Brian Sandor in Pittsburgh Pennsylvania who is VERY active and LOUD about some subject matters all over the internet</a:t>
            </a:r>
          </a:p>
          <a:p>
            <a:pPr lvl="4"/>
            <a:r>
              <a:rPr lang="en-US" sz="1700" dirty="0"/>
              <a:t>I can tell you he’s a diehard Penguins fan, works at Penn Machine Company LLC, passionate about life sciences, hates the inconvenience of bridge and road repairs but wants more of it, thinks taxation is theft by the government – took under 2 minutes.</a:t>
            </a:r>
          </a:p>
        </p:txBody>
      </p:sp>
    </p:spTree>
    <p:extLst>
      <p:ext uri="{BB962C8B-B14F-4D97-AF65-F5344CB8AC3E}">
        <p14:creationId xmlns:p14="http://schemas.microsoft.com/office/powerpoint/2010/main" val="1025155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7C6E50-5D9B-9A4D-4A39-598D2386CDA2}"/>
              </a:ext>
            </a:extLst>
          </p:cNvPr>
          <p:cNvSpPr>
            <a:spLocks noGrp="1"/>
          </p:cNvSpPr>
          <p:nvPr>
            <p:ph type="title"/>
          </p:nvPr>
        </p:nvSpPr>
        <p:spPr>
          <a:xfrm>
            <a:off x="586478" y="1683756"/>
            <a:ext cx="3115265" cy="3166540"/>
          </a:xfrm>
        </p:spPr>
        <p:txBody>
          <a:bodyPr anchor="b">
            <a:normAutofit fontScale="90000"/>
          </a:bodyPr>
          <a:lstStyle/>
          <a:p>
            <a:pPr algn="r"/>
            <a:r>
              <a:rPr lang="en-US" sz="4000" dirty="0">
                <a:solidFill>
                  <a:srgbClr val="FFFFFF"/>
                </a:solidFill>
              </a:rPr>
              <a:t>Smooth Trial Execution</a:t>
            </a:r>
            <a:br>
              <a:rPr lang="en-US" sz="4000" dirty="0">
                <a:solidFill>
                  <a:srgbClr val="FFFFFF"/>
                </a:solidFill>
              </a:rPr>
            </a:br>
            <a:br>
              <a:rPr lang="en-US" sz="4000" dirty="0">
                <a:solidFill>
                  <a:srgbClr val="FFFFFF"/>
                </a:solidFill>
              </a:rPr>
            </a:br>
            <a:r>
              <a:rPr lang="en-US" sz="4000" dirty="0">
                <a:solidFill>
                  <a:srgbClr val="FFFFFF"/>
                </a:solidFill>
              </a:rPr>
              <a:t>(Making friends with Trial Clerk)</a:t>
            </a:r>
          </a:p>
        </p:txBody>
      </p:sp>
      <p:graphicFrame>
        <p:nvGraphicFramePr>
          <p:cNvPr id="5" name="Content Placeholder 2">
            <a:extLst>
              <a:ext uri="{FF2B5EF4-FFF2-40B4-BE49-F238E27FC236}">
                <a16:creationId xmlns:a16="http://schemas.microsoft.com/office/drawing/2014/main" id="{D546D21B-5F0C-C977-4B85-04AC90C19CA0}"/>
              </a:ext>
            </a:extLst>
          </p:cNvPr>
          <p:cNvGraphicFramePr>
            <a:graphicFrameLocks noGrp="1"/>
          </p:cNvGraphicFramePr>
          <p:nvPr>
            <p:ph idx="1"/>
            <p:extLst>
              <p:ext uri="{D42A27DB-BD31-4B8C-83A1-F6EECF244321}">
                <p14:modId xmlns:p14="http://schemas.microsoft.com/office/powerpoint/2010/main" val="2899028805"/>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8289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6" name="Rectangle 4115">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358DCB-9AC5-0351-9068-F30ED46613B4}"/>
              </a:ext>
            </a:extLst>
          </p:cNvPr>
          <p:cNvSpPr>
            <a:spLocks noGrp="1"/>
          </p:cNvSpPr>
          <p:nvPr>
            <p:ph type="title"/>
          </p:nvPr>
        </p:nvSpPr>
        <p:spPr>
          <a:xfrm>
            <a:off x="630936" y="639520"/>
            <a:ext cx="3429000" cy="1719072"/>
          </a:xfrm>
        </p:spPr>
        <p:txBody>
          <a:bodyPr anchor="b">
            <a:normAutofit/>
          </a:bodyPr>
          <a:lstStyle/>
          <a:p>
            <a:r>
              <a:rPr lang="en-US" sz="5400" dirty="0"/>
              <a:t>Exhibits</a:t>
            </a:r>
          </a:p>
        </p:txBody>
      </p:sp>
      <p:sp>
        <p:nvSpPr>
          <p:cNvPr id="4117"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2" name="Content Placeholder 4101">
            <a:extLst>
              <a:ext uri="{FF2B5EF4-FFF2-40B4-BE49-F238E27FC236}">
                <a16:creationId xmlns:a16="http://schemas.microsoft.com/office/drawing/2014/main" id="{9BB9E515-9C4A-D2AC-CC8A-4C8198918DE8}"/>
              </a:ext>
            </a:extLst>
          </p:cNvPr>
          <p:cNvSpPr>
            <a:spLocks noGrp="1"/>
          </p:cNvSpPr>
          <p:nvPr>
            <p:ph idx="1"/>
          </p:nvPr>
        </p:nvSpPr>
        <p:spPr>
          <a:xfrm>
            <a:off x="630936" y="2807208"/>
            <a:ext cx="3429000" cy="3410712"/>
          </a:xfrm>
        </p:spPr>
        <p:txBody>
          <a:bodyPr anchor="t">
            <a:normAutofit/>
          </a:bodyPr>
          <a:lstStyle/>
          <a:p>
            <a:r>
              <a:rPr lang="en-US" sz="2000" dirty="0"/>
              <a:t>Get a stipulation prior to trial and resolve objections!</a:t>
            </a:r>
          </a:p>
          <a:p>
            <a:r>
              <a:rPr lang="en-US" sz="2000" dirty="0"/>
              <a:t>Meeting of the attorneys</a:t>
            </a:r>
          </a:p>
          <a:p>
            <a:r>
              <a:rPr lang="en-US" sz="2000" dirty="0"/>
              <a:t>Waiver of records custodian</a:t>
            </a:r>
          </a:p>
          <a:p>
            <a:r>
              <a:rPr lang="en-US" sz="2000" dirty="0"/>
              <a:t>Keep track of the exhibits in evidence and the Clerk has the original copies</a:t>
            </a:r>
          </a:p>
          <a:p>
            <a:r>
              <a:rPr lang="en-US" sz="2000" dirty="0"/>
              <a:t>Extra copies, please!</a:t>
            </a:r>
          </a:p>
        </p:txBody>
      </p:sp>
      <p:pic>
        <p:nvPicPr>
          <p:cNvPr id="1028" name="Picture 4" descr="Someone asked for a funny Paralegal Meme? | Fishbowl">
            <a:extLst>
              <a:ext uri="{FF2B5EF4-FFF2-40B4-BE49-F238E27FC236}">
                <a16:creationId xmlns:a16="http://schemas.microsoft.com/office/drawing/2014/main" id="{6A54F625-478C-76BB-F8D4-072C8354EB0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86013" y="640080"/>
            <a:ext cx="6640285" cy="557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382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B9588A-1019-5FD3-56C8-2F2A227C18C4}"/>
              </a:ext>
            </a:extLst>
          </p:cNvPr>
          <p:cNvSpPr>
            <a:spLocks noGrp="1"/>
          </p:cNvSpPr>
          <p:nvPr>
            <p:ph type="title"/>
          </p:nvPr>
        </p:nvSpPr>
        <p:spPr>
          <a:xfrm>
            <a:off x="586478" y="1683756"/>
            <a:ext cx="3115265" cy="2396359"/>
          </a:xfrm>
        </p:spPr>
        <p:txBody>
          <a:bodyPr anchor="b">
            <a:normAutofit fontScale="90000"/>
          </a:bodyPr>
          <a:lstStyle/>
          <a:p>
            <a:pPr algn="r"/>
            <a:r>
              <a:rPr lang="en-US" sz="4000" dirty="0">
                <a:solidFill>
                  <a:srgbClr val="FFFFFF"/>
                </a:solidFill>
              </a:rPr>
              <a:t>Trial Readiness Kit – aka Soccer Mom/Dugout Dad</a:t>
            </a:r>
          </a:p>
        </p:txBody>
      </p:sp>
      <p:graphicFrame>
        <p:nvGraphicFramePr>
          <p:cNvPr id="5" name="Content Placeholder 2">
            <a:extLst>
              <a:ext uri="{FF2B5EF4-FFF2-40B4-BE49-F238E27FC236}">
                <a16:creationId xmlns:a16="http://schemas.microsoft.com/office/drawing/2014/main" id="{4FD5FD2B-49C3-498F-816F-2A2E2B615091}"/>
              </a:ext>
            </a:extLst>
          </p:cNvPr>
          <p:cNvGraphicFramePr>
            <a:graphicFrameLocks noGrp="1"/>
          </p:cNvGraphicFramePr>
          <p:nvPr>
            <p:ph idx="1"/>
            <p:extLst>
              <p:ext uri="{D42A27DB-BD31-4B8C-83A1-F6EECF244321}">
                <p14:modId xmlns:p14="http://schemas.microsoft.com/office/powerpoint/2010/main" val="914778951"/>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9639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540415-AC70-140C-1CE5-DA286335787B}"/>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b="1" kern="1200">
                <a:solidFill>
                  <a:srgbClr val="FFFFFF"/>
                </a:solidFill>
                <a:latin typeface="+mj-lt"/>
                <a:ea typeface="+mj-ea"/>
                <a:cs typeface="+mj-cs"/>
              </a:rPr>
              <a:t>Thank you to the paralegals!</a:t>
            </a:r>
          </a:p>
        </p:txBody>
      </p:sp>
      <p:pic>
        <p:nvPicPr>
          <p:cNvPr id="2050" name="Picture 2" descr="Funny Paralegal Quotes. QuotesGram">
            <a:extLst>
              <a:ext uri="{FF2B5EF4-FFF2-40B4-BE49-F238E27FC236}">
                <a16:creationId xmlns:a16="http://schemas.microsoft.com/office/drawing/2014/main" id="{B7318F81-7347-D9E4-03D5-10B58546766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038600" y="1405625"/>
            <a:ext cx="7188199" cy="4043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520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E22570-FCED-847C-495F-D74AB3A9C3FA}"/>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Learning Objectives	</a:t>
            </a:r>
          </a:p>
        </p:txBody>
      </p:sp>
      <p:graphicFrame>
        <p:nvGraphicFramePr>
          <p:cNvPr id="5" name="Content Placeholder 2">
            <a:extLst>
              <a:ext uri="{FF2B5EF4-FFF2-40B4-BE49-F238E27FC236}">
                <a16:creationId xmlns:a16="http://schemas.microsoft.com/office/drawing/2014/main" id="{2E65D82A-C2E7-AD01-6977-C9326E937F3A}"/>
              </a:ext>
            </a:extLst>
          </p:cNvPr>
          <p:cNvGraphicFramePr>
            <a:graphicFrameLocks noGrp="1"/>
          </p:cNvGraphicFramePr>
          <p:nvPr>
            <p:ph idx="1"/>
            <p:extLst>
              <p:ext uri="{D42A27DB-BD31-4B8C-83A1-F6EECF244321}">
                <p14:modId xmlns:p14="http://schemas.microsoft.com/office/powerpoint/2010/main" val="1432323141"/>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4691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00DB8-795F-72CA-2C35-2D496E5A5267}"/>
              </a:ext>
            </a:extLst>
          </p:cNvPr>
          <p:cNvSpPr>
            <a:spLocks noGrp="1"/>
          </p:cNvSpPr>
          <p:nvPr>
            <p:ph type="title"/>
          </p:nvPr>
        </p:nvSpPr>
        <p:spPr/>
        <p:txBody>
          <a:bodyPr/>
          <a:lstStyle/>
          <a:p>
            <a:pPr algn="ctr"/>
            <a:r>
              <a:rPr lang="en-US" dirty="0"/>
              <a:t>Thank you!</a:t>
            </a:r>
          </a:p>
        </p:txBody>
      </p:sp>
      <p:pic>
        <p:nvPicPr>
          <p:cNvPr id="3074" name="Picture 2" descr="Saw this in a paralegal group &amp; thought it was hilarious 😂 | Jamie Kuffler">
            <a:extLst>
              <a:ext uri="{FF2B5EF4-FFF2-40B4-BE49-F238E27FC236}">
                <a16:creationId xmlns:a16="http://schemas.microsoft.com/office/drawing/2014/main" id="{CDEA47B6-78C8-5FF6-DCB3-CF8AE8F22C9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821373" y="1317234"/>
            <a:ext cx="5009854" cy="5009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05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C24B85-E107-4321-52E7-80BC42283A42}"/>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Trial Preparation</a:t>
            </a:r>
          </a:p>
        </p:txBody>
      </p:sp>
      <p:sp>
        <p:nvSpPr>
          <p:cNvPr id="3" name="Content Placeholder 2">
            <a:extLst>
              <a:ext uri="{FF2B5EF4-FFF2-40B4-BE49-F238E27FC236}">
                <a16:creationId xmlns:a16="http://schemas.microsoft.com/office/drawing/2014/main" id="{8021FA3C-CEAA-4BDC-5C00-679D19F7A822}"/>
              </a:ext>
            </a:extLst>
          </p:cNvPr>
          <p:cNvSpPr>
            <a:spLocks noGrp="1"/>
          </p:cNvSpPr>
          <p:nvPr>
            <p:ph idx="1"/>
          </p:nvPr>
        </p:nvSpPr>
        <p:spPr>
          <a:xfrm>
            <a:off x="1023583" y="955343"/>
            <a:ext cx="10072048" cy="5046212"/>
          </a:xfrm>
        </p:spPr>
        <p:txBody>
          <a:bodyPr anchor="ctr">
            <a:normAutofit/>
          </a:bodyPr>
          <a:lstStyle/>
          <a:p>
            <a:pPr marL="0" indent="0">
              <a:buNone/>
            </a:pPr>
            <a:endParaRPr lang="en-US" sz="1700" dirty="0"/>
          </a:p>
          <a:p>
            <a:r>
              <a:rPr lang="en-US" sz="1700" dirty="0"/>
              <a:t>First and most important!</a:t>
            </a:r>
          </a:p>
          <a:p>
            <a:pPr lvl="1"/>
            <a:r>
              <a:rPr lang="en-US" sz="1700" dirty="0"/>
              <a:t>Learn the Division’s Policies and Procedures</a:t>
            </a:r>
          </a:p>
          <a:p>
            <a:pPr lvl="2"/>
            <a:r>
              <a:rPr lang="en-US" sz="1700" dirty="0"/>
              <a:t>Not everyone has them or makes them easy to find so ask!</a:t>
            </a:r>
          </a:p>
          <a:p>
            <a:pPr lvl="2"/>
            <a:r>
              <a:rPr lang="en-US" sz="1700" dirty="0"/>
              <a:t>Have attorneys ask questions at Pre-Trial</a:t>
            </a:r>
          </a:p>
          <a:p>
            <a:pPr marL="914400" lvl="2" indent="0">
              <a:buNone/>
            </a:pPr>
            <a:endParaRPr lang="en-US" sz="1700" dirty="0"/>
          </a:p>
          <a:p>
            <a:pPr lvl="1"/>
            <a:r>
              <a:rPr lang="en-US" sz="1700" dirty="0"/>
              <a:t>Just because Beamer does it one way doesn’t mean Sandor does it the same</a:t>
            </a:r>
          </a:p>
          <a:p>
            <a:pPr lvl="2"/>
            <a:r>
              <a:rPr lang="en-US" sz="1700" dirty="0"/>
              <a:t>Same jurisdiction can’t agree, different jurisdictions can be confusing</a:t>
            </a:r>
          </a:p>
          <a:p>
            <a:pPr marL="914400" lvl="2" indent="0">
              <a:buNone/>
            </a:pPr>
            <a:endParaRPr lang="en-US" sz="1700" dirty="0"/>
          </a:p>
          <a:p>
            <a:pPr lvl="1"/>
            <a:r>
              <a:rPr lang="en-US" sz="1700" dirty="0"/>
              <a:t>On April 21, 2025, Chief Justice Muniz implemented a statewide memorandum on judicial practices templates pushing every circuit to create AND post their policies and procedures</a:t>
            </a:r>
          </a:p>
        </p:txBody>
      </p:sp>
    </p:spTree>
    <p:extLst>
      <p:ext uri="{BB962C8B-B14F-4D97-AF65-F5344CB8AC3E}">
        <p14:creationId xmlns:p14="http://schemas.microsoft.com/office/powerpoint/2010/main" val="218894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870213B-218C-F76F-A79C-20A1D11A6FAF}"/>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Trial Preparation</a:t>
            </a:r>
          </a:p>
        </p:txBody>
      </p:sp>
      <p:sp>
        <p:nvSpPr>
          <p:cNvPr id="5" name="Content Placeholder 4">
            <a:extLst>
              <a:ext uri="{FF2B5EF4-FFF2-40B4-BE49-F238E27FC236}">
                <a16:creationId xmlns:a16="http://schemas.microsoft.com/office/drawing/2014/main" id="{B83EF299-CBAE-131C-BE45-BF3359038F89}"/>
              </a:ext>
            </a:extLst>
          </p:cNvPr>
          <p:cNvSpPr>
            <a:spLocks noGrp="1"/>
          </p:cNvSpPr>
          <p:nvPr>
            <p:ph idx="1"/>
          </p:nvPr>
        </p:nvSpPr>
        <p:spPr>
          <a:xfrm>
            <a:off x="1371599" y="2318197"/>
            <a:ext cx="9724031" cy="3683358"/>
          </a:xfrm>
        </p:spPr>
        <p:txBody>
          <a:bodyPr anchor="ctr">
            <a:normAutofit/>
          </a:bodyPr>
          <a:lstStyle/>
          <a:p>
            <a:r>
              <a:rPr lang="en-US" sz="2000"/>
              <a:t>Must Do:</a:t>
            </a:r>
          </a:p>
          <a:p>
            <a:pPr lvl="1"/>
            <a:r>
              <a:rPr lang="en-US" sz="2000"/>
              <a:t>Early entry of trial deadlines (Friday afternoon data entry?)</a:t>
            </a:r>
          </a:p>
          <a:p>
            <a:pPr lvl="2"/>
            <a:r>
              <a:rPr lang="en-US"/>
              <a:t>Jurisdictions have been rolling out uniform trial order/case management orders upon the filing of cases as opposed to the old rule</a:t>
            </a:r>
          </a:p>
          <a:p>
            <a:pPr marL="914400" lvl="2" indent="0">
              <a:buNone/>
            </a:pPr>
            <a:endParaRPr lang="en-US"/>
          </a:p>
          <a:p>
            <a:pPr lvl="1"/>
            <a:r>
              <a:rPr lang="en-US" sz="2000"/>
              <a:t>Promptly filing motions for extensions or modifications</a:t>
            </a:r>
          </a:p>
          <a:p>
            <a:pPr lvl="2"/>
            <a:r>
              <a:rPr lang="en-US"/>
              <a:t>New 6</a:t>
            </a:r>
            <a:r>
              <a:rPr lang="en-US" baseline="30000"/>
              <a:t>th</a:t>
            </a:r>
            <a:r>
              <a:rPr lang="en-US"/>
              <a:t> DCA Case: </a:t>
            </a:r>
            <a:r>
              <a:rPr lang="en-US" i="1"/>
              <a:t>Crecelius v. Rizzitano </a:t>
            </a:r>
            <a:r>
              <a:rPr lang="en-US"/>
              <a:t>– 6D 2024-2217 – is </a:t>
            </a:r>
            <a:r>
              <a:rPr lang="en-US" i="1"/>
              <a:t>Binger </a:t>
            </a:r>
            <a:r>
              <a:rPr lang="en-US"/>
              <a:t>dead?</a:t>
            </a:r>
          </a:p>
          <a:p>
            <a:pPr marL="914400" lvl="2" indent="0">
              <a:buNone/>
            </a:pPr>
            <a:endParaRPr lang="en-US"/>
          </a:p>
          <a:p>
            <a:pPr lvl="1"/>
            <a:r>
              <a:rPr lang="en-US" sz="2000"/>
              <a:t>Getting all motions filed, set, and heard prior to cut offs or a ruling allowing later hearing</a:t>
            </a:r>
          </a:p>
          <a:p>
            <a:pPr lvl="2"/>
            <a:r>
              <a:rPr lang="en-US"/>
              <a:t>Compliance with new meet and confer requirements too!</a:t>
            </a:r>
            <a:endParaRPr lang="en-US" dirty="0"/>
          </a:p>
        </p:txBody>
      </p:sp>
    </p:spTree>
    <p:extLst>
      <p:ext uri="{BB962C8B-B14F-4D97-AF65-F5344CB8AC3E}">
        <p14:creationId xmlns:p14="http://schemas.microsoft.com/office/powerpoint/2010/main" val="3874463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3C43B7-4DAA-0081-57EF-681B54B865B1}"/>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Trial Preparation</a:t>
            </a:r>
          </a:p>
        </p:txBody>
      </p:sp>
      <p:sp>
        <p:nvSpPr>
          <p:cNvPr id="3" name="Content Placeholder 2">
            <a:extLst>
              <a:ext uri="{FF2B5EF4-FFF2-40B4-BE49-F238E27FC236}">
                <a16:creationId xmlns:a16="http://schemas.microsoft.com/office/drawing/2014/main" id="{513A6FE7-9DF4-C6EC-6119-A70020C98F21}"/>
              </a:ext>
            </a:extLst>
          </p:cNvPr>
          <p:cNvSpPr>
            <a:spLocks noGrp="1"/>
          </p:cNvSpPr>
          <p:nvPr>
            <p:ph idx="1"/>
          </p:nvPr>
        </p:nvSpPr>
        <p:spPr>
          <a:xfrm>
            <a:off x="764275" y="1622745"/>
            <a:ext cx="10331355" cy="4378810"/>
          </a:xfrm>
        </p:spPr>
        <p:txBody>
          <a:bodyPr anchor="ctr">
            <a:normAutofit/>
          </a:bodyPr>
          <a:lstStyle/>
          <a:p>
            <a:pPr lvl="1"/>
            <a:r>
              <a:rPr lang="en-US" sz="1700" dirty="0"/>
              <a:t>Deposition designations done as early as possible – late rulings impact trial strategy</a:t>
            </a:r>
          </a:p>
          <a:p>
            <a:pPr lvl="2"/>
            <a:r>
              <a:rPr lang="en-US" sz="1700" dirty="0"/>
              <a:t>Your witness has testified and gone, depo designation objection goes against you, now you have no witness to clarify or fix the testimony</a:t>
            </a:r>
          </a:p>
          <a:p>
            <a:pPr marL="914400" lvl="2" indent="0">
              <a:buNone/>
            </a:pPr>
            <a:endParaRPr lang="en-US" sz="1700" dirty="0"/>
          </a:p>
          <a:p>
            <a:pPr lvl="1"/>
            <a:r>
              <a:rPr lang="en-US" sz="1700" dirty="0"/>
              <a:t>Pre-Trial Motion Practice to Narrow Issues and Shorten Trial</a:t>
            </a:r>
          </a:p>
          <a:p>
            <a:pPr lvl="2"/>
            <a:r>
              <a:rPr lang="en-US" sz="1700" dirty="0"/>
              <a:t>Summary Judgment done as soon as you can</a:t>
            </a:r>
          </a:p>
          <a:p>
            <a:pPr lvl="3"/>
            <a:r>
              <a:rPr lang="en-US" sz="1700" dirty="0"/>
              <a:t>Best used to attack minor issues in increments, doesn’t have to be all or nothing!</a:t>
            </a:r>
          </a:p>
          <a:p>
            <a:pPr lvl="1"/>
            <a:endParaRPr lang="en-US" sz="1700" dirty="0"/>
          </a:p>
          <a:p>
            <a:pPr lvl="1"/>
            <a:r>
              <a:rPr lang="en-US" sz="1700" dirty="0"/>
              <a:t>Pre-Trial Statement / Jury Instructions / Verdict Forms</a:t>
            </a:r>
          </a:p>
          <a:p>
            <a:pPr lvl="2"/>
            <a:r>
              <a:rPr lang="en-US" sz="1700" dirty="0"/>
              <a:t>Get your opposing counsel locked in. Try cases based on JOINT pre-trial statements</a:t>
            </a:r>
          </a:p>
          <a:p>
            <a:endParaRPr lang="en-US" sz="1700" dirty="0"/>
          </a:p>
        </p:txBody>
      </p:sp>
    </p:spTree>
    <p:extLst>
      <p:ext uri="{BB962C8B-B14F-4D97-AF65-F5344CB8AC3E}">
        <p14:creationId xmlns:p14="http://schemas.microsoft.com/office/powerpoint/2010/main" val="4281500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47A2D7-4BBD-25E7-4871-707ED3BE58E8}"/>
              </a:ext>
            </a:extLst>
          </p:cNvPr>
          <p:cNvSpPr>
            <a:spLocks noGrp="1"/>
          </p:cNvSpPr>
          <p:nvPr>
            <p:ph type="title"/>
          </p:nvPr>
        </p:nvSpPr>
        <p:spPr>
          <a:xfrm>
            <a:off x="660042" y="891652"/>
            <a:ext cx="4412021" cy="3030724"/>
          </a:xfrm>
        </p:spPr>
        <p:txBody>
          <a:bodyPr vert="horz" lIns="91440" tIns="45720" rIns="91440" bIns="45720" rtlCol="0" anchor="b">
            <a:normAutofit/>
          </a:bodyPr>
          <a:lstStyle/>
          <a:p>
            <a:pPr algn="r"/>
            <a:r>
              <a:rPr lang="en-US" sz="4000" kern="1200">
                <a:solidFill>
                  <a:srgbClr val="FFFFFF"/>
                </a:solidFill>
                <a:latin typeface="+mj-lt"/>
                <a:ea typeface="+mj-ea"/>
                <a:cs typeface="+mj-cs"/>
              </a:rPr>
              <a:t>Meet and Confer Requirement</a:t>
            </a:r>
          </a:p>
        </p:txBody>
      </p:sp>
      <p:pic>
        <p:nvPicPr>
          <p:cNvPr id="5" name="Content Placeholder 4" descr="Text&#10;&#10;AI-generated content may be incorrect.">
            <a:extLst>
              <a:ext uri="{FF2B5EF4-FFF2-40B4-BE49-F238E27FC236}">
                <a16:creationId xmlns:a16="http://schemas.microsoft.com/office/drawing/2014/main" id="{C538C1E4-B586-188C-228D-4E4728703A5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12811" y="457199"/>
            <a:ext cx="5574698" cy="5899152"/>
          </a:xfrm>
          <a:prstGeom prst="rect">
            <a:avLst/>
          </a:prstGeom>
        </p:spPr>
      </p:pic>
    </p:spTree>
    <p:extLst>
      <p:ext uri="{BB962C8B-B14F-4D97-AF65-F5344CB8AC3E}">
        <p14:creationId xmlns:p14="http://schemas.microsoft.com/office/powerpoint/2010/main" val="929975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Freeform: Shape 17">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1F4AE28-2DAB-3D94-2655-581A0EB572F4}"/>
              </a:ext>
            </a:extLst>
          </p:cNvPr>
          <p:cNvSpPr>
            <a:spLocks noGrp="1"/>
          </p:cNvSpPr>
          <p:nvPr>
            <p:ph type="title"/>
          </p:nvPr>
        </p:nvSpPr>
        <p:spPr>
          <a:xfrm>
            <a:off x="371094" y="1161288"/>
            <a:ext cx="3438144" cy="1239012"/>
          </a:xfrm>
        </p:spPr>
        <p:txBody>
          <a:bodyPr vert="horz" lIns="91440" tIns="45720" rIns="91440" bIns="45720" rtlCol="0" anchor="ctr">
            <a:normAutofit/>
          </a:bodyPr>
          <a:lstStyle/>
          <a:p>
            <a:r>
              <a:rPr lang="en-US" sz="2600" kern="1200">
                <a:solidFill>
                  <a:schemeClr val="tx1"/>
                </a:solidFill>
                <a:latin typeface="+mj-lt"/>
                <a:ea typeface="+mj-ea"/>
                <a:cs typeface="+mj-cs"/>
              </a:rPr>
              <a:t>Jury Selection – Where Trials are Won and Lost</a:t>
            </a:r>
          </a:p>
        </p:txBody>
      </p:sp>
      <p:sp>
        <p:nvSpPr>
          <p:cNvPr id="17" name="Rectangle 16">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E94E760-87E5-32E1-DD77-4E4A667259AD}"/>
              </a:ext>
            </a:extLst>
          </p:cNvPr>
          <p:cNvSpPr txBox="1"/>
          <p:nvPr/>
        </p:nvSpPr>
        <p:spPr>
          <a:xfrm>
            <a:off x="371094" y="2718054"/>
            <a:ext cx="3438906" cy="3207258"/>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700" dirty="0"/>
              <a:t>In 1995, Oprah Winfrey was sued by the beef industry in Texas following comments she made. In her civil litigation, her team hired Dr. Phil McGraw as a jury consultant to help pick the jury…</a:t>
            </a:r>
          </a:p>
          <a:p>
            <a:pPr>
              <a:lnSpc>
                <a:spcPct val="90000"/>
              </a:lnSpc>
              <a:spcAft>
                <a:spcPts val="600"/>
              </a:spcAft>
            </a:pPr>
            <a:endParaRPr lang="en-US" sz="1700" dirty="0"/>
          </a:p>
          <a:p>
            <a:pPr indent="-228600">
              <a:lnSpc>
                <a:spcPct val="90000"/>
              </a:lnSpc>
              <a:spcAft>
                <a:spcPts val="600"/>
              </a:spcAft>
              <a:buFont typeface="Arial" panose="020B0604020202020204" pitchFamily="34" charset="0"/>
              <a:buChar char="•"/>
            </a:pPr>
            <a:r>
              <a:rPr lang="en-US" sz="1700" dirty="0"/>
              <a:t>He’s now worth $460 MILLION</a:t>
            </a:r>
          </a:p>
        </p:txBody>
      </p:sp>
      <p:pic>
        <p:nvPicPr>
          <p:cNvPr id="5" name="Content Placeholder 4" descr="A person and person&#10;&#10;AI-generated content may be incorrect.">
            <a:extLst>
              <a:ext uri="{FF2B5EF4-FFF2-40B4-BE49-F238E27FC236}">
                <a16:creationId xmlns:a16="http://schemas.microsoft.com/office/drawing/2014/main" id="{CA358835-4FDB-E5F3-7272-135F51FA572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01184" y="1541130"/>
            <a:ext cx="6922008" cy="3876323"/>
          </a:xfrm>
          <a:prstGeom prst="rect">
            <a:avLst/>
          </a:prstGeom>
        </p:spPr>
      </p:pic>
    </p:spTree>
    <p:extLst>
      <p:ext uri="{BB962C8B-B14F-4D97-AF65-F5344CB8AC3E}">
        <p14:creationId xmlns:p14="http://schemas.microsoft.com/office/powerpoint/2010/main" val="2686807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57E1D1-64B2-A019-53E6-3AB36BC25DC8}"/>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Jury Selection</a:t>
            </a:r>
          </a:p>
        </p:txBody>
      </p:sp>
      <p:sp>
        <p:nvSpPr>
          <p:cNvPr id="3" name="Content Placeholder 2">
            <a:extLst>
              <a:ext uri="{FF2B5EF4-FFF2-40B4-BE49-F238E27FC236}">
                <a16:creationId xmlns:a16="http://schemas.microsoft.com/office/drawing/2014/main" id="{D9451895-9719-626F-E6A1-91D9ADB51808}"/>
              </a:ext>
            </a:extLst>
          </p:cNvPr>
          <p:cNvSpPr>
            <a:spLocks noGrp="1"/>
          </p:cNvSpPr>
          <p:nvPr>
            <p:ph idx="1"/>
          </p:nvPr>
        </p:nvSpPr>
        <p:spPr>
          <a:xfrm>
            <a:off x="4810259" y="649480"/>
            <a:ext cx="6555347" cy="5546047"/>
          </a:xfrm>
        </p:spPr>
        <p:txBody>
          <a:bodyPr anchor="ctr">
            <a:normAutofit/>
          </a:bodyPr>
          <a:lstStyle/>
          <a:p>
            <a:r>
              <a:rPr lang="en-US" dirty="0"/>
              <a:t>Do you even attend?</a:t>
            </a:r>
          </a:p>
          <a:p>
            <a:pPr lvl="1"/>
            <a:r>
              <a:rPr lang="en-US" sz="2800" dirty="0"/>
              <a:t>Orange County has a card allowing paralegals to use attorney entrance</a:t>
            </a:r>
          </a:p>
          <a:p>
            <a:pPr marL="457200" lvl="1" indent="0">
              <a:buNone/>
            </a:pPr>
            <a:endParaRPr lang="en-US" sz="2800" dirty="0"/>
          </a:p>
          <a:p>
            <a:r>
              <a:rPr lang="en-US" dirty="0"/>
              <a:t>What is your designated role?</a:t>
            </a:r>
          </a:p>
          <a:p>
            <a:pPr marL="0" indent="0">
              <a:buNone/>
            </a:pPr>
            <a:endParaRPr lang="en-US" dirty="0"/>
          </a:p>
          <a:p>
            <a:r>
              <a:rPr lang="en-US" dirty="0"/>
              <a:t>How do you add value?</a:t>
            </a:r>
          </a:p>
        </p:txBody>
      </p:sp>
    </p:spTree>
    <p:extLst>
      <p:ext uri="{BB962C8B-B14F-4D97-AF65-F5344CB8AC3E}">
        <p14:creationId xmlns:p14="http://schemas.microsoft.com/office/powerpoint/2010/main" val="6066576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196</TotalTime>
  <Words>1534</Words>
  <Application>Microsoft Office PowerPoint</Application>
  <PresentationFormat>Widescreen</PresentationFormat>
  <Paragraphs>164</Paragraphs>
  <Slides>16</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Aptos Display</vt:lpstr>
      <vt:lpstr>Arial</vt:lpstr>
      <vt:lpstr>Calibri</vt:lpstr>
      <vt:lpstr>Wingdings</vt:lpstr>
      <vt:lpstr>Office Theme</vt:lpstr>
      <vt:lpstr>“From a Judge’s Perspective:  Practice Tips &amp; Pointers”   Code For: Setting Your Attorney Up to Win &amp; Take All the Credit for Your Work</vt:lpstr>
      <vt:lpstr>Learning Objectives </vt:lpstr>
      <vt:lpstr>Thank you!</vt:lpstr>
      <vt:lpstr>Trial Preparation</vt:lpstr>
      <vt:lpstr>Trial Preparation</vt:lpstr>
      <vt:lpstr>Trial Preparation</vt:lpstr>
      <vt:lpstr>Meet and Confer Requirement</vt:lpstr>
      <vt:lpstr>Jury Selection – Where Trials are Won and Lost</vt:lpstr>
      <vt:lpstr>Jury Selection</vt:lpstr>
      <vt:lpstr>Jury Selection</vt:lpstr>
      <vt:lpstr>Helping with Jury Selection</vt:lpstr>
      <vt:lpstr>Jury Selection</vt:lpstr>
      <vt:lpstr>Smooth Trial Execution  (Making friends with Trial Clerk)</vt:lpstr>
      <vt:lpstr>Exhibits</vt:lpstr>
      <vt:lpstr>Trial Readiness Kit – aka Soccer Mom/Dugout Dad</vt:lpstr>
      <vt:lpstr>Thank you to the paralegals!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Sandor, Brian S</dc:creator>
  <cp:lastModifiedBy>Sandor, Brian S</cp:lastModifiedBy>
  <cp:revision>3</cp:revision>
  <dcterms:created xsi:type="dcterms:W3CDTF">2026-03-23T23:30:51Z</dcterms:created>
  <dcterms:modified xsi:type="dcterms:W3CDTF">2026-03-26T13:48:53Z</dcterms:modified>
</cp:coreProperties>
</file>