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74"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7" r:id="rId32"/>
    <p:sldId id="334" r:id="rId33"/>
    <p:sldId id="335" r:id="rId34"/>
    <p:sldId id="3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9F4C6-9BFD-45E3-B108-EC2ACB6AD76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FE2F396-677B-4209-B99A-8E6F86F91472}">
      <dgm:prSet/>
      <dgm:spPr/>
      <dgm:t>
        <a:bodyPr/>
        <a:lstStyle/>
        <a:p>
          <a:r>
            <a:rPr lang="en-US"/>
            <a:t>Is the dog a service dog? </a:t>
          </a:r>
        </a:p>
      </dgm:t>
    </dgm:pt>
    <dgm:pt modelId="{54F62D79-D949-48D7-9504-B420E7E81B29}" type="parTrans" cxnId="{8AB2E92B-CF4C-464C-95E7-518DFE99205A}">
      <dgm:prSet/>
      <dgm:spPr/>
      <dgm:t>
        <a:bodyPr/>
        <a:lstStyle/>
        <a:p>
          <a:endParaRPr lang="en-US"/>
        </a:p>
      </dgm:t>
    </dgm:pt>
    <dgm:pt modelId="{3CB02745-D0A9-4DBA-B3C6-FDB1D8E64F5C}" type="sibTrans" cxnId="{8AB2E92B-CF4C-464C-95E7-518DFE99205A}">
      <dgm:prSet/>
      <dgm:spPr/>
      <dgm:t>
        <a:bodyPr/>
        <a:lstStyle/>
        <a:p>
          <a:endParaRPr lang="en-US"/>
        </a:p>
      </dgm:t>
    </dgm:pt>
    <dgm:pt modelId="{C4AC0BD1-0CD7-4433-B7CE-419DDA65FFCD}">
      <dgm:prSet/>
      <dgm:spPr/>
      <dgm:t>
        <a:bodyPr/>
        <a:lstStyle/>
        <a:p>
          <a:r>
            <a:rPr lang="en-US"/>
            <a:t>What work or tasks has the dog been trained to perform?</a:t>
          </a:r>
        </a:p>
      </dgm:t>
    </dgm:pt>
    <dgm:pt modelId="{F07F7671-2A21-43F4-9D1A-9ACB111B8922}" type="parTrans" cxnId="{9D95FF4C-D909-49AF-96A7-FF8BFE665382}">
      <dgm:prSet/>
      <dgm:spPr/>
      <dgm:t>
        <a:bodyPr/>
        <a:lstStyle/>
        <a:p>
          <a:endParaRPr lang="en-US"/>
        </a:p>
      </dgm:t>
    </dgm:pt>
    <dgm:pt modelId="{8550D238-CF41-4A3F-9B6D-D42A59FC9E91}" type="sibTrans" cxnId="{9D95FF4C-D909-49AF-96A7-FF8BFE665382}">
      <dgm:prSet/>
      <dgm:spPr/>
      <dgm:t>
        <a:bodyPr/>
        <a:lstStyle/>
        <a:p>
          <a:endParaRPr lang="en-US"/>
        </a:p>
      </dgm:t>
    </dgm:pt>
    <dgm:pt modelId="{42CC7442-3D6D-4FE8-AABE-52F58A71FD03}" type="pres">
      <dgm:prSet presAssocID="{8069F4C6-9BFD-45E3-B108-EC2ACB6AD76E}" presName="root" presStyleCnt="0">
        <dgm:presLayoutVars>
          <dgm:dir/>
          <dgm:resizeHandles val="exact"/>
        </dgm:presLayoutVars>
      </dgm:prSet>
      <dgm:spPr/>
    </dgm:pt>
    <dgm:pt modelId="{8096BA8A-05E5-45D7-8A33-F184DDA67D3E}" type="pres">
      <dgm:prSet presAssocID="{8069F4C6-9BFD-45E3-B108-EC2ACB6AD76E}" presName="container" presStyleCnt="0">
        <dgm:presLayoutVars>
          <dgm:dir/>
          <dgm:resizeHandles val="exact"/>
        </dgm:presLayoutVars>
      </dgm:prSet>
      <dgm:spPr/>
    </dgm:pt>
    <dgm:pt modelId="{515240D4-0E1B-4628-AF6E-99C08AC6BE35}" type="pres">
      <dgm:prSet presAssocID="{1FE2F396-677B-4209-B99A-8E6F86F91472}" presName="compNode" presStyleCnt="0"/>
      <dgm:spPr/>
    </dgm:pt>
    <dgm:pt modelId="{4588D609-C950-4C52-8BF5-3193F83B8D68}" type="pres">
      <dgm:prSet presAssocID="{1FE2F396-677B-4209-B99A-8E6F86F91472}" presName="iconBgRect" presStyleLbl="bgShp" presStyleIdx="0" presStyleCnt="2"/>
      <dgm:spPr/>
    </dgm:pt>
    <dgm:pt modelId="{DA4928EE-DB02-48D1-9A50-DEA77107DC62}" type="pres">
      <dgm:prSet presAssocID="{1FE2F396-677B-4209-B99A-8E6F86F914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
        </a:ext>
      </dgm:extLst>
    </dgm:pt>
    <dgm:pt modelId="{99A2FFA1-7B6A-4E93-81F5-DC8883A7F92F}" type="pres">
      <dgm:prSet presAssocID="{1FE2F396-677B-4209-B99A-8E6F86F91472}" presName="spaceRect" presStyleCnt="0"/>
      <dgm:spPr/>
    </dgm:pt>
    <dgm:pt modelId="{330E4525-FD39-4E43-9E75-D46EC19C130D}" type="pres">
      <dgm:prSet presAssocID="{1FE2F396-677B-4209-B99A-8E6F86F91472}" presName="textRect" presStyleLbl="revTx" presStyleIdx="0" presStyleCnt="2">
        <dgm:presLayoutVars>
          <dgm:chMax val="1"/>
          <dgm:chPref val="1"/>
        </dgm:presLayoutVars>
      </dgm:prSet>
      <dgm:spPr/>
    </dgm:pt>
    <dgm:pt modelId="{48530BBF-B5C8-426A-82D5-7E44438396A4}" type="pres">
      <dgm:prSet presAssocID="{3CB02745-D0A9-4DBA-B3C6-FDB1D8E64F5C}" presName="sibTrans" presStyleLbl="sibTrans2D1" presStyleIdx="0" presStyleCnt="0"/>
      <dgm:spPr/>
    </dgm:pt>
    <dgm:pt modelId="{2D62FC29-47E9-4F4A-AFE0-F6F9BF9FDF75}" type="pres">
      <dgm:prSet presAssocID="{C4AC0BD1-0CD7-4433-B7CE-419DDA65FFCD}" presName="compNode" presStyleCnt="0"/>
      <dgm:spPr/>
    </dgm:pt>
    <dgm:pt modelId="{CB3B2E3A-B360-4B2F-B7D3-19EA586EC048}" type="pres">
      <dgm:prSet presAssocID="{C4AC0BD1-0CD7-4433-B7CE-419DDA65FFCD}" presName="iconBgRect" presStyleLbl="bgShp" presStyleIdx="1" presStyleCnt="2"/>
      <dgm:spPr/>
    </dgm:pt>
    <dgm:pt modelId="{C6A74184-21FC-45EC-9343-6D747F1A1260}" type="pres">
      <dgm:prSet presAssocID="{C4AC0BD1-0CD7-4433-B7CE-419DDA65FF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B85D5C33-9241-4B36-9D66-98EA7B4E7D0A}" type="pres">
      <dgm:prSet presAssocID="{C4AC0BD1-0CD7-4433-B7CE-419DDA65FFCD}" presName="spaceRect" presStyleCnt="0"/>
      <dgm:spPr/>
    </dgm:pt>
    <dgm:pt modelId="{FE57D608-CA44-42C4-A5F0-AA65959ADEC6}" type="pres">
      <dgm:prSet presAssocID="{C4AC0BD1-0CD7-4433-B7CE-419DDA65FFCD}" presName="textRect" presStyleLbl="revTx" presStyleIdx="1" presStyleCnt="2">
        <dgm:presLayoutVars>
          <dgm:chMax val="1"/>
          <dgm:chPref val="1"/>
        </dgm:presLayoutVars>
      </dgm:prSet>
      <dgm:spPr/>
    </dgm:pt>
  </dgm:ptLst>
  <dgm:cxnLst>
    <dgm:cxn modelId="{D8E2C121-059B-4B8B-A868-837463240CC0}" type="presOf" srcId="{3CB02745-D0A9-4DBA-B3C6-FDB1D8E64F5C}" destId="{48530BBF-B5C8-426A-82D5-7E44438396A4}" srcOrd="0" destOrd="0" presId="urn:microsoft.com/office/officeart/2018/2/layout/IconCircleList"/>
    <dgm:cxn modelId="{8AB2E92B-CF4C-464C-95E7-518DFE99205A}" srcId="{8069F4C6-9BFD-45E3-B108-EC2ACB6AD76E}" destId="{1FE2F396-677B-4209-B99A-8E6F86F91472}" srcOrd="0" destOrd="0" parTransId="{54F62D79-D949-48D7-9504-B420E7E81B29}" sibTransId="{3CB02745-D0A9-4DBA-B3C6-FDB1D8E64F5C}"/>
    <dgm:cxn modelId="{DC221C2F-99A8-416A-A785-AEE0D96BD1B7}" type="presOf" srcId="{1FE2F396-677B-4209-B99A-8E6F86F91472}" destId="{330E4525-FD39-4E43-9E75-D46EC19C130D}" srcOrd="0" destOrd="0" presId="urn:microsoft.com/office/officeart/2018/2/layout/IconCircleList"/>
    <dgm:cxn modelId="{9D95FF4C-D909-49AF-96A7-FF8BFE665382}" srcId="{8069F4C6-9BFD-45E3-B108-EC2ACB6AD76E}" destId="{C4AC0BD1-0CD7-4433-B7CE-419DDA65FFCD}" srcOrd="1" destOrd="0" parTransId="{F07F7671-2A21-43F4-9D1A-9ACB111B8922}" sibTransId="{8550D238-CF41-4A3F-9B6D-D42A59FC9E91}"/>
    <dgm:cxn modelId="{03E81E93-6F91-4151-AD12-466253734F56}" type="presOf" srcId="{C4AC0BD1-0CD7-4433-B7CE-419DDA65FFCD}" destId="{FE57D608-CA44-42C4-A5F0-AA65959ADEC6}" srcOrd="0" destOrd="0" presId="urn:microsoft.com/office/officeart/2018/2/layout/IconCircleList"/>
    <dgm:cxn modelId="{D50B649C-C2F8-47A9-9230-75DD72E9FFF6}" type="presOf" srcId="{8069F4C6-9BFD-45E3-B108-EC2ACB6AD76E}" destId="{42CC7442-3D6D-4FE8-AABE-52F58A71FD03}" srcOrd="0" destOrd="0" presId="urn:microsoft.com/office/officeart/2018/2/layout/IconCircleList"/>
    <dgm:cxn modelId="{AFD3CFFF-1B53-4D9D-B7C7-689EB579556B}" type="presParOf" srcId="{42CC7442-3D6D-4FE8-AABE-52F58A71FD03}" destId="{8096BA8A-05E5-45D7-8A33-F184DDA67D3E}" srcOrd="0" destOrd="0" presId="urn:microsoft.com/office/officeart/2018/2/layout/IconCircleList"/>
    <dgm:cxn modelId="{57D9BE6F-E845-4346-AE9E-BFF85480DDA3}" type="presParOf" srcId="{8096BA8A-05E5-45D7-8A33-F184DDA67D3E}" destId="{515240D4-0E1B-4628-AF6E-99C08AC6BE35}" srcOrd="0" destOrd="0" presId="urn:microsoft.com/office/officeart/2018/2/layout/IconCircleList"/>
    <dgm:cxn modelId="{991ED65C-F4AD-4810-A2F1-B76763A6EDE2}" type="presParOf" srcId="{515240D4-0E1B-4628-AF6E-99C08AC6BE35}" destId="{4588D609-C950-4C52-8BF5-3193F83B8D68}" srcOrd="0" destOrd="0" presId="urn:microsoft.com/office/officeart/2018/2/layout/IconCircleList"/>
    <dgm:cxn modelId="{CB7066D2-3031-438D-A99A-3908E1CB6F97}" type="presParOf" srcId="{515240D4-0E1B-4628-AF6E-99C08AC6BE35}" destId="{DA4928EE-DB02-48D1-9A50-DEA77107DC62}" srcOrd="1" destOrd="0" presId="urn:microsoft.com/office/officeart/2018/2/layout/IconCircleList"/>
    <dgm:cxn modelId="{F79BE933-1917-49FE-B16F-BE33CDC5C4F2}" type="presParOf" srcId="{515240D4-0E1B-4628-AF6E-99C08AC6BE35}" destId="{99A2FFA1-7B6A-4E93-81F5-DC8883A7F92F}" srcOrd="2" destOrd="0" presId="urn:microsoft.com/office/officeart/2018/2/layout/IconCircleList"/>
    <dgm:cxn modelId="{1914A910-76A6-4EF9-B77C-B42ACC974D2E}" type="presParOf" srcId="{515240D4-0E1B-4628-AF6E-99C08AC6BE35}" destId="{330E4525-FD39-4E43-9E75-D46EC19C130D}" srcOrd="3" destOrd="0" presId="urn:microsoft.com/office/officeart/2018/2/layout/IconCircleList"/>
    <dgm:cxn modelId="{9585D61E-C969-48AC-9C88-B6D17069C68C}" type="presParOf" srcId="{8096BA8A-05E5-45D7-8A33-F184DDA67D3E}" destId="{48530BBF-B5C8-426A-82D5-7E44438396A4}" srcOrd="1" destOrd="0" presId="urn:microsoft.com/office/officeart/2018/2/layout/IconCircleList"/>
    <dgm:cxn modelId="{BBCAD5ED-3B2B-457F-A0D9-D29434B68E8A}" type="presParOf" srcId="{8096BA8A-05E5-45D7-8A33-F184DDA67D3E}" destId="{2D62FC29-47E9-4F4A-AFE0-F6F9BF9FDF75}" srcOrd="2" destOrd="0" presId="urn:microsoft.com/office/officeart/2018/2/layout/IconCircleList"/>
    <dgm:cxn modelId="{706BAE73-DE26-4805-AF4C-4DD886E365EF}" type="presParOf" srcId="{2D62FC29-47E9-4F4A-AFE0-F6F9BF9FDF75}" destId="{CB3B2E3A-B360-4B2F-B7D3-19EA586EC048}" srcOrd="0" destOrd="0" presId="urn:microsoft.com/office/officeart/2018/2/layout/IconCircleList"/>
    <dgm:cxn modelId="{9E605A38-7F34-4791-A2AD-380B48D751DD}" type="presParOf" srcId="{2D62FC29-47E9-4F4A-AFE0-F6F9BF9FDF75}" destId="{C6A74184-21FC-45EC-9343-6D747F1A1260}" srcOrd="1" destOrd="0" presId="urn:microsoft.com/office/officeart/2018/2/layout/IconCircleList"/>
    <dgm:cxn modelId="{E11D569F-3D47-43D4-A3ED-E85D7CFB9FF1}" type="presParOf" srcId="{2D62FC29-47E9-4F4A-AFE0-F6F9BF9FDF75}" destId="{B85D5C33-9241-4B36-9D66-98EA7B4E7D0A}" srcOrd="2" destOrd="0" presId="urn:microsoft.com/office/officeart/2018/2/layout/IconCircleList"/>
    <dgm:cxn modelId="{9D7182B2-018A-4814-8A2D-36768BC0AC3A}" type="presParOf" srcId="{2D62FC29-47E9-4F4A-AFE0-F6F9BF9FDF75}" destId="{FE57D608-CA44-42C4-A5F0-AA65959ADEC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D3919-668E-4DCA-93CE-EC6282C6160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E5B7168-3628-4C05-922B-D6BD95BDC5EC}">
      <dgm:prSet/>
      <dgm:spPr/>
      <dgm:t>
        <a:bodyPr/>
        <a:lstStyle/>
        <a:p>
          <a:r>
            <a:rPr lang="en-US" b="1"/>
            <a:t>The dog is out of control AND the handler does not take effective action to control it. (I.e., lunging, barking, pulling, jumping, etc.)</a:t>
          </a:r>
        </a:p>
      </dgm:t>
    </dgm:pt>
    <dgm:pt modelId="{BE989EAB-54BB-4665-848D-8BB5F7D761AE}" type="parTrans" cxnId="{236E26B7-3D50-468C-88E8-7E31BC541584}">
      <dgm:prSet/>
      <dgm:spPr/>
      <dgm:t>
        <a:bodyPr/>
        <a:lstStyle/>
        <a:p>
          <a:endParaRPr lang="en-US"/>
        </a:p>
      </dgm:t>
    </dgm:pt>
    <dgm:pt modelId="{6FDFF1F6-6535-4996-9351-C650CE702976}" type="sibTrans" cxnId="{236E26B7-3D50-468C-88E8-7E31BC541584}">
      <dgm:prSet/>
      <dgm:spPr/>
      <dgm:t>
        <a:bodyPr/>
        <a:lstStyle/>
        <a:p>
          <a:endParaRPr lang="en-US"/>
        </a:p>
      </dgm:t>
    </dgm:pt>
    <dgm:pt modelId="{8699E060-BC7B-437C-A167-ADCC52272366}">
      <dgm:prSet/>
      <dgm:spPr/>
      <dgm:t>
        <a:bodyPr/>
        <a:lstStyle/>
        <a:p>
          <a:r>
            <a:rPr lang="en-US"/>
            <a:t>The dog is not housebroken.</a:t>
          </a:r>
        </a:p>
      </dgm:t>
    </dgm:pt>
    <dgm:pt modelId="{58DD2B64-9E9F-4C71-B95B-682CA5FAEF11}" type="parTrans" cxnId="{5A70AD3D-7C36-4188-A57B-AA30CCA843E1}">
      <dgm:prSet/>
      <dgm:spPr/>
      <dgm:t>
        <a:bodyPr/>
        <a:lstStyle/>
        <a:p>
          <a:endParaRPr lang="en-US"/>
        </a:p>
      </dgm:t>
    </dgm:pt>
    <dgm:pt modelId="{ADB2F76A-3D4F-4B86-B8C0-58D176FA28B2}" type="sibTrans" cxnId="{5A70AD3D-7C36-4188-A57B-AA30CCA843E1}">
      <dgm:prSet/>
      <dgm:spPr/>
      <dgm:t>
        <a:bodyPr/>
        <a:lstStyle/>
        <a:p>
          <a:endParaRPr lang="en-US"/>
        </a:p>
      </dgm:t>
    </dgm:pt>
    <dgm:pt modelId="{C7E12484-6ECC-459A-8AD8-E400C56EC3A7}">
      <dgm:prSet/>
      <dgm:spPr/>
      <dgm:t>
        <a:bodyPr/>
        <a:lstStyle/>
        <a:p>
          <a:r>
            <a:rPr lang="en-US" i="0" baseline="0"/>
            <a:t>A business does not need to allow a service animal if the dog’s presence would</a:t>
          </a:r>
          <a:r>
            <a:rPr lang="en-US" i="1" baseline="0"/>
            <a:t> fundamentally alter </a:t>
          </a:r>
          <a:r>
            <a:rPr lang="en-US" i="0" baseline="0"/>
            <a:t>the nature of the goods, services, programs, or activities provided to the public.</a:t>
          </a:r>
          <a:endParaRPr lang="en-US"/>
        </a:p>
      </dgm:t>
    </dgm:pt>
    <dgm:pt modelId="{3ECE6791-7B49-4E99-A7BC-C235214F682B}" type="parTrans" cxnId="{095EF5F9-DE31-4841-A16F-6E4E61D52401}">
      <dgm:prSet/>
      <dgm:spPr/>
      <dgm:t>
        <a:bodyPr/>
        <a:lstStyle/>
        <a:p>
          <a:endParaRPr lang="en-US"/>
        </a:p>
      </dgm:t>
    </dgm:pt>
    <dgm:pt modelId="{95DC0E25-FC27-447C-8195-45371E1ABE90}" type="sibTrans" cxnId="{095EF5F9-DE31-4841-A16F-6E4E61D52401}">
      <dgm:prSet/>
      <dgm:spPr/>
      <dgm:t>
        <a:bodyPr/>
        <a:lstStyle/>
        <a:p>
          <a:endParaRPr lang="en-US"/>
        </a:p>
      </dgm:t>
    </dgm:pt>
    <dgm:pt modelId="{95AF1414-18A9-4CC6-94C6-2813A2EC51D6}" type="pres">
      <dgm:prSet presAssocID="{157D3919-668E-4DCA-93CE-EC6282C6160F}" presName="linear" presStyleCnt="0">
        <dgm:presLayoutVars>
          <dgm:animLvl val="lvl"/>
          <dgm:resizeHandles val="exact"/>
        </dgm:presLayoutVars>
      </dgm:prSet>
      <dgm:spPr/>
    </dgm:pt>
    <dgm:pt modelId="{93B3C943-880B-4926-B3D2-9AEB0623FA47}" type="pres">
      <dgm:prSet presAssocID="{1E5B7168-3628-4C05-922B-D6BD95BDC5EC}" presName="parentText" presStyleLbl="node1" presStyleIdx="0" presStyleCnt="3">
        <dgm:presLayoutVars>
          <dgm:chMax val="0"/>
          <dgm:bulletEnabled val="1"/>
        </dgm:presLayoutVars>
      </dgm:prSet>
      <dgm:spPr/>
    </dgm:pt>
    <dgm:pt modelId="{78CF6AC8-5E3A-4345-8891-6492394F0414}" type="pres">
      <dgm:prSet presAssocID="{6FDFF1F6-6535-4996-9351-C650CE702976}" presName="spacer" presStyleCnt="0"/>
      <dgm:spPr/>
    </dgm:pt>
    <dgm:pt modelId="{DC619952-FC54-4DF7-A497-31E533F0E89C}" type="pres">
      <dgm:prSet presAssocID="{8699E060-BC7B-437C-A167-ADCC52272366}" presName="parentText" presStyleLbl="node1" presStyleIdx="1" presStyleCnt="3">
        <dgm:presLayoutVars>
          <dgm:chMax val="0"/>
          <dgm:bulletEnabled val="1"/>
        </dgm:presLayoutVars>
      </dgm:prSet>
      <dgm:spPr/>
    </dgm:pt>
    <dgm:pt modelId="{91FB3D26-EBF6-40AD-81A3-C6EEC270C93A}" type="pres">
      <dgm:prSet presAssocID="{ADB2F76A-3D4F-4B86-B8C0-58D176FA28B2}" presName="spacer" presStyleCnt="0"/>
      <dgm:spPr/>
    </dgm:pt>
    <dgm:pt modelId="{805DF020-F51C-4F7C-B9DB-927DAF83E2B7}" type="pres">
      <dgm:prSet presAssocID="{C7E12484-6ECC-459A-8AD8-E400C56EC3A7}" presName="parentText" presStyleLbl="node1" presStyleIdx="2" presStyleCnt="3">
        <dgm:presLayoutVars>
          <dgm:chMax val="0"/>
          <dgm:bulletEnabled val="1"/>
        </dgm:presLayoutVars>
      </dgm:prSet>
      <dgm:spPr/>
    </dgm:pt>
  </dgm:ptLst>
  <dgm:cxnLst>
    <dgm:cxn modelId="{25D59906-B973-43BF-BC9F-575BC5FFB502}" type="presOf" srcId="{8699E060-BC7B-437C-A167-ADCC52272366}" destId="{DC619952-FC54-4DF7-A497-31E533F0E89C}" srcOrd="0" destOrd="0" presId="urn:microsoft.com/office/officeart/2005/8/layout/vList2"/>
    <dgm:cxn modelId="{5A70AD3D-7C36-4188-A57B-AA30CCA843E1}" srcId="{157D3919-668E-4DCA-93CE-EC6282C6160F}" destId="{8699E060-BC7B-437C-A167-ADCC52272366}" srcOrd="1" destOrd="0" parTransId="{58DD2B64-9E9F-4C71-B95B-682CA5FAEF11}" sibTransId="{ADB2F76A-3D4F-4B86-B8C0-58D176FA28B2}"/>
    <dgm:cxn modelId="{CF24C268-5BA0-415A-B9B9-8334C78C819C}" type="presOf" srcId="{C7E12484-6ECC-459A-8AD8-E400C56EC3A7}" destId="{805DF020-F51C-4F7C-B9DB-927DAF83E2B7}" srcOrd="0" destOrd="0" presId="urn:microsoft.com/office/officeart/2005/8/layout/vList2"/>
    <dgm:cxn modelId="{E87086AE-FD89-426E-9800-D9E41CAF4246}" type="presOf" srcId="{1E5B7168-3628-4C05-922B-D6BD95BDC5EC}" destId="{93B3C943-880B-4926-B3D2-9AEB0623FA47}" srcOrd="0" destOrd="0" presId="urn:microsoft.com/office/officeart/2005/8/layout/vList2"/>
    <dgm:cxn modelId="{A123C4B6-B98D-458C-9136-8059499F1772}" type="presOf" srcId="{157D3919-668E-4DCA-93CE-EC6282C6160F}" destId="{95AF1414-18A9-4CC6-94C6-2813A2EC51D6}" srcOrd="0" destOrd="0" presId="urn:microsoft.com/office/officeart/2005/8/layout/vList2"/>
    <dgm:cxn modelId="{236E26B7-3D50-468C-88E8-7E31BC541584}" srcId="{157D3919-668E-4DCA-93CE-EC6282C6160F}" destId="{1E5B7168-3628-4C05-922B-D6BD95BDC5EC}" srcOrd="0" destOrd="0" parTransId="{BE989EAB-54BB-4665-848D-8BB5F7D761AE}" sibTransId="{6FDFF1F6-6535-4996-9351-C650CE702976}"/>
    <dgm:cxn modelId="{095EF5F9-DE31-4841-A16F-6E4E61D52401}" srcId="{157D3919-668E-4DCA-93CE-EC6282C6160F}" destId="{C7E12484-6ECC-459A-8AD8-E400C56EC3A7}" srcOrd="2" destOrd="0" parTransId="{3ECE6791-7B49-4E99-A7BC-C235214F682B}" sibTransId="{95DC0E25-FC27-447C-8195-45371E1ABE90}"/>
    <dgm:cxn modelId="{7B306DEF-CD4C-41D5-B110-5994F2C0B354}" type="presParOf" srcId="{95AF1414-18A9-4CC6-94C6-2813A2EC51D6}" destId="{93B3C943-880B-4926-B3D2-9AEB0623FA47}" srcOrd="0" destOrd="0" presId="urn:microsoft.com/office/officeart/2005/8/layout/vList2"/>
    <dgm:cxn modelId="{7A72B8FC-4817-4A71-85C1-9583897DD11E}" type="presParOf" srcId="{95AF1414-18A9-4CC6-94C6-2813A2EC51D6}" destId="{78CF6AC8-5E3A-4345-8891-6492394F0414}" srcOrd="1" destOrd="0" presId="urn:microsoft.com/office/officeart/2005/8/layout/vList2"/>
    <dgm:cxn modelId="{F78A1EE0-F68D-42D6-8957-59A6BC2FC91F}" type="presParOf" srcId="{95AF1414-18A9-4CC6-94C6-2813A2EC51D6}" destId="{DC619952-FC54-4DF7-A497-31E533F0E89C}" srcOrd="2" destOrd="0" presId="urn:microsoft.com/office/officeart/2005/8/layout/vList2"/>
    <dgm:cxn modelId="{72940D1D-4863-4E6B-A935-E9B4966C7AB0}" type="presParOf" srcId="{95AF1414-18A9-4CC6-94C6-2813A2EC51D6}" destId="{91FB3D26-EBF6-40AD-81A3-C6EEC270C93A}" srcOrd="3" destOrd="0" presId="urn:microsoft.com/office/officeart/2005/8/layout/vList2"/>
    <dgm:cxn modelId="{930D95B1-DD1A-4144-BBED-218A8FECBB0A}" type="presParOf" srcId="{95AF1414-18A9-4CC6-94C6-2813A2EC51D6}" destId="{805DF020-F51C-4F7C-B9DB-927DAF83E2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90FB4-5E51-4C33-8023-35F5545666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F4DC537-132A-4E07-B668-8FAD9C772D3E}" type="pres">
      <dgm:prSet presAssocID="{50790FB4-5E51-4C33-8023-35F55456661E}" presName="hierChild1" presStyleCnt="0">
        <dgm:presLayoutVars>
          <dgm:chPref val="1"/>
          <dgm:dir/>
          <dgm:animOne val="branch"/>
          <dgm:animLvl val="lvl"/>
          <dgm:resizeHandles/>
        </dgm:presLayoutVars>
      </dgm:prSet>
      <dgm:spPr/>
    </dgm:pt>
  </dgm:ptLst>
  <dgm:cxnLst>
    <dgm:cxn modelId="{0890C3D2-1454-405C-ACC0-49043D7577FD}" type="presOf" srcId="{50790FB4-5E51-4C33-8023-35F55456661E}" destId="{3F4DC537-132A-4E07-B668-8FAD9C772D3E}"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8D609-C950-4C52-8BF5-3193F83B8D68}">
      <dsp:nvSpPr>
        <dsp:cNvPr id="0" name=""/>
        <dsp:cNvSpPr/>
      </dsp:nvSpPr>
      <dsp:spPr>
        <a:xfrm>
          <a:off x="6409" y="1177874"/>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928EE-DB02-48D1-9A50-DEA77107DC62}">
      <dsp:nvSpPr>
        <dsp:cNvPr id="0" name=""/>
        <dsp:cNvSpPr/>
      </dsp:nvSpPr>
      <dsp:spPr>
        <a:xfrm>
          <a:off x="312701" y="1484166"/>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0E4525-FD39-4E43-9E75-D46EC19C130D}">
      <dsp:nvSpPr>
        <dsp:cNvPr id="0" name=""/>
        <dsp:cNvSpPr/>
      </dsp:nvSpPr>
      <dsp:spPr>
        <a:xfrm>
          <a:off x="1777484" y="117787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Is the dog a service dog? </a:t>
          </a:r>
        </a:p>
      </dsp:txBody>
      <dsp:txXfrm>
        <a:off x="1777484" y="1177874"/>
        <a:ext cx="3437969" cy="1458532"/>
      </dsp:txXfrm>
    </dsp:sp>
    <dsp:sp modelId="{CB3B2E3A-B360-4B2F-B7D3-19EA586EC048}">
      <dsp:nvSpPr>
        <dsp:cNvPr id="0" name=""/>
        <dsp:cNvSpPr/>
      </dsp:nvSpPr>
      <dsp:spPr>
        <a:xfrm>
          <a:off x="5814495" y="1177874"/>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74184-21FC-45EC-9343-6D747F1A1260}">
      <dsp:nvSpPr>
        <dsp:cNvPr id="0" name=""/>
        <dsp:cNvSpPr/>
      </dsp:nvSpPr>
      <dsp:spPr>
        <a:xfrm>
          <a:off x="6120786" y="1484166"/>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57D608-CA44-42C4-A5F0-AA65959ADEC6}">
      <dsp:nvSpPr>
        <dsp:cNvPr id="0" name=""/>
        <dsp:cNvSpPr/>
      </dsp:nvSpPr>
      <dsp:spPr>
        <a:xfrm>
          <a:off x="7585570" y="117787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What work or tasks has the dog been trained to perform?</a:t>
          </a:r>
        </a:p>
      </dsp:txBody>
      <dsp:txXfrm>
        <a:off x="7585570" y="1177874"/>
        <a:ext cx="3437969" cy="1458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3C943-880B-4926-B3D2-9AEB0623FA47}">
      <dsp:nvSpPr>
        <dsp:cNvPr id="0" name=""/>
        <dsp:cNvSpPr/>
      </dsp:nvSpPr>
      <dsp:spPr>
        <a:xfrm>
          <a:off x="0" y="65097"/>
          <a:ext cx="7012370" cy="1484071"/>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The dog is out of control AND the handler does not take effective action to control it. (I.e., lunging, barking, pulling, jumping, etc.)</a:t>
          </a:r>
        </a:p>
      </dsp:txBody>
      <dsp:txXfrm>
        <a:off x="72446" y="137543"/>
        <a:ext cx="6867478" cy="1339179"/>
      </dsp:txXfrm>
    </dsp:sp>
    <dsp:sp modelId="{DC619952-FC54-4DF7-A497-31E533F0E89C}">
      <dsp:nvSpPr>
        <dsp:cNvPr id="0" name=""/>
        <dsp:cNvSpPr/>
      </dsp:nvSpPr>
      <dsp:spPr>
        <a:xfrm>
          <a:off x="0" y="1612529"/>
          <a:ext cx="7012370" cy="1484071"/>
        </a:xfrm>
        <a:prstGeom prst="roundRect">
          <a:avLst/>
        </a:prstGeom>
        <a:gradFill rotWithShape="0">
          <a:gsLst>
            <a:gs pos="0">
              <a:schemeClr val="accent2">
                <a:hueOff val="992246"/>
                <a:satOff val="-27297"/>
                <a:lumOff val="5882"/>
                <a:alphaOff val="0"/>
                <a:tint val="98000"/>
                <a:lumMod val="110000"/>
              </a:schemeClr>
            </a:gs>
            <a:gs pos="84000">
              <a:schemeClr val="accent2">
                <a:hueOff val="992246"/>
                <a:satOff val="-27297"/>
                <a:lumOff val="588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dog is not housebroken.</a:t>
          </a:r>
        </a:p>
      </dsp:txBody>
      <dsp:txXfrm>
        <a:off x="72446" y="1684975"/>
        <a:ext cx="6867478" cy="1339179"/>
      </dsp:txXfrm>
    </dsp:sp>
    <dsp:sp modelId="{805DF020-F51C-4F7C-B9DB-927DAF83E2B7}">
      <dsp:nvSpPr>
        <dsp:cNvPr id="0" name=""/>
        <dsp:cNvSpPr/>
      </dsp:nvSpPr>
      <dsp:spPr>
        <a:xfrm>
          <a:off x="0" y="3159961"/>
          <a:ext cx="7012370" cy="1484071"/>
        </a:xfrm>
        <a:prstGeom prst="roundRect">
          <a:avLst/>
        </a:prstGeom>
        <a:gradFill rotWithShape="0">
          <a:gsLst>
            <a:gs pos="0">
              <a:schemeClr val="accent2">
                <a:hueOff val="1984493"/>
                <a:satOff val="-54594"/>
                <a:lumOff val="11764"/>
                <a:alphaOff val="0"/>
                <a:tint val="98000"/>
                <a:lumMod val="110000"/>
              </a:schemeClr>
            </a:gs>
            <a:gs pos="84000">
              <a:schemeClr val="accent2">
                <a:hueOff val="1984493"/>
                <a:satOff val="-54594"/>
                <a:lumOff val="117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baseline="0"/>
            <a:t>A business does not need to allow a service animal if the dog’s presence would</a:t>
          </a:r>
          <a:r>
            <a:rPr lang="en-US" sz="2200" i="1" kern="1200" baseline="0"/>
            <a:t> fundamentally alter </a:t>
          </a:r>
          <a:r>
            <a:rPr lang="en-US" sz="2200" i="0" kern="1200" baseline="0"/>
            <a:t>the nature of the goods, services, programs, or activities provided to the public.</a:t>
          </a:r>
          <a:endParaRPr lang="en-US" sz="2200" kern="1200"/>
        </a:p>
      </dsp:txBody>
      <dsp:txXfrm>
        <a:off x="72446" y="3232407"/>
        <a:ext cx="6867478" cy="1339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2/15/2026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13</a:t>
            </a:fld>
            <a:endParaRPr lang="en-US" dirty="0"/>
          </a:p>
        </p:txBody>
      </p:sp>
    </p:spTree>
    <p:extLst>
      <p:ext uri="{BB962C8B-B14F-4D97-AF65-F5344CB8AC3E}">
        <p14:creationId xmlns:p14="http://schemas.microsoft.com/office/powerpoint/2010/main" val="103446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14</a:t>
            </a:fld>
            <a:endParaRPr lang="en-US" dirty="0"/>
          </a:p>
        </p:txBody>
      </p:sp>
    </p:spTree>
    <p:extLst>
      <p:ext uri="{BB962C8B-B14F-4D97-AF65-F5344CB8AC3E}">
        <p14:creationId xmlns:p14="http://schemas.microsoft.com/office/powerpoint/2010/main" val="242305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27</a:t>
            </a:fld>
            <a:endParaRPr lang="en-US" dirty="0"/>
          </a:p>
        </p:txBody>
      </p:sp>
    </p:spTree>
    <p:extLst>
      <p:ext uri="{BB962C8B-B14F-4D97-AF65-F5344CB8AC3E}">
        <p14:creationId xmlns:p14="http://schemas.microsoft.com/office/powerpoint/2010/main" val="191884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29</a:t>
            </a:fld>
            <a:endParaRPr lang="en-US" dirty="0"/>
          </a:p>
        </p:txBody>
      </p:sp>
    </p:spTree>
    <p:extLst>
      <p:ext uri="{BB962C8B-B14F-4D97-AF65-F5344CB8AC3E}">
        <p14:creationId xmlns:p14="http://schemas.microsoft.com/office/powerpoint/2010/main" val="54913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30</a:t>
            </a:fld>
            <a:endParaRPr lang="en-US" dirty="0"/>
          </a:p>
        </p:txBody>
      </p:sp>
    </p:spTree>
    <p:extLst>
      <p:ext uri="{BB962C8B-B14F-4D97-AF65-F5344CB8AC3E}">
        <p14:creationId xmlns:p14="http://schemas.microsoft.com/office/powerpoint/2010/main" val="88534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31</a:t>
            </a:fld>
            <a:endParaRPr lang="en-US" dirty="0"/>
          </a:p>
        </p:txBody>
      </p:sp>
    </p:spTree>
    <p:extLst>
      <p:ext uri="{BB962C8B-B14F-4D97-AF65-F5344CB8AC3E}">
        <p14:creationId xmlns:p14="http://schemas.microsoft.com/office/powerpoint/2010/main" val="232435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2/15/2026</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2/15/2026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2/15/2026</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2/15/2026</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2/15/2026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2/15/2026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9.xml"/><Relationship Id="rId6" Type="http://schemas.openxmlformats.org/officeDocument/2006/relationships/image" Target="../media/image19.jfif"/><Relationship Id="rId5" Type="http://schemas.openxmlformats.org/officeDocument/2006/relationships/image" Target="../media/image18.jfif"/><Relationship Id="rId4" Type="http://schemas.openxmlformats.org/officeDocument/2006/relationships/image" Target="../media/image17.jfif"/></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ecf.cand.uscourts.gov/cgi-bin/DktRpt.pl?456140"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LIVRENFROE@GMAIL.COM"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47155" y="1435395"/>
            <a:ext cx="10243576" cy="1060049"/>
          </a:xfrm>
        </p:spPr>
        <p:txBody>
          <a:bodyPr>
            <a:normAutofit/>
          </a:bodyPr>
          <a:lstStyle/>
          <a:p>
            <a:r>
              <a:rPr lang="en-US" sz="4000" dirty="0">
                <a:solidFill>
                  <a:schemeClr val="tx1"/>
                </a:solidFill>
              </a:rPr>
              <a:t>Service animals according to the </a:t>
            </a:r>
            <a:r>
              <a:rPr lang="en-US" sz="4000" dirty="0" err="1">
                <a:solidFill>
                  <a:schemeClr val="tx1"/>
                </a:solidFill>
              </a:rPr>
              <a:t>ada</a:t>
            </a:r>
            <a:endParaRPr lang="en-US" sz="40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965200" y="2495445"/>
            <a:ext cx="10225530" cy="590321"/>
          </a:xfrm>
        </p:spPr>
        <p:txBody>
          <a:bodyPr>
            <a:normAutofit/>
          </a:bodyPr>
          <a:lstStyle/>
          <a:p>
            <a:r>
              <a:rPr lang="en-US" dirty="0">
                <a:solidFill>
                  <a:schemeClr val="tx1"/>
                </a:solidFill>
              </a:rPr>
              <a:t>Olivia Renfroe, </a:t>
            </a:r>
            <a:r>
              <a:rPr lang="en-US" dirty="0" err="1">
                <a:solidFill>
                  <a:schemeClr val="tx1"/>
                </a:solidFill>
              </a:rPr>
              <a:t>acp</a:t>
            </a:r>
            <a:endParaRPr lang="en-US" sz="1600" dirty="0">
              <a:solidFill>
                <a:schemeClr val="tx1"/>
              </a:solidFill>
            </a:endParaRP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B8C2-23A3-999B-DF34-0EB8328F05B9}"/>
              </a:ext>
            </a:extLst>
          </p:cNvPr>
          <p:cNvSpPr>
            <a:spLocks noGrp="1"/>
          </p:cNvSpPr>
          <p:nvPr>
            <p:ph type="title"/>
          </p:nvPr>
        </p:nvSpPr>
        <p:spPr/>
        <p:txBody>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What are some tasks performed by service dogs? </a:t>
            </a:r>
            <a:b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D8386ED-2D81-B8BF-848D-076BA6385562}"/>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Mobility assistance</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Opening doors, pushing buttons</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Medical alert</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Blocking</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Medical retrieval and reminder</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Interrupting harmful behaviors</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Grounding / Deep pressure therapy</a:t>
            </a:r>
          </a:p>
          <a:p>
            <a:pPr marL="457200" indent="-4572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Guide for the blind</a:t>
            </a:r>
            <a:endParaRPr lang="en-US" sz="2400" b="1" dirty="0"/>
          </a:p>
        </p:txBody>
      </p:sp>
    </p:spTree>
    <p:extLst>
      <p:ext uri="{BB962C8B-B14F-4D97-AF65-F5344CB8AC3E}">
        <p14:creationId xmlns:p14="http://schemas.microsoft.com/office/powerpoint/2010/main" val="338650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EED4-3799-C7D8-C13C-1C4E96AB5C94}"/>
              </a:ext>
            </a:extLst>
          </p:cNvPr>
          <p:cNvSpPr>
            <a:spLocks noGrp="1"/>
          </p:cNvSpPr>
          <p:nvPr>
            <p:ph type="title"/>
          </p:nvPr>
        </p:nvSpPr>
        <p:spPr>
          <a:xfrm>
            <a:off x="709060" y="5766383"/>
            <a:ext cx="11029616" cy="566738"/>
          </a:xfrm>
        </p:spPr>
        <p:txBody>
          <a:bodyPr/>
          <a:lstStyle/>
          <a:p>
            <a:r>
              <a:rPr lang="en-US" sz="2400" dirty="0">
                <a:solidFill>
                  <a:schemeClr val="accent1"/>
                </a:solidFill>
              </a:rPr>
              <a:t>Service dogs can be any size or breed</a:t>
            </a:r>
            <a:endParaRPr lang="en-US" dirty="0">
              <a:solidFill>
                <a:schemeClr val="accent1"/>
              </a:solidFill>
            </a:endParaRPr>
          </a:p>
        </p:txBody>
      </p:sp>
      <p:sp>
        <p:nvSpPr>
          <p:cNvPr id="3" name="Picture Placeholder 2">
            <a:extLst>
              <a:ext uri="{FF2B5EF4-FFF2-40B4-BE49-F238E27FC236}">
                <a16:creationId xmlns:a16="http://schemas.microsoft.com/office/drawing/2014/main" id="{FDAA88AF-7A15-C9A0-A499-C058226BCED4}"/>
              </a:ext>
            </a:extLst>
          </p:cNvPr>
          <p:cNvSpPr>
            <a:spLocks noGrp="1"/>
          </p:cNvSpPr>
          <p:nvPr>
            <p:ph type="pic" idx="1"/>
          </p:nvPr>
        </p:nvSpPr>
        <p:spPr>
          <a:xfrm>
            <a:off x="447817" y="641350"/>
            <a:ext cx="11290859" cy="5125033"/>
          </a:xfrm>
        </p:spPr>
        <p:txBody>
          <a:bodyPr/>
          <a:lstStyle/>
          <a:p>
            <a:endParaRPr lang="en-US"/>
          </a:p>
        </p:txBody>
      </p:sp>
      <p:pic>
        <p:nvPicPr>
          <p:cNvPr id="5" name="Picture 4" descr="A black dog standing on grass&#10;&#10;Description automatically generated">
            <a:extLst>
              <a:ext uri="{FF2B5EF4-FFF2-40B4-BE49-F238E27FC236}">
                <a16:creationId xmlns:a16="http://schemas.microsoft.com/office/drawing/2014/main" id="{3D6F3A75-C81B-5A44-82B1-0D399A868CE6}"/>
              </a:ext>
            </a:extLst>
          </p:cNvPr>
          <p:cNvPicPr/>
          <p:nvPr/>
        </p:nvPicPr>
        <p:blipFill>
          <a:blip r:embed="rId2">
            <a:extLst>
              <a:ext uri="{28A0092B-C50C-407E-A947-70E740481C1C}">
                <a14:useLocalDpi xmlns:a14="http://schemas.microsoft.com/office/drawing/2010/main" val="0"/>
              </a:ext>
            </a:extLst>
          </a:blip>
          <a:stretch>
            <a:fillRect/>
          </a:stretch>
        </p:blipFill>
        <p:spPr>
          <a:xfrm>
            <a:off x="864635" y="966413"/>
            <a:ext cx="2524125" cy="2136860"/>
          </a:xfrm>
          <a:prstGeom prst="rect">
            <a:avLst/>
          </a:prstGeom>
        </p:spPr>
      </p:pic>
      <p:pic>
        <p:nvPicPr>
          <p:cNvPr id="6" name="Picture 5" descr="A dog standing in a field&#10;&#10;Description automatically generated">
            <a:extLst>
              <a:ext uri="{FF2B5EF4-FFF2-40B4-BE49-F238E27FC236}">
                <a16:creationId xmlns:a16="http://schemas.microsoft.com/office/drawing/2014/main" id="{CB186E84-2D1E-9976-12E7-BC3772AE74D7}"/>
              </a:ext>
            </a:extLst>
          </p:cNvPr>
          <p:cNvPicPr/>
          <p:nvPr/>
        </p:nvPicPr>
        <p:blipFill>
          <a:blip r:embed="rId3">
            <a:extLst>
              <a:ext uri="{28A0092B-C50C-407E-A947-70E740481C1C}">
                <a14:useLocalDpi xmlns:a14="http://schemas.microsoft.com/office/drawing/2010/main" val="0"/>
              </a:ext>
            </a:extLst>
          </a:blip>
          <a:stretch>
            <a:fillRect/>
          </a:stretch>
        </p:blipFill>
        <p:spPr>
          <a:xfrm>
            <a:off x="6496053" y="3682161"/>
            <a:ext cx="2619375" cy="1870910"/>
          </a:xfrm>
          <a:prstGeom prst="rect">
            <a:avLst/>
          </a:prstGeom>
        </p:spPr>
      </p:pic>
      <p:pic>
        <p:nvPicPr>
          <p:cNvPr id="7" name="Picture 6" descr="A dog with blue eyes&#10;&#10;Description automatically generated">
            <a:extLst>
              <a:ext uri="{FF2B5EF4-FFF2-40B4-BE49-F238E27FC236}">
                <a16:creationId xmlns:a16="http://schemas.microsoft.com/office/drawing/2014/main" id="{95B075B3-B88A-5872-2414-92512E7A651B}"/>
              </a:ext>
            </a:extLst>
          </p:cNvPr>
          <p:cNvPicPr/>
          <p:nvPr/>
        </p:nvPicPr>
        <p:blipFill>
          <a:blip r:embed="rId4">
            <a:extLst>
              <a:ext uri="{28A0092B-C50C-407E-A947-70E740481C1C}">
                <a14:useLocalDpi xmlns:a14="http://schemas.microsoft.com/office/drawing/2010/main" val="0"/>
              </a:ext>
            </a:extLst>
          </a:blip>
          <a:stretch>
            <a:fillRect/>
          </a:stretch>
        </p:blipFill>
        <p:spPr>
          <a:xfrm>
            <a:off x="8320296" y="963280"/>
            <a:ext cx="2619375" cy="2143125"/>
          </a:xfrm>
          <a:prstGeom prst="rect">
            <a:avLst/>
          </a:prstGeom>
        </p:spPr>
      </p:pic>
      <p:pic>
        <p:nvPicPr>
          <p:cNvPr id="8" name="Picture 7" descr="A dog with its mouth open&#10;&#10;Description automatically generated">
            <a:extLst>
              <a:ext uri="{FF2B5EF4-FFF2-40B4-BE49-F238E27FC236}">
                <a16:creationId xmlns:a16="http://schemas.microsoft.com/office/drawing/2014/main" id="{8243A8F1-CE4A-9FEE-E948-1565084CD656}"/>
              </a:ext>
            </a:extLst>
          </p:cNvPr>
          <p:cNvPicPr/>
          <p:nvPr/>
        </p:nvPicPr>
        <p:blipFill>
          <a:blip r:embed="rId5">
            <a:extLst>
              <a:ext uri="{28A0092B-C50C-407E-A947-70E740481C1C}">
                <a14:useLocalDpi xmlns:a14="http://schemas.microsoft.com/office/drawing/2010/main" val="0"/>
              </a:ext>
            </a:extLst>
          </a:blip>
          <a:stretch>
            <a:fillRect/>
          </a:stretch>
        </p:blipFill>
        <p:spPr>
          <a:xfrm>
            <a:off x="2838449" y="3682161"/>
            <a:ext cx="2857500" cy="1870910"/>
          </a:xfrm>
          <a:prstGeom prst="rect">
            <a:avLst/>
          </a:prstGeom>
        </p:spPr>
      </p:pic>
      <p:pic>
        <p:nvPicPr>
          <p:cNvPr id="9" name="Picture 8" descr="A dog running in the grass&#10;&#10;Description automatically generated">
            <a:extLst>
              <a:ext uri="{FF2B5EF4-FFF2-40B4-BE49-F238E27FC236}">
                <a16:creationId xmlns:a16="http://schemas.microsoft.com/office/drawing/2014/main" id="{0924F6B2-8BA6-4D85-F2A5-51F048825BE6}"/>
              </a:ext>
            </a:extLst>
          </p:cNvPr>
          <p:cNvPicPr/>
          <p:nvPr/>
        </p:nvPicPr>
        <p:blipFill>
          <a:blip r:embed="rId6">
            <a:extLst>
              <a:ext uri="{28A0092B-C50C-407E-A947-70E740481C1C}">
                <a14:useLocalDpi xmlns:a14="http://schemas.microsoft.com/office/drawing/2010/main" val="0"/>
              </a:ext>
            </a:extLst>
          </a:blip>
          <a:stretch>
            <a:fillRect/>
          </a:stretch>
        </p:blipFill>
        <p:spPr>
          <a:xfrm>
            <a:off x="4921189" y="966413"/>
            <a:ext cx="2143125" cy="2143125"/>
          </a:xfrm>
          <a:prstGeom prst="rect">
            <a:avLst/>
          </a:prstGeom>
        </p:spPr>
      </p:pic>
    </p:spTree>
    <p:extLst>
      <p:ext uri="{BB962C8B-B14F-4D97-AF65-F5344CB8AC3E}">
        <p14:creationId xmlns:p14="http://schemas.microsoft.com/office/powerpoint/2010/main" val="251863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1C9625-E842-D305-1D0C-935D8B965990}"/>
              </a:ext>
            </a:extLst>
          </p:cNvPr>
          <p:cNvSpPr txBox="1"/>
          <p:nvPr/>
        </p:nvSpPr>
        <p:spPr>
          <a:xfrm>
            <a:off x="701749" y="744279"/>
            <a:ext cx="10855842" cy="523220"/>
          </a:xfrm>
          <a:prstGeom prst="rect">
            <a:avLst/>
          </a:prstGeom>
          <a:noFill/>
        </p:spPr>
        <p:txBody>
          <a:bodyPr wrap="square" rtlCol="0">
            <a:spAutoFit/>
          </a:bodyPr>
          <a:lstStyle/>
          <a:p>
            <a:pPr algn="ctr"/>
            <a:r>
              <a:rPr lang="en-US" sz="2800" b="1" i="0" u="none" strike="noStrike" baseline="0" dirty="0">
                <a:solidFill>
                  <a:schemeClr val="tx2"/>
                </a:solidFill>
                <a:effectLst>
                  <a:outerShdw blurRad="38100" dist="38100" dir="2700000" algn="tl">
                    <a:srgbClr val="000000">
                      <a:alpha val="43137"/>
                    </a:srgbClr>
                  </a:outerShdw>
                </a:effectLst>
              </a:rPr>
              <a:t>How to Identify a Service Dog</a:t>
            </a:r>
            <a:endParaRPr lang="en-US" sz="2800" dirty="0"/>
          </a:p>
        </p:txBody>
      </p:sp>
      <p:pic>
        <p:nvPicPr>
          <p:cNvPr id="3" name="Picture 2" descr="A dog wearing a garment&#10;&#10;Description automatically generated">
            <a:extLst>
              <a:ext uri="{FF2B5EF4-FFF2-40B4-BE49-F238E27FC236}">
                <a16:creationId xmlns:a16="http://schemas.microsoft.com/office/drawing/2014/main" id="{8DAD0324-9103-7A71-264F-A63022DEE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17" y="1714500"/>
            <a:ext cx="2658177" cy="3428999"/>
          </a:xfrm>
          <a:prstGeom prst="rect">
            <a:avLst/>
          </a:prstGeom>
        </p:spPr>
      </p:pic>
      <p:pic>
        <p:nvPicPr>
          <p:cNvPr id="4" name="Picture 3" descr="A dog wearing a sparkly outfit&#10;&#10;Description automatically generated">
            <a:extLst>
              <a:ext uri="{FF2B5EF4-FFF2-40B4-BE49-F238E27FC236}">
                <a16:creationId xmlns:a16="http://schemas.microsoft.com/office/drawing/2014/main" id="{2A8E867E-5936-BDE3-4658-D3D41156E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125" y="1714500"/>
            <a:ext cx="2571750" cy="3429000"/>
          </a:xfrm>
          <a:prstGeom prst="rect">
            <a:avLst/>
          </a:prstGeom>
        </p:spPr>
      </p:pic>
      <p:pic>
        <p:nvPicPr>
          <p:cNvPr id="5" name="Picture 4" descr="A dog lying on a couch&#10;&#10;Description automatically generated">
            <a:extLst>
              <a:ext uri="{FF2B5EF4-FFF2-40B4-BE49-F238E27FC236}">
                <a16:creationId xmlns:a16="http://schemas.microsoft.com/office/drawing/2014/main" id="{D4DFD45A-5628-09CC-3047-356D7C80F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419" y="1714500"/>
            <a:ext cx="2571750" cy="3428998"/>
          </a:xfrm>
          <a:prstGeom prst="rect">
            <a:avLst/>
          </a:prstGeom>
        </p:spPr>
      </p:pic>
      <p:sp>
        <p:nvSpPr>
          <p:cNvPr id="6" name="TextBox 5">
            <a:extLst>
              <a:ext uri="{FF2B5EF4-FFF2-40B4-BE49-F238E27FC236}">
                <a16:creationId xmlns:a16="http://schemas.microsoft.com/office/drawing/2014/main" id="{78D9B72B-77EA-E8C0-A045-3ADA38CD97E1}"/>
              </a:ext>
            </a:extLst>
          </p:cNvPr>
          <p:cNvSpPr txBox="1"/>
          <p:nvPr/>
        </p:nvSpPr>
        <p:spPr>
          <a:xfrm>
            <a:off x="721895" y="5510463"/>
            <a:ext cx="3332747" cy="400110"/>
          </a:xfrm>
          <a:prstGeom prst="rect">
            <a:avLst/>
          </a:prstGeom>
          <a:noFill/>
        </p:spPr>
        <p:txBody>
          <a:bodyPr wrap="square" rtlCol="0">
            <a:spAutoFit/>
          </a:bodyPr>
          <a:lstStyle/>
          <a:p>
            <a:r>
              <a:rPr lang="en-US" sz="2000" b="1" dirty="0">
                <a:solidFill>
                  <a:schemeClr val="tx2"/>
                </a:solidFill>
                <a:latin typeface="Calibri" panose="020F0502020204030204" pitchFamily="34" charset="0"/>
                <a:ea typeface="Calibri" panose="020F0502020204030204" pitchFamily="34" charset="0"/>
                <a:cs typeface="Calibri" panose="020F0502020204030204" pitchFamily="34" charset="0"/>
              </a:rPr>
              <a:t>She could have her Gucci on</a:t>
            </a:r>
          </a:p>
        </p:txBody>
      </p:sp>
      <p:sp>
        <p:nvSpPr>
          <p:cNvPr id="7" name="TextBox 6">
            <a:extLst>
              <a:ext uri="{FF2B5EF4-FFF2-40B4-BE49-F238E27FC236}">
                <a16:creationId xmlns:a16="http://schemas.microsoft.com/office/drawing/2014/main" id="{7346DB49-1FEA-A295-0597-DF5B69CDD637}"/>
              </a:ext>
            </a:extLst>
          </p:cNvPr>
          <p:cNvSpPr txBox="1"/>
          <p:nvPr/>
        </p:nvSpPr>
        <p:spPr>
          <a:xfrm>
            <a:off x="4810125" y="5522494"/>
            <a:ext cx="2571750"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ea typeface="Calibri" panose="020F0502020204030204" pitchFamily="34" charset="0"/>
                <a:cs typeface="Calibri" panose="020F0502020204030204" pitchFamily="34" charset="0"/>
              </a:rPr>
              <a:t>or her Louis Vuitton</a:t>
            </a:r>
          </a:p>
        </p:txBody>
      </p:sp>
      <p:sp>
        <p:nvSpPr>
          <p:cNvPr id="8" name="TextBox 7">
            <a:extLst>
              <a:ext uri="{FF2B5EF4-FFF2-40B4-BE49-F238E27FC236}">
                <a16:creationId xmlns:a16="http://schemas.microsoft.com/office/drawing/2014/main" id="{2E6C7F6F-A528-5691-B31D-AECB24284822}"/>
              </a:ext>
            </a:extLst>
          </p:cNvPr>
          <p:cNvSpPr txBox="1"/>
          <p:nvPr/>
        </p:nvSpPr>
        <p:spPr>
          <a:xfrm>
            <a:off x="8153797" y="5510463"/>
            <a:ext cx="3124993"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ea typeface="Calibri" panose="020F0502020204030204" pitchFamily="34" charset="0"/>
                <a:cs typeface="Calibri" panose="020F0502020204030204" pitchFamily="34" charset="0"/>
              </a:rPr>
              <a:t>but even with NOTHING on</a:t>
            </a:r>
          </a:p>
        </p:txBody>
      </p:sp>
    </p:spTree>
    <p:extLst>
      <p:ext uri="{BB962C8B-B14F-4D97-AF65-F5344CB8AC3E}">
        <p14:creationId xmlns:p14="http://schemas.microsoft.com/office/powerpoint/2010/main" val="10287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0A04BFF-42FC-B752-BAA4-EBE1FEA19D9B}"/>
              </a:ext>
            </a:extLst>
          </p:cNvPr>
          <p:cNvSpPr txBox="1">
            <a:spLocks/>
          </p:cNvSpPr>
          <p:nvPr/>
        </p:nvSpPr>
        <p:spPr>
          <a:xfrm>
            <a:off x="8109235" y="863695"/>
            <a:ext cx="3511233" cy="3779995"/>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600">
                <a:solidFill>
                  <a:schemeClr val="tx1"/>
                </a:solidFill>
              </a:rPr>
              <a:t>She’s still a Service Dog! </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dog wearing a vest and leash&#10;&#10;Description automatically generated">
            <a:extLst>
              <a:ext uri="{FF2B5EF4-FFF2-40B4-BE49-F238E27FC236}">
                <a16:creationId xmlns:a16="http://schemas.microsoft.com/office/drawing/2014/main" id="{D3F52ABB-24DD-4B3F-CFE6-02EA7E2AA23E}"/>
              </a:ext>
            </a:extLst>
          </p:cNvPr>
          <p:cNvPicPr>
            <a:picLocks noChangeAspect="1"/>
          </p:cNvPicPr>
          <p:nvPr/>
        </p:nvPicPr>
        <p:blipFill>
          <a:blip r:embed="rId3">
            <a:extLst>
              <a:ext uri="{28A0092B-C50C-407E-A947-70E740481C1C}">
                <a14:useLocalDpi xmlns:a14="http://schemas.microsoft.com/office/drawing/2010/main" val="0"/>
              </a:ext>
            </a:extLst>
          </a:blip>
          <a:srcRect l="8885" r="8776"/>
          <a:stretch/>
        </p:blipFill>
        <p:spPr>
          <a:xfrm>
            <a:off x="2121239" y="647808"/>
            <a:ext cx="3297616" cy="5581779"/>
          </a:xfrm>
          <a:prstGeom prst="rect">
            <a:avLst/>
          </a:prstGeom>
        </p:spPr>
      </p:pic>
    </p:spTree>
    <p:extLst>
      <p:ext uri="{BB962C8B-B14F-4D97-AF65-F5344CB8AC3E}">
        <p14:creationId xmlns:p14="http://schemas.microsoft.com/office/powerpoint/2010/main" val="302527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Title 6">
            <a:extLst>
              <a:ext uri="{FF2B5EF4-FFF2-40B4-BE49-F238E27FC236}">
                <a16:creationId xmlns:a16="http://schemas.microsoft.com/office/drawing/2014/main" id="{4BE194CD-A290-E2C0-F4CA-618DC820D475}"/>
              </a:ext>
            </a:extLst>
          </p:cNvPr>
          <p:cNvSpPr txBox="1">
            <a:spLocks/>
          </p:cNvSpPr>
          <p:nvPr/>
        </p:nvSpPr>
        <p:spPr>
          <a:xfrm>
            <a:off x="581192" y="702156"/>
            <a:ext cx="11029616"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b="0" kern="1200" cap="all">
                <a:solidFill>
                  <a:schemeClr val="tx1">
                    <a:lumMod val="85000"/>
                    <a:lumOff val="15000"/>
                  </a:schemeClr>
                </a:solidFill>
                <a:latin typeface="+mj-lt"/>
                <a:ea typeface="+mj-ea"/>
                <a:cs typeface="+mj-cs"/>
              </a:rPr>
              <a:t>The two questions: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7">
            <a:extLst>
              <a:ext uri="{FF2B5EF4-FFF2-40B4-BE49-F238E27FC236}">
                <a16:creationId xmlns:a16="http://schemas.microsoft.com/office/drawing/2014/main" id="{BAC128B1-2D95-0CDE-E6EB-5F87111647B1}"/>
              </a:ext>
            </a:extLst>
          </p:cNvPr>
          <p:cNvGraphicFramePr/>
          <p:nvPr>
            <p:extLst>
              <p:ext uri="{D42A27DB-BD31-4B8C-83A1-F6EECF244321}">
                <p14:modId xmlns:p14="http://schemas.microsoft.com/office/powerpoint/2010/main" val="402497735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7036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0DE8B1-CE7C-A777-9BAD-ABEAFED154A3}"/>
              </a:ext>
            </a:extLst>
          </p:cNvPr>
          <p:cNvSpPr>
            <a:spLocks noGrp="1"/>
          </p:cNvSpPr>
          <p:nvPr>
            <p:ph type="title"/>
          </p:nvPr>
        </p:nvSpPr>
        <p:spPr>
          <a:xfrm>
            <a:off x="839788" y="544946"/>
            <a:ext cx="10515600" cy="805390"/>
          </a:xfrm>
        </p:spPr>
        <p:txBody>
          <a:bodyPr>
            <a:normAutofit/>
          </a:bodyPr>
          <a:lstStyle/>
          <a:p>
            <a:r>
              <a:rPr lang="en-US" sz="4400" b="1" cap="none" spc="0" dirty="0">
                <a:ln w="13462">
                  <a:solidFill>
                    <a:schemeClr val="bg2"/>
                  </a:solidFill>
                  <a:prstDash val="solid"/>
                </a:ln>
                <a:solidFill>
                  <a:schemeClr val="tx2"/>
                </a:solidFill>
                <a:effectLst>
                  <a:outerShdw dist="38100" dir="2700000" algn="bl" rotWithShape="0">
                    <a:schemeClr val="accent5"/>
                  </a:outerShdw>
                </a:effectLst>
              </a:rPr>
              <a:t>Where are service animals allowed? </a:t>
            </a:r>
            <a:endParaRPr lang="en-US" dirty="0"/>
          </a:p>
        </p:txBody>
      </p:sp>
      <p:sp>
        <p:nvSpPr>
          <p:cNvPr id="6" name="Content Placeholder 3">
            <a:extLst>
              <a:ext uri="{FF2B5EF4-FFF2-40B4-BE49-F238E27FC236}">
                <a16:creationId xmlns:a16="http://schemas.microsoft.com/office/drawing/2014/main" id="{4DF3B70A-7D15-063E-E276-494F0205D45F}"/>
              </a:ext>
            </a:extLst>
          </p:cNvPr>
          <p:cNvSpPr txBox="1">
            <a:spLocks/>
          </p:cNvSpPr>
          <p:nvPr/>
        </p:nvSpPr>
        <p:spPr>
          <a:xfrm>
            <a:off x="836612" y="1690687"/>
            <a:ext cx="5084762" cy="4494213"/>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dirty="0">
                <a:solidFill>
                  <a:schemeClr val="accent2"/>
                </a:solidFill>
              </a:rPr>
              <a:t>Restaurants</a:t>
            </a:r>
          </a:p>
          <a:p>
            <a:r>
              <a:rPr lang="en-US" sz="2800" dirty="0">
                <a:solidFill>
                  <a:schemeClr val="accent2"/>
                </a:solidFill>
              </a:rPr>
              <a:t>Stores</a:t>
            </a:r>
          </a:p>
          <a:p>
            <a:r>
              <a:rPr lang="en-US" sz="2800" dirty="0">
                <a:solidFill>
                  <a:schemeClr val="accent2"/>
                </a:solidFill>
              </a:rPr>
              <a:t>Libraries</a:t>
            </a:r>
          </a:p>
          <a:p>
            <a:r>
              <a:rPr lang="en-US" sz="2800" dirty="0">
                <a:solidFill>
                  <a:schemeClr val="accent2"/>
                </a:solidFill>
              </a:rPr>
              <a:t>Airplanes</a:t>
            </a:r>
          </a:p>
          <a:p>
            <a:r>
              <a:rPr lang="en-US" sz="2800" dirty="0">
                <a:solidFill>
                  <a:schemeClr val="accent2"/>
                </a:solidFill>
              </a:rPr>
              <a:t>Hospitals</a:t>
            </a:r>
          </a:p>
          <a:p>
            <a:r>
              <a:rPr lang="en-US" sz="2800" dirty="0">
                <a:solidFill>
                  <a:schemeClr val="accent2"/>
                </a:solidFill>
              </a:rPr>
              <a:t>Doctor’s Offices</a:t>
            </a:r>
          </a:p>
          <a:p>
            <a:r>
              <a:rPr lang="en-US" sz="2800" dirty="0">
                <a:solidFill>
                  <a:schemeClr val="accent2"/>
                </a:solidFill>
              </a:rPr>
              <a:t>Businesses</a:t>
            </a:r>
          </a:p>
          <a:p>
            <a:r>
              <a:rPr lang="en-US" sz="2800" dirty="0">
                <a:solidFill>
                  <a:schemeClr val="accent2"/>
                </a:solidFill>
              </a:rPr>
              <a:t>Public Housing</a:t>
            </a:r>
          </a:p>
          <a:p>
            <a:endParaRPr lang="en-US" dirty="0"/>
          </a:p>
        </p:txBody>
      </p:sp>
      <p:sp>
        <p:nvSpPr>
          <p:cNvPr id="7" name="Content Placeholder 5">
            <a:extLst>
              <a:ext uri="{FF2B5EF4-FFF2-40B4-BE49-F238E27FC236}">
                <a16:creationId xmlns:a16="http://schemas.microsoft.com/office/drawing/2014/main" id="{7464D483-386F-DE3F-A912-DE5BD07FB176}"/>
              </a:ext>
            </a:extLst>
          </p:cNvPr>
          <p:cNvSpPr txBox="1">
            <a:spLocks/>
          </p:cNvSpPr>
          <p:nvPr/>
        </p:nvSpPr>
        <p:spPr>
          <a:xfrm>
            <a:off x="6172200" y="1695450"/>
            <a:ext cx="5086350" cy="4494213"/>
          </a:xfrm>
          <a:prstGeom prst="rect">
            <a:avLst/>
          </a:prstGeom>
        </p:spPr>
        <p:txBody>
          <a:bodyP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600" dirty="0">
                <a:solidFill>
                  <a:schemeClr val="accent2"/>
                </a:solidFill>
              </a:rPr>
              <a:t>Government Offices</a:t>
            </a:r>
          </a:p>
          <a:p>
            <a:r>
              <a:rPr lang="en-US" sz="2600" dirty="0">
                <a:solidFill>
                  <a:schemeClr val="accent2"/>
                </a:solidFill>
              </a:rPr>
              <a:t>Non-profit Organizations</a:t>
            </a:r>
          </a:p>
          <a:p>
            <a:r>
              <a:rPr lang="en-US" sz="2600" dirty="0">
                <a:solidFill>
                  <a:schemeClr val="accent2"/>
                </a:solidFill>
              </a:rPr>
              <a:t>Schools</a:t>
            </a:r>
          </a:p>
          <a:p>
            <a:r>
              <a:rPr lang="en-US" sz="2600" dirty="0">
                <a:solidFill>
                  <a:schemeClr val="accent2"/>
                </a:solidFill>
              </a:rPr>
              <a:t>Hotels</a:t>
            </a:r>
          </a:p>
          <a:p>
            <a:r>
              <a:rPr lang="en-US" sz="2600" dirty="0">
                <a:solidFill>
                  <a:schemeClr val="accent2"/>
                </a:solidFill>
              </a:rPr>
              <a:t>Beaches</a:t>
            </a:r>
          </a:p>
          <a:p>
            <a:r>
              <a:rPr lang="en-US" sz="2600" dirty="0">
                <a:solidFill>
                  <a:schemeClr val="accent2"/>
                </a:solidFill>
              </a:rPr>
              <a:t>Theme parks</a:t>
            </a:r>
          </a:p>
          <a:p>
            <a:r>
              <a:rPr lang="en-US" sz="2600" dirty="0">
                <a:solidFill>
                  <a:schemeClr val="accent2"/>
                </a:solidFill>
              </a:rPr>
              <a:t>College Dorms</a:t>
            </a:r>
          </a:p>
          <a:p>
            <a:r>
              <a:rPr lang="en-US" sz="2600" dirty="0">
                <a:solidFill>
                  <a:schemeClr val="accent2"/>
                </a:solidFill>
              </a:rPr>
              <a:t>Emergency Shelters</a:t>
            </a:r>
          </a:p>
          <a:p>
            <a:endParaRPr lang="en-US" dirty="0"/>
          </a:p>
        </p:txBody>
      </p:sp>
    </p:spTree>
    <p:extLst>
      <p:ext uri="{BB962C8B-B14F-4D97-AF65-F5344CB8AC3E}">
        <p14:creationId xmlns:p14="http://schemas.microsoft.com/office/powerpoint/2010/main" val="218573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A536EAE-F036-CB25-6EC4-B10B85FA244F}"/>
              </a:ext>
            </a:extLst>
          </p:cNvPr>
          <p:cNvSpPr>
            <a:spLocks noGrp="1"/>
          </p:cNvSpPr>
          <p:nvPr>
            <p:ph type="title"/>
          </p:nvPr>
        </p:nvSpPr>
        <p:spPr>
          <a:xfrm>
            <a:off x="746228" y="1037967"/>
            <a:ext cx="3054091" cy="4709131"/>
          </a:xfrm>
        </p:spPr>
        <p:txBody>
          <a:bodyPr anchor="ctr">
            <a:normAutofit/>
          </a:bodyPr>
          <a:lstStyle/>
          <a:p>
            <a:r>
              <a:rPr lang="en-US" cap="none" spc="0" dirty="0">
                <a:ln w="13462">
                  <a:solidFill>
                    <a:schemeClr val="bg2"/>
                  </a:solidFill>
                  <a:prstDash val="solid"/>
                </a:ln>
                <a:solidFill>
                  <a:schemeClr val="bg2"/>
                </a:solidFill>
                <a:effectLst>
                  <a:outerShdw dist="38100" dir="2700000" algn="bl" rotWithShape="0">
                    <a:schemeClr val="accent5"/>
                  </a:outerShdw>
                </a:effectLst>
              </a:rPr>
              <a:t>WHEN CAN A SERVICE ANIMAL BE DENIED? </a:t>
            </a:r>
            <a:endParaRPr lang="en-US" dirty="0">
              <a:solidFill>
                <a:schemeClr val="bg2"/>
              </a:solidFill>
            </a:endParaRPr>
          </a:p>
        </p:txBody>
      </p:sp>
      <p:sp>
        <p:nvSpPr>
          <p:cNvPr id="13" name="Rectangle 12">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B36A659F-0A88-7798-2DD0-DC959399884A}"/>
              </a:ext>
            </a:extLst>
          </p:cNvPr>
          <p:cNvGraphicFramePr>
            <a:graphicFrameLocks noGrp="1"/>
          </p:cNvGraphicFramePr>
          <p:nvPr>
            <p:ph idx="1"/>
            <p:extLst>
              <p:ext uri="{D42A27DB-BD31-4B8C-83A1-F6EECF244321}">
                <p14:modId xmlns:p14="http://schemas.microsoft.com/office/powerpoint/2010/main" val="380415126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60987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77E795-33EA-37A2-8647-F5B5B801D054}"/>
              </a:ext>
            </a:extLst>
          </p:cNvPr>
          <p:cNvSpPr>
            <a:spLocks noGrp="1"/>
          </p:cNvSpPr>
          <p:nvPr>
            <p:ph type="ctrTitle"/>
          </p:nvPr>
        </p:nvSpPr>
        <p:spPr>
          <a:xfrm>
            <a:off x="783771" y="1066800"/>
            <a:ext cx="5727760" cy="4724400"/>
          </a:xfrm>
        </p:spPr>
        <p:txBody>
          <a:bodyPr anchor="ctr">
            <a:normAutofit/>
          </a:bodyPr>
          <a:lstStyle/>
          <a:p>
            <a:pPr marL="0" indent="0" algn="r">
              <a:lnSpc>
                <a:spcPct val="90000"/>
              </a:lnSpc>
            </a:pPr>
            <a:br>
              <a:rPr lang="en-US" sz="5100" b="1" cap="none" spc="50">
                <a:ln w="0"/>
                <a:solidFill>
                  <a:srgbClr val="FFFFFF">
                    <a:alpha val="90000"/>
                  </a:srgbClr>
                </a:solidFill>
                <a:effectLst>
                  <a:innerShdw blurRad="63500" dist="50800" dir="13500000">
                    <a:srgbClr val="000000">
                      <a:alpha val="50000"/>
                    </a:srgbClr>
                  </a:innerShdw>
                </a:effectLst>
              </a:rPr>
            </a:br>
            <a:br>
              <a:rPr lang="en-US" sz="5100" b="1" cap="none" spc="50">
                <a:ln w="0"/>
                <a:solidFill>
                  <a:srgbClr val="FFFFFF">
                    <a:alpha val="90000"/>
                  </a:srgbClr>
                </a:solidFill>
                <a:effectLst>
                  <a:innerShdw blurRad="63500" dist="50800" dir="13500000">
                    <a:srgbClr val="000000">
                      <a:alpha val="50000"/>
                    </a:srgbClr>
                  </a:innerShdw>
                </a:effectLst>
              </a:rPr>
            </a:br>
            <a:r>
              <a:rPr lang="en-US" sz="5100" b="1" cap="none" spc="50">
                <a:ln w="0"/>
                <a:solidFill>
                  <a:srgbClr val="FFFFFF">
                    <a:alpha val="90000"/>
                  </a:srgbClr>
                </a:solidFill>
                <a:effectLst>
                  <a:innerShdw blurRad="63500" dist="50800" dir="13500000">
                    <a:srgbClr val="000000">
                      <a:alpha val="50000"/>
                    </a:srgbClr>
                  </a:innerShdw>
                </a:effectLst>
              </a:rPr>
              <a:t>CERTIFICATION</a:t>
            </a:r>
            <a:br>
              <a:rPr lang="en-US" sz="5100" b="1" cap="none" spc="50">
                <a:ln w="0"/>
                <a:solidFill>
                  <a:srgbClr val="FFFFFF">
                    <a:alpha val="90000"/>
                  </a:srgbClr>
                </a:solidFill>
                <a:effectLst>
                  <a:innerShdw blurRad="63500" dist="50800" dir="13500000">
                    <a:srgbClr val="000000">
                      <a:alpha val="50000"/>
                    </a:srgbClr>
                  </a:innerShdw>
                </a:effectLst>
              </a:rPr>
            </a:br>
            <a:r>
              <a:rPr lang="en-US" sz="5100" b="1" spc="50">
                <a:ln w="0"/>
                <a:solidFill>
                  <a:srgbClr val="FFFFFF">
                    <a:alpha val="90000"/>
                  </a:srgbClr>
                </a:solidFill>
                <a:effectLst>
                  <a:innerShdw blurRad="63500" dist="50800" dir="13500000">
                    <a:srgbClr val="000000">
                      <a:alpha val="50000"/>
                    </a:srgbClr>
                  </a:innerShdw>
                </a:effectLst>
              </a:rPr>
              <a:t>AND </a:t>
            </a:r>
            <a:br>
              <a:rPr lang="en-US" sz="5100" b="1" spc="50">
                <a:ln w="0"/>
                <a:solidFill>
                  <a:srgbClr val="FFFFFF">
                    <a:alpha val="90000"/>
                  </a:srgbClr>
                </a:solidFill>
                <a:effectLst>
                  <a:innerShdw blurRad="63500" dist="50800" dir="13500000">
                    <a:srgbClr val="000000">
                      <a:alpha val="50000"/>
                    </a:srgbClr>
                  </a:innerShdw>
                </a:effectLst>
              </a:rPr>
            </a:br>
            <a:r>
              <a:rPr lang="en-US" sz="5100" b="1" spc="50">
                <a:ln w="0"/>
                <a:solidFill>
                  <a:srgbClr val="FFFFFF">
                    <a:alpha val="90000"/>
                  </a:srgbClr>
                </a:solidFill>
                <a:effectLst>
                  <a:innerShdw blurRad="63500" dist="50800" dir="13500000">
                    <a:srgbClr val="000000">
                      <a:alpha val="50000"/>
                    </a:srgbClr>
                  </a:innerShdw>
                </a:effectLst>
              </a:rPr>
              <a:t>DOCUMENTATION</a:t>
            </a:r>
            <a:br>
              <a:rPr lang="en-US" sz="5100" b="1" cap="none" spc="50">
                <a:ln w="0"/>
                <a:solidFill>
                  <a:srgbClr val="FFFFFF">
                    <a:alpha val="90000"/>
                  </a:srgbClr>
                </a:solidFill>
                <a:effectLst>
                  <a:innerShdw blurRad="63500" dist="50800" dir="13500000">
                    <a:srgbClr val="000000">
                      <a:alpha val="50000"/>
                    </a:srgbClr>
                  </a:innerShdw>
                </a:effectLst>
              </a:rPr>
            </a:br>
            <a:endParaRPr lang="en-US" sz="5100">
              <a:solidFill>
                <a:srgbClr val="FFFFFF">
                  <a:alpha val="90000"/>
                </a:srgbClr>
              </a:solidFill>
            </a:endParaRPr>
          </a:p>
        </p:txBody>
      </p:sp>
      <p:sp>
        <p:nvSpPr>
          <p:cNvPr id="12" name="Rectangle 11">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95740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116C01-B543-F65D-E4EB-90B33A6B2747}"/>
              </a:ext>
            </a:extLst>
          </p:cNvPr>
          <p:cNvPicPr/>
          <p:nvPr/>
        </p:nvPicPr>
        <p:blipFill>
          <a:blip r:embed="rId2"/>
          <a:stretch>
            <a:fillRect/>
          </a:stretch>
        </p:blipFill>
        <p:spPr>
          <a:xfrm>
            <a:off x="2052075" y="565484"/>
            <a:ext cx="8087850" cy="5727032"/>
          </a:xfrm>
          <a:prstGeom prst="rect">
            <a:avLst/>
          </a:prstGeom>
        </p:spPr>
      </p:pic>
    </p:spTree>
    <p:extLst>
      <p:ext uri="{BB962C8B-B14F-4D97-AF65-F5344CB8AC3E}">
        <p14:creationId xmlns:p14="http://schemas.microsoft.com/office/powerpoint/2010/main" val="314786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86309-8F28-488F-8BA9-0BF7494C8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D5ABE4-8A47-4A84-9DB4-CCB7A3D42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537156" cy="5897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og lying on a blanket next to cards&#10;&#10;Description automatically generated">
            <a:extLst>
              <a:ext uri="{FF2B5EF4-FFF2-40B4-BE49-F238E27FC236}">
                <a16:creationId xmlns:a16="http://schemas.microsoft.com/office/drawing/2014/main" id="{EA2EEC77-405A-C13A-934D-51B71A070ADB}"/>
              </a:ext>
            </a:extLst>
          </p:cNvPr>
          <p:cNvPicPr/>
          <p:nvPr/>
        </p:nvPicPr>
        <p:blipFill>
          <a:blip r:embed="rId2">
            <a:extLst>
              <a:ext uri="{28A0092B-C50C-407E-A947-70E740481C1C}">
                <a14:useLocalDpi xmlns:a14="http://schemas.microsoft.com/office/drawing/2010/main" val="0"/>
              </a:ext>
            </a:extLst>
          </a:blip>
          <a:stretch>
            <a:fillRect/>
          </a:stretch>
        </p:blipFill>
        <p:spPr>
          <a:xfrm>
            <a:off x="994304" y="643467"/>
            <a:ext cx="4498635" cy="5571066"/>
          </a:xfrm>
          <a:prstGeom prst="rect">
            <a:avLst/>
          </a:prstGeom>
        </p:spPr>
      </p:pic>
      <p:sp>
        <p:nvSpPr>
          <p:cNvPr id="12" name="Rectangle 11">
            <a:extLst>
              <a:ext uri="{FF2B5EF4-FFF2-40B4-BE49-F238E27FC236}">
                <a16:creationId xmlns:a16="http://schemas.microsoft.com/office/drawing/2014/main" id="{D8EB06DC-2D36-4101-B5B2-45B5B1EEC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5035" y="480060"/>
            <a:ext cx="5531569" cy="5897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cards&#10;&#10;Description automatically generated">
            <a:extLst>
              <a:ext uri="{FF2B5EF4-FFF2-40B4-BE49-F238E27FC236}">
                <a16:creationId xmlns:a16="http://schemas.microsoft.com/office/drawing/2014/main" id="{40316BD8-1C2E-F3D5-1E9E-D5A393589AC5}"/>
              </a:ext>
            </a:extLst>
          </p:cNvPr>
          <p:cNvPicPr/>
          <p:nvPr/>
        </p:nvPicPr>
        <p:blipFill>
          <a:blip r:embed="rId3">
            <a:extLst>
              <a:ext uri="{28A0092B-C50C-407E-A947-70E740481C1C}">
                <a14:useLocalDpi xmlns:a14="http://schemas.microsoft.com/office/drawing/2010/main" val="0"/>
              </a:ext>
            </a:extLst>
          </a:blip>
          <a:stretch>
            <a:fillRect/>
          </a:stretch>
        </p:blipFill>
        <p:spPr>
          <a:xfrm>
            <a:off x="6346824" y="1361321"/>
            <a:ext cx="5201708" cy="4135357"/>
          </a:xfrm>
          <a:prstGeom prst="rect">
            <a:avLst/>
          </a:prstGeom>
        </p:spPr>
      </p:pic>
    </p:spTree>
    <p:extLst>
      <p:ext uri="{BB962C8B-B14F-4D97-AF65-F5344CB8AC3E}">
        <p14:creationId xmlns:p14="http://schemas.microsoft.com/office/powerpoint/2010/main" val="85102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4D88-9E1A-949D-B448-75AFEDFE447F}"/>
              </a:ext>
            </a:extLst>
          </p:cNvPr>
          <p:cNvSpPr>
            <a:spLocks noGrp="1"/>
          </p:cNvSpPr>
          <p:nvPr>
            <p:ph type="title"/>
          </p:nvPr>
        </p:nvSpPr>
        <p:spPr>
          <a:xfrm>
            <a:off x="581192" y="702156"/>
            <a:ext cx="11029616" cy="690709"/>
          </a:xfrm>
        </p:spPr>
        <p:txBody>
          <a:bodyPr/>
          <a:lstStyle/>
          <a:p>
            <a:r>
              <a:rPr lang="en-US" dirty="0"/>
              <a:t>The Americans with Disabilities Act</a:t>
            </a:r>
          </a:p>
        </p:txBody>
      </p:sp>
      <p:sp>
        <p:nvSpPr>
          <p:cNvPr id="3" name="Content Placeholder 2">
            <a:extLst>
              <a:ext uri="{FF2B5EF4-FFF2-40B4-BE49-F238E27FC236}">
                <a16:creationId xmlns:a16="http://schemas.microsoft.com/office/drawing/2014/main" id="{8CE7FD0E-3CCA-B4C1-35F7-19BA8848A91A}"/>
              </a:ext>
            </a:extLst>
          </p:cNvPr>
          <p:cNvSpPr>
            <a:spLocks noGrp="1"/>
          </p:cNvSpPr>
          <p:nvPr>
            <p:ph idx="1"/>
          </p:nvPr>
        </p:nvSpPr>
        <p:spPr>
          <a:xfrm>
            <a:off x="581192" y="1616149"/>
            <a:ext cx="11029615" cy="4359201"/>
          </a:xfrm>
        </p:spPr>
        <p:txBody>
          <a:bodyPr/>
          <a:lstStyle/>
          <a:p>
            <a:pPr marL="0" indent="0">
              <a:buNone/>
            </a:pPr>
            <a:r>
              <a:rPr lang="en-US" sz="2000" b="1" dirty="0">
                <a:solidFill>
                  <a:schemeClr val="accent1"/>
                </a:solidFill>
              </a:rPr>
              <a:t>The Americans with Disabilities Act (ADA)</a:t>
            </a:r>
          </a:p>
          <a:p>
            <a:r>
              <a:rPr lang="en-US" sz="2000" dirty="0"/>
              <a:t>The Americans with Disabilities Act was passed by Congress in 1990. It was amended by Congress in 2008. This is the law that protects the civil rights of people with disabilities in many aspects of public life.</a:t>
            </a:r>
          </a:p>
          <a:p>
            <a:r>
              <a:rPr lang="en-US" sz="2000" dirty="0"/>
              <a:t>Found in U.S. Code Title 42</a:t>
            </a:r>
          </a:p>
          <a:p>
            <a:pPr marL="0" indent="0">
              <a:buNone/>
            </a:pPr>
            <a:r>
              <a:rPr lang="en-US" sz="2000" b="1" dirty="0">
                <a:solidFill>
                  <a:schemeClr val="accent1"/>
                </a:solidFill>
              </a:rPr>
              <a:t>ADA Regulations</a:t>
            </a:r>
          </a:p>
          <a:p>
            <a:r>
              <a:rPr lang="en-US" sz="2000" dirty="0"/>
              <a:t>DOJ is responsible for issuing regulations under Titles II (State and Local Governments) and Title III (Public Accommodations and Commercial Facilities) of the ADA that explain the rights of people with disabilities and the obligations of those covered by the law.</a:t>
            </a:r>
          </a:p>
          <a:p>
            <a:pPr marL="0" indent="0" algn="ctr">
              <a:buNone/>
            </a:pPr>
            <a:r>
              <a:rPr lang="en-US" sz="1800" dirty="0"/>
              <a:t>https://www.ada.gov/law-and-regs</a:t>
            </a:r>
          </a:p>
          <a:p>
            <a:endParaRPr lang="en-US" dirty="0"/>
          </a:p>
        </p:txBody>
      </p:sp>
    </p:spTree>
    <p:extLst>
      <p:ext uri="{BB962C8B-B14F-4D97-AF65-F5344CB8AC3E}">
        <p14:creationId xmlns:p14="http://schemas.microsoft.com/office/powerpoint/2010/main" val="30113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TextBox 2">
            <a:extLst>
              <a:ext uri="{FF2B5EF4-FFF2-40B4-BE49-F238E27FC236}">
                <a16:creationId xmlns:a16="http://schemas.microsoft.com/office/drawing/2014/main" id="{E8F4FFC6-56B2-8842-6642-35F6D219400E}"/>
              </a:ext>
            </a:extLst>
          </p:cNvPr>
          <p:cNvGraphicFramePr/>
          <p:nvPr>
            <p:extLst>
              <p:ext uri="{D42A27DB-BD31-4B8C-83A1-F6EECF244321}">
                <p14:modId xmlns:p14="http://schemas.microsoft.com/office/powerpoint/2010/main" val="1001471797"/>
              </p:ext>
            </p:extLst>
          </p:nvPr>
        </p:nvGraphicFramePr>
        <p:xfrm>
          <a:off x="578515" y="1150717"/>
          <a:ext cx="11029950" cy="174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1648873-4CAD-AED0-2220-782FF387805E}"/>
              </a:ext>
            </a:extLst>
          </p:cNvPr>
          <p:cNvPicPr>
            <a:picLocks noChangeAspect="1"/>
          </p:cNvPicPr>
          <p:nvPr/>
        </p:nvPicPr>
        <p:blipFill>
          <a:blip r:embed="rId7"/>
          <a:stretch>
            <a:fillRect/>
          </a:stretch>
        </p:blipFill>
        <p:spPr>
          <a:xfrm>
            <a:off x="680038" y="1073386"/>
            <a:ext cx="10826904" cy="1191279"/>
          </a:xfrm>
          <a:prstGeom prst="rect">
            <a:avLst/>
          </a:prstGeom>
        </p:spPr>
      </p:pic>
      <p:sp>
        <p:nvSpPr>
          <p:cNvPr id="4" name="TextBox 3">
            <a:extLst>
              <a:ext uri="{FF2B5EF4-FFF2-40B4-BE49-F238E27FC236}">
                <a16:creationId xmlns:a16="http://schemas.microsoft.com/office/drawing/2014/main" id="{859DE171-5755-BAAF-5CA6-A883F0EE1642}"/>
              </a:ext>
            </a:extLst>
          </p:cNvPr>
          <p:cNvSpPr txBox="1"/>
          <p:nvPr/>
        </p:nvSpPr>
        <p:spPr>
          <a:xfrm>
            <a:off x="781561" y="2785854"/>
            <a:ext cx="10826904" cy="3693319"/>
          </a:xfrm>
          <a:prstGeom prst="rect">
            <a:avLst/>
          </a:prstGeom>
          <a:noFill/>
        </p:spPr>
        <p:txBody>
          <a:bodyPr wrap="square" rtlCol="0">
            <a:spAutoFit/>
          </a:bodyPr>
          <a:lstStyle/>
          <a:p>
            <a:pPr marL="342900" indent="-342900">
              <a:buAutoNum type="arabicParenBoth"/>
            </a:pPr>
            <a:r>
              <a:rPr lang="en-US" sz="2400" dirty="0"/>
              <a:t>As used in this section and s. 413.081, the term:</a:t>
            </a:r>
          </a:p>
          <a:p>
            <a:pPr marL="342900" indent="-342900">
              <a:buAutoNum type="arabicParenBoth"/>
            </a:pPr>
            <a:endParaRPr lang="en-US" sz="2400" dirty="0"/>
          </a:p>
          <a:p>
            <a:r>
              <a:rPr lang="en-US" sz="2400" dirty="0"/>
              <a:t>(b) “Individual with a disability” means a person who is deaf, hard of hearing, blind, visually impaired, or otherwise </a:t>
            </a:r>
            <a:r>
              <a:rPr lang="en-US" sz="2400" u="sng" dirty="0"/>
              <a:t>physically disabled</a:t>
            </a:r>
            <a:r>
              <a:rPr lang="en-US" sz="2400" dirty="0"/>
              <a:t>. </a:t>
            </a:r>
          </a:p>
          <a:p>
            <a:endParaRPr lang="en-US" sz="2400" dirty="0"/>
          </a:p>
          <a:p>
            <a:r>
              <a:rPr lang="en-US" sz="2400" dirty="0"/>
              <a:t>As used in this paragraph, the term:</a:t>
            </a:r>
          </a:p>
          <a:p>
            <a:endParaRPr lang="en-US" sz="2400" dirty="0"/>
          </a:p>
          <a:p>
            <a:r>
              <a:rPr lang="en-US" sz="2400" dirty="0"/>
              <a:t>2. “Physically disabled” means any person who has a physical impairment that substantially limits one or more major life activities.</a:t>
            </a:r>
          </a:p>
          <a:p>
            <a:endParaRPr lang="en-US" dirty="0"/>
          </a:p>
        </p:txBody>
      </p:sp>
    </p:spTree>
    <p:extLst>
      <p:ext uri="{BB962C8B-B14F-4D97-AF65-F5344CB8AC3E}">
        <p14:creationId xmlns:p14="http://schemas.microsoft.com/office/powerpoint/2010/main" val="9960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77E795-33EA-37A2-8647-F5B5B801D054}"/>
              </a:ext>
            </a:extLst>
          </p:cNvPr>
          <p:cNvSpPr>
            <a:spLocks noGrp="1"/>
          </p:cNvSpPr>
          <p:nvPr>
            <p:ph type="ctrTitle"/>
          </p:nvPr>
        </p:nvSpPr>
        <p:spPr>
          <a:xfrm>
            <a:off x="783771" y="1066800"/>
            <a:ext cx="5727760" cy="4724400"/>
          </a:xfrm>
        </p:spPr>
        <p:txBody>
          <a:bodyPr anchor="ctr">
            <a:normAutofit fontScale="90000"/>
          </a:bodyPr>
          <a:lstStyle/>
          <a:p>
            <a:pPr marL="0" indent="0" algn="r">
              <a:buNone/>
            </a:pPr>
            <a:br>
              <a:rPr lang="en-US" sz="5100" b="1" cap="none" spc="50" dirty="0">
                <a:ln w="0"/>
                <a:solidFill>
                  <a:srgbClr val="FFFFFF">
                    <a:alpha val="90000"/>
                  </a:srgbClr>
                </a:solidFill>
                <a:effectLst>
                  <a:innerShdw blurRad="63500" dist="50800" dir="13500000">
                    <a:srgbClr val="000000">
                      <a:alpha val="50000"/>
                    </a:srgbClr>
                  </a:innerShdw>
                </a:effectLst>
              </a:rPr>
            </a:br>
            <a:br>
              <a:rPr lang="en-US" sz="5100" b="1" cap="none" spc="50" dirty="0">
                <a:ln w="0"/>
                <a:solidFill>
                  <a:srgbClr val="FFFFFF">
                    <a:alpha val="90000"/>
                  </a:srgbClr>
                </a:solidFill>
                <a:effectLst>
                  <a:innerShdw blurRad="63500" dist="50800" dir="13500000">
                    <a:srgbClr val="000000">
                      <a:alpha val="50000"/>
                    </a:srgbClr>
                  </a:innerShdw>
                </a:effectLst>
              </a:rPr>
            </a:br>
            <a:r>
              <a:rPr lang="en-US" sz="5400" b="1" cap="none" spc="50" dirty="0">
                <a:ln w="0"/>
                <a:solidFill>
                  <a:schemeClr val="tx1"/>
                </a:solidFill>
                <a:effectLst>
                  <a:innerShdw blurRad="63500" dist="50800" dir="13500000">
                    <a:srgbClr val="000000">
                      <a:alpha val="50000"/>
                    </a:srgbClr>
                  </a:innerShdw>
                </a:effectLst>
              </a:rPr>
              <a:t>Traveling with </a:t>
            </a:r>
            <a:br>
              <a:rPr lang="en-US" sz="5400" b="1" spc="50" dirty="0">
                <a:ln w="0"/>
                <a:solidFill>
                  <a:schemeClr val="tx1"/>
                </a:solidFill>
                <a:effectLst>
                  <a:innerShdw blurRad="63500" dist="50800" dir="13500000">
                    <a:srgbClr val="000000">
                      <a:alpha val="50000"/>
                    </a:srgbClr>
                  </a:innerShdw>
                </a:effectLst>
              </a:rPr>
            </a:br>
            <a:r>
              <a:rPr lang="en-US" sz="5400" b="1" cap="none" spc="50" dirty="0">
                <a:ln w="0"/>
                <a:solidFill>
                  <a:schemeClr val="tx1"/>
                </a:solidFill>
                <a:effectLst>
                  <a:innerShdw blurRad="63500" dist="50800" dir="13500000">
                    <a:srgbClr val="000000">
                      <a:alpha val="50000"/>
                    </a:srgbClr>
                  </a:innerShdw>
                </a:effectLst>
              </a:rPr>
              <a:t>Service Dogs</a:t>
            </a:r>
            <a:br>
              <a:rPr lang="en-US" sz="5400" b="1" cap="none" spc="50" dirty="0">
                <a:ln w="0"/>
                <a:solidFill>
                  <a:schemeClr val="bg2"/>
                </a:solidFill>
                <a:effectLst>
                  <a:innerShdw blurRad="63500" dist="50800" dir="13500000">
                    <a:srgbClr val="000000">
                      <a:alpha val="50000"/>
                    </a:srgbClr>
                  </a:innerShdw>
                </a:effectLst>
              </a:rPr>
            </a:br>
            <a:br>
              <a:rPr lang="en-US" sz="5100" b="1" cap="none" spc="50" dirty="0">
                <a:ln w="0"/>
                <a:solidFill>
                  <a:srgbClr val="FFFFFF">
                    <a:alpha val="90000"/>
                  </a:srgbClr>
                </a:solidFill>
                <a:effectLst>
                  <a:innerShdw blurRad="63500" dist="50800" dir="13500000">
                    <a:srgbClr val="000000">
                      <a:alpha val="50000"/>
                    </a:srgbClr>
                  </a:innerShdw>
                </a:effectLst>
              </a:rPr>
            </a:br>
            <a:endParaRPr lang="en-US" sz="5100" dirty="0">
              <a:solidFill>
                <a:srgbClr val="FFFFFF">
                  <a:alpha val="90000"/>
                </a:srgbClr>
              </a:solidFill>
            </a:endParaRPr>
          </a:p>
        </p:txBody>
      </p:sp>
      <p:sp>
        <p:nvSpPr>
          <p:cNvPr id="12" name="Rectangle 11">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5493455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9EC6EB-20B4-47D9-B377-8AB3F9EDF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og looking out a window&#10;&#10;Description automatically generated">
            <a:extLst>
              <a:ext uri="{FF2B5EF4-FFF2-40B4-BE49-F238E27FC236}">
                <a16:creationId xmlns:a16="http://schemas.microsoft.com/office/drawing/2014/main" id="{977C0D10-E0AA-EEF0-649C-546373F8B09A}"/>
              </a:ext>
            </a:extLst>
          </p:cNvPr>
          <p:cNvPicPr/>
          <p:nvPr/>
        </p:nvPicPr>
        <p:blipFill>
          <a:blip r:embed="rId2">
            <a:extLst>
              <a:ext uri="{28A0092B-C50C-407E-A947-70E740481C1C}">
                <a14:useLocalDpi xmlns:a14="http://schemas.microsoft.com/office/drawing/2010/main" val="0"/>
              </a:ext>
            </a:extLst>
          </a:blip>
          <a:srcRect t="10923" r="2" b="11800"/>
          <a:stretch/>
        </p:blipFill>
        <p:spPr>
          <a:xfrm>
            <a:off x="643467" y="643467"/>
            <a:ext cx="5406813" cy="5571066"/>
          </a:xfrm>
          <a:prstGeom prst="rect">
            <a:avLst/>
          </a:prstGeom>
        </p:spPr>
      </p:pic>
      <p:sp>
        <p:nvSpPr>
          <p:cNvPr id="10" name="Rectangle 9">
            <a:extLst>
              <a:ext uri="{FF2B5EF4-FFF2-40B4-BE49-F238E27FC236}">
                <a16:creationId xmlns:a16="http://schemas.microsoft.com/office/drawing/2014/main" id="{A1D6CD10-98FC-4295-B0E3-77908B8EC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og with a leash on its back&#10;&#10;Description automatically generated">
            <a:extLst>
              <a:ext uri="{FF2B5EF4-FFF2-40B4-BE49-F238E27FC236}">
                <a16:creationId xmlns:a16="http://schemas.microsoft.com/office/drawing/2014/main" id="{4601E3F1-B75E-B368-546D-6BADA5FEC760}"/>
              </a:ext>
            </a:extLst>
          </p:cNvPr>
          <p:cNvPicPr/>
          <p:nvPr/>
        </p:nvPicPr>
        <p:blipFill>
          <a:blip r:embed="rId3">
            <a:extLst>
              <a:ext uri="{28A0092B-C50C-407E-A947-70E740481C1C}">
                <a14:useLocalDpi xmlns:a14="http://schemas.microsoft.com/office/drawing/2010/main" val="0"/>
              </a:ext>
            </a:extLst>
          </a:blip>
          <a:srcRect t="22721" r="2" b="2"/>
          <a:stretch/>
        </p:blipFill>
        <p:spPr>
          <a:xfrm>
            <a:off x="6141720" y="643467"/>
            <a:ext cx="5406813" cy="5571066"/>
          </a:xfrm>
          <a:prstGeom prst="rect">
            <a:avLst/>
          </a:prstGeom>
        </p:spPr>
      </p:pic>
    </p:spTree>
    <p:extLst>
      <p:ext uri="{BB962C8B-B14F-4D97-AF65-F5344CB8AC3E}">
        <p14:creationId xmlns:p14="http://schemas.microsoft.com/office/powerpoint/2010/main" val="122382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og on a boat&#10;&#10;Description automatically generated">
            <a:extLst>
              <a:ext uri="{FF2B5EF4-FFF2-40B4-BE49-F238E27FC236}">
                <a16:creationId xmlns:a16="http://schemas.microsoft.com/office/drawing/2014/main" id="{6ABB678E-8129-8A2A-315F-B2A3E741D451}"/>
              </a:ext>
            </a:extLst>
          </p:cNvPr>
          <p:cNvPicPr/>
          <p:nvPr/>
        </p:nvPicPr>
        <p:blipFill>
          <a:blip r:embed="rId2">
            <a:extLst>
              <a:ext uri="{28A0092B-C50C-407E-A947-70E740481C1C}">
                <a14:useLocalDpi xmlns:a14="http://schemas.microsoft.com/office/drawing/2010/main" val="0"/>
              </a:ext>
            </a:extLst>
          </a:blip>
          <a:srcRect r="2" b="7737"/>
          <a:stretch/>
        </p:blipFill>
        <p:spPr>
          <a:xfrm>
            <a:off x="20" y="10"/>
            <a:ext cx="4003019" cy="3388883"/>
          </a:xfrm>
          <a:prstGeom prst="rect">
            <a:avLst/>
          </a:prstGeom>
        </p:spPr>
      </p:pic>
      <p:pic>
        <p:nvPicPr>
          <p:cNvPr id="4" name="Picture 3" descr="A person sitting on a chair with a dog on a leash&#10;&#10;Description automatically generated">
            <a:extLst>
              <a:ext uri="{FF2B5EF4-FFF2-40B4-BE49-F238E27FC236}">
                <a16:creationId xmlns:a16="http://schemas.microsoft.com/office/drawing/2014/main" id="{4C115D3C-157E-A0AA-EEEA-BE52AD5E2864}"/>
              </a:ext>
            </a:extLst>
          </p:cNvPr>
          <p:cNvPicPr/>
          <p:nvPr/>
        </p:nvPicPr>
        <p:blipFill>
          <a:blip r:embed="rId3">
            <a:extLst>
              <a:ext uri="{28A0092B-C50C-407E-A947-70E740481C1C}">
                <a14:useLocalDpi xmlns:a14="http://schemas.microsoft.com/office/drawing/2010/main" val="0"/>
              </a:ext>
            </a:extLst>
          </a:blip>
          <a:srcRect l="3201" r="4927"/>
          <a:stretch/>
        </p:blipFill>
        <p:spPr>
          <a:xfrm>
            <a:off x="20" y="3469102"/>
            <a:ext cx="4003019" cy="3388893"/>
          </a:xfrm>
          <a:prstGeom prst="rect">
            <a:avLst/>
          </a:prstGeom>
        </p:spPr>
      </p:pic>
      <p:pic>
        <p:nvPicPr>
          <p:cNvPr id="2" name="Picture 1" descr="A dog on a leash on a bus&#10;&#10;Description automatically generated">
            <a:extLst>
              <a:ext uri="{FF2B5EF4-FFF2-40B4-BE49-F238E27FC236}">
                <a16:creationId xmlns:a16="http://schemas.microsoft.com/office/drawing/2014/main" id="{CB265AE3-76F3-2841-E612-BE48FEACB057}"/>
              </a:ext>
            </a:extLst>
          </p:cNvPr>
          <p:cNvPicPr/>
          <p:nvPr/>
        </p:nvPicPr>
        <p:blipFill>
          <a:blip r:embed="rId4">
            <a:extLst>
              <a:ext uri="{28A0092B-C50C-407E-A947-70E740481C1C}">
                <a14:useLocalDpi xmlns:a14="http://schemas.microsoft.com/office/drawing/2010/main" val="0"/>
              </a:ext>
            </a:extLst>
          </a:blip>
          <a:srcRect l="268" r="21690"/>
          <a:stretch/>
        </p:blipFill>
        <p:spPr>
          <a:xfrm>
            <a:off x="4094479" y="10"/>
            <a:ext cx="4014047" cy="6857990"/>
          </a:xfrm>
          <a:prstGeom prst="rect">
            <a:avLst/>
          </a:prstGeom>
        </p:spPr>
      </p:pic>
      <p:pic>
        <p:nvPicPr>
          <p:cNvPr id="6" name="Picture 5" descr="A dog sitting in a car&#10;&#10;Description automatically generated">
            <a:extLst>
              <a:ext uri="{FF2B5EF4-FFF2-40B4-BE49-F238E27FC236}">
                <a16:creationId xmlns:a16="http://schemas.microsoft.com/office/drawing/2014/main" id="{83751980-CE36-8642-5E36-9F8BBD2FD823}"/>
              </a:ext>
            </a:extLst>
          </p:cNvPr>
          <p:cNvPicPr/>
          <p:nvPr/>
        </p:nvPicPr>
        <p:blipFill>
          <a:blip r:embed="rId5">
            <a:extLst>
              <a:ext uri="{28A0092B-C50C-407E-A947-70E740481C1C}">
                <a14:useLocalDpi xmlns:a14="http://schemas.microsoft.com/office/drawing/2010/main" val="0"/>
              </a:ext>
            </a:extLst>
          </a:blip>
          <a:srcRect t="22939" b="13740"/>
          <a:stretch/>
        </p:blipFill>
        <p:spPr>
          <a:xfrm>
            <a:off x="8188960" y="10"/>
            <a:ext cx="4003039" cy="3383270"/>
          </a:xfrm>
          <a:prstGeom prst="rect">
            <a:avLst/>
          </a:prstGeom>
        </p:spPr>
      </p:pic>
      <p:pic>
        <p:nvPicPr>
          <p:cNvPr id="5" name="Picture 4" descr="A dog sitting on a person's lap&#10;&#10;Description automatically generated">
            <a:extLst>
              <a:ext uri="{FF2B5EF4-FFF2-40B4-BE49-F238E27FC236}">
                <a16:creationId xmlns:a16="http://schemas.microsoft.com/office/drawing/2014/main" id="{36046617-A245-D6E6-C712-2B40E0EEFCB5}"/>
              </a:ext>
            </a:extLst>
          </p:cNvPr>
          <p:cNvPicPr/>
          <p:nvPr/>
        </p:nvPicPr>
        <p:blipFill>
          <a:blip r:embed="rId6">
            <a:extLst>
              <a:ext uri="{28A0092B-C50C-407E-A947-70E740481C1C}">
                <a14:useLocalDpi xmlns:a14="http://schemas.microsoft.com/office/drawing/2010/main" val="0"/>
              </a:ext>
            </a:extLst>
          </a:blip>
          <a:srcRect t="11865" r="-2" b="24533"/>
          <a:stretch/>
        </p:blipFill>
        <p:spPr>
          <a:xfrm>
            <a:off x="8199966" y="3469102"/>
            <a:ext cx="3992034" cy="3388893"/>
          </a:xfrm>
          <a:prstGeom prst="rect">
            <a:avLst/>
          </a:prstGeom>
        </p:spPr>
      </p:pic>
    </p:spTree>
    <p:extLst>
      <p:ext uri="{BB962C8B-B14F-4D97-AF65-F5344CB8AC3E}">
        <p14:creationId xmlns:p14="http://schemas.microsoft.com/office/powerpoint/2010/main" val="15579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551D-EB05-CC3D-A125-AFC603958E5D}"/>
              </a:ext>
            </a:extLst>
          </p:cNvPr>
          <p:cNvSpPr>
            <a:spLocks noGrp="1"/>
          </p:cNvSpPr>
          <p:nvPr>
            <p:ph type="title"/>
          </p:nvPr>
        </p:nvSpPr>
        <p:spPr>
          <a:xfrm>
            <a:off x="442970" y="786810"/>
            <a:ext cx="11029615" cy="738964"/>
          </a:xfrm>
        </p:spPr>
        <p:txBody>
          <a:bodyPr/>
          <a:lstStyle/>
          <a:p>
            <a:r>
              <a:rPr lang="en-US" dirty="0"/>
              <a:t>LIVING WITH SERVICE DOGS</a:t>
            </a:r>
          </a:p>
        </p:txBody>
      </p:sp>
      <p:sp>
        <p:nvSpPr>
          <p:cNvPr id="3" name="Text Placeholder 2">
            <a:extLst>
              <a:ext uri="{FF2B5EF4-FFF2-40B4-BE49-F238E27FC236}">
                <a16:creationId xmlns:a16="http://schemas.microsoft.com/office/drawing/2014/main" id="{7005BAC5-CB9C-576A-A0B4-16CA5DAF88E7}"/>
              </a:ext>
            </a:extLst>
          </p:cNvPr>
          <p:cNvSpPr>
            <a:spLocks noGrp="1"/>
          </p:cNvSpPr>
          <p:nvPr>
            <p:ph type="body" idx="1"/>
          </p:nvPr>
        </p:nvSpPr>
        <p:spPr>
          <a:xfrm>
            <a:off x="442970" y="1525774"/>
            <a:ext cx="11029615" cy="3248245"/>
          </a:xfrm>
        </p:spPr>
        <p:txBody>
          <a:bodyPr>
            <a:noAutofit/>
          </a:bodyPr>
          <a:lstStyle/>
          <a:p>
            <a:r>
              <a:rPr lang="en-US" sz="2800" b="1" dirty="0">
                <a:solidFill>
                  <a:schemeClr val="accent4"/>
                </a:solidFill>
              </a:rPr>
              <a:t>Hud SECTION 504 REGULATIONS	    </a:t>
            </a:r>
          </a:p>
          <a:p>
            <a:r>
              <a:rPr lang="en-US" sz="2800" b="1" i="0" u="none" strike="noStrike" baseline="0" dirty="0">
                <a:solidFill>
                  <a:schemeClr val="accent4"/>
                </a:solidFill>
              </a:rPr>
              <a:t>24 C.F.R. § 8.33  </a:t>
            </a:r>
          </a:p>
          <a:p>
            <a:r>
              <a:rPr lang="en-US" sz="2800" b="1" i="0" u="none" strike="noStrike" cap="none" dirty="0">
                <a:solidFill>
                  <a:schemeClr val="accent4"/>
                </a:solidFill>
                <a:latin typeface="+mj-lt"/>
              </a:rPr>
              <a:t>“The recipient may not impose upon individuals with handicaps other policies, such as the prohibition of assistive devices, auxiliary alarms, or guides in housing facilities, that have the effect of limiting the participation of tenants with handicaps.”</a:t>
            </a:r>
            <a:endParaRPr lang="en-US" sz="2800" b="1" cap="none" dirty="0">
              <a:solidFill>
                <a:schemeClr val="accent4"/>
              </a:solidFill>
              <a:latin typeface="+mj-lt"/>
            </a:endParaRPr>
          </a:p>
        </p:txBody>
      </p:sp>
    </p:spTree>
    <p:extLst>
      <p:ext uri="{BB962C8B-B14F-4D97-AF65-F5344CB8AC3E}">
        <p14:creationId xmlns:p14="http://schemas.microsoft.com/office/powerpoint/2010/main" val="418078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0F40-D009-495F-E473-4DDCA1C2272E}"/>
              </a:ext>
            </a:extLst>
          </p:cNvPr>
          <p:cNvSpPr>
            <a:spLocks noGrp="1"/>
          </p:cNvSpPr>
          <p:nvPr>
            <p:ph type="ctrTitle"/>
          </p:nvPr>
        </p:nvSpPr>
        <p:spPr/>
        <p:txBody>
          <a:bodyPr/>
          <a:lstStyle/>
          <a:p>
            <a:r>
              <a:rPr lang="en-US" sz="3600" b="1" cap="none" spc="50" dirty="0">
                <a:ln w="0"/>
                <a:solidFill>
                  <a:schemeClr val="accent2"/>
                </a:solidFill>
                <a:effectLst>
                  <a:innerShdw blurRad="63500" dist="50800" dir="13500000">
                    <a:srgbClr val="000000">
                      <a:alpha val="50000"/>
                    </a:srgbClr>
                  </a:innerShdw>
                </a:effectLst>
              </a:rPr>
              <a:t>Assisting with Legal Issues Related to Access</a:t>
            </a:r>
            <a:br>
              <a:rPr lang="en-US" sz="3600" b="1" cap="none" spc="50" dirty="0">
                <a:ln w="0"/>
                <a:solidFill>
                  <a:schemeClr val="bg2"/>
                </a:solidFill>
                <a:effectLst>
                  <a:innerShdw blurRad="63500" dist="50800" dir="13500000">
                    <a:srgbClr val="000000">
                      <a:alpha val="50000"/>
                    </a:srgbClr>
                  </a:innerShdw>
                </a:effectLst>
              </a:rPr>
            </a:br>
            <a:endParaRPr lang="en-US" dirty="0"/>
          </a:p>
        </p:txBody>
      </p:sp>
    </p:spTree>
    <p:extLst>
      <p:ext uri="{BB962C8B-B14F-4D97-AF65-F5344CB8AC3E}">
        <p14:creationId xmlns:p14="http://schemas.microsoft.com/office/powerpoint/2010/main" val="394158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334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B04998-DFF4-CB97-9C3D-6321C287874A}"/>
              </a:ext>
            </a:extLst>
          </p:cNvPr>
          <p:cNvPicPr/>
          <p:nvPr/>
        </p:nvPicPr>
        <p:blipFill>
          <a:blip r:embed="rId2"/>
          <a:stretch>
            <a:fillRect/>
          </a:stretch>
        </p:blipFill>
        <p:spPr>
          <a:xfrm>
            <a:off x="1625318" y="1123527"/>
            <a:ext cx="8941359" cy="4604800"/>
          </a:xfrm>
          <a:prstGeom prst="rect">
            <a:avLst/>
          </a:prstGeom>
        </p:spPr>
      </p:pic>
    </p:spTree>
    <p:extLst>
      <p:ext uri="{BB962C8B-B14F-4D97-AF65-F5344CB8AC3E}">
        <p14:creationId xmlns:p14="http://schemas.microsoft.com/office/powerpoint/2010/main" val="45513503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FAF145-5B4C-43BD-940F-4078B66CE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6" name="Rectangle 15">
            <a:extLst>
              <a:ext uri="{FF2B5EF4-FFF2-40B4-BE49-F238E27FC236}">
                <a16:creationId xmlns:a16="http://schemas.microsoft.com/office/drawing/2014/main" id="{BA84E9D7-79F4-4111-9A13-89E56A860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D983AD6-73EA-4FD4-BF85-9C8E2CD01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11298933" cy="102197"/>
          </a:xfrm>
          <a:prstGeom prst="rect">
            <a:avLst/>
          </a:prstGeom>
          <a:solidFill>
            <a:srgbClr val="F3A21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descr="A blue background with white text&#10;&#10;Description automatically generated">
            <a:extLst>
              <a:ext uri="{FF2B5EF4-FFF2-40B4-BE49-F238E27FC236}">
                <a16:creationId xmlns:a16="http://schemas.microsoft.com/office/drawing/2014/main" id="{C37CDB27-D2FD-6999-9A0E-0F297D6051B0}"/>
              </a:ext>
            </a:extLst>
          </p:cNvPr>
          <p:cNvPicPr/>
          <p:nvPr/>
        </p:nvPicPr>
        <p:blipFill>
          <a:blip r:embed="rId3"/>
          <a:srcRect r="5388" b="1"/>
          <a:stretch/>
        </p:blipFill>
        <p:spPr>
          <a:xfrm>
            <a:off x="446534" y="699247"/>
            <a:ext cx="11298933" cy="4896333"/>
          </a:xfrm>
          <a:prstGeom prst="rect">
            <a:avLst/>
          </a:prstGeom>
        </p:spPr>
      </p:pic>
    </p:spTree>
    <p:extLst>
      <p:ext uri="{BB962C8B-B14F-4D97-AF65-F5344CB8AC3E}">
        <p14:creationId xmlns:p14="http://schemas.microsoft.com/office/powerpoint/2010/main" val="126199333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7FA26-03B6-DD0B-E604-16A7C1A34149}"/>
              </a:ext>
            </a:extLst>
          </p:cNvPr>
          <p:cNvSpPr txBox="1"/>
          <p:nvPr/>
        </p:nvSpPr>
        <p:spPr>
          <a:xfrm>
            <a:off x="589935" y="2406738"/>
            <a:ext cx="11159613" cy="1077218"/>
          </a:xfrm>
          <a:prstGeom prst="rect">
            <a:avLst/>
          </a:prstGeom>
          <a:noFill/>
        </p:spPr>
        <p:txBody>
          <a:bodyPr wrap="square" rtlCol="0">
            <a:spAutoFit/>
          </a:bodyPr>
          <a:lstStyle/>
          <a:p>
            <a:r>
              <a:rPr lang="en-US" sz="3200" dirty="0"/>
              <a:t>United States of America v. Uber Technologies, Inc., In the Northern District of California; Cause No.  </a:t>
            </a:r>
            <a:r>
              <a:rPr lang="en-US" sz="3200" b="1" dirty="0">
                <a:hlinkClick r:id="rId2">
                  <a:extLst>
                    <a:ext uri="{A12FA001-AC4F-418D-AE19-62706E023703}">
                      <ahyp:hlinkClr xmlns:ahyp="http://schemas.microsoft.com/office/drawing/2018/hyperlinkcolor" val="tx"/>
                    </a:ext>
                  </a:extLst>
                </a:hlinkClick>
              </a:rPr>
              <a:t>3:25-cv-07731-SK</a:t>
            </a:r>
            <a:endParaRPr lang="en-US" sz="3200" dirty="0"/>
          </a:p>
        </p:txBody>
      </p:sp>
    </p:spTree>
    <p:extLst>
      <p:ext uri="{BB962C8B-B14F-4D97-AF65-F5344CB8AC3E}">
        <p14:creationId xmlns:p14="http://schemas.microsoft.com/office/powerpoint/2010/main" val="226230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1E4A24-41B4-5E89-C8E0-9777F6172B6E}"/>
              </a:ext>
            </a:extLst>
          </p:cNvPr>
          <p:cNvPicPr/>
          <p:nvPr/>
        </p:nvPicPr>
        <p:blipFill>
          <a:blip r:embed="rId3"/>
          <a:stretch>
            <a:fillRect/>
          </a:stretch>
        </p:blipFill>
        <p:spPr>
          <a:xfrm>
            <a:off x="643467" y="1670558"/>
            <a:ext cx="10905066" cy="3516882"/>
          </a:xfrm>
          <a:prstGeom prst="rect">
            <a:avLst/>
          </a:prstGeom>
        </p:spPr>
      </p:pic>
    </p:spTree>
    <p:extLst>
      <p:ext uri="{BB962C8B-B14F-4D97-AF65-F5344CB8AC3E}">
        <p14:creationId xmlns:p14="http://schemas.microsoft.com/office/powerpoint/2010/main" val="190040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 person in a wheelchair and a person in a wheelchair&#10;&#10;Description automatically generated">
            <a:extLst>
              <a:ext uri="{FF2B5EF4-FFF2-40B4-BE49-F238E27FC236}">
                <a16:creationId xmlns:a16="http://schemas.microsoft.com/office/drawing/2014/main" id="{6B1E90E1-A300-367E-20CC-82540AB2D3D1}"/>
              </a:ext>
            </a:extLst>
          </p:cNvPr>
          <p:cNvPicPr>
            <a:picLocks/>
          </p:cNvPicPr>
          <p:nvPr/>
        </p:nvPicPr>
        <p:blipFill>
          <a:blip r:embed="rId2"/>
          <a:stretch>
            <a:fillRect/>
          </a:stretch>
        </p:blipFill>
        <p:spPr>
          <a:xfrm>
            <a:off x="2883524" y="902383"/>
            <a:ext cx="6424952" cy="5053233"/>
          </a:xfrm>
          <a:prstGeom prst="rect">
            <a:avLst/>
          </a:prstGeom>
        </p:spPr>
      </p:pic>
    </p:spTree>
    <p:extLst>
      <p:ext uri="{BB962C8B-B14F-4D97-AF65-F5344CB8AC3E}">
        <p14:creationId xmlns:p14="http://schemas.microsoft.com/office/powerpoint/2010/main" val="37024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phone and email&#10;&#10;Description automatically generated">
            <a:extLst>
              <a:ext uri="{FF2B5EF4-FFF2-40B4-BE49-F238E27FC236}">
                <a16:creationId xmlns:a16="http://schemas.microsoft.com/office/drawing/2014/main" id="{FB3EE996-9034-9163-22A7-A2750038F101}"/>
              </a:ext>
            </a:extLst>
          </p:cNvPr>
          <p:cNvPicPr/>
          <p:nvPr/>
        </p:nvPicPr>
        <p:blipFill>
          <a:blip r:embed="rId3"/>
          <a:stretch>
            <a:fillRect/>
          </a:stretch>
        </p:blipFill>
        <p:spPr>
          <a:xfrm>
            <a:off x="1999628" y="643467"/>
            <a:ext cx="8192743" cy="5571066"/>
          </a:xfrm>
          <a:prstGeom prst="rect">
            <a:avLst/>
          </a:prstGeom>
        </p:spPr>
      </p:pic>
    </p:spTree>
    <p:extLst>
      <p:ext uri="{BB962C8B-B14F-4D97-AF65-F5344CB8AC3E}">
        <p14:creationId xmlns:p14="http://schemas.microsoft.com/office/powerpoint/2010/main" val="1511759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9173F2-59C4-5000-ED20-B7FB65FE109D}"/>
              </a:ext>
            </a:extLst>
          </p:cNvPr>
          <p:cNvSpPr>
            <a:spLocks noGrp="1"/>
          </p:cNvSpPr>
          <p:nvPr>
            <p:ph type="body" sz="half" idx="2"/>
          </p:nvPr>
        </p:nvSpPr>
        <p:spPr>
          <a:xfrm>
            <a:off x="581192" y="4827181"/>
            <a:ext cx="11029617" cy="1431094"/>
          </a:xfrm>
        </p:spPr>
        <p:txBody>
          <a:bodyPr>
            <a:noAutofit/>
          </a:bodyPr>
          <a:lstStyle/>
          <a:p>
            <a:pPr algn="ctr"/>
            <a:r>
              <a:rPr lang="en-US" sz="2800" b="1" dirty="0">
                <a:solidFill>
                  <a:schemeClr val="accent2"/>
                </a:solidFill>
              </a:rPr>
              <a:t>OLIVIA B. RENFROE, ACP</a:t>
            </a:r>
          </a:p>
          <a:p>
            <a:pPr algn="ctr"/>
            <a:r>
              <a:rPr lang="en-US" sz="2800" b="1" dirty="0">
                <a:solidFill>
                  <a:schemeClr val="accent2"/>
                </a:solidFill>
                <a:hlinkClick r:id="rId3">
                  <a:extLst>
                    <a:ext uri="{A12FA001-AC4F-418D-AE19-62706E023703}">
                      <ahyp:hlinkClr xmlns:ahyp="http://schemas.microsoft.com/office/drawing/2018/hyperlinkcolor" val="tx"/>
                    </a:ext>
                  </a:extLst>
                </a:hlinkClick>
              </a:rPr>
              <a:t>LIVRENFROE@GMAIL.COM</a:t>
            </a:r>
            <a:r>
              <a:rPr lang="en-US" sz="2800" b="1" dirty="0">
                <a:solidFill>
                  <a:schemeClr val="accent2"/>
                </a:solidFill>
              </a:rPr>
              <a:t>						@Caseyforachange</a:t>
            </a:r>
          </a:p>
        </p:txBody>
      </p:sp>
      <p:pic>
        <p:nvPicPr>
          <p:cNvPr id="5" name="Picture Placeholder 4" descr="A group of dogs sitting in a row&#10;&#10;Description automatically generated">
            <a:extLst>
              <a:ext uri="{FF2B5EF4-FFF2-40B4-BE49-F238E27FC236}">
                <a16:creationId xmlns:a16="http://schemas.microsoft.com/office/drawing/2014/main" id="{E71512B8-C8E0-90C8-1966-9DE12DB7CB1D}"/>
              </a:ext>
            </a:extLst>
          </p:cNvPr>
          <p:cNvPicPr>
            <a:picLocks noGrp="1"/>
          </p:cNvPicPr>
          <p:nvPr>
            <p:ph type="pic" idx="1"/>
          </p:nvPr>
        </p:nvPicPr>
        <p:blipFill>
          <a:blip r:embed="rId4">
            <a:extLst>
              <a:ext uri="{28A0092B-C50C-407E-A947-70E740481C1C}">
                <a14:useLocalDpi xmlns:a14="http://schemas.microsoft.com/office/drawing/2010/main" val="0"/>
              </a:ext>
            </a:extLst>
          </a:blip>
          <a:srcRect t="30249" b="30249"/>
          <a:stretch>
            <a:fillRect/>
          </a:stretch>
        </p:blipFill>
        <p:spPr>
          <a:xfrm>
            <a:off x="447675" y="641350"/>
            <a:ext cx="11290300" cy="3651250"/>
          </a:xfrm>
          <a:prstGeom prst="rect">
            <a:avLst/>
          </a:prstGeom>
        </p:spPr>
      </p:pic>
    </p:spTree>
    <p:extLst>
      <p:ext uri="{BB962C8B-B14F-4D97-AF65-F5344CB8AC3E}">
        <p14:creationId xmlns:p14="http://schemas.microsoft.com/office/powerpoint/2010/main" val="186234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4E66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a:extLst>
              <a:ext uri="{FF2B5EF4-FFF2-40B4-BE49-F238E27FC236}">
                <a16:creationId xmlns:a16="http://schemas.microsoft.com/office/drawing/2014/main" id="{8006B2C0-41A4-A289-38B6-91859D3E502D}"/>
              </a:ext>
            </a:extLst>
          </p:cNvPr>
          <p:cNvPicPr>
            <a:picLocks/>
          </p:cNvPicPr>
          <p:nvPr/>
        </p:nvPicPr>
        <p:blipFill>
          <a:blip r:embed="rId2"/>
          <a:stretch>
            <a:fillRect/>
          </a:stretch>
        </p:blipFill>
        <p:spPr>
          <a:xfrm>
            <a:off x="3770342" y="1126600"/>
            <a:ext cx="4651313" cy="4604800"/>
          </a:xfrm>
          <a:prstGeom prst="rect">
            <a:avLst/>
          </a:prstGeom>
        </p:spPr>
      </p:pic>
    </p:spTree>
    <p:extLst>
      <p:ext uri="{BB962C8B-B14F-4D97-AF65-F5344CB8AC3E}">
        <p14:creationId xmlns:p14="http://schemas.microsoft.com/office/powerpoint/2010/main" val="26093897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50E2-BCBD-0D9F-8E38-612B4F17D168}"/>
              </a:ext>
            </a:extLst>
          </p:cNvPr>
          <p:cNvSpPr>
            <a:spLocks noGrp="1"/>
          </p:cNvSpPr>
          <p:nvPr>
            <p:ph type="title"/>
          </p:nvPr>
        </p:nvSpPr>
        <p:spPr/>
        <p:txBody>
          <a:bodyPr>
            <a:normAutofit/>
          </a:bodyPr>
          <a:lstStyle/>
          <a:p>
            <a:r>
              <a:rPr lang="en-US" sz="4400" dirty="0">
                <a:solidFill>
                  <a:schemeClr val="accent1"/>
                </a:solidFill>
                <a:cs typeface="Calibri Light"/>
              </a:rPr>
              <a:t>What is a Service Animal?</a:t>
            </a:r>
            <a:endParaRPr lang="en-US" sz="4400" dirty="0">
              <a:solidFill>
                <a:schemeClr val="accent1"/>
              </a:solidFill>
            </a:endParaRPr>
          </a:p>
        </p:txBody>
      </p:sp>
      <p:sp>
        <p:nvSpPr>
          <p:cNvPr id="3" name="Content Placeholder 2">
            <a:extLst>
              <a:ext uri="{FF2B5EF4-FFF2-40B4-BE49-F238E27FC236}">
                <a16:creationId xmlns:a16="http://schemas.microsoft.com/office/drawing/2014/main" id="{E79FDE58-6034-6D55-667D-F0CF45E0959A}"/>
              </a:ext>
            </a:extLst>
          </p:cNvPr>
          <p:cNvSpPr>
            <a:spLocks noGrp="1"/>
          </p:cNvSpPr>
          <p:nvPr>
            <p:ph idx="1"/>
          </p:nvPr>
        </p:nvSpPr>
        <p:spPr/>
        <p:txBody>
          <a:bodyPr>
            <a:normAutofit fontScale="85000" lnSpcReduction="10000"/>
          </a:bodyPr>
          <a:lstStyle/>
          <a:p>
            <a:r>
              <a:rPr lang="en-US" sz="2800" dirty="0"/>
              <a:t>Service animals are defined as dogs* that are individually trained to do work or perform tasks for people with disabilities. </a:t>
            </a:r>
          </a:p>
          <a:p>
            <a:r>
              <a:rPr lang="en-US" sz="2800" dirty="0"/>
              <a:t>The work of the service dog must be directly related to the handler’s disability.</a:t>
            </a:r>
          </a:p>
          <a:p>
            <a:r>
              <a:rPr lang="en-US" sz="2800" dirty="0"/>
              <a:t>Dogs whose sole function is to provide comfort or emotional support do not qualify as service animals under the ADA.</a:t>
            </a:r>
          </a:p>
          <a:p>
            <a:endParaRPr lang="en-US" sz="2000" dirty="0"/>
          </a:p>
          <a:p>
            <a:pPr marL="0" indent="0">
              <a:buNone/>
            </a:pPr>
            <a:r>
              <a:rPr lang="en-US" sz="2000" dirty="0"/>
              <a:t>*Miniature horses are sometimes considered a service animal if they meet certain conditions prescribed by the ADA. </a:t>
            </a:r>
          </a:p>
          <a:p>
            <a:endParaRPr lang="en-US" dirty="0"/>
          </a:p>
        </p:txBody>
      </p:sp>
    </p:spTree>
    <p:extLst>
      <p:ext uri="{BB962C8B-B14F-4D97-AF65-F5344CB8AC3E}">
        <p14:creationId xmlns:p14="http://schemas.microsoft.com/office/powerpoint/2010/main" val="64929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a dog&#10;&#10;Description automatically generated">
            <a:extLst>
              <a:ext uri="{FF2B5EF4-FFF2-40B4-BE49-F238E27FC236}">
                <a16:creationId xmlns:a16="http://schemas.microsoft.com/office/drawing/2014/main" id="{89BA413B-995A-4ACD-499A-9280B5330681}"/>
              </a:ext>
            </a:extLst>
          </p:cNvPr>
          <p:cNvPicPr/>
          <p:nvPr/>
        </p:nvPicPr>
        <p:blipFill>
          <a:blip r:embed="rId2"/>
          <a:stretch>
            <a:fillRect/>
          </a:stretch>
        </p:blipFill>
        <p:spPr>
          <a:xfrm>
            <a:off x="3131681" y="979327"/>
            <a:ext cx="5928638" cy="5388444"/>
          </a:xfrm>
          <a:prstGeom prst="rect">
            <a:avLst/>
          </a:prstGeom>
        </p:spPr>
      </p:pic>
    </p:spTree>
    <p:extLst>
      <p:ext uri="{BB962C8B-B14F-4D97-AF65-F5344CB8AC3E}">
        <p14:creationId xmlns:p14="http://schemas.microsoft.com/office/powerpoint/2010/main" val="224413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649B-2E48-9FF6-2A38-060AC3213A37}"/>
              </a:ext>
            </a:extLst>
          </p:cNvPr>
          <p:cNvSpPr>
            <a:spLocks noGrp="1"/>
          </p:cNvSpPr>
          <p:nvPr>
            <p:ph type="title"/>
          </p:nvPr>
        </p:nvSpPr>
        <p:spPr/>
        <p:txBody>
          <a:bodyPr/>
          <a:lstStyle/>
          <a:p>
            <a:r>
              <a:rPr lang="en-US" sz="2800" dirty="0">
                <a:solidFill>
                  <a:schemeClr val="tx2"/>
                </a:solidFill>
              </a:rPr>
              <a:t>Other types of working dogs</a:t>
            </a:r>
            <a:endParaRPr lang="en-US" dirty="0"/>
          </a:p>
        </p:txBody>
      </p:sp>
      <p:pic>
        <p:nvPicPr>
          <p:cNvPr id="5" name="Content Placeholder 3" descr="A police dog being chased by a person&#10;&#10;Description automatically generated">
            <a:extLst>
              <a:ext uri="{FF2B5EF4-FFF2-40B4-BE49-F238E27FC236}">
                <a16:creationId xmlns:a16="http://schemas.microsoft.com/office/drawing/2014/main" id="{B5DC5631-F3EF-E149-FCD9-E969EFE67062}"/>
              </a:ext>
            </a:extLst>
          </p:cNvPr>
          <p:cNvPicPr>
            <a:picLocks noGrp="1" noChangeAspect="1"/>
          </p:cNvPicPr>
          <p:nvPr>
            <p:ph sz="half" idx="1"/>
          </p:nvPr>
        </p:nvPicPr>
        <p:blipFill>
          <a:blip r:embed="rId2"/>
          <a:stretch>
            <a:fillRect/>
          </a:stretch>
        </p:blipFill>
        <p:spPr>
          <a:xfrm>
            <a:off x="764705" y="2275367"/>
            <a:ext cx="4849285" cy="3226978"/>
          </a:xfrm>
        </p:spPr>
      </p:pic>
      <p:pic>
        <p:nvPicPr>
          <p:cNvPr id="6" name="Content Placeholder 5" descr="A dog sitting on a bed with a child and a person in a hospital&#10;&#10;Description automatically generated">
            <a:extLst>
              <a:ext uri="{FF2B5EF4-FFF2-40B4-BE49-F238E27FC236}">
                <a16:creationId xmlns:a16="http://schemas.microsoft.com/office/drawing/2014/main" id="{48ED906C-F6F3-4BBA-EA1B-5656A0C4338D}"/>
              </a:ext>
            </a:extLst>
          </p:cNvPr>
          <p:cNvPicPr>
            <a:picLocks noGrp="1" noChangeAspect="1"/>
          </p:cNvPicPr>
          <p:nvPr>
            <p:ph sz="half" idx="2"/>
          </p:nvPr>
        </p:nvPicPr>
        <p:blipFill>
          <a:blip r:embed="rId3"/>
          <a:stretch>
            <a:fillRect/>
          </a:stretch>
        </p:blipFill>
        <p:spPr>
          <a:xfrm>
            <a:off x="6463715" y="2275367"/>
            <a:ext cx="4866917" cy="3226978"/>
          </a:xfrm>
          <a:prstGeom prst="rect">
            <a:avLst/>
          </a:prstGeom>
        </p:spPr>
      </p:pic>
    </p:spTree>
    <p:extLst>
      <p:ext uri="{BB962C8B-B14F-4D97-AF65-F5344CB8AC3E}">
        <p14:creationId xmlns:p14="http://schemas.microsoft.com/office/powerpoint/2010/main" val="225548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300E-F03E-3193-D58C-303CF0CA38B4}"/>
              </a:ext>
            </a:extLst>
          </p:cNvPr>
          <p:cNvSpPr>
            <a:spLocks noGrp="1"/>
          </p:cNvSpPr>
          <p:nvPr>
            <p:ph type="title"/>
          </p:nvPr>
        </p:nvSpPr>
        <p:spPr>
          <a:xfrm>
            <a:off x="581192" y="702156"/>
            <a:ext cx="11029616" cy="701342"/>
          </a:xfrm>
        </p:spPr>
        <p:txBody>
          <a:bodyPr/>
          <a:lstStyle/>
          <a:p>
            <a:r>
              <a:rPr lang="en-US" dirty="0">
                <a:solidFill>
                  <a:schemeClr val="accent2"/>
                </a:solidFill>
              </a:rPr>
              <a:t>Emotional Support Animals</a:t>
            </a:r>
          </a:p>
        </p:txBody>
      </p:sp>
      <p:sp>
        <p:nvSpPr>
          <p:cNvPr id="3" name="Content Placeholder 2">
            <a:extLst>
              <a:ext uri="{FF2B5EF4-FFF2-40B4-BE49-F238E27FC236}">
                <a16:creationId xmlns:a16="http://schemas.microsoft.com/office/drawing/2014/main" id="{60C67696-89B0-6B6B-912E-030E99D22991}"/>
              </a:ext>
            </a:extLst>
          </p:cNvPr>
          <p:cNvSpPr>
            <a:spLocks noGrp="1"/>
          </p:cNvSpPr>
          <p:nvPr>
            <p:ph idx="1"/>
          </p:nvPr>
        </p:nvSpPr>
        <p:spPr>
          <a:xfrm>
            <a:off x="581192" y="1669312"/>
            <a:ext cx="11029615" cy="4306038"/>
          </a:xfrm>
        </p:spPr>
        <p:txBody>
          <a:bodyPr/>
          <a:lstStyle/>
          <a:p>
            <a:endParaRPr lang="en-US" dirty="0"/>
          </a:p>
        </p:txBody>
      </p:sp>
      <p:pic>
        <p:nvPicPr>
          <p:cNvPr id="4" name="Picture 3" descr="A colorful bird on a branch&#10;&#10;Description automatically generated">
            <a:extLst>
              <a:ext uri="{FF2B5EF4-FFF2-40B4-BE49-F238E27FC236}">
                <a16:creationId xmlns:a16="http://schemas.microsoft.com/office/drawing/2014/main" id="{817E4697-DEEE-40DB-5E6D-7C52EB9DCEE4}"/>
              </a:ext>
            </a:extLst>
          </p:cNvPr>
          <p:cNvPicPr/>
          <p:nvPr/>
        </p:nvPicPr>
        <p:blipFill>
          <a:blip r:embed="rId2"/>
          <a:stretch>
            <a:fillRect/>
          </a:stretch>
        </p:blipFill>
        <p:spPr>
          <a:xfrm>
            <a:off x="966997" y="1803255"/>
            <a:ext cx="2033019" cy="1349553"/>
          </a:xfrm>
          <a:prstGeom prst="rect">
            <a:avLst/>
          </a:prstGeom>
        </p:spPr>
      </p:pic>
      <p:pic>
        <p:nvPicPr>
          <p:cNvPr id="5" name="Picture 4" descr="A cartoon of a hamster&#10;&#10;Description automatically generated">
            <a:extLst>
              <a:ext uri="{FF2B5EF4-FFF2-40B4-BE49-F238E27FC236}">
                <a16:creationId xmlns:a16="http://schemas.microsoft.com/office/drawing/2014/main" id="{4A769FE7-1F15-B1AB-77AD-71DC39FD520C}"/>
              </a:ext>
            </a:extLst>
          </p:cNvPr>
          <p:cNvPicPr/>
          <p:nvPr/>
        </p:nvPicPr>
        <p:blipFill>
          <a:blip r:embed="rId3"/>
          <a:stretch>
            <a:fillRect/>
          </a:stretch>
        </p:blipFill>
        <p:spPr>
          <a:xfrm>
            <a:off x="966997" y="3963844"/>
            <a:ext cx="2033020" cy="1809348"/>
          </a:xfrm>
          <a:prstGeom prst="rect">
            <a:avLst/>
          </a:prstGeom>
        </p:spPr>
      </p:pic>
      <p:pic>
        <p:nvPicPr>
          <p:cNvPr id="6" name="Picture 5" descr="A cartoon of a rabbit&#10;&#10;Description automatically generated">
            <a:extLst>
              <a:ext uri="{FF2B5EF4-FFF2-40B4-BE49-F238E27FC236}">
                <a16:creationId xmlns:a16="http://schemas.microsoft.com/office/drawing/2014/main" id="{35761BBA-C8F9-541A-35EA-E63907C82E2C}"/>
              </a:ext>
            </a:extLst>
          </p:cNvPr>
          <p:cNvPicPr/>
          <p:nvPr/>
        </p:nvPicPr>
        <p:blipFill>
          <a:blip r:embed="rId4"/>
          <a:stretch>
            <a:fillRect/>
          </a:stretch>
        </p:blipFill>
        <p:spPr>
          <a:xfrm>
            <a:off x="3786191" y="1803256"/>
            <a:ext cx="1638737" cy="1504876"/>
          </a:xfrm>
          <a:prstGeom prst="rect">
            <a:avLst/>
          </a:prstGeom>
        </p:spPr>
      </p:pic>
      <p:pic>
        <p:nvPicPr>
          <p:cNvPr id="7" name="Picture 6" descr="A black and white cat&#10;&#10;Description automatically generated">
            <a:extLst>
              <a:ext uri="{FF2B5EF4-FFF2-40B4-BE49-F238E27FC236}">
                <a16:creationId xmlns:a16="http://schemas.microsoft.com/office/drawing/2014/main" id="{D807853D-863B-A207-C5DE-49F93B6E725F}"/>
              </a:ext>
            </a:extLst>
          </p:cNvPr>
          <p:cNvPicPr/>
          <p:nvPr/>
        </p:nvPicPr>
        <p:blipFill>
          <a:blip r:embed="rId5"/>
          <a:stretch>
            <a:fillRect/>
          </a:stretch>
        </p:blipFill>
        <p:spPr>
          <a:xfrm>
            <a:off x="6180439" y="1803256"/>
            <a:ext cx="1617455" cy="1504876"/>
          </a:xfrm>
          <a:prstGeom prst="rect">
            <a:avLst/>
          </a:prstGeom>
        </p:spPr>
      </p:pic>
      <p:pic>
        <p:nvPicPr>
          <p:cNvPr id="8" name="Picture 7" descr="A cartoon of a ferret&#10;&#10;Description automatically generated">
            <a:extLst>
              <a:ext uri="{FF2B5EF4-FFF2-40B4-BE49-F238E27FC236}">
                <a16:creationId xmlns:a16="http://schemas.microsoft.com/office/drawing/2014/main" id="{B62F8141-4DF2-5559-DCF2-FD9089D1F9D0}"/>
              </a:ext>
            </a:extLst>
          </p:cNvPr>
          <p:cNvPicPr/>
          <p:nvPr/>
        </p:nvPicPr>
        <p:blipFill>
          <a:blip r:embed="rId6"/>
          <a:stretch>
            <a:fillRect/>
          </a:stretch>
        </p:blipFill>
        <p:spPr>
          <a:xfrm>
            <a:off x="3733933" y="4203555"/>
            <a:ext cx="1493121" cy="1654025"/>
          </a:xfrm>
          <a:prstGeom prst="rect">
            <a:avLst/>
          </a:prstGeom>
        </p:spPr>
      </p:pic>
      <p:pic>
        <p:nvPicPr>
          <p:cNvPr id="9" name="Picture 8" descr="A cartoon dog with a red collar&#10;&#10;Description automatically generated">
            <a:extLst>
              <a:ext uri="{FF2B5EF4-FFF2-40B4-BE49-F238E27FC236}">
                <a16:creationId xmlns:a16="http://schemas.microsoft.com/office/drawing/2014/main" id="{4D11CC43-B4DD-DEAB-66F1-F14DCEB4969E}"/>
              </a:ext>
            </a:extLst>
          </p:cNvPr>
          <p:cNvPicPr/>
          <p:nvPr/>
        </p:nvPicPr>
        <p:blipFill>
          <a:blip r:embed="rId7"/>
          <a:stretch>
            <a:fillRect/>
          </a:stretch>
        </p:blipFill>
        <p:spPr>
          <a:xfrm>
            <a:off x="6023550" y="4203555"/>
            <a:ext cx="1764189" cy="1654025"/>
          </a:xfrm>
          <a:prstGeom prst="rect">
            <a:avLst/>
          </a:prstGeom>
        </p:spPr>
      </p:pic>
      <p:pic>
        <p:nvPicPr>
          <p:cNvPr id="10" name="Picture 9" descr="A green and yellow snake&#10;&#10;Description automatically generated">
            <a:extLst>
              <a:ext uri="{FF2B5EF4-FFF2-40B4-BE49-F238E27FC236}">
                <a16:creationId xmlns:a16="http://schemas.microsoft.com/office/drawing/2014/main" id="{8EBB10C9-76DB-8FC2-D7E8-49C4D1C825FB}"/>
              </a:ext>
            </a:extLst>
          </p:cNvPr>
          <p:cNvPicPr/>
          <p:nvPr/>
        </p:nvPicPr>
        <p:blipFill>
          <a:blip r:embed="rId8"/>
          <a:stretch>
            <a:fillRect/>
          </a:stretch>
        </p:blipFill>
        <p:spPr>
          <a:xfrm>
            <a:off x="8890669" y="1803255"/>
            <a:ext cx="2569556" cy="3209303"/>
          </a:xfrm>
          <a:prstGeom prst="rect">
            <a:avLst/>
          </a:prstGeom>
        </p:spPr>
      </p:pic>
    </p:spTree>
    <p:extLst>
      <p:ext uri="{BB962C8B-B14F-4D97-AF65-F5344CB8AC3E}">
        <p14:creationId xmlns:p14="http://schemas.microsoft.com/office/powerpoint/2010/main" val="306479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uppy lying on a blanket&#10;&#10;Description automatically generated">
            <a:extLst>
              <a:ext uri="{FF2B5EF4-FFF2-40B4-BE49-F238E27FC236}">
                <a16:creationId xmlns:a16="http://schemas.microsoft.com/office/drawing/2014/main" id="{7CD4B1D3-F444-5444-2539-18E0A4D57EE8}"/>
              </a:ext>
            </a:extLst>
          </p:cNvPr>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93166812"/>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Animal magnetism</Template>
  <TotalTime>130</TotalTime>
  <Words>634</Words>
  <Application>Microsoft Office PowerPoint</Application>
  <PresentationFormat>Widescreen</PresentationFormat>
  <Paragraphs>79</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Franklin Gothic Book</vt:lpstr>
      <vt:lpstr>Franklin Gothic Demi</vt:lpstr>
      <vt:lpstr>Gill Sans MT</vt:lpstr>
      <vt:lpstr>Wingdings 2</vt:lpstr>
      <vt:lpstr>DividendVTI</vt:lpstr>
      <vt:lpstr>Service animals according to the ada</vt:lpstr>
      <vt:lpstr>The Americans with Disabilities Act</vt:lpstr>
      <vt:lpstr>PowerPoint Presentation</vt:lpstr>
      <vt:lpstr>PowerPoint Presentation</vt:lpstr>
      <vt:lpstr>What is a Service Animal?</vt:lpstr>
      <vt:lpstr>PowerPoint Presentation</vt:lpstr>
      <vt:lpstr>Other types of working dogs</vt:lpstr>
      <vt:lpstr>Emotional Support Animals</vt:lpstr>
      <vt:lpstr>PowerPoint Presentation</vt:lpstr>
      <vt:lpstr>What are some tasks performed by service dogs?  </vt:lpstr>
      <vt:lpstr>Service dogs can be any size or breed</vt:lpstr>
      <vt:lpstr>PowerPoint Presentation</vt:lpstr>
      <vt:lpstr>PowerPoint Presentation</vt:lpstr>
      <vt:lpstr>PowerPoint Presentation</vt:lpstr>
      <vt:lpstr>Where are service animals allowed? </vt:lpstr>
      <vt:lpstr>WHEN CAN A SERVICE ANIMAL BE DENIED? </vt:lpstr>
      <vt:lpstr>  CERTIFICATION AND  DOCUMENTATION </vt:lpstr>
      <vt:lpstr>PowerPoint Presentation</vt:lpstr>
      <vt:lpstr>PowerPoint Presentation</vt:lpstr>
      <vt:lpstr>PowerPoint Presentation</vt:lpstr>
      <vt:lpstr>  Traveling with  Service Dogs  </vt:lpstr>
      <vt:lpstr>PowerPoint Presentation</vt:lpstr>
      <vt:lpstr>PowerPoint Presentation</vt:lpstr>
      <vt:lpstr>LIVING WITH SERVICE DOGS</vt:lpstr>
      <vt:lpstr>Assisting with Legal Issues Related to Access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Renfroe</dc:creator>
  <cp:lastModifiedBy>Olivia Renfroe</cp:lastModifiedBy>
  <cp:revision>34</cp:revision>
  <dcterms:created xsi:type="dcterms:W3CDTF">2024-09-16T17:10:31Z</dcterms:created>
  <dcterms:modified xsi:type="dcterms:W3CDTF">2026-02-15T19:57:33Z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