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31"/>
  </p:notesMasterIdLst>
  <p:sldIdLst>
    <p:sldId id="256" r:id="rId2"/>
    <p:sldId id="286" r:id="rId3"/>
    <p:sldId id="287" r:id="rId4"/>
    <p:sldId id="259" r:id="rId5"/>
    <p:sldId id="260" r:id="rId6"/>
    <p:sldId id="261" r:id="rId7"/>
    <p:sldId id="262" r:id="rId8"/>
    <p:sldId id="263" r:id="rId9"/>
    <p:sldId id="264"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8" r:id="rId24"/>
    <p:sldId id="280" r:id="rId25"/>
    <p:sldId id="281" r:id="rId26"/>
    <p:sldId id="282" r:id="rId27"/>
    <p:sldId id="283" r:id="rId28"/>
    <p:sldId id="284" r:id="rId29"/>
    <p:sldId id="285" r:id="rId30"/>
  </p:sldIdLst>
  <p:sldSz cx="12192000" cy="6858000"/>
  <p:notesSz cx="6858000" cy="9144000"/>
  <p:embeddedFontLst>
    <p:embeddedFont>
      <p:font typeface="Helvetica Neue" panose="020B0604020202020204" charset="0"/>
      <p:regular r:id="rId32"/>
      <p:bold r:id="rId33"/>
      <p:italic r:id="rId34"/>
      <p:boldItalic r:id="rId35"/>
    </p:embeddedFont>
    <p:embeddedFont>
      <p:font typeface="Verdana" panose="020B060403050404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80A775-ABBC-4BAE-86CB-5D110CC968E8}">
  <a:tblStyle styleId="{D480A775-ABBC-4BAE-86CB-5D110CC968E8}"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365" autoAdjust="0"/>
  </p:normalViewPr>
  <p:slideViewPr>
    <p:cSldViewPr snapToGrid="0">
      <p:cViewPr>
        <p:scale>
          <a:sx n="41" d="100"/>
          <a:sy n="41" d="100"/>
        </p:scale>
        <p:origin x="3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és Soto Higuera" userId="066ceac74497ecf1" providerId="LiveId" clId="{F050D2FD-B198-4A60-8760-1B47951157FD}"/>
    <pc:docChg chg="undo custSel addSld delSld modSld">
      <pc:chgData name="Inés Soto Higuera" userId="066ceac74497ecf1" providerId="LiveId" clId="{F050D2FD-B198-4A60-8760-1B47951157FD}" dt="2026-07-21T21:08:33.010" v="7125" actId="20577"/>
      <pc:docMkLst>
        <pc:docMk/>
      </pc:docMkLst>
      <pc:sldChg chg="modNotesTx">
        <pc:chgData name="Inés Soto Higuera" userId="066ceac74497ecf1" providerId="LiveId" clId="{F050D2FD-B198-4A60-8760-1B47951157FD}" dt="2026-07-21T20:09:47.002" v="3094" actId="6549"/>
        <pc:sldMkLst>
          <pc:docMk/>
          <pc:sldMk cId="0" sldId="256"/>
        </pc:sldMkLst>
      </pc:sldChg>
      <pc:sldChg chg="add del">
        <pc:chgData name="Inés Soto Higuera" userId="066ceac74497ecf1" providerId="LiveId" clId="{F050D2FD-B198-4A60-8760-1B47951157FD}" dt="2026-07-21T18:31:39.452" v="164" actId="47"/>
        <pc:sldMkLst>
          <pc:docMk/>
          <pc:sldMk cId="0" sldId="257"/>
        </pc:sldMkLst>
      </pc:sldChg>
      <pc:sldChg chg="delSp del mod">
        <pc:chgData name="Inés Soto Higuera" userId="066ceac74497ecf1" providerId="LiveId" clId="{F050D2FD-B198-4A60-8760-1B47951157FD}" dt="2026-07-21T18:32:06.844" v="171" actId="47"/>
        <pc:sldMkLst>
          <pc:docMk/>
          <pc:sldMk cId="0" sldId="258"/>
        </pc:sldMkLst>
        <pc:spChg chg="del">
          <ac:chgData name="Inés Soto Higuera" userId="066ceac74497ecf1" providerId="LiveId" clId="{F050D2FD-B198-4A60-8760-1B47951157FD}" dt="2026-07-21T18:31:49.018" v="166" actId="21"/>
          <ac:spMkLst>
            <pc:docMk/>
            <pc:sldMk cId="0" sldId="258"/>
            <ac:spMk id="53" creationId="{00000000-0000-0000-0000-000000000000}"/>
          </ac:spMkLst>
        </pc:spChg>
      </pc:sldChg>
      <pc:sldChg chg="modNotesTx">
        <pc:chgData name="Inés Soto Higuera" userId="066ceac74497ecf1" providerId="LiveId" clId="{F050D2FD-B198-4A60-8760-1B47951157FD}" dt="2026-07-21T19:56:21.974" v="2120" actId="6549"/>
        <pc:sldMkLst>
          <pc:docMk/>
          <pc:sldMk cId="0" sldId="259"/>
        </pc:sldMkLst>
      </pc:sldChg>
      <pc:sldChg chg="modNotesTx">
        <pc:chgData name="Inés Soto Higuera" userId="066ceac74497ecf1" providerId="LiveId" clId="{F050D2FD-B198-4A60-8760-1B47951157FD}" dt="2026-07-21T19:47:45.607" v="1612" actId="6549"/>
        <pc:sldMkLst>
          <pc:docMk/>
          <pc:sldMk cId="0" sldId="260"/>
        </pc:sldMkLst>
      </pc:sldChg>
      <pc:sldChg chg="addSp delSp mod modNotesTx">
        <pc:chgData name="Inés Soto Higuera" userId="066ceac74497ecf1" providerId="LiveId" clId="{F050D2FD-B198-4A60-8760-1B47951157FD}" dt="2026-07-21T19:48:47.280" v="1748" actId="20577"/>
        <pc:sldMkLst>
          <pc:docMk/>
          <pc:sldMk cId="0" sldId="261"/>
        </pc:sldMkLst>
        <pc:spChg chg="add del">
          <ac:chgData name="Inés Soto Higuera" userId="066ceac74497ecf1" providerId="LiveId" clId="{F050D2FD-B198-4A60-8760-1B47951157FD}" dt="2026-07-21T19:48:07.934" v="1614" actId="22"/>
          <ac:spMkLst>
            <pc:docMk/>
            <pc:sldMk cId="0" sldId="261"/>
            <ac:spMk id="3" creationId="{9E7A2F1B-A6D0-403D-790D-9818E105C0D4}"/>
          </ac:spMkLst>
        </pc:spChg>
      </pc:sldChg>
      <pc:sldChg chg="modSp mod modNotesTx">
        <pc:chgData name="Inés Soto Higuera" userId="066ceac74497ecf1" providerId="LiveId" clId="{F050D2FD-B198-4A60-8760-1B47951157FD}" dt="2026-07-21T19:53:09.821" v="1875" actId="20577"/>
        <pc:sldMkLst>
          <pc:docMk/>
          <pc:sldMk cId="0" sldId="263"/>
        </pc:sldMkLst>
        <pc:spChg chg="mod">
          <ac:chgData name="Inés Soto Higuera" userId="066ceac74497ecf1" providerId="LiveId" clId="{F050D2FD-B198-4A60-8760-1B47951157FD}" dt="2026-07-21T19:51:09.739" v="1783" actId="20577"/>
          <ac:spMkLst>
            <pc:docMk/>
            <pc:sldMk cId="0" sldId="263"/>
            <ac:spMk id="111" creationId="{00000000-0000-0000-0000-000000000000}"/>
          </ac:spMkLst>
        </pc:spChg>
      </pc:sldChg>
      <pc:sldChg chg="modSp mod modNotesTx">
        <pc:chgData name="Inés Soto Higuera" userId="066ceac74497ecf1" providerId="LiveId" clId="{F050D2FD-B198-4A60-8760-1B47951157FD}" dt="2026-07-21T19:54:58.306" v="1909" actId="20577"/>
        <pc:sldMkLst>
          <pc:docMk/>
          <pc:sldMk cId="0" sldId="264"/>
        </pc:sldMkLst>
        <pc:spChg chg="mod">
          <ac:chgData name="Inés Soto Higuera" userId="066ceac74497ecf1" providerId="LiveId" clId="{F050D2FD-B198-4A60-8760-1B47951157FD}" dt="2026-07-21T19:54:12.492" v="1895" actId="6549"/>
          <ac:spMkLst>
            <pc:docMk/>
            <pc:sldMk cId="0" sldId="264"/>
            <ac:spMk id="122" creationId="{00000000-0000-0000-0000-000000000000}"/>
          </ac:spMkLst>
        </pc:spChg>
        <pc:spChg chg="mod">
          <ac:chgData name="Inés Soto Higuera" userId="066ceac74497ecf1" providerId="LiveId" clId="{F050D2FD-B198-4A60-8760-1B47951157FD}" dt="2026-07-21T19:54:34.082" v="1897" actId="14100"/>
          <ac:spMkLst>
            <pc:docMk/>
            <pc:sldMk cId="0" sldId="264"/>
            <ac:spMk id="129" creationId="{00000000-0000-0000-0000-000000000000}"/>
          </ac:spMkLst>
        </pc:spChg>
      </pc:sldChg>
      <pc:sldChg chg="del">
        <pc:chgData name="Inés Soto Higuera" userId="066ceac74497ecf1" providerId="LiveId" clId="{F050D2FD-B198-4A60-8760-1B47951157FD}" dt="2026-07-21T19:55:11.764" v="1910" actId="47"/>
        <pc:sldMkLst>
          <pc:docMk/>
          <pc:sldMk cId="0" sldId="265"/>
        </pc:sldMkLst>
      </pc:sldChg>
      <pc:sldChg chg="del">
        <pc:chgData name="Inés Soto Higuera" userId="066ceac74497ecf1" providerId="LiveId" clId="{F050D2FD-B198-4A60-8760-1B47951157FD}" dt="2026-07-21T19:55:14.499" v="1911" actId="47"/>
        <pc:sldMkLst>
          <pc:docMk/>
          <pc:sldMk cId="0" sldId="266"/>
        </pc:sldMkLst>
      </pc:sldChg>
      <pc:sldChg chg="modNotesTx">
        <pc:chgData name="Inés Soto Higuera" userId="066ceac74497ecf1" providerId="LiveId" clId="{F050D2FD-B198-4A60-8760-1B47951157FD}" dt="2026-07-21T19:57:20.664" v="2261" actId="20577"/>
        <pc:sldMkLst>
          <pc:docMk/>
          <pc:sldMk cId="0" sldId="267"/>
        </pc:sldMkLst>
      </pc:sldChg>
      <pc:sldChg chg="modNotesTx">
        <pc:chgData name="Inés Soto Higuera" userId="066ceac74497ecf1" providerId="LiveId" clId="{F050D2FD-B198-4A60-8760-1B47951157FD}" dt="2026-07-21T19:57:36.244" v="2262" actId="6549"/>
        <pc:sldMkLst>
          <pc:docMk/>
          <pc:sldMk cId="0" sldId="268"/>
        </pc:sldMkLst>
      </pc:sldChg>
      <pc:sldChg chg="modNotesTx">
        <pc:chgData name="Inés Soto Higuera" userId="066ceac74497ecf1" providerId="LiveId" clId="{F050D2FD-B198-4A60-8760-1B47951157FD}" dt="2026-07-21T20:00:29.905" v="2442" actId="20577"/>
        <pc:sldMkLst>
          <pc:docMk/>
          <pc:sldMk cId="0" sldId="269"/>
        </pc:sldMkLst>
      </pc:sldChg>
      <pc:sldChg chg="modNotesTx">
        <pc:chgData name="Inés Soto Higuera" userId="066ceac74497ecf1" providerId="LiveId" clId="{F050D2FD-B198-4A60-8760-1B47951157FD}" dt="2026-07-21T20:00:43.456" v="2444" actId="6549"/>
        <pc:sldMkLst>
          <pc:docMk/>
          <pc:sldMk cId="0" sldId="270"/>
        </pc:sldMkLst>
      </pc:sldChg>
      <pc:sldChg chg="modNotesTx">
        <pc:chgData name="Inés Soto Higuera" userId="066ceac74497ecf1" providerId="LiveId" clId="{F050D2FD-B198-4A60-8760-1B47951157FD}" dt="2026-07-21T20:04:22.313" v="2801" actId="20577"/>
        <pc:sldMkLst>
          <pc:docMk/>
          <pc:sldMk cId="0" sldId="272"/>
        </pc:sldMkLst>
      </pc:sldChg>
      <pc:sldChg chg="delSp modSp mod modNotesTx">
        <pc:chgData name="Inés Soto Higuera" userId="066ceac74497ecf1" providerId="LiveId" clId="{F050D2FD-B198-4A60-8760-1B47951157FD}" dt="2026-07-21T20:11:40.255" v="3207" actId="20577"/>
        <pc:sldMkLst>
          <pc:docMk/>
          <pc:sldMk cId="0" sldId="274"/>
        </pc:sldMkLst>
        <pc:spChg chg="mod">
          <ac:chgData name="Inés Soto Higuera" userId="066ceac74497ecf1" providerId="LiveId" clId="{F050D2FD-B198-4A60-8760-1B47951157FD}" dt="2026-07-21T20:05:45.288" v="2818" actId="20577"/>
          <ac:spMkLst>
            <pc:docMk/>
            <pc:sldMk cId="0" sldId="274"/>
            <ac:spMk id="266" creationId="{00000000-0000-0000-0000-000000000000}"/>
          </ac:spMkLst>
        </pc:spChg>
        <pc:grpChg chg="del">
          <ac:chgData name="Inés Soto Higuera" userId="066ceac74497ecf1" providerId="LiveId" clId="{F050D2FD-B198-4A60-8760-1B47951157FD}" dt="2026-07-21T20:05:10.138" v="2802" actId="478"/>
          <ac:grpSpMkLst>
            <pc:docMk/>
            <pc:sldMk cId="0" sldId="274"/>
            <ac:grpSpMk id="289" creationId="{00000000-0000-0000-0000-000000000000}"/>
          </ac:grpSpMkLst>
        </pc:grpChg>
      </pc:sldChg>
      <pc:sldChg chg="delSp modSp mod modNotesTx">
        <pc:chgData name="Inés Soto Higuera" userId="066ceac74497ecf1" providerId="LiveId" clId="{F050D2FD-B198-4A60-8760-1B47951157FD}" dt="2026-07-21T20:12:32.171" v="3211" actId="6549"/>
        <pc:sldMkLst>
          <pc:docMk/>
          <pc:sldMk cId="0" sldId="275"/>
        </pc:sldMkLst>
        <pc:spChg chg="mod">
          <ac:chgData name="Inés Soto Higuera" userId="066ceac74497ecf1" providerId="LiveId" clId="{F050D2FD-B198-4A60-8760-1B47951157FD}" dt="2026-07-21T20:05:54.448" v="2843" actId="20577"/>
          <ac:spMkLst>
            <pc:docMk/>
            <pc:sldMk cId="0" sldId="275"/>
            <ac:spMk id="304" creationId="{00000000-0000-0000-0000-000000000000}"/>
          </ac:spMkLst>
        </pc:spChg>
        <pc:grpChg chg="del">
          <ac:chgData name="Inés Soto Higuera" userId="066ceac74497ecf1" providerId="LiveId" clId="{F050D2FD-B198-4A60-8760-1B47951157FD}" dt="2026-07-21T20:05:28.788" v="2805" actId="478"/>
          <ac:grpSpMkLst>
            <pc:docMk/>
            <pc:sldMk cId="0" sldId="275"/>
            <ac:grpSpMk id="326" creationId="{00000000-0000-0000-0000-000000000000}"/>
          </ac:grpSpMkLst>
        </pc:grpChg>
      </pc:sldChg>
      <pc:sldChg chg="modNotesTx">
        <pc:chgData name="Inés Soto Higuera" userId="066ceac74497ecf1" providerId="LiveId" clId="{F050D2FD-B198-4A60-8760-1B47951157FD}" dt="2026-07-21T20:12:53.637" v="3249" actId="6549"/>
        <pc:sldMkLst>
          <pc:docMk/>
          <pc:sldMk cId="0" sldId="276"/>
        </pc:sldMkLst>
      </pc:sldChg>
      <pc:sldChg chg="modNotesTx">
        <pc:chgData name="Inés Soto Higuera" userId="066ceac74497ecf1" providerId="LiveId" clId="{F050D2FD-B198-4A60-8760-1B47951157FD}" dt="2026-07-21T20:18:55.701" v="4069" actId="20577"/>
        <pc:sldMkLst>
          <pc:docMk/>
          <pc:sldMk cId="0" sldId="277"/>
        </pc:sldMkLst>
      </pc:sldChg>
      <pc:sldChg chg="modNotesTx">
        <pc:chgData name="Inés Soto Higuera" userId="066ceac74497ecf1" providerId="LiveId" clId="{F050D2FD-B198-4A60-8760-1B47951157FD}" dt="2026-07-21T20:19:54.093" v="4158" actId="6549"/>
        <pc:sldMkLst>
          <pc:docMk/>
          <pc:sldMk cId="0" sldId="278"/>
        </pc:sldMkLst>
      </pc:sldChg>
      <pc:sldChg chg="addSp delSp modSp mod modNotesTx">
        <pc:chgData name="Inés Soto Higuera" userId="066ceac74497ecf1" providerId="LiveId" clId="{F050D2FD-B198-4A60-8760-1B47951157FD}" dt="2026-07-21T20:47:47.618" v="5879" actId="20577"/>
        <pc:sldMkLst>
          <pc:docMk/>
          <pc:sldMk cId="0" sldId="279"/>
        </pc:sldMkLst>
        <pc:spChg chg="add del mod">
          <ac:chgData name="Inés Soto Higuera" userId="066ceac74497ecf1" providerId="LiveId" clId="{F050D2FD-B198-4A60-8760-1B47951157FD}" dt="2026-07-21T20:42:42.656" v="5760" actId="478"/>
          <ac:spMkLst>
            <pc:docMk/>
            <pc:sldMk cId="0" sldId="279"/>
            <ac:spMk id="3" creationId="{E2F4854D-007E-AF8A-FFF1-5A8AE2AECAF6}"/>
          </ac:spMkLst>
        </pc:spChg>
        <pc:spChg chg="add del mod">
          <ac:chgData name="Inés Soto Higuera" userId="066ceac74497ecf1" providerId="LiveId" clId="{F050D2FD-B198-4A60-8760-1B47951157FD}" dt="2026-07-21T20:46:45.675" v="5859" actId="1076"/>
          <ac:spMkLst>
            <pc:docMk/>
            <pc:sldMk cId="0" sldId="279"/>
            <ac:spMk id="4" creationId="{0A2669E4-182F-4D0D-28DF-B114C1C4C1C4}"/>
          </ac:spMkLst>
        </pc:spChg>
        <pc:spChg chg="mod">
          <ac:chgData name="Inés Soto Higuera" userId="066ceac74497ecf1" providerId="LiveId" clId="{F050D2FD-B198-4A60-8760-1B47951157FD}" dt="2026-07-21T20:45:34.174" v="5843" actId="20577"/>
          <ac:spMkLst>
            <pc:docMk/>
            <pc:sldMk cId="0" sldId="279"/>
            <ac:spMk id="6" creationId="{14E20365-07B2-52A7-672F-6E2BFCBAE438}"/>
          </ac:spMkLst>
        </pc:spChg>
        <pc:spChg chg="mod">
          <ac:chgData name="Inés Soto Higuera" userId="066ceac74497ecf1" providerId="LiveId" clId="{F050D2FD-B198-4A60-8760-1B47951157FD}" dt="2026-07-21T20:45:13.707" v="5822" actId="6549"/>
          <ac:spMkLst>
            <pc:docMk/>
            <pc:sldMk cId="0" sldId="279"/>
            <ac:spMk id="7" creationId="{FA697C17-ACAB-C645-F7DD-53F4F46C5840}"/>
          </ac:spMkLst>
        </pc:spChg>
        <pc:spChg chg="add mod">
          <ac:chgData name="Inés Soto Higuera" userId="066ceac74497ecf1" providerId="LiveId" clId="{F050D2FD-B198-4A60-8760-1B47951157FD}" dt="2026-07-21T20:46:59.836" v="5861" actId="1076"/>
          <ac:spMkLst>
            <pc:docMk/>
            <pc:sldMk cId="0" sldId="279"/>
            <ac:spMk id="8" creationId="{0D94A68F-81DC-6960-0362-FACAB8527868}"/>
          </ac:spMkLst>
        </pc:spChg>
        <pc:spChg chg="mod">
          <ac:chgData name="Inés Soto Higuera" userId="066ceac74497ecf1" providerId="LiveId" clId="{F050D2FD-B198-4A60-8760-1B47951157FD}" dt="2026-07-21T20:47:17.954" v="5874" actId="20577"/>
          <ac:spMkLst>
            <pc:docMk/>
            <pc:sldMk cId="0" sldId="279"/>
            <ac:spMk id="10" creationId="{FF35A401-AD76-DFD5-10F0-92C2215ED767}"/>
          </ac:spMkLst>
        </pc:spChg>
        <pc:spChg chg="mod">
          <ac:chgData name="Inés Soto Higuera" userId="066ceac74497ecf1" providerId="LiveId" clId="{F050D2FD-B198-4A60-8760-1B47951157FD}" dt="2026-07-21T20:47:08.706" v="5867" actId="20577"/>
          <ac:spMkLst>
            <pc:docMk/>
            <pc:sldMk cId="0" sldId="279"/>
            <ac:spMk id="11" creationId="{2EBD7341-D527-2912-D530-BC085DBFBBD4}"/>
          </ac:spMkLst>
        </pc:spChg>
        <pc:spChg chg="mod">
          <ac:chgData name="Inés Soto Higuera" userId="066ceac74497ecf1" providerId="LiveId" clId="{F050D2FD-B198-4A60-8760-1B47951157FD}" dt="2026-07-21T20:43:07.821" v="5805" actId="14100"/>
          <ac:spMkLst>
            <pc:docMk/>
            <pc:sldMk cId="0" sldId="279"/>
            <ac:spMk id="353" creationId="{00000000-0000-0000-0000-000000000000}"/>
          </ac:spMkLst>
        </pc:spChg>
        <pc:spChg chg="mod">
          <ac:chgData name="Inés Soto Higuera" userId="066ceac74497ecf1" providerId="LiveId" clId="{F050D2FD-B198-4A60-8760-1B47951157FD}" dt="2026-07-21T20:46:39.819" v="5858" actId="14100"/>
          <ac:spMkLst>
            <pc:docMk/>
            <pc:sldMk cId="0" sldId="279"/>
            <ac:spMk id="358" creationId="{00000000-0000-0000-0000-000000000000}"/>
          </ac:spMkLst>
        </pc:spChg>
        <pc:spChg chg="mod">
          <ac:chgData name="Inés Soto Higuera" userId="066ceac74497ecf1" providerId="LiveId" clId="{F050D2FD-B198-4A60-8760-1B47951157FD}" dt="2026-07-21T20:47:47.618" v="5879" actId="20577"/>
          <ac:spMkLst>
            <pc:docMk/>
            <pc:sldMk cId="0" sldId="279"/>
            <ac:spMk id="361" creationId="{00000000-0000-0000-0000-000000000000}"/>
          </ac:spMkLst>
        </pc:spChg>
        <pc:grpChg chg="add mod">
          <ac:chgData name="Inés Soto Higuera" userId="066ceac74497ecf1" providerId="LiveId" clId="{F050D2FD-B198-4A60-8760-1B47951157FD}" dt="2026-07-21T20:46:45.675" v="5859" actId="1076"/>
          <ac:grpSpMkLst>
            <pc:docMk/>
            <pc:sldMk cId="0" sldId="279"/>
            <ac:grpSpMk id="5" creationId="{C031479D-CE0F-CED1-E842-6E3E5C9B97AC}"/>
          </ac:grpSpMkLst>
        </pc:grpChg>
        <pc:grpChg chg="add mod">
          <ac:chgData name="Inés Soto Higuera" userId="066ceac74497ecf1" providerId="LiveId" clId="{F050D2FD-B198-4A60-8760-1B47951157FD}" dt="2026-07-21T20:46:59.836" v="5861" actId="1076"/>
          <ac:grpSpMkLst>
            <pc:docMk/>
            <pc:sldMk cId="0" sldId="279"/>
            <ac:grpSpMk id="9" creationId="{A29ABF97-6826-492E-98E6-DB96ED6E7650}"/>
          </ac:grpSpMkLst>
        </pc:grpChg>
        <pc:grpChg chg="del">
          <ac:chgData name="Inés Soto Higuera" userId="066ceac74497ecf1" providerId="LiveId" clId="{F050D2FD-B198-4A60-8760-1B47951157FD}" dt="2026-07-21T20:44:03.892" v="5810" actId="478"/>
          <ac:grpSpMkLst>
            <pc:docMk/>
            <pc:sldMk cId="0" sldId="279"/>
            <ac:grpSpMk id="352" creationId="{00000000-0000-0000-0000-000000000000}"/>
          </ac:grpSpMkLst>
        </pc:grpChg>
        <pc:picChg chg="mod">
          <ac:chgData name="Inés Soto Higuera" userId="066ceac74497ecf1" providerId="LiveId" clId="{F050D2FD-B198-4A60-8760-1B47951157FD}" dt="2026-07-21T20:43:11.494" v="5806" actId="1076"/>
          <ac:picMkLst>
            <pc:docMk/>
            <pc:sldMk cId="0" sldId="279"/>
            <ac:picMk id="354" creationId="{00000000-0000-0000-0000-000000000000}"/>
          </ac:picMkLst>
        </pc:picChg>
      </pc:sldChg>
      <pc:sldChg chg="delSp modSp mod modNotesTx">
        <pc:chgData name="Inés Soto Higuera" userId="066ceac74497ecf1" providerId="LiveId" clId="{F050D2FD-B198-4A60-8760-1B47951157FD}" dt="2026-07-21T20:49:11.998" v="5986" actId="478"/>
        <pc:sldMkLst>
          <pc:docMk/>
          <pc:sldMk cId="0" sldId="280"/>
        </pc:sldMkLst>
        <pc:spChg chg="mod">
          <ac:chgData name="Inés Soto Higuera" userId="066ceac74497ecf1" providerId="LiveId" clId="{F050D2FD-B198-4A60-8760-1B47951157FD}" dt="2026-07-21T20:49:09.746" v="5985" actId="20577"/>
          <ac:spMkLst>
            <pc:docMk/>
            <pc:sldMk cId="0" sldId="280"/>
            <ac:spMk id="372" creationId="{00000000-0000-0000-0000-000000000000}"/>
          </ac:spMkLst>
        </pc:spChg>
        <pc:grpChg chg="del">
          <ac:chgData name="Inés Soto Higuera" userId="066ceac74497ecf1" providerId="LiveId" clId="{F050D2FD-B198-4A60-8760-1B47951157FD}" dt="2026-07-21T20:49:11.998" v="5986" actId="478"/>
          <ac:grpSpMkLst>
            <pc:docMk/>
            <pc:sldMk cId="0" sldId="280"/>
            <ac:grpSpMk id="375" creationId="{00000000-0000-0000-0000-000000000000}"/>
          </ac:grpSpMkLst>
        </pc:grpChg>
      </pc:sldChg>
      <pc:sldChg chg="modNotesTx">
        <pc:chgData name="Inés Soto Higuera" userId="066ceac74497ecf1" providerId="LiveId" clId="{F050D2FD-B198-4A60-8760-1B47951157FD}" dt="2026-07-21T21:07:36.508" v="6918" actId="20577"/>
        <pc:sldMkLst>
          <pc:docMk/>
          <pc:sldMk cId="0" sldId="282"/>
        </pc:sldMkLst>
      </pc:sldChg>
      <pc:sldChg chg="modNotesTx">
        <pc:chgData name="Inés Soto Higuera" userId="066ceac74497ecf1" providerId="LiveId" clId="{F050D2FD-B198-4A60-8760-1B47951157FD}" dt="2026-07-21T21:08:33.010" v="7125" actId="20577"/>
        <pc:sldMkLst>
          <pc:docMk/>
          <pc:sldMk cId="0" sldId="283"/>
        </pc:sldMkLst>
      </pc:sldChg>
      <pc:sldChg chg="modNotesTx">
        <pc:chgData name="Inés Soto Higuera" userId="066ceac74497ecf1" providerId="LiveId" clId="{F050D2FD-B198-4A60-8760-1B47951157FD}" dt="2026-07-21T21:07:53.183" v="6928" actId="20577"/>
        <pc:sldMkLst>
          <pc:docMk/>
          <pc:sldMk cId="0" sldId="284"/>
        </pc:sldMkLst>
      </pc:sldChg>
      <pc:sldChg chg="addSp modSp new mod modNotesTx">
        <pc:chgData name="Inés Soto Higuera" userId="066ceac74497ecf1" providerId="LiveId" clId="{F050D2FD-B198-4A60-8760-1B47951157FD}" dt="2026-07-21T18:43:09.926" v="748" actId="20577"/>
        <pc:sldMkLst>
          <pc:docMk/>
          <pc:sldMk cId="1367772333" sldId="286"/>
        </pc:sldMkLst>
        <pc:spChg chg="add mod">
          <ac:chgData name="Inés Soto Higuera" userId="066ceac74497ecf1" providerId="LiveId" clId="{F050D2FD-B198-4A60-8760-1B47951157FD}" dt="2026-07-21T18:31:09.747" v="157" actId="207"/>
          <ac:spMkLst>
            <pc:docMk/>
            <pc:sldMk cId="1367772333" sldId="286"/>
            <ac:spMk id="2" creationId="{B49EEA8C-6253-46D2-91D1-65C6328D2AB7}"/>
          </ac:spMkLst>
        </pc:spChg>
      </pc:sldChg>
      <pc:sldChg chg="addSp modSp new mod modNotesTx">
        <pc:chgData name="Inés Soto Higuera" userId="066ceac74497ecf1" providerId="LiveId" clId="{F050D2FD-B198-4A60-8760-1B47951157FD}" dt="2026-07-21T18:55:42.345" v="1169" actId="20577"/>
        <pc:sldMkLst>
          <pc:docMk/>
          <pc:sldMk cId="656385353" sldId="287"/>
        </pc:sldMkLst>
        <pc:spChg chg="add mod">
          <ac:chgData name="Inés Soto Higuera" userId="066ceac74497ecf1" providerId="LiveId" clId="{F050D2FD-B198-4A60-8760-1B47951157FD}" dt="2026-07-21T18:31:54.070" v="168" actId="207"/>
          <ac:spMkLst>
            <pc:docMk/>
            <pc:sldMk cId="656385353" sldId="287"/>
            <ac:spMk id="53" creationId="{00000000-0000-0000-0000-000000000000}"/>
          </ac:spMkLst>
        </pc:spChg>
      </pc:sldChg>
      <pc:sldChg chg="new del">
        <pc:chgData name="Inés Soto Higuera" userId="066ceac74497ecf1" providerId="LiveId" clId="{F050D2FD-B198-4A60-8760-1B47951157FD}" dt="2026-07-21T18:31:22.113" v="160" actId="680"/>
        <pc:sldMkLst>
          <pc:docMk/>
          <pc:sldMk cId="2043746728" sldId="287"/>
        </pc:sldMkLst>
      </pc:sldChg>
      <pc:sldChg chg="new del">
        <pc:chgData name="Inés Soto Higuera" userId="066ceac74497ecf1" providerId="LiveId" clId="{F050D2FD-B198-4A60-8760-1B47951157FD}" dt="2026-07-21T20:43:49.699" v="5808" actId="47"/>
        <pc:sldMkLst>
          <pc:docMk/>
          <pc:sldMk cId="592914461" sldId="288"/>
        </pc:sldMkLst>
      </pc:sldChg>
      <pc:sldChg chg="delSp modSp add mod modNotesTx">
        <pc:chgData name="Inés Soto Higuera" userId="066ceac74497ecf1" providerId="LiveId" clId="{F050D2FD-B198-4A60-8760-1B47951157FD}" dt="2026-07-21T20:48:18.419" v="5885" actId="1076"/>
        <pc:sldMkLst>
          <pc:docMk/>
          <pc:sldMk cId="4193125388" sldId="288"/>
        </pc:sldMkLst>
        <pc:spChg chg="del">
          <ac:chgData name="Inés Soto Higuera" userId="066ceac74497ecf1" providerId="LiveId" clId="{F050D2FD-B198-4A60-8760-1B47951157FD}" dt="2026-07-21T20:47:39.359" v="5876" actId="478"/>
          <ac:spMkLst>
            <pc:docMk/>
            <pc:sldMk cId="4193125388" sldId="288"/>
            <ac:spMk id="358" creationId="{00000000-0000-0000-0000-000000000000}"/>
          </ac:spMkLst>
        </pc:spChg>
        <pc:spChg chg="mod">
          <ac:chgData name="Inés Soto Higuera" userId="066ceac74497ecf1" providerId="LiveId" clId="{F050D2FD-B198-4A60-8760-1B47951157FD}" dt="2026-07-21T20:47:52.419" v="5882" actId="20577"/>
          <ac:spMkLst>
            <pc:docMk/>
            <pc:sldMk cId="4193125388" sldId="288"/>
            <ac:spMk id="361" creationId="{00000000-0000-0000-0000-000000000000}"/>
          </ac:spMkLst>
        </pc:spChg>
        <pc:grpChg chg="mod">
          <ac:chgData name="Inés Soto Higuera" userId="066ceac74497ecf1" providerId="LiveId" clId="{F050D2FD-B198-4A60-8760-1B47951157FD}" dt="2026-07-21T20:48:18.419" v="5885" actId="1076"/>
          <ac:grpSpMkLst>
            <pc:docMk/>
            <pc:sldMk cId="4193125388" sldId="288"/>
            <ac:grpSpMk id="352" creationId="{00000000-0000-0000-0000-000000000000}"/>
          </ac:grpSpMkLst>
        </pc:grpChg>
      </pc:sldChg>
      <pc:sldMasterChg chg="delSldLayout">
        <pc:chgData name="Inés Soto Higuera" userId="066ceac74497ecf1" providerId="LiveId" clId="{F050D2FD-B198-4A60-8760-1B47951157FD}" dt="2026-07-21T18:32:06.844" v="171" actId="47"/>
        <pc:sldMasterMkLst>
          <pc:docMk/>
          <pc:sldMasterMk cId="0" sldId="2147483657"/>
        </pc:sldMasterMkLst>
        <pc:sldLayoutChg chg="del">
          <pc:chgData name="Inés Soto Higuera" userId="066ceac74497ecf1" providerId="LiveId" clId="{F050D2FD-B198-4A60-8760-1B47951157FD}" dt="2026-07-21T18:32:06.844" v="171" actId="47"/>
          <pc:sldLayoutMkLst>
            <pc:docMk/>
            <pc:sldMasterMk cId="0" sldId="2147483657"/>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ES" b="1" dirty="0"/>
              <a:t>Nota al docente:</a:t>
            </a:r>
            <a:r>
              <a:rPr lang="es-ES" dirty="0"/>
              <a:t> </a:t>
            </a:r>
            <a:endParaRPr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s-ES" b="0" dirty="0"/>
              <a:t>Es imprescindible revisar y guiarse por el Manual para la persona a cargo de la implementación. De manera complementaria, se invita a revisar las notas bajo las láminas como apoyo para el desarrollo del taller.</a:t>
            </a:r>
          </a:p>
          <a:p>
            <a:pPr marL="457200" marR="0" lvl="0" indent="-298450" algn="l" rtl="0">
              <a:lnSpc>
                <a:spcPct val="100000"/>
              </a:lnSpc>
              <a:spcBef>
                <a:spcPts val="0"/>
              </a:spcBef>
              <a:spcAft>
                <a:spcPts val="0"/>
              </a:spcAft>
              <a:buSzPts val="1100"/>
              <a:buChar char="●"/>
            </a:pPr>
            <a:r>
              <a:rPr lang="es-ES" sz="1100" b="0" dirty="0" err="1">
                <a:latin typeface="Arial"/>
                <a:ea typeface="Arial"/>
                <a:cs typeface="Arial"/>
                <a:sym typeface="Arial"/>
              </a:rPr>
              <a:t>Detecta</a:t>
            </a:r>
            <a:r>
              <a:rPr lang="es-ES" dirty="0" err="1"/>
              <a:t>LAB</a:t>
            </a:r>
            <a:r>
              <a:rPr lang="es-ES" sz="1100" b="0" dirty="0">
                <a:latin typeface="Arial"/>
                <a:ea typeface="Arial"/>
                <a:cs typeface="Arial"/>
                <a:sym typeface="Arial"/>
              </a:rPr>
              <a:t> Estudiantes es un taller experiencial que invita a</a:t>
            </a:r>
            <a:r>
              <a:rPr lang="es-ES" dirty="0"/>
              <a:t> las y </a:t>
            </a:r>
            <a:r>
              <a:rPr lang="es-ES" sz="1100" b="0" dirty="0">
                <a:latin typeface="Arial"/>
                <a:ea typeface="Arial"/>
                <a:cs typeface="Arial"/>
                <a:sym typeface="Arial"/>
              </a:rPr>
              <a:t>los estudiantes a convertirse en investigadores del bienestar escolar, utilizando datos reales para comprender situaciones de convivencia, desarrollar empatía y proponer acciones que mejoren la vida en su curso y su escuela.</a:t>
            </a:r>
          </a:p>
          <a:p>
            <a:pPr marL="457200" marR="0" lvl="0" indent="-298450" algn="l" rtl="0">
              <a:lnSpc>
                <a:spcPct val="100000"/>
              </a:lnSpc>
              <a:spcBef>
                <a:spcPts val="0"/>
              </a:spcBef>
              <a:spcAft>
                <a:spcPts val="0"/>
              </a:spcAft>
              <a:buSzPts val="1100"/>
              <a:buChar char="●"/>
            </a:pPr>
            <a:r>
              <a:rPr lang="es-ES" sz="1100" b="0" dirty="0">
                <a:latin typeface="Arial"/>
                <a:ea typeface="Arial"/>
                <a:cs typeface="Arial"/>
                <a:sym typeface="Arial"/>
              </a:rPr>
              <a:t>Si bien está pensado para realizarse en dos períodos seguidos (90 minutos), también podría dividir las actividades para realizarlo en dos periodos de 45’.</a:t>
            </a:r>
          </a:p>
          <a:p>
            <a:pPr marL="457200" marR="0" lvl="0" indent="-298450" algn="l" rtl="0">
              <a:lnSpc>
                <a:spcPct val="100000"/>
              </a:lnSpc>
              <a:spcBef>
                <a:spcPts val="0"/>
              </a:spcBef>
              <a:spcAft>
                <a:spcPts val="0"/>
              </a:spcAft>
              <a:buSzPts val="1100"/>
              <a:buChar char="●"/>
            </a:pPr>
            <a:r>
              <a:rPr lang="es-ES" sz="1100" b="0" dirty="0">
                <a:latin typeface="Arial"/>
                <a:cs typeface="Arial"/>
                <a:sym typeface="Arial"/>
              </a:rPr>
              <a:t>A partir de esta experiencia, las y los estudiantes podrán identificar situaciones de convivencia y bienestar en su propio curso, las que podrán analizar con datos proporcionados por el o la docente a cargo, para comprender mejor lo que está ocurriendo y así proponer acciones </a:t>
            </a:r>
            <a:r>
              <a:rPr lang="es-CL" sz="1800" dirty="0">
                <a:effectLst/>
                <a:latin typeface="Calibri" panose="020F0502020204030204" pitchFamily="34" charset="0"/>
                <a:ea typeface="Aptos" panose="020B0004020202020204" pitchFamily="34" charset="0"/>
              </a:rPr>
              <a:t>que contribuyan a una mejor convivencia escolar. </a:t>
            </a:r>
          </a:p>
        </p:txBody>
      </p:sp>
      <p:sp>
        <p:nvSpPr>
          <p:cNvPr id="38" name="Google Shape;3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lvl="0" indent="0" algn="l" rtl="0">
              <a:lnSpc>
                <a:spcPct val="100000"/>
              </a:lnSpc>
              <a:spcBef>
                <a:spcPts val="0"/>
              </a:spcBef>
              <a:spcAft>
                <a:spcPts val="0"/>
              </a:spcAft>
              <a:buSzPts val="1100"/>
              <a:buNone/>
            </a:pPr>
            <a:r>
              <a:rPr lang="es-CL" b="1" dirty="0"/>
              <a:t>Nota al docente: </a:t>
            </a:r>
          </a:p>
          <a:p>
            <a:pPr marL="0" lvl="0" indent="0" algn="l" rtl="0">
              <a:lnSpc>
                <a:spcPct val="100000"/>
              </a:lnSpc>
              <a:spcBef>
                <a:spcPts val="0"/>
              </a:spcBef>
              <a:spcAft>
                <a:spcPts val="0"/>
              </a:spcAft>
              <a:buSzPts val="1100"/>
              <a:buNone/>
            </a:pPr>
            <a:endParaRPr lang="es-CL" b="1" dirty="0"/>
          </a:p>
          <a:p>
            <a:pPr marL="457200" lvl="0" indent="-298450" algn="l" rtl="0">
              <a:lnSpc>
                <a:spcPct val="100000"/>
              </a:lnSpc>
              <a:spcBef>
                <a:spcPts val="0"/>
              </a:spcBef>
              <a:spcAft>
                <a:spcPts val="0"/>
              </a:spcAft>
              <a:buSzPts val="1100"/>
              <a:buChar char="●"/>
            </a:pPr>
            <a:r>
              <a:rPr lang="es-CL" dirty="0"/>
              <a:t>Invite a las y los estudiantes a que asuman el rol de investigadores del bienestar y la convivencia, a partir de la lectura de un caso ficticio, el que analizarán con datos también ficticios para llegar a comprender mejor la situación y cómo ayudar a resolverla.</a:t>
            </a:r>
          </a:p>
          <a:p>
            <a:pPr marL="158750" indent="0">
              <a:buNone/>
            </a:pPr>
            <a:endParaRPr lang="es-CL" dirty="0"/>
          </a:p>
        </p:txBody>
      </p:sp>
    </p:spTree>
    <p:extLst>
      <p:ext uri="{BB962C8B-B14F-4D97-AF65-F5344CB8AC3E}">
        <p14:creationId xmlns:p14="http://schemas.microsoft.com/office/powerpoint/2010/main" val="4237253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lvl="0" indent="0" algn="l" rtl="0">
              <a:lnSpc>
                <a:spcPct val="100000"/>
              </a:lnSpc>
              <a:spcBef>
                <a:spcPts val="0"/>
              </a:spcBef>
              <a:spcAft>
                <a:spcPts val="0"/>
              </a:spcAft>
              <a:buSzPts val="1100"/>
              <a:buNone/>
            </a:pPr>
            <a:r>
              <a:rPr lang="es-CL" b="1" dirty="0">
                <a:solidFill>
                  <a:schemeClr val="dk1"/>
                </a:solidFill>
              </a:rPr>
              <a:t>Nota al docente: </a:t>
            </a:r>
          </a:p>
          <a:p>
            <a:pPr marL="0" lvl="0" indent="0" algn="l" rtl="0">
              <a:lnSpc>
                <a:spcPct val="100000"/>
              </a:lnSpc>
              <a:spcBef>
                <a:spcPts val="0"/>
              </a:spcBef>
              <a:spcAft>
                <a:spcPts val="0"/>
              </a:spcAft>
              <a:buSzPts val="1100"/>
              <a:buNone/>
            </a:pPr>
            <a:endParaRPr lang="es-CL" b="1" dirty="0">
              <a:solidFill>
                <a:schemeClr val="dk1"/>
              </a:solidFill>
            </a:endParaRPr>
          </a:p>
          <a:p>
            <a:pPr marL="457200" lvl="0" indent="-298450" algn="l" rtl="0">
              <a:lnSpc>
                <a:spcPct val="100000"/>
              </a:lnSpc>
              <a:spcBef>
                <a:spcPts val="0"/>
              </a:spcBef>
              <a:spcAft>
                <a:spcPts val="0"/>
              </a:spcAft>
              <a:buSzPts val="1100"/>
              <a:buChar char="●"/>
            </a:pPr>
            <a:r>
              <a:rPr lang="es-CL" dirty="0"/>
              <a:t>Esta será una experiencia de investigación colaborativa, en la que </a:t>
            </a:r>
            <a:r>
              <a:rPr lang="es-CL" sz="1100" dirty="0"/>
              <a:t>observarán una situación, analizarán evidencias (datos), dialogarán y tomarán decisiones para mejorar el bienestar de la o el protagonista de la historia</a:t>
            </a:r>
            <a:r>
              <a:rPr lang="es-CL" dirty="0"/>
              <a:t>.</a:t>
            </a:r>
            <a:r>
              <a:rPr lang="es-CL" sz="1100" dirty="0"/>
              <a:t> </a:t>
            </a:r>
          </a:p>
          <a:p>
            <a:pPr marL="457200" lvl="0" indent="-298450" algn="l" rtl="0">
              <a:lnSpc>
                <a:spcPct val="100000"/>
              </a:lnSpc>
              <a:spcBef>
                <a:spcPts val="0"/>
              </a:spcBef>
              <a:spcAft>
                <a:spcPts val="0"/>
              </a:spcAft>
              <a:buSzPts val="1100"/>
              <a:buChar char="●"/>
            </a:pPr>
            <a:r>
              <a:rPr lang="es-CL" sz="1100" dirty="0"/>
              <a:t>Luego de este taller, las y los estudiantes podrán </a:t>
            </a:r>
            <a:r>
              <a:rPr lang="es-CL" dirty="0"/>
              <a:t>reflexionar sobre la convivencia en </a:t>
            </a:r>
            <a:r>
              <a:rPr lang="es-CL" sz="1100" dirty="0"/>
              <a:t>su propio curso y su escuela, analizando datos para una mejor comprensión de su realidad y así identificar acciones que contribuyan a mejorar el bienestar de todas y todos en su curso y/o escuela.</a:t>
            </a:r>
            <a:endParaRPr lang="es-CL" dirty="0"/>
          </a:p>
          <a:p>
            <a:pPr marL="158750" indent="0">
              <a:buNone/>
            </a:pPr>
            <a:endParaRPr lang="es-CL" dirty="0"/>
          </a:p>
        </p:txBody>
      </p:sp>
    </p:spTree>
    <p:extLst>
      <p:ext uri="{BB962C8B-B14F-4D97-AF65-F5344CB8AC3E}">
        <p14:creationId xmlns:p14="http://schemas.microsoft.com/office/powerpoint/2010/main" val="1090813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r>
              <a:rPr lang="es-ES" b="1" dirty="0">
                <a:solidFill>
                  <a:schemeClr val="dk1"/>
                </a:solidFill>
              </a:rPr>
              <a:t>Nota al docente:</a:t>
            </a:r>
            <a:endParaRPr b="1" dirty="0">
              <a:solidFill>
                <a:schemeClr val="dk1"/>
              </a:solidFill>
            </a:endParaRPr>
          </a:p>
          <a:p>
            <a:pPr marL="457200" lvl="0" indent="-228600" algn="l" rtl="0">
              <a:lnSpc>
                <a:spcPct val="100000"/>
              </a:lnSpc>
              <a:spcBef>
                <a:spcPts val="0"/>
              </a:spcBef>
              <a:spcAft>
                <a:spcPts val="0"/>
              </a:spcAft>
              <a:buSzPts val="1100"/>
              <a:buNone/>
            </a:pPr>
            <a:r>
              <a:rPr lang="es-ES" dirty="0"/>
              <a:t>Es importante enfatizar que:</a:t>
            </a:r>
            <a:endParaRPr dirty="0"/>
          </a:p>
          <a:p>
            <a:pPr marL="457200" lvl="0" indent="-228600" algn="l" rtl="0">
              <a:lnSpc>
                <a:spcPct val="100000"/>
              </a:lnSpc>
              <a:spcBef>
                <a:spcPts val="0"/>
              </a:spcBef>
              <a:spcAft>
                <a:spcPts val="0"/>
              </a:spcAft>
              <a:buSzPts val="1100"/>
              <a:buChar char="●"/>
            </a:pPr>
            <a:r>
              <a:rPr lang="es-ES" dirty="0"/>
              <a:t>Trabajaremos sobre un caso ficticio.  </a:t>
            </a:r>
            <a:endParaRPr dirty="0"/>
          </a:p>
          <a:p>
            <a:pPr marL="457200" lvl="0" indent="-228600" algn="l" rtl="0">
              <a:lnSpc>
                <a:spcPct val="100000"/>
              </a:lnSpc>
              <a:spcBef>
                <a:spcPts val="0"/>
              </a:spcBef>
              <a:spcAft>
                <a:spcPts val="0"/>
              </a:spcAft>
              <a:buSzPts val="1100"/>
              <a:buChar char="●"/>
            </a:pPr>
            <a:r>
              <a:rPr lang="es-ES" dirty="0"/>
              <a:t>Esta actividad es un espacio que depende de todas y todos para que resulte, por lo que debe hacerse en base al respeto y la escucha, cada opinión importa. </a:t>
            </a:r>
            <a:endParaRPr dirty="0"/>
          </a:p>
          <a:p>
            <a:pPr marL="457200" lvl="0" indent="-228600" algn="l" rtl="0">
              <a:lnSpc>
                <a:spcPct val="100000"/>
              </a:lnSpc>
              <a:spcBef>
                <a:spcPts val="0"/>
              </a:spcBef>
              <a:spcAft>
                <a:spcPts val="0"/>
              </a:spcAft>
              <a:buSzPts val="1100"/>
              <a:buChar char="●"/>
            </a:pPr>
            <a:r>
              <a:rPr lang="es-ES" dirty="0"/>
              <a:t>Dejamos afuera los juicios y sobre todo validamos lo que cada uno/una siente frente a cada situación. </a:t>
            </a:r>
            <a:endParaRPr dirty="0"/>
          </a:p>
          <a:p>
            <a:pPr marL="457200" lvl="0" indent="-228600" algn="l" rtl="0">
              <a:lnSpc>
                <a:spcPct val="100000"/>
              </a:lnSpc>
              <a:spcBef>
                <a:spcPts val="0"/>
              </a:spcBef>
              <a:spcAft>
                <a:spcPts val="0"/>
              </a:spcAft>
              <a:buSzPts val="1100"/>
              <a:buChar char="●"/>
            </a:pPr>
            <a:r>
              <a:rPr lang="es-ES" dirty="0"/>
              <a:t>Es muy importante escuchar distintos puntos de vista.</a:t>
            </a:r>
            <a:endParaRPr dirty="0"/>
          </a:p>
          <a:p>
            <a:pPr marL="0" lvl="0" indent="0" algn="l" rtl="0">
              <a:lnSpc>
                <a:spcPct val="100000"/>
              </a:lnSpc>
              <a:spcBef>
                <a:spcPts val="0"/>
              </a:spcBef>
              <a:spcAft>
                <a:spcPts val="0"/>
              </a:spcAft>
              <a:buSzPts val="1100"/>
              <a:buNone/>
            </a:pPr>
            <a:endParaRPr dirty="0"/>
          </a:p>
        </p:txBody>
      </p:sp>
      <p:sp>
        <p:nvSpPr>
          <p:cNvPr id="56" name="Google Shape;5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s-CL" b="1" dirty="0">
                <a:solidFill>
                  <a:schemeClr val="dk1"/>
                </a:solidFill>
              </a:rPr>
              <a:t>Nota al docente: </a:t>
            </a:r>
            <a:endParaRPr lang="es-CL" dirty="0"/>
          </a:p>
          <a:p>
            <a:pPr marL="171450" lvl="0" indent="-171450" algn="l" rtl="0">
              <a:lnSpc>
                <a:spcPct val="100000"/>
              </a:lnSpc>
              <a:spcBef>
                <a:spcPts val="0"/>
              </a:spcBef>
              <a:spcAft>
                <a:spcPts val="0"/>
              </a:spcAft>
              <a:buSzPts val="1100"/>
            </a:pPr>
            <a:r>
              <a:rPr lang="es-CL" dirty="0"/>
              <a:t>La evidencia sugiere que la verdadera sabiduría para abordar la convivencia proviene de dialogar directamente con las y los estudiantes, ya que son quienes experimentan las dinámicas escolares diarias.</a:t>
            </a:r>
          </a:p>
          <a:p>
            <a:pPr marL="171450" lvl="0" indent="-171450" algn="l" rtl="0">
              <a:lnSpc>
                <a:spcPct val="100000"/>
              </a:lnSpc>
              <a:spcBef>
                <a:spcPts val="0"/>
              </a:spcBef>
              <a:spcAft>
                <a:spcPts val="0"/>
              </a:spcAft>
              <a:buSzPts val="1100"/>
            </a:pPr>
            <a:r>
              <a:rPr lang="es-CL" b="0" u="none" strike="noStrike" dirty="0">
                <a:effectLst/>
                <a:latin typeface="Google Sans"/>
              </a:rPr>
              <a:t>Los adultos suelen observar los efectos de los conflictos, pero los estudiantes conocen la dinámica real, los códigos y los espacios donde ocurren (como los recreos o las redes sociales).</a:t>
            </a:r>
          </a:p>
          <a:p>
            <a:pPr marL="171450" lvl="0" indent="-171450" algn="l" rtl="0">
              <a:lnSpc>
                <a:spcPct val="100000"/>
              </a:lnSpc>
              <a:spcBef>
                <a:spcPts val="0"/>
              </a:spcBef>
              <a:spcAft>
                <a:spcPts val="0"/>
              </a:spcAft>
              <a:buSzPts val="1100"/>
            </a:pPr>
            <a:endParaRPr lang="es-CL" b="0" u="none" strike="noStrike" dirty="0">
              <a:effectLst/>
              <a:latin typeface="Google Sans"/>
            </a:endParaRPr>
          </a:p>
          <a:p>
            <a:pPr marL="171450" lvl="0" indent="-171450" algn="l" rtl="0">
              <a:lnSpc>
                <a:spcPct val="100000"/>
              </a:lnSpc>
              <a:spcBef>
                <a:spcPts val="0"/>
              </a:spcBef>
              <a:spcAft>
                <a:spcPts val="0"/>
              </a:spcAft>
              <a:buSzPts val="1100"/>
            </a:pPr>
            <a:endParaRPr lang="es-CL" b="0" u="none" strike="noStrike" dirty="0">
              <a:effectLst/>
              <a:latin typeface="Google Sans"/>
            </a:endParaRPr>
          </a:p>
          <a:p>
            <a:pPr marL="171450" lvl="0" indent="-171450" algn="l" rtl="0">
              <a:lnSpc>
                <a:spcPct val="100000"/>
              </a:lnSpc>
              <a:spcBef>
                <a:spcPts val="0"/>
              </a:spcBef>
              <a:spcAft>
                <a:spcPts val="0"/>
              </a:spcAft>
              <a:buSzPts val="1100"/>
            </a:pPr>
            <a:endParaRPr dirty="0"/>
          </a:p>
        </p:txBody>
      </p:sp>
      <p:sp>
        <p:nvSpPr>
          <p:cNvPr id="65" name="Google Shape;6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s-CL" b="1" dirty="0">
                <a:solidFill>
                  <a:schemeClr val="dk1"/>
                </a:solidFill>
              </a:rPr>
              <a:t>Nota al docente: </a:t>
            </a:r>
            <a:endParaRPr lang="es-CL" dirty="0"/>
          </a:p>
          <a:p>
            <a:pPr marL="171450" lvl="0" indent="-171450" algn="l" rtl="0">
              <a:lnSpc>
                <a:spcPct val="100000"/>
              </a:lnSpc>
              <a:spcBef>
                <a:spcPts val="0"/>
              </a:spcBef>
              <a:spcAft>
                <a:spcPts val="0"/>
              </a:spcAft>
              <a:buSzPts val="1100"/>
            </a:pPr>
            <a:r>
              <a:rPr lang="es-CL" dirty="0"/>
              <a:t>A continuación, se invita a los estudiantes a realizar una actividad para conectar con la empatía. </a:t>
            </a:r>
            <a:endParaRPr dirty="0"/>
          </a:p>
        </p:txBody>
      </p:sp>
      <p:sp>
        <p:nvSpPr>
          <p:cNvPr id="78" name="Google Shape;7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dirty="0">
                <a:solidFill>
                  <a:schemeClr val="dk1"/>
                </a:solidFill>
              </a:rPr>
              <a:t>Nota al docente:</a:t>
            </a:r>
            <a:endParaRPr b="1" dirty="0">
              <a:solidFill>
                <a:schemeClr val="dk1"/>
              </a:solidFill>
            </a:endParaRPr>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s-ES" sz="1100" dirty="0"/>
              <a:t>Propósito: Activar la empatía.</a:t>
            </a:r>
            <a:endParaRPr dirty="0"/>
          </a:p>
          <a:p>
            <a:pPr marL="0" lvl="0" indent="0" algn="l" rtl="0">
              <a:lnSpc>
                <a:spcPct val="100000"/>
              </a:lnSpc>
              <a:spcBef>
                <a:spcPts val="0"/>
              </a:spcBef>
              <a:spcAft>
                <a:spcPts val="0"/>
              </a:spcAft>
              <a:buSzPts val="1100"/>
              <a:buNone/>
            </a:pPr>
            <a:endParaRPr sz="1100" dirty="0"/>
          </a:p>
          <a:p>
            <a:pPr marL="0" lvl="0" indent="0" algn="l" rtl="0">
              <a:lnSpc>
                <a:spcPct val="100000"/>
              </a:lnSpc>
              <a:spcBef>
                <a:spcPts val="0"/>
              </a:spcBef>
              <a:spcAft>
                <a:spcPts val="0"/>
              </a:spcAft>
              <a:buSzPts val="1100"/>
              <a:buNone/>
            </a:pPr>
            <a:r>
              <a:rPr lang="es-ES" sz="1100" dirty="0"/>
              <a:t>Indicaciones</a:t>
            </a:r>
            <a:r>
              <a:rPr lang="es-ES" dirty="0"/>
              <a:t>:</a:t>
            </a:r>
            <a:endParaRPr dirty="0"/>
          </a:p>
          <a:p>
            <a:pPr marL="457200" lvl="0" indent="-298450" algn="l" rtl="0">
              <a:lnSpc>
                <a:spcPct val="100000"/>
              </a:lnSpc>
              <a:spcBef>
                <a:spcPts val="0"/>
              </a:spcBef>
              <a:spcAft>
                <a:spcPts val="0"/>
              </a:spcAft>
              <a:buSzPts val="1100"/>
              <a:buChar char="●"/>
            </a:pPr>
            <a:r>
              <a:rPr lang="es-ES" sz="1100" dirty="0"/>
              <a:t>Los estudiantes se dividen en grupos de 5 a 6 personas y a cada grupo se le entregan tarjetas “Así me siento” (que están dentro del sobre que contiene el Kit </a:t>
            </a:r>
            <a:r>
              <a:rPr lang="es-ES" sz="1100" dirty="0" err="1"/>
              <a:t>DetectaLAB</a:t>
            </a:r>
            <a:r>
              <a:rPr lang="es-ES" sz="1100" dirty="0"/>
              <a:t>).</a:t>
            </a:r>
            <a:endParaRPr dirty="0"/>
          </a:p>
          <a:p>
            <a:pPr marL="457200" lvl="0" indent="-298450" algn="l" rtl="0">
              <a:lnSpc>
                <a:spcPct val="100000"/>
              </a:lnSpc>
              <a:spcBef>
                <a:spcPts val="0"/>
              </a:spcBef>
              <a:spcAft>
                <a:spcPts val="0"/>
              </a:spcAft>
              <a:buSzPts val="1100"/>
              <a:buChar char="●"/>
            </a:pPr>
            <a:r>
              <a:rPr lang="es-ES" sz="1100" dirty="0"/>
              <a:t>Se pide a las y los estudiantes leer las frases que aparecen en la lámina y que imaginen cómo se </a:t>
            </a:r>
            <a:r>
              <a:rPr lang="es-ES" dirty="0"/>
              <a:t>sentirían</a:t>
            </a:r>
            <a:r>
              <a:rPr lang="es-ES" sz="1100" dirty="0"/>
              <a:t> en esa situación</a:t>
            </a:r>
            <a:r>
              <a:rPr lang="es-ES" dirty="0"/>
              <a:t>. U</a:t>
            </a:r>
            <a:r>
              <a:rPr lang="es-ES" sz="1100" dirty="0"/>
              <a:t>na vez que tengan la respuesta, </a:t>
            </a:r>
            <a:r>
              <a:rPr lang="es-ES" dirty="0"/>
              <a:t>deberán escoger</a:t>
            </a:r>
            <a:r>
              <a:rPr lang="es-ES" sz="1100" dirty="0"/>
              <a:t> una de las tarjetas “Así me siento”</a:t>
            </a:r>
            <a:r>
              <a:rPr lang="es-ES" dirty="0"/>
              <a:t> y mostrarla al grupo. </a:t>
            </a:r>
            <a:r>
              <a:rPr lang="es-ES" sz="1100" dirty="0"/>
              <a:t>Repetir esta acci</a:t>
            </a:r>
            <a:r>
              <a:rPr lang="es-ES" dirty="0"/>
              <a:t>ón </a:t>
            </a:r>
            <a:r>
              <a:rPr lang="es-ES" sz="1100" dirty="0"/>
              <a:t>para cada frase.</a:t>
            </a:r>
            <a:endParaRPr dirty="0"/>
          </a:p>
          <a:p>
            <a:pPr marL="457200" lvl="0" indent="-298450" algn="l" rtl="0">
              <a:lnSpc>
                <a:spcPct val="100000"/>
              </a:lnSpc>
              <a:spcBef>
                <a:spcPts val="0"/>
              </a:spcBef>
              <a:spcAft>
                <a:spcPts val="0"/>
              </a:spcAft>
              <a:buSzPts val="1100"/>
              <a:buChar char="●"/>
            </a:pPr>
            <a:r>
              <a:rPr lang="es-ES" sz="1100" dirty="0"/>
              <a:t>Observar respuestas para cada frase, similares y diferentes, evitando hacer juicios al respecto. Solo observar.</a:t>
            </a:r>
            <a:endParaRPr dirty="0"/>
          </a:p>
          <a:p>
            <a:pPr marL="457200" lvl="0" indent="-298450" algn="l" rtl="0">
              <a:lnSpc>
                <a:spcPct val="100000"/>
              </a:lnSpc>
              <a:spcBef>
                <a:spcPts val="0"/>
              </a:spcBef>
              <a:spcAft>
                <a:spcPts val="0"/>
              </a:spcAft>
              <a:buSzPts val="1100"/>
              <a:buChar char="●"/>
            </a:pPr>
            <a:r>
              <a:rPr lang="es-ES" sz="1100" dirty="0"/>
              <a:t>Finalmente, en plenaria, se invita a los estudiantes a responder a las preguntas de reflexión. </a:t>
            </a:r>
            <a:endParaRPr dirty="0"/>
          </a:p>
          <a:p>
            <a:pPr marL="0" lvl="0" indent="0" algn="l" rtl="0">
              <a:lnSpc>
                <a:spcPct val="100000"/>
              </a:lnSpc>
              <a:spcBef>
                <a:spcPts val="0"/>
              </a:spcBef>
              <a:spcAft>
                <a:spcPts val="0"/>
              </a:spcAft>
              <a:buSzPts val="1100"/>
              <a:buNone/>
            </a:pPr>
            <a:endParaRPr sz="1100" dirty="0"/>
          </a:p>
          <a:p>
            <a:pPr marL="0" lvl="0" indent="0" algn="l" rtl="0">
              <a:lnSpc>
                <a:spcPct val="100000"/>
              </a:lnSpc>
              <a:spcBef>
                <a:spcPts val="0"/>
              </a:spcBef>
              <a:spcAft>
                <a:spcPts val="0"/>
              </a:spcAft>
              <a:buSzPts val="1100"/>
              <a:buNone/>
            </a:pPr>
            <a:r>
              <a:rPr lang="es-ES" sz="1100" dirty="0"/>
              <a:t>Orientaciones</a:t>
            </a:r>
            <a:r>
              <a:rPr lang="es-ES" dirty="0"/>
              <a:t> </a:t>
            </a:r>
            <a:r>
              <a:rPr lang="es-ES" sz="1100" dirty="0"/>
              <a:t>desde la teoría:</a:t>
            </a:r>
            <a:endParaRPr dirty="0"/>
          </a:p>
          <a:p>
            <a:pPr marL="457200" lvl="0" indent="-298450" algn="l" rtl="0">
              <a:lnSpc>
                <a:spcPct val="100000"/>
              </a:lnSpc>
              <a:spcBef>
                <a:spcPts val="0"/>
              </a:spcBef>
              <a:spcAft>
                <a:spcPts val="0"/>
              </a:spcAft>
              <a:buSzPts val="1100"/>
              <a:buChar char="●"/>
            </a:pPr>
            <a:r>
              <a:rPr lang="es-ES" sz="1100" dirty="0"/>
              <a:t>Las personas evaluamos lo que nos pasa desde la subjetividad (evaluación cognitiva) y respondemos emocionalmente a ello, a partir de experiencias previas (Bisquerra, 2009; Goleman, 1996). </a:t>
            </a:r>
            <a:endParaRPr sz="1100" dirty="0"/>
          </a:p>
          <a:p>
            <a:pPr marL="457200" lvl="0" indent="0" algn="l" rtl="0">
              <a:lnSpc>
                <a:spcPct val="100000"/>
              </a:lnSpc>
              <a:spcBef>
                <a:spcPts val="0"/>
              </a:spcBef>
              <a:spcAft>
                <a:spcPts val="0"/>
              </a:spcAft>
              <a:buNone/>
            </a:pPr>
            <a:r>
              <a:rPr lang="es-ES" sz="1100" dirty="0"/>
              <a:t>Por ejemplo: si una persona llega a un curso nuevo y nadie le habla puede pensar  que pronto hará </a:t>
            </a:r>
            <a:r>
              <a:rPr lang="es-ES" dirty="0"/>
              <a:t>amistades</a:t>
            </a:r>
            <a:r>
              <a:rPr lang="es-ES" sz="1100" dirty="0"/>
              <a:t>, </a:t>
            </a:r>
            <a:r>
              <a:rPr lang="es-ES" dirty="0"/>
              <a:t>porque</a:t>
            </a:r>
            <a:r>
              <a:rPr lang="es-ES" sz="1100" dirty="0"/>
              <a:t> así pasó en su anterior escuela</a:t>
            </a:r>
            <a:r>
              <a:rPr lang="es-ES" dirty="0"/>
              <a:t>. Mientras que otra persona</a:t>
            </a:r>
            <a:r>
              <a:rPr lang="es-ES" sz="1100" dirty="0"/>
              <a:t> puede sentirse triste porque se siente aislado. Al respecto, es </a:t>
            </a:r>
            <a:r>
              <a:rPr lang="es-ES" dirty="0"/>
              <a:t>i</a:t>
            </a:r>
            <a:r>
              <a:rPr lang="es-ES" sz="1100" dirty="0"/>
              <a:t>mportante mencionar que no hay una forma correcta de sentirse.</a:t>
            </a:r>
            <a:endParaRPr sz="1100" dirty="0"/>
          </a:p>
          <a:p>
            <a:pPr marL="457200" lvl="0" indent="0" algn="l" rtl="0">
              <a:lnSpc>
                <a:spcPct val="100000"/>
              </a:lnSpc>
              <a:spcBef>
                <a:spcPts val="0"/>
              </a:spcBef>
              <a:spcAft>
                <a:spcPts val="0"/>
              </a:spcAft>
              <a:buNone/>
            </a:pPr>
            <a:endParaRPr dirty="0"/>
          </a:p>
          <a:p>
            <a:pPr marL="457200" lvl="0" indent="-298450" algn="l" rtl="0">
              <a:lnSpc>
                <a:spcPct val="100000"/>
              </a:lnSpc>
              <a:spcBef>
                <a:spcPts val="0"/>
              </a:spcBef>
              <a:spcAft>
                <a:spcPts val="0"/>
              </a:spcAft>
              <a:buSzPts val="1100"/>
              <a:buChar char="●"/>
            </a:pPr>
            <a:r>
              <a:rPr lang="es-ES" dirty="0"/>
              <a:t>Considera esto para la segunda pregunta: E</a:t>
            </a:r>
            <a:r>
              <a:rPr lang="es-ES" sz="1100" dirty="0"/>
              <a:t>s importante tener presente que al observar a una persona, no solo escuchamos sus palabras. También leemos su corporalidad, sus silencios y sus expresiones emocionales. Todo esto funciona en conjunto (Echeverría, 1994; Ekman, 2003; Maturana, 1990). </a:t>
            </a:r>
            <a:endParaRPr dirty="0"/>
          </a:p>
          <a:p>
            <a:pPr marL="457200" lvl="0" indent="0" algn="l" rtl="0">
              <a:lnSpc>
                <a:spcPct val="100000"/>
              </a:lnSpc>
              <a:spcBef>
                <a:spcPts val="0"/>
              </a:spcBef>
              <a:spcAft>
                <a:spcPts val="0"/>
              </a:spcAft>
              <a:buSzPts val="1100"/>
              <a:buNone/>
            </a:pPr>
            <a:endParaRPr sz="1100" dirty="0"/>
          </a:p>
          <a:p>
            <a:pPr marL="0" lvl="0" indent="0" algn="l" rtl="0">
              <a:lnSpc>
                <a:spcPct val="100000"/>
              </a:lnSpc>
              <a:spcBef>
                <a:spcPts val="0"/>
              </a:spcBef>
              <a:spcAft>
                <a:spcPts val="0"/>
              </a:spcAft>
              <a:buSzPts val="1100"/>
              <a:buNone/>
            </a:pPr>
            <a:endParaRPr dirty="0"/>
          </a:p>
        </p:txBody>
      </p:sp>
      <p:sp>
        <p:nvSpPr>
          <p:cNvPr id="83" name="Google Shape;8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CL" b="1" dirty="0">
                <a:solidFill>
                  <a:schemeClr val="dk1"/>
                </a:solidFill>
              </a:rPr>
              <a:t>Nota al docente:</a:t>
            </a:r>
          </a:p>
          <a:p>
            <a:pPr marL="0" lvl="0" indent="0" algn="l" rtl="0">
              <a:lnSpc>
                <a:spcPct val="100000"/>
              </a:lnSpc>
              <a:spcBef>
                <a:spcPts val="0"/>
              </a:spcBef>
              <a:spcAft>
                <a:spcPts val="0"/>
              </a:spcAft>
              <a:buSzPts val="1100"/>
              <a:buNone/>
            </a:pPr>
            <a:endParaRPr lang="es-CL" dirty="0"/>
          </a:p>
          <a:p>
            <a:pPr marL="0" lvl="0" indent="0" algn="l" rtl="0">
              <a:lnSpc>
                <a:spcPct val="100000"/>
              </a:lnSpc>
              <a:spcBef>
                <a:spcPts val="0"/>
              </a:spcBef>
              <a:spcAft>
                <a:spcPts val="0"/>
              </a:spcAft>
              <a:buSzPts val="1100"/>
              <a:buNone/>
            </a:pPr>
            <a:r>
              <a:rPr lang="es-CL" sz="1100" b="1" dirty="0"/>
              <a:t>Datos</a:t>
            </a:r>
            <a:r>
              <a:rPr lang="es-CL" sz="1100" dirty="0"/>
              <a:t>: I</a:t>
            </a:r>
            <a:r>
              <a:rPr lang="es-CL" dirty="0"/>
              <a:t>nformación recopilada sistemáticamente sobre estudiantes, familias, docentes y la escuela. Al organizarse, estos antecedentes —que pueden ser cualitativos o cuantitativos— permiten representar aspectos concretos del curso o de la institución y transformarse en conocimiento útil para la toma de decisiones (Agencia de Calidad de la Educación, 2021).</a:t>
            </a:r>
            <a:endParaRPr dirty="0"/>
          </a:p>
        </p:txBody>
      </p:sp>
      <p:sp>
        <p:nvSpPr>
          <p:cNvPr id="107" name="Google Shape;1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ES" b="1" dirty="0"/>
              <a:t>Nota al docente: </a:t>
            </a:r>
            <a:endParaRPr b="1" dirty="0"/>
          </a:p>
          <a:p>
            <a:pPr marL="0" marR="0" lvl="0" indent="0" algn="l" rtl="0">
              <a:lnSpc>
                <a:spcPct val="100000"/>
              </a:lnSpc>
              <a:spcBef>
                <a:spcPts val="0"/>
              </a:spcBef>
              <a:spcAft>
                <a:spcPts val="0"/>
              </a:spcAft>
              <a:buNone/>
            </a:pPr>
            <a:endParaRPr b="1" dirty="0"/>
          </a:p>
          <a:p>
            <a:pPr marL="457200" marR="0" lvl="0" indent="-298450" algn="l" rtl="0">
              <a:lnSpc>
                <a:spcPct val="100000"/>
              </a:lnSpc>
              <a:spcBef>
                <a:spcPts val="0"/>
              </a:spcBef>
              <a:spcAft>
                <a:spcPts val="0"/>
              </a:spcAft>
              <a:buSzPts val="1100"/>
              <a:buChar char="●"/>
            </a:pPr>
            <a:r>
              <a:rPr lang="es-ES" dirty="0"/>
              <a:t>Otros ejemplos de datos en la escuela son los resultados del </a:t>
            </a:r>
            <a:r>
              <a:rPr lang="es-ES" sz="1100" dirty="0"/>
              <a:t>Simce y el DIA, </a:t>
            </a:r>
            <a:r>
              <a:rPr lang="es-ES" dirty="0"/>
              <a:t>dos</a:t>
            </a:r>
            <a:r>
              <a:rPr lang="es-ES" sz="1100" dirty="0"/>
              <a:t> pruebas </a:t>
            </a:r>
            <a:r>
              <a:rPr lang="es-ES" dirty="0"/>
              <a:t>que</a:t>
            </a:r>
            <a:r>
              <a:rPr lang="es-ES" sz="1100" dirty="0"/>
              <a:t> nos dan información acerca de los avances o dificultades en los aprendizajes</a:t>
            </a:r>
            <a:r>
              <a:rPr lang="es-ES" dirty="0"/>
              <a:t>, pero también en lo socioemocional o en los Indicadores de Desarrollo Personal y Social (IDPS).</a:t>
            </a:r>
            <a:endParaRPr dirty="0"/>
          </a:p>
          <a:p>
            <a:pPr marL="0" marR="0" lvl="0" indent="0" algn="l" rtl="0">
              <a:lnSpc>
                <a:spcPct val="100000"/>
              </a:lnSpc>
              <a:spcBef>
                <a:spcPts val="0"/>
              </a:spcBef>
              <a:spcAft>
                <a:spcPts val="0"/>
              </a:spcAft>
              <a:buNone/>
            </a:pPr>
            <a:r>
              <a:rPr lang="es-ES" dirty="0"/>
              <a:t>            Por e</a:t>
            </a:r>
            <a:r>
              <a:rPr lang="es-ES" sz="1100" dirty="0"/>
              <a:t>jemplo: cómo nos estamos sintiendo, cómo percibimos la convivencia,  cómo me siento en el colegio, entre otras. </a:t>
            </a:r>
            <a:endParaRPr sz="1100" dirty="0"/>
          </a:p>
          <a:p>
            <a:pPr marL="457200" marR="0" lvl="0" indent="-298450" algn="l" rtl="0">
              <a:lnSpc>
                <a:spcPct val="100000"/>
              </a:lnSpc>
              <a:spcBef>
                <a:spcPts val="0"/>
              </a:spcBef>
              <a:spcAft>
                <a:spcPts val="0"/>
              </a:spcAft>
              <a:buSzPts val="1100"/>
              <a:buChar char="●"/>
            </a:pPr>
            <a:r>
              <a:rPr lang="es-ES" sz="1100" dirty="0"/>
              <a:t>Por ello es importante incentivar a los estudiantes a responder con la </a:t>
            </a:r>
            <a:r>
              <a:rPr lang="es-ES" sz="1100" b="1" dirty="0"/>
              <a:t>mayor honestidad</a:t>
            </a:r>
            <a:r>
              <a:rPr lang="es-ES" sz="1100" dirty="0"/>
              <a:t> </a:t>
            </a:r>
            <a:r>
              <a:rPr lang="es-ES" sz="1100" b="1" dirty="0"/>
              <a:t>posible </a:t>
            </a:r>
            <a:r>
              <a:rPr lang="es-ES" sz="1100" dirty="0"/>
              <a:t>y así tener información fidedigna que nos permita </a:t>
            </a:r>
            <a:r>
              <a:rPr lang="es-ES" sz="1100" b="1" dirty="0"/>
              <a:t>identificar alertas y actuar de manera oportuna</a:t>
            </a:r>
            <a:r>
              <a:rPr lang="es-ES" b="1" dirty="0"/>
              <a:t>.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CL" b="1" dirty="0"/>
              <a:t>Nota al docente: </a:t>
            </a:r>
          </a:p>
          <a:p>
            <a:pPr marL="0" marR="0" lvl="0" indent="0" algn="l" rtl="0">
              <a:lnSpc>
                <a:spcPct val="100000"/>
              </a:lnSpc>
              <a:spcBef>
                <a:spcPts val="0"/>
              </a:spcBef>
              <a:spcAft>
                <a:spcPts val="0"/>
              </a:spcAft>
              <a:buNone/>
            </a:pPr>
            <a:endParaRPr lang="es-CL" b="1" dirty="0"/>
          </a:p>
          <a:p>
            <a:pPr marL="457200" marR="0" lvl="0" indent="-298450" algn="l" rtl="0">
              <a:lnSpc>
                <a:spcPct val="100000"/>
              </a:lnSpc>
              <a:spcBef>
                <a:spcPts val="0"/>
              </a:spcBef>
              <a:spcAft>
                <a:spcPts val="0"/>
              </a:spcAft>
              <a:buSzPts val="1100"/>
              <a:buChar char="●"/>
            </a:pPr>
            <a:r>
              <a:rPr lang="es-CL" dirty="0"/>
              <a:t>Es importante asegurarse de contar con todo el material necesario para la implementación del taller.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dirty="0"/>
              <a:t>Nota la docente: </a:t>
            </a:r>
            <a:endParaRPr b="1" dirty="0"/>
          </a:p>
          <a:p>
            <a:pPr marL="0" lvl="0" indent="0" algn="l" rtl="0">
              <a:lnSpc>
                <a:spcPct val="100000"/>
              </a:lnSpc>
              <a:spcBef>
                <a:spcPts val="0"/>
              </a:spcBef>
              <a:spcAft>
                <a:spcPts val="0"/>
              </a:spcAft>
              <a:buSzPts val="1100"/>
              <a:buNone/>
            </a:pPr>
            <a:r>
              <a:rPr lang="es-ES" dirty="0">
                <a:latin typeface="Arial"/>
                <a:ea typeface="Arial"/>
                <a:cs typeface="Arial"/>
                <a:sym typeface="Arial"/>
              </a:rPr>
              <a:t>También se podrían asignar otros roles para que haya una participación más activa, p</a:t>
            </a:r>
            <a:r>
              <a:rPr lang="es-ES" sz="1100" dirty="0">
                <a:latin typeface="Arial"/>
                <a:ea typeface="Arial"/>
                <a:cs typeface="Arial"/>
                <a:sym typeface="Arial"/>
              </a:rPr>
              <a:t>or ejemplo:</a:t>
            </a:r>
            <a:endParaRPr sz="1100" dirty="0">
              <a:latin typeface="Arial"/>
              <a:ea typeface="Arial"/>
              <a:cs typeface="Arial"/>
              <a:sym typeface="Arial"/>
            </a:endParaRPr>
          </a:p>
          <a:p>
            <a:pPr marL="457200" lvl="0" indent="-298450" algn="l" rtl="0">
              <a:lnSpc>
                <a:spcPct val="115000"/>
              </a:lnSpc>
              <a:spcBef>
                <a:spcPts val="0"/>
              </a:spcBef>
              <a:spcAft>
                <a:spcPts val="0"/>
              </a:spcAft>
              <a:buSzPts val="1100"/>
              <a:buChar char="●"/>
            </a:pPr>
            <a:r>
              <a:rPr lang="es-ES" sz="1100" dirty="0">
                <a:latin typeface="Arial"/>
                <a:ea typeface="Arial"/>
                <a:cs typeface="Arial"/>
                <a:sym typeface="Arial"/>
              </a:rPr>
              <a:t>Facilitador/a o Investigador/a: lee el caso.</a:t>
            </a:r>
            <a:endParaRPr dirty="0"/>
          </a:p>
          <a:p>
            <a:pPr marL="457200" lvl="0" indent="-298450" algn="l" rtl="0">
              <a:lnSpc>
                <a:spcPct val="115000"/>
              </a:lnSpc>
              <a:spcBef>
                <a:spcPts val="800"/>
              </a:spcBef>
              <a:spcAft>
                <a:spcPts val="0"/>
              </a:spcAft>
              <a:buSzPts val="1100"/>
              <a:buChar char="●"/>
            </a:pPr>
            <a:r>
              <a:rPr lang="es-ES" sz="1100" dirty="0">
                <a:latin typeface="Arial"/>
                <a:ea typeface="Arial"/>
                <a:cs typeface="Arial"/>
                <a:sym typeface="Arial"/>
              </a:rPr>
              <a:t>Analista: busca en el tablero de datos y comparte datos importantes</a:t>
            </a:r>
            <a:endParaRPr dirty="0"/>
          </a:p>
          <a:p>
            <a:pPr marL="457200" lvl="0" indent="-298450" algn="l" rtl="0">
              <a:lnSpc>
                <a:spcPct val="115000"/>
              </a:lnSpc>
              <a:spcBef>
                <a:spcPts val="800"/>
              </a:spcBef>
              <a:spcAft>
                <a:spcPts val="0"/>
              </a:spcAft>
              <a:buSzPts val="1100"/>
              <a:buChar char="●"/>
            </a:pPr>
            <a:r>
              <a:rPr lang="es-ES" sz="1100" dirty="0">
                <a:latin typeface="Arial"/>
                <a:ea typeface="Arial"/>
                <a:cs typeface="Arial"/>
                <a:sym typeface="Arial"/>
              </a:rPr>
              <a:t>Secretario/a: anota acuerdos</a:t>
            </a:r>
            <a:endParaRPr dirty="0"/>
          </a:p>
          <a:p>
            <a:pPr marL="457200" lvl="0" indent="-298450" algn="l" rtl="0">
              <a:lnSpc>
                <a:spcPct val="115000"/>
              </a:lnSpc>
              <a:spcBef>
                <a:spcPts val="800"/>
              </a:spcBef>
              <a:spcAft>
                <a:spcPts val="0"/>
              </a:spcAft>
              <a:buSzPts val="1100"/>
              <a:buChar char="●"/>
            </a:pPr>
            <a:r>
              <a:rPr lang="es-ES" sz="1100" dirty="0">
                <a:latin typeface="Arial"/>
                <a:ea typeface="Arial"/>
                <a:cs typeface="Arial"/>
                <a:sym typeface="Arial"/>
              </a:rPr>
              <a:t>Vocero/a: presenta decisiones.</a:t>
            </a:r>
            <a:endParaRPr dirty="0"/>
          </a:p>
          <a:p>
            <a:pPr marL="457200" lvl="0" indent="-298450" algn="l" rtl="0">
              <a:lnSpc>
                <a:spcPct val="115000"/>
              </a:lnSpc>
              <a:spcBef>
                <a:spcPts val="800"/>
              </a:spcBef>
              <a:spcAft>
                <a:spcPts val="0"/>
              </a:spcAft>
              <a:buSzPts val="1100"/>
              <a:buChar char="●"/>
            </a:pPr>
            <a:r>
              <a:rPr lang="es-ES" sz="1100" dirty="0">
                <a:latin typeface="Arial"/>
                <a:ea typeface="Arial"/>
                <a:cs typeface="Arial"/>
                <a:sym typeface="Arial"/>
              </a:rPr>
              <a:t>Guardián del tiempo: </a:t>
            </a:r>
            <a:r>
              <a:rPr lang="es-ES" dirty="0"/>
              <a:t>u</a:t>
            </a:r>
            <a:r>
              <a:rPr lang="es-ES" sz="1100" dirty="0">
                <a:latin typeface="Arial"/>
                <a:ea typeface="Arial"/>
                <a:cs typeface="Arial"/>
                <a:sym typeface="Arial"/>
              </a:rPr>
              <a:t>sa el token.</a:t>
            </a:r>
            <a:endParaRPr dirty="0"/>
          </a:p>
          <a:p>
            <a:pPr marL="457200" lvl="0" indent="-228600" algn="l" rtl="0">
              <a:lnSpc>
                <a:spcPct val="100000"/>
              </a:lnSpc>
              <a:spcBef>
                <a:spcPts val="800"/>
              </a:spcBef>
              <a:spcAft>
                <a:spcPts val="0"/>
              </a:spcAft>
              <a:buSzPts val="1100"/>
              <a:buNone/>
            </a:pPr>
            <a:endParaRPr dirty="0">
              <a:highlight>
                <a:schemeClr val="lt1"/>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ES" b="1" dirty="0"/>
              <a:t>Nota al docente:</a:t>
            </a:r>
            <a:endParaRPr b="1" dirty="0"/>
          </a:p>
          <a:p>
            <a:pPr marL="0" marR="0" lvl="0" indent="0" algn="l" rtl="0">
              <a:lnSpc>
                <a:spcPct val="100000"/>
              </a:lnSpc>
              <a:spcBef>
                <a:spcPts val="0"/>
              </a:spcBef>
              <a:spcAft>
                <a:spcPts val="0"/>
              </a:spcAft>
              <a:buNone/>
            </a:pPr>
            <a:endParaRPr dirty="0"/>
          </a:p>
          <a:p>
            <a:pPr marL="457200" marR="0" lvl="0" indent="-298450" algn="l" rtl="0">
              <a:lnSpc>
                <a:spcPct val="100000"/>
              </a:lnSpc>
              <a:spcBef>
                <a:spcPts val="0"/>
              </a:spcBef>
              <a:spcAft>
                <a:spcPts val="0"/>
              </a:spcAft>
              <a:buSzPts val="1100"/>
              <a:buChar char="●"/>
            </a:pPr>
            <a:r>
              <a:rPr lang="es-ES" sz="1100" dirty="0"/>
              <a:t>Reparta el material a los grupos mientras se presenta esta diapositiva. </a:t>
            </a:r>
          </a:p>
          <a:p>
            <a:pPr marL="457200" marR="0" lvl="0" indent="-298450" algn="l" rtl="0">
              <a:lnSpc>
                <a:spcPct val="100000"/>
              </a:lnSpc>
              <a:spcBef>
                <a:spcPts val="0"/>
              </a:spcBef>
              <a:spcAft>
                <a:spcPts val="0"/>
              </a:spcAft>
              <a:buSzPts val="1100"/>
              <a:buChar char="●"/>
            </a:pPr>
            <a:r>
              <a:rPr lang="es-ES" sz="1100" dirty="0"/>
              <a:t>Atención: Se requiere solo un Tablero Compromiso Colectivo ya que este se trabaja como curso.</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dirty="0"/>
          </a:p>
          <a:p>
            <a:pPr marL="0" lvl="0" indent="0" algn="l" rtl="0">
              <a:spcBef>
                <a:spcPts val="0"/>
              </a:spcBef>
              <a:spcAft>
                <a:spcPts val="0"/>
              </a:spcAft>
              <a:buClr>
                <a:schemeClr val="dk1"/>
              </a:buClr>
              <a:buSzPts val="1100"/>
              <a:buFont typeface="Arial"/>
              <a:buNone/>
            </a:pPr>
            <a:r>
              <a:rPr lang="es-ES" b="1" dirty="0">
                <a:solidFill>
                  <a:schemeClr val="dk1"/>
                </a:solidFill>
              </a:rPr>
              <a:t>Nota al docente:</a:t>
            </a:r>
            <a:endParaRPr b="1" dirty="0">
              <a:solidFill>
                <a:schemeClr val="dk1"/>
              </a:solidFill>
            </a:endParaRPr>
          </a:p>
          <a:p>
            <a:pPr marL="0" lvl="0" indent="0" algn="l" rtl="0">
              <a:lnSpc>
                <a:spcPct val="100000"/>
              </a:lnSpc>
              <a:spcBef>
                <a:spcPts val="0"/>
              </a:spcBef>
              <a:spcAft>
                <a:spcPts val="0"/>
              </a:spcAft>
              <a:buSzPts val="1100"/>
              <a:buNone/>
            </a:pPr>
            <a:r>
              <a:rPr lang="es-ES" sz="1100" dirty="0"/>
              <a:t>Es importante enfatizar que:</a:t>
            </a:r>
            <a:endParaRPr dirty="0"/>
          </a:p>
          <a:p>
            <a:pPr marL="457200" lvl="0" indent="-228600" algn="l" rtl="0">
              <a:lnSpc>
                <a:spcPct val="100000"/>
              </a:lnSpc>
              <a:spcBef>
                <a:spcPts val="0"/>
              </a:spcBef>
              <a:spcAft>
                <a:spcPts val="0"/>
              </a:spcAft>
              <a:buSzPts val="1100"/>
              <a:buChar char="●"/>
            </a:pPr>
            <a:r>
              <a:rPr lang="es-ES" sz="1100" dirty="0"/>
              <a:t>Trabajaremos sobre un caso ficticio.  </a:t>
            </a:r>
            <a:endParaRPr dirty="0"/>
          </a:p>
          <a:p>
            <a:pPr marL="457200" lvl="0" indent="-228600" algn="l" rtl="0">
              <a:lnSpc>
                <a:spcPct val="100000"/>
              </a:lnSpc>
              <a:spcBef>
                <a:spcPts val="0"/>
              </a:spcBef>
              <a:spcAft>
                <a:spcPts val="0"/>
              </a:spcAft>
              <a:buSzPts val="1100"/>
              <a:buChar char="●"/>
            </a:pPr>
            <a:r>
              <a:rPr lang="es-ES" sz="1100" dirty="0"/>
              <a:t>Esta actividad es un espacio que depende de todas y todos para que resulte y que cada opinión importa. </a:t>
            </a:r>
            <a:endParaRPr dirty="0"/>
          </a:p>
          <a:p>
            <a:pPr marL="457200" lvl="0" indent="-228600" algn="l" rtl="0">
              <a:lnSpc>
                <a:spcPct val="100000"/>
              </a:lnSpc>
              <a:spcBef>
                <a:spcPts val="0"/>
              </a:spcBef>
              <a:spcAft>
                <a:spcPts val="0"/>
              </a:spcAft>
              <a:buSzPts val="1100"/>
              <a:buChar char="●"/>
            </a:pPr>
            <a:r>
              <a:rPr lang="es-ES" sz="1100" dirty="0"/>
              <a:t>Dejamos afuera los juicios y sobre todo validamos lo que cada uno/una siente frente a cada situación. </a:t>
            </a:r>
            <a:endParaRPr dirty="0"/>
          </a:p>
          <a:p>
            <a:pPr marL="457200" lvl="0" indent="-228600" algn="l" rtl="0">
              <a:lnSpc>
                <a:spcPct val="100000"/>
              </a:lnSpc>
              <a:spcBef>
                <a:spcPts val="0"/>
              </a:spcBef>
              <a:spcAft>
                <a:spcPts val="0"/>
              </a:spcAft>
              <a:buSzPts val="1100"/>
              <a:buChar char="●"/>
            </a:pPr>
            <a:r>
              <a:rPr lang="es-ES" sz="1100" dirty="0"/>
              <a:t>Es muy importante escuchar distintos puntos de vista.</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0" algn="just" rtl="0">
              <a:lnSpc>
                <a:spcPct val="150000"/>
              </a:lnSpc>
              <a:spcBef>
                <a:spcPts val="1200"/>
              </a:spcBef>
              <a:spcAft>
                <a:spcPts val="0"/>
              </a:spcAft>
              <a:buNone/>
            </a:pPr>
            <a:endParaRPr>
              <a:latin typeface="Arial"/>
              <a:ea typeface="Arial"/>
              <a:cs typeface="Arial"/>
              <a:sym typeface="Arial"/>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ES" b="1" dirty="0">
                <a:solidFill>
                  <a:schemeClr val="dk1"/>
                </a:solidFill>
              </a:rPr>
              <a:t>Nota al docente:</a:t>
            </a:r>
            <a:endParaRPr b="1" dirty="0">
              <a:solidFill>
                <a:schemeClr val="dk1"/>
              </a:solidFill>
            </a:endParaRPr>
          </a:p>
          <a:p>
            <a:pPr marL="171450" lvl="0" indent="-171450" algn="l" rtl="0">
              <a:spcBef>
                <a:spcPts val="0"/>
              </a:spcBef>
              <a:spcAft>
                <a:spcPts val="0"/>
              </a:spcAft>
              <a:buClr>
                <a:schemeClr val="dk1"/>
              </a:buClr>
              <a:buSzPts val="1100"/>
            </a:pPr>
            <a:r>
              <a:rPr lang="es-ES" dirty="0">
                <a:solidFill>
                  <a:schemeClr val="dk1"/>
                </a:solidFill>
              </a:rPr>
              <a:t>Designe un caso a cada grupo o invite a los grupos a elegir uno. En cualquier caso, debería verificar antes la temática más acorde al curso, considerando que no haya alguna situación parecida en el curso que pueda provocar incomodidad. </a:t>
            </a:r>
            <a:endParaRPr dirty="0">
              <a:solidFill>
                <a:schemeClr val="dk1"/>
              </a:solidFill>
            </a:endParaRPr>
          </a:p>
          <a:p>
            <a:pPr marL="171450" lvl="0" indent="-171450" algn="l" rtl="0">
              <a:spcBef>
                <a:spcPts val="0"/>
              </a:spcBef>
              <a:spcAft>
                <a:spcPts val="0"/>
              </a:spcAft>
              <a:buClr>
                <a:schemeClr val="dk1"/>
              </a:buClr>
              <a:buSzPts val="1100"/>
            </a:pPr>
            <a:r>
              <a:rPr lang="es-ES" dirty="0">
                <a:solidFill>
                  <a:schemeClr val="dk1"/>
                </a:solidFill>
              </a:rPr>
              <a:t>Un adulto siempre debe estar acompañando la actividad para cuidar el diálogo, ayudar por si alguien se incomoda y motivar a que todos participen. Por ello es que se sugiere coordinar esta actividad con la dupla psicosocial o el equipo de convivencia escolar.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just" rtl="0">
              <a:lnSpc>
                <a:spcPct val="150000"/>
              </a:lnSpc>
              <a:spcBef>
                <a:spcPts val="0"/>
              </a:spcBef>
              <a:spcAft>
                <a:spcPts val="0"/>
              </a:spcAft>
              <a:buClr>
                <a:schemeClr val="dk1"/>
              </a:buClr>
              <a:buSzPts val="1600"/>
              <a:buFont typeface="Arial"/>
              <a:buNone/>
            </a:pPr>
            <a:r>
              <a:rPr lang="es-ES" dirty="0">
                <a:solidFill>
                  <a:schemeClr val="dk1"/>
                </a:solidFill>
              </a:rPr>
              <a:t>Este juego nos permitirá:</a:t>
            </a:r>
            <a:endParaRPr dirty="0">
              <a:solidFill>
                <a:schemeClr val="dk1"/>
              </a:solidFill>
            </a:endParaRPr>
          </a:p>
          <a:p>
            <a:pPr marL="285750" lvl="0" indent="-228600" algn="just" rtl="0">
              <a:lnSpc>
                <a:spcPct val="150000"/>
              </a:lnSpc>
              <a:spcBef>
                <a:spcPts val="1200"/>
              </a:spcBef>
              <a:spcAft>
                <a:spcPts val="0"/>
              </a:spcAft>
              <a:buClr>
                <a:schemeClr val="dk1"/>
              </a:buClr>
              <a:buSzPts val="1100"/>
              <a:buChar char="•"/>
            </a:pPr>
            <a:r>
              <a:rPr lang="es-ES" dirty="0">
                <a:solidFill>
                  <a:schemeClr val="dk1"/>
                </a:solidFill>
              </a:rPr>
              <a:t>Aprender a ponernos en el lugar de otros.</a:t>
            </a:r>
            <a:endParaRPr dirty="0">
              <a:solidFill>
                <a:schemeClr val="dk1"/>
              </a:solidFill>
            </a:endParaRPr>
          </a:p>
          <a:p>
            <a:pPr marL="285750" lvl="0" indent="-228600" algn="just" rtl="0">
              <a:lnSpc>
                <a:spcPct val="150000"/>
              </a:lnSpc>
              <a:spcBef>
                <a:spcPts val="1200"/>
              </a:spcBef>
              <a:spcAft>
                <a:spcPts val="0"/>
              </a:spcAft>
              <a:buClr>
                <a:schemeClr val="dk1"/>
              </a:buClr>
              <a:buSzPts val="1100"/>
              <a:buChar char="•"/>
            </a:pPr>
            <a:r>
              <a:rPr lang="es-ES" dirty="0">
                <a:solidFill>
                  <a:schemeClr val="dk1"/>
                </a:solidFill>
              </a:rPr>
              <a:t>Tomar decisiones pensando en el bienestar común.</a:t>
            </a:r>
            <a:endParaRPr dirty="0">
              <a:solidFill>
                <a:schemeClr val="dk1"/>
              </a:solidFill>
            </a:endParaRPr>
          </a:p>
          <a:p>
            <a:pPr marL="285750" lvl="0" indent="-228600" algn="just" rtl="0">
              <a:lnSpc>
                <a:spcPct val="150000"/>
              </a:lnSpc>
              <a:spcBef>
                <a:spcPts val="1200"/>
              </a:spcBef>
              <a:spcAft>
                <a:spcPts val="0"/>
              </a:spcAft>
              <a:buClr>
                <a:schemeClr val="dk1"/>
              </a:buClr>
              <a:buSzPts val="1100"/>
              <a:buChar char="•"/>
            </a:pPr>
            <a:r>
              <a:rPr lang="es-ES" dirty="0">
                <a:solidFill>
                  <a:schemeClr val="dk1"/>
                </a:solidFill>
              </a:rPr>
              <a:t>Usar información del curso y de la escuela para mejorar la convivencia.</a:t>
            </a:r>
            <a:endParaRPr b="1" dirty="0">
              <a:solidFill>
                <a:schemeClr val="dk1"/>
              </a:solidFill>
            </a:endParaRPr>
          </a:p>
          <a:p>
            <a:pPr marL="0" marR="0" lvl="0" indent="0" algn="just" rtl="0">
              <a:lnSpc>
                <a:spcPct val="150000"/>
              </a:lnSpc>
              <a:spcBef>
                <a:spcPts val="1200"/>
              </a:spcBef>
              <a:spcAft>
                <a:spcPts val="0"/>
              </a:spcAft>
              <a:buNone/>
            </a:pPr>
            <a:endParaRPr sz="1100" b="0" i="0" u="none" strike="noStrike" cap="none" dirty="0">
              <a:solidFill>
                <a:srgbClr val="000000"/>
              </a:solidFill>
              <a:latin typeface="Arial"/>
              <a:ea typeface="Arial"/>
              <a:cs typeface="Arial"/>
              <a:sym typeface="Arial"/>
            </a:endParaRPr>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3" name="Google Shape;23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a:solidFill>
                  <a:schemeClr val="dk1"/>
                </a:solidFill>
              </a:rPr>
              <a:t>Nota al docente:</a:t>
            </a:r>
            <a:endParaRPr b="1">
              <a:solidFill>
                <a:schemeClr val="dk1"/>
              </a:solidFill>
            </a:endParaRPr>
          </a:p>
          <a:p>
            <a:pPr marL="0" lvl="0" indent="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s-ES"/>
              <a:t>Vaya guiando cada paso, según lo indica el manual. </a:t>
            </a:r>
            <a:endParaRPr/>
          </a:p>
          <a:p>
            <a:pPr marL="457200" lvl="0" indent="0" algn="l" rtl="0">
              <a:lnSpc>
                <a:spcPct val="100000"/>
              </a:lnSpc>
              <a:spcBef>
                <a:spcPts val="0"/>
              </a:spcBef>
              <a:spcAft>
                <a:spcPts val="0"/>
              </a:spcAft>
              <a:buNone/>
            </a:pPr>
            <a:endParaRPr/>
          </a:p>
          <a:p>
            <a:pPr marL="457200" lvl="0" indent="-298450" algn="l" rtl="0">
              <a:lnSpc>
                <a:spcPct val="100000"/>
              </a:lnSpc>
              <a:spcBef>
                <a:spcPts val="0"/>
              </a:spcBef>
              <a:spcAft>
                <a:spcPts val="0"/>
              </a:spcAft>
              <a:buSzPts val="1100"/>
              <a:buChar char="●"/>
            </a:pPr>
            <a:r>
              <a:rPr lang="es-ES"/>
              <a:t>Es optativo utilizar las siguientes láminas (22 a la 24) ya que es lo mismo que indica el manual.</a:t>
            </a: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ES" b="1" dirty="0">
                <a:solidFill>
                  <a:schemeClr val="dk1"/>
                </a:solidFill>
              </a:rPr>
              <a:t>Nota al docente:</a:t>
            </a:r>
            <a:endParaRPr dirty="0"/>
          </a:p>
          <a:p>
            <a:pPr marL="457200" lvl="0" indent="-298450" algn="l" rtl="0">
              <a:spcBef>
                <a:spcPts val="0"/>
              </a:spcBef>
              <a:spcAft>
                <a:spcPts val="0"/>
              </a:spcAft>
              <a:buClr>
                <a:schemeClr val="dk1"/>
              </a:buClr>
              <a:buSzPts val="1100"/>
              <a:buChar char="●"/>
            </a:pPr>
            <a:r>
              <a:rPr lang="es-ES" dirty="0">
                <a:solidFill>
                  <a:schemeClr val="dk1"/>
                </a:solidFill>
              </a:rPr>
              <a:t>Asigne solo 10 minutos para analizar las estrategias como curso y realizar la votación. </a:t>
            </a:r>
          </a:p>
          <a:p>
            <a:pPr marL="457200" lvl="0" indent="-298450" algn="l" rtl="0">
              <a:spcBef>
                <a:spcPts val="0"/>
              </a:spcBef>
              <a:spcAft>
                <a:spcPts val="0"/>
              </a:spcAft>
              <a:buClr>
                <a:schemeClr val="dk1"/>
              </a:buClr>
              <a:buSzPts val="1100"/>
              <a:buChar char="●"/>
            </a:pPr>
            <a:r>
              <a:rPr lang="es-ES" dirty="0">
                <a:solidFill>
                  <a:schemeClr val="dk1"/>
                </a:solidFill>
              </a:rPr>
              <a:t>Si bien, puede que haya más de una estrategia que sirva para el caso, es poco eficiente intentar hacerlas todas a la vez, por lo que es importante identificar por cuál comenzar a trabajar, de ahí que se incentive a los estudiantes a ponerse de acuerdo en sólo una por curso y por escuela.</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ES" b="1" dirty="0">
                <a:solidFill>
                  <a:schemeClr val="dk1"/>
                </a:solidFill>
              </a:rPr>
              <a:t>Nota al docente:</a:t>
            </a:r>
            <a:endParaRPr b="1" dirty="0">
              <a:solidFill>
                <a:schemeClr val="dk1"/>
              </a:solidFill>
            </a:endParaRPr>
          </a:p>
          <a:p>
            <a:pPr marL="457200" marR="0" lvl="0" indent="-298450" algn="l" rtl="0">
              <a:lnSpc>
                <a:spcPct val="100000"/>
              </a:lnSpc>
              <a:spcBef>
                <a:spcPts val="0"/>
              </a:spcBef>
              <a:spcAft>
                <a:spcPts val="0"/>
              </a:spcAft>
              <a:buSzPts val="1100"/>
              <a:buChar char="●"/>
            </a:pPr>
            <a:r>
              <a:rPr lang="es-ES" dirty="0"/>
              <a:t>También se puede incentivar a que el equipo proponga estrategias diferentes a las que aparecen en las tarjetas, luego de haber realizado la votación. </a:t>
            </a:r>
            <a:endParaRPr dirty="0"/>
          </a:p>
          <a:p>
            <a:pPr marL="457200" marR="0" lvl="0" indent="-298450" algn="l" rtl="0">
              <a:lnSpc>
                <a:spcPct val="100000"/>
              </a:lnSpc>
              <a:spcBef>
                <a:spcPts val="0"/>
              </a:spcBef>
              <a:spcAft>
                <a:spcPts val="0"/>
              </a:spcAft>
              <a:buSzPts val="1100"/>
              <a:buChar char="●"/>
            </a:pPr>
            <a:r>
              <a:rPr lang="es-ES" dirty="0"/>
              <a:t>Asigne solo 10 minutos para realizar la votación de estrategias de la escuela.</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1" name="Google Shape;33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dirty="0">
                <a:solidFill>
                  <a:schemeClr val="dk1"/>
                </a:solidFill>
              </a:rPr>
              <a:t>Nota al docente:</a:t>
            </a:r>
            <a:endParaRPr b="1" dirty="0">
              <a:solidFill>
                <a:schemeClr val="dk1"/>
              </a:solidFill>
            </a:endParaRPr>
          </a:p>
          <a:p>
            <a:pPr marL="457200" lvl="0" indent="-298450" algn="l" rtl="0">
              <a:lnSpc>
                <a:spcPct val="100000"/>
              </a:lnSpc>
              <a:spcBef>
                <a:spcPts val="0"/>
              </a:spcBef>
              <a:spcAft>
                <a:spcPts val="0"/>
              </a:spcAft>
              <a:buSzPts val="1100"/>
              <a:buFont typeface="Arial"/>
              <a:buChar char="●"/>
            </a:pPr>
            <a:r>
              <a:rPr lang="es-ES" sz="1100" b="0" i="0" u="none" strike="noStrike" dirty="0">
                <a:latin typeface="Arial"/>
                <a:ea typeface="Arial"/>
                <a:cs typeface="Arial"/>
                <a:sym typeface="Arial"/>
              </a:rPr>
              <a:t>Invite a los grupos a una plenaria, donde compartirán el trabajo realizado.</a:t>
            </a:r>
            <a:endParaRPr sz="1100" b="0" i="0" u="none" strike="noStrike" dirty="0">
              <a:latin typeface="Arial"/>
              <a:ea typeface="Arial"/>
              <a:cs typeface="Arial"/>
              <a:sym typeface="Arial"/>
            </a:endParaRPr>
          </a:p>
          <a:p>
            <a:pPr marL="457200" lvl="0" indent="-298450" algn="l" rtl="0">
              <a:lnSpc>
                <a:spcPct val="100000"/>
              </a:lnSpc>
              <a:spcBef>
                <a:spcPts val="0"/>
              </a:spcBef>
              <a:spcAft>
                <a:spcPts val="0"/>
              </a:spcAft>
              <a:buSzPts val="1100"/>
              <a:buChar char="●"/>
            </a:pPr>
            <a:r>
              <a:rPr lang="es-ES" sz="1100" b="0" i="0" u="none" strike="noStrike" dirty="0">
                <a:latin typeface="Arial"/>
                <a:ea typeface="Arial"/>
                <a:cs typeface="Arial"/>
                <a:sym typeface="Arial"/>
              </a:rPr>
              <a:t>Si el docente ha asignado diferentes casos a los equipos, al terminar el paso 4, puede invitar a que se reúnan equipos que hayan trabajado el mismo caso para compartir</a:t>
            </a:r>
            <a:r>
              <a:rPr lang="es-ES" dirty="0"/>
              <a:t> </a:t>
            </a:r>
            <a:r>
              <a:rPr lang="es-ES" sz="1100" b="0" i="0" u="none" strike="noStrike" dirty="0">
                <a:latin typeface="Arial"/>
                <a:ea typeface="Arial"/>
                <a:cs typeface="Arial"/>
                <a:sym typeface="Arial"/>
              </a:rPr>
              <a:t>sus análisis, decisiones y las razones de sus elecciones y luego, juntos vayan y compartan sus conclusiones en la plenaria.</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6" name="Google Shape;33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s-ES" b="1" dirty="0">
                <a:solidFill>
                  <a:schemeClr val="dk1"/>
                </a:solidFill>
              </a:rPr>
              <a:t>Nota al docente:</a:t>
            </a:r>
            <a:endParaRPr b="1" dirty="0">
              <a:solidFill>
                <a:schemeClr val="dk1"/>
              </a:solidFill>
            </a:endParaRPr>
          </a:p>
          <a:p>
            <a:pPr marL="158750" lvl="0" indent="0" algn="l" rtl="0">
              <a:lnSpc>
                <a:spcPct val="100000"/>
              </a:lnSpc>
              <a:spcBef>
                <a:spcPts val="0"/>
              </a:spcBef>
              <a:spcAft>
                <a:spcPts val="0"/>
              </a:spcAft>
              <a:buSzPts val="1100"/>
              <a:buNone/>
            </a:pPr>
            <a:endParaRPr sz="1800" dirty="0"/>
          </a:p>
          <a:p>
            <a:pPr marL="457200" lvl="0" indent="-298450" algn="l" rtl="0">
              <a:lnSpc>
                <a:spcPct val="100000"/>
              </a:lnSpc>
              <a:spcBef>
                <a:spcPts val="0"/>
              </a:spcBef>
              <a:spcAft>
                <a:spcPts val="0"/>
              </a:spcAft>
              <a:buSzPts val="1100"/>
              <a:buFont typeface="Arial"/>
              <a:buChar char="●"/>
            </a:pPr>
            <a:r>
              <a:rPr lang="es-ES" b="0" i="0" u="none" strike="noStrike" dirty="0">
                <a:latin typeface="Arial"/>
                <a:ea typeface="Arial"/>
                <a:cs typeface="Arial"/>
                <a:sym typeface="Arial"/>
              </a:rPr>
              <a:t>Todos los grupos participan en una plenaria compartiendo sus conclusiones, para lo que es necesario facilitar la participación de todos los grupos en cuanto a responder las preguntas planteadas.</a:t>
            </a:r>
          </a:p>
          <a:p>
            <a:pPr marL="457200" lvl="0" indent="-298450" algn="l" rtl="0">
              <a:lnSpc>
                <a:spcPct val="100000"/>
              </a:lnSpc>
              <a:spcBef>
                <a:spcPts val="0"/>
              </a:spcBef>
              <a:spcAft>
                <a:spcPts val="0"/>
              </a:spcAft>
              <a:buSzPts val="1100"/>
              <a:buFont typeface="Arial"/>
              <a:buChar char="●"/>
            </a:pPr>
            <a:r>
              <a:rPr lang="es-CL" b="0" i="0" u="none" strike="noStrike" dirty="0">
                <a:latin typeface="Arial"/>
                <a:cs typeface="Arial"/>
                <a:sym typeface="Arial"/>
              </a:rPr>
              <a:t>Para el cierre de este espacio, se sugiere destacar la importante de que las y </a:t>
            </a:r>
            <a:r>
              <a:rPr lang="es-CL" sz="1800" kern="100" dirty="0">
                <a:effectLst/>
                <a:latin typeface="Calibri" panose="020F0502020204030204" pitchFamily="34" charset="0"/>
                <a:ea typeface="Aptos" panose="020B0004020202020204" pitchFamily="34" charset="0"/>
                <a:cs typeface="Times New Roman" panose="02020603050405020304" pitchFamily="18" charset="0"/>
              </a:rPr>
              <a:t>los estudiantes sean actores activos en la mejora de su escuela, fortaleciendo la participación, la corresponsabilidad y el desarrollo de habilidades socioemocionales y ciudadanas.</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s-CL" sz="1800" kern="100" dirty="0">
                <a:effectLst/>
                <a:latin typeface="Calibri" panose="020F0502020204030204" pitchFamily="34" charset="0"/>
                <a:ea typeface="Aptos" panose="020B0004020202020204" pitchFamily="34" charset="0"/>
                <a:cs typeface="Times New Roman" panose="02020603050405020304" pitchFamily="18" charset="0"/>
              </a:rPr>
              <a:t>Además, se presenta una oportunidad para que las y los estudiantes comprendan el sentido de instrumentos como el DIA Socioemocional, el Cuestionario de Convivencia Escolar, el SIMCE; los IDPS y otros datos institucionales, mostrando que la información que entregan al responder estos cuestionarios y/o evaluaciones puede traducirse en decisiones concretas para mejorar el bienestar colectivo. De ahí la importancia de responder este tipo de evaluaciones y cuestionarios con honestidad.</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0" indent="-298450" algn="l" rtl="0">
              <a:lnSpc>
                <a:spcPct val="100000"/>
              </a:lnSpc>
              <a:spcBef>
                <a:spcPts val="0"/>
              </a:spcBef>
              <a:spcAft>
                <a:spcPts val="0"/>
              </a:spcAft>
              <a:buSzPts val="1100"/>
              <a:buFont typeface="Arial"/>
              <a:buChar char="●"/>
            </a:pPr>
            <a:endParaRPr dirty="0"/>
          </a:p>
          <a:p>
            <a:pPr marL="0" marR="0" lvl="0" indent="0" algn="l" rtl="0">
              <a:lnSpc>
                <a:spcPct val="100000"/>
              </a:lnSpc>
              <a:spcBef>
                <a:spcPts val="0"/>
              </a:spcBef>
              <a:spcAft>
                <a:spcPts val="0"/>
              </a:spcAft>
              <a:buNone/>
            </a:pP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5" name="Google Shape;34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dirty="0">
                <a:solidFill>
                  <a:schemeClr val="dk1"/>
                </a:solidFill>
              </a:rPr>
              <a:t>Nota al docente:</a:t>
            </a:r>
            <a:endParaRPr b="1" dirty="0">
              <a:solidFill>
                <a:schemeClr val="dk1"/>
              </a:solidFill>
            </a:endParaRPr>
          </a:p>
          <a:p>
            <a:pPr marL="457200" lvl="0" indent="-298450" algn="l" rtl="0">
              <a:lnSpc>
                <a:spcPct val="100000"/>
              </a:lnSpc>
              <a:spcBef>
                <a:spcPts val="0"/>
              </a:spcBef>
              <a:spcAft>
                <a:spcPts val="0"/>
              </a:spcAft>
              <a:buSzPts val="1100"/>
              <a:buChar char="●"/>
            </a:pPr>
            <a:r>
              <a:rPr lang="es-ES" dirty="0"/>
              <a:t>La invitación al curso es a observar lo que ocurre en su convivencia y bienestar, basándose en hechos, sin emitir juicios ni personalizar las situaciones. Enfatice la descripción de conductas y sus posibles implicancias.</a:t>
            </a:r>
            <a:endParaRPr dirty="0"/>
          </a:p>
          <a:p>
            <a:pPr marL="457200" lvl="0" indent="-298450" algn="l" rtl="0">
              <a:lnSpc>
                <a:spcPct val="100000"/>
              </a:lnSpc>
              <a:spcBef>
                <a:spcPts val="0"/>
              </a:spcBef>
              <a:spcAft>
                <a:spcPts val="0"/>
              </a:spcAft>
              <a:buSzPts val="1100"/>
              <a:buChar char="●"/>
            </a:pPr>
            <a:r>
              <a:rPr lang="es-ES" dirty="0"/>
              <a:t>Siga las instrucciones de las siguientes láminas.</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ES" b="1" dirty="0">
                <a:solidFill>
                  <a:schemeClr val="dk1"/>
                </a:solidFill>
              </a:rPr>
              <a:t>Nota al docente: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s-ES" dirty="0">
                <a:solidFill>
                  <a:schemeClr val="dk1"/>
                </a:solidFill>
              </a:rPr>
              <a:t>En este apartado, la invitación es a mirar la convivencia en el propio curso. Se les pide que, individualmente, respondan en pósit a las preguntas planteadas. Un pósit por respuesta, las que irán pegando en la pizarra, para que el o la docente pueda reunir aquellas que son similares y así identificar las principales fortalezas y desafíos del curso. </a:t>
            </a:r>
          </a:p>
          <a:p>
            <a:pPr marL="457200" lvl="0" indent="-298450" algn="l" rtl="0">
              <a:lnSpc>
                <a:spcPct val="115000"/>
              </a:lnSpc>
              <a:spcBef>
                <a:spcPts val="1200"/>
              </a:spcBef>
              <a:spcAft>
                <a:spcPts val="0"/>
              </a:spcAft>
              <a:buClr>
                <a:schemeClr val="dk1"/>
              </a:buClr>
              <a:buSzPts val="1100"/>
              <a:buChar char="●"/>
            </a:pPr>
            <a:r>
              <a:rPr lang="es-ES" dirty="0">
                <a:solidFill>
                  <a:schemeClr val="dk1"/>
                </a:solidFill>
              </a:rPr>
              <a:t>Se sugiere facilitar una conversación en que las y los estudiantes puedan ponerse de acuerdo en aquel desafío, vinculado a la convivencia y bienestar del curso, que quisieran abordar desde el siguiente día. </a:t>
            </a:r>
          </a:p>
          <a:p>
            <a:pPr marL="0" lvl="0" indent="0" algn="l" rtl="0">
              <a:spcBef>
                <a:spcPts val="1200"/>
              </a:spcBef>
              <a:spcAft>
                <a:spcPts val="0"/>
              </a:spcAft>
              <a:buClr>
                <a:schemeClr val="dk1"/>
              </a:buClr>
              <a:buSzPts val="1100"/>
              <a:buFont typeface="Arial"/>
              <a:buNone/>
            </a:pPr>
            <a:endParaRPr b="1" dirty="0">
              <a:solidFill>
                <a:schemeClr val="dk1"/>
              </a:solidFill>
            </a:endParaRPr>
          </a:p>
          <a:p>
            <a:pPr marL="0" marR="0" lvl="0" indent="0" algn="l" rtl="0">
              <a:lnSpc>
                <a:spcPct val="100000"/>
              </a:lnSpc>
              <a:spcBef>
                <a:spcPts val="0"/>
              </a:spcBef>
              <a:spcAft>
                <a:spcPts val="0"/>
              </a:spcAft>
              <a:buClr>
                <a:srgbClr val="000000"/>
              </a:buClr>
              <a:buSzPts val="1100"/>
              <a:buFont typeface="Arial"/>
              <a:buNone/>
            </a:pPr>
            <a:endParaRPr sz="1100" dirty="0">
              <a:latin typeface="Arial"/>
              <a:ea typeface="Arial"/>
              <a:cs typeface="Arial"/>
              <a:sym typeface="Arial"/>
            </a:endParaRPr>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ES" b="1" dirty="0">
                <a:solidFill>
                  <a:schemeClr val="dk1"/>
                </a:solidFill>
              </a:rPr>
              <a:t>Nota al docente: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s-ES" dirty="0">
                <a:solidFill>
                  <a:schemeClr val="dk1"/>
                </a:solidFill>
              </a:rPr>
              <a:t>Con el desafío que hayan acordado como curso, realizar una lluvia de ideas para determinar una o dos acciones concretas que implementarán como curso para lograr y/o mejorar el desafío. </a:t>
            </a:r>
          </a:p>
          <a:p>
            <a:pPr marL="457200" lvl="0" indent="-298450" algn="l" rtl="0">
              <a:lnSpc>
                <a:spcPct val="115000"/>
              </a:lnSpc>
              <a:spcBef>
                <a:spcPts val="1200"/>
              </a:spcBef>
              <a:spcAft>
                <a:spcPts val="0"/>
              </a:spcAft>
              <a:buClr>
                <a:schemeClr val="dk1"/>
              </a:buClr>
              <a:buSzPts val="1100"/>
              <a:buChar char="●"/>
            </a:pPr>
            <a:r>
              <a:rPr lang="es-ES" dirty="0">
                <a:solidFill>
                  <a:schemeClr val="dk1"/>
                </a:solidFill>
              </a:rPr>
              <a:t>En una siguiente oportunidad, los equipos </a:t>
            </a:r>
            <a:r>
              <a:rPr lang="es-ES" dirty="0" err="1">
                <a:solidFill>
                  <a:schemeClr val="dk1"/>
                </a:solidFill>
              </a:rPr>
              <a:t>DetectaLAB</a:t>
            </a:r>
            <a:r>
              <a:rPr lang="es-ES" dirty="0">
                <a:solidFill>
                  <a:schemeClr val="dk1"/>
                </a:solidFill>
              </a:rPr>
              <a:t> podrán abordar una situación real de su curso siguiendo los mismos pasos trabajados en el taller. Para ello, será importante recopilar datos que permitan comprender con mayor profundidad el desafío antes de analizarlo y tomar decisiones.</a:t>
            </a:r>
            <a:endParaRPr dirty="0">
              <a:solidFill>
                <a:schemeClr val="dk1"/>
              </a:solidFill>
            </a:endParaRPr>
          </a:p>
          <a:p>
            <a:pPr marL="0" lvl="0" indent="0" algn="l" rtl="0">
              <a:spcBef>
                <a:spcPts val="1200"/>
              </a:spcBef>
              <a:spcAft>
                <a:spcPts val="0"/>
              </a:spcAft>
              <a:buClr>
                <a:schemeClr val="dk1"/>
              </a:buClr>
              <a:buSzPts val="1100"/>
              <a:buFont typeface="Arial"/>
              <a:buNone/>
            </a:pPr>
            <a:endParaRPr b="1" dirty="0">
              <a:solidFill>
                <a:schemeClr val="dk1"/>
              </a:solidFill>
            </a:endParaRPr>
          </a:p>
          <a:p>
            <a:pPr marL="0" marR="0" lvl="0" indent="0" algn="l" rtl="0">
              <a:lnSpc>
                <a:spcPct val="100000"/>
              </a:lnSpc>
              <a:spcBef>
                <a:spcPts val="0"/>
              </a:spcBef>
              <a:spcAft>
                <a:spcPts val="0"/>
              </a:spcAft>
              <a:buClr>
                <a:srgbClr val="000000"/>
              </a:buClr>
              <a:buSzPts val="1100"/>
              <a:buFont typeface="Arial"/>
              <a:buNone/>
            </a:pPr>
            <a:endParaRPr sz="1100" dirty="0">
              <a:latin typeface="Arial"/>
              <a:ea typeface="Arial"/>
              <a:cs typeface="Arial"/>
              <a:sym typeface="Arial"/>
            </a:endParaRPr>
          </a:p>
          <a:p>
            <a:pPr marL="457200" lvl="0" indent="-22860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240978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ES" b="1" dirty="0">
                <a:solidFill>
                  <a:schemeClr val="dk1"/>
                </a:solidFill>
              </a:rPr>
              <a:t>Nota al docente:</a:t>
            </a:r>
            <a:endParaRPr b="1" dirty="0">
              <a:solidFill>
                <a:schemeClr val="dk1"/>
              </a:solidFill>
            </a:endParaRPr>
          </a:p>
          <a:p>
            <a:pPr marL="0" marR="0" lvl="0" indent="0" algn="l" rtl="0">
              <a:lnSpc>
                <a:spcPct val="100000"/>
              </a:lnSpc>
              <a:spcBef>
                <a:spcPts val="0"/>
              </a:spcBef>
              <a:spcAft>
                <a:spcPts val="0"/>
              </a:spcAft>
              <a:buClr>
                <a:srgbClr val="000000"/>
              </a:buClr>
              <a:buSzPts val="1100"/>
              <a:buFont typeface="Arial"/>
              <a:buNone/>
            </a:pPr>
            <a:endParaRPr dirty="0"/>
          </a:p>
          <a:p>
            <a:pPr marL="457200" marR="0" lvl="0" indent="-298450" algn="l" rtl="0">
              <a:lnSpc>
                <a:spcPct val="100000"/>
              </a:lnSpc>
              <a:spcBef>
                <a:spcPts val="0"/>
              </a:spcBef>
              <a:spcAft>
                <a:spcPts val="0"/>
              </a:spcAft>
              <a:buSzPts val="1100"/>
              <a:buChar char="●"/>
            </a:pPr>
            <a:r>
              <a:rPr lang="es-ES" sz="1100" dirty="0">
                <a:latin typeface="Arial"/>
                <a:ea typeface="Arial"/>
                <a:cs typeface="Arial"/>
                <a:sym typeface="Arial"/>
              </a:rPr>
              <a:t>Invit</a:t>
            </a:r>
            <a:r>
              <a:rPr lang="es-ES" dirty="0"/>
              <a:t>e</a:t>
            </a:r>
            <a:r>
              <a:rPr lang="es-ES" sz="1100" dirty="0">
                <a:latin typeface="Arial"/>
                <a:ea typeface="Arial"/>
                <a:cs typeface="Arial"/>
                <a:sym typeface="Arial"/>
              </a:rPr>
              <a:t> al curso a realizar la actividad del paso 5 para completar el Compromiso Colectivo, considerando la lluvia de ideas realizada. </a:t>
            </a:r>
            <a:endParaRPr dirty="0"/>
          </a:p>
          <a:p>
            <a:pPr marL="457200" marR="0" lvl="0" indent="-298450" algn="l" rtl="0">
              <a:lnSpc>
                <a:spcPct val="100000"/>
              </a:lnSpc>
              <a:spcBef>
                <a:spcPts val="0"/>
              </a:spcBef>
              <a:spcAft>
                <a:spcPts val="0"/>
              </a:spcAft>
              <a:buSzPts val="1100"/>
              <a:buChar char="●"/>
            </a:pPr>
            <a:r>
              <a:rPr lang="es-ES" sz="1100" dirty="0">
                <a:latin typeface="Arial"/>
                <a:ea typeface="Arial"/>
                <a:cs typeface="Arial"/>
                <a:sym typeface="Arial"/>
              </a:rPr>
              <a:t>Siga las instrucciones del manual</a:t>
            </a:r>
            <a:r>
              <a:rPr lang="es-ES" dirty="0"/>
              <a:t>. </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s-ES" b="1">
                <a:solidFill>
                  <a:schemeClr val="dk1"/>
                </a:solidFill>
              </a:rPr>
              <a:t>Nota al docente:</a:t>
            </a:r>
            <a:endParaRPr b="1">
              <a:solidFill>
                <a:schemeClr val="dk1"/>
              </a:solidFill>
            </a:endParaRPr>
          </a:p>
          <a:p>
            <a:pPr marL="0" marR="0" lvl="0" indent="0" algn="l" rtl="0">
              <a:lnSpc>
                <a:spcPct val="100000"/>
              </a:lnSpc>
              <a:spcBef>
                <a:spcPts val="0"/>
              </a:spcBef>
              <a:spcAft>
                <a:spcPts val="0"/>
              </a:spcAft>
              <a:buNone/>
            </a:pPr>
            <a:endParaRPr b="1">
              <a:solidFill>
                <a:schemeClr val="dk1"/>
              </a:solidFill>
            </a:endParaRPr>
          </a:p>
          <a:p>
            <a:pPr marL="457200" marR="0" lvl="0" indent="-298450" algn="l" rtl="0">
              <a:lnSpc>
                <a:spcPct val="100000"/>
              </a:lnSpc>
              <a:spcBef>
                <a:spcPts val="0"/>
              </a:spcBef>
              <a:spcAft>
                <a:spcPts val="0"/>
              </a:spcAft>
              <a:buClr>
                <a:srgbClr val="000000"/>
              </a:buClr>
              <a:buSzPts val="1100"/>
              <a:buFont typeface="Arial"/>
              <a:buChar char="●"/>
            </a:pPr>
            <a:r>
              <a:rPr lang="es-ES"/>
              <a:t>La última actividad es una autoevaluación personal. Tiene el objetivo de reflexionar y comprometerse con el bienestar y la convivencia. </a:t>
            </a:r>
            <a:endParaRPr/>
          </a:p>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s-ES" b="1" dirty="0">
                <a:solidFill>
                  <a:schemeClr val="dk1"/>
                </a:solidFill>
              </a:rPr>
              <a:t>Nota al docente: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s-ES" dirty="0">
                <a:solidFill>
                  <a:schemeClr val="dk1"/>
                </a:solidFill>
              </a:rPr>
              <a:t>Invite a los estudiantes a realizar una actividad metacognitiva preguntándose: </a:t>
            </a:r>
            <a:r>
              <a:rPr lang="es-ES" b="1" dirty="0">
                <a:solidFill>
                  <a:schemeClr val="dk1"/>
                </a:solidFill>
              </a:rPr>
              <a:t>¿Con qué me quedo? </a:t>
            </a:r>
            <a:r>
              <a:rPr lang="es-ES" b="0" dirty="0">
                <a:solidFill>
                  <a:schemeClr val="dk1"/>
                </a:solidFill>
              </a:rPr>
              <a:t>La que pueden responder a viva voz o en pósit.</a:t>
            </a:r>
            <a:endParaRPr b="1"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s-ES" dirty="0">
                <a:solidFill>
                  <a:schemeClr val="dk1"/>
                </a:solidFill>
              </a:rPr>
              <a:t>Durante la plenaria, invite a algunos estudiantes a compartir sus respuestas y refuerce los principales aprendizajes del taller.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s-ES" dirty="0">
                <a:solidFill>
                  <a:schemeClr val="dk1"/>
                </a:solidFill>
              </a:rPr>
              <a:t>Recuerde que, en una actividad posterior, podrán aplicar los pasos de </a:t>
            </a:r>
            <a:r>
              <a:rPr lang="es-ES" dirty="0" err="1">
                <a:solidFill>
                  <a:schemeClr val="dk1"/>
                </a:solidFill>
              </a:rPr>
              <a:t>DetectaLAB</a:t>
            </a:r>
            <a:r>
              <a:rPr lang="es-ES" dirty="0">
                <a:solidFill>
                  <a:schemeClr val="dk1"/>
                </a:solidFill>
              </a:rPr>
              <a:t> para abordar una situación real de su curso, por ejemplo, alguna de las identificadas durante la lluvia de ideas.</a:t>
            </a:r>
          </a:p>
          <a:p>
            <a:pPr marL="457200" lvl="0" indent="-298450" algn="l" rtl="0">
              <a:lnSpc>
                <a:spcPct val="115000"/>
              </a:lnSpc>
              <a:spcBef>
                <a:spcPts val="0"/>
              </a:spcBef>
              <a:spcAft>
                <a:spcPts val="0"/>
              </a:spcAft>
              <a:buClr>
                <a:schemeClr val="dk1"/>
              </a:buClr>
              <a:buSzPts val="1100"/>
              <a:buChar char="●"/>
            </a:pPr>
            <a:r>
              <a:rPr lang="es-ES" dirty="0">
                <a:solidFill>
                  <a:schemeClr val="dk1"/>
                </a:solidFill>
              </a:rPr>
              <a:t>Para cerrar, invítelos a elegir </a:t>
            </a:r>
            <a:r>
              <a:rPr lang="es-CL" dirty="0">
                <a:solidFill>
                  <a:schemeClr val="dk1"/>
                </a:solidFill>
              </a:rPr>
              <a:t>una sola letra/acción de una de las tres tarjetas: </a:t>
            </a:r>
            <a:r>
              <a:rPr lang="es-ES" dirty="0">
                <a:solidFill>
                  <a:schemeClr val="dk1"/>
                </a:solidFill>
              </a:rPr>
              <a:t>Diálogo, Compromiso democrático o Bienestar y buen trato,</a:t>
            </a:r>
            <a:r>
              <a:rPr lang="es-CL" dirty="0">
                <a:solidFill>
                  <a:schemeClr val="dk1"/>
                </a:solidFill>
              </a:rPr>
              <a:t> con la que se comprometerá durante las próximas dos semanas, pegándola en su cuaderno o en un "Mural de Compromisos del Curso" para hacerle seguimiento reflexivo en el consejo de curso o la hora de jefatura. </a:t>
            </a:r>
            <a:r>
              <a:rPr lang="es-ES" dirty="0">
                <a:solidFill>
                  <a:schemeClr val="dk1"/>
                </a:solidFill>
              </a:rPr>
              <a:t>(O podrían redactar su propio compromiso personal). </a:t>
            </a:r>
          </a:p>
          <a:p>
            <a:pPr marL="457200" marR="0" lvl="0" indent="-298450" algn="l" defTabSz="914400" rtl="0" eaLnBrk="1" fontAlgn="auto" latinLnBrk="0" hangingPunct="1">
              <a:lnSpc>
                <a:spcPct val="115000"/>
              </a:lnSpc>
              <a:spcBef>
                <a:spcPts val="0"/>
              </a:spcBef>
              <a:spcAft>
                <a:spcPts val="0"/>
              </a:spcAft>
              <a:buClr>
                <a:schemeClr val="dk1"/>
              </a:buClr>
              <a:buSzPts val="1100"/>
              <a:buFont typeface="Arial"/>
              <a:buChar char="●"/>
              <a:tabLst/>
              <a:defRPr/>
            </a:pPr>
            <a:r>
              <a:rPr lang="es-CL" dirty="0">
                <a:solidFill>
                  <a:schemeClr val="dk1"/>
                </a:solidFill>
              </a:rPr>
              <a:t>Cabe mencionar que los tres compromisos están vinculados a </a:t>
            </a:r>
            <a:r>
              <a:rPr lang="es-CL" sz="1800" kern="100" dirty="0">
                <a:effectLst/>
                <a:latin typeface="Calibri" panose="020F0502020204030204" pitchFamily="34" charset="0"/>
                <a:ea typeface="Aptos" panose="020B0004020202020204" pitchFamily="34" charset="0"/>
                <a:cs typeface="Times New Roman" panose="02020603050405020304" pitchFamily="18" charset="0"/>
              </a:rPr>
              <a:t>marcos de evaluación y gestión del sistema educativo chileno, específicamente con el Diagnóstico Integral del Aprendizaje (DIA), la Política Nacional de Convivencia Escolar y los Indicadores de Desarrollo Personal y Social (IDPS). Con todo podríamos definirlos como:</a:t>
            </a: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s-CL"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s-CL" sz="1800" kern="100" dirty="0">
                <a:effectLst/>
                <a:latin typeface="Aptos" panose="020B0004020202020204" pitchFamily="34" charset="0"/>
                <a:ea typeface="Aptos" panose="020B0004020202020204" pitchFamily="34" charset="0"/>
                <a:cs typeface="Times New Roman" panose="02020603050405020304" pitchFamily="18" charset="0"/>
              </a:rPr>
              <a:t>1. Compromiso de Diálogo: capacidad de escuchar de forma activa, empática y respetuosa a los demás, cuidando el impacto de nuestras palabras y acogiendo a quienes necesitan apoyo o integración en la comunidad de curso. Enfoque clave: empatía, validación emocional y apertura relacional. </a:t>
            </a: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s-CL" sz="1800" kern="100" dirty="0">
                <a:effectLst/>
                <a:latin typeface="Aptos" panose="020B0004020202020204" pitchFamily="34" charset="0"/>
                <a:ea typeface="Aptos" panose="020B0004020202020204" pitchFamily="34" charset="0"/>
                <a:cs typeface="Times New Roman" panose="02020603050405020304" pitchFamily="18" charset="0"/>
              </a:rPr>
              <a:t>2. Compromiso Democrático: se refiere a la participación activa, respetuosa y responsable en la vida del curso, expresando opiniones propias, valorando las ideas distintas y colaborando en el cumplimiento de las normas comunes. Enfoque clave: formación ciudadana, respeto por la diversidad e inclusión. </a:t>
            </a: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s-CL" sz="1800" kern="100" dirty="0">
                <a:effectLst/>
                <a:latin typeface="Aptos" panose="020B0004020202020204" pitchFamily="34" charset="0"/>
                <a:ea typeface="Aptos" panose="020B0004020202020204" pitchFamily="34" charset="0"/>
                <a:cs typeface="Times New Roman" panose="02020603050405020304" pitchFamily="18" charset="0"/>
              </a:rPr>
              <a:t>3. Compromiso de Bienestar y buen trato: se vincula a la autorregulación y el cuidado consciente de la integridad física, emocional y digital propia y de los pares, rechazando cualquier forma de humillación, apodo o violencia. Enfoque clave: autocuidado, convivencia pacífica y cultura del cuidado. </a:t>
            </a: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marL="15875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0" indent="-298450" algn="l" rtl="0">
              <a:lnSpc>
                <a:spcPct val="115000"/>
              </a:lnSpc>
              <a:spcBef>
                <a:spcPts val="0"/>
              </a:spcBef>
              <a:spcAft>
                <a:spcPts val="0"/>
              </a:spcAft>
              <a:buClr>
                <a:schemeClr val="dk1"/>
              </a:buClr>
              <a:buSzPts val="1100"/>
              <a:buChar char="●"/>
            </a:pPr>
            <a:endParaRPr dirty="0">
              <a:solidFill>
                <a:schemeClr val="dk1"/>
              </a:solidFill>
            </a:endParaRPr>
          </a:p>
          <a:p>
            <a:pPr marL="0" lvl="0" indent="0" algn="l" rtl="0">
              <a:lnSpc>
                <a:spcPct val="100000"/>
              </a:lnSpc>
              <a:spcBef>
                <a:spcPts val="1200"/>
              </a:spcBef>
              <a:spcAft>
                <a:spcPts val="0"/>
              </a:spcAft>
              <a:buSzPts val="1100"/>
              <a:buNone/>
            </a:pPr>
            <a:endParaRPr b="1" dirty="0">
              <a:solidFill>
                <a:schemeClr val="dk1"/>
              </a:solidFill>
            </a:endParaRPr>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SzPts val="1100"/>
              <a:buNone/>
            </a:pPr>
            <a:r>
              <a:rPr lang="es-CL" b="1" dirty="0"/>
              <a:t>Nota al docente:</a:t>
            </a:r>
          </a:p>
          <a:p>
            <a:pPr marL="0" lvl="0" indent="0" algn="l" rtl="0">
              <a:lnSpc>
                <a:spcPct val="100000"/>
              </a:lnSpc>
              <a:spcBef>
                <a:spcPts val="0"/>
              </a:spcBef>
              <a:spcAft>
                <a:spcPts val="0"/>
              </a:spcAft>
              <a:buSzPts val="1100"/>
              <a:buNone/>
            </a:pPr>
            <a:endParaRPr lang="es-CL" dirty="0"/>
          </a:p>
          <a:p>
            <a:pPr marL="457200" lvl="0" indent="-298450" algn="l" rtl="0">
              <a:lnSpc>
                <a:spcPct val="100000"/>
              </a:lnSpc>
              <a:spcBef>
                <a:spcPts val="0"/>
              </a:spcBef>
              <a:spcAft>
                <a:spcPts val="0"/>
              </a:spcAft>
              <a:buSzPts val="1100"/>
              <a:buChar char="●"/>
            </a:pPr>
            <a:r>
              <a:rPr lang="es-CL" dirty="0"/>
              <a:t>Se presentan estas conclusiones como para enfatizar la importancia de la participación estudiantil en este tipo de actividades. </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ES" b="1" dirty="0"/>
              <a:t>Nota al docente:</a:t>
            </a:r>
            <a:endParaRPr b="1" dirty="0"/>
          </a:p>
          <a:p>
            <a:pPr marL="0" lvl="0" indent="0" algn="l" rtl="0">
              <a:lnSpc>
                <a:spcPct val="100000"/>
              </a:lnSpc>
              <a:spcBef>
                <a:spcPts val="0"/>
              </a:spcBef>
              <a:spcAft>
                <a:spcPts val="0"/>
              </a:spcAft>
              <a:buSzPts val="1100"/>
              <a:buNone/>
            </a:pPr>
            <a:endParaRPr dirty="0"/>
          </a:p>
          <a:p>
            <a:pPr marL="457200" lvl="0" indent="-298450" algn="l" rtl="0">
              <a:lnSpc>
                <a:spcPct val="100000"/>
              </a:lnSpc>
              <a:spcBef>
                <a:spcPts val="0"/>
              </a:spcBef>
              <a:spcAft>
                <a:spcPts val="0"/>
              </a:spcAft>
              <a:buSzPts val="1100"/>
              <a:buChar char="●"/>
            </a:pPr>
            <a:r>
              <a:rPr lang="es-ES" dirty="0"/>
              <a:t>Agradezca la participación del curso y refuerce la importancia de utilizar evidencia, como los datos, para comprender mejor las situaciones y tomar decisiones informadas.</a:t>
            </a:r>
            <a:endParaRPr dirty="0"/>
          </a:p>
        </p:txBody>
      </p:sp>
      <p:sp>
        <p:nvSpPr>
          <p:cNvPr id="412" name="Google Shape;41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8" name="Google Shape;418;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cabezado de sección">
  <p:cSld name="Encabezado de sección">
    <p:spTree>
      <p:nvGrpSpPr>
        <p:cNvPr id="1" name="Shape 16"/>
        <p:cNvGrpSpPr/>
        <p:nvPr/>
      </p:nvGrpSpPr>
      <p:grpSpPr>
        <a:xfrm>
          <a:off x="0" y="0"/>
          <a:ext cx="0" cy="0"/>
          <a:chOff x="0" y="0"/>
          <a:chExt cx="0" cy="0"/>
        </a:xfrm>
      </p:grpSpPr>
      <p:pic>
        <p:nvPicPr>
          <p:cNvPr id="17" name="Google Shape;17;p4"/>
          <p:cNvPicPr preferRelativeResize="0"/>
          <p:nvPr/>
        </p:nvPicPr>
        <p:blipFill rotWithShape="1">
          <a:blip r:embed="rId2">
            <a:alphaModFix/>
          </a:blip>
          <a:srcRect/>
          <a:stretch/>
        </p:blipFill>
        <p:spPr>
          <a:xfrm>
            <a:off x="-1" y="0"/>
            <a:ext cx="12192001" cy="6858000"/>
          </a:xfrm>
          <a:prstGeom prst="rect">
            <a:avLst/>
          </a:prstGeom>
          <a:noFill/>
          <a:ln>
            <a:noFill/>
          </a:ln>
        </p:spPr>
      </p:pic>
      <p:pic>
        <p:nvPicPr>
          <p:cNvPr id="18" name="Google Shape;18;p4"/>
          <p:cNvPicPr preferRelativeResize="0"/>
          <p:nvPr/>
        </p:nvPicPr>
        <p:blipFill rotWithShape="1">
          <a:blip r:embed="rId3">
            <a:alphaModFix/>
          </a:blip>
          <a:srcRect/>
          <a:stretch/>
        </p:blipFill>
        <p:spPr>
          <a:xfrm>
            <a:off x="682914" y="195969"/>
            <a:ext cx="1441524" cy="8835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ido con título">
  <p:cSld name="Contenido con título">
    <p:spTree>
      <p:nvGrpSpPr>
        <p:cNvPr id="1"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1" name="Google Shape;21;p5"/>
          <p:cNvPicPr preferRelativeResize="0"/>
          <p:nvPr/>
        </p:nvPicPr>
        <p:blipFill rotWithShape="1">
          <a:blip r:embed="rId3">
            <a:alphaModFix/>
          </a:blip>
          <a:srcRect/>
          <a:stretch/>
        </p:blipFill>
        <p:spPr>
          <a:xfrm>
            <a:off x="10257220" y="120666"/>
            <a:ext cx="1441524" cy="8835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el título">
  <p:cSld name="Solo el título">
    <p:spTree>
      <p:nvGrpSpPr>
        <p:cNvPr id="1" name="Shape 22"/>
        <p:cNvGrpSpPr/>
        <p:nvPr/>
      </p:nvGrpSpPr>
      <p:grpSpPr>
        <a:xfrm>
          <a:off x="0" y="0"/>
          <a:ext cx="0" cy="0"/>
          <a:chOff x="0" y="0"/>
          <a:chExt cx="0" cy="0"/>
        </a:xfrm>
      </p:grpSpPr>
      <p:pic>
        <p:nvPicPr>
          <p:cNvPr id="23" name="Google Shape;23;p6"/>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4" name="Google Shape;24;p6"/>
          <p:cNvPicPr preferRelativeResize="0"/>
          <p:nvPr/>
        </p:nvPicPr>
        <p:blipFill rotWithShape="1">
          <a:blip r:embed="rId3">
            <a:alphaModFix/>
          </a:blip>
          <a:srcRect/>
          <a:stretch/>
        </p:blipFill>
        <p:spPr>
          <a:xfrm>
            <a:off x="682914" y="325061"/>
            <a:ext cx="1441524" cy="8835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y texto vertical">
  <p:cSld name="Título y texto vertical">
    <p:spTree>
      <p:nvGrpSpPr>
        <p:cNvPr id="1" name="Shape 25"/>
        <p:cNvGrpSpPr/>
        <p:nvPr/>
      </p:nvGrpSpPr>
      <p:grpSpPr>
        <a:xfrm>
          <a:off x="0" y="0"/>
          <a:ext cx="0" cy="0"/>
          <a:chOff x="0" y="0"/>
          <a:chExt cx="0" cy="0"/>
        </a:xfrm>
      </p:grpSpPr>
      <p:pic>
        <p:nvPicPr>
          <p:cNvPr id="26" name="Google Shape;26;p7"/>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os objetos">
  <p:cSld name="Dos objetos">
    <p:spTree>
      <p:nvGrpSpPr>
        <p:cNvPr id="1" name="Shape 27"/>
        <p:cNvGrpSpPr/>
        <p:nvPr/>
      </p:nvGrpSpPr>
      <p:grpSpPr>
        <a:xfrm>
          <a:off x="0" y="0"/>
          <a:ext cx="0" cy="0"/>
          <a:chOff x="0" y="0"/>
          <a:chExt cx="0" cy="0"/>
        </a:xfrm>
      </p:grpSpPr>
      <p:pic>
        <p:nvPicPr>
          <p:cNvPr id="28" name="Google Shape;28;p8"/>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9" name="Google Shape;29;p8"/>
          <p:cNvPicPr preferRelativeResize="0"/>
          <p:nvPr/>
        </p:nvPicPr>
        <p:blipFill rotWithShape="1">
          <a:blip r:embed="rId3">
            <a:alphaModFix/>
          </a:blip>
          <a:srcRect/>
          <a:stretch/>
        </p:blipFill>
        <p:spPr>
          <a:xfrm>
            <a:off x="682914" y="325061"/>
            <a:ext cx="1441524" cy="8835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30"/>
        <p:cNvGrpSpPr/>
        <p:nvPr/>
      </p:nvGrpSpPr>
      <p:grpSpPr>
        <a:xfrm>
          <a:off x="0" y="0"/>
          <a:ext cx="0" cy="0"/>
          <a:chOff x="0" y="0"/>
          <a:chExt cx="0" cy="0"/>
        </a:xfrm>
      </p:grpSpPr>
      <p:pic>
        <p:nvPicPr>
          <p:cNvPr id="31" name="Google Shape;31;p9"/>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2" name="Google Shape;32;p9"/>
          <p:cNvPicPr preferRelativeResize="0"/>
          <p:nvPr/>
        </p:nvPicPr>
        <p:blipFill rotWithShape="1">
          <a:blip r:embed="rId3">
            <a:alphaModFix/>
          </a:blip>
          <a:srcRect/>
          <a:stretch/>
        </p:blipFill>
        <p:spPr>
          <a:xfrm>
            <a:off x="467761" y="411123"/>
            <a:ext cx="1441524" cy="8835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p:cSld name="Imagen con título">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5" name="Google Shape;35;p10"/>
          <p:cNvPicPr preferRelativeResize="0"/>
          <p:nvPr/>
        </p:nvPicPr>
        <p:blipFill rotWithShape="1">
          <a:blip r:embed="rId3">
            <a:alphaModFix/>
          </a:blip>
          <a:srcRect/>
          <a:stretch/>
        </p:blipFill>
        <p:spPr>
          <a:xfrm>
            <a:off x="10257220" y="109908"/>
            <a:ext cx="1441524" cy="8835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2.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7.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11"/>
          <p:cNvSpPr txBox="1"/>
          <p:nvPr/>
        </p:nvSpPr>
        <p:spPr>
          <a:xfrm>
            <a:off x="1014984" y="2731353"/>
            <a:ext cx="7196328"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4800" b="1" i="0" u="none" strike="noStrike" cap="none">
                <a:solidFill>
                  <a:srgbClr val="004760"/>
                </a:solidFill>
                <a:latin typeface="Helvetica Neue"/>
                <a:ea typeface="Helvetica Neue"/>
                <a:cs typeface="Helvetica Neue"/>
                <a:sym typeface="Helvetica Neue"/>
              </a:rPr>
              <a:t>DetectaLAB</a:t>
            </a:r>
            <a:endParaRPr sz="4800" b="1" i="0" u="none" strike="noStrike" cap="none">
              <a:solidFill>
                <a:srgbClr val="004760"/>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s-ES" sz="4800" b="1" i="0" u="none" strike="noStrike" cap="none">
                <a:solidFill>
                  <a:srgbClr val="004760"/>
                </a:solidFill>
                <a:latin typeface="Helvetica Neue"/>
                <a:ea typeface="Helvetica Neue"/>
                <a:cs typeface="Helvetica Neue"/>
                <a:sym typeface="Helvetica Neue"/>
              </a:rPr>
              <a:t>Estudiantes</a:t>
            </a:r>
            <a:endParaRPr/>
          </a:p>
        </p:txBody>
      </p:sp>
      <p:sp>
        <p:nvSpPr>
          <p:cNvPr id="41" name="Google Shape;41;p11"/>
          <p:cNvSpPr txBox="1"/>
          <p:nvPr/>
        </p:nvSpPr>
        <p:spPr>
          <a:xfrm>
            <a:off x="1014975" y="2139047"/>
            <a:ext cx="5879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0" i="0" u="none" strike="noStrike" cap="none">
                <a:solidFill>
                  <a:srgbClr val="004760"/>
                </a:solidFill>
                <a:latin typeface="Helvetica Neue"/>
                <a:ea typeface="Helvetica Neue"/>
                <a:cs typeface="Helvetica Neue"/>
                <a:sym typeface="Helvetica Neue"/>
              </a:rPr>
              <a:t>Taller</a:t>
            </a:r>
            <a:endParaRPr sz="2400" b="0" i="0" u="none" strike="noStrike" cap="none">
              <a:solidFill>
                <a:srgbClr val="FF5235"/>
              </a:solidFill>
              <a:latin typeface="Helvetica Neue"/>
              <a:ea typeface="Helvetica Neue"/>
              <a:cs typeface="Helvetica Neue"/>
              <a:sym typeface="Helvetica Neue"/>
            </a:endParaRPr>
          </a:p>
        </p:txBody>
      </p:sp>
      <p:sp>
        <p:nvSpPr>
          <p:cNvPr id="42" name="Google Shape;42;p11"/>
          <p:cNvSpPr txBox="1"/>
          <p:nvPr/>
        </p:nvSpPr>
        <p:spPr>
          <a:xfrm>
            <a:off x="1014974" y="4505203"/>
            <a:ext cx="4259759" cy="8976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0"/>
              </a:spcAft>
              <a:buNone/>
            </a:pPr>
            <a:r>
              <a:rPr lang="es-ES" sz="2200" b="1" i="0" u="none" strike="noStrike" cap="none">
                <a:solidFill>
                  <a:srgbClr val="004760"/>
                </a:solidFill>
                <a:latin typeface="Helvetica Neue"/>
                <a:ea typeface="Helvetica Neue"/>
                <a:cs typeface="Helvetica Neue"/>
                <a:sym typeface="Helvetica Neue"/>
              </a:rPr>
              <a:t>Misión: </a:t>
            </a:r>
            <a:r>
              <a:rPr lang="es-ES" sz="2200" b="0" i="0" u="none" strike="noStrike" cap="none">
                <a:solidFill>
                  <a:srgbClr val="004760"/>
                </a:solidFill>
                <a:latin typeface="Helvetica Neue"/>
                <a:ea typeface="Helvetica Neue"/>
                <a:cs typeface="Helvetica Neue"/>
                <a:sym typeface="Helvetica Neue"/>
              </a:rPr>
              <a:t>mejorar el bienestar y la convivencia</a:t>
            </a:r>
            <a:endParaRPr sz="2200" b="0" i="0" u="none" strike="noStrike" cap="none">
              <a:solidFill>
                <a:srgbClr val="FF5235"/>
              </a:solidFill>
              <a:latin typeface="Helvetica Neue"/>
              <a:ea typeface="Helvetica Neue"/>
              <a:cs typeface="Helvetica Neue"/>
              <a:sym typeface="Helvetica Neue"/>
            </a:endParaRPr>
          </a:p>
        </p:txBody>
      </p:sp>
      <p:sp>
        <p:nvSpPr>
          <p:cNvPr id="43" name="Google Shape;43;p11"/>
          <p:cNvSpPr txBox="1"/>
          <p:nvPr/>
        </p:nvSpPr>
        <p:spPr>
          <a:xfrm>
            <a:off x="1014974" y="6037716"/>
            <a:ext cx="4166626"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a:solidFill>
                  <a:srgbClr val="004760"/>
                </a:solidFill>
                <a:latin typeface="Helvetica Neue"/>
                <a:ea typeface="Helvetica Neue"/>
                <a:cs typeface="Helvetica Neue"/>
                <a:sym typeface="Helvetica Neue"/>
              </a:rPr>
              <a:t>Agencia de Calidad de la Educación 2026</a:t>
            </a:r>
            <a:endParaRPr sz="1400" b="1" i="0" u="none" strike="noStrike" cap="none">
              <a:solidFill>
                <a:srgbClr val="FF5235"/>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8;p12">
            <a:extLst>
              <a:ext uri="{FF2B5EF4-FFF2-40B4-BE49-F238E27FC236}">
                <a16:creationId xmlns:a16="http://schemas.microsoft.com/office/drawing/2014/main" id="{B49EEA8C-6253-46D2-91D1-65C6328D2AB7}"/>
              </a:ext>
            </a:extLst>
          </p:cNvPr>
          <p:cNvSpPr txBox="1"/>
          <p:nvPr/>
        </p:nvSpPr>
        <p:spPr>
          <a:xfrm>
            <a:off x="2736229" y="2767300"/>
            <a:ext cx="68697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dirty="0">
                <a:solidFill>
                  <a:schemeClr val="lt1"/>
                </a:solidFill>
                <a:latin typeface="Helvetica Neue"/>
                <a:ea typeface="Helvetica Neue"/>
                <a:cs typeface="Helvetica Neue"/>
                <a:sym typeface="Helvetica Neue"/>
              </a:rPr>
              <a:t>&gt; </a:t>
            </a:r>
            <a:r>
              <a:rPr lang="es-ES" sz="4000" b="1" i="0" u="none" strike="noStrike" cap="none" dirty="0">
                <a:solidFill>
                  <a:schemeClr val="lt1"/>
                </a:solidFill>
                <a:latin typeface="Helvetica Neue"/>
                <a:ea typeface="Helvetica Neue"/>
                <a:cs typeface="Helvetica Neue"/>
                <a:sym typeface="Helvetica Neue"/>
              </a:rPr>
              <a:t>Hoy, ustedes serán el equipo </a:t>
            </a:r>
            <a:r>
              <a:rPr lang="es-ES" sz="4000" b="1" i="0" u="none" strike="noStrike" cap="none" dirty="0" err="1">
                <a:solidFill>
                  <a:schemeClr val="lt1"/>
                </a:solidFill>
                <a:latin typeface="Helvetica Neue"/>
                <a:ea typeface="Helvetica Neue"/>
                <a:cs typeface="Helvetica Neue"/>
                <a:sym typeface="Helvetica Neue"/>
              </a:rPr>
              <a:t>Detecta</a:t>
            </a:r>
            <a:r>
              <a:rPr lang="es-ES" sz="4000" b="1" dirty="0" err="1">
                <a:solidFill>
                  <a:schemeClr val="lt1"/>
                </a:solidFill>
                <a:latin typeface="Helvetica Neue"/>
                <a:ea typeface="Helvetica Neue"/>
                <a:cs typeface="Helvetica Neue"/>
                <a:sym typeface="Helvetica Neue"/>
              </a:rPr>
              <a:t>LAB</a:t>
            </a:r>
            <a:r>
              <a:rPr lang="es-ES" sz="4000" b="1" dirty="0">
                <a:solidFill>
                  <a:schemeClr val="lt1"/>
                </a:solidFill>
                <a:latin typeface="Helvetica Neue"/>
                <a:ea typeface="Helvetica Neue"/>
                <a:cs typeface="Helvetica Neue"/>
                <a:sym typeface="Helvetica Neue"/>
              </a:rPr>
              <a:t>…</a:t>
            </a:r>
            <a:endParaRPr sz="4000" b="1" i="0" u="none" strike="noStrike" cap="none"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367772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Google Shape;53;p13"/>
          <p:cNvSpPr txBox="1"/>
          <p:nvPr/>
        </p:nvSpPr>
        <p:spPr>
          <a:xfrm>
            <a:off x="2736229" y="2767300"/>
            <a:ext cx="68697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1" i="0" u="none" strike="noStrike" cap="none" dirty="0">
                <a:solidFill>
                  <a:schemeClr val="lt1"/>
                </a:solidFill>
                <a:latin typeface="Helvetica Neue"/>
                <a:ea typeface="Helvetica Neue"/>
                <a:cs typeface="Helvetica Neue"/>
                <a:sym typeface="Helvetica Neue"/>
              </a:rPr>
              <a:t>… y juntos trabajarán en una misión.</a:t>
            </a:r>
            <a:endParaRPr sz="4000" b="1" i="0" u="none" strike="noStrike" cap="none"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656385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4"/>
          <p:cNvGrpSpPr/>
          <p:nvPr/>
        </p:nvGrpSpPr>
        <p:grpSpPr>
          <a:xfrm>
            <a:off x="709510" y="613054"/>
            <a:ext cx="9364270" cy="677068"/>
            <a:chOff x="709510" y="613054"/>
            <a:chExt cx="9364270" cy="677068"/>
          </a:xfrm>
        </p:grpSpPr>
        <p:sp>
          <p:nvSpPr>
            <p:cNvPr id="59" name="Google Shape;59;p14"/>
            <p:cNvSpPr txBox="1"/>
            <p:nvPr/>
          </p:nvSpPr>
          <p:spPr>
            <a:xfrm>
              <a:off x="920780" y="613054"/>
              <a:ext cx="9153000"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¡Bienvenido equipo DetectaLAB!</a:t>
              </a:r>
              <a:endParaRPr/>
            </a:p>
            <a:p>
              <a:pPr marL="0" marR="0" lvl="0" indent="0" algn="l" rtl="0">
                <a:lnSpc>
                  <a:spcPct val="100000"/>
                </a:lnSpc>
                <a:spcBef>
                  <a:spcPts val="0"/>
                </a:spcBef>
                <a:spcAft>
                  <a:spcPts val="0"/>
                </a:spcAft>
                <a:buNone/>
              </a:pPr>
              <a:r>
                <a:rPr lang="es-ES" sz="1400" b="1" i="0" u="none" strike="noStrike" cap="none">
                  <a:solidFill>
                    <a:srgbClr val="004B62"/>
                  </a:solidFill>
                  <a:latin typeface="Helvetica Neue"/>
                  <a:ea typeface="Helvetica Neue"/>
                  <a:cs typeface="Helvetica Neue"/>
                  <a:sym typeface="Helvetica Neue"/>
                </a:rPr>
                <a:t>Hoy tienen una MISIÓN</a:t>
              </a:r>
              <a:endParaRPr sz="1400" b="0" i="0" u="none" strike="noStrike" cap="none">
                <a:solidFill>
                  <a:srgbClr val="004B62"/>
                </a:solidFill>
                <a:latin typeface="Arial"/>
                <a:ea typeface="Arial"/>
                <a:cs typeface="Arial"/>
                <a:sym typeface="Arial"/>
              </a:endParaRPr>
            </a:p>
          </p:txBody>
        </p:sp>
        <p:pic>
          <p:nvPicPr>
            <p:cNvPr id="60" name="Google Shape;60;p14"/>
            <p:cNvPicPr preferRelativeResize="0"/>
            <p:nvPr/>
          </p:nvPicPr>
          <p:blipFill rotWithShape="1">
            <a:blip r:embed="rId3">
              <a:alphaModFix/>
            </a:blip>
            <a:srcRect/>
            <a:stretch/>
          </p:blipFill>
          <p:spPr>
            <a:xfrm>
              <a:off x="709510" y="732911"/>
              <a:ext cx="205054" cy="209823"/>
            </a:xfrm>
            <a:prstGeom prst="rect">
              <a:avLst/>
            </a:prstGeom>
            <a:noFill/>
            <a:ln>
              <a:noFill/>
            </a:ln>
          </p:spPr>
        </p:pic>
      </p:grpSp>
      <p:sp>
        <p:nvSpPr>
          <p:cNvPr id="61" name="Google Shape;61;p14"/>
          <p:cNvSpPr/>
          <p:nvPr/>
        </p:nvSpPr>
        <p:spPr>
          <a:xfrm>
            <a:off x="949186" y="2099357"/>
            <a:ext cx="8136942" cy="3676409"/>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l" rtl="0">
              <a:lnSpc>
                <a:spcPct val="90000"/>
              </a:lnSpc>
              <a:spcBef>
                <a:spcPts val="0"/>
              </a:spcBef>
              <a:spcAft>
                <a:spcPts val="0"/>
              </a:spcAft>
              <a:buClr>
                <a:srgbClr val="0C4581"/>
              </a:buClr>
              <a:buSzPts val="1800"/>
              <a:buFont typeface="Arial"/>
              <a:buNone/>
            </a:pPr>
            <a:r>
              <a:rPr lang="es-ES" sz="1600" b="1" i="0" u="none" strike="noStrike" cap="none" dirty="0">
                <a:solidFill>
                  <a:schemeClr val="lt1"/>
                </a:solidFill>
                <a:latin typeface="Helvetica Neue"/>
                <a:ea typeface="Helvetica Neue"/>
                <a:cs typeface="Helvetica Neue"/>
                <a:sym typeface="Helvetica Neue"/>
              </a:rPr>
              <a:t>Hemos recibido información de algunas y algunos estudiantes que no lo están pasando bien.</a:t>
            </a:r>
            <a:endParaRPr dirty="0"/>
          </a:p>
          <a:p>
            <a:pPr marL="0" marR="0" lvl="0" indent="0" algn="l" rtl="0">
              <a:lnSpc>
                <a:spcPct val="90000"/>
              </a:lnSpc>
              <a:spcBef>
                <a:spcPts val="0"/>
              </a:spcBef>
              <a:spcAft>
                <a:spcPts val="0"/>
              </a:spcAft>
              <a:buClr>
                <a:srgbClr val="0C4581"/>
              </a:buClr>
              <a:buSzPts val="1800"/>
              <a:buFont typeface="Arial"/>
              <a:buNone/>
            </a:pPr>
            <a:r>
              <a:rPr lang="es-ES" sz="1600" b="1" i="0" u="none" strike="noStrike" cap="none" dirty="0">
                <a:solidFill>
                  <a:schemeClr val="lt1"/>
                </a:solidFill>
                <a:latin typeface="Helvetica Neue"/>
                <a:ea typeface="Helvetica Neue"/>
                <a:cs typeface="Helvetica Neue"/>
                <a:sym typeface="Helvetica Neue"/>
              </a:rPr>
              <a:t> </a:t>
            </a:r>
            <a:endParaRPr dirty="0"/>
          </a:p>
          <a:p>
            <a:pPr marL="0" marR="0" lvl="0" indent="0" algn="l" rtl="0">
              <a:lnSpc>
                <a:spcPct val="90000"/>
              </a:lnSpc>
              <a:spcBef>
                <a:spcPts val="0"/>
              </a:spcBef>
              <a:spcAft>
                <a:spcPts val="0"/>
              </a:spcAft>
              <a:buClr>
                <a:srgbClr val="0C4581"/>
              </a:buClr>
              <a:buSzPts val="1800"/>
              <a:buFont typeface="Arial"/>
              <a:buNone/>
            </a:pPr>
            <a:r>
              <a:rPr lang="es-ES" sz="1600" b="0" i="0" u="none" strike="noStrike" cap="none" dirty="0">
                <a:solidFill>
                  <a:schemeClr val="lt1"/>
                </a:solidFill>
                <a:latin typeface="Helvetica Neue"/>
                <a:ea typeface="Helvetica Neue"/>
                <a:cs typeface="Helvetica Neue"/>
                <a:sym typeface="Helvetica Neue"/>
              </a:rPr>
              <a:t>Por ello, conformarán equipos, denominados </a:t>
            </a:r>
            <a:r>
              <a:rPr lang="es-ES" sz="1600" b="0" i="0" u="none" strike="noStrike" cap="none" dirty="0" err="1">
                <a:solidFill>
                  <a:schemeClr val="lt1"/>
                </a:solidFill>
                <a:latin typeface="Helvetica Neue"/>
                <a:ea typeface="Helvetica Neue"/>
                <a:cs typeface="Helvetica Neue"/>
                <a:sym typeface="Helvetica Neue"/>
              </a:rPr>
              <a:t>DetectaLAB</a:t>
            </a:r>
            <a:r>
              <a:rPr lang="es-ES" sz="1600" b="0" i="0" u="none" strike="noStrike" cap="none" dirty="0">
                <a:solidFill>
                  <a:schemeClr val="lt1"/>
                </a:solidFill>
                <a:latin typeface="Helvetica Neue"/>
                <a:ea typeface="Helvetica Neue"/>
                <a:cs typeface="Helvetica Neue"/>
                <a:sym typeface="Helvetica Neue"/>
              </a:rPr>
              <a:t>, cuya misión será descubrir:</a:t>
            </a:r>
            <a:endParaRPr dirty="0"/>
          </a:p>
          <a:p>
            <a:pPr marL="0" marR="0" lvl="0" indent="0" algn="l" rtl="0">
              <a:lnSpc>
                <a:spcPct val="90000"/>
              </a:lnSpc>
              <a:spcBef>
                <a:spcPts val="0"/>
              </a:spcBef>
              <a:spcAft>
                <a:spcPts val="0"/>
              </a:spcAft>
              <a:buClr>
                <a:srgbClr val="0C4581"/>
              </a:buClr>
              <a:buSzPts val="1800"/>
              <a:buFont typeface="Arial"/>
              <a:buNone/>
            </a:pPr>
            <a:endParaRPr sz="1600" b="0" i="0" u="none" strike="noStrike" cap="none" dirty="0">
              <a:solidFill>
                <a:schemeClr val="lt1"/>
              </a:solidFill>
              <a:latin typeface="Helvetica Neue"/>
              <a:ea typeface="Helvetica Neue"/>
              <a:cs typeface="Helvetica Neue"/>
              <a:sym typeface="Helvetica Neue"/>
            </a:endParaRPr>
          </a:p>
          <a:p>
            <a:pPr marL="342900" marR="0" lvl="0" indent="-34290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¿Qué está pasando en el caso que les fue asignado?</a:t>
            </a:r>
            <a:br>
              <a:rPr lang="es-ES" sz="1600" b="0" i="0" u="none" strike="noStrike" cap="none" dirty="0">
                <a:solidFill>
                  <a:schemeClr val="lt1"/>
                </a:solidFill>
                <a:latin typeface="Helvetica Neue"/>
                <a:ea typeface="Helvetica Neue"/>
                <a:cs typeface="Helvetica Neue"/>
                <a:sym typeface="Helvetica Neue"/>
              </a:rPr>
            </a:br>
            <a:endParaRPr sz="1600" b="0" i="0" u="none" strike="noStrike" cap="none" dirty="0">
              <a:solidFill>
                <a:schemeClr val="lt1"/>
              </a:solidFill>
              <a:latin typeface="Helvetica Neue"/>
              <a:ea typeface="Helvetica Neue"/>
              <a:cs typeface="Helvetica Neue"/>
              <a:sym typeface="Helvetica Neue"/>
            </a:endParaRPr>
          </a:p>
          <a:p>
            <a:pPr marL="342900" marR="0" lvl="0" indent="-34290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¿Qué dicen los datos sobre el protagonista y su curso?</a:t>
            </a:r>
            <a:br>
              <a:rPr lang="es-ES" sz="1600" b="0" i="0" u="none" strike="noStrike" cap="none" dirty="0">
                <a:solidFill>
                  <a:schemeClr val="lt1"/>
                </a:solidFill>
                <a:latin typeface="Helvetica Neue"/>
                <a:ea typeface="Helvetica Neue"/>
                <a:cs typeface="Helvetica Neue"/>
                <a:sym typeface="Helvetica Neue"/>
              </a:rPr>
            </a:br>
            <a:endParaRPr sz="1600" b="0" i="0" u="none" strike="noStrike" cap="none" dirty="0">
              <a:solidFill>
                <a:schemeClr val="lt1"/>
              </a:solidFill>
              <a:latin typeface="Helvetica Neue"/>
              <a:ea typeface="Helvetica Neue"/>
              <a:cs typeface="Helvetica Neue"/>
              <a:sym typeface="Helvetica Neue"/>
            </a:endParaRPr>
          </a:p>
          <a:p>
            <a:pPr marL="342900" marR="0" lvl="0" indent="-34290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¿Qué podría hacer el curso para apoyarlo/a?</a:t>
            </a:r>
            <a:br>
              <a:rPr lang="es-ES" sz="1600" b="0" i="0" u="none" strike="noStrike" cap="none" dirty="0">
                <a:solidFill>
                  <a:schemeClr val="lt1"/>
                </a:solidFill>
                <a:latin typeface="Helvetica Neue"/>
                <a:ea typeface="Helvetica Neue"/>
                <a:cs typeface="Helvetica Neue"/>
                <a:sym typeface="Helvetica Neue"/>
              </a:rPr>
            </a:br>
            <a:endParaRPr sz="1600" b="0" i="0" u="none" strike="noStrike" cap="none" dirty="0">
              <a:solidFill>
                <a:schemeClr val="lt1"/>
              </a:solidFill>
              <a:latin typeface="Helvetica Neue"/>
              <a:ea typeface="Helvetica Neue"/>
              <a:cs typeface="Helvetica Neue"/>
              <a:sym typeface="Helvetica Neue"/>
            </a:endParaRPr>
          </a:p>
          <a:p>
            <a:pPr marL="342900" marR="0" lvl="0" indent="-34290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¿Qué podría hacer la escuela?</a:t>
            </a:r>
            <a:endParaRPr dirty="0"/>
          </a:p>
        </p:txBody>
      </p:sp>
      <p:pic>
        <p:nvPicPr>
          <p:cNvPr id="62" name="Google Shape;62;p14"/>
          <p:cNvPicPr preferRelativeResize="0"/>
          <p:nvPr/>
        </p:nvPicPr>
        <p:blipFill rotWithShape="1">
          <a:blip r:embed="rId4">
            <a:alphaModFix/>
          </a:blip>
          <a:srcRect/>
          <a:stretch/>
        </p:blipFill>
        <p:spPr>
          <a:xfrm>
            <a:off x="9442814" y="2099357"/>
            <a:ext cx="1800000" cy="1800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grpSp>
        <p:nvGrpSpPr>
          <p:cNvPr id="67" name="Google Shape;67;p15"/>
          <p:cNvGrpSpPr/>
          <p:nvPr/>
        </p:nvGrpSpPr>
        <p:grpSpPr>
          <a:xfrm>
            <a:off x="709510" y="613054"/>
            <a:ext cx="9773096" cy="461624"/>
            <a:chOff x="709510" y="613054"/>
            <a:chExt cx="9773096" cy="461624"/>
          </a:xfrm>
        </p:grpSpPr>
        <p:sp>
          <p:nvSpPr>
            <p:cNvPr id="68" name="Google Shape;68;p15"/>
            <p:cNvSpPr txBox="1"/>
            <p:nvPr/>
          </p:nvSpPr>
          <p:spPr>
            <a:xfrm>
              <a:off x="920780" y="613054"/>
              <a:ext cx="956182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E84A2F"/>
                  </a:solidFill>
                  <a:latin typeface="Helvetica Neue"/>
                  <a:ea typeface="Helvetica Neue"/>
                  <a:cs typeface="Helvetica Neue"/>
                  <a:sym typeface="Helvetica Neue"/>
                </a:rPr>
                <a:t>¿Por qué ustedes son convocados a ser el equipo DetectaLab?</a:t>
              </a:r>
              <a:endParaRPr sz="2400" b="0" i="0" u="none" strike="noStrike" cap="none">
                <a:solidFill>
                  <a:srgbClr val="E84A2F"/>
                </a:solidFill>
                <a:latin typeface="Helvetica Neue"/>
                <a:ea typeface="Helvetica Neue"/>
                <a:cs typeface="Helvetica Neue"/>
                <a:sym typeface="Helvetica Neue"/>
              </a:endParaRPr>
            </a:p>
          </p:txBody>
        </p:sp>
        <p:pic>
          <p:nvPicPr>
            <p:cNvPr id="69" name="Google Shape;69;p15"/>
            <p:cNvPicPr preferRelativeResize="0"/>
            <p:nvPr/>
          </p:nvPicPr>
          <p:blipFill rotWithShape="1">
            <a:blip r:embed="rId3">
              <a:alphaModFix/>
            </a:blip>
            <a:srcRect/>
            <a:stretch/>
          </p:blipFill>
          <p:spPr>
            <a:xfrm>
              <a:off x="709510" y="732911"/>
              <a:ext cx="205054" cy="209823"/>
            </a:xfrm>
            <a:prstGeom prst="rect">
              <a:avLst/>
            </a:prstGeom>
            <a:noFill/>
            <a:ln>
              <a:noFill/>
            </a:ln>
          </p:spPr>
        </p:pic>
      </p:grpSp>
      <p:grpSp>
        <p:nvGrpSpPr>
          <p:cNvPr id="70" name="Google Shape;70;p15"/>
          <p:cNvGrpSpPr/>
          <p:nvPr/>
        </p:nvGrpSpPr>
        <p:grpSpPr>
          <a:xfrm>
            <a:off x="1578278" y="4919104"/>
            <a:ext cx="9035443" cy="1800000"/>
            <a:chOff x="1952117" y="4444946"/>
            <a:chExt cx="9035443" cy="1800000"/>
          </a:xfrm>
        </p:grpSpPr>
        <p:grpSp>
          <p:nvGrpSpPr>
            <p:cNvPr id="71" name="Google Shape;71;p15"/>
            <p:cNvGrpSpPr/>
            <p:nvPr/>
          </p:nvGrpSpPr>
          <p:grpSpPr>
            <a:xfrm>
              <a:off x="1952117" y="4944945"/>
              <a:ext cx="7499151" cy="499935"/>
              <a:chOff x="2204676" y="4544682"/>
              <a:chExt cx="7499151" cy="499935"/>
            </a:xfrm>
          </p:grpSpPr>
          <p:sp>
            <p:nvSpPr>
              <p:cNvPr id="72" name="Google Shape;72;p15"/>
              <p:cNvSpPr/>
              <p:nvPr/>
            </p:nvSpPr>
            <p:spPr>
              <a:xfrm>
                <a:off x="2204676" y="4544682"/>
                <a:ext cx="7499151" cy="499935"/>
              </a:xfrm>
              <a:prstGeom prst="roundRect">
                <a:avLst>
                  <a:gd name="adj" fmla="val 16667"/>
                </a:avLst>
              </a:prstGeom>
              <a:solidFill>
                <a:srgbClr val="127C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3" name="Google Shape;73;p15"/>
              <p:cNvSpPr txBox="1"/>
              <p:nvPr/>
            </p:nvSpPr>
            <p:spPr>
              <a:xfrm>
                <a:off x="2356999" y="4616555"/>
                <a:ext cx="7194503" cy="39419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C4581"/>
                  </a:buClr>
                  <a:buSzPts val="1800"/>
                  <a:buFont typeface="Arial"/>
                  <a:buNone/>
                </a:pPr>
                <a:r>
                  <a:rPr lang="es-ES" sz="1800" b="1" i="0" u="none" strike="noStrike" cap="none">
                    <a:solidFill>
                      <a:schemeClr val="lt1"/>
                    </a:solidFill>
                    <a:latin typeface="Helvetica Neue"/>
                    <a:ea typeface="Helvetica Neue"/>
                    <a:cs typeface="Helvetica Neue"/>
                    <a:sym typeface="Helvetica Neue"/>
                  </a:rPr>
                  <a:t>Sin su voz y compromiso, las decisiones quedan incompletas.</a:t>
                </a:r>
                <a:endParaRPr/>
              </a:p>
            </p:txBody>
          </p:sp>
        </p:grpSp>
        <p:pic>
          <p:nvPicPr>
            <p:cNvPr id="74" name="Google Shape;74;p15"/>
            <p:cNvPicPr preferRelativeResize="0"/>
            <p:nvPr/>
          </p:nvPicPr>
          <p:blipFill rotWithShape="1">
            <a:blip r:embed="rId4">
              <a:alphaModFix/>
            </a:blip>
            <a:srcRect/>
            <a:stretch/>
          </p:blipFill>
          <p:spPr>
            <a:xfrm>
              <a:off x="9187560" y="4444946"/>
              <a:ext cx="1800000" cy="1800000"/>
            </a:xfrm>
            <a:prstGeom prst="rect">
              <a:avLst/>
            </a:prstGeom>
            <a:noFill/>
            <a:ln>
              <a:noFill/>
            </a:ln>
          </p:spPr>
        </p:pic>
      </p:grpSp>
      <p:sp>
        <p:nvSpPr>
          <p:cNvPr id="75" name="Google Shape;75;p15"/>
          <p:cNvSpPr/>
          <p:nvPr/>
        </p:nvSpPr>
        <p:spPr>
          <a:xfrm>
            <a:off x="2027529" y="1823149"/>
            <a:ext cx="8136942" cy="2658576"/>
          </a:xfrm>
          <a:prstGeom prst="roundRect">
            <a:avLst>
              <a:gd name="adj" fmla="val 16667"/>
            </a:avLst>
          </a:prstGeom>
          <a:solidFill>
            <a:srgbClr val="4BABC5"/>
          </a:solidFill>
          <a:ln>
            <a:noFill/>
          </a:ln>
        </p:spPr>
        <p:txBody>
          <a:bodyPr spcFirstLastPara="1" wrap="square" lIns="180000" tIns="180000" rIns="180000" bIns="180000" anchor="ctr" anchorCtr="0">
            <a:noAutofit/>
          </a:bodyPr>
          <a:lstStyle/>
          <a:p>
            <a:pPr marL="285750" marR="0" lvl="0" indent="-285750" algn="l" rtl="0">
              <a:lnSpc>
                <a:spcPct val="9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Porque viven en la escuela a diario, por eso su mirada es clave.</a:t>
            </a:r>
            <a:br>
              <a:rPr lang="es-ES" sz="1600" b="1" i="0" u="none" strike="noStrike" cap="none" dirty="0">
                <a:solidFill>
                  <a:schemeClr val="lt1"/>
                </a:solidFill>
                <a:latin typeface="Helvetica Neue"/>
                <a:ea typeface="Helvetica Neue"/>
                <a:cs typeface="Helvetica Neue"/>
                <a:sym typeface="Helvetica Neue"/>
              </a:rPr>
            </a:br>
            <a:endParaRPr sz="1600" b="1" i="0" u="none" strike="noStrike" cap="none" dirty="0">
              <a:solidFill>
                <a:schemeClr val="lt1"/>
              </a:solidFill>
              <a:latin typeface="Helvetica Neue"/>
              <a:ea typeface="Helvetica Neue"/>
              <a:cs typeface="Helvetica Neue"/>
              <a:sym typeface="Helvetica Neue"/>
            </a:endParaRPr>
          </a:p>
          <a:p>
            <a:pPr marL="285750" marR="0" lvl="0" indent="-285750" algn="l" rtl="0">
              <a:lnSpc>
                <a:spcPct val="9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Ustedes pueden ver situaciones que los adultos no siempre alcanzamos a notar.</a:t>
            </a:r>
            <a:br>
              <a:rPr lang="es-ES" sz="1600" b="1" i="0" u="none" strike="noStrike" cap="none" dirty="0">
                <a:solidFill>
                  <a:schemeClr val="lt1"/>
                </a:solidFill>
                <a:latin typeface="Helvetica Neue"/>
                <a:ea typeface="Helvetica Neue"/>
                <a:cs typeface="Helvetica Neue"/>
                <a:sym typeface="Helvetica Neue"/>
              </a:rPr>
            </a:br>
            <a:endParaRPr sz="1600" b="1" i="0" u="none" strike="noStrike" cap="none" dirty="0">
              <a:solidFill>
                <a:schemeClr val="lt1"/>
              </a:solidFill>
              <a:latin typeface="Helvetica Neue"/>
              <a:ea typeface="Helvetica Neue"/>
              <a:cs typeface="Helvetica Neue"/>
              <a:sym typeface="Helvetica Neue"/>
            </a:endParaRPr>
          </a:p>
          <a:p>
            <a:pPr marL="285750" marR="0" lvl="0" indent="-285750" algn="l" rtl="0">
              <a:lnSpc>
                <a:spcPct val="9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Porque pueden ayudar a entender los datos.</a:t>
            </a:r>
            <a:br>
              <a:rPr lang="es-ES" sz="1600" b="1" i="0" u="none" strike="noStrike" cap="none" dirty="0">
                <a:solidFill>
                  <a:schemeClr val="lt1"/>
                </a:solidFill>
                <a:latin typeface="Helvetica Neue"/>
                <a:ea typeface="Helvetica Neue"/>
                <a:cs typeface="Helvetica Neue"/>
                <a:sym typeface="Helvetica Neue"/>
              </a:rPr>
            </a:br>
            <a:endParaRPr sz="1600" b="1" i="0" u="none" strike="noStrike" cap="none" dirty="0">
              <a:solidFill>
                <a:schemeClr val="lt1"/>
              </a:solidFill>
              <a:latin typeface="Helvetica Neue"/>
              <a:ea typeface="Helvetica Neue"/>
              <a:cs typeface="Helvetica Neue"/>
              <a:sym typeface="Helvetica Neue"/>
            </a:endParaRPr>
          </a:p>
          <a:p>
            <a:pPr marL="285750" marR="0" lvl="0" indent="-285750" algn="l" rtl="0">
              <a:lnSpc>
                <a:spcPct val="9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Porque pueden proponer soluciones.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p:nvPr/>
        </p:nvSpPr>
        <p:spPr>
          <a:xfrm>
            <a:off x="2288799" y="2767300"/>
            <a:ext cx="7614300" cy="1323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i="0" u="none" strike="noStrike" cap="none">
                <a:solidFill>
                  <a:schemeClr val="lt1"/>
                </a:solidFill>
                <a:latin typeface="Helvetica Neue"/>
                <a:ea typeface="Helvetica Neue"/>
                <a:cs typeface="Helvetica Neue"/>
                <a:sym typeface="Helvetica Neue"/>
              </a:rPr>
              <a:t>Antes de empezar, </a:t>
            </a:r>
            <a:r>
              <a:rPr lang="es-ES" sz="4000" b="0" i="0" u="none" strike="noStrike" cap="none">
                <a:solidFill>
                  <a:schemeClr val="lt1"/>
                </a:solidFill>
                <a:latin typeface="Helvetica Neue"/>
                <a:ea typeface="Helvetica Neue"/>
                <a:cs typeface="Helvetica Neue"/>
                <a:sym typeface="Helvetica Neue"/>
              </a:rPr>
              <a:t>calibremos nuestros sensores…</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p:nvPr/>
        </p:nvSpPr>
        <p:spPr>
          <a:xfrm>
            <a:off x="13129982" y="732911"/>
            <a:ext cx="787652" cy="484632"/>
          </a:xfrm>
          <a:prstGeom prst="homePlate">
            <a:avLst>
              <a:gd name="adj" fmla="val 50000"/>
            </a:avLst>
          </a:prstGeom>
          <a:solidFill>
            <a:srgbClr val="004B6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6" name="Google Shape;86;p17"/>
          <p:cNvSpPr txBox="1"/>
          <p:nvPr/>
        </p:nvSpPr>
        <p:spPr>
          <a:xfrm>
            <a:off x="1067699" y="3280884"/>
            <a:ext cx="2427173" cy="284420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“Llego a un curso nuevo y nadie me habla”</a:t>
            </a:r>
            <a:br>
              <a:rPr lang="es-ES" sz="1400" b="0" i="0" u="none" strike="noStrike" cap="none">
                <a:solidFill>
                  <a:srgbClr val="004B62"/>
                </a:solidFill>
                <a:latin typeface="Helvetica Neue"/>
                <a:ea typeface="Helvetica Neue"/>
                <a:cs typeface="Helvetica Neue"/>
                <a:sym typeface="Helvetica Neue"/>
              </a:rPr>
            </a:br>
            <a:endParaRPr sz="1400" b="0" i="0" u="none" strike="noStrike" cap="none">
              <a:solidFill>
                <a:srgbClr val="004B62"/>
              </a:solidFill>
              <a:latin typeface="Helvetica Neue"/>
              <a:ea typeface="Helvetica Neue"/>
              <a:cs typeface="Helvetica Neue"/>
              <a:sym typeface="Helvetica Neue"/>
            </a:endParaRPr>
          </a:p>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“Se burlan de mi nombre”</a:t>
            </a:r>
            <a:br>
              <a:rPr lang="es-ES" sz="1400" b="0" i="0" u="none" strike="noStrike" cap="none">
                <a:solidFill>
                  <a:srgbClr val="004B62"/>
                </a:solidFill>
                <a:latin typeface="Helvetica Neue"/>
                <a:ea typeface="Helvetica Neue"/>
                <a:cs typeface="Helvetica Neue"/>
                <a:sym typeface="Helvetica Neue"/>
              </a:rPr>
            </a:br>
            <a:endParaRPr sz="1400" b="0" i="0" u="none" strike="noStrike" cap="none">
              <a:solidFill>
                <a:srgbClr val="004B62"/>
              </a:solidFill>
              <a:latin typeface="Helvetica Neue"/>
              <a:ea typeface="Helvetica Neue"/>
              <a:cs typeface="Helvetica Neue"/>
              <a:sym typeface="Helvetica Neue"/>
            </a:endParaRPr>
          </a:p>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“Suben una foto mía sin permiso”</a:t>
            </a:r>
            <a:br>
              <a:rPr lang="es-ES" sz="1400" b="0" i="0" u="none" strike="noStrike" cap="none">
                <a:solidFill>
                  <a:srgbClr val="004B62"/>
                </a:solidFill>
                <a:latin typeface="Helvetica Neue"/>
                <a:ea typeface="Helvetica Neue"/>
                <a:cs typeface="Helvetica Neue"/>
                <a:sym typeface="Helvetica Neue"/>
              </a:rPr>
            </a:br>
            <a:endParaRPr sz="1400" b="0" i="0" u="none" strike="noStrike" cap="none">
              <a:solidFill>
                <a:srgbClr val="004B62"/>
              </a:solidFill>
              <a:latin typeface="Helvetica Neue"/>
              <a:ea typeface="Helvetica Neue"/>
              <a:cs typeface="Helvetica Neue"/>
              <a:sym typeface="Helvetica Neue"/>
            </a:endParaRPr>
          </a:p>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“Me  invitan a jugar cuando estoy solo”</a:t>
            </a:r>
            <a:endParaRPr/>
          </a:p>
        </p:txBody>
      </p:sp>
      <p:sp>
        <p:nvSpPr>
          <p:cNvPr id="87" name="Google Shape;87;p17"/>
          <p:cNvSpPr txBox="1"/>
          <p:nvPr/>
        </p:nvSpPr>
        <p:spPr>
          <a:xfrm>
            <a:off x="8846289" y="3280884"/>
            <a:ext cx="2671465" cy="1460672"/>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¿Por qué no todos se sienten igual?</a:t>
            </a:r>
            <a:endParaRPr/>
          </a:p>
          <a:p>
            <a:pPr marL="228600" marR="0" lvl="0" indent="-139700" algn="l" rtl="0">
              <a:lnSpc>
                <a:spcPct val="90000"/>
              </a:lnSpc>
              <a:spcBef>
                <a:spcPts val="0"/>
              </a:spcBef>
              <a:spcAft>
                <a:spcPts val="0"/>
              </a:spcAft>
              <a:buClr>
                <a:srgbClr val="004B62"/>
              </a:buClr>
              <a:buSzPts val="1400"/>
              <a:buFont typeface="Arial"/>
              <a:buNone/>
            </a:pPr>
            <a:endParaRPr sz="1400" b="0" i="0" u="none" strike="noStrike" cap="none">
              <a:solidFill>
                <a:srgbClr val="004B62"/>
              </a:solidFill>
              <a:latin typeface="Helvetica Neue"/>
              <a:ea typeface="Helvetica Neue"/>
              <a:cs typeface="Helvetica Neue"/>
              <a:sym typeface="Helvetica Neue"/>
            </a:endParaRPr>
          </a:p>
          <a:p>
            <a:pPr marL="228600" marR="0" lvl="0" indent="-228600" algn="l" rtl="0">
              <a:lnSpc>
                <a:spcPct val="90000"/>
              </a:lnSpc>
              <a:spcBef>
                <a:spcPts val="0"/>
              </a:spcBef>
              <a:spcAft>
                <a:spcPts val="0"/>
              </a:spcAft>
              <a:buClr>
                <a:srgbClr val="004B62"/>
              </a:buClr>
              <a:buSzPts val="1400"/>
              <a:buFont typeface="Arial"/>
              <a:buChar char="•"/>
            </a:pPr>
            <a:r>
              <a:rPr lang="es-ES" sz="1400" b="0" i="0" u="none" strike="noStrike" cap="none">
                <a:solidFill>
                  <a:srgbClr val="004B62"/>
                </a:solidFill>
                <a:latin typeface="Helvetica Neue"/>
                <a:ea typeface="Helvetica Neue"/>
                <a:cs typeface="Helvetica Neue"/>
                <a:sym typeface="Helvetica Neue"/>
              </a:rPr>
              <a:t>¿Cómo podríamos saber si alguien se siente así en nuestro curso?</a:t>
            </a:r>
            <a:endParaRPr/>
          </a:p>
        </p:txBody>
      </p:sp>
      <p:pic>
        <p:nvPicPr>
          <p:cNvPr id="88" name="Google Shape;88;p17"/>
          <p:cNvPicPr preferRelativeResize="0"/>
          <p:nvPr/>
        </p:nvPicPr>
        <p:blipFill rotWithShape="1">
          <a:blip r:embed="rId3">
            <a:alphaModFix/>
          </a:blip>
          <a:srcRect/>
          <a:stretch/>
        </p:blipFill>
        <p:spPr>
          <a:xfrm>
            <a:off x="4101799" y="3280884"/>
            <a:ext cx="4266865" cy="1918827"/>
          </a:xfrm>
          <a:prstGeom prst="rect">
            <a:avLst/>
          </a:prstGeom>
          <a:noFill/>
          <a:ln>
            <a:noFill/>
          </a:ln>
        </p:spPr>
      </p:pic>
      <p:pic>
        <p:nvPicPr>
          <p:cNvPr id="89" name="Google Shape;89;p17"/>
          <p:cNvPicPr preferRelativeResize="0"/>
          <p:nvPr/>
        </p:nvPicPr>
        <p:blipFill rotWithShape="1">
          <a:blip r:embed="rId4">
            <a:alphaModFix/>
          </a:blip>
          <a:srcRect/>
          <a:stretch/>
        </p:blipFill>
        <p:spPr>
          <a:xfrm>
            <a:off x="14012055" y="573151"/>
            <a:ext cx="787652" cy="787652"/>
          </a:xfrm>
          <a:prstGeom prst="rect">
            <a:avLst/>
          </a:prstGeom>
          <a:noFill/>
          <a:ln>
            <a:noFill/>
          </a:ln>
        </p:spPr>
      </p:pic>
      <p:grpSp>
        <p:nvGrpSpPr>
          <p:cNvPr id="90" name="Google Shape;90;p17"/>
          <p:cNvGrpSpPr/>
          <p:nvPr/>
        </p:nvGrpSpPr>
        <p:grpSpPr>
          <a:xfrm>
            <a:off x="709510" y="613054"/>
            <a:ext cx="9364270" cy="677068"/>
            <a:chOff x="709510" y="613054"/>
            <a:chExt cx="9364270" cy="677068"/>
          </a:xfrm>
        </p:grpSpPr>
        <p:sp>
          <p:nvSpPr>
            <p:cNvPr id="91" name="Google Shape;91;p17"/>
            <p:cNvSpPr txBox="1"/>
            <p:nvPr/>
          </p:nvSpPr>
          <p:spPr>
            <a:xfrm>
              <a:off x="920780" y="613054"/>
              <a:ext cx="9153000"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Actividad: Así me siento</a:t>
              </a:r>
              <a:endParaRPr/>
            </a:p>
            <a:p>
              <a:pPr marL="0" marR="0" lvl="0" indent="0" algn="l" rtl="0">
                <a:lnSpc>
                  <a:spcPct val="100000"/>
                </a:lnSpc>
                <a:spcBef>
                  <a:spcPts val="0"/>
                </a:spcBef>
                <a:spcAft>
                  <a:spcPts val="0"/>
                </a:spcAft>
                <a:buNone/>
              </a:pPr>
              <a:r>
                <a:rPr lang="es-ES" sz="1400" b="1" i="0" u="none" strike="noStrike" cap="none">
                  <a:solidFill>
                    <a:srgbClr val="004C62"/>
                  </a:solidFill>
                  <a:latin typeface="Helvetica Neue"/>
                  <a:ea typeface="Helvetica Neue"/>
                  <a:cs typeface="Helvetica Neue"/>
                  <a:sym typeface="Helvetica Neue"/>
                </a:rPr>
                <a:t>Propósito: Sintonizar nuestra empatía.</a:t>
              </a:r>
              <a:endParaRPr/>
            </a:p>
          </p:txBody>
        </p:sp>
        <p:pic>
          <p:nvPicPr>
            <p:cNvPr id="92" name="Google Shape;92;p17"/>
            <p:cNvPicPr preferRelativeResize="0"/>
            <p:nvPr/>
          </p:nvPicPr>
          <p:blipFill rotWithShape="1">
            <a:blip r:embed="rId5">
              <a:alphaModFix/>
            </a:blip>
            <a:srcRect/>
            <a:stretch/>
          </p:blipFill>
          <p:spPr>
            <a:xfrm>
              <a:off x="709510" y="732911"/>
              <a:ext cx="205054" cy="209823"/>
            </a:xfrm>
            <a:prstGeom prst="rect">
              <a:avLst/>
            </a:prstGeom>
            <a:noFill/>
            <a:ln>
              <a:noFill/>
            </a:ln>
          </p:spPr>
        </p:pic>
      </p:grpSp>
      <p:grpSp>
        <p:nvGrpSpPr>
          <p:cNvPr id="93" name="Google Shape;93;p17"/>
          <p:cNvGrpSpPr/>
          <p:nvPr/>
        </p:nvGrpSpPr>
        <p:grpSpPr>
          <a:xfrm>
            <a:off x="1008668" y="1817038"/>
            <a:ext cx="2545237" cy="1190983"/>
            <a:chOff x="1008668" y="1528484"/>
            <a:chExt cx="2545237" cy="1190983"/>
          </a:xfrm>
        </p:grpSpPr>
        <p:sp>
          <p:nvSpPr>
            <p:cNvPr id="94" name="Google Shape;94;p17"/>
            <p:cNvSpPr/>
            <p:nvPr/>
          </p:nvSpPr>
          <p:spPr>
            <a:xfrm>
              <a:off x="1008668" y="2011621"/>
              <a:ext cx="2545237" cy="707846"/>
            </a:xfrm>
            <a:prstGeom prst="rect">
              <a:avLst/>
            </a:prstGeom>
            <a:solidFill>
              <a:srgbClr val="4BABC5"/>
            </a:solidFill>
            <a:ln>
              <a:noFill/>
            </a:ln>
          </p:spPr>
          <p:txBody>
            <a:bodyPr spcFirstLastPara="1" wrap="square" lIns="108000" tIns="108000" rIns="108000" bIns="108000" anchor="ctr" anchorCtr="0">
              <a:noAutofit/>
            </a:bodyPr>
            <a:lstStyle/>
            <a:p>
              <a:pPr marL="0" marR="0" lvl="0" indent="0" algn="ctr" rtl="0">
                <a:lnSpc>
                  <a:spcPct val="90000"/>
                </a:lnSpc>
                <a:spcBef>
                  <a:spcPts val="0"/>
                </a:spcBef>
                <a:spcAft>
                  <a:spcPts val="0"/>
                </a:spcAft>
                <a:buNone/>
              </a:pPr>
              <a:r>
                <a:rPr lang="es-ES" sz="1400" b="1" i="0" u="none" strike="noStrike" cap="none" dirty="0">
                  <a:solidFill>
                    <a:schemeClr val="lt1"/>
                  </a:solidFill>
                  <a:latin typeface="Helvetica Neue"/>
                  <a:ea typeface="Helvetica Neue"/>
                  <a:cs typeface="Helvetica Neue"/>
                  <a:sym typeface="Helvetica Neue"/>
                </a:rPr>
                <a:t>Lee las siguientes frases: </a:t>
              </a:r>
              <a:endParaRPr dirty="0"/>
            </a:p>
          </p:txBody>
        </p:sp>
        <p:sp>
          <p:nvSpPr>
            <p:cNvPr id="95" name="Google Shape;95;p17"/>
            <p:cNvSpPr/>
            <p:nvPr/>
          </p:nvSpPr>
          <p:spPr>
            <a:xfrm>
              <a:off x="1974914" y="1528484"/>
              <a:ext cx="612742" cy="612742"/>
            </a:xfrm>
            <a:prstGeom prst="ellipse">
              <a:avLst/>
            </a:prstGeom>
            <a:solidFill>
              <a:srgbClr val="E84A2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1" i="0" u="none" strike="noStrike" cap="none">
                  <a:solidFill>
                    <a:schemeClr val="lt1"/>
                  </a:solidFill>
                  <a:latin typeface="Helvetica Neue"/>
                  <a:ea typeface="Helvetica Neue"/>
                  <a:cs typeface="Helvetica Neue"/>
                  <a:sym typeface="Helvetica Neue"/>
                </a:rPr>
                <a:t>1</a:t>
              </a:r>
              <a:endParaRPr/>
            </a:p>
          </p:txBody>
        </p:sp>
      </p:grpSp>
      <p:grpSp>
        <p:nvGrpSpPr>
          <p:cNvPr id="96" name="Google Shape;96;p17"/>
          <p:cNvGrpSpPr/>
          <p:nvPr/>
        </p:nvGrpSpPr>
        <p:grpSpPr>
          <a:xfrm>
            <a:off x="4091233" y="1817038"/>
            <a:ext cx="4277431" cy="1190983"/>
            <a:chOff x="4091233" y="1528484"/>
            <a:chExt cx="4277431" cy="1190983"/>
          </a:xfrm>
        </p:grpSpPr>
        <p:sp>
          <p:nvSpPr>
            <p:cNvPr id="97" name="Google Shape;97;p17"/>
            <p:cNvSpPr/>
            <p:nvPr/>
          </p:nvSpPr>
          <p:spPr>
            <a:xfrm>
              <a:off x="4091233" y="2011621"/>
              <a:ext cx="4277431" cy="707846"/>
            </a:xfrm>
            <a:prstGeom prst="rect">
              <a:avLst/>
            </a:prstGeom>
            <a:solidFill>
              <a:srgbClr val="4BABC5"/>
            </a:solidFill>
            <a:ln>
              <a:noFill/>
            </a:ln>
          </p:spPr>
          <p:txBody>
            <a:bodyPr spcFirstLastPara="1" wrap="square" lIns="108000" tIns="108000" rIns="108000" bIns="108000" anchor="ctr" anchorCtr="0">
              <a:noAutofit/>
            </a:bodyPr>
            <a:lstStyle/>
            <a:p>
              <a:pPr marL="0" marR="0" lvl="0" indent="0" algn="ctr" rtl="0">
                <a:lnSpc>
                  <a:spcPct val="90000"/>
                </a:lnSpc>
                <a:spcBef>
                  <a:spcPts val="0"/>
                </a:spcBef>
                <a:spcAft>
                  <a:spcPts val="0"/>
                </a:spcAft>
                <a:buNone/>
              </a:pPr>
              <a:r>
                <a:rPr lang="es-ES" sz="1400" b="1" i="0" u="none" strike="noStrike" cap="none">
                  <a:solidFill>
                    <a:schemeClr val="lt1"/>
                  </a:solidFill>
                  <a:latin typeface="Helvetica Neue"/>
                  <a:ea typeface="Helvetica Neue"/>
                  <a:cs typeface="Helvetica Neue"/>
                  <a:sym typeface="Helvetica Neue"/>
                </a:rPr>
                <a:t>¿Cómo te sientes en esta situación? </a:t>
              </a:r>
              <a:r>
                <a:rPr lang="es-ES" sz="1400" b="0" i="0" u="none" strike="noStrike" cap="none">
                  <a:solidFill>
                    <a:schemeClr val="lt1"/>
                  </a:solidFill>
                  <a:latin typeface="Helvetica Neue"/>
                  <a:ea typeface="Helvetica Neue"/>
                  <a:cs typeface="Helvetica Neue"/>
                  <a:sym typeface="Helvetica Neue"/>
                </a:rPr>
                <a:t>Levanta la tarjeta según tu respuesta</a:t>
              </a:r>
              <a:endParaRPr/>
            </a:p>
          </p:txBody>
        </p:sp>
        <p:sp>
          <p:nvSpPr>
            <p:cNvPr id="98" name="Google Shape;98;p17"/>
            <p:cNvSpPr/>
            <p:nvPr/>
          </p:nvSpPr>
          <p:spPr>
            <a:xfrm>
              <a:off x="5934172" y="1528484"/>
              <a:ext cx="612742" cy="612742"/>
            </a:xfrm>
            <a:prstGeom prst="ellipse">
              <a:avLst/>
            </a:prstGeom>
            <a:solidFill>
              <a:srgbClr val="00B05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1" i="0" u="none" strike="noStrike" cap="none">
                  <a:solidFill>
                    <a:schemeClr val="lt1"/>
                  </a:solidFill>
                  <a:latin typeface="Helvetica Neue"/>
                  <a:ea typeface="Helvetica Neue"/>
                  <a:cs typeface="Helvetica Neue"/>
                  <a:sym typeface="Helvetica Neue"/>
                </a:rPr>
                <a:t>2</a:t>
              </a:r>
              <a:endParaRPr/>
            </a:p>
          </p:txBody>
        </p:sp>
      </p:grpSp>
      <p:grpSp>
        <p:nvGrpSpPr>
          <p:cNvPr id="99" name="Google Shape;99;p17"/>
          <p:cNvGrpSpPr/>
          <p:nvPr/>
        </p:nvGrpSpPr>
        <p:grpSpPr>
          <a:xfrm>
            <a:off x="8846289" y="1817038"/>
            <a:ext cx="2545237" cy="1190983"/>
            <a:chOff x="8846289" y="1528484"/>
            <a:chExt cx="2545237" cy="1190983"/>
          </a:xfrm>
        </p:grpSpPr>
        <p:sp>
          <p:nvSpPr>
            <p:cNvPr id="100" name="Google Shape;100;p17"/>
            <p:cNvSpPr/>
            <p:nvPr/>
          </p:nvSpPr>
          <p:spPr>
            <a:xfrm>
              <a:off x="8846289" y="2011621"/>
              <a:ext cx="2545237" cy="707846"/>
            </a:xfrm>
            <a:prstGeom prst="rect">
              <a:avLst/>
            </a:prstGeom>
            <a:solidFill>
              <a:srgbClr val="4BABC5"/>
            </a:solidFill>
            <a:ln>
              <a:noFill/>
            </a:ln>
          </p:spPr>
          <p:txBody>
            <a:bodyPr spcFirstLastPara="1" wrap="square" lIns="108000" tIns="108000" rIns="108000" bIns="108000" anchor="ctr" anchorCtr="0">
              <a:noAutofit/>
            </a:bodyPr>
            <a:lstStyle/>
            <a:p>
              <a:pPr marL="0" marR="0" lvl="0" indent="0" algn="ctr" rtl="0">
                <a:lnSpc>
                  <a:spcPct val="90000"/>
                </a:lnSpc>
                <a:spcBef>
                  <a:spcPts val="0"/>
                </a:spcBef>
                <a:spcAft>
                  <a:spcPts val="0"/>
                </a:spcAft>
                <a:buNone/>
              </a:pPr>
              <a:r>
                <a:rPr lang="es-ES" sz="1400" b="1" i="0" u="none" strike="noStrike" cap="none">
                  <a:solidFill>
                    <a:schemeClr val="lt1"/>
                  </a:solidFill>
                  <a:latin typeface="Helvetica Neue"/>
                  <a:ea typeface="Helvetica Neue"/>
                  <a:cs typeface="Helvetica Neue"/>
                  <a:sym typeface="Helvetica Neue"/>
                </a:rPr>
                <a:t>Reflexiona con tu grupo:</a:t>
              </a:r>
              <a:endParaRPr/>
            </a:p>
          </p:txBody>
        </p:sp>
        <p:sp>
          <p:nvSpPr>
            <p:cNvPr id="101" name="Google Shape;101;p17"/>
            <p:cNvSpPr/>
            <p:nvPr/>
          </p:nvSpPr>
          <p:spPr>
            <a:xfrm>
              <a:off x="9818015" y="1528484"/>
              <a:ext cx="612742" cy="612742"/>
            </a:xfrm>
            <a:prstGeom prst="ellipse">
              <a:avLst/>
            </a:prstGeom>
            <a:solidFill>
              <a:srgbClr val="BD278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1" i="0" u="none" strike="noStrike" cap="none">
                  <a:solidFill>
                    <a:schemeClr val="lt1"/>
                  </a:solidFill>
                  <a:latin typeface="Helvetica Neue"/>
                  <a:ea typeface="Helvetica Neue"/>
                  <a:cs typeface="Helvetica Neue"/>
                  <a:sym typeface="Helvetica Neue"/>
                </a:rPr>
                <a:t>3</a:t>
              </a:r>
              <a:endParaRPr/>
            </a:p>
          </p:txBody>
        </p:sp>
      </p:grpSp>
      <p:grpSp>
        <p:nvGrpSpPr>
          <p:cNvPr id="102" name="Google Shape;102;p17"/>
          <p:cNvGrpSpPr/>
          <p:nvPr/>
        </p:nvGrpSpPr>
        <p:grpSpPr>
          <a:xfrm>
            <a:off x="10819264" y="481711"/>
            <a:ext cx="1181100" cy="1181100"/>
            <a:chOff x="8266696" y="877507"/>
            <a:chExt cx="1181100" cy="1181100"/>
          </a:xfrm>
        </p:grpSpPr>
        <p:pic>
          <p:nvPicPr>
            <p:cNvPr id="103" name="Google Shape;103;p17"/>
            <p:cNvPicPr preferRelativeResize="0"/>
            <p:nvPr/>
          </p:nvPicPr>
          <p:blipFill rotWithShape="1">
            <a:blip r:embed="rId6">
              <a:alphaModFix/>
            </a:blip>
            <a:srcRect/>
            <a:stretch/>
          </p:blipFill>
          <p:spPr>
            <a:xfrm>
              <a:off x="8266696" y="877507"/>
              <a:ext cx="1181100" cy="1181100"/>
            </a:xfrm>
            <a:prstGeom prst="rect">
              <a:avLst/>
            </a:prstGeom>
            <a:noFill/>
            <a:ln>
              <a:noFill/>
            </a:ln>
          </p:spPr>
        </p:pic>
        <p:sp>
          <p:nvSpPr>
            <p:cNvPr id="104" name="Google Shape;104;p17"/>
            <p:cNvSpPr txBox="1"/>
            <p:nvPr/>
          </p:nvSpPr>
          <p:spPr>
            <a:xfrm>
              <a:off x="8476069" y="1509180"/>
              <a:ext cx="587484" cy="3194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800" b="1" i="0" u="none" strike="noStrike" cap="none">
                  <a:solidFill>
                    <a:schemeClr val="lt1"/>
                  </a:solidFill>
                  <a:latin typeface="Helvetica Neue"/>
                  <a:ea typeface="Helvetica Neue"/>
                  <a:cs typeface="Helvetica Neue"/>
                  <a:sym typeface="Helvetica Neue"/>
                </a:rPr>
                <a:t>10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109" name="Google Shape;109;p18"/>
          <p:cNvGrpSpPr/>
          <p:nvPr/>
        </p:nvGrpSpPr>
        <p:grpSpPr>
          <a:xfrm>
            <a:off x="734714" y="1519500"/>
            <a:ext cx="10722571" cy="3819000"/>
            <a:chOff x="694543" y="1242113"/>
            <a:chExt cx="10722571" cy="3819000"/>
          </a:xfrm>
        </p:grpSpPr>
        <p:pic>
          <p:nvPicPr>
            <p:cNvPr id="110" name="Google Shape;110;p18"/>
            <p:cNvPicPr preferRelativeResize="0"/>
            <p:nvPr/>
          </p:nvPicPr>
          <p:blipFill rotWithShape="1">
            <a:blip r:embed="rId3">
              <a:alphaModFix/>
            </a:blip>
            <a:srcRect/>
            <a:stretch/>
          </p:blipFill>
          <p:spPr>
            <a:xfrm>
              <a:off x="9617114" y="1348385"/>
              <a:ext cx="1800000" cy="1800000"/>
            </a:xfrm>
            <a:prstGeom prst="rect">
              <a:avLst/>
            </a:prstGeom>
            <a:noFill/>
            <a:ln>
              <a:noFill/>
            </a:ln>
          </p:spPr>
        </p:pic>
        <p:sp>
          <p:nvSpPr>
            <p:cNvPr id="111" name="Google Shape;111;p18"/>
            <p:cNvSpPr/>
            <p:nvPr/>
          </p:nvSpPr>
          <p:spPr>
            <a:xfrm>
              <a:off x="694543" y="1242113"/>
              <a:ext cx="8132522" cy="1906272"/>
            </a:xfrm>
            <a:prstGeom prst="roundRect">
              <a:avLst>
                <a:gd name="adj" fmla="val 16667"/>
              </a:avLst>
            </a:prstGeom>
            <a:solidFill>
              <a:srgbClr val="E84A78"/>
            </a:solidFill>
            <a:ln>
              <a:noFill/>
            </a:ln>
          </p:spPr>
          <p:txBody>
            <a:bodyPr spcFirstLastPara="1" wrap="square" lIns="180000" tIns="180000" rIns="180000" bIns="180000" anchor="ctr" anchorCtr="0">
              <a:noAutofit/>
            </a:bodyPr>
            <a:lstStyle/>
            <a:p>
              <a:pPr marL="0" marR="0" lvl="0" indent="0" algn="l" rtl="0">
                <a:lnSpc>
                  <a:spcPct val="100000"/>
                </a:lnSpc>
                <a:spcBef>
                  <a:spcPts val="0"/>
                </a:spcBef>
                <a:spcAft>
                  <a:spcPts val="0"/>
                </a:spcAft>
                <a:buClr>
                  <a:srgbClr val="004B62"/>
                </a:buClr>
                <a:buSzPts val="1600"/>
                <a:buFont typeface="Arial"/>
                <a:buNone/>
              </a:pPr>
              <a:endParaRPr lang="es-ES" sz="1600" b="1" i="0" u="none" strike="noStrike" cap="none" dirty="0">
                <a:solidFill>
                  <a:schemeClr val="lt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4B62"/>
                </a:buClr>
                <a:buSzPts val="1600"/>
                <a:buFont typeface="Arial"/>
                <a:buNone/>
              </a:pPr>
              <a:r>
                <a:rPr lang="es-ES" sz="1600" b="1" i="0" u="none" strike="noStrike" cap="none" dirty="0">
                  <a:solidFill>
                    <a:schemeClr val="lt1"/>
                  </a:solidFill>
                  <a:latin typeface="Helvetica Neue"/>
                  <a:ea typeface="Helvetica Neue"/>
                  <a:cs typeface="Helvetica Neue"/>
                  <a:sym typeface="Helvetica Neue"/>
                </a:rPr>
                <a:t>Para saber cómo ayudar a alguien que lo está pasando mal, tenemos que conocer más de la situación que está viviendo</a:t>
              </a:r>
              <a:r>
                <a:rPr lang="es-ES" sz="1600" b="1" dirty="0">
                  <a:solidFill>
                    <a:schemeClr val="lt1"/>
                  </a:solidFill>
                  <a:latin typeface="Helvetica Neue"/>
                  <a:ea typeface="Helvetica Neue"/>
                  <a:cs typeface="Helvetica Neue"/>
                  <a:sym typeface="Helvetica Neue"/>
                </a:rPr>
                <a:t>.</a:t>
              </a:r>
            </a:p>
            <a:p>
              <a:pPr marL="0" marR="0" lvl="0" indent="0" algn="l" rtl="0">
                <a:lnSpc>
                  <a:spcPct val="100000"/>
                </a:lnSpc>
                <a:spcBef>
                  <a:spcPts val="0"/>
                </a:spcBef>
                <a:spcAft>
                  <a:spcPts val="0"/>
                </a:spcAft>
                <a:buClr>
                  <a:srgbClr val="004B62"/>
                </a:buClr>
                <a:buSzPts val="1600"/>
                <a:buFont typeface="Arial"/>
                <a:buNone/>
              </a:pPr>
              <a:endParaRPr sz="1600" b="0" i="0" u="none" strike="noStrike" cap="none" dirty="0">
                <a:solidFill>
                  <a:schemeClr val="lt1"/>
                </a:solidFill>
                <a:latin typeface="Helvetica Neue"/>
                <a:ea typeface="Helvetica Neue"/>
                <a:cs typeface="Helvetica Neue"/>
                <a:sym typeface="Helvetica Neue"/>
              </a:endParaRPr>
            </a:p>
            <a:p>
              <a:pPr marL="285750" marR="0" lvl="0" indent="-28575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¿Podremos saberlo solo mirando o preguntándole cómo se siente?</a:t>
              </a:r>
              <a:endParaRPr dirty="0"/>
            </a:p>
            <a:p>
              <a:pPr marL="285750" marR="0" lvl="0" indent="-184150" algn="l" rtl="0">
                <a:lnSpc>
                  <a:spcPct val="90000"/>
                </a:lnSpc>
                <a:spcBef>
                  <a:spcPts val="0"/>
                </a:spcBef>
                <a:spcAft>
                  <a:spcPts val="0"/>
                </a:spcAft>
                <a:buClr>
                  <a:schemeClr val="lt1"/>
                </a:buClr>
                <a:buSzPts val="1600"/>
                <a:buFont typeface="Arial"/>
                <a:buNone/>
              </a:pPr>
              <a:endParaRPr sz="1600" b="0" i="0" u="none" strike="noStrike" cap="none" dirty="0">
                <a:solidFill>
                  <a:schemeClr val="lt1"/>
                </a:solidFill>
                <a:latin typeface="Helvetica Neue"/>
                <a:ea typeface="Helvetica Neue"/>
                <a:cs typeface="Helvetica Neue"/>
                <a:sym typeface="Helvetica Neue"/>
              </a:endParaRPr>
            </a:p>
            <a:p>
              <a:pPr marL="285750" marR="0" lvl="0" indent="-285750" algn="l" rtl="0">
                <a:lnSpc>
                  <a:spcPct val="90000"/>
                </a:lnSpc>
                <a:spcBef>
                  <a:spcPts val="0"/>
                </a:spcBef>
                <a:spcAft>
                  <a:spcPts val="0"/>
                </a:spcAft>
                <a:buClr>
                  <a:schemeClr val="lt1"/>
                </a:buClr>
                <a:buSzPts val="1600"/>
                <a:buFont typeface="Arial"/>
                <a:buChar char="•"/>
              </a:pPr>
              <a:r>
                <a:rPr lang="es-ES" sz="1600" b="0" i="0" u="none" strike="noStrike" cap="none" dirty="0">
                  <a:solidFill>
                    <a:schemeClr val="lt1"/>
                  </a:solidFill>
                  <a:latin typeface="Helvetica Neue"/>
                  <a:ea typeface="Helvetica Neue"/>
                  <a:cs typeface="Helvetica Neue"/>
                  <a:sym typeface="Helvetica Neue"/>
                </a:rPr>
                <a:t>¿Bastará con que imaginemos cómo se siente y lo que pasa a su alrededor?</a:t>
              </a:r>
            </a:p>
            <a:p>
              <a:pPr marR="0" lvl="0" algn="l" rtl="0">
                <a:lnSpc>
                  <a:spcPct val="90000"/>
                </a:lnSpc>
                <a:spcBef>
                  <a:spcPts val="0"/>
                </a:spcBef>
                <a:spcAft>
                  <a:spcPts val="0"/>
                </a:spcAft>
                <a:buClr>
                  <a:schemeClr val="lt1"/>
                </a:buClr>
                <a:buSzPts val="1600"/>
              </a:pPr>
              <a:endParaRPr dirty="0"/>
            </a:p>
          </p:txBody>
        </p:sp>
        <p:sp>
          <p:nvSpPr>
            <p:cNvPr id="112" name="Google Shape;112;p18"/>
            <p:cNvSpPr/>
            <p:nvPr/>
          </p:nvSpPr>
          <p:spPr>
            <a:xfrm>
              <a:off x="3776811" y="3566373"/>
              <a:ext cx="7500165" cy="570456"/>
            </a:xfrm>
            <a:prstGeom prst="roundRect">
              <a:avLst>
                <a:gd name="adj" fmla="val 16667"/>
              </a:avLst>
            </a:prstGeom>
            <a:solidFill>
              <a:srgbClr val="4BABC5"/>
            </a:solidFill>
            <a:ln>
              <a:noFill/>
            </a:ln>
          </p:spPr>
          <p:txBody>
            <a:bodyPr spcFirstLastPara="1" wrap="square" lIns="180000" tIns="180000" rIns="180000" bIns="180000" anchor="ctr" anchorCtr="0">
              <a:noAutofit/>
            </a:bodyPr>
            <a:lstStyle/>
            <a:p>
              <a:pPr marL="0" marR="0" lvl="0" indent="0" algn="l" rtl="0">
                <a:lnSpc>
                  <a:spcPct val="90000"/>
                </a:lnSpc>
                <a:spcBef>
                  <a:spcPts val="0"/>
                </a:spcBef>
                <a:spcAft>
                  <a:spcPts val="0"/>
                </a:spcAft>
                <a:buClr>
                  <a:srgbClr val="0C4581"/>
                </a:buClr>
                <a:buSzPts val="1800"/>
                <a:buFont typeface="Arial"/>
                <a:buNone/>
              </a:pPr>
              <a:r>
                <a:rPr lang="es-ES" sz="1600" b="1" i="0" u="none" strike="noStrike" cap="none">
                  <a:solidFill>
                    <a:schemeClr val="lt1"/>
                  </a:solidFill>
                  <a:latin typeface="Helvetica Neue"/>
                  <a:ea typeface="Helvetica Neue"/>
                  <a:cs typeface="Helvetica Neue"/>
                  <a:sym typeface="Helvetica Neue"/>
                </a:rPr>
                <a:t>Muchas veces no basta con mirar o con creer que sabemos lo que pasa.</a:t>
              </a:r>
              <a:endParaRPr/>
            </a:p>
          </p:txBody>
        </p:sp>
        <p:sp>
          <p:nvSpPr>
            <p:cNvPr id="113" name="Google Shape;113;p18"/>
            <p:cNvSpPr/>
            <p:nvPr/>
          </p:nvSpPr>
          <p:spPr>
            <a:xfrm rot="10800000" flipH="1">
              <a:off x="1141227" y="3124881"/>
              <a:ext cx="2505740" cy="946297"/>
            </a:xfrm>
            <a:prstGeom prst="bentArrow">
              <a:avLst>
                <a:gd name="adj1" fmla="val 25000"/>
                <a:gd name="adj2" fmla="val 25000"/>
                <a:gd name="adj3" fmla="val 25000"/>
                <a:gd name="adj4" fmla="val 43750"/>
              </a:avLst>
            </a:prstGeom>
            <a:solidFill>
              <a:srgbClr val="E84A7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4" name="Google Shape;114;p18"/>
            <p:cNvSpPr/>
            <p:nvPr/>
          </p:nvSpPr>
          <p:spPr>
            <a:xfrm rot="10800000">
              <a:off x="8827064" y="4103033"/>
              <a:ext cx="2129027" cy="946297"/>
            </a:xfrm>
            <a:prstGeom prst="bentArrow">
              <a:avLst>
                <a:gd name="adj1" fmla="val 25000"/>
                <a:gd name="adj2" fmla="val 25000"/>
                <a:gd name="adj3" fmla="val 25000"/>
                <a:gd name="adj4" fmla="val 43750"/>
              </a:avLst>
            </a:prstGeom>
            <a:solidFill>
              <a:srgbClr val="4BABC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5" name="Google Shape;115;p18"/>
            <p:cNvSpPr txBox="1"/>
            <p:nvPr/>
          </p:nvSpPr>
          <p:spPr>
            <a:xfrm>
              <a:off x="854985" y="4599448"/>
              <a:ext cx="781163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s-ES" sz="2400" b="0" i="0" u="none" strike="noStrike" cap="none">
                  <a:solidFill>
                    <a:srgbClr val="004B62"/>
                  </a:solidFill>
                  <a:latin typeface="Helvetica Neue"/>
                  <a:ea typeface="Helvetica Neue"/>
                  <a:cs typeface="Helvetica Neue"/>
                  <a:sym typeface="Helvetica Neue"/>
                </a:rPr>
                <a:t>Necesitamos más información… </a:t>
              </a:r>
              <a:r>
                <a:rPr lang="es-ES" sz="2400" b="1" i="0" u="none" strike="noStrike" cap="none">
                  <a:solidFill>
                    <a:srgbClr val="004B62"/>
                  </a:solidFill>
                  <a:latin typeface="Helvetica Neue"/>
                  <a:ea typeface="Helvetica Neue"/>
                  <a:cs typeface="Helvetica Neue"/>
                  <a:sym typeface="Helvetica Neue"/>
                </a:rPr>
                <a:t>¡Necesitamos datos!</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p:nvPr/>
        </p:nvSpPr>
        <p:spPr>
          <a:xfrm>
            <a:off x="829711" y="4333956"/>
            <a:ext cx="4220754" cy="1988289"/>
          </a:xfrm>
          <a:prstGeom prst="rect">
            <a:avLst/>
          </a:prstGeom>
          <a:solidFill>
            <a:srgbClr val="4BABC5">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1" name="Google Shape;121;p19"/>
          <p:cNvSpPr/>
          <p:nvPr/>
        </p:nvSpPr>
        <p:spPr>
          <a:xfrm>
            <a:off x="7163474" y="3502894"/>
            <a:ext cx="4220754" cy="1988289"/>
          </a:xfrm>
          <a:prstGeom prst="rect">
            <a:avLst/>
          </a:prstGeom>
          <a:solidFill>
            <a:srgbClr val="4BABC5">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2" name="Google Shape;122;p19"/>
          <p:cNvSpPr txBox="1"/>
          <p:nvPr/>
        </p:nvSpPr>
        <p:spPr>
          <a:xfrm>
            <a:off x="914564" y="1730669"/>
            <a:ext cx="4391083" cy="43944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C4581"/>
              </a:buClr>
              <a:buSzPts val="1800"/>
              <a:buFont typeface="Arial"/>
              <a:buNone/>
            </a:pPr>
            <a:r>
              <a:rPr lang="es-ES" sz="1600" b="0" i="0" u="none" strike="noStrike" cap="none" dirty="0">
                <a:solidFill>
                  <a:srgbClr val="004B62"/>
                </a:solidFill>
                <a:latin typeface="Helvetica Neue"/>
                <a:ea typeface="Helvetica Neue"/>
                <a:cs typeface="Helvetica Neue"/>
                <a:sym typeface="Helvetica Neue"/>
              </a:rPr>
              <a:t>Usamos datos todos los días y al analizarlos tenemos más claridad para tomar decisiones respecto de qué hacer.</a:t>
            </a:r>
            <a:endParaRPr dirty="0"/>
          </a:p>
          <a:p>
            <a:pPr marL="0" marR="0" lvl="0" indent="0" algn="l" rtl="0">
              <a:lnSpc>
                <a:spcPct val="100000"/>
              </a:lnSpc>
              <a:spcBef>
                <a:spcPts val="0"/>
              </a:spcBef>
              <a:spcAft>
                <a:spcPts val="0"/>
              </a:spcAft>
              <a:buClr>
                <a:srgbClr val="0C4581"/>
              </a:buClr>
              <a:buSzPts val="1800"/>
              <a:buFont typeface="Arial"/>
              <a:buNone/>
            </a:pPr>
            <a:endParaRPr sz="1600" b="0" i="0" u="none" strike="noStrike" cap="none" dirty="0">
              <a:solidFill>
                <a:srgbClr val="004B62"/>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C4581"/>
              </a:buClr>
              <a:buSzPts val="1800"/>
              <a:buFont typeface="Arial"/>
              <a:buNone/>
            </a:pPr>
            <a:r>
              <a:rPr lang="es-ES" sz="1600" b="1" i="0" u="none" strike="noStrike" cap="none" dirty="0">
                <a:solidFill>
                  <a:srgbClr val="004B62"/>
                </a:solidFill>
                <a:latin typeface="Helvetica Neue"/>
                <a:ea typeface="Helvetica Neue"/>
                <a:cs typeface="Helvetica Neue"/>
                <a:sym typeface="Helvetica Neue"/>
              </a:rPr>
              <a:t>Por ejemplo, decidir si llevar o no parka en la mañana, usando distintos datos como: el reporte del clima en la televisión, mirar  por la ventana cómo está el día y abrir la puerta para sentir cómo está la temperatura. </a:t>
            </a:r>
            <a:endParaRPr dirty="0"/>
          </a:p>
          <a:p>
            <a:pPr marL="0" marR="0" lvl="0" indent="0" algn="l" rtl="0">
              <a:lnSpc>
                <a:spcPct val="100000"/>
              </a:lnSpc>
              <a:spcBef>
                <a:spcPts val="0"/>
              </a:spcBef>
              <a:spcAft>
                <a:spcPts val="0"/>
              </a:spcAft>
              <a:buClr>
                <a:srgbClr val="0C4581"/>
              </a:buClr>
              <a:buSzPts val="1800"/>
              <a:buFont typeface="Arial"/>
              <a:buNone/>
            </a:pPr>
            <a:endParaRPr sz="1600" b="0" i="0" u="none" strike="noStrike" cap="none" dirty="0">
              <a:solidFill>
                <a:srgbClr val="004B62"/>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C4581"/>
              </a:buClr>
              <a:buSzPts val="1800"/>
              <a:buFont typeface="Arial"/>
              <a:buNone/>
            </a:pPr>
            <a:r>
              <a:rPr lang="es-ES" sz="1600" b="0" i="0" u="none" strike="noStrike" cap="none" dirty="0">
                <a:solidFill>
                  <a:srgbClr val="004B62"/>
                </a:solidFill>
                <a:latin typeface="Helvetica Neue"/>
                <a:ea typeface="Helvetica Neue"/>
                <a:cs typeface="Helvetica Neue"/>
                <a:sym typeface="Helvetica Neue"/>
              </a:rPr>
              <a:t>Los datos nos ayudan a responder: </a:t>
            </a:r>
            <a:endParaRPr dirty="0"/>
          </a:p>
          <a:p>
            <a:pPr marL="0" marR="0" lvl="0" indent="0" algn="l" rtl="0">
              <a:lnSpc>
                <a:spcPct val="100000"/>
              </a:lnSpc>
              <a:spcBef>
                <a:spcPts val="0"/>
              </a:spcBef>
              <a:spcAft>
                <a:spcPts val="0"/>
              </a:spcAft>
              <a:buClr>
                <a:srgbClr val="0C4581"/>
              </a:buClr>
              <a:buSzPts val="1800"/>
              <a:buFont typeface="Arial"/>
              <a:buNone/>
            </a:pPr>
            <a:endParaRPr sz="1600" b="0" i="0" u="none" strike="noStrike" cap="none" dirty="0">
              <a:solidFill>
                <a:srgbClr val="004B62"/>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dirty="0">
                <a:solidFill>
                  <a:srgbClr val="004B62"/>
                </a:solidFill>
                <a:latin typeface="Helvetica Neue"/>
                <a:ea typeface="Helvetica Neue"/>
                <a:cs typeface="Helvetica Neue"/>
                <a:sym typeface="Helvetica Neue"/>
              </a:rPr>
              <a:t>¿Qué está pasando?</a:t>
            </a:r>
            <a:endParaRPr dirty="0"/>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dirty="0">
                <a:solidFill>
                  <a:srgbClr val="004B62"/>
                </a:solidFill>
                <a:latin typeface="Helvetica Neue"/>
                <a:ea typeface="Helvetica Neue"/>
                <a:cs typeface="Helvetica Neue"/>
                <a:sym typeface="Helvetica Neue"/>
              </a:rPr>
              <a:t>¿Cómo nos sentimos?</a:t>
            </a:r>
            <a:endParaRPr dirty="0"/>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dirty="0">
                <a:solidFill>
                  <a:srgbClr val="004B62"/>
                </a:solidFill>
                <a:latin typeface="Helvetica Neue"/>
                <a:ea typeface="Helvetica Neue"/>
                <a:cs typeface="Helvetica Neue"/>
                <a:sym typeface="Helvetica Neue"/>
              </a:rPr>
              <a:t>¿Qué necesitamos mejorar?</a:t>
            </a:r>
            <a:endParaRPr dirty="0"/>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dirty="0">
                <a:solidFill>
                  <a:srgbClr val="004B62"/>
                </a:solidFill>
                <a:latin typeface="Helvetica Neue"/>
                <a:ea typeface="Helvetica Neue"/>
                <a:cs typeface="Helvetica Neue"/>
                <a:sym typeface="Helvetica Neue"/>
              </a:rPr>
              <a:t>¿Cómo podríamos hacerlo</a:t>
            </a:r>
            <a:r>
              <a:rPr lang="es-ES" sz="1600" dirty="0">
                <a:solidFill>
                  <a:srgbClr val="004B62"/>
                </a:solidFill>
                <a:latin typeface="Helvetica Neue"/>
                <a:ea typeface="Helvetica Neue"/>
                <a:cs typeface="Helvetica Neue"/>
                <a:sym typeface="Helvetica Neue"/>
              </a:rPr>
              <a:t> </a:t>
            </a:r>
            <a:r>
              <a:rPr lang="es-ES" sz="1600" b="0" i="0" u="none" strike="noStrike" cap="none" dirty="0">
                <a:solidFill>
                  <a:srgbClr val="004B62"/>
                </a:solidFill>
                <a:latin typeface="Helvetica Neue"/>
                <a:ea typeface="Helvetica Neue"/>
                <a:cs typeface="Helvetica Neue"/>
                <a:sym typeface="Helvetica Neue"/>
              </a:rPr>
              <a:t>mejor?</a:t>
            </a:r>
            <a:endParaRPr dirty="0"/>
          </a:p>
        </p:txBody>
      </p:sp>
      <p:sp>
        <p:nvSpPr>
          <p:cNvPr id="123" name="Google Shape;123;p19"/>
          <p:cNvSpPr txBox="1"/>
          <p:nvPr/>
        </p:nvSpPr>
        <p:spPr>
          <a:xfrm>
            <a:off x="677613" y="12509949"/>
            <a:ext cx="10706615" cy="30421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C4581"/>
              </a:buClr>
              <a:buSzPts val="1800"/>
              <a:buFont typeface="Arial"/>
              <a:buNone/>
            </a:pPr>
            <a:r>
              <a:rPr lang="es-ES" sz="1600" b="1" i="0" u="none" strike="noStrike" cap="none">
                <a:solidFill>
                  <a:schemeClr val="dk1"/>
                </a:solidFill>
                <a:latin typeface="Helvetica Neue"/>
                <a:ea typeface="Helvetica Neue"/>
                <a:cs typeface="Helvetica Neue"/>
                <a:sym typeface="Helvetica Neue"/>
              </a:rPr>
              <a:t>Todos estos datos juntos cuentan la historia real de la escuela y de tu curso</a:t>
            </a:r>
            <a:endParaRPr/>
          </a:p>
        </p:txBody>
      </p:sp>
      <p:grpSp>
        <p:nvGrpSpPr>
          <p:cNvPr id="124" name="Google Shape;124;p19"/>
          <p:cNvGrpSpPr/>
          <p:nvPr/>
        </p:nvGrpSpPr>
        <p:grpSpPr>
          <a:xfrm>
            <a:off x="709510" y="613054"/>
            <a:ext cx="3522248" cy="830956"/>
            <a:chOff x="709510" y="613054"/>
            <a:chExt cx="3522248" cy="830956"/>
          </a:xfrm>
        </p:grpSpPr>
        <p:sp>
          <p:nvSpPr>
            <p:cNvPr id="125" name="Google Shape;125;p19"/>
            <p:cNvSpPr txBox="1"/>
            <p:nvPr/>
          </p:nvSpPr>
          <p:spPr>
            <a:xfrm>
              <a:off x="920779" y="613054"/>
              <a:ext cx="3310979"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¿Por qué usamos datos?</a:t>
              </a:r>
              <a:endParaRPr sz="1600" b="1" i="0" u="none" strike="noStrike" cap="none">
                <a:solidFill>
                  <a:srgbClr val="004C62"/>
                </a:solidFill>
                <a:latin typeface="Helvetica Neue"/>
                <a:ea typeface="Helvetica Neue"/>
                <a:cs typeface="Helvetica Neue"/>
                <a:sym typeface="Helvetica Neue"/>
              </a:endParaRPr>
            </a:p>
          </p:txBody>
        </p:sp>
        <p:pic>
          <p:nvPicPr>
            <p:cNvPr id="126" name="Google Shape;126;p19"/>
            <p:cNvPicPr preferRelativeResize="0"/>
            <p:nvPr/>
          </p:nvPicPr>
          <p:blipFill rotWithShape="1">
            <a:blip r:embed="rId3">
              <a:alphaModFix/>
            </a:blip>
            <a:srcRect/>
            <a:stretch/>
          </p:blipFill>
          <p:spPr>
            <a:xfrm>
              <a:off x="709510" y="732911"/>
              <a:ext cx="205054" cy="209823"/>
            </a:xfrm>
            <a:prstGeom prst="rect">
              <a:avLst/>
            </a:prstGeom>
            <a:noFill/>
            <a:ln>
              <a:noFill/>
            </a:ln>
          </p:spPr>
        </p:pic>
      </p:grpSp>
      <p:sp>
        <p:nvSpPr>
          <p:cNvPr id="127" name="Google Shape;127;p19"/>
          <p:cNvSpPr txBox="1"/>
          <p:nvPr/>
        </p:nvSpPr>
        <p:spPr>
          <a:xfrm>
            <a:off x="7230303" y="1730669"/>
            <a:ext cx="4391083" cy="367067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C4581"/>
              </a:buClr>
              <a:buSzPts val="1800"/>
              <a:buFont typeface="Arial"/>
              <a:buNone/>
            </a:pPr>
            <a:r>
              <a:rPr lang="es-ES" sz="1600" b="1" i="0" u="none" strike="noStrike" cap="none">
                <a:solidFill>
                  <a:srgbClr val="004B62"/>
                </a:solidFill>
                <a:latin typeface="Helvetica Neue"/>
                <a:ea typeface="Helvetica Neue"/>
                <a:cs typeface="Helvetica Neue"/>
                <a:sym typeface="Helvetica Neue"/>
              </a:rPr>
              <a:t>¡Sí! Los usamos para:</a:t>
            </a:r>
            <a:endParaRPr/>
          </a:p>
          <a:p>
            <a:pPr marL="285750" marR="0" lvl="0" indent="-285750" algn="l" rtl="0">
              <a:lnSpc>
                <a:spcPct val="100000"/>
              </a:lnSpc>
              <a:spcBef>
                <a:spcPts val="1200"/>
              </a:spcBef>
              <a:spcAft>
                <a:spcPts val="0"/>
              </a:spcAft>
              <a:buClr>
                <a:srgbClr val="004B62"/>
              </a:buClr>
              <a:buSzPts val="1600"/>
              <a:buFont typeface="Arial"/>
              <a:buChar char="•"/>
            </a:pPr>
            <a:r>
              <a:rPr lang="es-ES" sz="1600" b="0" i="0" u="none" strike="noStrike" cap="none">
                <a:solidFill>
                  <a:srgbClr val="004B62"/>
                </a:solidFill>
                <a:latin typeface="Helvetica Neue"/>
                <a:ea typeface="Helvetica Neue"/>
                <a:cs typeface="Helvetica Neue"/>
                <a:sym typeface="Helvetica Neue"/>
              </a:rPr>
              <a:t>Conocer los avances o dificultades en los aprendizajes.</a:t>
            </a:r>
            <a:endParaRPr/>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a:solidFill>
                  <a:srgbClr val="004B62"/>
                </a:solidFill>
                <a:latin typeface="Helvetica Neue"/>
                <a:ea typeface="Helvetica Neue"/>
                <a:cs typeface="Helvetica Neue"/>
                <a:sym typeface="Helvetica Neue"/>
              </a:rPr>
              <a:t>Observar cómo percibimos la convivencia y el bienestar.</a:t>
            </a:r>
            <a:endParaRPr/>
          </a:p>
          <a:p>
            <a:pPr marL="285750" marR="0" lvl="0" indent="-285750" algn="l" rtl="0">
              <a:lnSpc>
                <a:spcPct val="100000"/>
              </a:lnSpc>
              <a:spcBef>
                <a:spcPts val="0"/>
              </a:spcBef>
              <a:spcAft>
                <a:spcPts val="0"/>
              </a:spcAft>
              <a:buClr>
                <a:srgbClr val="004B62"/>
              </a:buClr>
              <a:buSzPts val="1600"/>
              <a:buFont typeface="Arial"/>
              <a:buChar char="•"/>
            </a:pPr>
            <a:r>
              <a:rPr lang="es-ES" sz="1600" b="0" i="0" u="none" strike="noStrike" cap="none">
                <a:solidFill>
                  <a:srgbClr val="004B62"/>
                </a:solidFill>
                <a:latin typeface="Helvetica Neue"/>
                <a:ea typeface="Helvetica Neue"/>
                <a:cs typeface="Helvetica Neue"/>
                <a:sym typeface="Helvetica Neue"/>
              </a:rPr>
              <a:t>Identificar qué necesitamos mejorar, etc.</a:t>
            </a:r>
            <a:endParaRPr/>
          </a:p>
          <a:p>
            <a:pPr marL="285750" marR="0" lvl="0" indent="-171450" algn="l" rtl="0">
              <a:lnSpc>
                <a:spcPct val="100000"/>
              </a:lnSpc>
              <a:spcBef>
                <a:spcPts val="0"/>
              </a:spcBef>
              <a:spcAft>
                <a:spcPts val="0"/>
              </a:spcAft>
              <a:buClr>
                <a:srgbClr val="0C4581"/>
              </a:buClr>
              <a:buSzPts val="1800"/>
              <a:buFont typeface="Arial"/>
              <a:buNone/>
            </a:pPr>
            <a:endParaRPr sz="1600" b="0" i="0" u="none" strike="noStrike" cap="none">
              <a:solidFill>
                <a:srgbClr val="004B62"/>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s-ES" sz="1600" b="0" i="0" u="none" strike="noStrike" cap="none">
                <a:solidFill>
                  <a:srgbClr val="004B62"/>
                </a:solidFill>
                <a:latin typeface="Helvetica Neue"/>
                <a:ea typeface="Helvetica Neue"/>
                <a:cs typeface="Helvetica Neue"/>
                <a:sym typeface="Helvetica Neue"/>
              </a:rPr>
              <a:t>Ejemplos de datos en la escuela:</a:t>
            </a:r>
            <a:br>
              <a:rPr lang="es-ES" sz="1600" b="0" i="0" u="none" strike="noStrike" cap="none">
                <a:solidFill>
                  <a:srgbClr val="004B62"/>
                </a:solidFill>
                <a:latin typeface="Helvetica Neue"/>
                <a:ea typeface="Helvetica Neue"/>
                <a:cs typeface="Helvetica Neue"/>
                <a:sym typeface="Helvetica Neue"/>
              </a:rPr>
            </a:br>
            <a:endParaRPr sz="1600" b="0" i="0" u="none" strike="noStrike" cap="none">
              <a:solidFill>
                <a:srgbClr val="004B62"/>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rgbClr val="004B62"/>
              </a:buClr>
              <a:buSzPts val="1600"/>
              <a:buFont typeface="Arial"/>
              <a:buChar char="•"/>
            </a:pPr>
            <a:r>
              <a:rPr lang="es-ES" sz="1600" b="1" i="0" u="none" strike="noStrike" cap="none">
                <a:solidFill>
                  <a:srgbClr val="004B62"/>
                </a:solidFill>
                <a:latin typeface="Helvetica Neue"/>
                <a:ea typeface="Helvetica Neue"/>
                <a:cs typeface="Helvetica Neue"/>
                <a:sym typeface="Helvetica Neue"/>
              </a:rPr>
              <a:t>Datos de aprendizaje: </a:t>
            </a:r>
            <a:r>
              <a:rPr lang="es-ES" sz="1600" b="0" i="0" u="none" strike="noStrike" cap="none">
                <a:solidFill>
                  <a:srgbClr val="004B62"/>
                </a:solidFill>
                <a:latin typeface="Helvetica Neue"/>
                <a:ea typeface="Helvetica Neue"/>
                <a:cs typeface="Helvetica Neue"/>
                <a:sym typeface="Helvetica Neue"/>
              </a:rPr>
              <a:t>pruebas, revisión de tareas, etc.</a:t>
            </a:r>
            <a:endParaRPr/>
          </a:p>
          <a:p>
            <a:pPr marL="285750" marR="0" lvl="0" indent="-285750" algn="l" rtl="0">
              <a:lnSpc>
                <a:spcPct val="100000"/>
              </a:lnSpc>
              <a:spcBef>
                <a:spcPts val="0"/>
              </a:spcBef>
              <a:spcAft>
                <a:spcPts val="0"/>
              </a:spcAft>
              <a:buClr>
                <a:srgbClr val="004B62"/>
              </a:buClr>
              <a:buSzPts val="1600"/>
              <a:buFont typeface="Arial"/>
              <a:buChar char="•"/>
            </a:pPr>
            <a:r>
              <a:rPr lang="es-ES" sz="1600" b="1" i="0" u="none" strike="noStrike" cap="none">
                <a:solidFill>
                  <a:srgbClr val="004B62"/>
                </a:solidFill>
                <a:latin typeface="Helvetica Neue"/>
                <a:ea typeface="Helvetica Neue"/>
                <a:cs typeface="Helvetica Neue"/>
                <a:sym typeface="Helvetica Neue"/>
              </a:rPr>
              <a:t>Datos de convivencia y bienestar: </a:t>
            </a:r>
            <a:r>
              <a:rPr lang="es-ES" sz="1600" b="0" i="0" u="none" strike="noStrike" cap="none">
                <a:solidFill>
                  <a:srgbClr val="004B62"/>
                </a:solidFill>
                <a:latin typeface="Helvetica Neue"/>
                <a:ea typeface="Helvetica Neue"/>
                <a:cs typeface="Helvetica Neue"/>
                <a:sym typeface="Helvetica Neue"/>
              </a:rPr>
              <a:t>encuestas, entrevistas, opiniones y participación estudiantil.</a:t>
            </a:r>
            <a:endParaRPr/>
          </a:p>
        </p:txBody>
      </p:sp>
      <p:grpSp>
        <p:nvGrpSpPr>
          <p:cNvPr id="128" name="Google Shape;128;p19"/>
          <p:cNvGrpSpPr/>
          <p:nvPr/>
        </p:nvGrpSpPr>
        <p:grpSpPr>
          <a:xfrm>
            <a:off x="7025249" y="613054"/>
            <a:ext cx="3851860" cy="830956"/>
            <a:chOff x="709510" y="613054"/>
            <a:chExt cx="3851860" cy="830956"/>
          </a:xfrm>
        </p:grpSpPr>
        <p:sp>
          <p:nvSpPr>
            <p:cNvPr id="129" name="Google Shape;129;p19"/>
            <p:cNvSpPr txBox="1"/>
            <p:nvPr/>
          </p:nvSpPr>
          <p:spPr>
            <a:xfrm>
              <a:off x="920780" y="613054"/>
              <a:ext cx="3640590"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dirty="0">
                  <a:solidFill>
                    <a:srgbClr val="FF5235"/>
                  </a:solidFill>
                  <a:latin typeface="Helvetica Neue"/>
                  <a:ea typeface="Helvetica Neue"/>
                  <a:cs typeface="Helvetica Neue"/>
                  <a:sym typeface="Helvetica Neue"/>
                </a:rPr>
                <a:t>¿Y en la escuela, usamos datos?</a:t>
              </a:r>
              <a:endParaRPr dirty="0"/>
            </a:p>
          </p:txBody>
        </p:sp>
        <p:pic>
          <p:nvPicPr>
            <p:cNvPr id="130" name="Google Shape;130;p19"/>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131" name="Google Shape;131;p19"/>
          <p:cNvPicPr preferRelativeResize="0"/>
          <p:nvPr/>
        </p:nvPicPr>
        <p:blipFill rotWithShape="1">
          <a:blip r:embed="rId4">
            <a:alphaModFix/>
          </a:blip>
          <a:srcRect/>
          <a:stretch/>
        </p:blipFill>
        <p:spPr>
          <a:xfrm>
            <a:off x="5390500" y="2838450"/>
            <a:ext cx="1800000" cy="180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p:nvPr/>
        </p:nvSpPr>
        <p:spPr>
          <a:xfrm>
            <a:off x="2288799" y="3075077"/>
            <a:ext cx="761440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i="0" u="none" strike="noStrike" cap="none">
                <a:solidFill>
                  <a:schemeClr val="lt1"/>
                </a:solidFill>
                <a:latin typeface="Helvetica Neue"/>
                <a:ea typeface="Helvetica Neue"/>
                <a:cs typeface="Helvetica Neue"/>
                <a:sym typeface="Helvetica Neue"/>
              </a:rPr>
              <a:t>¡A prepararse para la misión!</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grpSp>
        <p:nvGrpSpPr>
          <p:cNvPr id="157" name="Google Shape;157;p23"/>
          <p:cNvGrpSpPr/>
          <p:nvPr/>
        </p:nvGrpSpPr>
        <p:grpSpPr>
          <a:xfrm>
            <a:off x="709510" y="613054"/>
            <a:ext cx="9364270" cy="461624"/>
            <a:chOff x="709510" y="613054"/>
            <a:chExt cx="9364270" cy="461624"/>
          </a:xfrm>
        </p:grpSpPr>
        <p:sp>
          <p:nvSpPr>
            <p:cNvPr id="158" name="Google Shape;158;p23"/>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Formemos los equipos DetectaLAB</a:t>
              </a:r>
              <a:endParaRPr sz="2400" b="1" i="0" u="none" strike="noStrike" cap="none">
                <a:solidFill>
                  <a:srgbClr val="FF5235"/>
                </a:solidFill>
                <a:latin typeface="Helvetica Neue"/>
                <a:ea typeface="Helvetica Neue"/>
                <a:cs typeface="Helvetica Neue"/>
                <a:sym typeface="Helvetica Neue"/>
              </a:endParaRPr>
            </a:p>
          </p:txBody>
        </p:sp>
        <p:pic>
          <p:nvPicPr>
            <p:cNvPr id="159" name="Google Shape;159;p23"/>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160" name="Google Shape;160;p23"/>
          <p:cNvPicPr preferRelativeResize="0"/>
          <p:nvPr/>
        </p:nvPicPr>
        <p:blipFill rotWithShape="1">
          <a:blip r:embed="rId4">
            <a:alphaModFix/>
          </a:blip>
          <a:srcRect/>
          <a:stretch/>
        </p:blipFill>
        <p:spPr>
          <a:xfrm>
            <a:off x="8674366" y="1584073"/>
            <a:ext cx="1800000" cy="1800000"/>
          </a:xfrm>
          <a:prstGeom prst="rect">
            <a:avLst/>
          </a:prstGeom>
          <a:noFill/>
          <a:ln>
            <a:noFill/>
          </a:ln>
        </p:spPr>
      </p:pic>
      <p:grpSp>
        <p:nvGrpSpPr>
          <p:cNvPr id="161" name="Google Shape;161;p23"/>
          <p:cNvGrpSpPr/>
          <p:nvPr/>
        </p:nvGrpSpPr>
        <p:grpSpPr>
          <a:xfrm>
            <a:off x="10819264" y="481711"/>
            <a:ext cx="1181100" cy="1181100"/>
            <a:chOff x="8266696" y="877507"/>
            <a:chExt cx="1181100" cy="1181100"/>
          </a:xfrm>
        </p:grpSpPr>
        <p:pic>
          <p:nvPicPr>
            <p:cNvPr id="162" name="Google Shape;162;p23"/>
            <p:cNvPicPr preferRelativeResize="0"/>
            <p:nvPr/>
          </p:nvPicPr>
          <p:blipFill rotWithShape="1">
            <a:blip r:embed="rId5">
              <a:alphaModFix/>
            </a:blip>
            <a:srcRect/>
            <a:stretch/>
          </p:blipFill>
          <p:spPr>
            <a:xfrm>
              <a:off x="8266696" y="877507"/>
              <a:ext cx="1181100" cy="1181100"/>
            </a:xfrm>
            <a:prstGeom prst="rect">
              <a:avLst/>
            </a:prstGeom>
            <a:noFill/>
            <a:ln>
              <a:noFill/>
            </a:ln>
          </p:spPr>
        </p:pic>
        <p:sp>
          <p:nvSpPr>
            <p:cNvPr id="163" name="Google Shape;163;p23"/>
            <p:cNvSpPr txBox="1"/>
            <p:nvPr/>
          </p:nvSpPr>
          <p:spPr>
            <a:xfrm>
              <a:off x="8476069" y="1509180"/>
              <a:ext cx="587484" cy="3194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800" b="1" i="0" u="none" strike="noStrike" cap="none">
                  <a:solidFill>
                    <a:schemeClr val="lt1"/>
                  </a:solidFill>
                  <a:latin typeface="Helvetica Neue"/>
                  <a:ea typeface="Helvetica Neue"/>
                  <a:cs typeface="Helvetica Neue"/>
                  <a:sym typeface="Helvetica Neue"/>
                </a:rPr>
                <a:t>10 ‘</a:t>
              </a:r>
              <a:endParaRPr/>
            </a:p>
          </p:txBody>
        </p:sp>
      </p:grpSp>
      <p:grpSp>
        <p:nvGrpSpPr>
          <p:cNvPr id="164" name="Google Shape;164;p23"/>
          <p:cNvGrpSpPr/>
          <p:nvPr/>
        </p:nvGrpSpPr>
        <p:grpSpPr>
          <a:xfrm>
            <a:off x="949186" y="1584073"/>
            <a:ext cx="7380283" cy="4663183"/>
            <a:chOff x="949186" y="1584073"/>
            <a:chExt cx="7380283" cy="4663183"/>
          </a:xfrm>
        </p:grpSpPr>
        <p:sp>
          <p:nvSpPr>
            <p:cNvPr id="165" name="Google Shape;165;p23"/>
            <p:cNvSpPr/>
            <p:nvPr/>
          </p:nvSpPr>
          <p:spPr>
            <a:xfrm>
              <a:off x="949186" y="1584073"/>
              <a:ext cx="7380283" cy="4663183"/>
            </a:xfrm>
            <a:prstGeom prst="roundRect">
              <a:avLst>
                <a:gd name="adj" fmla="val 16667"/>
              </a:avLst>
            </a:prstGeom>
            <a:solidFill>
              <a:srgbClr val="DE9F3E"/>
            </a:solidFill>
            <a:ln>
              <a:noFill/>
            </a:ln>
          </p:spPr>
          <p:txBody>
            <a:bodyPr spcFirstLastPara="1" wrap="square" lIns="540000" tIns="180000" rIns="180000" bIns="180000" anchor="ctr" anchorCtr="0">
              <a:noAutofit/>
            </a:bodyPr>
            <a:lstStyle/>
            <a:p>
              <a:pPr marL="0" marR="0" lvl="0" indent="0" algn="l" rtl="0">
                <a:lnSpc>
                  <a:spcPct val="100000"/>
                </a:lnSpc>
                <a:spcBef>
                  <a:spcPts val="0"/>
                </a:spcBef>
                <a:spcAft>
                  <a:spcPts val="0"/>
                </a:spcAft>
                <a:buClr>
                  <a:srgbClr val="0C4581"/>
                </a:buClr>
                <a:buSzPts val="1800"/>
                <a:buFont typeface="Arial"/>
                <a:buNone/>
              </a:pPr>
              <a:r>
                <a:rPr lang="es-ES" sz="1800" b="0" i="0" u="none" strike="noStrike" cap="none">
                  <a:solidFill>
                    <a:schemeClr val="lt1"/>
                  </a:solidFill>
                  <a:latin typeface="Helvetica Neue"/>
                  <a:ea typeface="Helvetica Neue"/>
                  <a:cs typeface="Helvetica Neue"/>
                  <a:sym typeface="Helvetica Neue"/>
                </a:rPr>
                <a:t>Conformar grupos de 5 a 6 estudiantes.</a:t>
              </a:r>
              <a:endParaRPr/>
            </a:p>
            <a:p>
              <a:pPr marL="0" marR="0" lvl="0" indent="0" algn="l" rtl="0">
                <a:lnSpc>
                  <a:spcPct val="100000"/>
                </a:lnSpc>
                <a:spcBef>
                  <a:spcPts val="0"/>
                </a:spcBef>
                <a:spcAft>
                  <a:spcPts val="0"/>
                </a:spcAft>
                <a:buClr>
                  <a:srgbClr val="0C4581"/>
                </a:buClr>
                <a:buSzPts val="1800"/>
                <a:buFont typeface="Arial"/>
                <a:buNone/>
              </a:pPr>
              <a:endParaRPr sz="1800" b="0" i="0" u="none" strike="noStrike" cap="none">
                <a:solidFill>
                  <a:schemeClr val="lt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lt1"/>
                </a:buClr>
                <a:buSzPts val="1800"/>
                <a:buFont typeface="Arial"/>
                <a:buNone/>
              </a:pPr>
              <a:r>
                <a:rPr lang="es-ES" sz="1800" b="0" i="0" u="none" strike="noStrike" cap="none">
                  <a:solidFill>
                    <a:schemeClr val="lt1"/>
                  </a:solidFill>
                  <a:latin typeface="Helvetica Neue"/>
                  <a:ea typeface="Helvetica Neue"/>
                  <a:cs typeface="Helvetica Neue"/>
                  <a:sym typeface="Helvetica Neue"/>
                </a:rPr>
                <a:t>Elegir a un compañero o compañera que guíe las conversaciones en el grupo.</a:t>
              </a:r>
              <a:br>
                <a:rPr lang="es-ES" sz="1800" b="0" i="0" u="none" strike="noStrike" cap="none">
                  <a:solidFill>
                    <a:schemeClr val="lt1"/>
                  </a:solidFill>
                  <a:latin typeface="Helvetica Neue"/>
                  <a:ea typeface="Helvetica Neue"/>
                  <a:cs typeface="Helvetica Neue"/>
                  <a:sym typeface="Helvetica Neue"/>
                </a:rPr>
              </a:br>
              <a:r>
                <a:rPr lang="es-ES" sz="1800" b="1" i="0" u="none" strike="noStrike" cap="none">
                  <a:solidFill>
                    <a:schemeClr val="lt1"/>
                  </a:solidFill>
                  <a:latin typeface="Helvetica Neue"/>
                  <a:ea typeface="Helvetica Neue"/>
                  <a:cs typeface="Helvetica Neue"/>
                  <a:sym typeface="Helvetica Neue"/>
                </a:rPr>
                <a:t>Su rol será:</a:t>
              </a:r>
              <a:endParaRPr/>
            </a:p>
            <a:p>
              <a:pPr marL="285750" marR="0" lvl="2" indent="-285750" algn="l" rtl="0">
                <a:lnSpc>
                  <a:spcPct val="10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Leer las instrucciones (Manual DetectaLab Estudiantes).</a:t>
              </a:r>
              <a:endParaRPr/>
            </a:p>
            <a:p>
              <a:pPr marL="285750" marR="0" lvl="2" indent="-285750" algn="l" rtl="0">
                <a:lnSpc>
                  <a:spcPct val="10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Cuidar que todos participen.</a:t>
              </a:r>
              <a:endParaRPr/>
            </a:p>
            <a:p>
              <a:pPr marL="285750" marR="0" lvl="2" indent="-285750" algn="l" rtl="0">
                <a:lnSpc>
                  <a:spcPct val="10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Cumplir con los tiempos.</a:t>
              </a:r>
              <a:endParaRPr/>
            </a:p>
            <a:p>
              <a:pPr marL="285750" marR="0" lvl="2" indent="-285750" algn="l" rtl="0">
                <a:lnSpc>
                  <a:spcPct val="10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Mantener el respeto</a:t>
              </a:r>
              <a:r>
                <a:rPr lang="es-ES" sz="1800">
                  <a:solidFill>
                    <a:schemeClr val="lt1"/>
                  </a:solidFill>
                  <a:latin typeface="Helvetica Neue"/>
                  <a:ea typeface="Helvetica Neue"/>
                  <a:cs typeface="Helvetica Neue"/>
                  <a:sym typeface="Helvetica Neue"/>
                </a:rPr>
                <a:t>.</a:t>
              </a:r>
              <a:endParaRPr/>
            </a:p>
            <a:p>
              <a:pPr marL="0" marR="0" lvl="0" indent="0" algn="l" rtl="0">
                <a:lnSpc>
                  <a:spcPct val="100000"/>
                </a:lnSpc>
                <a:spcBef>
                  <a:spcPts val="0"/>
                </a:spcBef>
                <a:spcAft>
                  <a:spcPts val="0"/>
                </a:spcAft>
                <a:buClr>
                  <a:srgbClr val="0C4581"/>
                </a:buClr>
                <a:buSzPts val="1800"/>
                <a:buFont typeface="Arial"/>
                <a:buNone/>
              </a:pPr>
              <a:endParaRPr sz="1800" b="0" i="0" u="none" strike="noStrike" cap="none">
                <a:solidFill>
                  <a:schemeClr val="lt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C4581"/>
                </a:buClr>
                <a:buSzPts val="1800"/>
                <a:buFont typeface="Arial"/>
                <a:buNone/>
              </a:pPr>
              <a:r>
                <a:rPr lang="es-ES" sz="1800" b="0" i="0" u="none" strike="noStrike" cap="none">
                  <a:solidFill>
                    <a:schemeClr val="lt1"/>
                  </a:solidFill>
                  <a:latin typeface="Helvetica Neue"/>
                  <a:ea typeface="Helvetica Neue"/>
                  <a:cs typeface="Helvetica Neue"/>
                  <a:sym typeface="Helvetica Neue"/>
                </a:rPr>
                <a:t>Revisar que estén todos los materiales del juego que se describen en el manual.</a:t>
              </a:r>
              <a:endParaRPr/>
            </a:p>
          </p:txBody>
        </p:sp>
        <p:grpSp>
          <p:nvGrpSpPr>
            <p:cNvPr id="166" name="Google Shape;166;p23"/>
            <p:cNvGrpSpPr/>
            <p:nvPr/>
          </p:nvGrpSpPr>
          <p:grpSpPr>
            <a:xfrm>
              <a:off x="1139568" y="2153556"/>
              <a:ext cx="467833" cy="467833"/>
              <a:chOff x="-680484" y="2301428"/>
              <a:chExt cx="467833" cy="467833"/>
            </a:xfrm>
          </p:grpSpPr>
          <p:sp>
            <p:nvSpPr>
              <p:cNvPr id="167" name="Google Shape;167;p23"/>
              <p:cNvSpPr/>
              <p:nvPr/>
            </p:nvSpPr>
            <p:spPr>
              <a:xfrm>
                <a:off x="-680484" y="2301428"/>
                <a:ext cx="467833" cy="467833"/>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68" name="Google Shape;168;p23"/>
              <p:cNvSpPr/>
              <p:nvPr/>
            </p:nvSpPr>
            <p:spPr>
              <a:xfrm rot="-5400000">
                <a:off x="-538505" y="2423508"/>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169" name="Google Shape;169;p23"/>
            <p:cNvGrpSpPr/>
            <p:nvPr/>
          </p:nvGrpSpPr>
          <p:grpSpPr>
            <a:xfrm>
              <a:off x="1139567" y="2708207"/>
              <a:ext cx="467833" cy="467833"/>
              <a:chOff x="-680484" y="2301428"/>
              <a:chExt cx="467833" cy="467833"/>
            </a:xfrm>
          </p:grpSpPr>
          <p:sp>
            <p:nvSpPr>
              <p:cNvPr id="170" name="Google Shape;170;p23"/>
              <p:cNvSpPr/>
              <p:nvPr/>
            </p:nvSpPr>
            <p:spPr>
              <a:xfrm>
                <a:off x="-680484" y="2301428"/>
                <a:ext cx="467833" cy="467833"/>
              </a:xfrm>
              <a:prstGeom prst="ellipse">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1" name="Google Shape;171;p23"/>
              <p:cNvSpPr/>
              <p:nvPr/>
            </p:nvSpPr>
            <p:spPr>
              <a:xfrm rot="-5400000">
                <a:off x="-538505" y="2423508"/>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172" name="Google Shape;172;p23"/>
            <p:cNvGrpSpPr/>
            <p:nvPr/>
          </p:nvGrpSpPr>
          <p:grpSpPr>
            <a:xfrm>
              <a:off x="1139566" y="4906745"/>
              <a:ext cx="467833" cy="467833"/>
              <a:chOff x="-680484" y="2301428"/>
              <a:chExt cx="467833" cy="467833"/>
            </a:xfrm>
          </p:grpSpPr>
          <p:sp>
            <p:nvSpPr>
              <p:cNvPr id="173" name="Google Shape;173;p23"/>
              <p:cNvSpPr/>
              <p:nvPr/>
            </p:nvSpPr>
            <p:spPr>
              <a:xfrm>
                <a:off x="-680484" y="2301428"/>
                <a:ext cx="467833" cy="467833"/>
              </a:xfrm>
              <a:prstGeom prst="ellipse">
                <a:avLst/>
              </a:prstGeom>
              <a:solidFill>
                <a:srgbClr val="E84A2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4" name="Google Shape;174;p23"/>
              <p:cNvSpPr/>
              <p:nvPr/>
            </p:nvSpPr>
            <p:spPr>
              <a:xfrm rot="-5400000">
                <a:off x="-538505" y="2423508"/>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4"/>
          <p:cNvPicPr preferRelativeResize="0"/>
          <p:nvPr/>
        </p:nvPicPr>
        <p:blipFill rotWithShape="1">
          <a:blip r:embed="rId3">
            <a:alphaModFix/>
          </a:blip>
          <a:srcRect/>
          <a:stretch/>
        </p:blipFill>
        <p:spPr>
          <a:xfrm>
            <a:off x="478509" y="-766146"/>
            <a:ext cx="120201" cy="209823"/>
          </a:xfrm>
          <a:prstGeom prst="rect">
            <a:avLst/>
          </a:prstGeom>
          <a:noFill/>
          <a:ln>
            <a:noFill/>
          </a:ln>
        </p:spPr>
      </p:pic>
      <p:pic>
        <p:nvPicPr>
          <p:cNvPr id="180" name="Google Shape;180;p24"/>
          <p:cNvPicPr preferRelativeResize="0"/>
          <p:nvPr/>
        </p:nvPicPr>
        <p:blipFill rotWithShape="1">
          <a:blip r:embed="rId4">
            <a:alphaModFix/>
          </a:blip>
          <a:srcRect/>
          <a:stretch/>
        </p:blipFill>
        <p:spPr>
          <a:xfrm>
            <a:off x="785622" y="1780358"/>
            <a:ext cx="1208898" cy="1765806"/>
          </a:xfrm>
          <a:prstGeom prst="rect">
            <a:avLst/>
          </a:prstGeom>
          <a:noFill/>
          <a:ln>
            <a:noFill/>
          </a:ln>
        </p:spPr>
      </p:pic>
      <p:pic>
        <p:nvPicPr>
          <p:cNvPr id="181" name="Google Shape;181;p24"/>
          <p:cNvPicPr preferRelativeResize="0"/>
          <p:nvPr/>
        </p:nvPicPr>
        <p:blipFill rotWithShape="1">
          <a:blip r:embed="rId5">
            <a:alphaModFix/>
          </a:blip>
          <a:srcRect/>
          <a:stretch/>
        </p:blipFill>
        <p:spPr>
          <a:xfrm>
            <a:off x="384984" y="5094537"/>
            <a:ext cx="2419703" cy="1558710"/>
          </a:xfrm>
          <a:prstGeom prst="rect">
            <a:avLst/>
          </a:prstGeom>
          <a:noFill/>
          <a:ln>
            <a:noFill/>
          </a:ln>
        </p:spPr>
      </p:pic>
      <p:sp>
        <p:nvSpPr>
          <p:cNvPr id="182" name="Google Shape;182;p24"/>
          <p:cNvSpPr txBox="1"/>
          <p:nvPr/>
        </p:nvSpPr>
        <p:spPr>
          <a:xfrm>
            <a:off x="622997" y="1476480"/>
            <a:ext cx="1476913" cy="20982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Manual del juego</a:t>
            </a:r>
            <a:endParaRPr/>
          </a:p>
          <a:p>
            <a:pPr marL="228600" marR="0" lvl="0" indent="-114300" algn="l" rtl="0">
              <a:lnSpc>
                <a:spcPct val="90000"/>
              </a:lnSpc>
              <a:spcBef>
                <a:spcPts val="0"/>
              </a:spcBef>
              <a:spcAft>
                <a:spcPts val="0"/>
              </a:spcAft>
              <a:buClr>
                <a:schemeClr val="dk1"/>
              </a:buClr>
              <a:buSzPts val="1800"/>
              <a:buFont typeface="Arial"/>
              <a:buNone/>
            </a:pPr>
            <a:endParaRPr sz="1200" b="0" i="0" u="none" strike="noStrike" cap="none">
              <a:solidFill>
                <a:srgbClr val="004B62"/>
              </a:solidFill>
              <a:latin typeface="Helvetica Neue"/>
              <a:ea typeface="Helvetica Neue"/>
              <a:cs typeface="Helvetica Neue"/>
              <a:sym typeface="Helvetica Neue"/>
            </a:endParaRPr>
          </a:p>
          <a:p>
            <a:pPr marL="0" marR="0" lvl="0" indent="0" algn="l" rtl="0">
              <a:lnSpc>
                <a:spcPct val="90000"/>
              </a:lnSpc>
              <a:spcBef>
                <a:spcPts val="0"/>
              </a:spcBef>
              <a:spcAft>
                <a:spcPts val="0"/>
              </a:spcAft>
              <a:buNone/>
            </a:pPr>
            <a:endParaRPr sz="1200" b="0" i="0" u="none" strike="noStrike" cap="none">
              <a:solidFill>
                <a:srgbClr val="004B62"/>
              </a:solidFill>
              <a:latin typeface="Helvetica Neue"/>
              <a:ea typeface="Helvetica Neue"/>
              <a:cs typeface="Helvetica Neue"/>
              <a:sym typeface="Helvetica Neue"/>
            </a:endParaRPr>
          </a:p>
          <a:p>
            <a:pPr marL="228600" marR="0" lvl="0" indent="-114300" algn="l" rtl="0">
              <a:lnSpc>
                <a:spcPct val="90000"/>
              </a:lnSpc>
              <a:spcBef>
                <a:spcPts val="0"/>
              </a:spcBef>
              <a:spcAft>
                <a:spcPts val="0"/>
              </a:spcAft>
              <a:buClr>
                <a:schemeClr val="dk1"/>
              </a:buClr>
              <a:buSzPts val="1800"/>
              <a:buFont typeface="Arial"/>
              <a:buNone/>
            </a:pPr>
            <a:endParaRPr sz="1200" b="0" i="0" u="none" strike="noStrike" cap="none">
              <a:solidFill>
                <a:srgbClr val="004B62"/>
              </a:solidFill>
              <a:latin typeface="Helvetica Neue"/>
              <a:ea typeface="Helvetica Neue"/>
              <a:cs typeface="Helvetica Neue"/>
              <a:sym typeface="Helvetica Neue"/>
            </a:endParaRPr>
          </a:p>
        </p:txBody>
      </p:sp>
      <p:sp>
        <p:nvSpPr>
          <p:cNvPr id="183" name="Google Shape;183;p24"/>
          <p:cNvSpPr txBox="1"/>
          <p:nvPr/>
        </p:nvSpPr>
        <p:spPr>
          <a:xfrm>
            <a:off x="2543609" y="1471071"/>
            <a:ext cx="1791549" cy="22064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4 tableros de datos</a:t>
            </a:r>
            <a:endParaRPr/>
          </a:p>
          <a:p>
            <a:pPr marL="228600" marR="0" lvl="0" indent="-114300" algn="ctr" rtl="0">
              <a:lnSpc>
                <a:spcPct val="90000"/>
              </a:lnSpc>
              <a:spcBef>
                <a:spcPts val="0"/>
              </a:spcBef>
              <a:spcAft>
                <a:spcPts val="0"/>
              </a:spcAft>
              <a:buClr>
                <a:schemeClr val="dk1"/>
              </a:buClr>
              <a:buSzPts val="1800"/>
              <a:buFont typeface="Arial"/>
              <a:buNone/>
            </a:pPr>
            <a:endParaRPr sz="1200" b="0" i="0" u="none" strike="noStrike" cap="none">
              <a:solidFill>
                <a:srgbClr val="004B62"/>
              </a:solidFill>
              <a:latin typeface="Helvetica Neue"/>
              <a:ea typeface="Helvetica Neue"/>
              <a:cs typeface="Helvetica Neue"/>
              <a:sym typeface="Helvetica Neue"/>
            </a:endParaRPr>
          </a:p>
          <a:p>
            <a:pPr marL="0" marR="0" lvl="0" indent="0" algn="ctr" rtl="0">
              <a:lnSpc>
                <a:spcPct val="90000"/>
              </a:lnSpc>
              <a:spcBef>
                <a:spcPts val="0"/>
              </a:spcBef>
              <a:spcAft>
                <a:spcPts val="0"/>
              </a:spcAft>
              <a:buNone/>
            </a:pPr>
            <a:endParaRPr sz="1200" b="0" i="0" u="none" strike="noStrike" cap="none">
              <a:solidFill>
                <a:srgbClr val="004B62"/>
              </a:solidFill>
              <a:latin typeface="Helvetica Neue"/>
              <a:ea typeface="Helvetica Neue"/>
              <a:cs typeface="Helvetica Neue"/>
              <a:sym typeface="Helvetica Neue"/>
            </a:endParaRPr>
          </a:p>
          <a:p>
            <a:pPr marL="228600" marR="0" lvl="0" indent="-114300" algn="ctr" rtl="0">
              <a:lnSpc>
                <a:spcPct val="90000"/>
              </a:lnSpc>
              <a:spcBef>
                <a:spcPts val="0"/>
              </a:spcBef>
              <a:spcAft>
                <a:spcPts val="0"/>
              </a:spcAft>
              <a:buClr>
                <a:schemeClr val="dk1"/>
              </a:buClr>
              <a:buSzPts val="1800"/>
              <a:buFont typeface="Arial"/>
              <a:buNone/>
            </a:pPr>
            <a:endParaRPr sz="1200" b="0" i="0" u="none" strike="noStrike" cap="none">
              <a:solidFill>
                <a:srgbClr val="004B62"/>
              </a:solidFill>
              <a:latin typeface="Helvetica Neue"/>
              <a:ea typeface="Helvetica Neue"/>
              <a:cs typeface="Helvetica Neue"/>
              <a:sym typeface="Helvetica Neue"/>
            </a:endParaRPr>
          </a:p>
        </p:txBody>
      </p:sp>
      <p:sp>
        <p:nvSpPr>
          <p:cNvPr id="184" name="Google Shape;184;p24"/>
          <p:cNvSpPr txBox="1"/>
          <p:nvPr/>
        </p:nvSpPr>
        <p:spPr>
          <a:xfrm>
            <a:off x="4639972" y="5275776"/>
            <a:ext cx="3060725" cy="28349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3 tarjetas de compromiso personal</a:t>
            </a:r>
            <a:endParaRPr/>
          </a:p>
        </p:txBody>
      </p:sp>
      <p:sp>
        <p:nvSpPr>
          <p:cNvPr id="185" name="Google Shape;185;p24"/>
          <p:cNvSpPr txBox="1"/>
          <p:nvPr/>
        </p:nvSpPr>
        <p:spPr>
          <a:xfrm>
            <a:off x="8327227" y="1472704"/>
            <a:ext cx="3390465" cy="22064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8 estrategias de escuela</a:t>
            </a:r>
            <a:endParaRPr/>
          </a:p>
        </p:txBody>
      </p:sp>
      <p:sp>
        <p:nvSpPr>
          <p:cNvPr id="186" name="Google Shape;186;p24"/>
          <p:cNvSpPr txBox="1"/>
          <p:nvPr/>
        </p:nvSpPr>
        <p:spPr>
          <a:xfrm>
            <a:off x="4699578" y="1483773"/>
            <a:ext cx="2963815" cy="22064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Tokens: 1 de Conexión y 1 de Tiempo</a:t>
            </a:r>
            <a:endParaRPr/>
          </a:p>
        </p:txBody>
      </p:sp>
      <p:sp>
        <p:nvSpPr>
          <p:cNvPr id="187" name="Google Shape;187;p24"/>
          <p:cNvSpPr txBox="1"/>
          <p:nvPr/>
        </p:nvSpPr>
        <p:spPr>
          <a:xfrm>
            <a:off x="4989775" y="3185824"/>
            <a:ext cx="2710800" cy="2097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1 tarjeta “¿</a:t>
            </a:r>
            <a:r>
              <a:rPr lang="es-ES" sz="1200" b="1">
                <a:solidFill>
                  <a:srgbClr val="004B62"/>
                </a:solidFill>
                <a:latin typeface="Helvetica Neue"/>
                <a:ea typeface="Helvetica Neue"/>
                <a:cs typeface="Helvetica Neue"/>
                <a:sym typeface="Helvetica Neue"/>
              </a:rPr>
              <a:t>C</a:t>
            </a:r>
            <a:r>
              <a:rPr lang="es-ES" sz="1200" b="1" i="0" u="none" strike="noStrike" cap="none">
                <a:solidFill>
                  <a:srgbClr val="004B62"/>
                </a:solidFill>
                <a:latin typeface="Helvetica Neue"/>
                <a:ea typeface="Helvetica Neue"/>
                <a:cs typeface="Helvetica Neue"/>
                <a:sym typeface="Helvetica Neue"/>
              </a:rPr>
              <a:t>on qué me quedo?”</a:t>
            </a:r>
            <a:endParaRPr sz="1200" b="0" i="0" u="none" strike="noStrike" cap="none">
              <a:solidFill>
                <a:srgbClr val="004B62"/>
              </a:solidFill>
              <a:latin typeface="Helvetica Neue"/>
              <a:ea typeface="Helvetica Neue"/>
              <a:cs typeface="Helvetica Neue"/>
              <a:sym typeface="Helvetica Neue"/>
            </a:endParaRPr>
          </a:p>
          <a:p>
            <a:pPr marL="0" marR="0" lvl="0" indent="0" algn="l" rtl="0">
              <a:lnSpc>
                <a:spcPct val="90000"/>
              </a:lnSpc>
              <a:spcBef>
                <a:spcPts val="0"/>
              </a:spcBef>
              <a:spcAft>
                <a:spcPts val="0"/>
              </a:spcAft>
              <a:buNone/>
            </a:pPr>
            <a:endParaRPr sz="1200" b="0" i="0" u="none" strike="noStrike" cap="none">
              <a:solidFill>
                <a:srgbClr val="004B62"/>
              </a:solidFill>
              <a:latin typeface="Helvetica Neue"/>
              <a:ea typeface="Helvetica Neue"/>
              <a:cs typeface="Helvetica Neue"/>
              <a:sym typeface="Helvetica Neue"/>
            </a:endParaRPr>
          </a:p>
          <a:p>
            <a:pPr marL="228600" marR="0" lvl="0" indent="-114300" algn="l" rtl="0">
              <a:lnSpc>
                <a:spcPct val="90000"/>
              </a:lnSpc>
              <a:spcBef>
                <a:spcPts val="0"/>
              </a:spcBef>
              <a:spcAft>
                <a:spcPts val="0"/>
              </a:spcAft>
              <a:buClr>
                <a:schemeClr val="dk1"/>
              </a:buClr>
              <a:buSzPts val="1800"/>
              <a:buFont typeface="Arial"/>
              <a:buNone/>
            </a:pPr>
            <a:endParaRPr sz="1200" b="0" i="0" u="none" strike="noStrike" cap="none">
              <a:solidFill>
                <a:srgbClr val="004B62"/>
              </a:solidFill>
              <a:latin typeface="Helvetica Neue"/>
              <a:ea typeface="Helvetica Neue"/>
              <a:cs typeface="Helvetica Neue"/>
              <a:sym typeface="Helvetica Neue"/>
            </a:endParaRPr>
          </a:p>
        </p:txBody>
      </p:sp>
      <p:sp>
        <p:nvSpPr>
          <p:cNvPr id="188" name="Google Shape;188;p24"/>
          <p:cNvSpPr txBox="1"/>
          <p:nvPr/>
        </p:nvSpPr>
        <p:spPr>
          <a:xfrm>
            <a:off x="528756" y="4666561"/>
            <a:ext cx="2104523" cy="39870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Compromiso colectivo (uno por curso)</a:t>
            </a:r>
            <a:endParaRPr/>
          </a:p>
        </p:txBody>
      </p:sp>
      <p:grpSp>
        <p:nvGrpSpPr>
          <p:cNvPr id="189" name="Google Shape;189;p24"/>
          <p:cNvGrpSpPr/>
          <p:nvPr/>
        </p:nvGrpSpPr>
        <p:grpSpPr>
          <a:xfrm>
            <a:off x="709510" y="613054"/>
            <a:ext cx="9364270" cy="677068"/>
            <a:chOff x="709510" y="613054"/>
            <a:chExt cx="9364270" cy="677068"/>
          </a:xfrm>
        </p:grpSpPr>
        <p:sp>
          <p:nvSpPr>
            <p:cNvPr id="190" name="Google Shape;190;p24"/>
            <p:cNvSpPr txBox="1"/>
            <p:nvPr/>
          </p:nvSpPr>
          <p:spPr>
            <a:xfrm>
              <a:off x="920780" y="613054"/>
              <a:ext cx="9153000"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¡Asegurémonos de contar con todos los materiales!</a:t>
              </a:r>
              <a:endParaRPr/>
            </a:p>
            <a:p>
              <a:pPr marL="0" marR="0" lvl="0" indent="0" algn="l" rtl="0">
                <a:lnSpc>
                  <a:spcPct val="100000"/>
                </a:lnSpc>
                <a:spcBef>
                  <a:spcPts val="0"/>
                </a:spcBef>
                <a:spcAft>
                  <a:spcPts val="0"/>
                </a:spcAft>
                <a:buNone/>
              </a:pPr>
              <a:r>
                <a:rPr lang="es-ES" sz="1400" b="1" i="0" u="none" strike="noStrike" cap="none">
                  <a:solidFill>
                    <a:srgbClr val="004B62"/>
                  </a:solidFill>
                  <a:latin typeface="Helvetica Neue"/>
                  <a:ea typeface="Helvetica Neue"/>
                  <a:cs typeface="Helvetica Neue"/>
                  <a:sym typeface="Helvetica Neue"/>
                </a:rPr>
                <a:t>KIT DetectaLAB</a:t>
              </a:r>
              <a:endParaRPr sz="1400" b="1" i="0" u="none" strike="noStrike" cap="none">
                <a:solidFill>
                  <a:srgbClr val="004B62"/>
                </a:solidFill>
                <a:latin typeface="Helvetica Neue"/>
                <a:ea typeface="Helvetica Neue"/>
                <a:cs typeface="Helvetica Neue"/>
                <a:sym typeface="Helvetica Neue"/>
              </a:endParaRPr>
            </a:p>
          </p:txBody>
        </p:sp>
        <p:pic>
          <p:nvPicPr>
            <p:cNvPr id="191" name="Google Shape;191;p24"/>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192" name="Google Shape;192;p24"/>
          <p:cNvPicPr preferRelativeResize="0"/>
          <p:nvPr/>
        </p:nvPicPr>
        <p:blipFill rotWithShape="1">
          <a:blip r:embed="rId6">
            <a:alphaModFix/>
          </a:blip>
          <a:srcRect/>
          <a:stretch/>
        </p:blipFill>
        <p:spPr>
          <a:xfrm>
            <a:off x="2543609" y="1773135"/>
            <a:ext cx="1791549" cy="2752730"/>
          </a:xfrm>
          <a:prstGeom prst="rect">
            <a:avLst/>
          </a:prstGeom>
          <a:noFill/>
          <a:ln>
            <a:noFill/>
          </a:ln>
        </p:spPr>
      </p:pic>
      <p:pic>
        <p:nvPicPr>
          <p:cNvPr id="193" name="Google Shape;193;p24"/>
          <p:cNvPicPr preferRelativeResize="0"/>
          <p:nvPr/>
        </p:nvPicPr>
        <p:blipFill rotWithShape="1">
          <a:blip r:embed="rId7">
            <a:alphaModFix/>
          </a:blip>
          <a:srcRect/>
          <a:stretch/>
        </p:blipFill>
        <p:spPr>
          <a:xfrm>
            <a:off x="4790514" y="1773135"/>
            <a:ext cx="2823260" cy="792306"/>
          </a:xfrm>
          <a:prstGeom prst="rect">
            <a:avLst/>
          </a:prstGeom>
          <a:noFill/>
          <a:ln>
            <a:noFill/>
          </a:ln>
        </p:spPr>
      </p:pic>
      <p:pic>
        <p:nvPicPr>
          <p:cNvPr id="194" name="Google Shape;194;p24"/>
          <p:cNvPicPr preferRelativeResize="0"/>
          <p:nvPr/>
        </p:nvPicPr>
        <p:blipFill rotWithShape="1">
          <a:blip r:embed="rId8">
            <a:alphaModFix/>
          </a:blip>
          <a:srcRect/>
          <a:stretch/>
        </p:blipFill>
        <p:spPr>
          <a:xfrm>
            <a:off x="5411547" y="3518687"/>
            <a:ext cx="1630546" cy="1063823"/>
          </a:xfrm>
          <a:prstGeom prst="rect">
            <a:avLst/>
          </a:prstGeom>
          <a:noFill/>
          <a:ln>
            <a:noFill/>
          </a:ln>
        </p:spPr>
      </p:pic>
      <p:pic>
        <p:nvPicPr>
          <p:cNvPr id="195" name="Google Shape;195;p24"/>
          <p:cNvPicPr preferRelativeResize="0"/>
          <p:nvPr/>
        </p:nvPicPr>
        <p:blipFill rotWithShape="1">
          <a:blip r:embed="rId9">
            <a:alphaModFix/>
          </a:blip>
          <a:srcRect/>
          <a:stretch/>
        </p:blipFill>
        <p:spPr>
          <a:xfrm>
            <a:off x="4468379" y="5577066"/>
            <a:ext cx="3463958" cy="1076181"/>
          </a:xfrm>
          <a:prstGeom prst="rect">
            <a:avLst/>
          </a:prstGeom>
          <a:noFill/>
          <a:ln>
            <a:noFill/>
          </a:ln>
        </p:spPr>
      </p:pic>
      <p:pic>
        <p:nvPicPr>
          <p:cNvPr id="196" name="Google Shape;196;p24"/>
          <p:cNvPicPr preferRelativeResize="0"/>
          <p:nvPr/>
        </p:nvPicPr>
        <p:blipFill rotWithShape="1">
          <a:blip r:embed="rId10">
            <a:alphaModFix/>
          </a:blip>
          <a:srcRect/>
          <a:stretch/>
        </p:blipFill>
        <p:spPr>
          <a:xfrm>
            <a:off x="8327228" y="1778702"/>
            <a:ext cx="3463958" cy="1707364"/>
          </a:xfrm>
          <a:prstGeom prst="rect">
            <a:avLst/>
          </a:prstGeom>
          <a:noFill/>
          <a:ln>
            <a:noFill/>
          </a:ln>
        </p:spPr>
      </p:pic>
      <p:pic>
        <p:nvPicPr>
          <p:cNvPr id="197" name="Google Shape;197;p24"/>
          <p:cNvPicPr preferRelativeResize="0"/>
          <p:nvPr/>
        </p:nvPicPr>
        <p:blipFill rotWithShape="1">
          <a:blip r:embed="rId11">
            <a:alphaModFix/>
          </a:blip>
          <a:srcRect/>
          <a:stretch/>
        </p:blipFill>
        <p:spPr>
          <a:xfrm>
            <a:off x="8327227" y="3997321"/>
            <a:ext cx="3554857" cy="1773029"/>
          </a:xfrm>
          <a:prstGeom prst="rect">
            <a:avLst/>
          </a:prstGeom>
          <a:noFill/>
          <a:ln>
            <a:noFill/>
          </a:ln>
        </p:spPr>
      </p:pic>
      <p:sp>
        <p:nvSpPr>
          <p:cNvPr id="198" name="Google Shape;198;p24"/>
          <p:cNvSpPr txBox="1"/>
          <p:nvPr/>
        </p:nvSpPr>
        <p:spPr>
          <a:xfrm>
            <a:off x="8327227" y="3730939"/>
            <a:ext cx="3554857" cy="22064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8 estrategias de curso</a:t>
            </a:r>
            <a:endParaRPr/>
          </a:p>
        </p:txBody>
      </p:sp>
      <p:pic>
        <p:nvPicPr>
          <p:cNvPr id="199" name="Google Shape;199;p24"/>
          <p:cNvPicPr preferRelativeResize="0"/>
          <p:nvPr/>
        </p:nvPicPr>
        <p:blipFill rotWithShape="1">
          <a:blip r:embed="rId12">
            <a:alphaModFix/>
          </a:blip>
          <a:srcRect/>
          <a:stretch/>
        </p:blipFill>
        <p:spPr>
          <a:xfrm>
            <a:off x="8327227" y="6299136"/>
            <a:ext cx="3554857" cy="339816"/>
          </a:xfrm>
          <a:prstGeom prst="rect">
            <a:avLst/>
          </a:prstGeom>
          <a:noFill/>
          <a:ln>
            <a:noFill/>
          </a:ln>
        </p:spPr>
      </p:pic>
      <p:sp>
        <p:nvSpPr>
          <p:cNvPr id="200" name="Google Shape;200;p24"/>
          <p:cNvSpPr txBox="1"/>
          <p:nvPr/>
        </p:nvSpPr>
        <p:spPr>
          <a:xfrm>
            <a:off x="8327227" y="6036733"/>
            <a:ext cx="3554857" cy="22064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200" b="1" i="0" u="none" strike="noStrike" cap="none">
                <a:solidFill>
                  <a:srgbClr val="004B62"/>
                </a:solidFill>
                <a:latin typeface="Helvetica Neue"/>
                <a:ea typeface="Helvetica Neue"/>
                <a:cs typeface="Helvetica Neue"/>
                <a:sym typeface="Helvetica Neue"/>
              </a:rPr>
              <a:t>8 fichas de votación para cada participante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5"/>
          <p:cNvSpPr/>
          <p:nvPr/>
        </p:nvSpPr>
        <p:spPr>
          <a:xfrm>
            <a:off x="3834929" y="4206319"/>
            <a:ext cx="7722662" cy="2044922"/>
          </a:xfrm>
          <a:prstGeom prst="roundRect">
            <a:avLst>
              <a:gd name="adj" fmla="val 16667"/>
            </a:avLst>
          </a:prstGeom>
          <a:solidFill>
            <a:srgbClr val="E84A7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6" name="Google Shape;206;p25"/>
          <p:cNvSpPr/>
          <p:nvPr/>
        </p:nvSpPr>
        <p:spPr>
          <a:xfrm>
            <a:off x="709510" y="1770962"/>
            <a:ext cx="5563699" cy="1725389"/>
          </a:xfrm>
          <a:prstGeom prst="roundRect">
            <a:avLst>
              <a:gd name="adj" fmla="val 1666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7" name="Google Shape;207;p25"/>
          <p:cNvSpPr txBox="1"/>
          <p:nvPr/>
        </p:nvSpPr>
        <p:spPr>
          <a:xfrm>
            <a:off x="914401" y="1965115"/>
            <a:ext cx="4041076" cy="1421074"/>
          </a:xfrm>
          <a:prstGeom prst="rect">
            <a:avLst/>
          </a:prstGeom>
          <a:noFill/>
          <a:ln>
            <a:noFill/>
          </a:ln>
        </p:spPr>
        <p:txBody>
          <a:bodyPr spcFirstLastPara="1" wrap="square" lIns="91425" tIns="45700" rIns="91425" bIns="45700" anchor="t" anchorCtr="0">
            <a:noAutofit/>
          </a:bodyPr>
          <a:lstStyle/>
          <a:p>
            <a:pPr marL="285750" marR="0" lvl="0" indent="-285750" algn="l" rtl="0">
              <a:lnSpc>
                <a:spcPct val="150000"/>
              </a:lnSpc>
              <a:spcBef>
                <a:spcPts val="0"/>
              </a:spcBef>
              <a:spcAft>
                <a:spcPts val="0"/>
              </a:spcAft>
              <a:buClr>
                <a:schemeClr val="lt1"/>
              </a:buClr>
              <a:buSzPts val="1800"/>
              <a:buFont typeface="Noto Sans Symbols"/>
              <a:buChar char="✔"/>
            </a:pPr>
            <a:r>
              <a:rPr lang="es-ES" sz="1800" b="1" i="0" u="none" strike="noStrike" cap="none">
                <a:solidFill>
                  <a:schemeClr val="lt1"/>
                </a:solidFill>
                <a:latin typeface="Helvetica Neue"/>
                <a:ea typeface="Helvetica Neue"/>
                <a:cs typeface="Helvetica Neue"/>
                <a:sym typeface="Helvetica Neue"/>
              </a:rPr>
              <a:t>Escuchamos sin interrumpir</a:t>
            </a:r>
            <a:endParaRPr/>
          </a:p>
          <a:p>
            <a:pPr marL="285750" marR="0" lvl="0" indent="-285750" algn="l" rtl="0">
              <a:lnSpc>
                <a:spcPct val="150000"/>
              </a:lnSpc>
              <a:spcBef>
                <a:spcPts val="0"/>
              </a:spcBef>
              <a:spcAft>
                <a:spcPts val="0"/>
              </a:spcAft>
              <a:buClr>
                <a:schemeClr val="lt1"/>
              </a:buClr>
              <a:buSzPts val="1800"/>
              <a:buFont typeface="Noto Sans Symbols"/>
              <a:buChar char="✔"/>
            </a:pPr>
            <a:r>
              <a:rPr lang="es-ES" sz="1800" b="1" i="0" u="none" strike="noStrike" cap="none">
                <a:solidFill>
                  <a:schemeClr val="lt1"/>
                </a:solidFill>
                <a:latin typeface="Helvetica Neue"/>
                <a:ea typeface="Helvetica Neue"/>
                <a:cs typeface="Helvetica Neue"/>
                <a:sym typeface="Helvetica Neue"/>
              </a:rPr>
              <a:t>No hacemos bromas</a:t>
            </a:r>
            <a:endParaRPr/>
          </a:p>
          <a:p>
            <a:pPr marL="285750" marR="0" lvl="0" indent="-285750" algn="l" rtl="0">
              <a:lnSpc>
                <a:spcPct val="150000"/>
              </a:lnSpc>
              <a:spcBef>
                <a:spcPts val="0"/>
              </a:spcBef>
              <a:spcAft>
                <a:spcPts val="0"/>
              </a:spcAft>
              <a:buClr>
                <a:schemeClr val="lt1"/>
              </a:buClr>
              <a:buSzPts val="1800"/>
              <a:buFont typeface="Noto Sans Symbols"/>
              <a:buChar char="✔"/>
            </a:pPr>
            <a:r>
              <a:rPr lang="es-ES" sz="1800" b="1" i="0" u="none" strike="noStrike" cap="none">
                <a:solidFill>
                  <a:schemeClr val="lt1"/>
                </a:solidFill>
                <a:latin typeface="Helvetica Neue"/>
                <a:ea typeface="Helvetica Neue"/>
                <a:cs typeface="Helvetica Neue"/>
                <a:sym typeface="Helvetica Neue"/>
              </a:rPr>
              <a:t>Respetamos todas las opiniones</a:t>
            </a:r>
            <a:endParaRPr/>
          </a:p>
        </p:txBody>
      </p:sp>
      <p:sp>
        <p:nvSpPr>
          <p:cNvPr id="208" name="Google Shape;208;p25"/>
          <p:cNvSpPr txBox="1"/>
          <p:nvPr/>
        </p:nvSpPr>
        <p:spPr>
          <a:xfrm>
            <a:off x="6763193" y="1912100"/>
            <a:ext cx="4304413" cy="15842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C4581"/>
              </a:buClr>
              <a:buSzPts val="1800"/>
              <a:buFont typeface="Arial"/>
              <a:buNone/>
            </a:pPr>
            <a:r>
              <a:rPr lang="es-ES" sz="3000" b="1" i="0" u="none" strike="noStrike" cap="none">
                <a:solidFill>
                  <a:schemeClr val="accent6"/>
                </a:solidFill>
                <a:latin typeface="Helvetica Neue"/>
                <a:ea typeface="Helvetica Neue"/>
                <a:cs typeface="Helvetica Neue"/>
                <a:sym typeface="Helvetica Neue"/>
              </a:rPr>
              <a:t>¡Hagamos que esta sea una experiencia segura y respetuosa!</a:t>
            </a:r>
            <a:endParaRPr/>
          </a:p>
        </p:txBody>
      </p:sp>
      <p:sp>
        <p:nvSpPr>
          <p:cNvPr id="209" name="Google Shape;209;p25"/>
          <p:cNvSpPr txBox="1"/>
          <p:nvPr/>
        </p:nvSpPr>
        <p:spPr>
          <a:xfrm>
            <a:off x="4016784" y="4340946"/>
            <a:ext cx="6891670" cy="1706524"/>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lt1"/>
              </a:buClr>
              <a:buSzPts val="1800"/>
              <a:buFont typeface="Arial"/>
              <a:buNone/>
            </a:pPr>
            <a:r>
              <a:rPr lang="es-ES" sz="1800" b="1" i="0" u="none" strike="noStrike" cap="none">
                <a:solidFill>
                  <a:schemeClr val="lt1"/>
                </a:solidFill>
                <a:latin typeface="Helvetica Neue"/>
                <a:ea typeface="Helvetica Neue"/>
                <a:cs typeface="Helvetica Neue"/>
                <a:sym typeface="Helvetica Neue"/>
              </a:rPr>
              <a:t>Tengamos presente que:</a:t>
            </a:r>
            <a:endParaRPr/>
          </a:p>
          <a:p>
            <a:pPr marL="285750" marR="0" lvl="0" indent="-285750" algn="l" rtl="0">
              <a:lnSpc>
                <a:spcPct val="150000"/>
              </a:lnSpc>
              <a:spcBef>
                <a:spcPts val="0"/>
              </a:spcBef>
              <a:spcAft>
                <a:spcPts val="0"/>
              </a:spcAft>
              <a:buClr>
                <a:schemeClr val="lt1"/>
              </a:buClr>
              <a:buSzPts val="1800"/>
              <a:buFont typeface="Noto Sans Symbols"/>
              <a:buChar char="✔"/>
            </a:pPr>
            <a:r>
              <a:rPr lang="es-ES" sz="1800" b="0" i="0" u="none" strike="noStrike" cap="none">
                <a:solidFill>
                  <a:schemeClr val="lt1"/>
                </a:solidFill>
                <a:latin typeface="Helvetica Neue"/>
                <a:ea typeface="Helvetica Neue"/>
                <a:cs typeface="Helvetica Neue"/>
                <a:sym typeface="Helvetica Neue"/>
              </a:rPr>
              <a:t>No es una competencia.</a:t>
            </a:r>
            <a:endParaRPr/>
          </a:p>
          <a:p>
            <a:pPr marL="285750" marR="0" lvl="0" indent="-285750" algn="l" rtl="0">
              <a:lnSpc>
                <a:spcPct val="150000"/>
              </a:lnSpc>
              <a:spcBef>
                <a:spcPts val="0"/>
              </a:spcBef>
              <a:spcAft>
                <a:spcPts val="0"/>
              </a:spcAft>
              <a:buClr>
                <a:schemeClr val="lt1"/>
              </a:buClr>
              <a:buSzPts val="1800"/>
              <a:buFont typeface="Noto Sans Symbols"/>
              <a:buChar char="✔"/>
            </a:pPr>
            <a:r>
              <a:rPr lang="es-ES" sz="1800" b="0" i="0" u="none" strike="noStrike" cap="none">
                <a:solidFill>
                  <a:schemeClr val="lt1"/>
                </a:solidFill>
                <a:latin typeface="Helvetica Neue"/>
                <a:ea typeface="Helvetica Neue"/>
                <a:cs typeface="Helvetica Neue"/>
                <a:sym typeface="Helvetica Neue"/>
              </a:rPr>
              <a:t>Se puede cambiar de opinión y decir “paso” si algo incomoda.</a:t>
            </a:r>
            <a:endParaRPr/>
          </a:p>
          <a:p>
            <a:pPr marL="285750" marR="0" lvl="0" indent="-285750" algn="l" rtl="0">
              <a:lnSpc>
                <a:spcPct val="150000"/>
              </a:lnSpc>
              <a:spcBef>
                <a:spcPts val="0"/>
              </a:spcBef>
              <a:spcAft>
                <a:spcPts val="0"/>
              </a:spcAft>
              <a:buClr>
                <a:schemeClr val="lt1"/>
              </a:buClr>
              <a:buSzPts val="1800"/>
              <a:buFont typeface="Noto Sans Symbols"/>
              <a:buChar char="✔"/>
            </a:pPr>
            <a:r>
              <a:rPr lang="es-ES" sz="1800" b="0" i="0" u="none" strike="noStrike" cap="none">
                <a:solidFill>
                  <a:schemeClr val="lt1"/>
                </a:solidFill>
                <a:latin typeface="Helvetica Neue"/>
                <a:ea typeface="Helvetica Neue"/>
                <a:cs typeface="Helvetica Neue"/>
                <a:sym typeface="Helvetica Neue"/>
              </a:rPr>
              <a:t>Los casos y los datos son ficticios.</a:t>
            </a:r>
            <a:endParaRPr/>
          </a:p>
        </p:txBody>
      </p:sp>
      <p:sp>
        <p:nvSpPr>
          <p:cNvPr id="210" name="Google Shape;210;p25"/>
          <p:cNvSpPr/>
          <p:nvPr/>
        </p:nvSpPr>
        <p:spPr>
          <a:xfrm>
            <a:off x="5762847" y="1784646"/>
            <a:ext cx="5794744" cy="1693353"/>
          </a:xfrm>
          <a:prstGeom prst="roundRect">
            <a:avLst>
              <a:gd name="adj" fmla="val 16667"/>
            </a:avLst>
          </a:prstGeom>
          <a:no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211" name="Google Shape;211;p25"/>
          <p:cNvGrpSpPr/>
          <p:nvPr/>
        </p:nvGrpSpPr>
        <p:grpSpPr>
          <a:xfrm>
            <a:off x="709510" y="613054"/>
            <a:ext cx="9364270" cy="461624"/>
            <a:chOff x="709510" y="613054"/>
            <a:chExt cx="9364270" cy="461624"/>
          </a:xfrm>
        </p:grpSpPr>
        <p:sp>
          <p:nvSpPr>
            <p:cNvPr id="212" name="Google Shape;212;p25"/>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E84A2F"/>
                  </a:solidFill>
                  <a:latin typeface="Helvetica Neue"/>
                  <a:ea typeface="Helvetica Neue"/>
                  <a:cs typeface="Helvetica Neue"/>
                  <a:sym typeface="Helvetica Neue"/>
                </a:rPr>
                <a:t>Reglas del laboratorio:</a:t>
              </a:r>
              <a:endParaRPr/>
            </a:p>
          </p:txBody>
        </p:sp>
        <p:pic>
          <p:nvPicPr>
            <p:cNvPr id="213" name="Google Shape;213;p25"/>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214" name="Google Shape;214;p25"/>
          <p:cNvPicPr preferRelativeResize="0"/>
          <p:nvPr/>
        </p:nvPicPr>
        <p:blipFill rotWithShape="1">
          <a:blip r:embed="rId4">
            <a:alphaModFix/>
          </a:blip>
          <a:srcRect/>
          <a:stretch/>
        </p:blipFill>
        <p:spPr>
          <a:xfrm>
            <a:off x="1567647" y="4444946"/>
            <a:ext cx="1800000" cy="180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6"/>
          <p:cNvSpPr txBox="1"/>
          <p:nvPr/>
        </p:nvSpPr>
        <p:spPr>
          <a:xfrm>
            <a:off x="1913488" y="3075077"/>
            <a:ext cx="8365024"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i="0" u="none" strike="noStrike" cap="none">
                <a:solidFill>
                  <a:schemeClr val="lt1"/>
                </a:solidFill>
                <a:latin typeface="Helvetica Neue"/>
                <a:ea typeface="Helvetica Neue"/>
                <a:cs typeface="Helvetica Neue"/>
                <a:sym typeface="Helvetica Neue"/>
              </a:rPr>
              <a:t>Ahora sí… ¡Iniciemos la misión!</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p:nvPr/>
        </p:nvSpPr>
        <p:spPr>
          <a:xfrm>
            <a:off x="949185" y="1463741"/>
            <a:ext cx="8747707" cy="1906272"/>
          </a:xfrm>
          <a:prstGeom prst="roundRect">
            <a:avLst>
              <a:gd name="adj" fmla="val 16667"/>
            </a:avLst>
          </a:prstGeom>
          <a:solidFill>
            <a:srgbClr val="3E4395"/>
          </a:solidFill>
          <a:ln>
            <a:noFill/>
          </a:ln>
        </p:spPr>
        <p:txBody>
          <a:bodyPr spcFirstLastPara="1" wrap="square" lIns="180000" tIns="180000" rIns="180000" bIns="180000" anchor="ctr" anchorCtr="0">
            <a:noAutofit/>
          </a:bodyPr>
          <a:lstStyle/>
          <a:p>
            <a:pPr marL="0" marR="0" lvl="0" indent="0" algn="l" rtl="0">
              <a:lnSpc>
                <a:spcPct val="150000"/>
              </a:lnSpc>
              <a:spcBef>
                <a:spcPts val="0"/>
              </a:spcBef>
              <a:spcAft>
                <a:spcPts val="0"/>
              </a:spcAft>
              <a:buClr>
                <a:srgbClr val="0C4581"/>
              </a:buClr>
              <a:buSzPts val="1800"/>
              <a:buFont typeface="Arial"/>
              <a:buNone/>
            </a:pPr>
            <a:r>
              <a:rPr lang="es-ES" sz="1600" b="1" i="0" u="none" strike="noStrike" cap="none">
                <a:solidFill>
                  <a:schemeClr val="lt1"/>
                </a:solidFill>
                <a:latin typeface="Helvetica Neue"/>
                <a:ea typeface="Helvetica Neue"/>
                <a:cs typeface="Helvetica Neue"/>
                <a:sym typeface="Helvetica Neue"/>
              </a:rPr>
              <a:t>Su misión es: </a:t>
            </a:r>
            <a:endParaRPr/>
          </a:p>
          <a:p>
            <a:pPr marL="285750" marR="0" lvl="0" indent="-285750" algn="l" rtl="0">
              <a:lnSpc>
                <a:spcPct val="150000"/>
              </a:lnSpc>
              <a:spcBef>
                <a:spcPts val="0"/>
              </a:spcBef>
              <a:spcAft>
                <a:spcPts val="0"/>
              </a:spcAft>
              <a:buClr>
                <a:schemeClr val="lt1"/>
              </a:buClr>
              <a:buSzPts val="1600"/>
              <a:buFont typeface="Arial"/>
              <a:buChar char="•"/>
            </a:pPr>
            <a:r>
              <a:rPr lang="es-ES" sz="1600" b="0" i="0" u="none" strike="noStrike" cap="none">
                <a:solidFill>
                  <a:schemeClr val="lt1"/>
                </a:solidFill>
                <a:latin typeface="Helvetica Neue"/>
                <a:ea typeface="Helvetica Neue"/>
                <a:cs typeface="Helvetica Neue"/>
                <a:sym typeface="Helvetica Neue"/>
              </a:rPr>
              <a:t>Conocer un caso</a:t>
            </a:r>
            <a:endParaRPr/>
          </a:p>
          <a:p>
            <a:pPr marL="285750" marR="0" lvl="0" indent="-285750" algn="l" rtl="0">
              <a:lnSpc>
                <a:spcPct val="150000"/>
              </a:lnSpc>
              <a:spcBef>
                <a:spcPts val="0"/>
              </a:spcBef>
              <a:spcAft>
                <a:spcPts val="0"/>
              </a:spcAft>
              <a:buClr>
                <a:schemeClr val="lt1"/>
              </a:buClr>
              <a:buSzPts val="1600"/>
              <a:buFont typeface="Arial"/>
              <a:buChar char="•"/>
            </a:pPr>
            <a:r>
              <a:rPr lang="es-ES" sz="1600" b="0" i="0" u="none" strike="noStrike" cap="none">
                <a:solidFill>
                  <a:schemeClr val="lt1"/>
                </a:solidFill>
                <a:latin typeface="Helvetica Neue"/>
                <a:ea typeface="Helvetica Neue"/>
                <a:cs typeface="Helvetica Neue"/>
                <a:sym typeface="Helvetica Neue"/>
              </a:rPr>
              <a:t>Revisar los datos del curso y de la escuela para comprender mejor la situación</a:t>
            </a:r>
            <a:endParaRPr/>
          </a:p>
          <a:p>
            <a:pPr marL="285750" marR="0" lvl="0" indent="-285750" algn="l" rtl="0">
              <a:lnSpc>
                <a:spcPct val="150000"/>
              </a:lnSpc>
              <a:spcBef>
                <a:spcPts val="0"/>
              </a:spcBef>
              <a:spcAft>
                <a:spcPts val="0"/>
              </a:spcAft>
              <a:buClr>
                <a:schemeClr val="lt1"/>
              </a:buClr>
              <a:buSzPts val="1600"/>
              <a:buFont typeface="Arial"/>
              <a:buChar char="•"/>
            </a:pPr>
            <a:r>
              <a:rPr lang="es-ES" sz="1600" b="0" i="0" u="none" strike="noStrike" cap="none">
                <a:solidFill>
                  <a:schemeClr val="lt1"/>
                </a:solidFill>
                <a:latin typeface="Helvetica Neue"/>
                <a:ea typeface="Helvetica Neue"/>
                <a:cs typeface="Helvetica Neue"/>
                <a:sym typeface="Helvetica Neue"/>
              </a:rPr>
              <a:t>Decidir qué acciones podrían ayudar a mejorarla</a:t>
            </a:r>
            <a:endParaRPr sz="1600" b="0" i="0" u="none" strike="noStrike" cap="none">
              <a:solidFill>
                <a:schemeClr val="lt1"/>
              </a:solidFill>
              <a:latin typeface="Arial"/>
              <a:ea typeface="Arial"/>
              <a:cs typeface="Arial"/>
              <a:sym typeface="Arial"/>
            </a:endParaRPr>
          </a:p>
        </p:txBody>
      </p:sp>
      <p:sp>
        <p:nvSpPr>
          <p:cNvPr id="225" name="Google Shape;225;p27"/>
          <p:cNvSpPr/>
          <p:nvPr/>
        </p:nvSpPr>
        <p:spPr>
          <a:xfrm>
            <a:off x="5146020" y="3370013"/>
            <a:ext cx="702520" cy="1017902"/>
          </a:xfrm>
          <a:prstGeom prst="downArrow">
            <a:avLst>
              <a:gd name="adj1" fmla="val 50000"/>
              <a:gd name="adj2" fmla="val 50000"/>
            </a:avLst>
          </a:prstGeom>
          <a:solidFill>
            <a:srgbClr val="3E43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226" name="Google Shape;226;p27"/>
          <p:cNvGrpSpPr/>
          <p:nvPr/>
        </p:nvGrpSpPr>
        <p:grpSpPr>
          <a:xfrm>
            <a:off x="709510" y="613054"/>
            <a:ext cx="9364270" cy="461624"/>
            <a:chOff x="709510" y="613054"/>
            <a:chExt cx="9364270" cy="461624"/>
          </a:xfrm>
        </p:grpSpPr>
        <p:sp>
          <p:nvSpPr>
            <p:cNvPr id="227" name="Google Shape;227;p27"/>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¡Atención Equipo DetectaLAB!</a:t>
              </a:r>
              <a:endParaRPr/>
            </a:p>
          </p:txBody>
        </p:sp>
        <p:pic>
          <p:nvPicPr>
            <p:cNvPr id="228" name="Google Shape;228;p27"/>
            <p:cNvPicPr preferRelativeResize="0"/>
            <p:nvPr/>
          </p:nvPicPr>
          <p:blipFill rotWithShape="1">
            <a:blip r:embed="rId3">
              <a:alphaModFix/>
            </a:blip>
            <a:srcRect/>
            <a:stretch/>
          </p:blipFill>
          <p:spPr>
            <a:xfrm>
              <a:off x="709510" y="732911"/>
              <a:ext cx="205054" cy="209823"/>
            </a:xfrm>
            <a:prstGeom prst="rect">
              <a:avLst/>
            </a:prstGeom>
            <a:noFill/>
            <a:ln>
              <a:noFill/>
            </a:ln>
          </p:spPr>
        </p:pic>
      </p:grpSp>
      <p:sp>
        <p:nvSpPr>
          <p:cNvPr id="229" name="Google Shape;229;p27"/>
          <p:cNvSpPr/>
          <p:nvPr/>
        </p:nvSpPr>
        <p:spPr>
          <a:xfrm>
            <a:off x="949185" y="4495317"/>
            <a:ext cx="8747707" cy="1906272"/>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l" rtl="0">
              <a:lnSpc>
                <a:spcPct val="150000"/>
              </a:lnSpc>
              <a:spcBef>
                <a:spcPts val="0"/>
              </a:spcBef>
              <a:spcAft>
                <a:spcPts val="0"/>
              </a:spcAft>
              <a:buClr>
                <a:schemeClr val="lt1"/>
              </a:buClr>
              <a:buSzPts val="1600"/>
              <a:buFont typeface="Arial"/>
              <a:buNone/>
            </a:pPr>
            <a:r>
              <a:rPr lang="es-ES" sz="1600" b="1" i="0" u="none" strike="noStrike" cap="none">
                <a:solidFill>
                  <a:schemeClr val="lt1"/>
                </a:solidFill>
                <a:latin typeface="Helvetica Neue"/>
                <a:ea typeface="Helvetica Neue"/>
                <a:cs typeface="Helvetica Neue"/>
                <a:sym typeface="Helvetica Neue"/>
              </a:rPr>
              <a:t>Al terminar deberán responder tres preguntas.</a:t>
            </a:r>
            <a:endParaRPr/>
          </a:p>
          <a:p>
            <a:pPr marL="342900" marR="0" lvl="0" indent="-342900" algn="l" rtl="0">
              <a:lnSpc>
                <a:spcPct val="150000"/>
              </a:lnSpc>
              <a:spcBef>
                <a:spcPts val="0"/>
              </a:spcBef>
              <a:spcAft>
                <a:spcPts val="0"/>
              </a:spcAft>
              <a:buClr>
                <a:schemeClr val="lt1"/>
              </a:buClr>
              <a:buSzPts val="1600"/>
              <a:buFont typeface="Arial"/>
              <a:buAutoNum type="arabicParenR"/>
            </a:pPr>
            <a:r>
              <a:rPr lang="es-ES" sz="1600" b="0" i="0" u="none" strike="noStrike" cap="none">
                <a:solidFill>
                  <a:schemeClr val="lt1"/>
                </a:solidFill>
                <a:latin typeface="Helvetica Neue"/>
                <a:ea typeface="Helvetica Neue"/>
                <a:cs typeface="Helvetica Neue"/>
                <a:sym typeface="Helvetica Neue"/>
              </a:rPr>
              <a:t>¿Qué está pasando?</a:t>
            </a:r>
            <a:endParaRPr/>
          </a:p>
          <a:p>
            <a:pPr marL="342900" marR="0" lvl="0" indent="-342900" algn="l" rtl="0">
              <a:lnSpc>
                <a:spcPct val="150000"/>
              </a:lnSpc>
              <a:spcBef>
                <a:spcPts val="0"/>
              </a:spcBef>
              <a:spcAft>
                <a:spcPts val="0"/>
              </a:spcAft>
              <a:buClr>
                <a:schemeClr val="lt1"/>
              </a:buClr>
              <a:buSzPts val="1600"/>
              <a:buFont typeface="Arial"/>
              <a:buAutoNum type="arabicParenR"/>
            </a:pPr>
            <a:r>
              <a:rPr lang="es-ES" sz="1600" b="0" i="0" u="none" strike="noStrike" cap="none">
                <a:solidFill>
                  <a:schemeClr val="lt1"/>
                </a:solidFill>
                <a:latin typeface="Helvetica Neue"/>
                <a:ea typeface="Helvetica Neue"/>
                <a:cs typeface="Helvetica Neue"/>
                <a:sym typeface="Helvetica Neue"/>
              </a:rPr>
              <a:t>¿Qué datos ayudan a entenderlo?</a:t>
            </a:r>
            <a:endParaRPr/>
          </a:p>
          <a:p>
            <a:pPr marL="342900" marR="0" lvl="0" indent="-342900" algn="l" rtl="0">
              <a:lnSpc>
                <a:spcPct val="150000"/>
              </a:lnSpc>
              <a:spcBef>
                <a:spcPts val="0"/>
              </a:spcBef>
              <a:spcAft>
                <a:spcPts val="0"/>
              </a:spcAft>
              <a:buClr>
                <a:schemeClr val="lt1"/>
              </a:buClr>
              <a:buSzPts val="1600"/>
              <a:buFont typeface="Arial"/>
              <a:buAutoNum type="arabicParenR"/>
            </a:pPr>
            <a:r>
              <a:rPr lang="es-ES" sz="1600" b="0" i="0" u="none" strike="noStrike" cap="none">
                <a:solidFill>
                  <a:schemeClr val="lt1"/>
                </a:solidFill>
                <a:latin typeface="Helvetica Neue"/>
                <a:ea typeface="Helvetica Neue"/>
                <a:cs typeface="Helvetica Neue"/>
                <a:sym typeface="Helvetica Neue"/>
              </a:rPr>
              <a:t>¿Qué harían ustedes para ayudar a mejorar aquella situación?</a:t>
            </a:r>
            <a:endParaRPr/>
          </a:p>
        </p:txBody>
      </p:sp>
      <p:pic>
        <p:nvPicPr>
          <p:cNvPr id="230" name="Google Shape;230;p27"/>
          <p:cNvPicPr preferRelativeResize="0"/>
          <p:nvPr/>
        </p:nvPicPr>
        <p:blipFill rotWithShape="1">
          <a:blip r:embed="rId4">
            <a:alphaModFix/>
          </a:blip>
          <a:srcRect/>
          <a:stretch/>
        </p:blipFill>
        <p:spPr>
          <a:xfrm>
            <a:off x="9960492" y="3066339"/>
            <a:ext cx="1800000" cy="180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8"/>
          <p:cNvSpPr txBox="1"/>
          <p:nvPr/>
        </p:nvSpPr>
        <p:spPr>
          <a:xfrm>
            <a:off x="7982673" y="5948133"/>
            <a:ext cx="3168422" cy="67808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s-ES" sz="1400" b="0" i="1" u="none" strike="noStrike" cap="none">
                <a:solidFill>
                  <a:srgbClr val="004B62"/>
                </a:solidFill>
                <a:latin typeface="Verdana"/>
                <a:ea typeface="Verdana"/>
                <a:cs typeface="Verdana"/>
                <a:sym typeface="Verdana"/>
              </a:rPr>
              <a:t>Recuerden guiarse por el Manual del juego que tienen en su kit DetectaLAB</a:t>
            </a:r>
            <a:endParaRPr sz="1400" b="0" i="1" u="none" strike="noStrike" cap="none">
              <a:solidFill>
                <a:srgbClr val="004B62"/>
              </a:solidFill>
              <a:latin typeface="Verdana"/>
              <a:ea typeface="Verdana"/>
              <a:cs typeface="Verdana"/>
              <a:sym typeface="Verdana"/>
            </a:endParaRPr>
          </a:p>
        </p:txBody>
      </p:sp>
      <p:pic>
        <p:nvPicPr>
          <p:cNvPr id="236" name="Google Shape;236;p28"/>
          <p:cNvPicPr preferRelativeResize="0"/>
          <p:nvPr/>
        </p:nvPicPr>
        <p:blipFill rotWithShape="1">
          <a:blip r:embed="rId3">
            <a:alphaModFix/>
          </a:blip>
          <a:srcRect/>
          <a:stretch/>
        </p:blipFill>
        <p:spPr>
          <a:xfrm>
            <a:off x="4004012" y="942734"/>
            <a:ext cx="3698963" cy="5683488"/>
          </a:xfrm>
          <a:prstGeom prst="rect">
            <a:avLst/>
          </a:prstGeom>
          <a:noFill/>
          <a:ln>
            <a:noFill/>
          </a:ln>
        </p:spPr>
      </p:pic>
      <p:grpSp>
        <p:nvGrpSpPr>
          <p:cNvPr id="237" name="Google Shape;237;p28"/>
          <p:cNvGrpSpPr/>
          <p:nvPr/>
        </p:nvGrpSpPr>
        <p:grpSpPr>
          <a:xfrm>
            <a:off x="7253133" y="1587102"/>
            <a:ext cx="3418899" cy="1213294"/>
            <a:chOff x="7685364" y="2094959"/>
            <a:chExt cx="3418899" cy="1213294"/>
          </a:xfrm>
        </p:grpSpPr>
        <p:sp>
          <p:nvSpPr>
            <p:cNvPr id="238" name="Google Shape;238;p28"/>
            <p:cNvSpPr/>
            <p:nvPr/>
          </p:nvSpPr>
          <p:spPr>
            <a:xfrm>
              <a:off x="8589974" y="2094959"/>
              <a:ext cx="2514289" cy="1213294"/>
            </a:xfrm>
            <a:prstGeom prst="roundRect">
              <a:avLst>
                <a:gd name="adj" fmla="val 16667"/>
              </a:avLst>
            </a:prstGeom>
            <a:solidFill>
              <a:srgbClr val="E84A78"/>
            </a:solidFill>
            <a:ln>
              <a:noFill/>
            </a:ln>
          </p:spPr>
          <p:txBody>
            <a:bodyPr spcFirstLastPara="1" wrap="square" lIns="180000" tIns="180000" rIns="180000" bIns="180000" anchor="ctr" anchorCtr="0">
              <a:noAutofit/>
            </a:bodyPr>
            <a:lstStyle/>
            <a:p>
              <a:pPr marL="0" marR="0" lvl="0" indent="0" algn="l" rtl="0">
                <a:lnSpc>
                  <a:spcPct val="90000"/>
                </a:lnSpc>
                <a:spcBef>
                  <a:spcPts val="0"/>
                </a:spcBef>
                <a:spcAft>
                  <a:spcPts val="0"/>
                </a:spcAft>
                <a:buNone/>
              </a:pPr>
              <a:r>
                <a:rPr lang="es-ES" sz="1600" b="1" i="0" u="none" strike="noStrike" cap="none">
                  <a:solidFill>
                    <a:schemeClr val="lt1"/>
                  </a:solidFill>
                  <a:latin typeface="Helvetica Neue"/>
                  <a:ea typeface="Helvetica Neue"/>
                  <a:cs typeface="Helvetica Neue"/>
                  <a:sym typeface="Helvetica Neue"/>
                </a:rPr>
                <a:t>Paso 1</a:t>
              </a:r>
              <a:endParaRPr/>
            </a:p>
            <a:p>
              <a:pPr marL="0" marR="0" lvl="0" indent="0" algn="l"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Leer la historia</a:t>
              </a:r>
              <a:endParaRPr/>
            </a:p>
            <a:p>
              <a:pPr marL="0" marR="0" lvl="0" indent="0" algn="l"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(5’)</a:t>
              </a:r>
              <a:endParaRPr/>
            </a:p>
          </p:txBody>
        </p:sp>
        <p:cxnSp>
          <p:nvCxnSpPr>
            <p:cNvPr id="239" name="Google Shape;239;p28"/>
            <p:cNvCxnSpPr>
              <a:stCxn id="238" idx="1"/>
            </p:cNvCxnSpPr>
            <p:nvPr/>
          </p:nvCxnSpPr>
          <p:spPr>
            <a:xfrm rot="10800000">
              <a:off x="7857074" y="2701606"/>
              <a:ext cx="732900" cy="0"/>
            </a:xfrm>
            <a:prstGeom prst="straightConnector1">
              <a:avLst/>
            </a:prstGeom>
            <a:noFill/>
            <a:ln w="28575" cap="flat" cmpd="sng">
              <a:solidFill>
                <a:srgbClr val="E84A78"/>
              </a:solidFill>
              <a:prstDash val="solid"/>
              <a:round/>
              <a:headEnd type="none" w="sm" len="sm"/>
              <a:tailEnd type="none" w="sm" len="sm"/>
            </a:ln>
          </p:spPr>
        </p:cxnSp>
        <p:sp>
          <p:nvSpPr>
            <p:cNvPr id="240" name="Google Shape;240;p28"/>
            <p:cNvSpPr/>
            <p:nvPr/>
          </p:nvSpPr>
          <p:spPr>
            <a:xfrm>
              <a:off x="7685364" y="2611229"/>
              <a:ext cx="180754" cy="180754"/>
            </a:xfrm>
            <a:prstGeom prst="ellipse">
              <a:avLst/>
            </a:prstGeom>
            <a:solidFill>
              <a:srgbClr val="E84A7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241" name="Google Shape;241;p28"/>
          <p:cNvGrpSpPr/>
          <p:nvPr/>
        </p:nvGrpSpPr>
        <p:grpSpPr>
          <a:xfrm>
            <a:off x="950375" y="1940086"/>
            <a:ext cx="3381872" cy="1213294"/>
            <a:chOff x="8589974" y="2094959"/>
            <a:chExt cx="3381872" cy="1213294"/>
          </a:xfrm>
        </p:grpSpPr>
        <p:sp>
          <p:nvSpPr>
            <p:cNvPr id="242" name="Google Shape;242;p28"/>
            <p:cNvSpPr/>
            <p:nvPr/>
          </p:nvSpPr>
          <p:spPr>
            <a:xfrm>
              <a:off x="8589974" y="2094959"/>
              <a:ext cx="2514289" cy="1213294"/>
            </a:xfrm>
            <a:prstGeom prst="roundRect">
              <a:avLst>
                <a:gd name="adj" fmla="val 16667"/>
              </a:avLst>
            </a:prstGeom>
            <a:solidFill>
              <a:srgbClr val="3E4395"/>
            </a:solidFill>
            <a:ln>
              <a:noFill/>
            </a:ln>
          </p:spPr>
          <p:txBody>
            <a:bodyPr spcFirstLastPara="1" wrap="square" lIns="180000" tIns="180000" rIns="180000" bIns="180000" anchor="ctr" anchorCtr="0">
              <a:noAutofit/>
            </a:bodyPr>
            <a:lstStyle/>
            <a:p>
              <a:pPr marL="0" marR="0" lvl="0" indent="0" algn="r" rtl="0">
                <a:lnSpc>
                  <a:spcPct val="90000"/>
                </a:lnSpc>
                <a:spcBef>
                  <a:spcPts val="0"/>
                </a:spcBef>
                <a:spcAft>
                  <a:spcPts val="0"/>
                </a:spcAft>
                <a:buNone/>
              </a:pPr>
              <a:r>
                <a:rPr lang="es-ES" sz="1600" b="1" i="0" u="none" strike="noStrike" cap="none">
                  <a:solidFill>
                    <a:schemeClr val="lt1"/>
                  </a:solidFill>
                  <a:latin typeface="Helvetica Neue"/>
                  <a:ea typeface="Helvetica Neue"/>
                  <a:cs typeface="Helvetica Neue"/>
                  <a:sym typeface="Helvetica Neue"/>
                </a:rPr>
                <a:t>Paso 2</a:t>
              </a:r>
              <a:endParaRPr/>
            </a:p>
            <a:p>
              <a:pPr marL="0" marR="0" lvl="0" indent="0" algn="r"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Identificar emociones</a:t>
              </a:r>
              <a:endParaRPr/>
            </a:p>
            <a:p>
              <a:pPr marL="0" marR="0" lvl="0" indent="0" algn="r"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(5’)</a:t>
              </a:r>
              <a:endParaRPr/>
            </a:p>
          </p:txBody>
        </p:sp>
        <p:cxnSp>
          <p:nvCxnSpPr>
            <p:cNvPr id="243" name="Google Shape;243;p28"/>
            <p:cNvCxnSpPr/>
            <p:nvPr/>
          </p:nvCxnSpPr>
          <p:spPr>
            <a:xfrm rot="10800000">
              <a:off x="11104263" y="2701606"/>
              <a:ext cx="732911" cy="0"/>
            </a:xfrm>
            <a:prstGeom prst="straightConnector1">
              <a:avLst/>
            </a:prstGeom>
            <a:noFill/>
            <a:ln w="28575" cap="flat" cmpd="sng">
              <a:solidFill>
                <a:srgbClr val="3E4395"/>
              </a:solidFill>
              <a:prstDash val="solid"/>
              <a:round/>
              <a:headEnd type="none" w="sm" len="sm"/>
              <a:tailEnd type="none" w="sm" len="sm"/>
            </a:ln>
          </p:spPr>
        </p:cxnSp>
        <p:sp>
          <p:nvSpPr>
            <p:cNvPr id="244" name="Google Shape;244;p28"/>
            <p:cNvSpPr/>
            <p:nvPr/>
          </p:nvSpPr>
          <p:spPr>
            <a:xfrm>
              <a:off x="11791092" y="2611229"/>
              <a:ext cx="180754" cy="180754"/>
            </a:xfrm>
            <a:prstGeom prst="ellipse">
              <a:avLst/>
            </a:prstGeom>
            <a:solidFill>
              <a:srgbClr val="3E43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245" name="Google Shape;245;p28"/>
          <p:cNvGrpSpPr/>
          <p:nvPr/>
        </p:nvGrpSpPr>
        <p:grpSpPr>
          <a:xfrm>
            <a:off x="950375" y="3634461"/>
            <a:ext cx="3381872" cy="1213294"/>
            <a:chOff x="8589974" y="2094959"/>
            <a:chExt cx="3381872" cy="1213294"/>
          </a:xfrm>
        </p:grpSpPr>
        <p:sp>
          <p:nvSpPr>
            <p:cNvPr id="246" name="Google Shape;246;p28"/>
            <p:cNvSpPr/>
            <p:nvPr/>
          </p:nvSpPr>
          <p:spPr>
            <a:xfrm>
              <a:off x="8589974" y="2094959"/>
              <a:ext cx="2514289" cy="1213294"/>
            </a:xfrm>
            <a:prstGeom prst="roundRect">
              <a:avLst>
                <a:gd name="adj" fmla="val 16667"/>
              </a:avLst>
            </a:prstGeom>
            <a:solidFill>
              <a:srgbClr val="4BABC5"/>
            </a:solidFill>
            <a:ln>
              <a:noFill/>
            </a:ln>
          </p:spPr>
          <p:txBody>
            <a:bodyPr spcFirstLastPara="1" wrap="square" lIns="180000" tIns="180000" rIns="180000" bIns="180000" anchor="ctr" anchorCtr="0">
              <a:noAutofit/>
            </a:bodyPr>
            <a:lstStyle/>
            <a:p>
              <a:pPr marL="0" marR="0" lvl="0" indent="0" algn="r" rtl="0">
                <a:lnSpc>
                  <a:spcPct val="100000"/>
                </a:lnSpc>
                <a:spcBef>
                  <a:spcPts val="0"/>
                </a:spcBef>
                <a:spcAft>
                  <a:spcPts val="0"/>
                </a:spcAft>
                <a:buNone/>
              </a:pPr>
              <a:r>
                <a:rPr lang="es-ES" sz="1600" b="1" i="0" u="none" strike="noStrike" cap="none">
                  <a:solidFill>
                    <a:schemeClr val="lt1"/>
                  </a:solidFill>
                  <a:latin typeface="Helvetica Neue"/>
                  <a:ea typeface="Helvetica Neue"/>
                  <a:cs typeface="Helvetica Neue"/>
                  <a:sym typeface="Helvetica Neue"/>
                </a:rPr>
                <a:t>Paso 3</a:t>
              </a:r>
              <a:endParaRPr/>
            </a:p>
            <a:p>
              <a:pPr marL="0" marR="0" lvl="0" indent="0" algn="r" rtl="0">
                <a:lnSpc>
                  <a:spcPct val="10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Revisar y analizar datos</a:t>
              </a:r>
              <a:endParaRPr/>
            </a:p>
            <a:p>
              <a:pPr marL="0" marR="0" lvl="0" indent="0" algn="r" rtl="0">
                <a:lnSpc>
                  <a:spcPct val="10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(10’)</a:t>
              </a:r>
              <a:endParaRPr/>
            </a:p>
          </p:txBody>
        </p:sp>
        <p:cxnSp>
          <p:nvCxnSpPr>
            <p:cNvPr id="247" name="Google Shape;247;p28"/>
            <p:cNvCxnSpPr/>
            <p:nvPr/>
          </p:nvCxnSpPr>
          <p:spPr>
            <a:xfrm rot="10800000">
              <a:off x="11104263" y="2701606"/>
              <a:ext cx="732911" cy="0"/>
            </a:xfrm>
            <a:prstGeom prst="straightConnector1">
              <a:avLst/>
            </a:prstGeom>
            <a:noFill/>
            <a:ln w="28575" cap="flat" cmpd="sng">
              <a:solidFill>
                <a:srgbClr val="4BABC5"/>
              </a:solidFill>
              <a:prstDash val="solid"/>
              <a:round/>
              <a:headEnd type="none" w="sm" len="sm"/>
              <a:tailEnd type="none" w="sm" len="sm"/>
            </a:ln>
          </p:spPr>
        </p:cxnSp>
        <p:sp>
          <p:nvSpPr>
            <p:cNvPr id="248" name="Google Shape;248;p28"/>
            <p:cNvSpPr/>
            <p:nvPr/>
          </p:nvSpPr>
          <p:spPr>
            <a:xfrm>
              <a:off x="11791092" y="2611229"/>
              <a:ext cx="180754" cy="180754"/>
            </a:xfrm>
            <a:prstGeom prst="ellipse">
              <a:avLst/>
            </a:prstGeom>
            <a:solidFill>
              <a:srgbClr val="4BABC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249" name="Google Shape;249;p28"/>
          <p:cNvGrpSpPr/>
          <p:nvPr/>
        </p:nvGrpSpPr>
        <p:grpSpPr>
          <a:xfrm>
            <a:off x="709510" y="613054"/>
            <a:ext cx="9364270" cy="461624"/>
            <a:chOff x="709510" y="613054"/>
            <a:chExt cx="9364270" cy="461624"/>
          </a:xfrm>
        </p:grpSpPr>
        <p:sp>
          <p:nvSpPr>
            <p:cNvPr id="250" name="Google Shape;250;p28"/>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¡Comencemos!</a:t>
              </a:r>
              <a:endParaRPr/>
            </a:p>
          </p:txBody>
        </p:sp>
        <p:pic>
          <p:nvPicPr>
            <p:cNvPr id="251" name="Google Shape;251;p28"/>
            <p:cNvPicPr preferRelativeResize="0"/>
            <p:nvPr/>
          </p:nvPicPr>
          <p:blipFill rotWithShape="1">
            <a:blip r:embed="rId4">
              <a:alphaModFix/>
            </a:blip>
            <a:srcRect/>
            <a:stretch/>
          </p:blipFill>
          <p:spPr>
            <a:xfrm>
              <a:off x="709510" y="732911"/>
              <a:ext cx="205054" cy="209823"/>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grpSp>
        <p:nvGrpSpPr>
          <p:cNvPr id="259" name="Google Shape;259;p29"/>
          <p:cNvGrpSpPr/>
          <p:nvPr/>
        </p:nvGrpSpPr>
        <p:grpSpPr>
          <a:xfrm>
            <a:off x="430943" y="1953684"/>
            <a:ext cx="11330114" cy="4547686"/>
            <a:chOff x="667830" y="1953684"/>
            <a:chExt cx="11330114" cy="4547686"/>
          </a:xfrm>
        </p:grpSpPr>
        <p:grpSp>
          <p:nvGrpSpPr>
            <p:cNvPr id="260" name="Google Shape;260;p29"/>
            <p:cNvGrpSpPr/>
            <p:nvPr/>
          </p:nvGrpSpPr>
          <p:grpSpPr>
            <a:xfrm>
              <a:off x="667830" y="1953684"/>
              <a:ext cx="11330114" cy="1213294"/>
              <a:chOff x="667830" y="1953684"/>
              <a:chExt cx="11330114" cy="1213294"/>
            </a:xfrm>
          </p:grpSpPr>
          <p:grpSp>
            <p:nvGrpSpPr>
              <p:cNvPr id="261" name="Google Shape;261;p29"/>
              <p:cNvGrpSpPr/>
              <p:nvPr/>
            </p:nvGrpSpPr>
            <p:grpSpPr>
              <a:xfrm>
                <a:off x="2842620" y="2009610"/>
                <a:ext cx="9155324" cy="1100616"/>
                <a:chOff x="2842620" y="863481"/>
                <a:chExt cx="9155324" cy="1100616"/>
              </a:xfrm>
            </p:grpSpPr>
            <p:pic>
              <p:nvPicPr>
                <p:cNvPr id="262" name="Google Shape;262;p29"/>
                <p:cNvPicPr preferRelativeResize="0"/>
                <p:nvPr/>
              </p:nvPicPr>
              <p:blipFill rotWithShape="1">
                <a:blip r:embed="rId3">
                  <a:alphaModFix/>
                </a:blip>
                <a:srcRect r="83779" b="54337"/>
                <a:stretch/>
              </p:blipFill>
              <p:spPr>
                <a:xfrm>
                  <a:off x="2842620" y="863481"/>
                  <a:ext cx="783851" cy="1100616"/>
                </a:xfrm>
                <a:prstGeom prst="rect">
                  <a:avLst/>
                </a:prstGeom>
                <a:noFill/>
                <a:ln>
                  <a:noFill/>
                </a:ln>
              </p:spPr>
            </p:pic>
            <p:pic>
              <p:nvPicPr>
                <p:cNvPr id="263" name="Google Shape;263;p29"/>
                <p:cNvPicPr preferRelativeResize="0"/>
                <p:nvPr/>
              </p:nvPicPr>
              <p:blipFill rotWithShape="1">
                <a:blip r:embed="rId3">
                  <a:alphaModFix/>
                </a:blip>
                <a:srcRect l="20836" r="103" b="54337"/>
                <a:stretch/>
              </p:blipFill>
              <p:spPr>
                <a:xfrm>
                  <a:off x="4174662" y="863481"/>
                  <a:ext cx="3820531" cy="1100616"/>
                </a:xfrm>
                <a:prstGeom prst="rect">
                  <a:avLst/>
                </a:prstGeom>
                <a:noFill/>
                <a:ln>
                  <a:noFill/>
                </a:ln>
              </p:spPr>
            </p:pic>
            <p:pic>
              <p:nvPicPr>
                <p:cNvPr id="264" name="Google Shape;264;p29"/>
                <p:cNvPicPr preferRelativeResize="0"/>
                <p:nvPr/>
              </p:nvPicPr>
              <p:blipFill rotWithShape="1">
                <a:blip r:embed="rId3">
                  <a:alphaModFix/>
                </a:blip>
                <a:srcRect l="20836" t="54337" r="103"/>
                <a:stretch/>
              </p:blipFill>
              <p:spPr>
                <a:xfrm>
                  <a:off x="8177413" y="863481"/>
                  <a:ext cx="3820531" cy="1100616"/>
                </a:xfrm>
                <a:prstGeom prst="rect">
                  <a:avLst/>
                </a:prstGeom>
                <a:noFill/>
                <a:ln>
                  <a:noFill/>
                </a:ln>
              </p:spPr>
            </p:pic>
          </p:grpSp>
          <p:grpSp>
            <p:nvGrpSpPr>
              <p:cNvPr id="265" name="Google Shape;265;p29"/>
              <p:cNvGrpSpPr/>
              <p:nvPr/>
            </p:nvGrpSpPr>
            <p:grpSpPr>
              <a:xfrm>
                <a:off x="667830" y="1953684"/>
                <a:ext cx="2244938" cy="1213294"/>
                <a:chOff x="9526853" y="1944141"/>
                <a:chExt cx="2244938" cy="1213294"/>
              </a:xfrm>
            </p:grpSpPr>
            <p:sp>
              <p:nvSpPr>
                <p:cNvPr id="266" name="Google Shape;266;p29"/>
                <p:cNvSpPr/>
                <p:nvPr/>
              </p:nvSpPr>
              <p:spPr>
                <a:xfrm>
                  <a:off x="9526853" y="1944141"/>
                  <a:ext cx="1792407" cy="1213294"/>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r" rtl="0">
                    <a:lnSpc>
                      <a:spcPct val="90000"/>
                    </a:lnSpc>
                    <a:spcBef>
                      <a:spcPts val="0"/>
                    </a:spcBef>
                    <a:spcAft>
                      <a:spcPts val="0"/>
                    </a:spcAft>
                    <a:buNone/>
                  </a:pPr>
                  <a:r>
                    <a:rPr lang="es-ES" sz="1600" b="1" i="0" u="none" strike="noStrike" cap="none" dirty="0">
                      <a:solidFill>
                        <a:schemeClr val="lt1"/>
                      </a:solidFill>
                      <a:latin typeface="Helvetica Neue"/>
                      <a:ea typeface="Helvetica Neue"/>
                      <a:cs typeface="Helvetica Neue"/>
                      <a:sym typeface="Helvetica Neue"/>
                    </a:rPr>
                    <a:t>Paso 4</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Votar por una estrategia como curso</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(10’)</a:t>
                  </a:r>
                  <a:endParaRPr dirty="0"/>
                </a:p>
              </p:txBody>
            </p:sp>
            <p:cxnSp>
              <p:nvCxnSpPr>
                <p:cNvPr id="267" name="Google Shape;267;p29"/>
                <p:cNvCxnSpPr/>
                <p:nvPr/>
              </p:nvCxnSpPr>
              <p:spPr>
                <a:xfrm rot="10800000">
                  <a:off x="11104263" y="2550788"/>
                  <a:ext cx="534182" cy="0"/>
                </a:xfrm>
                <a:prstGeom prst="straightConnector1">
                  <a:avLst/>
                </a:prstGeom>
                <a:noFill/>
                <a:ln w="28575" cap="flat" cmpd="sng">
                  <a:solidFill>
                    <a:srgbClr val="BD2787"/>
                  </a:solidFill>
                  <a:prstDash val="solid"/>
                  <a:round/>
                  <a:headEnd type="none" w="sm" len="sm"/>
                  <a:tailEnd type="none" w="sm" len="sm"/>
                </a:ln>
              </p:spPr>
            </p:cxnSp>
            <p:sp>
              <p:nvSpPr>
                <p:cNvPr id="268" name="Google Shape;268;p29"/>
                <p:cNvSpPr/>
                <p:nvPr/>
              </p:nvSpPr>
              <p:spPr>
                <a:xfrm>
                  <a:off x="11591037" y="2460411"/>
                  <a:ext cx="180754" cy="180754"/>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269" name="Google Shape;269;p29"/>
              <p:cNvGrpSpPr/>
              <p:nvPr/>
            </p:nvGrpSpPr>
            <p:grpSpPr>
              <a:xfrm>
                <a:off x="3651806" y="2326414"/>
                <a:ext cx="467833" cy="467833"/>
                <a:chOff x="3651806" y="2326414"/>
                <a:chExt cx="467833" cy="467833"/>
              </a:xfrm>
            </p:grpSpPr>
            <p:sp>
              <p:nvSpPr>
                <p:cNvPr id="270" name="Google Shape;270;p29"/>
                <p:cNvSpPr/>
                <p:nvPr/>
              </p:nvSpPr>
              <p:spPr>
                <a:xfrm>
                  <a:off x="3651806" y="2326414"/>
                  <a:ext cx="467833" cy="467833"/>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71" name="Google Shape;271;p29"/>
                <p:cNvSpPr/>
                <p:nvPr/>
              </p:nvSpPr>
              <p:spPr>
                <a:xfrm rot="-5400000">
                  <a:off x="3793785" y="2448494"/>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grpSp>
          <p:nvGrpSpPr>
            <p:cNvPr id="272" name="Google Shape;272;p29"/>
            <p:cNvGrpSpPr/>
            <p:nvPr/>
          </p:nvGrpSpPr>
          <p:grpSpPr>
            <a:xfrm>
              <a:off x="2796356" y="3439856"/>
              <a:ext cx="7778577" cy="1212254"/>
              <a:chOff x="635629" y="4478004"/>
              <a:chExt cx="7778577" cy="1212254"/>
            </a:xfrm>
          </p:grpSpPr>
          <p:grpSp>
            <p:nvGrpSpPr>
              <p:cNvPr id="273" name="Google Shape;273;p29"/>
              <p:cNvGrpSpPr/>
              <p:nvPr/>
            </p:nvGrpSpPr>
            <p:grpSpPr>
              <a:xfrm>
                <a:off x="1550557" y="5123423"/>
                <a:ext cx="467833" cy="467833"/>
                <a:chOff x="1425073" y="4968014"/>
                <a:chExt cx="467833" cy="467833"/>
              </a:xfrm>
            </p:grpSpPr>
            <p:sp>
              <p:nvSpPr>
                <p:cNvPr id="274" name="Google Shape;274;p29"/>
                <p:cNvSpPr/>
                <p:nvPr/>
              </p:nvSpPr>
              <p:spPr>
                <a:xfrm>
                  <a:off x="1425073" y="4968014"/>
                  <a:ext cx="467833" cy="467833"/>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75" name="Google Shape;275;p29"/>
                <p:cNvSpPr/>
                <p:nvPr/>
              </p:nvSpPr>
              <p:spPr>
                <a:xfrm rot="-5400000">
                  <a:off x="1567052" y="5090094"/>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76" name="Google Shape;276;p29"/>
              <p:cNvSpPr txBox="1"/>
              <p:nvPr/>
            </p:nvSpPr>
            <p:spPr>
              <a:xfrm>
                <a:off x="635629" y="4478004"/>
                <a:ext cx="425875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rgbClr val="004B62"/>
                    </a:solidFill>
                    <a:latin typeface="Helvetica Neue"/>
                    <a:ea typeface="Helvetica Neue"/>
                    <a:cs typeface="Helvetica Neue"/>
                    <a:sym typeface="Helvetica Neue"/>
                  </a:rPr>
                  <a:t>Y a la cuenta de tres… ¡Votemos!</a:t>
                </a:r>
                <a:endParaRPr/>
              </a:p>
            </p:txBody>
          </p:sp>
          <p:pic>
            <p:nvPicPr>
              <p:cNvPr id="277" name="Google Shape;277;p29"/>
              <p:cNvPicPr preferRelativeResize="0"/>
              <p:nvPr/>
            </p:nvPicPr>
            <p:blipFill rotWithShape="1">
              <a:blip r:embed="rId4">
                <a:alphaModFix/>
              </a:blip>
              <a:srcRect r="90760"/>
              <a:stretch/>
            </p:blipFill>
            <p:spPr>
              <a:xfrm>
                <a:off x="673206" y="5025184"/>
                <a:ext cx="642839" cy="665074"/>
              </a:xfrm>
              <a:prstGeom prst="rect">
                <a:avLst/>
              </a:prstGeom>
              <a:noFill/>
              <a:ln>
                <a:noFill/>
              </a:ln>
            </p:spPr>
          </p:pic>
          <p:pic>
            <p:nvPicPr>
              <p:cNvPr id="278" name="Google Shape;278;p29"/>
              <p:cNvPicPr preferRelativeResize="0"/>
              <p:nvPr/>
            </p:nvPicPr>
            <p:blipFill rotWithShape="1">
              <a:blip r:embed="rId4">
                <a:alphaModFix/>
              </a:blip>
              <a:srcRect l="11644" r="-314"/>
              <a:stretch/>
            </p:blipFill>
            <p:spPr>
              <a:xfrm>
                <a:off x="2245239" y="5025184"/>
                <a:ext cx="6168967" cy="665074"/>
              </a:xfrm>
              <a:prstGeom prst="rect">
                <a:avLst/>
              </a:prstGeom>
              <a:noFill/>
              <a:ln>
                <a:noFill/>
              </a:ln>
            </p:spPr>
          </p:pic>
        </p:grpSp>
        <p:grpSp>
          <p:nvGrpSpPr>
            <p:cNvPr id="279" name="Google Shape;279;p29"/>
            <p:cNvGrpSpPr/>
            <p:nvPr/>
          </p:nvGrpSpPr>
          <p:grpSpPr>
            <a:xfrm>
              <a:off x="2833933" y="5116727"/>
              <a:ext cx="7098161" cy="1384643"/>
              <a:chOff x="3476772" y="5116727"/>
              <a:chExt cx="7098161" cy="1384643"/>
            </a:xfrm>
          </p:grpSpPr>
          <p:pic>
            <p:nvPicPr>
              <p:cNvPr id="280" name="Google Shape;280;p29"/>
              <p:cNvPicPr preferRelativeResize="0"/>
              <p:nvPr/>
            </p:nvPicPr>
            <p:blipFill rotWithShape="1">
              <a:blip r:embed="rId5">
                <a:alphaModFix/>
              </a:blip>
              <a:srcRect/>
              <a:stretch/>
            </p:blipFill>
            <p:spPr>
              <a:xfrm>
                <a:off x="5640972" y="5116727"/>
                <a:ext cx="4933961" cy="1384643"/>
              </a:xfrm>
              <a:prstGeom prst="rect">
                <a:avLst/>
              </a:prstGeom>
              <a:noFill/>
              <a:ln>
                <a:noFill/>
              </a:ln>
            </p:spPr>
          </p:pic>
          <p:grpSp>
            <p:nvGrpSpPr>
              <p:cNvPr id="281" name="Google Shape;281;p29"/>
              <p:cNvGrpSpPr/>
              <p:nvPr/>
            </p:nvGrpSpPr>
            <p:grpSpPr>
              <a:xfrm>
                <a:off x="3476772" y="5222353"/>
                <a:ext cx="2296766" cy="1213294"/>
                <a:chOff x="9675080" y="2094959"/>
                <a:chExt cx="2296766" cy="1213294"/>
              </a:xfrm>
            </p:grpSpPr>
            <p:sp>
              <p:nvSpPr>
                <p:cNvPr id="282" name="Google Shape;282;p29"/>
                <p:cNvSpPr/>
                <p:nvPr/>
              </p:nvSpPr>
              <p:spPr>
                <a:xfrm>
                  <a:off x="9675080" y="2094959"/>
                  <a:ext cx="1429183" cy="1213294"/>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r" rtl="0">
                    <a:lnSpc>
                      <a:spcPct val="10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Token de conexión y tiempo</a:t>
                  </a:r>
                  <a:endParaRPr/>
                </a:p>
              </p:txBody>
            </p:sp>
            <p:cxnSp>
              <p:nvCxnSpPr>
                <p:cNvPr id="283" name="Google Shape;283;p29"/>
                <p:cNvCxnSpPr/>
                <p:nvPr/>
              </p:nvCxnSpPr>
              <p:spPr>
                <a:xfrm rot="10800000">
                  <a:off x="11104263" y="2701606"/>
                  <a:ext cx="732911" cy="0"/>
                </a:xfrm>
                <a:prstGeom prst="straightConnector1">
                  <a:avLst/>
                </a:prstGeom>
                <a:noFill/>
                <a:ln w="28575" cap="flat" cmpd="sng">
                  <a:solidFill>
                    <a:srgbClr val="BD2787"/>
                  </a:solidFill>
                  <a:prstDash val="solid"/>
                  <a:round/>
                  <a:headEnd type="none" w="sm" len="sm"/>
                  <a:tailEnd type="none" w="sm" len="sm"/>
                </a:ln>
              </p:spPr>
            </p:cxnSp>
            <p:sp>
              <p:nvSpPr>
                <p:cNvPr id="284" name="Google Shape;284;p29"/>
                <p:cNvSpPr/>
                <p:nvPr/>
              </p:nvSpPr>
              <p:spPr>
                <a:xfrm>
                  <a:off x="11791092" y="2611229"/>
                  <a:ext cx="180754" cy="180754"/>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grpSp>
      <p:pic>
        <p:nvPicPr>
          <p:cNvPr id="285" name="Google Shape;285;p29"/>
          <p:cNvPicPr preferRelativeResize="0"/>
          <p:nvPr/>
        </p:nvPicPr>
        <p:blipFill rotWithShape="1">
          <a:blip r:embed="rId6">
            <a:alphaModFix/>
          </a:blip>
          <a:srcRect/>
          <a:stretch/>
        </p:blipFill>
        <p:spPr>
          <a:xfrm>
            <a:off x="10392000" y="5058000"/>
            <a:ext cx="1800000" cy="1800000"/>
          </a:xfrm>
          <a:prstGeom prst="rect">
            <a:avLst/>
          </a:prstGeom>
          <a:noFill/>
          <a:ln>
            <a:noFill/>
          </a:ln>
        </p:spPr>
      </p:pic>
      <p:grpSp>
        <p:nvGrpSpPr>
          <p:cNvPr id="286" name="Google Shape;286;p29"/>
          <p:cNvGrpSpPr/>
          <p:nvPr/>
        </p:nvGrpSpPr>
        <p:grpSpPr>
          <a:xfrm>
            <a:off x="709510" y="613054"/>
            <a:ext cx="9364270" cy="461624"/>
            <a:chOff x="709510" y="613054"/>
            <a:chExt cx="9364270" cy="461624"/>
          </a:xfrm>
        </p:grpSpPr>
        <p:sp>
          <p:nvSpPr>
            <p:cNvPr id="287" name="Google Shape;287;p29"/>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Revisemos estrategias para hacer como curso</a:t>
              </a:r>
              <a:endParaRPr/>
            </a:p>
          </p:txBody>
        </p:sp>
        <p:pic>
          <p:nvPicPr>
            <p:cNvPr id="288" name="Google Shape;288;p29"/>
            <p:cNvPicPr preferRelativeResize="0"/>
            <p:nvPr/>
          </p:nvPicPr>
          <p:blipFill rotWithShape="1">
            <a:blip r:embed="rId7">
              <a:alphaModFix/>
            </a:blip>
            <a:srcRect/>
            <a:stretch/>
          </p:blipFill>
          <p:spPr>
            <a:xfrm>
              <a:off x="709510" y="732911"/>
              <a:ext cx="205054" cy="209823"/>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30"/>
          <p:cNvPicPr preferRelativeResize="0"/>
          <p:nvPr/>
        </p:nvPicPr>
        <p:blipFill rotWithShape="1">
          <a:blip r:embed="rId3">
            <a:alphaModFix/>
          </a:blip>
          <a:srcRect/>
          <a:stretch/>
        </p:blipFill>
        <p:spPr>
          <a:xfrm>
            <a:off x="10392000" y="5058000"/>
            <a:ext cx="1800000" cy="1800000"/>
          </a:xfrm>
          <a:prstGeom prst="rect">
            <a:avLst/>
          </a:prstGeom>
          <a:noFill/>
          <a:ln>
            <a:noFill/>
          </a:ln>
        </p:spPr>
      </p:pic>
      <p:grpSp>
        <p:nvGrpSpPr>
          <p:cNvPr id="297" name="Google Shape;297;p30"/>
          <p:cNvGrpSpPr/>
          <p:nvPr/>
        </p:nvGrpSpPr>
        <p:grpSpPr>
          <a:xfrm>
            <a:off x="442556" y="1953684"/>
            <a:ext cx="11306888" cy="4547686"/>
            <a:chOff x="667830" y="1953684"/>
            <a:chExt cx="11306888" cy="4547686"/>
          </a:xfrm>
        </p:grpSpPr>
        <p:grpSp>
          <p:nvGrpSpPr>
            <p:cNvPr id="298" name="Google Shape;298;p30"/>
            <p:cNvGrpSpPr/>
            <p:nvPr/>
          </p:nvGrpSpPr>
          <p:grpSpPr>
            <a:xfrm>
              <a:off x="667830" y="1953684"/>
              <a:ext cx="11306888" cy="1213294"/>
              <a:chOff x="667830" y="1953684"/>
              <a:chExt cx="11306888" cy="1213294"/>
            </a:xfrm>
          </p:grpSpPr>
          <p:grpSp>
            <p:nvGrpSpPr>
              <p:cNvPr id="299" name="Google Shape;299;p30"/>
              <p:cNvGrpSpPr/>
              <p:nvPr/>
            </p:nvGrpSpPr>
            <p:grpSpPr>
              <a:xfrm>
                <a:off x="2832787" y="2016660"/>
                <a:ext cx="9141931" cy="1100617"/>
                <a:chOff x="2974253" y="1341625"/>
                <a:chExt cx="12556242" cy="1511674"/>
              </a:xfrm>
            </p:grpSpPr>
            <p:pic>
              <p:nvPicPr>
                <p:cNvPr id="300" name="Google Shape;300;p30"/>
                <p:cNvPicPr preferRelativeResize="0"/>
                <p:nvPr/>
              </p:nvPicPr>
              <p:blipFill rotWithShape="1">
                <a:blip r:embed="rId4">
                  <a:alphaModFix/>
                </a:blip>
                <a:srcRect r="83700" b="53488"/>
                <a:stretch/>
              </p:blipFill>
              <p:spPr>
                <a:xfrm>
                  <a:off x="2974253" y="1341625"/>
                  <a:ext cx="1074781" cy="1511674"/>
                </a:xfrm>
                <a:prstGeom prst="rect">
                  <a:avLst/>
                </a:prstGeom>
                <a:noFill/>
                <a:ln>
                  <a:noFill/>
                </a:ln>
              </p:spPr>
            </p:pic>
            <p:pic>
              <p:nvPicPr>
                <p:cNvPr id="301" name="Google Shape;301;p30"/>
                <p:cNvPicPr preferRelativeResize="0"/>
                <p:nvPr/>
              </p:nvPicPr>
              <p:blipFill rotWithShape="1">
                <a:blip r:embed="rId4">
                  <a:alphaModFix/>
                </a:blip>
                <a:srcRect l="20589" t="245" r="-171" b="53243"/>
                <a:stretch/>
              </p:blipFill>
              <p:spPr>
                <a:xfrm>
                  <a:off x="4786049" y="1341625"/>
                  <a:ext cx="5247416" cy="1511674"/>
                </a:xfrm>
                <a:prstGeom prst="rect">
                  <a:avLst/>
                </a:prstGeom>
                <a:noFill/>
                <a:ln>
                  <a:noFill/>
                </a:ln>
              </p:spPr>
            </p:pic>
            <p:pic>
              <p:nvPicPr>
                <p:cNvPr id="302" name="Google Shape;302;p30"/>
                <p:cNvPicPr preferRelativeResize="0"/>
                <p:nvPr/>
              </p:nvPicPr>
              <p:blipFill rotWithShape="1">
                <a:blip r:embed="rId4">
                  <a:alphaModFix/>
                </a:blip>
                <a:srcRect l="20589" t="53073" r="-171" b="415"/>
                <a:stretch/>
              </p:blipFill>
              <p:spPr>
                <a:xfrm>
                  <a:off x="10283081" y="1341625"/>
                  <a:ext cx="5247414" cy="1511674"/>
                </a:xfrm>
                <a:prstGeom prst="rect">
                  <a:avLst/>
                </a:prstGeom>
                <a:noFill/>
                <a:ln>
                  <a:noFill/>
                </a:ln>
              </p:spPr>
            </p:pic>
          </p:grpSp>
          <p:grpSp>
            <p:nvGrpSpPr>
              <p:cNvPr id="303" name="Google Shape;303;p30"/>
              <p:cNvGrpSpPr/>
              <p:nvPr/>
            </p:nvGrpSpPr>
            <p:grpSpPr>
              <a:xfrm>
                <a:off x="667830" y="1953684"/>
                <a:ext cx="2244938" cy="1213294"/>
                <a:chOff x="9526853" y="1944141"/>
                <a:chExt cx="2244938" cy="1213294"/>
              </a:xfrm>
            </p:grpSpPr>
            <p:sp>
              <p:nvSpPr>
                <p:cNvPr id="304" name="Google Shape;304;p30"/>
                <p:cNvSpPr/>
                <p:nvPr/>
              </p:nvSpPr>
              <p:spPr>
                <a:xfrm>
                  <a:off x="9526853" y="1944141"/>
                  <a:ext cx="1792407" cy="1213294"/>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r" rtl="0">
                    <a:lnSpc>
                      <a:spcPct val="90000"/>
                    </a:lnSpc>
                    <a:spcBef>
                      <a:spcPts val="0"/>
                    </a:spcBef>
                    <a:spcAft>
                      <a:spcPts val="0"/>
                    </a:spcAft>
                    <a:buNone/>
                  </a:pPr>
                  <a:r>
                    <a:rPr lang="es-ES" sz="1600" b="1" i="0" u="none" strike="noStrike" cap="none" dirty="0">
                      <a:solidFill>
                        <a:schemeClr val="lt1"/>
                      </a:solidFill>
                      <a:latin typeface="Helvetica Neue"/>
                      <a:ea typeface="Helvetica Neue"/>
                      <a:cs typeface="Helvetica Neue"/>
                      <a:sym typeface="Helvetica Neue"/>
                    </a:rPr>
                    <a:t>Paso 4</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Votar por una estrategia</a:t>
                  </a:r>
                  <a:r>
                    <a:rPr lang="es-ES" sz="1600" dirty="0">
                      <a:solidFill>
                        <a:schemeClr val="lt1"/>
                      </a:solidFill>
                      <a:latin typeface="Helvetica Neue"/>
                      <a:ea typeface="Helvetica Neue"/>
                      <a:cs typeface="Helvetica Neue"/>
                      <a:sym typeface="Helvetica Neue"/>
                    </a:rPr>
                    <a:t> como escuela</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(10’)</a:t>
                  </a:r>
                  <a:endParaRPr dirty="0"/>
                </a:p>
              </p:txBody>
            </p:sp>
            <p:cxnSp>
              <p:nvCxnSpPr>
                <p:cNvPr id="305" name="Google Shape;305;p30"/>
                <p:cNvCxnSpPr/>
                <p:nvPr/>
              </p:nvCxnSpPr>
              <p:spPr>
                <a:xfrm rot="10800000">
                  <a:off x="11104263" y="2550788"/>
                  <a:ext cx="534182" cy="0"/>
                </a:xfrm>
                <a:prstGeom prst="straightConnector1">
                  <a:avLst/>
                </a:prstGeom>
                <a:noFill/>
                <a:ln w="28575" cap="flat" cmpd="sng">
                  <a:solidFill>
                    <a:srgbClr val="BD2787"/>
                  </a:solidFill>
                  <a:prstDash val="solid"/>
                  <a:round/>
                  <a:headEnd type="none" w="sm" len="sm"/>
                  <a:tailEnd type="none" w="sm" len="sm"/>
                </a:ln>
              </p:spPr>
            </p:cxnSp>
            <p:sp>
              <p:nvSpPr>
                <p:cNvPr id="306" name="Google Shape;306;p30"/>
                <p:cNvSpPr/>
                <p:nvPr/>
              </p:nvSpPr>
              <p:spPr>
                <a:xfrm>
                  <a:off x="11591037" y="2460411"/>
                  <a:ext cx="180754" cy="180754"/>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307" name="Google Shape;307;p30"/>
              <p:cNvGrpSpPr/>
              <p:nvPr/>
            </p:nvGrpSpPr>
            <p:grpSpPr>
              <a:xfrm>
                <a:off x="3651806" y="2326414"/>
                <a:ext cx="467833" cy="467833"/>
                <a:chOff x="3651806" y="2326414"/>
                <a:chExt cx="467833" cy="467833"/>
              </a:xfrm>
            </p:grpSpPr>
            <p:sp>
              <p:nvSpPr>
                <p:cNvPr id="308" name="Google Shape;308;p30"/>
                <p:cNvSpPr/>
                <p:nvPr/>
              </p:nvSpPr>
              <p:spPr>
                <a:xfrm>
                  <a:off x="3651806" y="2326414"/>
                  <a:ext cx="467833" cy="467833"/>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9" name="Google Shape;309;p30"/>
                <p:cNvSpPr/>
                <p:nvPr/>
              </p:nvSpPr>
              <p:spPr>
                <a:xfrm rot="-5400000">
                  <a:off x="3793785" y="2448494"/>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grpSp>
          <p:nvGrpSpPr>
            <p:cNvPr id="310" name="Google Shape;310;p30"/>
            <p:cNvGrpSpPr/>
            <p:nvPr/>
          </p:nvGrpSpPr>
          <p:grpSpPr>
            <a:xfrm>
              <a:off x="2796356" y="3439856"/>
              <a:ext cx="7778577" cy="1212254"/>
              <a:chOff x="635629" y="4478004"/>
              <a:chExt cx="7778577" cy="1212254"/>
            </a:xfrm>
          </p:grpSpPr>
          <p:grpSp>
            <p:nvGrpSpPr>
              <p:cNvPr id="311" name="Google Shape;311;p30"/>
              <p:cNvGrpSpPr/>
              <p:nvPr/>
            </p:nvGrpSpPr>
            <p:grpSpPr>
              <a:xfrm>
                <a:off x="1550557" y="5123423"/>
                <a:ext cx="467833" cy="467833"/>
                <a:chOff x="1425073" y="4968014"/>
                <a:chExt cx="467833" cy="467833"/>
              </a:xfrm>
            </p:grpSpPr>
            <p:sp>
              <p:nvSpPr>
                <p:cNvPr id="312" name="Google Shape;312;p30"/>
                <p:cNvSpPr/>
                <p:nvPr/>
              </p:nvSpPr>
              <p:spPr>
                <a:xfrm>
                  <a:off x="1425073" y="4968014"/>
                  <a:ext cx="467833" cy="467833"/>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3" name="Google Shape;313;p30"/>
                <p:cNvSpPr/>
                <p:nvPr/>
              </p:nvSpPr>
              <p:spPr>
                <a:xfrm rot="-5400000">
                  <a:off x="1567052" y="5090094"/>
                  <a:ext cx="222594" cy="236084"/>
                </a:xfrm>
                <a:prstGeom prst="down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14" name="Google Shape;314;p30"/>
              <p:cNvSpPr txBox="1"/>
              <p:nvPr/>
            </p:nvSpPr>
            <p:spPr>
              <a:xfrm>
                <a:off x="635629" y="4478004"/>
                <a:ext cx="425875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rgbClr val="004B62"/>
                    </a:solidFill>
                    <a:latin typeface="Helvetica Neue"/>
                    <a:ea typeface="Helvetica Neue"/>
                    <a:cs typeface="Helvetica Neue"/>
                    <a:sym typeface="Helvetica Neue"/>
                  </a:rPr>
                  <a:t>Y a la cuenta de tres… ¡Votemos!</a:t>
                </a:r>
                <a:endParaRPr/>
              </a:p>
            </p:txBody>
          </p:sp>
          <p:pic>
            <p:nvPicPr>
              <p:cNvPr id="315" name="Google Shape;315;p30"/>
              <p:cNvPicPr preferRelativeResize="0"/>
              <p:nvPr/>
            </p:nvPicPr>
            <p:blipFill rotWithShape="1">
              <a:blip r:embed="rId5">
                <a:alphaModFix/>
              </a:blip>
              <a:srcRect r="90760"/>
              <a:stretch/>
            </p:blipFill>
            <p:spPr>
              <a:xfrm>
                <a:off x="673206" y="5025184"/>
                <a:ext cx="642839" cy="665074"/>
              </a:xfrm>
              <a:prstGeom prst="rect">
                <a:avLst/>
              </a:prstGeom>
              <a:noFill/>
              <a:ln>
                <a:noFill/>
              </a:ln>
            </p:spPr>
          </p:pic>
          <p:pic>
            <p:nvPicPr>
              <p:cNvPr id="316" name="Google Shape;316;p30"/>
              <p:cNvPicPr preferRelativeResize="0"/>
              <p:nvPr/>
            </p:nvPicPr>
            <p:blipFill rotWithShape="1">
              <a:blip r:embed="rId5">
                <a:alphaModFix/>
              </a:blip>
              <a:srcRect l="11644" r="-314"/>
              <a:stretch/>
            </p:blipFill>
            <p:spPr>
              <a:xfrm>
                <a:off x="2245239" y="5025184"/>
                <a:ext cx="6168967" cy="665074"/>
              </a:xfrm>
              <a:prstGeom prst="rect">
                <a:avLst/>
              </a:prstGeom>
              <a:noFill/>
              <a:ln>
                <a:noFill/>
              </a:ln>
            </p:spPr>
          </p:pic>
        </p:grpSp>
        <p:grpSp>
          <p:nvGrpSpPr>
            <p:cNvPr id="317" name="Google Shape;317;p30"/>
            <p:cNvGrpSpPr/>
            <p:nvPr/>
          </p:nvGrpSpPr>
          <p:grpSpPr>
            <a:xfrm>
              <a:off x="2832787" y="5116727"/>
              <a:ext cx="7098161" cy="1384643"/>
              <a:chOff x="3476772" y="5116727"/>
              <a:chExt cx="7098161" cy="1384643"/>
            </a:xfrm>
          </p:grpSpPr>
          <p:pic>
            <p:nvPicPr>
              <p:cNvPr id="318" name="Google Shape;318;p30"/>
              <p:cNvPicPr preferRelativeResize="0"/>
              <p:nvPr/>
            </p:nvPicPr>
            <p:blipFill rotWithShape="1">
              <a:blip r:embed="rId6">
                <a:alphaModFix/>
              </a:blip>
              <a:srcRect/>
              <a:stretch/>
            </p:blipFill>
            <p:spPr>
              <a:xfrm>
                <a:off x="5640972" y="5116727"/>
                <a:ext cx="4933961" cy="1384643"/>
              </a:xfrm>
              <a:prstGeom prst="rect">
                <a:avLst/>
              </a:prstGeom>
              <a:noFill/>
              <a:ln>
                <a:noFill/>
              </a:ln>
            </p:spPr>
          </p:pic>
          <p:grpSp>
            <p:nvGrpSpPr>
              <p:cNvPr id="319" name="Google Shape;319;p30"/>
              <p:cNvGrpSpPr/>
              <p:nvPr/>
            </p:nvGrpSpPr>
            <p:grpSpPr>
              <a:xfrm>
                <a:off x="3476772" y="5222353"/>
                <a:ext cx="2296766" cy="1213294"/>
                <a:chOff x="9675080" y="2094959"/>
                <a:chExt cx="2296766" cy="1213294"/>
              </a:xfrm>
            </p:grpSpPr>
            <p:sp>
              <p:nvSpPr>
                <p:cNvPr id="320" name="Google Shape;320;p30"/>
                <p:cNvSpPr/>
                <p:nvPr/>
              </p:nvSpPr>
              <p:spPr>
                <a:xfrm>
                  <a:off x="9675080" y="2094959"/>
                  <a:ext cx="1429183" cy="1213294"/>
                </a:xfrm>
                <a:prstGeom prst="roundRect">
                  <a:avLst>
                    <a:gd name="adj" fmla="val 16667"/>
                  </a:avLst>
                </a:prstGeom>
                <a:solidFill>
                  <a:srgbClr val="BD2787"/>
                </a:solidFill>
                <a:ln>
                  <a:noFill/>
                </a:ln>
              </p:spPr>
              <p:txBody>
                <a:bodyPr spcFirstLastPara="1" wrap="square" lIns="180000" tIns="180000" rIns="180000" bIns="180000" anchor="ctr" anchorCtr="0">
                  <a:noAutofit/>
                </a:bodyPr>
                <a:lstStyle/>
                <a:p>
                  <a:pPr marL="0" marR="0" lvl="0" indent="0" algn="r" rtl="0">
                    <a:lnSpc>
                      <a:spcPct val="10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Token de conexión y tiempo</a:t>
                  </a:r>
                  <a:endParaRPr/>
                </a:p>
              </p:txBody>
            </p:sp>
            <p:cxnSp>
              <p:nvCxnSpPr>
                <p:cNvPr id="321" name="Google Shape;321;p30"/>
                <p:cNvCxnSpPr/>
                <p:nvPr/>
              </p:nvCxnSpPr>
              <p:spPr>
                <a:xfrm rot="10800000">
                  <a:off x="11104263" y="2701606"/>
                  <a:ext cx="732911" cy="0"/>
                </a:xfrm>
                <a:prstGeom prst="straightConnector1">
                  <a:avLst/>
                </a:prstGeom>
                <a:noFill/>
                <a:ln w="28575" cap="flat" cmpd="sng">
                  <a:solidFill>
                    <a:srgbClr val="BD2787"/>
                  </a:solidFill>
                  <a:prstDash val="solid"/>
                  <a:round/>
                  <a:headEnd type="none" w="sm" len="sm"/>
                  <a:tailEnd type="none" w="sm" len="sm"/>
                </a:ln>
              </p:spPr>
            </p:cxnSp>
            <p:sp>
              <p:nvSpPr>
                <p:cNvPr id="322" name="Google Shape;322;p30"/>
                <p:cNvSpPr/>
                <p:nvPr/>
              </p:nvSpPr>
              <p:spPr>
                <a:xfrm>
                  <a:off x="11791092" y="2611229"/>
                  <a:ext cx="180754" cy="180754"/>
                </a:xfrm>
                <a:prstGeom prst="ellipse">
                  <a:avLst/>
                </a:prstGeom>
                <a:solidFill>
                  <a:srgbClr val="BD278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grpSp>
      <p:grpSp>
        <p:nvGrpSpPr>
          <p:cNvPr id="323" name="Google Shape;323;p30"/>
          <p:cNvGrpSpPr/>
          <p:nvPr/>
        </p:nvGrpSpPr>
        <p:grpSpPr>
          <a:xfrm>
            <a:off x="709510" y="613054"/>
            <a:ext cx="9364270" cy="461624"/>
            <a:chOff x="709510" y="613054"/>
            <a:chExt cx="9364270" cy="461624"/>
          </a:xfrm>
        </p:grpSpPr>
        <p:sp>
          <p:nvSpPr>
            <p:cNvPr id="324" name="Google Shape;324;p30"/>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Revisemos estrategias para hacer como escuela</a:t>
              </a:r>
              <a:endParaRPr/>
            </a:p>
          </p:txBody>
        </p:sp>
        <p:pic>
          <p:nvPicPr>
            <p:cNvPr id="325" name="Google Shape;325;p30"/>
            <p:cNvPicPr preferRelativeResize="0"/>
            <p:nvPr/>
          </p:nvPicPr>
          <p:blipFill rotWithShape="1">
            <a:blip r:embed="rId7">
              <a:alphaModFix/>
            </a:blip>
            <a:srcRect/>
            <a:stretch/>
          </p:blipFill>
          <p:spPr>
            <a:xfrm>
              <a:off x="709510" y="732911"/>
              <a:ext cx="205054" cy="209823"/>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1"/>
          <p:cNvSpPr txBox="1"/>
          <p:nvPr/>
        </p:nvSpPr>
        <p:spPr>
          <a:xfrm>
            <a:off x="1913488" y="3075077"/>
            <a:ext cx="8365024"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i="0" u="none" strike="noStrike" cap="none">
                <a:solidFill>
                  <a:schemeClr val="lt1"/>
                </a:solidFill>
                <a:latin typeface="Helvetica Neue"/>
                <a:ea typeface="Helvetica Neue"/>
                <a:cs typeface="Helvetica Neue"/>
                <a:sym typeface="Helvetica Neue"/>
              </a:rPr>
              <a:t>Reportemos los resultados de la misión…</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grpSp>
        <p:nvGrpSpPr>
          <p:cNvPr id="338" name="Google Shape;338;p32"/>
          <p:cNvGrpSpPr/>
          <p:nvPr/>
        </p:nvGrpSpPr>
        <p:grpSpPr>
          <a:xfrm>
            <a:off x="709510" y="613054"/>
            <a:ext cx="9364270" cy="461624"/>
            <a:chOff x="709510" y="613054"/>
            <a:chExt cx="9364270" cy="461624"/>
          </a:xfrm>
        </p:grpSpPr>
        <p:sp>
          <p:nvSpPr>
            <p:cNvPr id="339" name="Google Shape;339;p32"/>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¡Atención, </a:t>
              </a:r>
              <a:r>
                <a:rPr lang="es-ES" sz="2400" b="1">
                  <a:solidFill>
                    <a:srgbClr val="FF5235"/>
                  </a:solidFill>
                  <a:latin typeface="Helvetica Neue"/>
                  <a:ea typeface="Helvetica Neue"/>
                  <a:cs typeface="Helvetica Neue"/>
                  <a:sym typeface="Helvetica Neue"/>
                </a:rPr>
                <a:t>e</a:t>
              </a:r>
              <a:r>
                <a:rPr lang="es-ES" sz="2400" b="1" i="0" u="none" strike="noStrike" cap="none">
                  <a:solidFill>
                    <a:srgbClr val="FF5235"/>
                  </a:solidFill>
                  <a:latin typeface="Helvetica Neue"/>
                  <a:ea typeface="Helvetica Neue"/>
                  <a:cs typeface="Helvetica Neue"/>
                  <a:sym typeface="Helvetica Neue"/>
                </a:rPr>
                <a:t>quipo DetectaLAB!</a:t>
              </a:r>
              <a:endParaRPr/>
            </a:p>
          </p:txBody>
        </p:sp>
        <p:pic>
          <p:nvPicPr>
            <p:cNvPr id="340" name="Google Shape;340;p32"/>
            <p:cNvPicPr preferRelativeResize="0"/>
            <p:nvPr/>
          </p:nvPicPr>
          <p:blipFill rotWithShape="1">
            <a:blip r:embed="rId3">
              <a:alphaModFix/>
            </a:blip>
            <a:srcRect/>
            <a:stretch/>
          </p:blipFill>
          <p:spPr>
            <a:xfrm>
              <a:off x="709510" y="732911"/>
              <a:ext cx="205054" cy="209823"/>
            </a:xfrm>
            <a:prstGeom prst="rect">
              <a:avLst/>
            </a:prstGeom>
            <a:noFill/>
            <a:ln>
              <a:noFill/>
            </a:ln>
          </p:spPr>
        </p:pic>
      </p:grpSp>
      <p:sp>
        <p:nvSpPr>
          <p:cNvPr id="341" name="Google Shape;341;p32"/>
          <p:cNvSpPr/>
          <p:nvPr/>
        </p:nvSpPr>
        <p:spPr>
          <a:xfrm>
            <a:off x="949185" y="2060406"/>
            <a:ext cx="7893873" cy="3182926"/>
          </a:xfrm>
          <a:prstGeom prst="roundRect">
            <a:avLst>
              <a:gd name="adj" fmla="val 16667"/>
            </a:avLst>
          </a:prstGeom>
          <a:solidFill>
            <a:srgbClr val="008072"/>
          </a:solidFill>
          <a:ln>
            <a:noFill/>
          </a:ln>
        </p:spPr>
        <p:txBody>
          <a:bodyPr spcFirstLastPara="1" wrap="square" lIns="180000" tIns="180000" rIns="180000" bIns="180000" anchor="ctr" anchorCtr="0">
            <a:noAutofit/>
          </a:bodyPr>
          <a:lstStyle/>
          <a:p>
            <a:pPr marL="0" marR="0" lvl="0" indent="0" algn="l" rtl="0">
              <a:lnSpc>
                <a:spcPct val="100000"/>
              </a:lnSpc>
              <a:spcBef>
                <a:spcPts val="0"/>
              </a:spcBef>
              <a:spcAft>
                <a:spcPts val="0"/>
              </a:spcAft>
              <a:buClr>
                <a:srgbClr val="0C4581"/>
              </a:buClr>
              <a:buSzPts val="1800"/>
              <a:buFont typeface="Arial"/>
              <a:buNone/>
            </a:pPr>
            <a:r>
              <a:rPr lang="es-ES" sz="1800" b="1" i="0" u="none" strike="noStrike" cap="none">
                <a:solidFill>
                  <a:schemeClr val="lt1"/>
                </a:solidFill>
                <a:latin typeface="Helvetica Neue"/>
                <a:ea typeface="Helvetica Neue"/>
                <a:cs typeface="Helvetica Neue"/>
                <a:sym typeface="Helvetica Neue"/>
              </a:rPr>
              <a:t>En reunión general, compartan con el resto del Laboratorio sus principales conclusiones:</a:t>
            </a:r>
            <a:br>
              <a:rPr lang="es-ES" sz="1800" b="1" i="0" u="none" strike="noStrike" cap="none">
                <a:solidFill>
                  <a:schemeClr val="lt1"/>
                </a:solidFill>
                <a:latin typeface="Helvetica Neue"/>
                <a:ea typeface="Helvetica Neue"/>
                <a:cs typeface="Helvetica Neue"/>
                <a:sym typeface="Helvetica Neue"/>
              </a:rPr>
            </a:br>
            <a:endParaRPr/>
          </a:p>
          <a:p>
            <a:pPr marL="342900" marR="0" lvl="0" indent="-342900" algn="l" rtl="0">
              <a:lnSpc>
                <a:spcPct val="25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¿Qué caso les fue asignado y que estaba pasando?</a:t>
            </a:r>
            <a:endParaRPr/>
          </a:p>
          <a:p>
            <a:pPr marL="342900" marR="0" lvl="0" indent="-342900" algn="l" rtl="0">
              <a:lnSpc>
                <a:spcPct val="25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¿Qué datos les ayudaron a entenderlo?</a:t>
            </a:r>
            <a:endParaRPr/>
          </a:p>
          <a:p>
            <a:pPr marL="342900" marR="0" lvl="0" indent="-342900" algn="l" rtl="0">
              <a:lnSpc>
                <a:spcPct val="250000"/>
              </a:lnSpc>
              <a:spcBef>
                <a:spcPts val="0"/>
              </a:spcBef>
              <a:spcAft>
                <a:spcPts val="0"/>
              </a:spcAft>
              <a:buClr>
                <a:schemeClr val="lt1"/>
              </a:buClr>
              <a:buSzPts val="1800"/>
              <a:buFont typeface="Arial"/>
              <a:buChar char="•"/>
            </a:pPr>
            <a:r>
              <a:rPr lang="es-ES" sz="1800" b="0" i="0" u="none" strike="noStrike" cap="none">
                <a:solidFill>
                  <a:schemeClr val="lt1"/>
                </a:solidFill>
                <a:latin typeface="Helvetica Neue"/>
                <a:ea typeface="Helvetica Neue"/>
                <a:cs typeface="Helvetica Neue"/>
                <a:sym typeface="Helvetica Neue"/>
              </a:rPr>
              <a:t>¿Qué proponen ustedes para ayudar a mejorar aquella situación?</a:t>
            </a:r>
            <a:endParaRPr/>
          </a:p>
        </p:txBody>
      </p:sp>
      <p:pic>
        <p:nvPicPr>
          <p:cNvPr id="342" name="Google Shape;342;p32"/>
          <p:cNvPicPr preferRelativeResize="0"/>
          <p:nvPr/>
        </p:nvPicPr>
        <p:blipFill rotWithShape="1">
          <a:blip r:embed="rId4">
            <a:alphaModFix/>
          </a:blip>
          <a:srcRect/>
          <a:stretch/>
        </p:blipFill>
        <p:spPr>
          <a:xfrm>
            <a:off x="9313521" y="2060406"/>
            <a:ext cx="1800000" cy="1800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3"/>
          <p:cNvSpPr txBox="1"/>
          <p:nvPr/>
        </p:nvSpPr>
        <p:spPr>
          <a:xfrm>
            <a:off x="1913488" y="3075077"/>
            <a:ext cx="8365024"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i="0" u="none" strike="noStrike" cap="none">
                <a:solidFill>
                  <a:schemeClr val="lt1"/>
                </a:solidFill>
                <a:latin typeface="Helvetica Neue"/>
                <a:ea typeface="Helvetica Neue"/>
                <a:cs typeface="Helvetica Neue"/>
                <a:sym typeface="Helvetica Neue"/>
              </a:rPr>
              <a:t>¿Qué pasa en nuestro curso?</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5" name="Google Shape;355;p34"/>
          <p:cNvGrpSpPr/>
          <p:nvPr/>
        </p:nvGrpSpPr>
        <p:grpSpPr>
          <a:xfrm>
            <a:off x="709510" y="613054"/>
            <a:ext cx="9364270" cy="461624"/>
            <a:chOff x="709510" y="613054"/>
            <a:chExt cx="9364270" cy="461624"/>
          </a:xfrm>
        </p:grpSpPr>
        <p:sp>
          <p:nvSpPr>
            <p:cNvPr id="356" name="Google Shape;356;p34"/>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Ahora pensemos en nuestro curso…</a:t>
              </a:r>
              <a:endParaRPr/>
            </a:p>
          </p:txBody>
        </p:sp>
        <p:pic>
          <p:nvPicPr>
            <p:cNvPr id="357" name="Google Shape;357;p34"/>
            <p:cNvPicPr preferRelativeResize="0"/>
            <p:nvPr/>
          </p:nvPicPr>
          <p:blipFill rotWithShape="1">
            <a:blip r:embed="rId3">
              <a:alphaModFix/>
            </a:blip>
            <a:srcRect/>
            <a:stretch/>
          </p:blipFill>
          <p:spPr>
            <a:xfrm>
              <a:off x="709510" y="732911"/>
              <a:ext cx="205054" cy="209823"/>
            </a:xfrm>
            <a:prstGeom prst="rect">
              <a:avLst/>
            </a:prstGeom>
            <a:noFill/>
            <a:ln>
              <a:noFill/>
            </a:ln>
          </p:spPr>
        </p:pic>
      </p:grpSp>
      <p:sp>
        <p:nvSpPr>
          <p:cNvPr id="358" name="Google Shape;358;p34"/>
          <p:cNvSpPr/>
          <p:nvPr/>
        </p:nvSpPr>
        <p:spPr>
          <a:xfrm>
            <a:off x="1020288" y="1273100"/>
            <a:ext cx="9506244" cy="1831766"/>
          </a:xfrm>
          <a:prstGeom prst="roundRect">
            <a:avLst>
              <a:gd name="adj" fmla="val 16667"/>
            </a:avLst>
          </a:prstGeom>
          <a:solidFill>
            <a:schemeClr val="accent6"/>
          </a:solidFill>
          <a:ln>
            <a:noFill/>
          </a:ln>
        </p:spPr>
        <p:txBody>
          <a:bodyPr spcFirstLastPara="1" wrap="square" lIns="180000" tIns="180000" rIns="180000" bIns="180000" anchor="ctr" anchorCtr="0">
            <a:noAutofit/>
          </a:bodyPr>
          <a:lstStyle/>
          <a:p>
            <a:pPr marR="0" lvl="0" algn="l" rtl="0">
              <a:lnSpc>
                <a:spcPct val="150000"/>
              </a:lnSpc>
              <a:spcBef>
                <a:spcPts val="0"/>
              </a:spcBef>
              <a:spcAft>
                <a:spcPts val="0"/>
              </a:spcAft>
              <a:buClr>
                <a:schemeClr val="lt1"/>
              </a:buClr>
              <a:buSzPts val="1600"/>
            </a:pPr>
            <a:r>
              <a:rPr lang="es-ES" sz="1600" b="1" i="0" u="none" strike="noStrike" cap="none" dirty="0">
                <a:solidFill>
                  <a:schemeClr val="lt1"/>
                </a:solidFill>
                <a:latin typeface="Helvetica Neue"/>
                <a:ea typeface="Helvetica Neue"/>
                <a:cs typeface="Helvetica Neue"/>
                <a:sym typeface="Helvetica Neue"/>
              </a:rPr>
              <a:t>Si hiciéramos un scanner del bienestar de nuestro curso hoy:</a:t>
            </a:r>
          </a:p>
          <a:p>
            <a:pPr marL="342900" marR="0" lvl="0" indent="-342900" algn="l" rtl="0">
              <a:lnSpc>
                <a:spcPct val="150000"/>
              </a:lnSpc>
              <a:spcBef>
                <a:spcPts val="0"/>
              </a:spcBef>
              <a:spcAft>
                <a:spcPts val="0"/>
              </a:spcAft>
              <a:buClr>
                <a:schemeClr val="lt1"/>
              </a:buClr>
              <a:buSzPts val="1600"/>
              <a:buFont typeface="+mj-lt"/>
              <a:buAutoNum type="arabicPeriod"/>
            </a:pPr>
            <a:r>
              <a:rPr lang="es-ES" sz="1600" b="0" i="0" u="none" strike="noStrike" cap="none" dirty="0">
                <a:solidFill>
                  <a:schemeClr val="lt1"/>
                </a:solidFill>
                <a:latin typeface="Helvetica Neue"/>
                <a:ea typeface="Helvetica Neue"/>
                <a:cs typeface="Helvetica Neue"/>
                <a:sym typeface="Helvetica Neue"/>
              </a:rPr>
              <a:t>¿Cuál es nuestra mayor fortaleza como grupo?</a:t>
            </a:r>
          </a:p>
          <a:p>
            <a:pPr marL="342900" marR="0" lvl="0" indent="-342900" algn="l" rtl="0">
              <a:lnSpc>
                <a:spcPct val="150000"/>
              </a:lnSpc>
              <a:spcBef>
                <a:spcPts val="0"/>
              </a:spcBef>
              <a:spcAft>
                <a:spcPts val="0"/>
              </a:spcAft>
              <a:buClr>
                <a:schemeClr val="lt1"/>
              </a:buClr>
              <a:buSzPts val="1600"/>
              <a:buFont typeface="+mj-lt"/>
              <a:buAutoNum type="arabicPeriod"/>
            </a:pPr>
            <a:endParaRPr lang="es-ES" sz="1600" b="0" i="0" u="none" strike="noStrike" cap="none" dirty="0">
              <a:solidFill>
                <a:schemeClr val="lt1"/>
              </a:solidFill>
              <a:latin typeface="Helvetica Neue"/>
              <a:ea typeface="Helvetica Neue"/>
              <a:cs typeface="Helvetica Neue"/>
              <a:sym typeface="Helvetica Neue"/>
            </a:endParaRPr>
          </a:p>
          <a:p>
            <a:pPr marL="342900" marR="0" lvl="0" indent="-342900" algn="l" rtl="0">
              <a:lnSpc>
                <a:spcPct val="150000"/>
              </a:lnSpc>
              <a:spcBef>
                <a:spcPts val="0"/>
              </a:spcBef>
              <a:spcAft>
                <a:spcPts val="0"/>
              </a:spcAft>
              <a:buClr>
                <a:schemeClr val="lt1"/>
              </a:buClr>
              <a:buSzPts val="1600"/>
              <a:buFont typeface="+mj-lt"/>
              <a:buAutoNum type="arabicPeriod"/>
            </a:pPr>
            <a:r>
              <a:rPr lang="es-ES" sz="1600" dirty="0">
                <a:solidFill>
                  <a:schemeClr val="lt1"/>
                </a:solidFill>
                <a:latin typeface="Helvetica Neue"/>
                <a:ea typeface="Helvetica Neue"/>
                <a:cs typeface="Helvetica Neue"/>
                <a:sym typeface="Helvetica Neue"/>
              </a:rPr>
              <a:t>¿C</a:t>
            </a:r>
            <a:r>
              <a:rPr lang="es-ES" sz="1600" b="0" i="0" u="none" strike="noStrike" cap="none" dirty="0">
                <a:solidFill>
                  <a:schemeClr val="lt1"/>
                </a:solidFill>
                <a:latin typeface="Helvetica Neue"/>
                <a:ea typeface="Helvetica Neue"/>
                <a:cs typeface="Helvetica Neue"/>
                <a:sym typeface="Helvetica Neue"/>
              </a:rPr>
              <a:t>uál sería el desafío que tenemos que abordar para que todos digamos que tenemos una buena convivencia?</a:t>
            </a:r>
            <a:endParaRPr dirty="0"/>
          </a:p>
        </p:txBody>
      </p:sp>
      <p:grpSp>
        <p:nvGrpSpPr>
          <p:cNvPr id="359" name="Google Shape;359;p34"/>
          <p:cNvGrpSpPr/>
          <p:nvPr/>
        </p:nvGrpSpPr>
        <p:grpSpPr>
          <a:xfrm>
            <a:off x="10819264" y="481711"/>
            <a:ext cx="1181100" cy="1181100"/>
            <a:chOff x="8266696" y="877507"/>
            <a:chExt cx="1181100" cy="1181100"/>
          </a:xfrm>
        </p:grpSpPr>
        <p:pic>
          <p:nvPicPr>
            <p:cNvPr id="360" name="Google Shape;360;p34"/>
            <p:cNvPicPr preferRelativeResize="0"/>
            <p:nvPr/>
          </p:nvPicPr>
          <p:blipFill rotWithShape="1">
            <a:blip r:embed="rId4">
              <a:alphaModFix/>
            </a:blip>
            <a:srcRect/>
            <a:stretch/>
          </p:blipFill>
          <p:spPr>
            <a:xfrm>
              <a:off x="8266696" y="877507"/>
              <a:ext cx="1181100" cy="1181100"/>
            </a:xfrm>
            <a:prstGeom prst="rect">
              <a:avLst/>
            </a:prstGeom>
            <a:noFill/>
            <a:ln>
              <a:noFill/>
            </a:ln>
          </p:spPr>
        </p:pic>
        <p:sp>
          <p:nvSpPr>
            <p:cNvPr id="361" name="Google Shape;361;p34"/>
            <p:cNvSpPr txBox="1"/>
            <p:nvPr/>
          </p:nvSpPr>
          <p:spPr>
            <a:xfrm>
              <a:off x="8476069" y="1509180"/>
              <a:ext cx="587484" cy="3194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800" b="1" dirty="0">
                  <a:solidFill>
                    <a:schemeClr val="lt1"/>
                  </a:solidFill>
                  <a:latin typeface="Helvetica Neue"/>
                  <a:ea typeface="Helvetica Neue"/>
                  <a:cs typeface="Helvetica Neue"/>
                  <a:sym typeface="Helvetica Neue"/>
                </a:rPr>
                <a:t>5</a:t>
              </a:r>
              <a:r>
                <a:rPr lang="es-ES" sz="1800" b="1" i="0" u="none" strike="noStrike" cap="none" dirty="0">
                  <a:solidFill>
                    <a:schemeClr val="lt1"/>
                  </a:solidFill>
                  <a:latin typeface="Helvetica Neue"/>
                  <a:ea typeface="Helvetica Neue"/>
                  <a:cs typeface="Helvetica Neue"/>
                  <a:sym typeface="Helvetica Neue"/>
                </a:rPr>
                <a:t> ‘</a:t>
              </a:r>
              <a:endParaRPr dirty="0"/>
            </a:p>
          </p:txBody>
        </p:sp>
      </p:grpSp>
      <p:sp>
        <p:nvSpPr>
          <p:cNvPr id="4" name="Google Shape;86;p17">
            <a:extLst>
              <a:ext uri="{FF2B5EF4-FFF2-40B4-BE49-F238E27FC236}">
                <a16:creationId xmlns:a16="http://schemas.microsoft.com/office/drawing/2014/main" id="{0A2669E4-182F-4D0D-28DF-B114C1C4C1C4}"/>
              </a:ext>
            </a:extLst>
          </p:cNvPr>
          <p:cNvSpPr txBox="1"/>
          <p:nvPr/>
        </p:nvSpPr>
        <p:spPr>
          <a:xfrm>
            <a:off x="1757624" y="4553300"/>
            <a:ext cx="2545237" cy="1831766"/>
          </a:xfrm>
          <a:prstGeom prst="rect">
            <a:avLst/>
          </a:prstGeom>
          <a:solidFill>
            <a:schemeClr val="accent1">
              <a:lumMod val="20000"/>
              <a:lumOff val="80000"/>
            </a:schemeClr>
          </a:solidFill>
          <a:ln>
            <a:solidFill>
              <a:schemeClr val="accent1"/>
            </a:solidFill>
          </a:ln>
        </p:spPr>
        <p:txBody>
          <a:bodyPr spcFirstLastPara="1" wrap="square" lIns="91425" tIns="45700" rIns="91425" bIns="45700" anchor="t" anchorCtr="0">
            <a:noAutofit/>
          </a:bodyPr>
          <a:lstStyle/>
          <a:p>
            <a:pPr marR="0" lvl="0" algn="l" rtl="0">
              <a:lnSpc>
                <a:spcPct val="90000"/>
              </a:lnSpc>
              <a:spcBef>
                <a:spcPts val="0"/>
              </a:spcBef>
              <a:spcAft>
                <a:spcPts val="0"/>
              </a:spcAft>
              <a:buClr>
                <a:srgbClr val="004B62"/>
              </a:buClr>
              <a:buSzPts val="1400"/>
            </a:pPr>
            <a:endParaRPr dirty="0"/>
          </a:p>
        </p:txBody>
      </p:sp>
      <p:grpSp>
        <p:nvGrpSpPr>
          <p:cNvPr id="5" name="Google Shape;93;p17">
            <a:extLst>
              <a:ext uri="{FF2B5EF4-FFF2-40B4-BE49-F238E27FC236}">
                <a16:creationId xmlns:a16="http://schemas.microsoft.com/office/drawing/2014/main" id="{C031479D-CE0F-CED1-E842-6E3E5C9B97AC}"/>
              </a:ext>
            </a:extLst>
          </p:cNvPr>
          <p:cNvGrpSpPr/>
          <p:nvPr/>
        </p:nvGrpSpPr>
        <p:grpSpPr>
          <a:xfrm>
            <a:off x="1757624" y="3362316"/>
            <a:ext cx="2545237" cy="1190983"/>
            <a:chOff x="1008668" y="1528484"/>
            <a:chExt cx="2545237" cy="1190983"/>
          </a:xfrm>
        </p:grpSpPr>
        <p:sp>
          <p:nvSpPr>
            <p:cNvPr id="6" name="Google Shape;94;p17">
              <a:extLst>
                <a:ext uri="{FF2B5EF4-FFF2-40B4-BE49-F238E27FC236}">
                  <a16:creationId xmlns:a16="http://schemas.microsoft.com/office/drawing/2014/main" id="{14E20365-07B2-52A7-672F-6E2BFCBAE438}"/>
                </a:ext>
              </a:extLst>
            </p:cNvPr>
            <p:cNvSpPr/>
            <p:nvPr/>
          </p:nvSpPr>
          <p:spPr>
            <a:xfrm>
              <a:off x="1008668" y="2011621"/>
              <a:ext cx="2545237" cy="707846"/>
            </a:xfrm>
            <a:prstGeom prst="rect">
              <a:avLst/>
            </a:prstGeom>
            <a:solidFill>
              <a:srgbClr val="4BABC5"/>
            </a:solidFill>
            <a:ln>
              <a:noFill/>
            </a:ln>
          </p:spPr>
          <p:txBody>
            <a:bodyPr spcFirstLastPara="1" wrap="square" lIns="108000" tIns="108000" rIns="108000" bIns="108000" anchor="ctr" anchorCtr="0">
              <a:noAutofit/>
            </a:bodyPr>
            <a:lstStyle/>
            <a:p>
              <a:pPr marL="0" marR="0" lvl="0" indent="0" algn="ctr" rtl="0">
                <a:lnSpc>
                  <a:spcPct val="90000"/>
                </a:lnSpc>
                <a:spcBef>
                  <a:spcPts val="0"/>
                </a:spcBef>
                <a:spcAft>
                  <a:spcPts val="0"/>
                </a:spcAft>
                <a:buNone/>
              </a:pPr>
              <a:r>
                <a:rPr lang="es-ES" sz="1400" b="1" i="0" u="none" strike="noStrike" cap="none" dirty="0">
                  <a:solidFill>
                    <a:schemeClr val="lt1"/>
                  </a:solidFill>
                  <a:latin typeface="Helvetica Neue"/>
                  <a:ea typeface="Helvetica Neue"/>
                  <a:cs typeface="Helvetica Neue"/>
                  <a:sym typeface="Helvetica Neue"/>
                </a:rPr>
                <a:t>Fortaleza como curso</a:t>
              </a:r>
              <a:endParaRPr dirty="0"/>
            </a:p>
          </p:txBody>
        </p:sp>
        <p:sp>
          <p:nvSpPr>
            <p:cNvPr id="7" name="Google Shape;95;p17">
              <a:extLst>
                <a:ext uri="{FF2B5EF4-FFF2-40B4-BE49-F238E27FC236}">
                  <a16:creationId xmlns:a16="http://schemas.microsoft.com/office/drawing/2014/main" id="{FA697C17-ACAB-C645-F7DD-53F4F46C5840}"/>
                </a:ext>
              </a:extLst>
            </p:cNvPr>
            <p:cNvSpPr/>
            <p:nvPr/>
          </p:nvSpPr>
          <p:spPr>
            <a:xfrm>
              <a:off x="1974914" y="1528484"/>
              <a:ext cx="612742" cy="612742"/>
            </a:xfrm>
            <a:prstGeom prst="ellipse">
              <a:avLst/>
            </a:prstGeom>
            <a:solidFill>
              <a:srgbClr val="E84A2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1" i="0" u="none" strike="noStrike" cap="none" dirty="0">
                  <a:solidFill>
                    <a:schemeClr val="lt1"/>
                  </a:solidFill>
                  <a:latin typeface="Helvetica Neue"/>
                  <a:ea typeface="Helvetica Neue"/>
                  <a:cs typeface="Helvetica Neue"/>
                  <a:sym typeface="Helvetica Neue"/>
                </a:rPr>
                <a:t>1</a:t>
              </a:r>
              <a:endParaRPr dirty="0"/>
            </a:p>
          </p:txBody>
        </p:sp>
      </p:grpSp>
      <p:sp>
        <p:nvSpPr>
          <p:cNvPr id="8" name="Google Shape;86;p17">
            <a:extLst>
              <a:ext uri="{FF2B5EF4-FFF2-40B4-BE49-F238E27FC236}">
                <a16:creationId xmlns:a16="http://schemas.microsoft.com/office/drawing/2014/main" id="{0D94A68F-81DC-6960-0362-FACAB8527868}"/>
              </a:ext>
            </a:extLst>
          </p:cNvPr>
          <p:cNvSpPr txBox="1"/>
          <p:nvPr/>
        </p:nvSpPr>
        <p:spPr>
          <a:xfrm>
            <a:off x="6096000" y="4553300"/>
            <a:ext cx="2545237" cy="1831766"/>
          </a:xfrm>
          <a:prstGeom prst="rect">
            <a:avLst/>
          </a:prstGeom>
          <a:solidFill>
            <a:schemeClr val="accent1">
              <a:lumMod val="20000"/>
              <a:lumOff val="80000"/>
            </a:schemeClr>
          </a:solidFill>
          <a:ln>
            <a:solidFill>
              <a:schemeClr val="accent1"/>
            </a:solidFill>
          </a:ln>
        </p:spPr>
        <p:txBody>
          <a:bodyPr spcFirstLastPara="1" wrap="square" lIns="91425" tIns="45700" rIns="91425" bIns="45700" anchor="t" anchorCtr="0">
            <a:noAutofit/>
          </a:bodyPr>
          <a:lstStyle/>
          <a:p>
            <a:pPr marR="0" lvl="0" algn="l" rtl="0">
              <a:lnSpc>
                <a:spcPct val="90000"/>
              </a:lnSpc>
              <a:spcBef>
                <a:spcPts val="0"/>
              </a:spcBef>
              <a:spcAft>
                <a:spcPts val="0"/>
              </a:spcAft>
              <a:buClr>
                <a:srgbClr val="004B62"/>
              </a:buClr>
              <a:buSzPts val="1400"/>
            </a:pPr>
            <a:endParaRPr dirty="0"/>
          </a:p>
        </p:txBody>
      </p:sp>
      <p:grpSp>
        <p:nvGrpSpPr>
          <p:cNvPr id="9" name="Google Shape;93;p17">
            <a:extLst>
              <a:ext uri="{FF2B5EF4-FFF2-40B4-BE49-F238E27FC236}">
                <a16:creationId xmlns:a16="http://schemas.microsoft.com/office/drawing/2014/main" id="{A29ABF97-6826-492E-98E6-DB96ED6E7650}"/>
              </a:ext>
            </a:extLst>
          </p:cNvPr>
          <p:cNvGrpSpPr/>
          <p:nvPr/>
        </p:nvGrpSpPr>
        <p:grpSpPr>
          <a:xfrm>
            <a:off x="6096000" y="3362316"/>
            <a:ext cx="2545237" cy="1190983"/>
            <a:chOff x="1008668" y="1528484"/>
            <a:chExt cx="2545237" cy="1190983"/>
          </a:xfrm>
        </p:grpSpPr>
        <p:sp>
          <p:nvSpPr>
            <p:cNvPr id="10" name="Google Shape;94;p17">
              <a:extLst>
                <a:ext uri="{FF2B5EF4-FFF2-40B4-BE49-F238E27FC236}">
                  <a16:creationId xmlns:a16="http://schemas.microsoft.com/office/drawing/2014/main" id="{FF35A401-AD76-DFD5-10F0-92C2215ED767}"/>
                </a:ext>
              </a:extLst>
            </p:cNvPr>
            <p:cNvSpPr/>
            <p:nvPr/>
          </p:nvSpPr>
          <p:spPr>
            <a:xfrm>
              <a:off x="1008668" y="2011621"/>
              <a:ext cx="2545237" cy="707846"/>
            </a:xfrm>
            <a:prstGeom prst="rect">
              <a:avLst/>
            </a:prstGeom>
            <a:solidFill>
              <a:srgbClr val="4BABC5"/>
            </a:solidFill>
            <a:ln>
              <a:noFill/>
            </a:ln>
          </p:spPr>
          <p:txBody>
            <a:bodyPr spcFirstLastPara="1" wrap="square" lIns="108000" tIns="108000" rIns="108000" bIns="108000" anchor="ctr" anchorCtr="0">
              <a:noAutofit/>
            </a:bodyPr>
            <a:lstStyle/>
            <a:p>
              <a:pPr marL="0" marR="0" lvl="0" indent="0" algn="ctr" rtl="0">
                <a:lnSpc>
                  <a:spcPct val="90000"/>
                </a:lnSpc>
                <a:spcBef>
                  <a:spcPts val="0"/>
                </a:spcBef>
                <a:spcAft>
                  <a:spcPts val="0"/>
                </a:spcAft>
                <a:buNone/>
              </a:pPr>
              <a:r>
                <a:rPr lang="es-ES" sz="1400" b="1" i="0" u="none" strike="noStrike" cap="none" dirty="0">
                  <a:solidFill>
                    <a:schemeClr val="lt1"/>
                  </a:solidFill>
                  <a:latin typeface="Helvetica Neue"/>
                  <a:ea typeface="Helvetica Neue"/>
                  <a:cs typeface="Helvetica Neue"/>
                  <a:sym typeface="Helvetica Neue"/>
                </a:rPr>
                <a:t>Desafío como curso</a:t>
              </a:r>
              <a:endParaRPr dirty="0"/>
            </a:p>
          </p:txBody>
        </p:sp>
        <p:sp>
          <p:nvSpPr>
            <p:cNvPr id="11" name="Google Shape;95;p17">
              <a:extLst>
                <a:ext uri="{FF2B5EF4-FFF2-40B4-BE49-F238E27FC236}">
                  <a16:creationId xmlns:a16="http://schemas.microsoft.com/office/drawing/2014/main" id="{2EBD7341-D527-2912-D530-BC085DBFBBD4}"/>
                </a:ext>
              </a:extLst>
            </p:cNvPr>
            <p:cNvSpPr/>
            <p:nvPr/>
          </p:nvSpPr>
          <p:spPr>
            <a:xfrm>
              <a:off x="1974914" y="1528484"/>
              <a:ext cx="612742" cy="612742"/>
            </a:xfrm>
            <a:prstGeom prst="ellipse">
              <a:avLst/>
            </a:prstGeom>
            <a:solidFill>
              <a:srgbClr val="E84A2F"/>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1" dirty="0">
                  <a:solidFill>
                    <a:schemeClr val="lt1"/>
                  </a:solidFill>
                  <a:latin typeface="Helvetica Neue"/>
                  <a:sym typeface="Helvetica Neue"/>
                </a:rPr>
                <a:t>2</a:t>
              </a:r>
              <a:endParaRPr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34"/>
          <p:cNvGrpSpPr/>
          <p:nvPr/>
        </p:nvGrpSpPr>
        <p:grpSpPr>
          <a:xfrm>
            <a:off x="1076812" y="2662641"/>
            <a:ext cx="10038375" cy="1800000"/>
            <a:chOff x="949185" y="4283046"/>
            <a:chExt cx="10038375" cy="1800000"/>
          </a:xfrm>
        </p:grpSpPr>
        <p:sp>
          <p:nvSpPr>
            <p:cNvPr id="353" name="Google Shape;353;p34"/>
            <p:cNvSpPr/>
            <p:nvPr/>
          </p:nvSpPr>
          <p:spPr>
            <a:xfrm>
              <a:off x="949185" y="4495316"/>
              <a:ext cx="8238375" cy="1244819"/>
            </a:xfrm>
            <a:prstGeom prst="roundRect">
              <a:avLst>
                <a:gd name="adj" fmla="val 16667"/>
              </a:avLst>
            </a:prstGeom>
            <a:solidFill>
              <a:srgbClr val="127CB0"/>
            </a:solidFill>
            <a:ln>
              <a:noFill/>
            </a:ln>
          </p:spPr>
          <p:txBody>
            <a:bodyPr spcFirstLastPara="1" wrap="square" lIns="180000" tIns="180000" rIns="180000" bIns="180000" anchor="ctr" anchorCtr="0">
              <a:noAutofit/>
            </a:bodyPr>
            <a:lstStyle/>
            <a:p>
              <a:pPr marL="0" marR="0" lvl="0" indent="0" algn="l" rtl="0">
                <a:lnSpc>
                  <a:spcPct val="150000"/>
                </a:lnSpc>
                <a:spcBef>
                  <a:spcPts val="0"/>
                </a:spcBef>
                <a:spcAft>
                  <a:spcPts val="0"/>
                </a:spcAft>
                <a:buClr>
                  <a:srgbClr val="0C4581"/>
                </a:buClr>
                <a:buSzPts val="1800"/>
                <a:buFont typeface="Arial"/>
                <a:buNone/>
              </a:pPr>
              <a:r>
                <a:rPr lang="es-ES" sz="1600" b="1" i="0" u="none" strike="noStrike" cap="none" dirty="0">
                  <a:solidFill>
                    <a:schemeClr val="lt1"/>
                  </a:solidFill>
                  <a:latin typeface="Helvetica Neue"/>
                  <a:ea typeface="Helvetica Neue"/>
                  <a:cs typeface="Helvetica Neue"/>
                  <a:sym typeface="Helvetica Neue"/>
                </a:rPr>
                <a:t>HAGAMOS UNA LLUVIA DE IDEAS: </a:t>
              </a:r>
              <a:br>
                <a:rPr lang="es-ES" sz="1600" b="0" i="0" u="none" strike="noStrike" cap="none" dirty="0">
                  <a:solidFill>
                    <a:schemeClr val="lt1"/>
                  </a:solidFill>
                  <a:latin typeface="Helvetica Neue"/>
                  <a:ea typeface="Helvetica Neue"/>
                  <a:cs typeface="Helvetica Neue"/>
                  <a:sym typeface="Helvetica Neue"/>
                </a:rPr>
              </a:br>
              <a:r>
                <a:rPr lang="es-ES" sz="1600" b="1" i="0" u="none" strike="noStrike" cap="none" dirty="0">
                  <a:solidFill>
                    <a:schemeClr val="lt1"/>
                  </a:solidFill>
                  <a:latin typeface="Helvetica Neue"/>
                  <a:ea typeface="Helvetica Neue"/>
                  <a:cs typeface="Helvetica Neue"/>
                  <a:sym typeface="Helvetica Neue"/>
                </a:rPr>
                <a:t>¿</a:t>
              </a:r>
              <a:r>
                <a:rPr lang="es-ES" sz="1600" b="1" dirty="0">
                  <a:solidFill>
                    <a:schemeClr val="lt1"/>
                  </a:solidFill>
                  <a:latin typeface="Helvetica Neue"/>
                  <a:ea typeface="Helvetica Neue"/>
                  <a:cs typeface="Helvetica Neue"/>
                  <a:sym typeface="Helvetica Neue"/>
                </a:rPr>
                <a:t>Q</a:t>
              </a:r>
              <a:r>
                <a:rPr lang="es-ES" sz="1600" b="1" i="0" u="none" strike="noStrike" cap="none" dirty="0">
                  <a:solidFill>
                    <a:schemeClr val="lt1"/>
                  </a:solidFill>
                  <a:latin typeface="Helvetica Neue"/>
                  <a:ea typeface="Helvetica Neue"/>
                  <a:cs typeface="Helvetica Neue"/>
                  <a:sym typeface="Helvetica Neue"/>
                </a:rPr>
                <a:t>ué acción podemos comenzar a realizar esta semana para abordar el desafío que nos planteamos?</a:t>
              </a:r>
              <a:endParaRPr dirty="0"/>
            </a:p>
          </p:txBody>
        </p:sp>
        <p:pic>
          <p:nvPicPr>
            <p:cNvPr id="354" name="Google Shape;354;p34"/>
            <p:cNvPicPr preferRelativeResize="0"/>
            <p:nvPr/>
          </p:nvPicPr>
          <p:blipFill rotWithShape="1">
            <a:blip r:embed="rId3">
              <a:alphaModFix/>
            </a:blip>
            <a:srcRect/>
            <a:stretch/>
          </p:blipFill>
          <p:spPr>
            <a:xfrm>
              <a:off x="9187560" y="4283046"/>
              <a:ext cx="1800000" cy="1800000"/>
            </a:xfrm>
            <a:prstGeom prst="rect">
              <a:avLst/>
            </a:prstGeom>
            <a:noFill/>
            <a:ln>
              <a:noFill/>
            </a:ln>
          </p:spPr>
        </p:pic>
      </p:grpSp>
      <p:grpSp>
        <p:nvGrpSpPr>
          <p:cNvPr id="355" name="Google Shape;355;p34"/>
          <p:cNvGrpSpPr/>
          <p:nvPr/>
        </p:nvGrpSpPr>
        <p:grpSpPr>
          <a:xfrm>
            <a:off x="709510" y="613054"/>
            <a:ext cx="9364270" cy="461624"/>
            <a:chOff x="709510" y="613054"/>
            <a:chExt cx="9364270" cy="461624"/>
          </a:xfrm>
        </p:grpSpPr>
        <p:sp>
          <p:nvSpPr>
            <p:cNvPr id="356" name="Google Shape;356;p34"/>
            <p:cNvSpPr txBox="1"/>
            <p:nvPr/>
          </p:nvSpPr>
          <p:spPr>
            <a:xfrm>
              <a:off x="920780" y="613054"/>
              <a:ext cx="91530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Ahora pensemos en nuestro curso…</a:t>
              </a:r>
              <a:endParaRPr/>
            </a:p>
          </p:txBody>
        </p:sp>
        <p:pic>
          <p:nvPicPr>
            <p:cNvPr id="357" name="Google Shape;357;p34"/>
            <p:cNvPicPr preferRelativeResize="0"/>
            <p:nvPr/>
          </p:nvPicPr>
          <p:blipFill rotWithShape="1">
            <a:blip r:embed="rId4">
              <a:alphaModFix/>
            </a:blip>
            <a:srcRect/>
            <a:stretch/>
          </p:blipFill>
          <p:spPr>
            <a:xfrm>
              <a:off x="709510" y="732911"/>
              <a:ext cx="205054" cy="209823"/>
            </a:xfrm>
            <a:prstGeom prst="rect">
              <a:avLst/>
            </a:prstGeom>
            <a:noFill/>
            <a:ln>
              <a:noFill/>
            </a:ln>
          </p:spPr>
        </p:pic>
      </p:grpSp>
      <p:grpSp>
        <p:nvGrpSpPr>
          <p:cNvPr id="359" name="Google Shape;359;p34"/>
          <p:cNvGrpSpPr/>
          <p:nvPr/>
        </p:nvGrpSpPr>
        <p:grpSpPr>
          <a:xfrm>
            <a:off x="10819264" y="481711"/>
            <a:ext cx="1181100" cy="1181100"/>
            <a:chOff x="8266696" y="877507"/>
            <a:chExt cx="1181100" cy="1181100"/>
          </a:xfrm>
        </p:grpSpPr>
        <p:pic>
          <p:nvPicPr>
            <p:cNvPr id="360" name="Google Shape;360;p34"/>
            <p:cNvPicPr preferRelativeResize="0"/>
            <p:nvPr/>
          </p:nvPicPr>
          <p:blipFill rotWithShape="1">
            <a:blip r:embed="rId5">
              <a:alphaModFix/>
            </a:blip>
            <a:srcRect/>
            <a:stretch/>
          </p:blipFill>
          <p:spPr>
            <a:xfrm>
              <a:off x="8266696" y="877507"/>
              <a:ext cx="1181100" cy="1181100"/>
            </a:xfrm>
            <a:prstGeom prst="rect">
              <a:avLst/>
            </a:prstGeom>
            <a:noFill/>
            <a:ln>
              <a:noFill/>
            </a:ln>
          </p:spPr>
        </p:pic>
        <p:sp>
          <p:nvSpPr>
            <p:cNvPr id="361" name="Google Shape;361;p34"/>
            <p:cNvSpPr txBox="1"/>
            <p:nvPr/>
          </p:nvSpPr>
          <p:spPr>
            <a:xfrm>
              <a:off x="8476069" y="1509180"/>
              <a:ext cx="587484" cy="3194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800" b="1" dirty="0">
                  <a:solidFill>
                    <a:schemeClr val="lt1"/>
                  </a:solidFill>
                  <a:latin typeface="Helvetica Neue"/>
                  <a:ea typeface="Helvetica Neue"/>
                  <a:cs typeface="Helvetica Neue"/>
                  <a:sym typeface="Helvetica Neue"/>
                </a:rPr>
                <a:t>5</a:t>
              </a:r>
              <a:r>
                <a:rPr lang="es-ES" sz="1800" b="1" i="0" u="none" strike="noStrike" cap="none" dirty="0">
                  <a:solidFill>
                    <a:schemeClr val="lt1"/>
                  </a:solidFill>
                  <a:latin typeface="Helvetica Neue"/>
                  <a:ea typeface="Helvetica Neue"/>
                  <a:cs typeface="Helvetica Neue"/>
                  <a:sym typeface="Helvetica Neue"/>
                </a:rPr>
                <a:t> ‘</a:t>
              </a:r>
              <a:endParaRPr dirty="0"/>
            </a:p>
          </p:txBody>
        </p:sp>
      </p:grpSp>
    </p:spTree>
    <p:extLst>
      <p:ext uri="{BB962C8B-B14F-4D97-AF65-F5344CB8AC3E}">
        <p14:creationId xmlns:p14="http://schemas.microsoft.com/office/powerpoint/2010/main" val="4193125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35"/>
          <p:cNvSpPr txBox="1"/>
          <p:nvPr/>
        </p:nvSpPr>
        <p:spPr>
          <a:xfrm>
            <a:off x="9720667" y="4233726"/>
            <a:ext cx="1790698" cy="201122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s-ES" sz="1400" b="0" i="0" u="none" strike="noStrike" cap="none">
                <a:solidFill>
                  <a:srgbClr val="004B62"/>
                </a:solidFill>
                <a:latin typeface="Helvetica Neue"/>
                <a:ea typeface="Helvetica Neue"/>
                <a:cs typeface="Helvetica Neue"/>
                <a:sym typeface="Helvetica Neue"/>
              </a:rPr>
              <a:t>De todas las acciones propuestas, escojamos una o dos como máximo para realizar como curso y completemos la actividad del </a:t>
            </a:r>
            <a:r>
              <a:rPr lang="es-ES">
                <a:solidFill>
                  <a:srgbClr val="004B62"/>
                </a:solidFill>
                <a:latin typeface="Helvetica Neue"/>
                <a:ea typeface="Helvetica Neue"/>
                <a:cs typeface="Helvetica Neue"/>
                <a:sym typeface="Helvetica Neue"/>
              </a:rPr>
              <a:t>P</a:t>
            </a:r>
            <a:r>
              <a:rPr lang="es-ES" sz="1400" b="0" i="0" u="none" strike="noStrike" cap="none">
                <a:solidFill>
                  <a:srgbClr val="004B62"/>
                </a:solidFill>
                <a:latin typeface="Helvetica Neue"/>
                <a:ea typeface="Helvetica Neue"/>
                <a:cs typeface="Helvetica Neue"/>
                <a:sym typeface="Helvetica Neue"/>
              </a:rPr>
              <a:t>aso 5 del manual.</a:t>
            </a:r>
            <a:endParaRPr/>
          </a:p>
        </p:txBody>
      </p:sp>
      <p:pic>
        <p:nvPicPr>
          <p:cNvPr id="367" name="Google Shape;367;p35"/>
          <p:cNvPicPr preferRelativeResize="0"/>
          <p:nvPr/>
        </p:nvPicPr>
        <p:blipFill rotWithShape="1">
          <a:blip r:embed="rId3">
            <a:alphaModFix/>
          </a:blip>
          <a:srcRect/>
          <a:stretch/>
        </p:blipFill>
        <p:spPr>
          <a:xfrm>
            <a:off x="2638165" y="1772970"/>
            <a:ext cx="6915670" cy="4471976"/>
          </a:xfrm>
          <a:prstGeom prst="rect">
            <a:avLst/>
          </a:prstGeom>
          <a:noFill/>
          <a:ln>
            <a:noFill/>
          </a:ln>
        </p:spPr>
      </p:pic>
      <p:grpSp>
        <p:nvGrpSpPr>
          <p:cNvPr id="368" name="Google Shape;368;p35"/>
          <p:cNvGrpSpPr/>
          <p:nvPr/>
        </p:nvGrpSpPr>
        <p:grpSpPr>
          <a:xfrm>
            <a:off x="709510" y="613054"/>
            <a:ext cx="8689133" cy="830956"/>
            <a:chOff x="709510" y="613054"/>
            <a:chExt cx="8689133" cy="830956"/>
          </a:xfrm>
        </p:grpSpPr>
        <p:sp>
          <p:nvSpPr>
            <p:cNvPr id="369" name="Google Shape;369;p35"/>
            <p:cNvSpPr txBox="1"/>
            <p:nvPr/>
          </p:nvSpPr>
          <p:spPr>
            <a:xfrm>
              <a:off x="920780" y="613054"/>
              <a:ext cx="8477863"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Ahora, pensemos en nuestro curso</a:t>
              </a:r>
              <a:r>
                <a:rPr lang="es-ES" sz="2400" b="1">
                  <a:solidFill>
                    <a:srgbClr val="FF5235"/>
                  </a:solidFill>
                  <a:latin typeface="Helvetica Neue"/>
                  <a:ea typeface="Helvetica Neue"/>
                  <a:cs typeface="Helvetica Neue"/>
                  <a:sym typeface="Helvetica Neue"/>
                </a:rPr>
                <a:t>:</a:t>
              </a:r>
              <a:r>
                <a:rPr lang="es-ES" sz="2400" b="1" i="0" u="none" strike="noStrike" cap="none">
                  <a:solidFill>
                    <a:srgbClr val="FF5235"/>
                  </a:solidFill>
                  <a:latin typeface="Helvetica Neue"/>
                  <a:ea typeface="Helvetica Neue"/>
                  <a:cs typeface="Helvetica Neue"/>
                  <a:sym typeface="Helvetica Neue"/>
                </a:rPr>
                <a:t> hagamos un compromiso colectivo</a:t>
              </a:r>
              <a:endParaRPr/>
            </a:p>
          </p:txBody>
        </p:sp>
        <p:pic>
          <p:nvPicPr>
            <p:cNvPr id="370" name="Google Shape;370;p35"/>
            <p:cNvPicPr preferRelativeResize="0"/>
            <p:nvPr/>
          </p:nvPicPr>
          <p:blipFill rotWithShape="1">
            <a:blip r:embed="rId4">
              <a:alphaModFix/>
            </a:blip>
            <a:srcRect/>
            <a:stretch/>
          </p:blipFill>
          <p:spPr>
            <a:xfrm>
              <a:off x="709510" y="732911"/>
              <a:ext cx="205054" cy="209823"/>
            </a:xfrm>
            <a:prstGeom prst="rect">
              <a:avLst/>
            </a:prstGeom>
            <a:noFill/>
            <a:ln>
              <a:noFill/>
            </a:ln>
          </p:spPr>
        </p:pic>
      </p:grpSp>
      <p:grpSp>
        <p:nvGrpSpPr>
          <p:cNvPr id="371" name="Google Shape;371;p35"/>
          <p:cNvGrpSpPr/>
          <p:nvPr/>
        </p:nvGrpSpPr>
        <p:grpSpPr>
          <a:xfrm>
            <a:off x="457566" y="2412476"/>
            <a:ext cx="2666263" cy="1213294"/>
            <a:chOff x="9305583" y="2094959"/>
            <a:chExt cx="2666263" cy="1213294"/>
          </a:xfrm>
        </p:grpSpPr>
        <p:sp>
          <p:nvSpPr>
            <p:cNvPr id="372" name="Google Shape;372;p35"/>
            <p:cNvSpPr/>
            <p:nvPr/>
          </p:nvSpPr>
          <p:spPr>
            <a:xfrm>
              <a:off x="9305583" y="2094959"/>
              <a:ext cx="1798680" cy="1213294"/>
            </a:xfrm>
            <a:prstGeom prst="roundRect">
              <a:avLst>
                <a:gd name="adj" fmla="val 16667"/>
              </a:avLst>
            </a:prstGeom>
            <a:solidFill>
              <a:srgbClr val="DE9F3E"/>
            </a:solidFill>
            <a:ln>
              <a:noFill/>
            </a:ln>
          </p:spPr>
          <p:txBody>
            <a:bodyPr spcFirstLastPara="1" wrap="square" lIns="180000" tIns="180000" rIns="180000" bIns="180000" anchor="ctr" anchorCtr="0">
              <a:noAutofit/>
            </a:bodyPr>
            <a:lstStyle/>
            <a:p>
              <a:pPr marL="0" marR="0" lvl="0" indent="0" algn="r" rtl="0">
                <a:lnSpc>
                  <a:spcPct val="90000"/>
                </a:lnSpc>
                <a:spcBef>
                  <a:spcPts val="0"/>
                </a:spcBef>
                <a:spcAft>
                  <a:spcPts val="0"/>
                </a:spcAft>
                <a:buNone/>
              </a:pPr>
              <a:r>
                <a:rPr lang="es-ES" sz="1600" b="1" i="0" u="none" strike="noStrike" cap="none" dirty="0">
                  <a:solidFill>
                    <a:schemeClr val="lt1"/>
                  </a:solidFill>
                  <a:latin typeface="Helvetica Neue"/>
                  <a:ea typeface="Helvetica Neue"/>
                  <a:cs typeface="Helvetica Neue"/>
                  <a:sym typeface="Helvetica Neue"/>
                </a:rPr>
                <a:t>Paso 5</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Compromiso colectivo</a:t>
              </a:r>
              <a:endParaRPr dirty="0"/>
            </a:p>
            <a:p>
              <a:pPr marL="0" marR="0" lvl="0" indent="0" algn="r" rtl="0">
                <a:lnSpc>
                  <a:spcPct val="9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(5’)</a:t>
              </a:r>
              <a:endParaRPr dirty="0"/>
            </a:p>
          </p:txBody>
        </p:sp>
        <p:cxnSp>
          <p:nvCxnSpPr>
            <p:cNvPr id="373" name="Google Shape;373;p35"/>
            <p:cNvCxnSpPr/>
            <p:nvPr/>
          </p:nvCxnSpPr>
          <p:spPr>
            <a:xfrm rot="10800000">
              <a:off x="11104263" y="2701606"/>
              <a:ext cx="732911" cy="0"/>
            </a:xfrm>
            <a:prstGeom prst="straightConnector1">
              <a:avLst/>
            </a:prstGeom>
            <a:noFill/>
            <a:ln w="28575" cap="flat" cmpd="sng">
              <a:solidFill>
                <a:srgbClr val="DE9F3E"/>
              </a:solidFill>
              <a:prstDash val="solid"/>
              <a:round/>
              <a:headEnd type="none" w="sm" len="sm"/>
              <a:tailEnd type="none" w="sm" len="sm"/>
            </a:ln>
          </p:spPr>
        </p:cxnSp>
        <p:sp>
          <p:nvSpPr>
            <p:cNvPr id="374" name="Google Shape;374;p35"/>
            <p:cNvSpPr/>
            <p:nvPr/>
          </p:nvSpPr>
          <p:spPr>
            <a:xfrm>
              <a:off x="11791092" y="2611229"/>
              <a:ext cx="180754" cy="180754"/>
            </a:xfrm>
            <a:prstGeom prst="ellipse">
              <a:avLst/>
            </a:prstGeom>
            <a:solidFill>
              <a:srgbClr val="DE9F3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6"/>
          <p:cNvSpPr txBox="1"/>
          <p:nvPr/>
        </p:nvSpPr>
        <p:spPr>
          <a:xfrm>
            <a:off x="2550192" y="3075077"/>
            <a:ext cx="70917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4000" b="0" i="0" u="none" strike="noStrike" cap="none">
                <a:solidFill>
                  <a:schemeClr val="lt1"/>
                </a:solidFill>
                <a:latin typeface="Helvetica Neue"/>
                <a:ea typeface="Helvetica Neue"/>
                <a:cs typeface="Helvetica Neue"/>
                <a:sym typeface="Helvetica Neue"/>
              </a:rPr>
              <a:t>&gt; </a:t>
            </a:r>
            <a:r>
              <a:rPr lang="es-ES" sz="4000" b="1">
                <a:solidFill>
                  <a:schemeClr val="lt1"/>
                </a:solidFill>
                <a:latin typeface="Helvetica Neue"/>
                <a:ea typeface="Helvetica Neue"/>
                <a:cs typeface="Helvetica Neue"/>
                <a:sym typeface="Helvetica Neue"/>
              </a:rPr>
              <a:t>P</a:t>
            </a:r>
            <a:r>
              <a:rPr lang="es-ES" sz="4000" b="1" i="0" u="none" strike="noStrike" cap="none">
                <a:solidFill>
                  <a:schemeClr val="lt1"/>
                </a:solidFill>
                <a:latin typeface="Helvetica Neue"/>
                <a:ea typeface="Helvetica Neue"/>
                <a:cs typeface="Helvetica Neue"/>
                <a:sym typeface="Helvetica Neue"/>
              </a:rPr>
              <a:t>ara finalizar la misión de hoy…</a:t>
            </a:r>
            <a:endParaRPr sz="4000" b="1" i="0" u="none" strike="noStrike" cap="none">
              <a:solidFill>
                <a:schemeClr val="lt1"/>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37"/>
          <p:cNvSpPr txBox="1"/>
          <p:nvPr/>
        </p:nvSpPr>
        <p:spPr>
          <a:xfrm>
            <a:off x="7126752" y="2696252"/>
            <a:ext cx="2086696" cy="80172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s-ES" sz="1400" b="0" i="0" u="none" strike="noStrike" cap="none">
                <a:solidFill>
                  <a:srgbClr val="004B62"/>
                </a:solidFill>
                <a:latin typeface="Helvetica Neue"/>
                <a:ea typeface="Helvetica Neue"/>
                <a:cs typeface="Helvetica Neue"/>
                <a:sym typeface="Helvetica Neue"/>
              </a:rPr>
              <a:t>Realicen la actividad del Paso 6 y compartan sus respuestas con los equipos. </a:t>
            </a:r>
            <a:endParaRPr/>
          </a:p>
        </p:txBody>
      </p:sp>
      <p:sp>
        <p:nvSpPr>
          <p:cNvPr id="388" name="Google Shape;388;p37"/>
          <p:cNvSpPr txBox="1"/>
          <p:nvPr/>
        </p:nvSpPr>
        <p:spPr>
          <a:xfrm>
            <a:off x="1284790" y="5165311"/>
            <a:ext cx="2401385" cy="1018469"/>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es-ES" sz="1400" b="0" i="0" u="none" strike="noStrike" cap="none">
                <a:solidFill>
                  <a:srgbClr val="004B62"/>
                </a:solidFill>
                <a:latin typeface="Helvetica Neue"/>
                <a:ea typeface="Helvetica Neue"/>
                <a:cs typeface="Helvetica Neue"/>
                <a:sym typeface="Helvetica Neue"/>
              </a:rPr>
              <a:t>Para finalizar, elige un compromiso personal de estas tarjetas y escríbelo en tu cuaderno para recordarlo y ponerlo en práctica.</a:t>
            </a:r>
            <a:endParaRPr/>
          </a:p>
        </p:txBody>
      </p:sp>
      <p:grpSp>
        <p:nvGrpSpPr>
          <p:cNvPr id="389" name="Google Shape;389;p37"/>
          <p:cNvGrpSpPr/>
          <p:nvPr/>
        </p:nvGrpSpPr>
        <p:grpSpPr>
          <a:xfrm>
            <a:off x="709510" y="613054"/>
            <a:ext cx="8689133" cy="461624"/>
            <a:chOff x="709510" y="613054"/>
            <a:chExt cx="8689133" cy="461624"/>
          </a:xfrm>
        </p:grpSpPr>
        <p:sp>
          <p:nvSpPr>
            <p:cNvPr id="390" name="Google Shape;390;p37"/>
            <p:cNvSpPr txBox="1"/>
            <p:nvPr/>
          </p:nvSpPr>
          <p:spPr>
            <a:xfrm>
              <a:off x="920780" y="613054"/>
              <a:ext cx="847786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¿Con qué me quedo?</a:t>
              </a:r>
              <a:endParaRPr/>
            </a:p>
          </p:txBody>
        </p:sp>
        <p:pic>
          <p:nvPicPr>
            <p:cNvPr id="391" name="Google Shape;391;p37"/>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392" name="Google Shape;392;p37"/>
          <p:cNvPicPr preferRelativeResize="0"/>
          <p:nvPr/>
        </p:nvPicPr>
        <p:blipFill rotWithShape="1">
          <a:blip r:embed="rId4">
            <a:alphaModFix/>
          </a:blip>
          <a:srcRect/>
          <a:stretch/>
        </p:blipFill>
        <p:spPr>
          <a:xfrm>
            <a:off x="3785361" y="1360803"/>
            <a:ext cx="3275700" cy="2137177"/>
          </a:xfrm>
          <a:prstGeom prst="rect">
            <a:avLst/>
          </a:prstGeom>
          <a:noFill/>
          <a:ln>
            <a:noFill/>
          </a:ln>
        </p:spPr>
      </p:pic>
      <p:grpSp>
        <p:nvGrpSpPr>
          <p:cNvPr id="393" name="Google Shape;393;p37"/>
          <p:cNvGrpSpPr/>
          <p:nvPr/>
        </p:nvGrpSpPr>
        <p:grpSpPr>
          <a:xfrm>
            <a:off x="1778180" y="1822744"/>
            <a:ext cx="2142011" cy="1213294"/>
            <a:chOff x="9829835" y="2094959"/>
            <a:chExt cx="2142011" cy="1213294"/>
          </a:xfrm>
        </p:grpSpPr>
        <p:sp>
          <p:nvSpPr>
            <p:cNvPr id="394" name="Google Shape;394;p37"/>
            <p:cNvSpPr/>
            <p:nvPr/>
          </p:nvSpPr>
          <p:spPr>
            <a:xfrm>
              <a:off x="9829835" y="2094959"/>
              <a:ext cx="1274428" cy="1213294"/>
            </a:xfrm>
            <a:prstGeom prst="roundRect">
              <a:avLst>
                <a:gd name="adj" fmla="val 16667"/>
              </a:avLst>
            </a:prstGeom>
            <a:solidFill>
              <a:srgbClr val="127CB0"/>
            </a:solidFill>
            <a:ln>
              <a:noFill/>
            </a:ln>
          </p:spPr>
          <p:txBody>
            <a:bodyPr spcFirstLastPara="1" wrap="square" lIns="180000" tIns="180000" rIns="180000" bIns="180000" anchor="ctr" anchorCtr="0">
              <a:noAutofit/>
            </a:bodyPr>
            <a:lstStyle/>
            <a:p>
              <a:pPr marL="0" marR="0" lvl="0" indent="0" algn="r" rtl="0">
                <a:lnSpc>
                  <a:spcPct val="90000"/>
                </a:lnSpc>
                <a:spcBef>
                  <a:spcPts val="0"/>
                </a:spcBef>
                <a:spcAft>
                  <a:spcPts val="0"/>
                </a:spcAft>
                <a:buNone/>
              </a:pPr>
              <a:r>
                <a:rPr lang="es-ES" sz="1600" b="1" i="0" u="none" strike="noStrike" cap="none">
                  <a:solidFill>
                    <a:schemeClr val="lt1"/>
                  </a:solidFill>
                  <a:latin typeface="Helvetica Neue"/>
                  <a:ea typeface="Helvetica Neue"/>
                  <a:cs typeface="Helvetica Neue"/>
                  <a:sym typeface="Helvetica Neue"/>
                </a:rPr>
                <a:t>Paso 6</a:t>
              </a:r>
              <a:endParaRPr/>
            </a:p>
            <a:p>
              <a:pPr marL="0" marR="0" lvl="0" indent="0" algn="r"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Cierre</a:t>
              </a:r>
              <a:endParaRPr/>
            </a:p>
            <a:p>
              <a:pPr marL="0" marR="0" lvl="0" indent="0" algn="r" rtl="0">
                <a:lnSpc>
                  <a:spcPct val="90000"/>
                </a:lnSpc>
                <a:spcBef>
                  <a:spcPts val="0"/>
                </a:spcBef>
                <a:spcAft>
                  <a:spcPts val="0"/>
                </a:spcAft>
                <a:buNone/>
              </a:pPr>
              <a:r>
                <a:rPr lang="es-ES" sz="1600" b="0" i="0" u="none" strike="noStrike" cap="none">
                  <a:solidFill>
                    <a:schemeClr val="lt1"/>
                  </a:solidFill>
                  <a:latin typeface="Helvetica Neue"/>
                  <a:ea typeface="Helvetica Neue"/>
                  <a:cs typeface="Helvetica Neue"/>
                  <a:sym typeface="Helvetica Neue"/>
                </a:rPr>
                <a:t>(10’)</a:t>
              </a:r>
              <a:endParaRPr/>
            </a:p>
          </p:txBody>
        </p:sp>
        <p:cxnSp>
          <p:nvCxnSpPr>
            <p:cNvPr id="395" name="Google Shape;395;p37"/>
            <p:cNvCxnSpPr/>
            <p:nvPr/>
          </p:nvCxnSpPr>
          <p:spPr>
            <a:xfrm rot="10800000">
              <a:off x="11104263" y="2701606"/>
              <a:ext cx="732911" cy="0"/>
            </a:xfrm>
            <a:prstGeom prst="straightConnector1">
              <a:avLst/>
            </a:prstGeom>
            <a:noFill/>
            <a:ln w="28575" cap="flat" cmpd="sng">
              <a:solidFill>
                <a:srgbClr val="127CB0"/>
              </a:solidFill>
              <a:prstDash val="solid"/>
              <a:round/>
              <a:headEnd type="none" w="sm" len="sm"/>
              <a:tailEnd type="none" w="sm" len="sm"/>
            </a:ln>
          </p:spPr>
        </p:cxnSp>
        <p:sp>
          <p:nvSpPr>
            <p:cNvPr id="396" name="Google Shape;396;p37"/>
            <p:cNvSpPr/>
            <p:nvPr/>
          </p:nvSpPr>
          <p:spPr>
            <a:xfrm>
              <a:off x="11791092" y="2611229"/>
              <a:ext cx="180754" cy="180754"/>
            </a:xfrm>
            <a:prstGeom prst="ellipse">
              <a:avLst/>
            </a:prstGeom>
            <a:solidFill>
              <a:srgbClr val="127C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397" name="Google Shape;397;p37"/>
          <p:cNvPicPr preferRelativeResize="0"/>
          <p:nvPr/>
        </p:nvPicPr>
        <p:blipFill rotWithShape="1">
          <a:blip r:embed="rId5">
            <a:alphaModFix/>
          </a:blip>
          <a:srcRect/>
          <a:stretch/>
        </p:blipFill>
        <p:spPr>
          <a:xfrm>
            <a:off x="3785361" y="4051325"/>
            <a:ext cx="6863840" cy="2132455"/>
          </a:xfrm>
          <a:prstGeom prst="rect">
            <a:avLst/>
          </a:prstGeom>
          <a:noFill/>
          <a:ln>
            <a:noFill/>
          </a:ln>
        </p:spPr>
      </p:pic>
      <p:grpSp>
        <p:nvGrpSpPr>
          <p:cNvPr id="398" name="Google Shape;398;p37"/>
          <p:cNvGrpSpPr/>
          <p:nvPr/>
        </p:nvGrpSpPr>
        <p:grpSpPr>
          <a:xfrm>
            <a:off x="10819264" y="481711"/>
            <a:ext cx="1181100" cy="1181100"/>
            <a:chOff x="8266696" y="877507"/>
            <a:chExt cx="1181100" cy="1181100"/>
          </a:xfrm>
        </p:grpSpPr>
        <p:pic>
          <p:nvPicPr>
            <p:cNvPr id="399" name="Google Shape;399;p37"/>
            <p:cNvPicPr preferRelativeResize="0"/>
            <p:nvPr/>
          </p:nvPicPr>
          <p:blipFill rotWithShape="1">
            <a:blip r:embed="rId6">
              <a:alphaModFix/>
            </a:blip>
            <a:srcRect/>
            <a:stretch/>
          </p:blipFill>
          <p:spPr>
            <a:xfrm>
              <a:off x="8266696" y="877507"/>
              <a:ext cx="1181100" cy="1181100"/>
            </a:xfrm>
            <a:prstGeom prst="rect">
              <a:avLst/>
            </a:prstGeom>
            <a:noFill/>
            <a:ln>
              <a:noFill/>
            </a:ln>
          </p:spPr>
        </p:pic>
        <p:sp>
          <p:nvSpPr>
            <p:cNvPr id="400" name="Google Shape;400;p37"/>
            <p:cNvSpPr txBox="1"/>
            <p:nvPr/>
          </p:nvSpPr>
          <p:spPr>
            <a:xfrm>
              <a:off x="8476069" y="1509180"/>
              <a:ext cx="587484" cy="3194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s-ES" sz="1800" b="1" i="0" u="none" strike="noStrike" cap="none">
                  <a:solidFill>
                    <a:schemeClr val="lt1"/>
                  </a:solidFill>
                  <a:latin typeface="Helvetica Neue"/>
                  <a:ea typeface="Helvetica Neue"/>
                  <a:cs typeface="Helvetica Neue"/>
                  <a:sym typeface="Helvetica Neue"/>
                </a:rPr>
                <a:t>10 ‘</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grpSp>
        <p:nvGrpSpPr>
          <p:cNvPr id="405" name="Google Shape;405;p38"/>
          <p:cNvGrpSpPr/>
          <p:nvPr/>
        </p:nvGrpSpPr>
        <p:grpSpPr>
          <a:xfrm>
            <a:off x="709510" y="613054"/>
            <a:ext cx="8689133" cy="461624"/>
            <a:chOff x="709510" y="613054"/>
            <a:chExt cx="8689133" cy="461624"/>
          </a:xfrm>
        </p:grpSpPr>
        <p:sp>
          <p:nvSpPr>
            <p:cNvPr id="406" name="Google Shape;406;p38"/>
            <p:cNvSpPr txBox="1"/>
            <p:nvPr/>
          </p:nvSpPr>
          <p:spPr>
            <a:xfrm>
              <a:off x="920780" y="613054"/>
              <a:ext cx="847786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400" b="1" i="0" u="none" strike="noStrike" cap="none">
                  <a:solidFill>
                    <a:srgbClr val="FF5235"/>
                  </a:solidFill>
                  <a:latin typeface="Helvetica Neue"/>
                  <a:ea typeface="Helvetica Neue"/>
                  <a:cs typeface="Helvetica Neue"/>
                  <a:sym typeface="Helvetica Neue"/>
                </a:rPr>
                <a:t>Conclusiones finales:</a:t>
              </a:r>
              <a:endParaRPr sz="1600" b="1" i="0" u="none" strike="noStrike" cap="none">
                <a:solidFill>
                  <a:srgbClr val="004C62"/>
                </a:solidFill>
                <a:latin typeface="Helvetica Neue"/>
                <a:ea typeface="Helvetica Neue"/>
                <a:cs typeface="Helvetica Neue"/>
                <a:sym typeface="Helvetica Neue"/>
              </a:endParaRPr>
            </a:p>
          </p:txBody>
        </p:sp>
        <p:pic>
          <p:nvPicPr>
            <p:cNvPr id="407" name="Google Shape;407;p38"/>
            <p:cNvPicPr preferRelativeResize="0"/>
            <p:nvPr/>
          </p:nvPicPr>
          <p:blipFill rotWithShape="1">
            <a:blip r:embed="rId3">
              <a:alphaModFix/>
            </a:blip>
            <a:srcRect/>
            <a:stretch/>
          </p:blipFill>
          <p:spPr>
            <a:xfrm>
              <a:off x="709510" y="732911"/>
              <a:ext cx="205054" cy="209823"/>
            </a:xfrm>
            <a:prstGeom prst="rect">
              <a:avLst/>
            </a:prstGeom>
            <a:noFill/>
            <a:ln>
              <a:noFill/>
            </a:ln>
          </p:spPr>
        </p:pic>
      </p:grpSp>
      <p:pic>
        <p:nvPicPr>
          <p:cNvPr id="408" name="Google Shape;408;p38"/>
          <p:cNvPicPr preferRelativeResize="0"/>
          <p:nvPr/>
        </p:nvPicPr>
        <p:blipFill rotWithShape="1">
          <a:blip r:embed="rId4">
            <a:alphaModFix/>
          </a:blip>
          <a:srcRect/>
          <a:stretch/>
        </p:blipFill>
        <p:spPr>
          <a:xfrm>
            <a:off x="9290372" y="1897790"/>
            <a:ext cx="1800000" cy="1800000"/>
          </a:xfrm>
          <a:prstGeom prst="rect">
            <a:avLst/>
          </a:prstGeom>
          <a:noFill/>
          <a:ln>
            <a:noFill/>
          </a:ln>
        </p:spPr>
      </p:pic>
      <p:sp>
        <p:nvSpPr>
          <p:cNvPr id="409" name="Google Shape;409;p38"/>
          <p:cNvSpPr/>
          <p:nvPr/>
        </p:nvSpPr>
        <p:spPr>
          <a:xfrm>
            <a:off x="914563" y="1897790"/>
            <a:ext cx="7889671" cy="3584690"/>
          </a:xfrm>
          <a:prstGeom prst="roundRect">
            <a:avLst>
              <a:gd name="adj" fmla="val 16667"/>
            </a:avLst>
          </a:prstGeom>
          <a:solidFill>
            <a:srgbClr val="E84A78"/>
          </a:solidFill>
          <a:ln>
            <a:noFill/>
          </a:ln>
        </p:spPr>
        <p:txBody>
          <a:bodyPr spcFirstLastPara="1" wrap="square" lIns="180000" tIns="180000" rIns="180000" bIns="180000" anchor="ctr" anchorCtr="0">
            <a:noAutofit/>
          </a:bodyPr>
          <a:lstStyle/>
          <a:p>
            <a:pPr marL="285750" marR="0" lvl="0" indent="-285750" algn="l" rtl="0">
              <a:lnSpc>
                <a:spcPct val="10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La voz de ustedes es importante para generar cambios: </a:t>
            </a:r>
            <a:endParaRPr sz="1600" b="1" i="0" u="none" strike="noStrike" cap="none" dirty="0">
              <a:solidFill>
                <a:schemeClr val="lt1"/>
              </a:solidFill>
              <a:latin typeface="Helvetica Neue"/>
              <a:ea typeface="Helvetica Neue"/>
              <a:cs typeface="Helvetica Neue"/>
              <a:sym typeface="Helvetica Neue"/>
            </a:endParaRPr>
          </a:p>
          <a:p>
            <a:pPr marL="269999" marR="0" lvl="0" indent="0" algn="l" rtl="0">
              <a:lnSpc>
                <a:spcPct val="10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Sus experiencias y opiniones son importantes para identificar qué afecta nuestra convivencia y bienestar.</a:t>
            </a:r>
            <a:br>
              <a:rPr lang="es-ES" sz="1600" b="0" i="0" u="none" strike="noStrike" cap="none" dirty="0">
                <a:solidFill>
                  <a:schemeClr val="lt1"/>
                </a:solidFill>
                <a:latin typeface="Helvetica Neue"/>
                <a:ea typeface="Helvetica Neue"/>
                <a:cs typeface="Helvetica Neue"/>
                <a:sym typeface="Helvetica Neue"/>
              </a:rPr>
            </a:br>
            <a:endParaRPr sz="1600" b="0" i="0" u="none" strike="noStrike" cap="none" dirty="0">
              <a:solidFill>
                <a:schemeClr val="lt1"/>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Las notas importan, pero no lo son todo: </a:t>
            </a:r>
            <a:br>
              <a:rPr lang="es-ES" sz="1600" b="1" i="0" u="none" strike="noStrike" cap="none" dirty="0">
                <a:solidFill>
                  <a:schemeClr val="lt1"/>
                </a:solidFill>
                <a:latin typeface="Helvetica Neue"/>
                <a:ea typeface="Helvetica Neue"/>
                <a:cs typeface="Helvetica Neue"/>
                <a:sym typeface="Helvetica Neue"/>
              </a:rPr>
            </a:br>
            <a:r>
              <a:rPr lang="es-ES" sz="1600" b="0" i="0" u="none" strike="noStrike" cap="none" dirty="0">
                <a:solidFill>
                  <a:schemeClr val="lt1"/>
                </a:solidFill>
                <a:latin typeface="Helvetica Neue"/>
                <a:ea typeface="Helvetica Neue"/>
                <a:cs typeface="Helvetica Neue"/>
                <a:sym typeface="Helvetica Neue"/>
              </a:rPr>
              <a:t>Importa enseñar a convivir en armonía y lograr que cada estudiante se sienta seguro y respetado.</a:t>
            </a:r>
            <a:endParaRPr dirty="0"/>
          </a:p>
          <a:p>
            <a:pPr marL="285750" marR="0" lvl="0" indent="-184150" algn="l" rtl="0">
              <a:lnSpc>
                <a:spcPct val="100000"/>
              </a:lnSpc>
              <a:spcBef>
                <a:spcPts val="0"/>
              </a:spcBef>
              <a:spcAft>
                <a:spcPts val="0"/>
              </a:spcAft>
              <a:buClr>
                <a:schemeClr val="lt1"/>
              </a:buClr>
              <a:buSzPts val="1600"/>
              <a:buFont typeface="Arial"/>
              <a:buNone/>
            </a:pPr>
            <a:endParaRPr sz="1600" b="0" i="0" u="none" strike="noStrike" cap="none" dirty="0">
              <a:solidFill>
                <a:schemeClr val="lt1"/>
              </a:solidFill>
              <a:latin typeface="Helvetica Neue"/>
              <a:ea typeface="Helvetica Neue"/>
              <a:cs typeface="Helvetica Neue"/>
              <a:sym typeface="Helvetica Neue"/>
            </a:endParaRPr>
          </a:p>
          <a:p>
            <a:pPr marL="285750" marR="0" lvl="0" indent="-285750" algn="l" rtl="0">
              <a:lnSpc>
                <a:spcPct val="100000"/>
              </a:lnSpc>
              <a:spcBef>
                <a:spcPts val="0"/>
              </a:spcBef>
              <a:spcAft>
                <a:spcPts val="0"/>
              </a:spcAft>
              <a:buClr>
                <a:schemeClr val="lt1"/>
              </a:buClr>
              <a:buSzPts val="1600"/>
              <a:buFont typeface="Arial"/>
              <a:buChar char="•"/>
            </a:pPr>
            <a:r>
              <a:rPr lang="es-ES" sz="1600" b="1" i="0" u="none" strike="noStrike" cap="none" dirty="0">
                <a:solidFill>
                  <a:schemeClr val="lt1"/>
                </a:solidFill>
                <a:latin typeface="Helvetica Neue"/>
                <a:ea typeface="Helvetica Neue"/>
                <a:cs typeface="Helvetica Neue"/>
                <a:sym typeface="Helvetica Neue"/>
              </a:rPr>
              <a:t>Mejorar la convivencia y el bienestar depende de todos</a:t>
            </a:r>
            <a:r>
              <a:rPr lang="es-ES" sz="1600" b="0" i="0" u="none" strike="noStrike" cap="none" dirty="0">
                <a:solidFill>
                  <a:schemeClr val="lt1"/>
                </a:solidFill>
                <a:latin typeface="Helvetica Neue"/>
                <a:ea typeface="Helvetica Neue"/>
                <a:cs typeface="Helvetica Neue"/>
                <a:sym typeface="Helvetica Neue"/>
              </a:rPr>
              <a:t>: </a:t>
            </a:r>
            <a:endParaRPr sz="1600" b="0" i="0" u="none" strike="noStrike" cap="none" dirty="0">
              <a:solidFill>
                <a:schemeClr val="lt1"/>
              </a:solidFill>
              <a:latin typeface="Helvetica Neue"/>
              <a:ea typeface="Helvetica Neue"/>
              <a:cs typeface="Helvetica Neue"/>
              <a:sym typeface="Helvetica Neue"/>
            </a:endParaRPr>
          </a:p>
          <a:p>
            <a:pPr marL="269999" marR="0" lvl="0" indent="0" algn="l" rtl="0">
              <a:lnSpc>
                <a:spcPct val="100000"/>
              </a:lnSpc>
              <a:spcBef>
                <a:spcPts val="0"/>
              </a:spcBef>
              <a:spcAft>
                <a:spcPts val="0"/>
              </a:spcAft>
              <a:buNone/>
            </a:pPr>
            <a:r>
              <a:rPr lang="es-ES" sz="1600" b="0" i="0" u="none" strike="noStrike" cap="none" dirty="0">
                <a:solidFill>
                  <a:schemeClr val="lt1"/>
                </a:solidFill>
                <a:latin typeface="Helvetica Neue"/>
                <a:ea typeface="Helvetica Neue"/>
                <a:cs typeface="Helvetica Neue"/>
                <a:sym typeface="Helvetica Neue"/>
              </a:rPr>
              <a:t>Es una tarea que debe hacerse de manera colaborativa y que involucra a distintos actores, como las familias, los docentes, equipos directivos y estudiantes. </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9"/>
          <p:cNvSpPr txBox="1"/>
          <p:nvPr/>
        </p:nvSpPr>
        <p:spPr>
          <a:xfrm>
            <a:off x="995934" y="2470155"/>
            <a:ext cx="5665515"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s-ES" sz="3600" b="1" i="0" u="none" strike="noStrike" cap="none">
                <a:solidFill>
                  <a:schemeClr val="lt1"/>
                </a:solidFill>
                <a:latin typeface="Helvetica Neue"/>
                <a:ea typeface="Helvetica Neue"/>
                <a:cs typeface="Helvetica Neue"/>
                <a:sym typeface="Helvetica Neue"/>
              </a:rPr>
              <a:t>¡Misión cumplida!</a:t>
            </a:r>
            <a:endParaRPr/>
          </a:p>
        </p:txBody>
      </p:sp>
      <p:sp>
        <p:nvSpPr>
          <p:cNvPr id="415" name="Google Shape;415;p39"/>
          <p:cNvSpPr txBox="1"/>
          <p:nvPr/>
        </p:nvSpPr>
        <p:spPr>
          <a:xfrm>
            <a:off x="1072134" y="3206062"/>
            <a:ext cx="5879592"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ES" sz="2000" b="0" i="0" u="none" strike="noStrike" cap="none">
                <a:solidFill>
                  <a:schemeClr val="lt1"/>
                </a:solidFill>
                <a:latin typeface="Helvetica Neue"/>
                <a:ea typeface="Helvetica Neue"/>
                <a:cs typeface="Helvetica Neue"/>
                <a:sym typeface="Helvetica Neue"/>
              </a:rPr>
              <a:t>Gracias por tu participación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TotalTime>
  <Words>3662</Words>
  <Application>Microsoft Office PowerPoint</Application>
  <PresentationFormat>Panorámica</PresentationFormat>
  <Paragraphs>312</Paragraphs>
  <Slides>29</Slides>
  <Notes>29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Noto Sans Symbols</vt:lpstr>
      <vt:lpstr>Google Sans</vt:lpstr>
      <vt:lpstr>Arial</vt:lpstr>
      <vt:lpstr>Verdana</vt:lpstr>
      <vt:lpstr>Calibri</vt:lpstr>
      <vt:lpstr>Helvetica Neue</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Ines Alejandra Soto Higuera</dc:creator>
  <cp:lastModifiedBy>Inés Soto Higuera</cp:lastModifiedBy>
  <cp:revision>2</cp:revision>
  <dcterms:modified xsi:type="dcterms:W3CDTF">2026-07-21T21:08:38Z</dcterms:modified>
</cp:coreProperties>
</file>