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omments/comment1.xml" ContentType="application/vnd.openxmlformats-officedocument.presentationml.comment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omments/comment2.xml" ContentType="application/vnd.openxmlformats-officedocument.presentationml.comment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1" r:id="rId36"/>
    <p:sldId id="292" r:id="rId37"/>
  </p:sldIdLst>
  <p:sldSz cx="12192000" cy="6858000"/>
  <p:notesSz cx="6858000" cy="9144000"/>
  <p:embeddedFontLst>
    <p:embeddedFont>
      <p:font typeface="Century Gothic" panose="020B0502020202020204" pitchFamily="34" charset="0"/>
      <p:regular r:id="rId39"/>
      <p:bold r:id="rId40"/>
      <p:italic r:id="rId41"/>
      <p:boldItalic r:id="rId42"/>
    </p:embeddedFont>
    <p:embeddedFont>
      <p:font typeface="Helvetica Neue" panose="020B0604020202020204" charset="0"/>
      <p:regular r:id="rId43"/>
      <p:bold r:id="rId44"/>
      <p:italic r:id="rId45"/>
      <p:boldItalic r:id="rId46"/>
    </p:embeddedFont>
    <p:embeddedFont>
      <p:font typeface="Trebuchet MS" panose="020B0603020202020204" pitchFamily="34" charset="0"/>
      <p:regular r:id="rId47"/>
      <p:bold r:id="rId48"/>
      <p:italic r:id="rId49"/>
      <p:boldItalic r:id="rId50"/>
    </p:embeddedFont>
    <p:embeddedFont>
      <p:font typeface="Verdana" panose="020B0604030504040204" pitchFamily="34" charset="0"/>
      <p:regular r:id="rId51"/>
      <p:bold r:id="rId52"/>
      <p:italic r:id="rId53"/>
      <p:boldItalic r:id="rId5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8" roundtripDataSignature="AMtx7mjGfkVCzQ7iPdagpnpP2tCdFzikeQ=="/>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lexandra Paredes Pardo" initials=""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17"/>
    <p:restoredTop sz="94643"/>
  </p:normalViewPr>
  <p:slideViewPr>
    <p:cSldViewPr snapToGrid="0">
      <p:cViewPr varScale="1">
        <p:scale>
          <a:sx n="75" d="100"/>
          <a:sy n="75" d="100"/>
        </p:scale>
        <p:origin x="701" y="4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font" Target="fonts/font12.fntdata"/><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font" Target="fonts/font7.fntdata"/><Relationship Id="rId53" Type="http://schemas.openxmlformats.org/officeDocument/2006/relationships/font" Target="fonts/font15.fntdata"/><Relationship Id="rId58" Type="http://customschemas.google.com/relationships/presentationmetadata" Target="metadata"/><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5.fntdata"/><Relationship Id="rId48" Type="http://schemas.openxmlformats.org/officeDocument/2006/relationships/font" Target="fonts/font10.fntdata"/><Relationship Id="rId8" Type="http://schemas.openxmlformats.org/officeDocument/2006/relationships/slide" Target="slides/slide7.xml"/><Relationship Id="rId51" Type="http://schemas.openxmlformats.org/officeDocument/2006/relationships/font" Target="fonts/font1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font" Target="fonts/font8.fntdata"/><Relationship Id="rId59"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font" Target="fonts/font3.fntdata"/><Relationship Id="rId54" Type="http://schemas.openxmlformats.org/officeDocument/2006/relationships/font" Target="fonts/font16.fntdata"/><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1.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6.fntdata"/><Relationship Id="rId52" Type="http://schemas.openxmlformats.org/officeDocument/2006/relationships/font" Target="fonts/font14.fntdata"/><Relationship Id="rId60"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6-03-26T21:20:12.820" idx="1">
    <p:pos x="4164" y="516"/>
    <p:text>hay que diseñar esta infografía? o es parte de nuestro material?</p:text>
    <p:extLst>
      <p:ext uri="{C676402C-5697-4E1C-873F-D02D1690AC5C}">
        <p15:threadingInfo xmlns:p15="http://schemas.microsoft.com/office/powerpoint/2012/main" timeZoneBias="0"/>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commentPostId="AAAB2kxsg_Q"/>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0" dt="2026-03-26T21:32:33.972" idx="2">
    <p:pos x="1219" y="3151"/>
    <p:text>es lab o Lab?</p:text>
    <p:extLst>
      <p:ext uri="{C676402C-5697-4E1C-873F-D02D1690AC5C}">
        <p15:threadingInfo xmlns:p15="http://schemas.microsoft.com/office/powerpoint/2012/main" timeZoneBias="0"/>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commentPostId="AAAB2kxsg_g"/>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p7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3" name="Google Shape;63;p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p7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9" name="Google Shape;69;p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7" name="Google Shape;77;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7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5" name="Google Shape;85;p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3" name="Google Shape;93;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s-CL" sz="1100" i="0">
                <a:solidFill>
                  <a:srgbClr val="7AB8D8"/>
                </a:solidFill>
                <a:latin typeface="Calibri"/>
                <a:ea typeface="Calibri"/>
                <a:cs typeface="Calibri"/>
                <a:sym typeface="Calibri"/>
              </a:rPr>
              <a:t>Contextualizar:</a:t>
            </a:r>
            <a:endParaRPr/>
          </a:p>
          <a:p>
            <a:pPr marL="0" lvl="0" indent="0" algn="l" rtl="0">
              <a:lnSpc>
                <a:spcPct val="100000"/>
              </a:lnSpc>
              <a:spcBef>
                <a:spcPts val="0"/>
              </a:spcBef>
              <a:spcAft>
                <a:spcPts val="0"/>
              </a:spcAft>
              <a:buSzPts val="1100"/>
              <a:buNone/>
            </a:pPr>
            <a:r>
              <a:rPr lang="es-CL" sz="1100" i="0">
                <a:solidFill>
                  <a:srgbClr val="7AB8D8"/>
                </a:solidFill>
                <a:latin typeface="Calibri"/>
                <a:ea typeface="Calibri"/>
                <a:cs typeface="Calibri"/>
                <a:sym typeface="Calibri"/>
              </a:rPr>
              <a:t>Los datos del nivel MACRO nos entrega información para entender el contexto externo en que opera la escuela, ejemplos: </a:t>
            </a:r>
            <a:r>
              <a:rPr lang="es-CL" sz="1100" i="0">
                <a:solidFill>
                  <a:srgbClr val="C0D8F0"/>
                </a:solidFill>
                <a:latin typeface="Calibri"/>
                <a:ea typeface="Calibri"/>
                <a:cs typeface="Calibri"/>
                <a:sym typeface="Calibri"/>
              </a:rPr>
              <a:t>SIMCE nacional como referencia, IVE para comprender vulnerabilidad, etc.</a:t>
            </a:r>
            <a:endParaRPr/>
          </a:p>
          <a:p>
            <a:pPr marL="0" marR="0" lvl="0" indent="0" algn="l" rtl="0">
              <a:lnSpc>
                <a:spcPct val="100000"/>
              </a:lnSpc>
              <a:spcBef>
                <a:spcPts val="0"/>
              </a:spcBef>
              <a:spcAft>
                <a:spcPts val="0"/>
              </a:spcAft>
              <a:buClr>
                <a:srgbClr val="000000"/>
              </a:buClr>
              <a:buSzPts val="1100"/>
              <a:buFont typeface="Arial"/>
              <a:buNone/>
            </a:pPr>
            <a:r>
              <a:rPr lang="es-CL" sz="1100" i="0">
                <a:solidFill>
                  <a:srgbClr val="C0D8F0"/>
                </a:solidFill>
                <a:latin typeface="Calibri"/>
                <a:ea typeface="Calibri"/>
                <a:cs typeface="Calibri"/>
                <a:sym typeface="Calibri"/>
              </a:rPr>
              <a:t>Retroalimentar:</a:t>
            </a:r>
            <a:endParaRPr/>
          </a:p>
          <a:p>
            <a:pPr marL="0" marR="0" lvl="0" indent="0" algn="l" rtl="0">
              <a:lnSpc>
                <a:spcPct val="100000"/>
              </a:lnSpc>
              <a:spcBef>
                <a:spcPts val="0"/>
              </a:spcBef>
              <a:spcAft>
                <a:spcPts val="0"/>
              </a:spcAft>
              <a:buClr>
                <a:srgbClr val="000000"/>
              </a:buClr>
              <a:buSzPts val="1100"/>
              <a:buFont typeface="Arial"/>
              <a:buNone/>
            </a:pPr>
            <a:r>
              <a:rPr lang="es-CL" sz="1100" i="0">
                <a:solidFill>
                  <a:srgbClr val="C0D8F0"/>
                </a:solidFill>
                <a:latin typeface="Calibri"/>
                <a:ea typeface="Calibri"/>
                <a:cs typeface="Calibri"/>
                <a:sym typeface="Calibri"/>
              </a:rPr>
              <a:t>Los datos del AULA informan y mejoran las decisiones de los niveles superiores: ejemplo, alertas de riesgo (asistencia, NEE), señales para prioridades del sostenedor…</a:t>
            </a:r>
            <a:endParaRPr/>
          </a:p>
          <a:p>
            <a:pPr marL="0" marR="0" lvl="0" indent="0" algn="l" rtl="0">
              <a:lnSpc>
                <a:spcPct val="100000"/>
              </a:lnSpc>
              <a:spcBef>
                <a:spcPts val="0"/>
              </a:spcBef>
              <a:spcAft>
                <a:spcPts val="0"/>
              </a:spcAft>
              <a:buClr>
                <a:srgbClr val="000000"/>
              </a:buClr>
              <a:buSzPts val="1100"/>
              <a:buFont typeface="Arial"/>
              <a:buNone/>
            </a:pPr>
            <a:endParaRPr sz="1100" i="0">
              <a:solidFill>
                <a:srgbClr val="C0D8F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Arial"/>
              <a:buNone/>
            </a:pPr>
            <a:endParaRPr sz="1100" i="0">
              <a:solidFill>
                <a:srgbClr val="C0D8F0"/>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sz="1100" i="0">
              <a:solidFill>
                <a:srgbClr val="C0D8F0"/>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sz="1100" i="0">
              <a:solidFill>
                <a:srgbClr val="C0D8F0"/>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sz="1100" i="0"/>
          </a:p>
          <a:p>
            <a:pPr marL="457200" marR="0" lvl="0" indent="-228600" algn="l" rtl="0">
              <a:lnSpc>
                <a:spcPct val="100000"/>
              </a:lnSpc>
              <a:spcBef>
                <a:spcPts val="0"/>
              </a:spcBef>
              <a:spcAft>
                <a:spcPts val="0"/>
              </a:spcAft>
              <a:buClr>
                <a:srgbClr val="000000"/>
              </a:buClr>
              <a:buSzPts val="1100"/>
              <a:buFont typeface="Arial"/>
              <a:buNone/>
            </a:pPr>
            <a:endParaRPr sz="1100"/>
          </a:p>
        </p:txBody>
      </p:sp>
      <p:sp>
        <p:nvSpPr>
          <p:cNvPr id="94" name="Google Shape;94;p2: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s-CL" sz="1400" b="0" i="0" u="none" strike="noStrike" cap="none">
                <a:solidFill>
                  <a:srgbClr val="000000"/>
                </a:solidFill>
                <a:latin typeface="Arial"/>
                <a:ea typeface="Arial"/>
                <a:cs typeface="Arial"/>
                <a:sym typeface="Arial"/>
              </a:rPr>
              <a:t>5</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4" name="Google Shape;114;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228600" algn="l" rtl="0">
              <a:lnSpc>
                <a:spcPct val="100000"/>
              </a:lnSpc>
              <a:spcBef>
                <a:spcPts val="0"/>
              </a:spcBef>
              <a:spcAft>
                <a:spcPts val="0"/>
              </a:spcAft>
              <a:buClr>
                <a:srgbClr val="000000"/>
              </a:buClr>
              <a:buSzPts val="1100"/>
              <a:buFont typeface="Arial"/>
              <a:buNone/>
            </a:pPr>
            <a:endParaRPr/>
          </a:p>
        </p:txBody>
      </p:sp>
      <p:sp>
        <p:nvSpPr>
          <p:cNvPr id="115" name="Google Shape;115;p3: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s-CL" sz="1400" b="0" i="0" u="none" strike="noStrike" cap="none">
                <a:solidFill>
                  <a:srgbClr val="000000"/>
                </a:solidFill>
                <a:latin typeface="Arial"/>
                <a:ea typeface="Arial"/>
                <a:cs typeface="Arial"/>
                <a:sym typeface="Arial"/>
              </a:rPr>
              <a:t>6</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4" name="Google Shape;134;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298450" algn="l" rtl="0">
              <a:lnSpc>
                <a:spcPct val="100000"/>
              </a:lnSpc>
              <a:spcBef>
                <a:spcPts val="0"/>
              </a:spcBef>
              <a:spcAft>
                <a:spcPts val="0"/>
              </a:spcAft>
              <a:buClr>
                <a:srgbClr val="000000"/>
              </a:buClr>
              <a:buSzPts val="1100"/>
              <a:buFont typeface="Arial"/>
              <a:buChar char="●"/>
            </a:pPr>
            <a:r>
              <a:rPr lang="es-CL"/>
              <a:t>Tramo 1 es alta vulnerabilidad, familias en situación de pobreza</a:t>
            </a:r>
            <a:endParaRPr/>
          </a:p>
        </p:txBody>
      </p:sp>
      <p:sp>
        <p:nvSpPr>
          <p:cNvPr id="135" name="Google Shape;135;p4: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s-CL" sz="1400" b="0" i="0" u="none" strike="noStrike" cap="none">
                <a:solidFill>
                  <a:srgbClr val="000000"/>
                </a:solidFill>
                <a:latin typeface="Arial"/>
                <a:ea typeface="Arial"/>
                <a:cs typeface="Arial"/>
                <a:sym typeface="Arial"/>
              </a:rPr>
              <a:t>7</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9" name="Google Shape;159;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7" name="Google Shape;16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6" name="Google Shape;176;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228600" algn="l" rtl="0">
              <a:lnSpc>
                <a:spcPct val="100000"/>
              </a:lnSpc>
              <a:spcBef>
                <a:spcPts val="0"/>
              </a:spcBef>
              <a:spcAft>
                <a:spcPts val="0"/>
              </a:spcAft>
              <a:buClr>
                <a:srgbClr val="000000"/>
              </a:buClr>
              <a:buSzPts val="1100"/>
              <a:buFont typeface="Arial"/>
              <a:buNone/>
            </a:pPr>
            <a:endParaRPr/>
          </a:p>
        </p:txBody>
      </p:sp>
      <p:sp>
        <p:nvSpPr>
          <p:cNvPr id="177" name="Google Shape;177;p7: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s-CL" sz="1400" b="0" i="0" u="none" strike="noStrike" cap="none">
                <a:solidFill>
                  <a:srgbClr val="000000"/>
                </a:solidFill>
                <a:latin typeface="Arial"/>
                <a:ea typeface="Arial"/>
                <a:cs typeface="Arial"/>
                <a:sym typeface="Arial"/>
              </a:rPr>
              <a:t>10</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6" name="Google Shape;206;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298450" algn="l" rtl="0">
              <a:lnSpc>
                <a:spcPct val="100000"/>
              </a:lnSpc>
              <a:spcBef>
                <a:spcPts val="0"/>
              </a:spcBef>
              <a:spcAft>
                <a:spcPts val="0"/>
              </a:spcAft>
              <a:buClr>
                <a:srgbClr val="000000"/>
              </a:buClr>
              <a:buSzPts val="1100"/>
              <a:buFont typeface="Arial"/>
              <a:buChar char="●"/>
            </a:pPr>
            <a:r>
              <a:rPr lang="es-CL" sz="1100"/>
              <a:t>Marzano señala que lo que ocurre en el aula supera la influencia del currículum o los recursos. Hattie, con su concepto de "enseñanza visible", enfatiza que el docente debe conocer y ajustar su enseñanza a la comprensión de cada estudiante. Wiliam aboga por el uso de la evidencia de aprendizaje en tiempo real (evaluación formativa) para tomar decisiones pedagógicas al instante, considerándola la palanca de mejora más poderosa.</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8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5" name="Google Shape;215;p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5" name="Google Shape;225;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5" name="Google Shape;235;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4" name="Google Shape;244;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38a7120b606_0_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9" name="Google Shape;249;g38a7120b606_0_36:notes"/>
          <p:cNvSpPr>
            <a:spLocks noGrp="1" noRot="1" noChangeAspect="1"/>
          </p:cNvSpPr>
          <p:nvPr>
            <p:ph type="sldImg" idx="2"/>
          </p:nvPr>
        </p:nvSpPr>
        <p:spPr>
          <a:xfrm>
            <a:off x="397565" y="685488"/>
            <a:ext cx="6063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38a7120b606_0_7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9" name="Google Shape;259;g38a7120b606_0_72:notes"/>
          <p:cNvSpPr>
            <a:spLocks noGrp="1" noRot="1" noChangeAspect="1"/>
          </p:cNvSpPr>
          <p:nvPr>
            <p:ph type="sldImg" idx="2"/>
          </p:nvPr>
        </p:nvSpPr>
        <p:spPr>
          <a:xfrm>
            <a:off x="397565" y="685488"/>
            <a:ext cx="6063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38a7120b606_0_9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82" name="Google Shape;282;g38a7120b606_0_91:notes"/>
          <p:cNvSpPr>
            <a:spLocks noGrp="1" noRot="1" noChangeAspect="1"/>
          </p:cNvSpPr>
          <p:nvPr>
            <p:ph type="sldImg" idx="2"/>
          </p:nvPr>
        </p:nvSpPr>
        <p:spPr>
          <a:xfrm>
            <a:off x="397565" y="685488"/>
            <a:ext cx="6063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38a7120b606_0_98:notes"/>
          <p:cNvSpPr txBox="1">
            <a:spLocks noGrp="1"/>
          </p:cNvSpPr>
          <p:nvPr>
            <p:ph type="body" idx="1"/>
          </p:nvPr>
        </p:nvSpPr>
        <p:spPr>
          <a:xfrm>
            <a:off x="685800" y="4343400"/>
            <a:ext cx="5486400" cy="4114800"/>
          </a:xfrm>
          <a:prstGeom prst="rect">
            <a:avLst/>
          </a:prstGeom>
          <a:noFill/>
          <a:ln>
            <a:noFill/>
          </a:ln>
        </p:spPr>
        <p:txBody>
          <a:bodyPr spcFirstLastPara="1" wrap="square" lIns="91300" tIns="91300" rIns="91300" bIns="91300" anchor="t" anchorCtr="0">
            <a:noAutofit/>
          </a:bodyPr>
          <a:lstStyle/>
          <a:p>
            <a:pPr marL="0" lvl="0" indent="0" algn="l" rtl="0">
              <a:lnSpc>
                <a:spcPct val="100000"/>
              </a:lnSpc>
              <a:spcBef>
                <a:spcPts val="0"/>
              </a:spcBef>
              <a:spcAft>
                <a:spcPts val="0"/>
              </a:spcAft>
              <a:buSzPts val="1100"/>
              <a:buNone/>
            </a:pPr>
            <a:endParaRPr/>
          </a:p>
        </p:txBody>
      </p:sp>
      <p:sp>
        <p:nvSpPr>
          <p:cNvPr id="292" name="Google Shape;292;g38a7120b606_0_98:notes"/>
          <p:cNvSpPr>
            <a:spLocks noGrp="1" noRot="1" noChangeAspect="1"/>
          </p:cNvSpPr>
          <p:nvPr>
            <p:ph type="sldImg" idx="2"/>
          </p:nvPr>
        </p:nvSpPr>
        <p:spPr>
          <a:xfrm>
            <a:off x="397565" y="685488"/>
            <a:ext cx="6063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g38a7120b606_0_145:notes"/>
          <p:cNvSpPr txBox="1">
            <a:spLocks noGrp="1"/>
          </p:cNvSpPr>
          <p:nvPr>
            <p:ph type="body" idx="1"/>
          </p:nvPr>
        </p:nvSpPr>
        <p:spPr>
          <a:xfrm>
            <a:off x="685800" y="4343400"/>
            <a:ext cx="5486400" cy="4114800"/>
          </a:xfrm>
          <a:prstGeom prst="rect">
            <a:avLst/>
          </a:prstGeom>
          <a:noFill/>
          <a:ln>
            <a:noFill/>
          </a:ln>
        </p:spPr>
        <p:txBody>
          <a:bodyPr spcFirstLastPara="1" wrap="square" lIns="91300" tIns="91300" rIns="91300" bIns="91300" anchor="t" anchorCtr="0">
            <a:noAutofit/>
          </a:bodyPr>
          <a:lstStyle/>
          <a:p>
            <a:pPr marL="0" lvl="0" indent="0" algn="l" rtl="0">
              <a:lnSpc>
                <a:spcPct val="100000"/>
              </a:lnSpc>
              <a:spcBef>
                <a:spcPts val="0"/>
              </a:spcBef>
              <a:spcAft>
                <a:spcPts val="0"/>
              </a:spcAft>
              <a:buSzPts val="1100"/>
              <a:buNone/>
            </a:pPr>
            <a:endParaRPr/>
          </a:p>
        </p:txBody>
      </p:sp>
      <p:sp>
        <p:nvSpPr>
          <p:cNvPr id="351" name="Google Shape;351;g38a7120b606_0_145:notes"/>
          <p:cNvSpPr>
            <a:spLocks noGrp="1" noRot="1" noChangeAspect="1"/>
          </p:cNvSpPr>
          <p:nvPr>
            <p:ph type="sldImg" idx="2"/>
          </p:nvPr>
        </p:nvSpPr>
        <p:spPr>
          <a:xfrm>
            <a:off x="397565" y="685488"/>
            <a:ext cx="6063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38a7120b606_0_160:notes"/>
          <p:cNvSpPr txBox="1">
            <a:spLocks noGrp="1"/>
          </p:cNvSpPr>
          <p:nvPr>
            <p:ph type="body" idx="1"/>
          </p:nvPr>
        </p:nvSpPr>
        <p:spPr>
          <a:xfrm>
            <a:off x="685800" y="4343400"/>
            <a:ext cx="5486400" cy="4114800"/>
          </a:xfrm>
          <a:prstGeom prst="rect">
            <a:avLst/>
          </a:prstGeom>
          <a:noFill/>
          <a:ln>
            <a:noFill/>
          </a:ln>
        </p:spPr>
        <p:txBody>
          <a:bodyPr spcFirstLastPara="1" wrap="square" lIns="91300" tIns="91300" rIns="91300" bIns="91300" anchor="t" anchorCtr="0">
            <a:noAutofit/>
          </a:bodyPr>
          <a:lstStyle/>
          <a:p>
            <a:pPr marL="0" lvl="0" indent="0" algn="l" rtl="0">
              <a:lnSpc>
                <a:spcPct val="100000"/>
              </a:lnSpc>
              <a:spcBef>
                <a:spcPts val="0"/>
              </a:spcBef>
              <a:spcAft>
                <a:spcPts val="0"/>
              </a:spcAft>
              <a:buSzPts val="1100"/>
              <a:buNone/>
            </a:pPr>
            <a:endParaRPr/>
          </a:p>
        </p:txBody>
      </p:sp>
      <p:sp>
        <p:nvSpPr>
          <p:cNvPr id="377" name="Google Shape;377;g38a7120b606_0_160:notes"/>
          <p:cNvSpPr>
            <a:spLocks noGrp="1" noRot="1" noChangeAspect="1"/>
          </p:cNvSpPr>
          <p:nvPr>
            <p:ph type="sldImg" idx="2"/>
          </p:nvPr>
        </p:nvSpPr>
        <p:spPr>
          <a:xfrm>
            <a:off x="397565" y="685488"/>
            <a:ext cx="6063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g38a7120b606_0_185:notes"/>
          <p:cNvSpPr txBox="1">
            <a:spLocks noGrp="1"/>
          </p:cNvSpPr>
          <p:nvPr>
            <p:ph type="body" idx="1"/>
          </p:nvPr>
        </p:nvSpPr>
        <p:spPr>
          <a:xfrm>
            <a:off x="685800" y="4343400"/>
            <a:ext cx="5486400" cy="4114800"/>
          </a:xfrm>
          <a:prstGeom prst="rect">
            <a:avLst/>
          </a:prstGeom>
          <a:noFill/>
          <a:ln>
            <a:noFill/>
          </a:ln>
        </p:spPr>
        <p:txBody>
          <a:bodyPr spcFirstLastPara="1" wrap="square" lIns="91300" tIns="91300" rIns="91300" bIns="91300" anchor="t" anchorCtr="0">
            <a:noAutofit/>
          </a:bodyPr>
          <a:lstStyle/>
          <a:p>
            <a:pPr marL="0" lvl="0" indent="0" algn="l" rtl="0">
              <a:lnSpc>
                <a:spcPct val="100000"/>
              </a:lnSpc>
              <a:spcBef>
                <a:spcPts val="0"/>
              </a:spcBef>
              <a:spcAft>
                <a:spcPts val="0"/>
              </a:spcAft>
              <a:buSzPts val="1100"/>
              <a:buNone/>
            </a:pPr>
            <a:endParaRPr/>
          </a:p>
        </p:txBody>
      </p:sp>
      <p:sp>
        <p:nvSpPr>
          <p:cNvPr id="396" name="Google Shape;396;g38a7120b606_0_185:notes"/>
          <p:cNvSpPr>
            <a:spLocks noGrp="1" noRot="1" noChangeAspect="1"/>
          </p:cNvSpPr>
          <p:nvPr>
            <p:ph type="sldImg" idx="2"/>
          </p:nvPr>
        </p:nvSpPr>
        <p:spPr>
          <a:xfrm>
            <a:off x="397565" y="685488"/>
            <a:ext cx="6063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g38a7120b606_0_225:notes"/>
          <p:cNvSpPr txBox="1">
            <a:spLocks noGrp="1"/>
          </p:cNvSpPr>
          <p:nvPr>
            <p:ph type="body" idx="1"/>
          </p:nvPr>
        </p:nvSpPr>
        <p:spPr>
          <a:xfrm>
            <a:off x="685800" y="4343400"/>
            <a:ext cx="5486400" cy="4114800"/>
          </a:xfrm>
          <a:prstGeom prst="rect">
            <a:avLst/>
          </a:prstGeom>
          <a:noFill/>
          <a:ln>
            <a:noFill/>
          </a:ln>
        </p:spPr>
        <p:txBody>
          <a:bodyPr spcFirstLastPara="1" wrap="square" lIns="91300" tIns="91300" rIns="91300" bIns="91300" anchor="t" anchorCtr="0">
            <a:noAutofit/>
          </a:bodyPr>
          <a:lstStyle/>
          <a:p>
            <a:pPr marL="0" lvl="0" indent="0" algn="l" rtl="0">
              <a:lnSpc>
                <a:spcPct val="100000"/>
              </a:lnSpc>
              <a:spcBef>
                <a:spcPts val="0"/>
              </a:spcBef>
              <a:spcAft>
                <a:spcPts val="0"/>
              </a:spcAft>
              <a:buSzPts val="1100"/>
              <a:buNone/>
            </a:pPr>
            <a:endParaRPr/>
          </a:p>
        </p:txBody>
      </p:sp>
      <p:sp>
        <p:nvSpPr>
          <p:cNvPr id="442" name="Google Shape;442;g38a7120b606_0_225:notes"/>
          <p:cNvSpPr>
            <a:spLocks noGrp="1" noRot="1" noChangeAspect="1"/>
          </p:cNvSpPr>
          <p:nvPr>
            <p:ph type="sldImg" idx="2"/>
          </p:nvPr>
        </p:nvSpPr>
        <p:spPr>
          <a:xfrm>
            <a:off x="397565" y="685488"/>
            <a:ext cx="6063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g38a7120b606_0_240:notes"/>
          <p:cNvSpPr txBox="1">
            <a:spLocks noGrp="1"/>
          </p:cNvSpPr>
          <p:nvPr>
            <p:ph type="body" idx="1"/>
          </p:nvPr>
        </p:nvSpPr>
        <p:spPr>
          <a:xfrm>
            <a:off x="685800" y="4343400"/>
            <a:ext cx="5486400" cy="4114800"/>
          </a:xfrm>
          <a:prstGeom prst="rect">
            <a:avLst/>
          </a:prstGeom>
          <a:noFill/>
          <a:ln>
            <a:noFill/>
          </a:ln>
        </p:spPr>
        <p:txBody>
          <a:bodyPr spcFirstLastPara="1" wrap="square" lIns="91300" tIns="91300" rIns="91300" bIns="91300" anchor="t" anchorCtr="0">
            <a:noAutofit/>
          </a:bodyPr>
          <a:lstStyle/>
          <a:p>
            <a:pPr marL="0" lvl="0" indent="0" algn="l" rtl="0">
              <a:lnSpc>
                <a:spcPct val="100000"/>
              </a:lnSpc>
              <a:spcBef>
                <a:spcPts val="0"/>
              </a:spcBef>
              <a:spcAft>
                <a:spcPts val="0"/>
              </a:spcAft>
              <a:buSzPts val="1100"/>
              <a:buNone/>
            </a:pPr>
            <a:endParaRPr/>
          </a:p>
        </p:txBody>
      </p:sp>
      <p:sp>
        <p:nvSpPr>
          <p:cNvPr id="474" name="Google Shape;474;g38a7120b606_0_240:notes"/>
          <p:cNvSpPr>
            <a:spLocks noGrp="1" noRot="1" noChangeAspect="1"/>
          </p:cNvSpPr>
          <p:nvPr>
            <p:ph type="sldImg" idx="2"/>
          </p:nvPr>
        </p:nvSpPr>
        <p:spPr>
          <a:xfrm>
            <a:off x="397565" y="685488"/>
            <a:ext cx="6063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p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87" name="Google Shape;487;p9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00" name="Google Shape;500;p9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g3d7cff7dade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15" name="Google Shape;515;g3d7cff7dade_0_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p:cNvGrpSpPr/>
        <p:nvPr/>
      </p:nvGrpSpPr>
      <p:grpSpPr>
        <a:xfrm>
          <a:off x="0" y="0"/>
          <a:ext cx="0" cy="0"/>
          <a:chOff x="0" y="0"/>
          <a:chExt cx="0" cy="0"/>
        </a:xfrm>
      </p:grpSpPr>
      <p:sp>
        <p:nvSpPr>
          <p:cNvPr id="529" name="Google Shape;529;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30" name="Google Shape;530;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75" name="Google Shape;575;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p9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endParaRPr/>
          </a:p>
        </p:txBody>
      </p:sp>
      <p:sp>
        <p:nvSpPr>
          <p:cNvPr id="587" name="Google Shape;587;p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3"/>
        <p:cNvGrpSpPr/>
        <p:nvPr/>
      </p:nvGrpSpPr>
      <p:grpSpPr>
        <a:xfrm>
          <a:off x="0" y="0"/>
          <a:ext cx="0" cy="0"/>
          <a:chOff x="0" y="0"/>
          <a:chExt cx="0" cy="0"/>
        </a:xfrm>
      </p:grpSpPr>
      <p:sp>
        <p:nvSpPr>
          <p:cNvPr id="594" name="Google Shape;594;p19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95" name="Google Shape;595;p1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p:cNvGrpSpPr/>
        <p:nvPr/>
      </p:nvGrpSpPr>
      <p:grpSpPr>
        <a:xfrm>
          <a:off x="0" y="0"/>
          <a:ext cx="0" cy="0"/>
          <a:chOff x="0" y="0"/>
          <a:chExt cx="0" cy="0"/>
        </a:xfrm>
      </p:grpSpPr>
      <p:sp>
        <p:nvSpPr>
          <p:cNvPr id="602" name="Google Shape;602;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03" name="Google Shape;603;p1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11" name="Google Shape;611;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Google Shape;618;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19" name="Google Shape;619;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p:cNvGrpSpPr/>
        <p:nvPr/>
      </p:nvGrpSpPr>
      <p:grpSpPr>
        <a:xfrm>
          <a:off x="0" y="0"/>
          <a:ext cx="0" cy="0"/>
          <a:chOff x="0" y="0"/>
          <a:chExt cx="0" cy="0"/>
        </a:xfrm>
      </p:grpSpPr>
      <p:sp>
        <p:nvSpPr>
          <p:cNvPr id="637" name="Google Shape;637;p19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38" name="Google Shape;638;p1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4"/>
        <p:cNvGrpSpPr/>
        <p:nvPr/>
      </p:nvGrpSpPr>
      <p:grpSpPr>
        <a:xfrm>
          <a:off x="0" y="0"/>
          <a:ext cx="0" cy="0"/>
          <a:chOff x="0" y="0"/>
          <a:chExt cx="0" cy="0"/>
        </a:xfrm>
      </p:grpSpPr>
      <p:sp>
        <p:nvSpPr>
          <p:cNvPr id="645" name="Google Shape;645;p6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46" name="Google Shape;646;p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a de título">
  <p:cSld name="1_Diapositiva de título">
    <p:spTree>
      <p:nvGrpSpPr>
        <p:cNvPr id="1" name="Shape 11"/>
        <p:cNvGrpSpPr/>
        <p:nvPr/>
      </p:nvGrpSpPr>
      <p:grpSpPr>
        <a:xfrm>
          <a:off x="0" y="0"/>
          <a:ext cx="0" cy="0"/>
          <a:chOff x="0" y="0"/>
          <a:chExt cx="0" cy="0"/>
        </a:xfrm>
      </p:grpSpPr>
      <p:pic>
        <p:nvPicPr>
          <p:cNvPr id="12" name="Google Shape;12;p162"/>
          <p:cNvPicPr preferRelativeResize="0"/>
          <p:nvPr/>
        </p:nvPicPr>
        <p:blipFill rotWithShape="1">
          <a:blip r:embed="rId2">
            <a:alphaModFix/>
          </a:blip>
          <a:srcRect/>
          <a:stretch/>
        </p:blipFill>
        <p:spPr>
          <a:xfrm>
            <a:off x="0" y="0"/>
            <a:ext cx="12192000" cy="6858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vertical y texto">
  <p:cSld name="Título vertical y texto">
    <p:spTree>
      <p:nvGrpSpPr>
        <p:cNvPr id="1" name="Shape 13"/>
        <p:cNvGrpSpPr/>
        <p:nvPr/>
      </p:nvGrpSpPr>
      <p:grpSpPr>
        <a:xfrm>
          <a:off x="0" y="0"/>
          <a:ext cx="0" cy="0"/>
          <a:chOff x="0" y="0"/>
          <a:chExt cx="0" cy="0"/>
        </a:xfrm>
      </p:grpSpPr>
      <p:pic>
        <p:nvPicPr>
          <p:cNvPr id="14" name="Google Shape;14;p164"/>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15" name="Google Shape;15;p164"/>
          <p:cNvPicPr preferRelativeResize="0"/>
          <p:nvPr/>
        </p:nvPicPr>
        <p:blipFill rotWithShape="1">
          <a:blip r:embed="rId3">
            <a:alphaModFix/>
          </a:blip>
          <a:srcRect/>
          <a:stretch/>
        </p:blipFill>
        <p:spPr>
          <a:xfrm>
            <a:off x="10257220" y="6650558"/>
            <a:ext cx="1441524" cy="88352"/>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Encabezado de sección">
  <p:cSld name="Encabezado de sección">
    <p:spTree>
      <p:nvGrpSpPr>
        <p:cNvPr id="1" name="Shape 16"/>
        <p:cNvGrpSpPr/>
        <p:nvPr/>
      </p:nvGrpSpPr>
      <p:grpSpPr>
        <a:xfrm>
          <a:off x="0" y="0"/>
          <a:ext cx="0" cy="0"/>
          <a:chOff x="0" y="0"/>
          <a:chExt cx="0" cy="0"/>
        </a:xfrm>
      </p:grpSpPr>
      <p:pic>
        <p:nvPicPr>
          <p:cNvPr id="17" name="Google Shape;17;p163"/>
          <p:cNvPicPr preferRelativeResize="0"/>
          <p:nvPr/>
        </p:nvPicPr>
        <p:blipFill rotWithShape="1">
          <a:blip r:embed="rId2">
            <a:alphaModFix/>
          </a:blip>
          <a:srcRect/>
          <a:stretch/>
        </p:blipFill>
        <p:spPr>
          <a:xfrm>
            <a:off x="-1" y="0"/>
            <a:ext cx="12192001" cy="6858000"/>
          </a:xfrm>
          <a:prstGeom prst="rect">
            <a:avLst/>
          </a:prstGeom>
          <a:noFill/>
          <a:ln>
            <a:noFill/>
          </a:ln>
        </p:spPr>
      </p:pic>
      <p:pic>
        <p:nvPicPr>
          <p:cNvPr id="18" name="Google Shape;18;p163"/>
          <p:cNvPicPr preferRelativeResize="0"/>
          <p:nvPr/>
        </p:nvPicPr>
        <p:blipFill rotWithShape="1">
          <a:blip r:embed="rId3">
            <a:alphaModFix/>
          </a:blip>
          <a:srcRect/>
          <a:stretch/>
        </p:blipFill>
        <p:spPr>
          <a:xfrm>
            <a:off x="682914" y="195969"/>
            <a:ext cx="1441524" cy="88352"/>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19"/>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Lámina interior 1">
  <p:cSld name="Lámina interior 1">
    <p:bg>
      <p:bgPr>
        <a:blipFill>
          <a:blip r:embed="rId2">
            <a:alphaModFix/>
          </a:blip>
          <a:stretch>
            <a:fillRect/>
          </a:stretch>
        </a:blipFill>
        <a:effectLst/>
      </p:bgPr>
    </p:bg>
    <p:spTree>
      <p:nvGrpSpPr>
        <p:cNvPr id="1" name="Shape 20"/>
        <p:cNvGrpSpPr/>
        <p:nvPr/>
      </p:nvGrpSpPr>
      <p:grpSpPr>
        <a:xfrm>
          <a:off x="0" y="0"/>
          <a:ext cx="0" cy="0"/>
          <a:chOff x="0" y="0"/>
          <a:chExt cx="0" cy="0"/>
        </a:xfrm>
      </p:grpSpPr>
      <p:sp>
        <p:nvSpPr>
          <p:cNvPr id="21" name="Google Shape;21;p19"/>
          <p:cNvSpPr txBox="1">
            <a:spLocks noGrp="1"/>
          </p:cNvSpPr>
          <p:nvPr>
            <p:ph type="body" idx="1"/>
          </p:nvPr>
        </p:nvSpPr>
        <p:spPr>
          <a:xfrm>
            <a:off x="715309" y="900983"/>
            <a:ext cx="9585138" cy="596123"/>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000"/>
              </a:spcBef>
              <a:spcAft>
                <a:spcPts val="0"/>
              </a:spcAft>
              <a:buClr>
                <a:schemeClr val="dk1"/>
              </a:buClr>
              <a:buSzPts val="2800"/>
              <a:buFont typeface="Arial"/>
              <a:buNone/>
              <a:defRPr sz="2800" b="1" i="0" u="none" strike="noStrike" cap="none">
                <a:solidFill>
                  <a:schemeClr val="dk1"/>
                </a:solidFill>
                <a:latin typeface="Verdana"/>
                <a:ea typeface="Verdana"/>
                <a:cs typeface="Verdana"/>
                <a:sym typeface="Verdana"/>
              </a:defRPr>
            </a:lvl1pPr>
            <a:lvl2pPr marL="914400" marR="0" lvl="1" indent="-228600" algn="l">
              <a:lnSpc>
                <a:spcPct val="90000"/>
              </a:lnSpc>
              <a:spcBef>
                <a:spcPts val="500"/>
              </a:spcBef>
              <a:spcAft>
                <a:spcPts val="0"/>
              </a:spcAft>
              <a:buClr>
                <a:srgbClr val="8991B0"/>
              </a:buClr>
              <a:buSzPts val="2000"/>
              <a:buFont typeface="Arial"/>
              <a:buNone/>
              <a:defRPr sz="2000" b="0" i="0" u="none" strike="noStrike" cap="none">
                <a:solidFill>
                  <a:srgbClr val="8991B0"/>
                </a:solidFill>
                <a:latin typeface="Verdana"/>
                <a:ea typeface="Verdana"/>
                <a:cs typeface="Verdana"/>
                <a:sym typeface="Verdana"/>
              </a:defRPr>
            </a:lvl2pPr>
            <a:lvl3pPr marL="1371600" marR="0" lvl="2" indent="-228600" algn="l">
              <a:lnSpc>
                <a:spcPct val="90000"/>
              </a:lnSpc>
              <a:spcBef>
                <a:spcPts val="500"/>
              </a:spcBef>
              <a:spcAft>
                <a:spcPts val="0"/>
              </a:spcAft>
              <a:buClr>
                <a:srgbClr val="8991B0"/>
              </a:buClr>
              <a:buSzPts val="1800"/>
              <a:buFont typeface="Arial"/>
              <a:buNone/>
              <a:defRPr sz="1800" b="0" i="0" u="none" strike="noStrike" cap="none">
                <a:solidFill>
                  <a:srgbClr val="8991B0"/>
                </a:solidFill>
                <a:latin typeface="Verdana"/>
                <a:ea typeface="Verdana"/>
                <a:cs typeface="Verdana"/>
                <a:sym typeface="Verdana"/>
              </a:defRPr>
            </a:lvl3pPr>
            <a:lvl4pPr marL="1828800" marR="0" lvl="3" indent="-228600" algn="l">
              <a:lnSpc>
                <a:spcPct val="90000"/>
              </a:lnSpc>
              <a:spcBef>
                <a:spcPts val="500"/>
              </a:spcBef>
              <a:spcAft>
                <a:spcPts val="0"/>
              </a:spcAft>
              <a:buClr>
                <a:srgbClr val="8991B0"/>
              </a:buClr>
              <a:buSzPts val="1600"/>
              <a:buFont typeface="Arial"/>
              <a:buNone/>
              <a:defRPr sz="1600" b="0" i="0" u="none" strike="noStrike" cap="none">
                <a:solidFill>
                  <a:srgbClr val="8991B0"/>
                </a:solidFill>
                <a:latin typeface="Verdana"/>
                <a:ea typeface="Verdana"/>
                <a:cs typeface="Verdana"/>
                <a:sym typeface="Verdana"/>
              </a:defRPr>
            </a:lvl4pPr>
            <a:lvl5pPr marL="2286000" marR="0" lvl="4" indent="-228600" algn="l">
              <a:lnSpc>
                <a:spcPct val="90000"/>
              </a:lnSpc>
              <a:spcBef>
                <a:spcPts val="500"/>
              </a:spcBef>
              <a:spcAft>
                <a:spcPts val="0"/>
              </a:spcAft>
              <a:buClr>
                <a:srgbClr val="8991B0"/>
              </a:buClr>
              <a:buSzPts val="1600"/>
              <a:buFont typeface="Arial"/>
              <a:buNone/>
              <a:defRPr sz="1600" b="0" i="0" u="none" strike="noStrike" cap="none">
                <a:solidFill>
                  <a:srgbClr val="8991B0"/>
                </a:solidFill>
                <a:latin typeface="Verdana"/>
                <a:ea typeface="Verdana"/>
                <a:cs typeface="Verdana"/>
                <a:sym typeface="Verdana"/>
              </a:defRPr>
            </a:lvl5pPr>
            <a:lvl6pPr marL="2743200" marR="0" lvl="5" indent="-228600" algn="l">
              <a:lnSpc>
                <a:spcPct val="90000"/>
              </a:lnSpc>
              <a:spcBef>
                <a:spcPts val="500"/>
              </a:spcBef>
              <a:spcAft>
                <a:spcPts val="0"/>
              </a:spcAft>
              <a:buClr>
                <a:srgbClr val="8991B0"/>
              </a:buClr>
              <a:buSzPts val="1600"/>
              <a:buFont typeface="Arial"/>
              <a:buNone/>
              <a:defRPr sz="1600" b="0" i="0" u="none" strike="noStrike" cap="none">
                <a:solidFill>
                  <a:srgbClr val="8991B0"/>
                </a:solidFill>
                <a:latin typeface="Verdana"/>
                <a:ea typeface="Verdana"/>
                <a:cs typeface="Verdana"/>
                <a:sym typeface="Verdana"/>
              </a:defRPr>
            </a:lvl6pPr>
            <a:lvl7pPr marL="3200400" marR="0" lvl="6" indent="-228600" algn="l">
              <a:lnSpc>
                <a:spcPct val="90000"/>
              </a:lnSpc>
              <a:spcBef>
                <a:spcPts val="500"/>
              </a:spcBef>
              <a:spcAft>
                <a:spcPts val="0"/>
              </a:spcAft>
              <a:buClr>
                <a:srgbClr val="8991B0"/>
              </a:buClr>
              <a:buSzPts val="1600"/>
              <a:buFont typeface="Arial"/>
              <a:buNone/>
              <a:defRPr sz="1600" b="0" i="0" u="none" strike="noStrike" cap="none">
                <a:solidFill>
                  <a:srgbClr val="8991B0"/>
                </a:solidFill>
                <a:latin typeface="Verdana"/>
                <a:ea typeface="Verdana"/>
                <a:cs typeface="Verdana"/>
                <a:sym typeface="Verdana"/>
              </a:defRPr>
            </a:lvl7pPr>
            <a:lvl8pPr marL="3657600" marR="0" lvl="7" indent="-228600" algn="l">
              <a:lnSpc>
                <a:spcPct val="90000"/>
              </a:lnSpc>
              <a:spcBef>
                <a:spcPts val="500"/>
              </a:spcBef>
              <a:spcAft>
                <a:spcPts val="0"/>
              </a:spcAft>
              <a:buClr>
                <a:srgbClr val="8991B0"/>
              </a:buClr>
              <a:buSzPts val="1600"/>
              <a:buFont typeface="Arial"/>
              <a:buNone/>
              <a:defRPr sz="1600" b="0" i="0" u="none" strike="noStrike" cap="none">
                <a:solidFill>
                  <a:srgbClr val="8991B0"/>
                </a:solidFill>
                <a:latin typeface="Verdana"/>
                <a:ea typeface="Verdana"/>
                <a:cs typeface="Verdana"/>
                <a:sym typeface="Verdana"/>
              </a:defRPr>
            </a:lvl8pPr>
            <a:lvl9pPr marL="4114800" marR="0" lvl="8" indent="-228600" algn="l">
              <a:lnSpc>
                <a:spcPct val="90000"/>
              </a:lnSpc>
              <a:spcBef>
                <a:spcPts val="500"/>
              </a:spcBef>
              <a:spcAft>
                <a:spcPts val="0"/>
              </a:spcAft>
              <a:buClr>
                <a:srgbClr val="8991B0"/>
              </a:buClr>
              <a:buSzPts val="1600"/>
              <a:buFont typeface="Arial"/>
              <a:buNone/>
              <a:defRPr sz="1600" b="0" i="0" u="none" strike="noStrike" cap="none">
                <a:solidFill>
                  <a:srgbClr val="8991B0"/>
                </a:solidFill>
                <a:latin typeface="Verdana"/>
                <a:ea typeface="Verdana"/>
                <a:cs typeface="Verdana"/>
                <a:sym typeface="Verdana"/>
              </a:defRPr>
            </a:lvl9pPr>
          </a:lstStyle>
          <a:p>
            <a:endParaRPr/>
          </a:p>
        </p:txBody>
      </p:sp>
      <p:sp>
        <p:nvSpPr>
          <p:cNvPr id="22" name="Google Shape;22;p19"/>
          <p:cNvSpPr txBox="1">
            <a:spLocks noGrp="1"/>
          </p:cNvSpPr>
          <p:nvPr>
            <p:ph type="body" idx="2"/>
          </p:nvPr>
        </p:nvSpPr>
        <p:spPr>
          <a:xfrm>
            <a:off x="3613036" y="2291313"/>
            <a:ext cx="5279952" cy="2275373"/>
          </a:xfrm>
          <a:prstGeom prst="rect">
            <a:avLst/>
          </a:prstGeom>
          <a:noFill/>
          <a:ln>
            <a:noFill/>
          </a:ln>
        </p:spPr>
        <p:txBody>
          <a:bodyPr spcFirstLastPara="1" wrap="square" lIns="91425" tIns="45700" rIns="91425" bIns="45700" anchor="t" anchorCtr="0">
            <a:normAutofit/>
          </a:bodyPr>
          <a:lstStyle>
            <a:lvl1pPr marL="457200" marR="0" lvl="0" indent="-355600" algn="l">
              <a:lnSpc>
                <a:spcPct val="90000"/>
              </a:lnSpc>
              <a:spcBef>
                <a:spcPts val="1000"/>
              </a:spcBef>
              <a:spcAft>
                <a:spcPts val="0"/>
              </a:spcAft>
              <a:buClr>
                <a:schemeClr val="accent1"/>
              </a:buClr>
              <a:buSzPts val="2000"/>
              <a:buFont typeface="Arial"/>
              <a:buChar char="•"/>
              <a:defRPr sz="2000" b="0" i="0" u="none" strike="noStrike" cap="none">
                <a:solidFill>
                  <a:schemeClr val="accent1"/>
                </a:solidFill>
                <a:latin typeface="Verdana"/>
                <a:ea typeface="Verdana"/>
                <a:cs typeface="Verdana"/>
                <a:sym typeface="Verdana"/>
              </a:defRPr>
            </a:lvl1pPr>
            <a:lvl2pPr marL="914400" marR="0" lvl="1" indent="-381000" algn="l">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Verdana"/>
                <a:ea typeface="Verdana"/>
                <a:cs typeface="Verdana"/>
                <a:sym typeface="Verdana"/>
              </a:defRPr>
            </a:lvl2pPr>
            <a:lvl3pPr marL="1371600" marR="0" lvl="2" indent="-355600" algn="l">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Verdana"/>
                <a:ea typeface="Verdana"/>
                <a:cs typeface="Verdana"/>
                <a:sym typeface="Verdana"/>
              </a:defRPr>
            </a:lvl3pPr>
            <a:lvl4pPr marL="1828800" marR="0" lvl="3" indent="-342900" algn="l">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Verdana"/>
                <a:ea typeface="Verdana"/>
                <a:cs typeface="Verdana"/>
                <a:sym typeface="Verdana"/>
              </a:defRPr>
            </a:lvl4pPr>
            <a:lvl5pPr marL="2286000" marR="0" lvl="4" indent="-342900" algn="l">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Verdana"/>
                <a:ea typeface="Verdana"/>
                <a:cs typeface="Verdana"/>
                <a:sym typeface="Verdana"/>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ido con título">
  <p:cSld name="Contenido con título">
    <p:spTree>
      <p:nvGrpSpPr>
        <p:cNvPr id="1" name="Shape 23"/>
        <p:cNvGrpSpPr/>
        <p:nvPr/>
      </p:nvGrpSpPr>
      <p:grpSpPr>
        <a:xfrm>
          <a:off x="0" y="0"/>
          <a:ext cx="0" cy="0"/>
          <a:chOff x="0" y="0"/>
          <a:chExt cx="0" cy="0"/>
        </a:xfrm>
      </p:grpSpPr>
      <p:pic>
        <p:nvPicPr>
          <p:cNvPr id="24" name="Google Shape;24;p222"/>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25" name="Google Shape;25;p222"/>
          <p:cNvPicPr preferRelativeResize="0"/>
          <p:nvPr/>
        </p:nvPicPr>
        <p:blipFill rotWithShape="1">
          <a:blip r:embed="rId3">
            <a:alphaModFix/>
          </a:blip>
          <a:srcRect/>
          <a:stretch/>
        </p:blipFill>
        <p:spPr>
          <a:xfrm>
            <a:off x="10257220" y="120666"/>
            <a:ext cx="1441524" cy="88352"/>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ítulo y texto vertical">
  <p:cSld name="Título y texto vertical">
    <p:spTree>
      <p:nvGrpSpPr>
        <p:cNvPr id="1" name="Shape 26"/>
        <p:cNvGrpSpPr/>
        <p:nvPr/>
      </p:nvGrpSpPr>
      <p:grpSpPr>
        <a:xfrm>
          <a:off x="0" y="0"/>
          <a:ext cx="0" cy="0"/>
          <a:chOff x="0" y="0"/>
          <a:chExt cx="0" cy="0"/>
        </a:xfrm>
      </p:grpSpPr>
      <p:pic>
        <p:nvPicPr>
          <p:cNvPr id="27" name="Google Shape;27;p168"/>
          <p:cNvPicPr preferRelativeResize="0"/>
          <p:nvPr/>
        </p:nvPicPr>
        <p:blipFill rotWithShape="1">
          <a:blip r:embed="rId2">
            <a:alphaModFix/>
          </a:blip>
          <a:srcRect/>
          <a:stretch/>
        </p:blipFill>
        <p:spPr>
          <a:xfrm>
            <a:off x="0" y="0"/>
            <a:ext cx="12192000" cy="685800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ítulo y objetos">
  <p:cSld name="1_Título y objetos">
    <p:spTree>
      <p:nvGrpSpPr>
        <p:cNvPr id="1" name="Shape 28"/>
        <p:cNvGrpSpPr/>
        <p:nvPr/>
      </p:nvGrpSpPr>
      <p:grpSpPr>
        <a:xfrm>
          <a:off x="0" y="0"/>
          <a:ext cx="0" cy="0"/>
          <a:chOff x="0" y="0"/>
          <a:chExt cx="0" cy="0"/>
        </a:xfrm>
      </p:grpSpPr>
      <p:pic>
        <p:nvPicPr>
          <p:cNvPr id="29" name="Google Shape;29;p223"/>
          <p:cNvPicPr preferRelativeResize="0"/>
          <p:nvPr/>
        </p:nvPicPr>
        <p:blipFill rotWithShape="1">
          <a:blip r:embed="rId2">
            <a:alphaModFix/>
          </a:blip>
          <a:srcRect/>
          <a:stretch/>
        </p:blipFill>
        <p:spPr>
          <a:xfrm>
            <a:off x="0" y="0"/>
            <a:ext cx="12192001" cy="685800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Dos objetos">
  <p:cSld name="Dos objetos">
    <p:spTree>
      <p:nvGrpSpPr>
        <p:cNvPr id="1" name="Shape 30"/>
        <p:cNvGrpSpPr/>
        <p:nvPr/>
      </p:nvGrpSpPr>
      <p:grpSpPr>
        <a:xfrm>
          <a:off x="0" y="0"/>
          <a:ext cx="0" cy="0"/>
          <a:chOff x="0" y="0"/>
          <a:chExt cx="0" cy="0"/>
        </a:xfrm>
      </p:grpSpPr>
      <p:pic>
        <p:nvPicPr>
          <p:cNvPr id="31" name="Google Shape;31;p172"/>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32" name="Google Shape;32;p172"/>
          <p:cNvPicPr preferRelativeResize="0"/>
          <p:nvPr/>
        </p:nvPicPr>
        <p:blipFill rotWithShape="1">
          <a:blip r:embed="rId3">
            <a:alphaModFix/>
          </a:blip>
          <a:srcRect/>
          <a:stretch/>
        </p:blipFill>
        <p:spPr>
          <a:xfrm>
            <a:off x="682914" y="325061"/>
            <a:ext cx="1441524" cy="88352"/>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aración">
  <p:cSld name="Comparación">
    <p:spTree>
      <p:nvGrpSpPr>
        <p:cNvPr id="1" name="Shape 33"/>
        <p:cNvGrpSpPr/>
        <p:nvPr/>
      </p:nvGrpSpPr>
      <p:grpSpPr>
        <a:xfrm>
          <a:off x="0" y="0"/>
          <a:ext cx="0" cy="0"/>
          <a:chOff x="0" y="0"/>
          <a:chExt cx="0" cy="0"/>
        </a:xfrm>
      </p:grpSpPr>
      <p:pic>
        <p:nvPicPr>
          <p:cNvPr id="34" name="Google Shape;34;p173"/>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35" name="Google Shape;35;p173"/>
          <p:cNvPicPr preferRelativeResize="0"/>
          <p:nvPr/>
        </p:nvPicPr>
        <p:blipFill rotWithShape="1">
          <a:blip r:embed="rId3">
            <a:alphaModFix/>
          </a:blip>
          <a:srcRect/>
          <a:stretch/>
        </p:blipFill>
        <p:spPr>
          <a:xfrm>
            <a:off x="10300251" y="99150"/>
            <a:ext cx="1441524" cy="88352"/>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Diapositiva de título" type="title">
  <p:cSld name="TITLE">
    <p:spTree>
      <p:nvGrpSpPr>
        <p:cNvPr id="1" name="Shape 36"/>
        <p:cNvGrpSpPr/>
        <p:nvPr/>
      </p:nvGrpSpPr>
      <p:grpSpPr>
        <a:xfrm>
          <a:off x="0" y="0"/>
          <a:ext cx="0" cy="0"/>
          <a:chOff x="0" y="0"/>
          <a:chExt cx="0" cy="0"/>
        </a:xfrm>
      </p:grpSpPr>
      <p:sp>
        <p:nvSpPr>
          <p:cNvPr id="37" name="Google Shape;37;p17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7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9" name="Google Shape;39;p17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17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17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CL"/>
              <a:t>‹Nº›</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42"/>
        <p:cNvGrpSpPr/>
        <p:nvPr/>
      </p:nvGrpSpPr>
      <p:grpSpPr>
        <a:xfrm>
          <a:off x="0" y="0"/>
          <a:ext cx="0" cy="0"/>
          <a:chOff x="0" y="0"/>
          <a:chExt cx="0" cy="0"/>
        </a:xfrm>
      </p:grpSpPr>
      <p:sp>
        <p:nvSpPr>
          <p:cNvPr id="43" name="Google Shape;43;p17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17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 name="Google Shape;45;p17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17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7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CL"/>
              <a:t>‹Nº›</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Diapositiva de título 1">
  <p:cSld name="Diapositiva de título">
    <p:spTree>
      <p:nvGrpSpPr>
        <p:cNvPr id="1" name="Shape 48"/>
        <p:cNvGrpSpPr/>
        <p:nvPr/>
      </p:nvGrpSpPr>
      <p:grpSpPr>
        <a:xfrm>
          <a:off x="0" y="0"/>
          <a:ext cx="0" cy="0"/>
          <a:chOff x="0" y="0"/>
          <a:chExt cx="0" cy="0"/>
        </a:xfrm>
      </p:grpSpPr>
      <p:pic>
        <p:nvPicPr>
          <p:cNvPr id="49" name="Google Shape;49;g3d7cff7dade_0_23"/>
          <p:cNvPicPr preferRelativeResize="0"/>
          <p:nvPr/>
        </p:nvPicPr>
        <p:blipFill rotWithShape="1">
          <a:blip r:embed="rId2">
            <a:alphaModFix/>
          </a:blip>
          <a:srcRect/>
          <a:stretch/>
        </p:blipFill>
        <p:spPr>
          <a:xfrm>
            <a:off x="0" y="0"/>
            <a:ext cx="12192000" cy="6858001"/>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ítulo y objetos 1">
  <p:cSld name="Título y objetos">
    <p:spTree>
      <p:nvGrpSpPr>
        <p:cNvPr id="1" name="Shape 50"/>
        <p:cNvGrpSpPr/>
        <p:nvPr/>
      </p:nvGrpSpPr>
      <p:grpSpPr>
        <a:xfrm>
          <a:off x="0" y="0"/>
          <a:ext cx="0" cy="0"/>
          <a:chOff x="0" y="0"/>
          <a:chExt cx="0" cy="0"/>
        </a:xfrm>
      </p:grpSpPr>
      <p:pic>
        <p:nvPicPr>
          <p:cNvPr id="51" name="Google Shape;51;g3d7cff7dade_0_25"/>
          <p:cNvPicPr preferRelativeResize="0"/>
          <p:nvPr/>
        </p:nvPicPr>
        <p:blipFill rotWithShape="1">
          <a:blip r:embed="rId2">
            <a:alphaModFix/>
          </a:blip>
          <a:srcRect/>
          <a:stretch/>
        </p:blipFill>
        <p:spPr>
          <a:xfrm>
            <a:off x="0" y="0"/>
            <a:ext cx="12192000" cy="6858001"/>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olo el título">
  <p:cSld name="Solo el título">
    <p:spTree>
      <p:nvGrpSpPr>
        <p:cNvPr id="1" name="Shape 52"/>
        <p:cNvGrpSpPr/>
        <p:nvPr/>
      </p:nvGrpSpPr>
      <p:grpSpPr>
        <a:xfrm>
          <a:off x="0" y="0"/>
          <a:ext cx="0" cy="0"/>
          <a:chOff x="0" y="0"/>
          <a:chExt cx="0" cy="0"/>
        </a:xfrm>
      </p:grpSpPr>
      <p:pic>
        <p:nvPicPr>
          <p:cNvPr id="53" name="Google Shape;53;g3d7cff7dade_0_27"/>
          <p:cNvPicPr preferRelativeResize="0"/>
          <p:nvPr/>
        </p:nvPicPr>
        <p:blipFill rotWithShape="1">
          <a:blip r:embed="rId2">
            <a:alphaModFix/>
          </a:blip>
          <a:srcRect/>
          <a:stretch/>
        </p:blipFill>
        <p:spPr>
          <a:xfrm>
            <a:off x="0" y="0"/>
            <a:ext cx="12192000" cy="6858001"/>
          </a:xfrm>
          <a:prstGeom prst="rect">
            <a:avLst/>
          </a:prstGeom>
          <a:noFill/>
          <a:ln>
            <a:noFill/>
          </a:ln>
        </p:spPr>
      </p:pic>
      <p:pic>
        <p:nvPicPr>
          <p:cNvPr id="54" name="Google Shape;54;g3d7cff7dade_0_27"/>
          <p:cNvPicPr preferRelativeResize="0"/>
          <p:nvPr/>
        </p:nvPicPr>
        <p:blipFill rotWithShape="1">
          <a:blip r:embed="rId3">
            <a:alphaModFix/>
          </a:blip>
          <a:srcRect/>
          <a:stretch/>
        </p:blipFill>
        <p:spPr>
          <a:xfrm>
            <a:off x="682914" y="325061"/>
            <a:ext cx="1441525" cy="88352"/>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55"/>
        <p:cNvGrpSpPr/>
        <p:nvPr/>
      </p:nvGrpSpPr>
      <p:grpSpPr>
        <a:xfrm>
          <a:off x="0" y="0"/>
          <a:ext cx="0" cy="0"/>
          <a:chOff x="0" y="0"/>
          <a:chExt cx="0" cy="0"/>
        </a:xfrm>
      </p:grpSpPr>
      <p:pic>
        <p:nvPicPr>
          <p:cNvPr id="56" name="Google Shape;56;g3d7cff7dade_0_30"/>
          <p:cNvPicPr preferRelativeResize="0"/>
          <p:nvPr/>
        </p:nvPicPr>
        <p:blipFill rotWithShape="1">
          <a:blip r:embed="rId2">
            <a:alphaModFix/>
          </a:blip>
          <a:srcRect/>
          <a:stretch/>
        </p:blipFill>
        <p:spPr>
          <a:xfrm>
            <a:off x="0" y="0"/>
            <a:ext cx="12192000" cy="6858001"/>
          </a:xfrm>
          <a:prstGeom prst="rect">
            <a:avLst/>
          </a:prstGeom>
          <a:noFill/>
          <a:ln>
            <a:noFill/>
          </a:ln>
        </p:spPr>
      </p:pic>
      <p:pic>
        <p:nvPicPr>
          <p:cNvPr id="57" name="Google Shape;57;g3d7cff7dade_0_30"/>
          <p:cNvPicPr preferRelativeResize="0"/>
          <p:nvPr/>
        </p:nvPicPr>
        <p:blipFill rotWithShape="1">
          <a:blip r:embed="rId3">
            <a:alphaModFix/>
          </a:blip>
          <a:srcRect/>
          <a:stretch/>
        </p:blipFill>
        <p:spPr>
          <a:xfrm>
            <a:off x="467761" y="411123"/>
            <a:ext cx="1441525" cy="88352"/>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Imagen con título">
  <p:cSld name="Imagen con título">
    <p:spTree>
      <p:nvGrpSpPr>
        <p:cNvPr id="1" name="Shape 58"/>
        <p:cNvGrpSpPr/>
        <p:nvPr/>
      </p:nvGrpSpPr>
      <p:grpSpPr>
        <a:xfrm>
          <a:off x="0" y="0"/>
          <a:ext cx="0" cy="0"/>
          <a:chOff x="0" y="0"/>
          <a:chExt cx="0" cy="0"/>
        </a:xfrm>
      </p:grpSpPr>
      <p:pic>
        <p:nvPicPr>
          <p:cNvPr id="59" name="Google Shape;59;g3d7cff7dade_0_33"/>
          <p:cNvPicPr preferRelativeResize="0"/>
          <p:nvPr/>
        </p:nvPicPr>
        <p:blipFill rotWithShape="1">
          <a:blip r:embed="rId2">
            <a:alphaModFix/>
          </a:blip>
          <a:srcRect/>
          <a:stretch/>
        </p:blipFill>
        <p:spPr>
          <a:xfrm>
            <a:off x="0" y="0"/>
            <a:ext cx="12192000" cy="6858001"/>
          </a:xfrm>
          <a:prstGeom prst="rect">
            <a:avLst/>
          </a:prstGeom>
          <a:noFill/>
          <a:ln>
            <a:noFill/>
          </a:ln>
        </p:spPr>
      </p:pic>
      <p:pic>
        <p:nvPicPr>
          <p:cNvPr id="60" name="Google Shape;60;g3d7cff7dade_0_33"/>
          <p:cNvPicPr preferRelativeResize="0"/>
          <p:nvPr/>
        </p:nvPicPr>
        <p:blipFill rotWithShape="1">
          <a:blip r:embed="rId3">
            <a:alphaModFix/>
          </a:blip>
          <a:srcRect/>
          <a:stretch/>
        </p:blipFill>
        <p:spPr>
          <a:xfrm>
            <a:off x="10257220" y="109908"/>
            <a:ext cx="1441525" cy="88352"/>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6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6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6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6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6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CL"/>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comments" Target="../comments/comment1.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png"/><Relationship Id="rId18" Type="http://schemas.openxmlformats.org/officeDocument/2006/relationships/image" Target="../media/image43.png"/><Relationship Id="rId3" Type="http://schemas.openxmlformats.org/officeDocument/2006/relationships/image" Target="../media/image29.png"/><Relationship Id="rId21" Type="http://schemas.openxmlformats.org/officeDocument/2006/relationships/image" Target="../media/image46.png"/><Relationship Id="rId7" Type="http://schemas.openxmlformats.org/officeDocument/2006/relationships/image" Target="../media/image32.png"/><Relationship Id="rId12" Type="http://schemas.openxmlformats.org/officeDocument/2006/relationships/image" Target="../media/image37.png"/><Relationship Id="rId17" Type="http://schemas.openxmlformats.org/officeDocument/2006/relationships/image" Target="../media/image42.png"/><Relationship Id="rId2" Type="http://schemas.openxmlformats.org/officeDocument/2006/relationships/notesSlide" Target="../notesSlides/notesSlide19.xml"/><Relationship Id="rId16" Type="http://schemas.openxmlformats.org/officeDocument/2006/relationships/image" Target="../media/image41.png"/><Relationship Id="rId20" Type="http://schemas.openxmlformats.org/officeDocument/2006/relationships/image" Target="../media/image45.png"/><Relationship Id="rId1" Type="http://schemas.openxmlformats.org/officeDocument/2006/relationships/slideLayout" Target="../slideLayouts/slideLayout3.xml"/><Relationship Id="rId6" Type="http://schemas.openxmlformats.org/officeDocument/2006/relationships/image" Target="../media/image31.png"/><Relationship Id="rId11" Type="http://schemas.openxmlformats.org/officeDocument/2006/relationships/image" Target="../media/image36.png"/><Relationship Id="rId24" Type="http://schemas.openxmlformats.org/officeDocument/2006/relationships/image" Target="../media/image14.png"/><Relationship Id="rId5" Type="http://schemas.openxmlformats.org/officeDocument/2006/relationships/image" Target="../media/image30.png"/><Relationship Id="rId15" Type="http://schemas.openxmlformats.org/officeDocument/2006/relationships/image" Target="../media/image40.png"/><Relationship Id="rId23" Type="http://schemas.openxmlformats.org/officeDocument/2006/relationships/image" Target="../media/image48.png"/><Relationship Id="rId10" Type="http://schemas.openxmlformats.org/officeDocument/2006/relationships/image" Target="../media/image35.png"/><Relationship Id="rId19" Type="http://schemas.openxmlformats.org/officeDocument/2006/relationships/image" Target="../media/image44.png"/><Relationship Id="rId4" Type="http://schemas.openxmlformats.org/officeDocument/2006/relationships/image" Target="../media/image24.png"/><Relationship Id="rId9" Type="http://schemas.openxmlformats.org/officeDocument/2006/relationships/image" Target="../media/image34.png"/><Relationship Id="rId14" Type="http://schemas.openxmlformats.org/officeDocument/2006/relationships/image" Target="../media/image39.png"/><Relationship Id="rId22" Type="http://schemas.openxmlformats.org/officeDocument/2006/relationships/image" Target="../media/image47.png"/></Relationships>
</file>

<file path=ppt/slides/_rels/slide20.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14.png"/><Relationship Id="rId7" Type="http://schemas.openxmlformats.org/officeDocument/2006/relationships/image" Target="../media/image52.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51.png"/><Relationship Id="rId5" Type="http://schemas.openxmlformats.org/officeDocument/2006/relationships/image" Target="../media/image50.png"/><Relationship Id="rId10" Type="http://schemas.openxmlformats.org/officeDocument/2006/relationships/image" Target="../media/image55.png"/><Relationship Id="rId4" Type="http://schemas.openxmlformats.org/officeDocument/2006/relationships/image" Target="../media/image49.png"/><Relationship Id="rId9" Type="http://schemas.openxmlformats.org/officeDocument/2006/relationships/image" Target="../media/image54.png"/></Relationships>
</file>

<file path=ppt/slides/_rels/slide2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image" Target="../media/image57.png"/><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14.png"/><Relationship Id="rId7" Type="http://schemas.openxmlformats.org/officeDocument/2006/relationships/image" Target="../media/image60.pn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59.png"/><Relationship Id="rId11" Type="http://schemas.openxmlformats.org/officeDocument/2006/relationships/image" Target="../media/image57.png"/><Relationship Id="rId5" Type="http://schemas.openxmlformats.org/officeDocument/2006/relationships/image" Target="../media/image58.png"/><Relationship Id="rId10" Type="http://schemas.openxmlformats.org/officeDocument/2006/relationships/image" Target="../media/image62.png"/><Relationship Id="rId4" Type="http://schemas.openxmlformats.org/officeDocument/2006/relationships/image" Target="../media/image41.png"/><Relationship Id="rId9" Type="http://schemas.openxmlformats.org/officeDocument/2006/relationships/image" Target="../media/image38.png"/></Relationships>
</file>

<file path=ppt/slides/_rels/slide23.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3.png"/><Relationship Id="rId7" Type="http://schemas.openxmlformats.org/officeDocument/2006/relationships/image" Target="../media/image56.pn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65.png"/><Relationship Id="rId5" Type="http://schemas.openxmlformats.org/officeDocument/2006/relationships/image" Target="../media/image14.png"/><Relationship Id="rId4" Type="http://schemas.openxmlformats.org/officeDocument/2006/relationships/image" Target="../media/image64.png"/></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68.png"/></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3.xml"/><Relationship Id="rId5" Type="http://schemas.openxmlformats.org/officeDocument/2006/relationships/image" Target="../media/image65.png"/><Relationship Id="rId4" Type="http://schemas.openxmlformats.org/officeDocument/2006/relationships/image" Target="../media/image68.png"/></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7.xml"/><Relationship Id="rId1" Type="http://schemas.openxmlformats.org/officeDocument/2006/relationships/slideLayout" Target="../slideLayouts/slideLayout3.xml"/><Relationship Id="rId5" Type="http://schemas.openxmlformats.org/officeDocument/2006/relationships/image" Target="../media/image65.png"/><Relationship Id="rId4" Type="http://schemas.openxmlformats.org/officeDocument/2006/relationships/image" Target="../media/image68.png"/></Relationships>
</file>

<file path=ppt/slides/_rels/slide28.xml.rels><?xml version="1.0" encoding="UTF-8" standalone="yes"?>
<Relationships xmlns="http://schemas.openxmlformats.org/package/2006/relationships"><Relationship Id="rId8" Type="http://schemas.openxmlformats.org/officeDocument/2006/relationships/comments" Target="../comments/comment2.xml"/><Relationship Id="rId3" Type="http://schemas.openxmlformats.org/officeDocument/2006/relationships/image" Target="../media/image69.png"/><Relationship Id="rId7" Type="http://schemas.openxmlformats.org/officeDocument/2006/relationships/image" Target="../media/image14.png"/><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2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75.png"/><Relationship Id="rId4" Type="http://schemas.openxmlformats.org/officeDocument/2006/relationships/image" Target="../media/image74.png"/></Relationships>
</file>

<file path=ppt/slides/_rels/slide3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3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3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3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image" Target="../media/image81.svg"/><Relationship Id="rId5" Type="http://schemas.openxmlformats.org/officeDocument/2006/relationships/image" Target="../media/image80.png"/><Relationship Id="rId4" Type="http://schemas.openxmlformats.org/officeDocument/2006/relationships/image" Target="../media/image14.png"/></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image" Target="../media/image82.png"/></Relationships>
</file>

<file path=ppt/slides/_rels/slide35.xml.rels><?xml version="1.0" encoding="UTF-8" standalone="yes"?>
<Relationships xmlns="http://schemas.openxmlformats.org/package/2006/relationships"><Relationship Id="rId3" Type="http://schemas.openxmlformats.org/officeDocument/2006/relationships/hyperlink" Target="https://datosabiertos.mineduc.cl" TargetMode="External"/><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76"/>
          <p:cNvSpPr txBox="1"/>
          <p:nvPr/>
        </p:nvSpPr>
        <p:spPr>
          <a:xfrm>
            <a:off x="1040875" y="5005450"/>
            <a:ext cx="5763900" cy="840300"/>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rgbClr val="000000"/>
              </a:buClr>
              <a:buSzPts val="1800"/>
              <a:buFont typeface="Arial"/>
              <a:buNone/>
            </a:pPr>
            <a:r>
              <a:rPr lang="es-CL" sz="1800" i="0" u="none" strike="noStrike" cap="none">
                <a:solidFill>
                  <a:srgbClr val="004C62"/>
                </a:solidFill>
                <a:latin typeface="Helvetica Neue"/>
                <a:ea typeface="Helvetica Neue"/>
                <a:cs typeface="Helvetica Neue"/>
                <a:sym typeface="Helvetica Neue"/>
              </a:rPr>
              <a:t>Reflexionar a partir de los datos para decidir mejor, incluir más y lograr que cada estudiante asista, aprenda y se sienta parte.</a:t>
            </a:r>
            <a:endParaRPr sz="1800" i="0" u="none" strike="noStrike" cap="none">
              <a:solidFill>
                <a:srgbClr val="004C62"/>
              </a:solidFill>
              <a:latin typeface="Helvetica Neue"/>
              <a:ea typeface="Helvetica Neue"/>
              <a:cs typeface="Helvetica Neue"/>
              <a:sym typeface="Helvetica Neue"/>
            </a:endParaRPr>
          </a:p>
        </p:txBody>
      </p:sp>
      <p:sp>
        <p:nvSpPr>
          <p:cNvPr id="66" name="Google Shape;66;p76"/>
          <p:cNvSpPr txBox="1"/>
          <p:nvPr/>
        </p:nvSpPr>
        <p:spPr>
          <a:xfrm>
            <a:off x="1011025" y="2177850"/>
            <a:ext cx="5598300" cy="2326200"/>
          </a:xfrm>
          <a:prstGeom prst="rect">
            <a:avLst/>
          </a:prstGeom>
          <a:noFill/>
          <a:ln>
            <a:noFill/>
          </a:ln>
        </p:spPr>
        <p:txBody>
          <a:bodyPr spcFirstLastPara="1" wrap="square" lIns="91425" tIns="91425" rIns="91425" bIns="91425" anchor="t" anchorCtr="0">
            <a:noAutofit/>
          </a:bodyPr>
          <a:lstStyle/>
          <a:p>
            <a:pPr marL="0" marR="0" lvl="0" indent="0" algn="l" rtl="0">
              <a:lnSpc>
                <a:spcPct val="150000"/>
              </a:lnSpc>
              <a:spcBef>
                <a:spcPts val="0"/>
              </a:spcBef>
              <a:spcAft>
                <a:spcPts val="0"/>
              </a:spcAft>
              <a:buClr>
                <a:srgbClr val="000000"/>
              </a:buClr>
              <a:buSzPts val="5800"/>
              <a:buFont typeface="Arial"/>
              <a:buNone/>
            </a:pPr>
            <a:r>
              <a:rPr lang="es-CL" sz="2800">
                <a:solidFill>
                  <a:srgbClr val="004760"/>
                </a:solidFill>
                <a:latin typeface="Helvetica Neue"/>
                <a:ea typeface="Helvetica Neue"/>
                <a:cs typeface="Helvetica Neue"/>
                <a:sym typeface="Helvetica Neue"/>
              </a:rPr>
              <a:t>Taller</a:t>
            </a:r>
            <a:endParaRPr sz="2800">
              <a:solidFill>
                <a:srgbClr val="004760"/>
              </a:solidFill>
              <a:latin typeface="Helvetica Neue"/>
              <a:ea typeface="Helvetica Neue"/>
              <a:cs typeface="Helvetica Neue"/>
              <a:sym typeface="Helvetica Neue"/>
            </a:endParaRPr>
          </a:p>
          <a:p>
            <a:pPr marL="0" marR="0" lvl="0" indent="0" algn="l" rtl="0">
              <a:lnSpc>
                <a:spcPct val="80000"/>
              </a:lnSpc>
              <a:spcBef>
                <a:spcPts val="0"/>
              </a:spcBef>
              <a:spcAft>
                <a:spcPts val="0"/>
              </a:spcAft>
              <a:buClr>
                <a:srgbClr val="000000"/>
              </a:buClr>
              <a:buSzPts val="5800"/>
              <a:buFont typeface="Arial"/>
              <a:buNone/>
            </a:pPr>
            <a:r>
              <a:rPr lang="es-CL" sz="4200" b="1">
                <a:solidFill>
                  <a:srgbClr val="004760"/>
                </a:solidFill>
                <a:latin typeface="Helvetica Neue"/>
                <a:ea typeface="Helvetica Neue"/>
                <a:cs typeface="Helvetica Neue"/>
                <a:sym typeface="Helvetica Neue"/>
              </a:rPr>
              <a:t>Datos al servicio de la inclusión y la mejora en el aula</a:t>
            </a:r>
            <a:endParaRPr sz="2800" b="0" i="0" u="none" strike="noStrike" cap="none">
              <a:solidFill>
                <a:srgbClr val="004760"/>
              </a:solidFill>
              <a:latin typeface="Helvetica Neue"/>
              <a:ea typeface="Helvetica Neue"/>
              <a:cs typeface="Helvetica Neue"/>
              <a:sym typeface="Helvetica Neue"/>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77"/>
          <p:cNvSpPr txBox="1">
            <a:spLocks noGrp="1"/>
          </p:cNvSpPr>
          <p:nvPr>
            <p:ph type="body" idx="4294967295"/>
          </p:nvPr>
        </p:nvSpPr>
        <p:spPr>
          <a:xfrm>
            <a:off x="627575" y="2171850"/>
            <a:ext cx="10750200" cy="2838600"/>
          </a:xfrm>
          <a:prstGeom prst="rect">
            <a:avLst/>
          </a:prstGeom>
          <a:noFill/>
          <a:ln>
            <a:noFill/>
          </a:ln>
        </p:spPr>
        <p:txBody>
          <a:bodyPr spcFirstLastPara="1" wrap="square" lIns="0" tIns="0" rIns="0" bIns="0" anchor="t" anchorCtr="0">
            <a:normAutofit/>
          </a:bodyPr>
          <a:lstStyle/>
          <a:p>
            <a:pPr marL="0" lvl="0" indent="0" algn="just" rtl="0">
              <a:lnSpc>
                <a:spcPct val="100000"/>
              </a:lnSpc>
              <a:spcBef>
                <a:spcPts val="0"/>
              </a:spcBef>
              <a:spcAft>
                <a:spcPts val="0"/>
              </a:spcAft>
              <a:buClr>
                <a:srgbClr val="3C3C3C"/>
              </a:buClr>
              <a:buSzPts val="1800"/>
              <a:buNone/>
            </a:pPr>
            <a:r>
              <a:rPr lang="es-CL" sz="1800">
                <a:solidFill>
                  <a:srgbClr val="004C62"/>
                </a:solidFill>
                <a:latin typeface="Helvetica Neue"/>
                <a:ea typeface="Helvetica Neue"/>
                <a:cs typeface="Helvetica Neue"/>
                <a:sym typeface="Helvetica Neue"/>
              </a:rPr>
              <a:t>Este taller invita a las y los docentes a reflexionar de manera colectiva  a partir del análisis de datos reales del aula. Mediante una actividad lúdica, se busca fortalecer la capacidad de los equipos docentes para tomar decisiones pedagógicas inclusivas y basadas en información concreta, promoviendo la asistencia, el aprendizaje y el bienestar de cada estudiante.</a:t>
            </a:r>
            <a:endParaRPr sz="1800">
              <a:solidFill>
                <a:srgbClr val="004C62"/>
              </a:solidFill>
              <a:latin typeface="Helvetica Neue"/>
              <a:ea typeface="Helvetica Neue"/>
              <a:cs typeface="Helvetica Neue"/>
              <a:sym typeface="Helvetica Neue"/>
            </a:endParaRPr>
          </a:p>
          <a:p>
            <a:pPr marL="0" lvl="0" indent="0" algn="just" rtl="0">
              <a:lnSpc>
                <a:spcPct val="100000"/>
              </a:lnSpc>
              <a:spcBef>
                <a:spcPts val="0"/>
              </a:spcBef>
              <a:spcAft>
                <a:spcPts val="0"/>
              </a:spcAft>
              <a:buClr>
                <a:srgbClr val="3C3C3C"/>
              </a:buClr>
              <a:buSzPts val="1800"/>
              <a:buNone/>
            </a:pPr>
            <a:endParaRPr sz="1800">
              <a:solidFill>
                <a:srgbClr val="004C62"/>
              </a:solidFill>
              <a:latin typeface="Helvetica Neue"/>
              <a:ea typeface="Helvetica Neue"/>
              <a:cs typeface="Helvetica Neue"/>
              <a:sym typeface="Helvetica Neue"/>
            </a:endParaRPr>
          </a:p>
          <a:p>
            <a:pPr marL="0" lvl="0" indent="0" algn="just" rtl="0">
              <a:lnSpc>
                <a:spcPct val="100000"/>
              </a:lnSpc>
              <a:spcBef>
                <a:spcPts val="0"/>
              </a:spcBef>
              <a:spcAft>
                <a:spcPts val="0"/>
              </a:spcAft>
              <a:buClr>
                <a:srgbClr val="3C3C3C"/>
              </a:buClr>
              <a:buSzPts val="1800"/>
              <a:buNone/>
            </a:pPr>
            <a:endParaRPr sz="1800">
              <a:solidFill>
                <a:srgbClr val="004C62"/>
              </a:solidFill>
              <a:latin typeface="Helvetica Neue"/>
              <a:ea typeface="Helvetica Neue"/>
              <a:cs typeface="Helvetica Neue"/>
              <a:sym typeface="Helvetica Neue"/>
            </a:endParaRPr>
          </a:p>
          <a:p>
            <a:pPr marL="0" lvl="0" indent="0" algn="just" rtl="0">
              <a:lnSpc>
                <a:spcPct val="100000"/>
              </a:lnSpc>
              <a:spcBef>
                <a:spcPts val="0"/>
              </a:spcBef>
              <a:spcAft>
                <a:spcPts val="0"/>
              </a:spcAft>
              <a:buClr>
                <a:srgbClr val="3C3C3C"/>
              </a:buClr>
              <a:buSzPts val="1800"/>
              <a:buNone/>
            </a:pPr>
            <a:endParaRPr sz="1600">
              <a:solidFill>
                <a:srgbClr val="004C62"/>
              </a:solidFill>
              <a:latin typeface="Helvetica Neue"/>
              <a:ea typeface="Helvetica Neue"/>
              <a:cs typeface="Helvetica Neue"/>
              <a:sym typeface="Helvetica Neue"/>
            </a:endParaRPr>
          </a:p>
          <a:p>
            <a:pPr marL="0" lvl="0" indent="0" algn="ctr" rtl="0">
              <a:lnSpc>
                <a:spcPct val="100000"/>
              </a:lnSpc>
              <a:spcBef>
                <a:spcPts val="1000"/>
              </a:spcBef>
              <a:spcAft>
                <a:spcPts val="0"/>
              </a:spcAft>
              <a:buClr>
                <a:schemeClr val="dk1"/>
              </a:buClr>
              <a:buSzPts val="1600"/>
              <a:buNone/>
            </a:pPr>
            <a:r>
              <a:rPr lang="es-CL" sz="2200" b="1">
                <a:solidFill>
                  <a:srgbClr val="004C62"/>
                </a:solidFill>
                <a:latin typeface="Helvetica Neue"/>
                <a:ea typeface="Helvetica Neue"/>
                <a:cs typeface="Helvetica Neue"/>
                <a:sym typeface="Helvetica Neue"/>
              </a:rPr>
              <a:t>¡Porque los datos, cuando se miran con propósito, se transforman en oportunidades!</a:t>
            </a:r>
            <a:endParaRPr sz="2200" b="1">
              <a:solidFill>
                <a:srgbClr val="004C62"/>
              </a:solidFill>
              <a:latin typeface="Helvetica Neue"/>
              <a:ea typeface="Helvetica Neue"/>
              <a:cs typeface="Helvetica Neue"/>
              <a:sym typeface="Helvetica Neue"/>
            </a:endParaRPr>
          </a:p>
        </p:txBody>
      </p:sp>
      <p:grpSp>
        <p:nvGrpSpPr>
          <p:cNvPr id="72" name="Google Shape;72;p77"/>
          <p:cNvGrpSpPr/>
          <p:nvPr/>
        </p:nvGrpSpPr>
        <p:grpSpPr>
          <a:xfrm>
            <a:off x="310700" y="595613"/>
            <a:ext cx="8343410" cy="461700"/>
            <a:chOff x="755699" y="613054"/>
            <a:chExt cx="9318081" cy="461700"/>
          </a:xfrm>
        </p:grpSpPr>
        <p:sp>
          <p:nvSpPr>
            <p:cNvPr id="73" name="Google Shape;73;p77"/>
            <p:cNvSpPr txBox="1"/>
            <p:nvPr/>
          </p:nvSpPr>
          <p:spPr>
            <a:xfrm>
              <a:off x="920780" y="613054"/>
              <a:ext cx="9153000" cy="4617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rgbClr val="ED7D31"/>
                </a:buClr>
                <a:buSzPts val="2400"/>
                <a:buFont typeface="Verdana"/>
                <a:buNone/>
              </a:pPr>
              <a:r>
                <a:rPr lang="es-CL" sz="2400" b="1">
                  <a:solidFill>
                    <a:srgbClr val="FF5235"/>
                  </a:solidFill>
                  <a:latin typeface="Helvetica Neue"/>
                  <a:ea typeface="Helvetica Neue"/>
                  <a:cs typeface="Helvetica Neue"/>
                  <a:sym typeface="Helvetica Neue"/>
                </a:rPr>
                <a:t>¿A qué invita este taller?</a:t>
              </a:r>
              <a:endParaRPr sz="2400" b="1">
                <a:solidFill>
                  <a:srgbClr val="FF5235"/>
                </a:solidFill>
                <a:latin typeface="Helvetica Neue"/>
                <a:ea typeface="Helvetica Neue"/>
                <a:cs typeface="Helvetica Neue"/>
                <a:sym typeface="Helvetica Neue"/>
              </a:endParaRPr>
            </a:p>
          </p:txBody>
        </p:sp>
        <p:pic>
          <p:nvPicPr>
            <p:cNvPr id="74" name="Google Shape;74;p77"/>
            <p:cNvPicPr preferRelativeResize="0"/>
            <p:nvPr/>
          </p:nvPicPr>
          <p:blipFill rotWithShape="1">
            <a:blip r:embed="rId3">
              <a:alphaModFix/>
            </a:blip>
            <a:srcRect/>
            <a:stretch/>
          </p:blipFill>
          <p:spPr>
            <a:xfrm>
              <a:off x="755699" y="732905"/>
              <a:ext cx="211581" cy="216500"/>
            </a:xfrm>
            <a:prstGeom prst="rect">
              <a:avLst/>
            </a:prstGeom>
            <a:noFill/>
            <a:ln>
              <a:noFill/>
            </a:ln>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
          <p:cNvSpPr txBox="1"/>
          <p:nvPr/>
        </p:nvSpPr>
        <p:spPr>
          <a:xfrm>
            <a:off x="2354696" y="1925500"/>
            <a:ext cx="7482600" cy="4248300"/>
          </a:xfrm>
          <a:prstGeom prst="rect">
            <a:avLst/>
          </a:prstGeom>
          <a:noFill/>
          <a:ln>
            <a:noFill/>
          </a:ln>
        </p:spPr>
        <p:txBody>
          <a:bodyPr spcFirstLastPara="1" wrap="square" lIns="91425" tIns="45700" rIns="91425" bIns="45700" anchor="t" anchorCtr="0">
            <a:spAutoFit/>
          </a:bodyPr>
          <a:lstStyle/>
          <a:p>
            <a:pPr marL="457200" marR="0" lvl="0" indent="-342900" algn="l" rtl="0">
              <a:lnSpc>
                <a:spcPct val="200000"/>
              </a:lnSpc>
              <a:spcBef>
                <a:spcPts val="0"/>
              </a:spcBef>
              <a:spcAft>
                <a:spcPts val="0"/>
              </a:spcAft>
              <a:buClr>
                <a:srgbClr val="004C62"/>
              </a:buClr>
              <a:buSzPts val="1800"/>
              <a:buFont typeface="Helvetica Neue"/>
              <a:buChar char="●"/>
            </a:pPr>
            <a:r>
              <a:rPr lang="es-CL" sz="1800" i="0" u="none" strike="noStrike" cap="none">
                <a:solidFill>
                  <a:srgbClr val="004C62"/>
                </a:solidFill>
                <a:latin typeface="Helvetica Neue"/>
                <a:ea typeface="Helvetica Neue"/>
                <a:cs typeface="Helvetica Neue"/>
                <a:sym typeface="Helvetica Neue"/>
              </a:rPr>
              <a:t>Datos al servicio de la inclusión y la mejora en el aula.</a:t>
            </a:r>
            <a:endParaRPr sz="1800" i="0" u="none" strike="noStrike" cap="none">
              <a:solidFill>
                <a:srgbClr val="004C62"/>
              </a:solidFill>
              <a:latin typeface="Helvetica Neue"/>
              <a:ea typeface="Helvetica Neue"/>
              <a:cs typeface="Helvetica Neue"/>
              <a:sym typeface="Helvetica Neue"/>
            </a:endParaRPr>
          </a:p>
          <a:p>
            <a:pPr marL="457200" marR="0" lvl="0" indent="-342900" algn="l" rtl="0">
              <a:lnSpc>
                <a:spcPct val="200000"/>
              </a:lnSpc>
              <a:spcBef>
                <a:spcPts val="0"/>
              </a:spcBef>
              <a:spcAft>
                <a:spcPts val="0"/>
              </a:spcAft>
              <a:buClr>
                <a:srgbClr val="004C62"/>
              </a:buClr>
              <a:buSzPts val="1800"/>
              <a:buFont typeface="Helvetica Neue"/>
              <a:buChar char="●"/>
            </a:pPr>
            <a:r>
              <a:rPr lang="es-CL" sz="1800" i="0" u="none" strike="noStrike" cap="none">
                <a:solidFill>
                  <a:srgbClr val="004C62"/>
                </a:solidFill>
                <a:latin typeface="Helvetica Neue"/>
                <a:ea typeface="Helvetica Neue"/>
                <a:cs typeface="Helvetica Neue"/>
                <a:sym typeface="Helvetica Neue"/>
              </a:rPr>
              <a:t>Sentido pedagógico del uso de datos para la inclusión y la mejora.</a:t>
            </a:r>
            <a:endParaRPr sz="1800" i="0" u="none" strike="noStrike" cap="none">
              <a:solidFill>
                <a:srgbClr val="004C62"/>
              </a:solidFill>
              <a:latin typeface="Helvetica Neue"/>
              <a:ea typeface="Helvetica Neue"/>
              <a:cs typeface="Helvetica Neue"/>
              <a:sym typeface="Helvetica Neue"/>
            </a:endParaRPr>
          </a:p>
          <a:p>
            <a:pPr marL="457200" marR="0" lvl="0" indent="-342900" algn="l" rtl="0">
              <a:lnSpc>
                <a:spcPct val="200000"/>
              </a:lnSpc>
              <a:spcBef>
                <a:spcPts val="0"/>
              </a:spcBef>
              <a:spcAft>
                <a:spcPts val="0"/>
              </a:spcAft>
              <a:buClr>
                <a:srgbClr val="004C62"/>
              </a:buClr>
              <a:buSzPts val="1800"/>
              <a:buFont typeface="Helvetica Neue"/>
              <a:buChar char="●"/>
            </a:pPr>
            <a:r>
              <a:rPr lang="es-CL" sz="1800" i="0" u="none" strike="noStrike" cap="none">
                <a:solidFill>
                  <a:srgbClr val="004C62"/>
                </a:solidFill>
                <a:latin typeface="Helvetica Neue"/>
                <a:ea typeface="Helvetica Neue"/>
                <a:cs typeface="Helvetica Neue"/>
                <a:sym typeface="Helvetica Neue"/>
              </a:rPr>
              <a:t>Capas de información educativa: macro, meso, micro y aula.</a:t>
            </a:r>
            <a:endParaRPr sz="1800" i="0" u="none" strike="noStrike" cap="none">
              <a:solidFill>
                <a:srgbClr val="004C62"/>
              </a:solidFill>
              <a:latin typeface="Helvetica Neue"/>
              <a:ea typeface="Helvetica Neue"/>
              <a:cs typeface="Helvetica Neue"/>
              <a:sym typeface="Helvetica Neue"/>
            </a:endParaRPr>
          </a:p>
          <a:p>
            <a:pPr marL="457200" marR="0" lvl="0" indent="-342900" algn="l" rtl="0">
              <a:lnSpc>
                <a:spcPct val="200000"/>
              </a:lnSpc>
              <a:spcBef>
                <a:spcPts val="0"/>
              </a:spcBef>
              <a:spcAft>
                <a:spcPts val="0"/>
              </a:spcAft>
              <a:buClr>
                <a:srgbClr val="004C62"/>
              </a:buClr>
              <a:buSzPts val="1800"/>
              <a:buFont typeface="Helvetica Neue"/>
              <a:buChar char="●"/>
            </a:pPr>
            <a:r>
              <a:rPr lang="es-CL" sz="1800" i="0" u="none" strike="noStrike" cap="none">
                <a:solidFill>
                  <a:srgbClr val="004C62"/>
                </a:solidFill>
                <a:latin typeface="Helvetica Neue"/>
                <a:ea typeface="Helvetica Neue"/>
                <a:cs typeface="Helvetica Neue"/>
                <a:sym typeface="Helvetica Neue"/>
              </a:rPr>
              <a:t>Tipos de datos: cuantitativos, cualitativos y contextuales.</a:t>
            </a:r>
            <a:endParaRPr sz="1800" i="0" u="none" strike="noStrike" cap="none">
              <a:solidFill>
                <a:srgbClr val="004C62"/>
              </a:solidFill>
              <a:latin typeface="Helvetica Neue"/>
              <a:ea typeface="Helvetica Neue"/>
              <a:cs typeface="Helvetica Neue"/>
              <a:sym typeface="Helvetica Neue"/>
            </a:endParaRPr>
          </a:p>
          <a:p>
            <a:pPr marL="457200" marR="0" lvl="0" indent="-342900" algn="l" rtl="0">
              <a:lnSpc>
                <a:spcPct val="200000"/>
              </a:lnSpc>
              <a:spcBef>
                <a:spcPts val="0"/>
              </a:spcBef>
              <a:spcAft>
                <a:spcPts val="0"/>
              </a:spcAft>
              <a:buClr>
                <a:srgbClr val="004C62"/>
              </a:buClr>
              <a:buSzPts val="1800"/>
              <a:buFont typeface="Helvetica Neue"/>
              <a:buChar char="●"/>
            </a:pPr>
            <a:r>
              <a:rPr lang="es-CL" sz="1800" i="0" u="none" strike="noStrike" cap="none">
                <a:solidFill>
                  <a:srgbClr val="004C62"/>
                </a:solidFill>
                <a:latin typeface="Helvetica Neue"/>
                <a:ea typeface="Helvetica Neue"/>
                <a:cs typeface="Helvetica Neue"/>
                <a:sym typeface="Helvetica Neue"/>
              </a:rPr>
              <a:t>Modelo de Uso de Datos: definir, identificar, analizar y decidir.</a:t>
            </a:r>
            <a:endParaRPr sz="1800" i="0" u="none" strike="noStrike" cap="none">
              <a:solidFill>
                <a:srgbClr val="004C62"/>
              </a:solidFill>
              <a:latin typeface="Helvetica Neue"/>
              <a:ea typeface="Helvetica Neue"/>
              <a:cs typeface="Helvetica Neue"/>
              <a:sym typeface="Helvetica Neue"/>
            </a:endParaRPr>
          </a:p>
          <a:p>
            <a:pPr marL="457200" marR="0" lvl="0" indent="-342900" algn="l" rtl="0">
              <a:lnSpc>
                <a:spcPct val="200000"/>
              </a:lnSpc>
              <a:spcBef>
                <a:spcPts val="0"/>
              </a:spcBef>
              <a:spcAft>
                <a:spcPts val="0"/>
              </a:spcAft>
              <a:buClr>
                <a:srgbClr val="004C62"/>
              </a:buClr>
              <a:buSzPts val="1800"/>
              <a:buFont typeface="Helvetica Neue"/>
              <a:buChar char="●"/>
            </a:pPr>
            <a:r>
              <a:rPr lang="es-CL" sz="1800" i="0" u="none" strike="noStrike" cap="none">
                <a:solidFill>
                  <a:srgbClr val="004C62"/>
                </a:solidFill>
                <a:latin typeface="Helvetica Neue"/>
                <a:ea typeface="Helvetica Neue"/>
                <a:cs typeface="Helvetica Neue"/>
                <a:sym typeface="Helvetica Neue"/>
              </a:rPr>
              <a:t>Aplicación práctica DetectaLab: análisis colaborativo de casos. </a:t>
            </a:r>
            <a:endParaRPr sz="1800" i="0" u="none" strike="noStrike" cap="none">
              <a:solidFill>
                <a:srgbClr val="004C62"/>
              </a:solidFill>
              <a:latin typeface="Helvetica Neue"/>
              <a:ea typeface="Helvetica Neue"/>
              <a:cs typeface="Helvetica Neue"/>
              <a:sym typeface="Helvetica Neue"/>
            </a:endParaRPr>
          </a:p>
          <a:p>
            <a:pPr marL="457200" marR="0" lvl="0" indent="-342900" algn="l" rtl="0">
              <a:lnSpc>
                <a:spcPct val="200000"/>
              </a:lnSpc>
              <a:spcBef>
                <a:spcPts val="0"/>
              </a:spcBef>
              <a:spcAft>
                <a:spcPts val="0"/>
              </a:spcAft>
              <a:buClr>
                <a:srgbClr val="004C62"/>
              </a:buClr>
              <a:buSzPts val="1800"/>
              <a:buFont typeface="Helvetica Neue"/>
              <a:buChar char="●"/>
            </a:pPr>
            <a:r>
              <a:rPr lang="es-CL" sz="1800" i="0" u="none" strike="noStrike" cap="none">
                <a:solidFill>
                  <a:srgbClr val="004C62"/>
                </a:solidFill>
                <a:latin typeface="Helvetica Neue"/>
                <a:ea typeface="Helvetica Neue"/>
                <a:cs typeface="Helvetica Neue"/>
                <a:sym typeface="Helvetica Neue"/>
              </a:rPr>
              <a:t>De los datos a la acción: estrategias inclusivas y acompañamiento.</a:t>
            </a:r>
            <a:endParaRPr sz="1800" i="0" u="none" strike="noStrike" cap="none">
              <a:solidFill>
                <a:srgbClr val="004C62"/>
              </a:solidFill>
              <a:latin typeface="Helvetica Neue"/>
              <a:ea typeface="Helvetica Neue"/>
              <a:cs typeface="Helvetica Neue"/>
              <a:sym typeface="Helvetica Neue"/>
            </a:endParaRPr>
          </a:p>
          <a:p>
            <a:pPr marL="457200" marR="0" lvl="0" indent="-342900" algn="l" rtl="0">
              <a:lnSpc>
                <a:spcPct val="200000"/>
              </a:lnSpc>
              <a:spcBef>
                <a:spcPts val="0"/>
              </a:spcBef>
              <a:spcAft>
                <a:spcPts val="0"/>
              </a:spcAft>
              <a:buClr>
                <a:srgbClr val="004C62"/>
              </a:buClr>
              <a:buSzPts val="1800"/>
              <a:buFont typeface="Helvetica Neue"/>
              <a:buChar char="●"/>
            </a:pPr>
            <a:r>
              <a:rPr lang="es-CL" sz="1800" i="0" u="none" strike="noStrike" cap="none">
                <a:solidFill>
                  <a:srgbClr val="004C62"/>
                </a:solidFill>
                <a:latin typeface="Helvetica Neue"/>
                <a:ea typeface="Helvetica Neue"/>
                <a:cs typeface="Helvetica Neue"/>
                <a:sym typeface="Helvetica Neue"/>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Posjornada</a:t>
            </a:r>
            <a:r>
              <a:rPr lang="es-CL" sz="1800" i="0" u="none" strike="noStrike" cap="none">
                <a:solidFill>
                  <a:srgbClr val="004C62"/>
                </a:solidFill>
                <a:latin typeface="Helvetica Neue"/>
                <a:ea typeface="Helvetica Neue"/>
                <a:cs typeface="Helvetica Neue"/>
                <a:sym typeface="Helvetica Neue"/>
              </a:rPr>
              <a:t>: herramientas de orientación y tutoría para la mejora.</a:t>
            </a:r>
            <a:endParaRPr sz="1800" i="0" u="none" strike="noStrike" cap="none">
              <a:solidFill>
                <a:srgbClr val="004C62"/>
              </a:solidFill>
              <a:latin typeface="Helvetica Neue"/>
              <a:ea typeface="Helvetica Neue"/>
              <a:cs typeface="Helvetica Neue"/>
              <a:sym typeface="Helvetica Neue"/>
            </a:endParaRPr>
          </a:p>
        </p:txBody>
      </p:sp>
      <p:grpSp>
        <p:nvGrpSpPr>
          <p:cNvPr id="80" name="Google Shape;80;p1"/>
          <p:cNvGrpSpPr/>
          <p:nvPr/>
        </p:nvGrpSpPr>
        <p:grpSpPr>
          <a:xfrm>
            <a:off x="310700" y="595613"/>
            <a:ext cx="8343410" cy="461700"/>
            <a:chOff x="755699" y="613054"/>
            <a:chExt cx="9318081" cy="461700"/>
          </a:xfrm>
        </p:grpSpPr>
        <p:sp>
          <p:nvSpPr>
            <p:cNvPr id="81" name="Google Shape;81;p1"/>
            <p:cNvSpPr txBox="1"/>
            <p:nvPr/>
          </p:nvSpPr>
          <p:spPr>
            <a:xfrm>
              <a:off x="920780" y="613054"/>
              <a:ext cx="9153000" cy="4617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rgbClr val="ED7D31"/>
                </a:buClr>
                <a:buSzPts val="2400"/>
                <a:buFont typeface="Verdana"/>
                <a:buNone/>
              </a:pPr>
              <a:r>
                <a:rPr lang="es-CL" sz="2400" b="1">
                  <a:solidFill>
                    <a:srgbClr val="FF5235"/>
                  </a:solidFill>
                  <a:latin typeface="Helvetica Neue"/>
                  <a:ea typeface="Helvetica Neue"/>
                  <a:cs typeface="Helvetica Neue"/>
                  <a:sym typeface="Helvetica Neue"/>
                </a:rPr>
                <a:t>¿Qué veremos en este taller?</a:t>
              </a:r>
              <a:endParaRPr sz="2400" b="1">
                <a:solidFill>
                  <a:srgbClr val="FF5235"/>
                </a:solidFill>
                <a:latin typeface="Helvetica Neue"/>
                <a:ea typeface="Helvetica Neue"/>
                <a:cs typeface="Helvetica Neue"/>
                <a:sym typeface="Helvetica Neue"/>
              </a:endParaRPr>
            </a:p>
          </p:txBody>
        </p:sp>
        <p:pic>
          <p:nvPicPr>
            <p:cNvPr id="82" name="Google Shape;82;p1"/>
            <p:cNvPicPr preferRelativeResize="0"/>
            <p:nvPr/>
          </p:nvPicPr>
          <p:blipFill rotWithShape="1">
            <a:blip r:embed="rId3">
              <a:alphaModFix/>
            </a:blip>
            <a:srcRect/>
            <a:stretch/>
          </p:blipFill>
          <p:spPr>
            <a:xfrm>
              <a:off x="755699" y="732905"/>
              <a:ext cx="211581" cy="216500"/>
            </a:xfrm>
            <a:prstGeom prst="rect">
              <a:avLst/>
            </a:prstGeom>
            <a:noFill/>
            <a:ln>
              <a:noFill/>
            </a:ln>
          </p:spPr>
        </p:pic>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grpSp>
        <p:nvGrpSpPr>
          <p:cNvPr id="87" name="Google Shape;87;p78"/>
          <p:cNvGrpSpPr/>
          <p:nvPr/>
        </p:nvGrpSpPr>
        <p:grpSpPr>
          <a:xfrm>
            <a:off x="310700" y="595613"/>
            <a:ext cx="8343410" cy="461700"/>
            <a:chOff x="755699" y="613054"/>
            <a:chExt cx="9318081" cy="461700"/>
          </a:xfrm>
        </p:grpSpPr>
        <p:sp>
          <p:nvSpPr>
            <p:cNvPr id="88" name="Google Shape;88;p78"/>
            <p:cNvSpPr txBox="1"/>
            <p:nvPr/>
          </p:nvSpPr>
          <p:spPr>
            <a:xfrm>
              <a:off x="920780" y="613054"/>
              <a:ext cx="9153000" cy="4617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rgbClr val="ED7D31"/>
                </a:buClr>
                <a:buSzPts val="2400"/>
                <a:buFont typeface="Verdana"/>
                <a:buNone/>
              </a:pPr>
              <a:r>
                <a:rPr lang="es-CL" sz="2400" b="1">
                  <a:solidFill>
                    <a:srgbClr val="FF5235"/>
                  </a:solidFill>
                  <a:latin typeface="Helvetica Neue"/>
                  <a:ea typeface="Helvetica Neue"/>
                  <a:cs typeface="Helvetica Neue"/>
                  <a:sym typeface="Helvetica Neue"/>
                </a:rPr>
                <a:t>¿Por qué mirar los datos?</a:t>
              </a:r>
              <a:endParaRPr sz="2400" b="1">
                <a:solidFill>
                  <a:srgbClr val="FF5235"/>
                </a:solidFill>
                <a:latin typeface="Helvetica Neue"/>
                <a:ea typeface="Helvetica Neue"/>
                <a:cs typeface="Helvetica Neue"/>
                <a:sym typeface="Helvetica Neue"/>
              </a:endParaRPr>
            </a:p>
          </p:txBody>
        </p:sp>
        <p:pic>
          <p:nvPicPr>
            <p:cNvPr id="89" name="Google Shape;89;p78"/>
            <p:cNvPicPr preferRelativeResize="0"/>
            <p:nvPr/>
          </p:nvPicPr>
          <p:blipFill rotWithShape="1">
            <a:blip r:embed="rId3">
              <a:alphaModFix/>
            </a:blip>
            <a:srcRect/>
            <a:stretch/>
          </p:blipFill>
          <p:spPr>
            <a:xfrm>
              <a:off x="755699" y="732905"/>
              <a:ext cx="211581" cy="216500"/>
            </a:xfrm>
            <a:prstGeom prst="rect">
              <a:avLst/>
            </a:prstGeom>
            <a:noFill/>
            <a:ln>
              <a:noFill/>
            </a:ln>
          </p:spPr>
        </p:pic>
      </p:grpSp>
      <p:sp>
        <p:nvSpPr>
          <p:cNvPr id="90" name="Google Shape;90;p78"/>
          <p:cNvSpPr txBox="1">
            <a:spLocks noGrp="1"/>
          </p:cNvSpPr>
          <p:nvPr>
            <p:ph type="body" idx="4294967295"/>
          </p:nvPr>
        </p:nvSpPr>
        <p:spPr>
          <a:xfrm>
            <a:off x="627575" y="2171850"/>
            <a:ext cx="10750200" cy="2838600"/>
          </a:xfrm>
          <a:prstGeom prst="rect">
            <a:avLst/>
          </a:prstGeom>
          <a:noFill/>
          <a:ln>
            <a:noFill/>
          </a:ln>
        </p:spPr>
        <p:txBody>
          <a:bodyPr spcFirstLastPara="1" wrap="square" lIns="0" tIns="0" rIns="0" bIns="0" anchor="t" anchorCtr="0">
            <a:normAutofit/>
          </a:bodyPr>
          <a:lstStyle/>
          <a:p>
            <a:pPr marL="0" lvl="0" indent="0" algn="just" rtl="0">
              <a:lnSpc>
                <a:spcPct val="100000"/>
              </a:lnSpc>
              <a:spcBef>
                <a:spcPts val="0"/>
              </a:spcBef>
              <a:spcAft>
                <a:spcPts val="0"/>
              </a:spcAft>
              <a:buClr>
                <a:srgbClr val="3C3C3C"/>
              </a:buClr>
              <a:buSzPts val="2200"/>
              <a:buFont typeface="Arial"/>
              <a:buNone/>
            </a:pPr>
            <a:r>
              <a:rPr lang="es-CL" sz="1800">
                <a:solidFill>
                  <a:srgbClr val="004C62"/>
                </a:solidFill>
                <a:latin typeface="Helvetica Neue"/>
                <a:ea typeface="Helvetica Neue"/>
                <a:cs typeface="Helvetica Neue"/>
                <a:sym typeface="Helvetica Neue"/>
              </a:rPr>
              <a:t>Los datos no son solo números: son </a:t>
            </a:r>
            <a:r>
              <a:rPr lang="es-CL" sz="1800" b="1">
                <a:solidFill>
                  <a:srgbClr val="004C62"/>
                </a:solidFill>
                <a:latin typeface="Helvetica Neue"/>
                <a:ea typeface="Helvetica Neue"/>
                <a:cs typeface="Helvetica Neue"/>
                <a:sym typeface="Helvetica Neue"/>
              </a:rPr>
              <a:t>rostros, trayectorias y oportunidades</a:t>
            </a:r>
            <a:r>
              <a:rPr lang="es-CL" sz="1800">
                <a:solidFill>
                  <a:srgbClr val="004C62"/>
                </a:solidFill>
                <a:latin typeface="Helvetica Neue"/>
                <a:ea typeface="Helvetica Neue"/>
                <a:cs typeface="Helvetica Neue"/>
                <a:sym typeface="Helvetica Neue"/>
              </a:rPr>
              <a:t>. Cuando se analizan con intención pedagógica, permiten decidir mejor, incluir más y lograr que cada estudiante aprenda, asista y se sienta parte.</a:t>
            </a:r>
            <a:endParaRPr sz="1800">
              <a:solidFill>
                <a:srgbClr val="004C62"/>
              </a:solidFill>
              <a:latin typeface="Helvetica Neue"/>
              <a:ea typeface="Helvetica Neue"/>
              <a:cs typeface="Helvetica Neue"/>
              <a:sym typeface="Helvetica Neue"/>
            </a:endParaRPr>
          </a:p>
          <a:p>
            <a:pPr marL="0" lvl="0" indent="0" algn="just" rtl="0">
              <a:lnSpc>
                <a:spcPct val="100000"/>
              </a:lnSpc>
              <a:spcBef>
                <a:spcPts val="0"/>
              </a:spcBef>
              <a:spcAft>
                <a:spcPts val="0"/>
              </a:spcAft>
              <a:buClr>
                <a:srgbClr val="3C3C3C"/>
              </a:buClr>
              <a:buSzPts val="1800"/>
              <a:buNone/>
            </a:pPr>
            <a:endParaRPr sz="1800">
              <a:solidFill>
                <a:srgbClr val="004C62"/>
              </a:solidFill>
              <a:latin typeface="Helvetica Neue"/>
              <a:ea typeface="Helvetica Neue"/>
              <a:cs typeface="Helvetica Neue"/>
              <a:sym typeface="Helvetica Neue"/>
            </a:endParaRPr>
          </a:p>
          <a:p>
            <a:pPr marL="0" lvl="0" indent="0" algn="just" rtl="0">
              <a:lnSpc>
                <a:spcPct val="100000"/>
              </a:lnSpc>
              <a:spcBef>
                <a:spcPts val="0"/>
              </a:spcBef>
              <a:spcAft>
                <a:spcPts val="0"/>
              </a:spcAft>
              <a:buClr>
                <a:srgbClr val="3C3C3C"/>
              </a:buClr>
              <a:buSzPts val="1800"/>
              <a:buNone/>
            </a:pPr>
            <a:endParaRPr sz="1800">
              <a:solidFill>
                <a:srgbClr val="004C62"/>
              </a:solidFill>
              <a:latin typeface="Helvetica Neue"/>
              <a:ea typeface="Helvetica Neue"/>
              <a:cs typeface="Helvetica Neue"/>
              <a:sym typeface="Helvetica Neue"/>
            </a:endParaRPr>
          </a:p>
          <a:p>
            <a:pPr marL="0" lvl="0" indent="0" algn="just" rtl="0">
              <a:lnSpc>
                <a:spcPct val="100000"/>
              </a:lnSpc>
              <a:spcBef>
                <a:spcPts val="0"/>
              </a:spcBef>
              <a:spcAft>
                <a:spcPts val="0"/>
              </a:spcAft>
              <a:buClr>
                <a:srgbClr val="3C3C3C"/>
              </a:buClr>
              <a:buSzPts val="1800"/>
              <a:buNone/>
            </a:pPr>
            <a:endParaRPr sz="1600">
              <a:solidFill>
                <a:srgbClr val="004C62"/>
              </a:solidFill>
              <a:latin typeface="Helvetica Neue"/>
              <a:ea typeface="Helvetica Neue"/>
              <a:cs typeface="Helvetica Neue"/>
              <a:sym typeface="Helvetica Neue"/>
            </a:endParaRPr>
          </a:p>
          <a:p>
            <a:pPr marL="0" lvl="0" indent="0" algn="ctr" rtl="0">
              <a:spcBef>
                <a:spcPts val="1000"/>
              </a:spcBef>
              <a:spcAft>
                <a:spcPts val="0"/>
              </a:spcAft>
              <a:buClr>
                <a:schemeClr val="dk1"/>
              </a:buClr>
              <a:buSzPts val="1600"/>
              <a:buNone/>
            </a:pPr>
            <a:r>
              <a:rPr lang="es-CL" sz="2200" b="1">
                <a:solidFill>
                  <a:srgbClr val="004C62"/>
                </a:solidFill>
                <a:latin typeface="Helvetica Neue"/>
                <a:ea typeface="Helvetica Neue"/>
                <a:cs typeface="Helvetica Neue"/>
                <a:sym typeface="Helvetica Neue"/>
              </a:rPr>
              <a:t>“Lo que no se mide, no se mejora” </a:t>
            </a:r>
            <a:endParaRPr sz="2200" b="1">
              <a:solidFill>
                <a:srgbClr val="004C62"/>
              </a:solidFill>
              <a:latin typeface="Helvetica Neue"/>
              <a:ea typeface="Helvetica Neue"/>
              <a:cs typeface="Helvetica Neue"/>
              <a:sym typeface="Helvetica Neue"/>
            </a:endParaRPr>
          </a:p>
          <a:p>
            <a:pPr marL="0" lvl="0" indent="0" algn="ctr" rtl="0">
              <a:spcBef>
                <a:spcPts val="1000"/>
              </a:spcBef>
              <a:spcAft>
                <a:spcPts val="0"/>
              </a:spcAft>
              <a:buClr>
                <a:schemeClr val="dk1"/>
              </a:buClr>
              <a:buSzPts val="1600"/>
              <a:buFont typeface="Arial"/>
              <a:buNone/>
            </a:pPr>
            <a:r>
              <a:rPr lang="es-CL" sz="2200">
                <a:solidFill>
                  <a:srgbClr val="004C62"/>
                </a:solidFill>
                <a:latin typeface="Helvetica Neue"/>
                <a:ea typeface="Helvetica Neue"/>
                <a:cs typeface="Helvetica Neue"/>
                <a:sym typeface="Helvetica Neue"/>
              </a:rPr>
              <a:t>Peter Drucker</a:t>
            </a:r>
            <a:endParaRPr sz="2200" b="1">
              <a:solidFill>
                <a:srgbClr val="004C62"/>
              </a:solidFill>
              <a:latin typeface="Helvetica Neue"/>
              <a:ea typeface="Helvetica Neue"/>
              <a:cs typeface="Helvetica Neue"/>
              <a:sym typeface="Helvetica Neue"/>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2"/>
          <p:cNvSpPr/>
          <p:nvPr/>
        </p:nvSpPr>
        <p:spPr>
          <a:xfrm>
            <a:off x="704812" y="11730510"/>
            <a:ext cx="11247000" cy="5487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97" name="Google Shape;97;p2"/>
          <p:cNvGrpSpPr/>
          <p:nvPr/>
        </p:nvGrpSpPr>
        <p:grpSpPr>
          <a:xfrm>
            <a:off x="310700" y="595625"/>
            <a:ext cx="10401590" cy="708000"/>
            <a:chOff x="755699" y="613067"/>
            <a:chExt cx="11616697" cy="708000"/>
          </a:xfrm>
        </p:grpSpPr>
        <p:sp>
          <p:nvSpPr>
            <p:cNvPr id="98" name="Google Shape;98;p2"/>
            <p:cNvSpPr txBox="1"/>
            <p:nvPr/>
          </p:nvSpPr>
          <p:spPr>
            <a:xfrm>
              <a:off x="920795" y="613067"/>
              <a:ext cx="11451600" cy="7080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2000"/>
                <a:buFont typeface="Arial"/>
                <a:buNone/>
              </a:pPr>
              <a:r>
                <a:rPr lang="es-CL" sz="2400" b="1">
                  <a:solidFill>
                    <a:srgbClr val="FC5411"/>
                  </a:solidFill>
                  <a:latin typeface="Helvetica Neue"/>
                  <a:ea typeface="Helvetica Neue"/>
                  <a:cs typeface="Helvetica Neue"/>
                  <a:sym typeface="Helvetica Neue"/>
                </a:rPr>
                <a:t>Hoy en día, contamos con muchos datos</a:t>
              </a:r>
              <a:endParaRPr sz="1800" b="1">
                <a:solidFill>
                  <a:srgbClr val="FC5411"/>
                </a:solidFill>
                <a:latin typeface="Helvetica Neue"/>
                <a:ea typeface="Helvetica Neue"/>
                <a:cs typeface="Helvetica Neue"/>
                <a:sym typeface="Helvetica Neue"/>
              </a:endParaRPr>
            </a:p>
            <a:p>
              <a:pPr marL="0" lvl="0" indent="0" algn="l" rtl="0">
                <a:spcBef>
                  <a:spcPts val="0"/>
                </a:spcBef>
                <a:spcAft>
                  <a:spcPts val="800"/>
                </a:spcAft>
                <a:buClr>
                  <a:schemeClr val="dk1"/>
                </a:buClr>
                <a:buSzPts val="1400"/>
                <a:buFont typeface="Arial"/>
                <a:buNone/>
              </a:pPr>
              <a:r>
                <a:rPr lang="es-CL" sz="1600" b="1">
                  <a:solidFill>
                    <a:srgbClr val="004C62"/>
                  </a:solidFill>
                  <a:latin typeface="Helvetica Neue"/>
                  <a:ea typeface="Helvetica Neue"/>
                  <a:cs typeface="Helvetica Neue"/>
                  <a:sym typeface="Helvetica Neue"/>
                </a:rPr>
                <a:t>Mirando de arriba hacia abajo: desde el sistema, ¿cómo nos acercamos hasta el aula?</a:t>
              </a:r>
              <a:endParaRPr sz="2400" b="1">
                <a:solidFill>
                  <a:srgbClr val="FF5235"/>
                </a:solidFill>
                <a:latin typeface="Helvetica Neue"/>
                <a:ea typeface="Helvetica Neue"/>
                <a:cs typeface="Helvetica Neue"/>
                <a:sym typeface="Helvetica Neue"/>
              </a:endParaRPr>
            </a:p>
          </p:txBody>
        </p:sp>
        <p:pic>
          <p:nvPicPr>
            <p:cNvPr id="99" name="Google Shape;99;p2"/>
            <p:cNvPicPr preferRelativeResize="0"/>
            <p:nvPr/>
          </p:nvPicPr>
          <p:blipFill rotWithShape="1">
            <a:blip r:embed="rId3">
              <a:alphaModFix/>
            </a:blip>
            <a:srcRect/>
            <a:stretch/>
          </p:blipFill>
          <p:spPr>
            <a:xfrm>
              <a:off x="755699" y="732905"/>
              <a:ext cx="211581" cy="216500"/>
            </a:xfrm>
            <a:prstGeom prst="rect">
              <a:avLst/>
            </a:prstGeom>
            <a:noFill/>
            <a:ln>
              <a:noFill/>
            </a:ln>
          </p:spPr>
        </p:pic>
      </p:grpSp>
      <p:grpSp>
        <p:nvGrpSpPr>
          <p:cNvPr id="100" name="Google Shape;100;p2"/>
          <p:cNvGrpSpPr/>
          <p:nvPr/>
        </p:nvGrpSpPr>
        <p:grpSpPr>
          <a:xfrm>
            <a:off x="563852" y="1789700"/>
            <a:ext cx="11064300" cy="4765455"/>
            <a:chOff x="796277" y="1789700"/>
            <a:chExt cx="11064300" cy="4765455"/>
          </a:xfrm>
        </p:grpSpPr>
        <p:sp>
          <p:nvSpPr>
            <p:cNvPr id="101" name="Google Shape;101;p2"/>
            <p:cNvSpPr/>
            <p:nvPr/>
          </p:nvSpPr>
          <p:spPr>
            <a:xfrm>
              <a:off x="796277" y="6097955"/>
              <a:ext cx="11064300" cy="4572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s-CL" sz="1300" i="1" u="none" strike="noStrike" cap="none">
                  <a:solidFill>
                    <a:srgbClr val="004C62"/>
                  </a:solidFill>
                  <a:latin typeface="Helvetica Neue"/>
                  <a:ea typeface="Helvetica Neue"/>
                  <a:cs typeface="Helvetica Neue"/>
                  <a:sym typeface="Helvetica Neue"/>
                </a:rPr>
                <a:t>"Ningún dato por sí solo cuenta la historia completa, la integración de capas de datos nos entrega más pistas sobre el aprendizaje"</a:t>
              </a:r>
              <a:endParaRPr sz="1300" i="0" u="none" strike="noStrike" cap="none">
                <a:solidFill>
                  <a:srgbClr val="004C62"/>
                </a:solidFill>
                <a:latin typeface="Helvetica Neue"/>
                <a:ea typeface="Helvetica Neue"/>
                <a:cs typeface="Helvetica Neue"/>
                <a:sym typeface="Helvetica Neue"/>
              </a:endParaRPr>
            </a:p>
          </p:txBody>
        </p:sp>
        <p:grpSp>
          <p:nvGrpSpPr>
            <p:cNvPr id="102" name="Google Shape;102;p2"/>
            <p:cNvGrpSpPr/>
            <p:nvPr/>
          </p:nvGrpSpPr>
          <p:grpSpPr>
            <a:xfrm>
              <a:off x="1389925" y="1789700"/>
              <a:ext cx="9863975" cy="3957925"/>
              <a:chOff x="1389925" y="1789700"/>
              <a:chExt cx="9863975" cy="3957925"/>
            </a:xfrm>
          </p:grpSpPr>
          <p:grpSp>
            <p:nvGrpSpPr>
              <p:cNvPr id="103" name="Google Shape;103;p2"/>
              <p:cNvGrpSpPr/>
              <p:nvPr/>
            </p:nvGrpSpPr>
            <p:grpSpPr>
              <a:xfrm>
                <a:off x="2562375" y="1789700"/>
                <a:ext cx="7532100" cy="3942500"/>
                <a:chOff x="2329950" y="1970225"/>
                <a:chExt cx="7532100" cy="3942500"/>
              </a:xfrm>
            </p:grpSpPr>
            <p:sp>
              <p:nvSpPr>
                <p:cNvPr id="104" name="Google Shape;104;p2"/>
                <p:cNvSpPr txBox="1"/>
                <p:nvPr/>
              </p:nvSpPr>
              <p:spPr>
                <a:xfrm>
                  <a:off x="2329950" y="1970225"/>
                  <a:ext cx="7532100" cy="900300"/>
                </a:xfrm>
                <a:prstGeom prst="rect">
                  <a:avLst/>
                </a:prstGeom>
                <a:solidFill>
                  <a:srgbClr val="004C62"/>
                </a:solidFill>
                <a:ln>
                  <a:noFill/>
                </a:ln>
              </p:spPr>
              <p:txBody>
                <a:bodyPr spcFirstLastPara="1" wrap="square" lIns="0" tIns="0" rIns="0" bIns="0" anchor="ctr" anchorCtr="0">
                  <a:noAutofit/>
                </a:bodyPr>
                <a:lstStyle/>
                <a:p>
                  <a:pPr marL="0" lvl="0" indent="0" algn="ctr" rtl="0">
                    <a:spcBef>
                      <a:spcPts val="0"/>
                    </a:spcBef>
                    <a:spcAft>
                      <a:spcPts val="0"/>
                    </a:spcAft>
                    <a:buNone/>
                  </a:pPr>
                  <a:r>
                    <a:rPr lang="es-CL" sz="1600" b="1">
                      <a:solidFill>
                        <a:srgbClr val="E8F4FD"/>
                      </a:solidFill>
                      <a:latin typeface="Helvetica Neue"/>
                      <a:ea typeface="Helvetica Neue"/>
                      <a:cs typeface="Helvetica Neue"/>
                      <a:sym typeface="Helvetica Neue"/>
                    </a:rPr>
                    <a:t>NIVEL MACRO</a:t>
                  </a:r>
                  <a:endParaRPr sz="1600" b="1">
                    <a:solidFill>
                      <a:srgbClr val="E8F4FD"/>
                    </a:solidFill>
                    <a:latin typeface="Helvetica Neue"/>
                    <a:ea typeface="Helvetica Neue"/>
                    <a:cs typeface="Helvetica Neue"/>
                    <a:sym typeface="Helvetica Neue"/>
                  </a:endParaRPr>
                </a:p>
                <a:p>
                  <a:pPr marL="0" lvl="0" indent="0" algn="ctr" rtl="0">
                    <a:spcBef>
                      <a:spcPts val="0"/>
                    </a:spcBef>
                    <a:spcAft>
                      <a:spcPts val="0"/>
                    </a:spcAft>
                    <a:buClr>
                      <a:schemeClr val="dk1"/>
                    </a:buClr>
                    <a:buSzPts val="1400"/>
                    <a:buFont typeface="Arial"/>
                    <a:buNone/>
                  </a:pPr>
                  <a:r>
                    <a:rPr lang="es-CL" sz="1600">
                      <a:solidFill>
                        <a:srgbClr val="E8F4FD"/>
                      </a:solidFill>
                      <a:latin typeface="Helvetica Neue"/>
                      <a:ea typeface="Helvetica Neue"/>
                      <a:cs typeface="Helvetica Neue"/>
                      <a:sym typeface="Helvetica Neue"/>
                    </a:rPr>
                    <a:t>Sistema Nacional / Regional</a:t>
                  </a:r>
                  <a:endParaRPr sz="1600">
                    <a:solidFill>
                      <a:srgbClr val="E8F4FD"/>
                    </a:solidFill>
                    <a:latin typeface="Helvetica Neue"/>
                    <a:ea typeface="Helvetica Neue"/>
                    <a:cs typeface="Helvetica Neue"/>
                    <a:sym typeface="Helvetica Neue"/>
                  </a:endParaRPr>
                </a:p>
              </p:txBody>
            </p:sp>
            <p:sp>
              <p:nvSpPr>
                <p:cNvPr id="105" name="Google Shape;105;p2"/>
                <p:cNvSpPr txBox="1"/>
                <p:nvPr/>
              </p:nvSpPr>
              <p:spPr>
                <a:xfrm>
                  <a:off x="3026850" y="2984292"/>
                  <a:ext cx="6138300" cy="900300"/>
                </a:xfrm>
                <a:prstGeom prst="rect">
                  <a:avLst/>
                </a:prstGeom>
                <a:solidFill>
                  <a:srgbClr val="036A87"/>
                </a:solidFill>
                <a:ln>
                  <a:noFill/>
                </a:ln>
              </p:spPr>
              <p:txBody>
                <a:bodyPr spcFirstLastPara="1" wrap="square" lIns="0" tIns="0" rIns="0" bIns="0" anchor="ctr" anchorCtr="0">
                  <a:noAutofit/>
                </a:bodyPr>
                <a:lstStyle/>
                <a:p>
                  <a:pPr marL="0" lvl="0" indent="0" algn="ctr" rtl="0">
                    <a:spcBef>
                      <a:spcPts val="0"/>
                    </a:spcBef>
                    <a:spcAft>
                      <a:spcPts val="0"/>
                    </a:spcAft>
                    <a:buNone/>
                  </a:pPr>
                  <a:r>
                    <a:rPr lang="es-CL" sz="1600" b="1">
                      <a:solidFill>
                        <a:srgbClr val="E8F4FD"/>
                      </a:solidFill>
                      <a:latin typeface="Helvetica Neue"/>
                      <a:ea typeface="Helvetica Neue"/>
                      <a:cs typeface="Helvetica Neue"/>
                      <a:sym typeface="Helvetica Neue"/>
                    </a:rPr>
                    <a:t>NIVEL MESO</a:t>
                  </a:r>
                  <a:endParaRPr sz="1600" b="1">
                    <a:solidFill>
                      <a:srgbClr val="E8F4FD"/>
                    </a:solidFill>
                    <a:latin typeface="Helvetica Neue"/>
                    <a:ea typeface="Helvetica Neue"/>
                    <a:cs typeface="Helvetica Neue"/>
                    <a:sym typeface="Helvetica Neue"/>
                  </a:endParaRPr>
                </a:p>
                <a:p>
                  <a:pPr marL="0" lvl="0" indent="0" algn="ctr" rtl="0">
                    <a:spcBef>
                      <a:spcPts val="0"/>
                    </a:spcBef>
                    <a:spcAft>
                      <a:spcPts val="0"/>
                    </a:spcAft>
                    <a:buNone/>
                  </a:pPr>
                  <a:r>
                    <a:rPr lang="es-CL" sz="1600">
                      <a:solidFill>
                        <a:srgbClr val="E8F4FD"/>
                      </a:solidFill>
                      <a:latin typeface="Helvetica Neue"/>
                      <a:ea typeface="Helvetica Neue"/>
                      <a:cs typeface="Helvetica Neue"/>
                      <a:sym typeface="Helvetica Neue"/>
                    </a:rPr>
                    <a:t>Establecimiento Educacional</a:t>
                  </a:r>
                  <a:endParaRPr sz="1600">
                    <a:solidFill>
                      <a:srgbClr val="E8F4FD"/>
                    </a:solidFill>
                    <a:latin typeface="Helvetica Neue"/>
                    <a:ea typeface="Helvetica Neue"/>
                    <a:cs typeface="Helvetica Neue"/>
                    <a:sym typeface="Helvetica Neue"/>
                  </a:endParaRPr>
                </a:p>
              </p:txBody>
            </p:sp>
            <p:sp>
              <p:nvSpPr>
                <p:cNvPr id="106" name="Google Shape;106;p2"/>
                <p:cNvSpPr txBox="1"/>
                <p:nvPr/>
              </p:nvSpPr>
              <p:spPr>
                <a:xfrm>
                  <a:off x="3564600" y="3998358"/>
                  <a:ext cx="5062800" cy="900300"/>
                </a:xfrm>
                <a:prstGeom prst="rect">
                  <a:avLst/>
                </a:prstGeom>
                <a:solidFill>
                  <a:srgbClr val="0989AD"/>
                </a:solidFill>
                <a:ln>
                  <a:noFill/>
                </a:ln>
              </p:spPr>
              <p:txBody>
                <a:bodyPr spcFirstLastPara="1" wrap="square" lIns="0" tIns="0" rIns="0" bIns="0" anchor="ctr" anchorCtr="0">
                  <a:noAutofit/>
                </a:bodyPr>
                <a:lstStyle/>
                <a:p>
                  <a:pPr marL="0" lvl="0" indent="0" algn="ctr" rtl="0">
                    <a:spcBef>
                      <a:spcPts val="0"/>
                    </a:spcBef>
                    <a:spcAft>
                      <a:spcPts val="0"/>
                    </a:spcAft>
                    <a:buNone/>
                  </a:pPr>
                  <a:r>
                    <a:rPr lang="es-CL" sz="1600" b="1">
                      <a:solidFill>
                        <a:srgbClr val="E8F4FD"/>
                      </a:solidFill>
                      <a:latin typeface="Helvetica Neue"/>
                      <a:ea typeface="Helvetica Neue"/>
                      <a:cs typeface="Helvetica Neue"/>
                      <a:sym typeface="Helvetica Neue"/>
                    </a:rPr>
                    <a:t>NIVEL MICRO</a:t>
                  </a:r>
                  <a:endParaRPr sz="1600" b="1">
                    <a:solidFill>
                      <a:srgbClr val="E8F4FD"/>
                    </a:solidFill>
                    <a:latin typeface="Helvetica Neue"/>
                    <a:ea typeface="Helvetica Neue"/>
                    <a:cs typeface="Helvetica Neue"/>
                    <a:sym typeface="Helvetica Neue"/>
                  </a:endParaRPr>
                </a:p>
                <a:p>
                  <a:pPr marL="0" lvl="0" indent="0" algn="ctr" rtl="0">
                    <a:spcBef>
                      <a:spcPts val="0"/>
                    </a:spcBef>
                    <a:spcAft>
                      <a:spcPts val="0"/>
                    </a:spcAft>
                    <a:buNone/>
                  </a:pPr>
                  <a:r>
                    <a:rPr lang="es-CL" sz="1600">
                      <a:solidFill>
                        <a:srgbClr val="E8F4FD"/>
                      </a:solidFill>
                      <a:latin typeface="Helvetica Neue"/>
                      <a:ea typeface="Helvetica Neue"/>
                      <a:cs typeface="Helvetica Neue"/>
                      <a:sym typeface="Helvetica Neue"/>
                    </a:rPr>
                    <a:t>Ciclo / Nivel / Curso</a:t>
                  </a:r>
                  <a:endParaRPr sz="1600">
                    <a:solidFill>
                      <a:srgbClr val="E8F4FD"/>
                    </a:solidFill>
                    <a:latin typeface="Helvetica Neue"/>
                    <a:ea typeface="Helvetica Neue"/>
                    <a:cs typeface="Helvetica Neue"/>
                    <a:sym typeface="Helvetica Neue"/>
                  </a:endParaRPr>
                </a:p>
              </p:txBody>
            </p:sp>
            <p:sp>
              <p:nvSpPr>
                <p:cNvPr id="107" name="Google Shape;107;p2"/>
                <p:cNvSpPr txBox="1"/>
                <p:nvPr/>
              </p:nvSpPr>
              <p:spPr>
                <a:xfrm>
                  <a:off x="4355400" y="5012425"/>
                  <a:ext cx="3481200" cy="900300"/>
                </a:xfrm>
                <a:prstGeom prst="rect">
                  <a:avLst/>
                </a:prstGeom>
                <a:solidFill>
                  <a:srgbClr val="40A9C6"/>
                </a:solidFill>
                <a:ln>
                  <a:noFill/>
                </a:ln>
              </p:spPr>
              <p:txBody>
                <a:bodyPr spcFirstLastPara="1" wrap="square" lIns="0" tIns="0" rIns="0" bIns="0" anchor="ctr" anchorCtr="0">
                  <a:noAutofit/>
                </a:bodyPr>
                <a:lstStyle/>
                <a:p>
                  <a:pPr marL="0" lvl="0" indent="0" algn="ctr" rtl="0">
                    <a:spcBef>
                      <a:spcPts val="0"/>
                    </a:spcBef>
                    <a:spcAft>
                      <a:spcPts val="0"/>
                    </a:spcAft>
                    <a:buNone/>
                  </a:pPr>
                  <a:r>
                    <a:rPr lang="es-CL" sz="1600" b="1">
                      <a:solidFill>
                        <a:srgbClr val="E8F4FD"/>
                      </a:solidFill>
                      <a:latin typeface="Helvetica Neue"/>
                      <a:ea typeface="Helvetica Neue"/>
                      <a:cs typeface="Helvetica Neue"/>
                      <a:sym typeface="Helvetica Neue"/>
                    </a:rPr>
                    <a:t>NIVEL AULA</a:t>
                  </a:r>
                  <a:endParaRPr sz="1600" b="1">
                    <a:solidFill>
                      <a:srgbClr val="E8F4FD"/>
                    </a:solidFill>
                    <a:latin typeface="Helvetica Neue"/>
                    <a:ea typeface="Helvetica Neue"/>
                    <a:cs typeface="Helvetica Neue"/>
                    <a:sym typeface="Helvetica Neue"/>
                  </a:endParaRPr>
                </a:p>
                <a:p>
                  <a:pPr marL="0" lvl="0" indent="0" algn="ctr" rtl="0">
                    <a:spcBef>
                      <a:spcPts val="0"/>
                    </a:spcBef>
                    <a:spcAft>
                      <a:spcPts val="0"/>
                    </a:spcAft>
                    <a:buNone/>
                  </a:pPr>
                  <a:r>
                    <a:rPr lang="es-CL" sz="1600">
                      <a:solidFill>
                        <a:srgbClr val="E8F4FD"/>
                      </a:solidFill>
                      <a:latin typeface="Helvetica Neue"/>
                      <a:ea typeface="Helvetica Neue"/>
                      <a:cs typeface="Helvetica Neue"/>
                      <a:sym typeface="Helvetica Neue"/>
                    </a:rPr>
                    <a:t>Docente / Estudiante</a:t>
                  </a:r>
                  <a:endParaRPr sz="1600">
                    <a:solidFill>
                      <a:srgbClr val="E8F4FD"/>
                    </a:solidFill>
                    <a:latin typeface="Helvetica Neue"/>
                    <a:ea typeface="Helvetica Neue"/>
                    <a:cs typeface="Helvetica Neue"/>
                    <a:sym typeface="Helvetica Neue"/>
                  </a:endParaRPr>
                </a:p>
              </p:txBody>
            </p:sp>
          </p:grpSp>
          <p:cxnSp>
            <p:nvCxnSpPr>
              <p:cNvPr id="108" name="Google Shape;108;p2"/>
              <p:cNvCxnSpPr/>
              <p:nvPr/>
            </p:nvCxnSpPr>
            <p:spPr>
              <a:xfrm rot="10800000">
                <a:off x="10503600" y="1789725"/>
                <a:ext cx="0" cy="3957900"/>
              </a:xfrm>
              <a:prstGeom prst="straightConnector1">
                <a:avLst/>
              </a:prstGeom>
              <a:noFill/>
              <a:ln w="38100" cap="flat" cmpd="sng">
                <a:solidFill>
                  <a:srgbClr val="FC5411"/>
                </a:solidFill>
                <a:prstDash val="solid"/>
                <a:round/>
                <a:headEnd type="none" w="med" len="med"/>
                <a:tailEnd type="triangle" w="med" len="med"/>
              </a:ln>
            </p:spPr>
          </p:cxnSp>
          <p:cxnSp>
            <p:nvCxnSpPr>
              <p:cNvPr id="109" name="Google Shape;109;p2"/>
              <p:cNvCxnSpPr/>
              <p:nvPr/>
            </p:nvCxnSpPr>
            <p:spPr>
              <a:xfrm>
                <a:off x="2140225" y="1789700"/>
                <a:ext cx="0" cy="3945000"/>
              </a:xfrm>
              <a:prstGeom prst="straightConnector1">
                <a:avLst/>
              </a:prstGeom>
              <a:noFill/>
              <a:ln w="38100" cap="flat" cmpd="sng">
                <a:solidFill>
                  <a:srgbClr val="FC5411"/>
                </a:solidFill>
                <a:prstDash val="solid"/>
                <a:round/>
                <a:headEnd type="none" w="med" len="med"/>
                <a:tailEnd type="triangle" w="med" len="med"/>
              </a:ln>
            </p:spPr>
          </p:cxnSp>
          <p:sp>
            <p:nvSpPr>
              <p:cNvPr id="110" name="Google Shape;110;p2"/>
              <p:cNvSpPr txBox="1"/>
              <p:nvPr/>
            </p:nvSpPr>
            <p:spPr>
              <a:xfrm>
                <a:off x="9753300" y="3568575"/>
                <a:ext cx="1500600" cy="4002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CL">
                    <a:solidFill>
                      <a:srgbClr val="FC5411"/>
                    </a:solidFill>
                    <a:latin typeface="Helvetica Neue"/>
                    <a:ea typeface="Helvetica Neue"/>
                    <a:cs typeface="Helvetica Neue"/>
                    <a:sym typeface="Helvetica Neue"/>
                  </a:rPr>
                  <a:t>Retroalimentar</a:t>
                </a:r>
                <a:endParaRPr>
                  <a:solidFill>
                    <a:srgbClr val="FC5411"/>
                  </a:solidFill>
                  <a:latin typeface="Helvetica Neue"/>
                  <a:ea typeface="Helvetica Neue"/>
                  <a:cs typeface="Helvetica Neue"/>
                  <a:sym typeface="Helvetica Neue"/>
                </a:endParaRPr>
              </a:p>
            </p:txBody>
          </p:sp>
          <p:sp>
            <p:nvSpPr>
              <p:cNvPr id="111" name="Google Shape;111;p2"/>
              <p:cNvSpPr txBox="1"/>
              <p:nvPr/>
            </p:nvSpPr>
            <p:spPr>
              <a:xfrm>
                <a:off x="1389925" y="3568575"/>
                <a:ext cx="1500600" cy="4002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CL">
                    <a:solidFill>
                      <a:srgbClr val="FC5411"/>
                    </a:solidFill>
                    <a:latin typeface="Helvetica Neue"/>
                    <a:ea typeface="Helvetica Neue"/>
                    <a:cs typeface="Helvetica Neue"/>
                    <a:sym typeface="Helvetica Neue"/>
                  </a:rPr>
                  <a:t>Contextualizar</a:t>
                </a:r>
                <a:endParaRPr>
                  <a:solidFill>
                    <a:srgbClr val="FC5411"/>
                  </a:solidFill>
                  <a:latin typeface="Helvetica Neue"/>
                  <a:ea typeface="Helvetica Neue"/>
                  <a:cs typeface="Helvetica Neue"/>
                  <a:sym typeface="Helvetica Neue"/>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grpSp>
        <p:nvGrpSpPr>
          <p:cNvPr id="117" name="Google Shape;117;p3"/>
          <p:cNvGrpSpPr/>
          <p:nvPr/>
        </p:nvGrpSpPr>
        <p:grpSpPr>
          <a:xfrm>
            <a:off x="310700" y="595625"/>
            <a:ext cx="10401590" cy="708000"/>
            <a:chOff x="755699" y="613067"/>
            <a:chExt cx="11616697" cy="708000"/>
          </a:xfrm>
        </p:grpSpPr>
        <p:sp>
          <p:nvSpPr>
            <p:cNvPr id="118" name="Google Shape;118;p3"/>
            <p:cNvSpPr txBox="1"/>
            <p:nvPr/>
          </p:nvSpPr>
          <p:spPr>
            <a:xfrm>
              <a:off x="920795" y="613067"/>
              <a:ext cx="11451600" cy="7080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2000"/>
                <a:buFont typeface="Arial"/>
                <a:buNone/>
              </a:pPr>
              <a:r>
                <a:rPr lang="es-CL" sz="2400" b="1">
                  <a:solidFill>
                    <a:srgbClr val="FC5411"/>
                  </a:solidFill>
                  <a:latin typeface="Helvetica Neue"/>
                  <a:ea typeface="Helvetica Neue"/>
                  <a:cs typeface="Helvetica Neue"/>
                  <a:sym typeface="Helvetica Neue"/>
                </a:rPr>
                <a:t>Avanzar hacia la integración de los datos</a:t>
              </a:r>
              <a:endParaRPr sz="1800" b="1">
                <a:solidFill>
                  <a:srgbClr val="FC5411"/>
                </a:solidFill>
                <a:latin typeface="Helvetica Neue"/>
                <a:ea typeface="Helvetica Neue"/>
                <a:cs typeface="Helvetica Neue"/>
                <a:sym typeface="Helvetica Neue"/>
              </a:endParaRPr>
            </a:p>
            <a:p>
              <a:pPr marL="0" lvl="0" indent="0" algn="l" rtl="0">
                <a:spcBef>
                  <a:spcPts val="0"/>
                </a:spcBef>
                <a:spcAft>
                  <a:spcPts val="0"/>
                </a:spcAft>
                <a:buClr>
                  <a:schemeClr val="dk1"/>
                </a:buClr>
                <a:buSzPts val="1400"/>
                <a:buFont typeface="Arial"/>
                <a:buNone/>
              </a:pPr>
              <a:r>
                <a:rPr lang="es-CL" sz="1600" b="1">
                  <a:solidFill>
                    <a:srgbClr val="004C62"/>
                  </a:solidFill>
                  <a:latin typeface="Helvetica Neue"/>
                  <a:ea typeface="Helvetica Neue"/>
                  <a:cs typeface="Helvetica Neue"/>
                  <a:sym typeface="Helvetica Neue"/>
                </a:rPr>
                <a:t>Cruzar todas las capas para tomar mejores decisiones pedagógicas</a:t>
              </a:r>
              <a:endParaRPr sz="2400" b="1">
                <a:solidFill>
                  <a:srgbClr val="FC5411"/>
                </a:solidFill>
                <a:latin typeface="Helvetica Neue"/>
                <a:ea typeface="Helvetica Neue"/>
                <a:cs typeface="Helvetica Neue"/>
                <a:sym typeface="Helvetica Neue"/>
              </a:endParaRPr>
            </a:p>
          </p:txBody>
        </p:sp>
        <p:pic>
          <p:nvPicPr>
            <p:cNvPr id="119" name="Google Shape;119;p3"/>
            <p:cNvPicPr preferRelativeResize="0"/>
            <p:nvPr/>
          </p:nvPicPr>
          <p:blipFill rotWithShape="1">
            <a:blip r:embed="rId3">
              <a:alphaModFix/>
            </a:blip>
            <a:srcRect/>
            <a:stretch/>
          </p:blipFill>
          <p:spPr>
            <a:xfrm>
              <a:off x="755699" y="732905"/>
              <a:ext cx="211581" cy="216500"/>
            </a:xfrm>
            <a:prstGeom prst="rect">
              <a:avLst/>
            </a:prstGeom>
            <a:noFill/>
            <a:ln>
              <a:noFill/>
            </a:ln>
          </p:spPr>
        </p:pic>
      </p:grpSp>
      <p:grpSp>
        <p:nvGrpSpPr>
          <p:cNvPr id="120" name="Google Shape;120;p3"/>
          <p:cNvGrpSpPr/>
          <p:nvPr/>
        </p:nvGrpSpPr>
        <p:grpSpPr>
          <a:xfrm>
            <a:off x="782450" y="1911400"/>
            <a:ext cx="10688050" cy="3816800"/>
            <a:chOff x="782450" y="1911400"/>
            <a:chExt cx="10688050" cy="3816800"/>
          </a:xfrm>
        </p:grpSpPr>
        <p:sp>
          <p:nvSpPr>
            <p:cNvPr id="121" name="Google Shape;121;p3"/>
            <p:cNvSpPr txBox="1"/>
            <p:nvPr/>
          </p:nvSpPr>
          <p:spPr>
            <a:xfrm>
              <a:off x="782450" y="2921350"/>
              <a:ext cx="3040200" cy="405900"/>
            </a:xfrm>
            <a:prstGeom prst="rect">
              <a:avLst/>
            </a:prstGeom>
            <a:solidFill>
              <a:srgbClr val="004C62"/>
            </a:solidFill>
            <a:ln>
              <a:noFill/>
            </a:ln>
          </p:spPr>
          <p:txBody>
            <a:bodyPr spcFirstLastPara="1" wrap="square" lIns="0" tIns="0" rIns="0" bIns="0" anchor="ctr" anchorCtr="0">
              <a:noAutofit/>
            </a:bodyPr>
            <a:lstStyle/>
            <a:p>
              <a:pPr marL="0" lvl="0" indent="0" algn="ctr" rtl="0">
                <a:spcBef>
                  <a:spcPts val="0"/>
                </a:spcBef>
                <a:spcAft>
                  <a:spcPts val="0"/>
                </a:spcAft>
                <a:buClr>
                  <a:schemeClr val="dk1"/>
                </a:buClr>
                <a:buSzPts val="1200"/>
                <a:buFont typeface="Arial"/>
                <a:buNone/>
              </a:pPr>
              <a:r>
                <a:rPr lang="es-CL" sz="1500" b="1">
                  <a:solidFill>
                    <a:srgbClr val="E8F4FD"/>
                  </a:solidFill>
                  <a:latin typeface="Helvetica Neue"/>
                  <a:ea typeface="Helvetica Neue"/>
                  <a:cs typeface="Helvetica Neue"/>
                  <a:sym typeface="Helvetica Neue"/>
                </a:rPr>
                <a:t>DATOS CUANTITATIVOS</a:t>
              </a:r>
              <a:endParaRPr sz="1500" b="1">
                <a:solidFill>
                  <a:schemeClr val="dk1"/>
                </a:solidFill>
                <a:latin typeface="Helvetica Neue"/>
                <a:ea typeface="Helvetica Neue"/>
                <a:cs typeface="Helvetica Neue"/>
                <a:sym typeface="Helvetica Neue"/>
              </a:endParaRPr>
            </a:p>
          </p:txBody>
        </p:sp>
        <p:sp>
          <p:nvSpPr>
            <p:cNvPr id="122" name="Google Shape;122;p3"/>
            <p:cNvSpPr txBox="1"/>
            <p:nvPr/>
          </p:nvSpPr>
          <p:spPr>
            <a:xfrm>
              <a:off x="822500" y="3497100"/>
              <a:ext cx="3040200" cy="1934400"/>
            </a:xfrm>
            <a:prstGeom prst="rect">
              <a:avLst/>
            </a:prstGeom>
            <a:noFill/>
            <a:ln>
              <a:noFill/>
            </a:ln>
          </p:spPr>
          <p:txBody>
            <a:bodyPr spcFirstLastPara="1" wrap="square" lIns="91425" tIns="91425" rIns="91425" bIns="91425" anchor="t" anchorCtr="0">
              <a:noAutofit/>
            </a:bodyPr>
            <a:lstStyle/>
            <a:p>
              <a:pPr marL="122400" lvl="0" indent="-211300" algn="l" rtl="0">
                <a:lnSpc>
                  <a:spcPct val="100000"/>
                </a:lnSpc>
                <a:spcBef>
                  <a:spcPts val="0"/>
                </a:spcBef>
                <a:spcAft>
                  <a:spcPts val="0"/>
                </a:spcAft>
                <a:buClr>
                  <a:srgbClr val="004C62"/>
                </a:buClr>
                <a:buSzPts val="1400"/>
                <a:buFont typeface="Helvetica Neue"/>
                <a:buChar char="●"/>
              </a:pPr>
              <a:r>
                <a:rPr lang="es-CL">
                  <a:solidFill>
                    <a:srgbClr val="004C62"/>
                  </a:solidFill>
                  <a:latin typeface="Helvetica Neue"/>
                  <a:ea typeface="Helvetica Neue"/>
                  <a:cs typeface="Helvetica Neue"/>
                  <a:sym typeface="Helvetica Neue"/>
                </a:rPr>
                <a:t>Notas y promedios por asignatura</a:t>
              </a:r>
              <a:endParaRPr>
                <a:solidFill>
                  <a:srgbClr val="004C62"/>
                </a:solidFill>
                <a:latin typeface="Helvetica Neue"/>
                <a:ea typeface="Helvetica Neue"/>
                <a:cs typeface="Helvetica Neue"/>
                <a:sym typeface="Helvetica Neue"/>
              </a:endParaRPr>
            </a:p>
            <a:p>
              <a:pPr marL="122400" lvl="0" indent="-211300" algn="l" rtl="0">
                <a:lnSpc>
                  <a:spcPct val="100000"/>
                </a:lnSpc>
                <a:spcBef>
                  <a:spcPts val="800"/>
                </a:spcBef>
                <a:spcAft>
                  <a:spcPts val="0"/>
                </a:spcAft>
                <a:buClr>
                  <a:srgbClr val="004C62"/>
                </a:buClr>
                <a:buSzPts val="1400"/>
                <a:buFont typeface="Helvetica Neue"/>
                <a:buChar char="●"/>
              </a:pPr>
              <a:r>
                <a:rPr lang="es-CL">
                  <a:solidFill>
                    <a:srgbClr val="004C62"/>
                  </a:solidFill>
                  <a:latin typeface="Helvetica Neue"/>
                  <a:ea typeface="Helvetica Neue"/>
                  <a:cs typeface="Helvetica Neue"/>
                  <a:sym typeface="Helvetica Neue"/>
                </a:rPr>
                <a:t>Resultados Simce</a:t>
              </a:r>
              <a:endParaRPr>
                <a:solidFill>
                  <a:srgbClr val="004C62"/>
                </a:solidFill>
                <a:latin typeface="Helvetica Neue"/>
                <a:ea typeface="Helvetica Neue"/>
                <a:cs typeface="Helvetica Neue"/>
                <a:sym typeface="Helvetica Neue"/>
              </a:endParaRPr>
            </a:p>
            <a:p>
              <a:pPr marL="122400" lvl="0" indent="-211300" algn="l" rtl="0">
                <a:lnSpc>
                  <a:spcPct val="100000"/>
                </a:lnSpc>
                <a:spcBef>
                  <a:spcPts val="800"/>
                </a:spcBef>
                <a:spcAft>
                  <a:spcPts val="0"/>
                </a:spcAft>
                <a:buClr>
                  <a:srgbClr val="004C62"/>
                </a:buClr>
                <a:buSzPts val="1400"/>
                <a:buFont typeface="Helvetica Neue"/>
                <a:buChar char="●"/>
              </a:pPr>
              <a:r>
                <a:rPr lang="es-CL">
                  <a:solidFill>
                    <a:srgbClr val="004C62"/>
                  </a:solidFill>
                  <a:latin typeface="Helvetica Neue"/>
                  <a:ea typeface="Helvetica Neue"/>
                  <a:cs typeface="Helvetica Neue"/>
                  <a:sym typeface="Helvetica Neue"/>
                </a:rPr>
                <a:t>Indicadores de asistencia</a:t>
              </a:r>
              <a:endParaRPr>
                <a:solidFill>
                  <a:srgbClr val="004C62"/>
                </a:solidFill>
                <a:latin typeface="Helvetica Neue"/>
                <a:ea typeface="Helvetica Neue"/>
                <a:cs typeface="Helvetica Neue"/>
                <a:sym typeface="Helvetica Neue"/>
              </a:endParaRPr>
            </a:p>
            <a:p>
              <a:pPr marL="122400" lvl="0" indent="-211300" algn="l" rtl="0">
                <a:lnSpc>
                  <a:spcPct val="100000"/>
                </a:lnSpc>
                <a:spcBef>
                  <a:spcPts val="800"/>
                </a:spcBef>
                <a:spcAft>
                  <a:spcPts val="0"/>
                </a:spcAft>
                <a:buClr>
                  <a:srgbClr val="004C62"/>
                </a:buClr>
                <a:buSzPts val="1400"/>
                <a:buFont typeface="Helvetica Neue"/>
                <a:buChar char="●"/>
              </a:pPr>
              <a:r>
                <a:rPr lang="es-CL">
                  <a:solidFill>
                    <a:srgbClr val="004C62"/>
                  </a:solidFill>
                  <a:latin typeface="Helvetica Neue"/>
                  <a:ea typeface="Helvetica Neue"/>
                  <a:cs typeface="Helvetica Neue"/>
                  <a:sym typeface="Helvetica Neue"/>
                </a:rPr>
                <a:t>Tasas de aprobación/retención</a:t>
              </a:r>
              <a:endParaRPr>
                <a:solidFill>
                  <a:srgbClr val="004C62"/>
                </a:solidFill>
                <a:latin typeface="Helvetica Neue"/>
                <a:ea typeface="Helvetica Neue"/>
                <a:cs typeface="Helvetica Neue"/>
                <a:sym typeface="Helvetica Neue"/>
              </a:endParaRPr>
            </a:p>
            <a:p>
              <a:pPr marL="122400" lvl="0" indent="-211300" algn="l" rtl="0">
                <a:lnSpc>
                  <a:spcPct val="100000"/>
                </a:lnSpc>
                <a:spcBef>
                  <a:spcPts val="800"/>
                </a:spcBef>
                <a:spcAft>
                  <a:spcPts val="0"/>
                </a:spcAft>
                <a:buClr>
                  <a:srgbClr val="004C62"/>
                </a:buClr>
                <a:buSzPts val="1400"/>
                <a:buFont typeface="Helvetica Neue"/>
                <a:buChar char="●"/>
              </a:pPr>
              <a:r>
                <a:rPr lang="es-CL">
                  <a:solidFill>
                    <a:srgbClr val="004C62"/>
                  </a:solidFill>
                  <a:latin typeface="Helvetica Neue"/>
                  <a:ea typeface="Helvetica Neue"/>
                  <a:cs typeface="Helvetica Neue"/>
                  <a:sym typeface="Helvetica Neue"/>
                </a:rPr>
                <a:t>Avance en cobertura curricular</a:t>
              </a:r>
              <a:endParaRPr>
                <a:solidFill>
                  <a:srgbClr val="004C62"/>
                </a:solidFill>
                <a:latin typeface="Helvetica Neue"/>
                <a:ea typeface="Helvetica Neue"/>
                <a:cs typeface="Helvetica Neue"/>
                <a:sym typeface="Helvetica Neue"/>
              </a:endParaRPr>
            </a:p>
            <a:p>
              <a:pPr marL="122400" lvl="0" indent="-211300" algn="l" rtl="0">
                <a:lnSpc>
                  <a:spcPct val="100000"/>
                </a:lnSpc>
                <a:spcBef>
                  <a:spcPts val="800"/>
                </a:spcBef>
                <a:spcAft>
                  <a:spcPts val="800"/>
                </a:spcAft>
                <a:buClr>
                  <a:srgbClr val="004C62"/>
                </a:buClr>
                <a:buSzPts val="1400"/>
                <a:buFont typeface="Helvetica Neue"/>
                <a:buChar char="●"/>
              </a:pPr>
              <a:r>
                <a:rPr lang="es-CL">
                  <a:solidFill>
                    <a:srgbClr val="004C62"/>
                  </a:solidFill>
                  <a:latin typeface="Helvetica Neue"/>
                  <a:ea typeface="Helvetica Neue"/>
                  <a:cs typeface="Helvetica Neue"/>
                  <a:sym typeface="Helvetica Neue"/>
                </a:rPr>
                <a:t>Indicadores PME / metas</a:t>
              </a:r>
              <a:endParaRPr>
                <a:solidFill>
                  <a:srgbClr val="004C62"/>
                </a:solidFill>
                <a:latin typeface="Helvetica Neue"/>
                <a:ea typeface="Helvetica Neue"/>
                <a:cs typeface="Helvetica Neue"/>
                <a:sym typeface="Helvetica Neue"/>
              </a:endParaRPr>
            </a:p>
          </p:txBody>
        </p:sp>
        <p:grpSp>
          <p:nvGrpSpPr>
            <p:cNvPr id="123" name="Google Shape;123;p3"/>
            <p:cNvGrpSpPr/>
            <p:nvPr/>
          </p:nvGrpSpPr>
          <p:grpSpPr>
            <a:xfrm>
              <a:off x="4586350" y="2921350"/>
              <a:ext cx="3080250" cy="2806850"/>
              <a:chOff x="1147325" y="2477700"/>
              <a:chExt cx="3080250" cy="2806850"/>
            </a:xfrm>
          </p:grpSpPr>
          <p:sp>
            <p:nvSpPr>
              <p:cNvPr id="124" name="Google Shape;124;p3"/>
              <p:cNvSpPr txBox="1"/>
              <p:nvPr/>
            </p:nvSpPr>
            <p:spPr>
              <a:xfrm>
                <a:off x="1147325" y="2477700"/>
                <a:ext cx="3040200" cy="405900"/>
              </a:xfrm>
              <a:prstGeom prst="rect">
                <a:avLst/>
              </a:prstGeom>
              <a:solidFill>
                <a:srgbClr val="004C62"/>
              </a:solidFill>
              <a:ln>
                <a:noFill/>
              </a:ln>
            </p:spPr>
            <p:txBody>
              <a:bodyPr spcFirstLastPara="1" wrap="square" lIns="0" tIns="0" rIns="0" bIns="0" anchor="ctr" anchorCtr="0">
                <a:noAutofit/>
              </a:bodyPr>
              <a:lstStyle/>
              <a:p>
                <a:pPr marL="0" lvl="0" indent="0" algn="ctr" rtl="0">
                  <a:spcBef>
                    <a:spcPts val="0"/>
                  </a:spcBef>
                  <a:spcAft>
                    <a:spcPts val="0"/>
                  </a:spcAft>
                  <a:buNone/>
                </a:pPr>
                <a:r>
                  <a:rPr lang="es-CL" sz="1500" b="1">
                    <a:solidFill>
                      <a:srgbClr val="E8F4FD"/>
                    </a:solidFill>
                    <a:latin typeface="Helvetica Neue"/>
                    <a:ea typeface="Helvetica Neue"/>
                    <a:cs typeface="Helvetica Neue"/>
                    <a:sym typeface="Helvetica Neue"/>
                  </a:rPr>
                  <a:t>DATOS CUALITATIVOS</a:t>
                </a:r>
                <a:endParaRPr sz="1500" b="1">
                  <a:solidFill>
                    <a:schemeClr val="dk1"/>
                  </a:solidFill>
                  <a:latin typeface="Helvetica Neue"/>
                  <a:ea typeface="Helvetica Neue"/>
                  <a:cs typeface="Helvetica Neue"/>
                  <a:sym typeface="Helvetica Neue"/>
                </a:endParaRPr>
              </a:p>
            </p:txBody>
          </p:sp>
          <p:sp>
            <p:nvSpPr>
              <p:cNvPr id="125" name="Google Shape;125;p3"/>
              <p:cNvSpPr txBox="1"/>
              <p:nvPr/>
            </p:nvSpPr>
            <p:spPr>
              <a:xfrm>
                <a:off x="1187375" y="3053450"/>
                <a:ext cx="3040200" cy="2231100"/>
              </a:xfrm>
              <a:prstGeom prst="rect">
                <a:avLst/>
              </a:prstGeom>
              <a:noFill/>
              <a:ln>
                <a:noFill/>
              </a:ln>
            </p:spPr>
            <p:txBody>
              <a:bodyPr spcFirstLastPara="1" wrap="square" lIns="91425" tIns="91425" rIns="91425" bIns="91425" anchor="t" anchorCtr="0">
                <a:noAutofit/>
              </a:bodyPr>
              <a:lstStyle/>
              <a:p>
                <a:pPr marL="122400" lvl="0" indent="-211300" algn="l" rtl="0">
                  <a:lnSpc>
                    <a:spcPct val="100000"/>
                  </a:lnSpc>
                  <a:spcBef>
                    <a:spcPts val="0"/>
                  </a:spcBef>
                  <a:spcAft>
                    <a:spcPts val="0"/>
                  </a:spcAft>
                  <a:buClr>
                    <a:srgbClr val="004C62"/>
                  </a:buClr>
                  <a:buSzPts val="1400"/>
                  <a:buFont typeface="Helvetica Neue"/>
                  <a:buChar char="●"/>
                </a:pPr>
                <a:r>
                  <a:rPr lang="es-CL">
                    <a:solidFill>
                      <a:srgbClr val="004C62"/>
                    </a:solidFill>
                    <a:latin typeface="Helvetica Neue"/>
                    <a:ea typeface="Helvetica Neue"/>
                    <a:cs typeface="Helvetica Neue"/>
                    <a:sym typeface="Helvetica Neue"/>
                  </a:rPr>
                  <a:t>Conversaciones o entrevistas informales con estudiantes</a:t>
                </a:r>
                <a:endParaRPr>
                  <a:solidFill>
                    <a:srgbClr val="004C62"/>
                  </a:solidFill>
                  <a:latin typeface="Helvetica Neue"/>
                  <a:ea typeface="Helvetica Neue"/>
                  <a:cs typeface="Helvetica Neue"/>
                  <a:sym typeface="Helvetica Neue"/>
                </a:endParaRPr>
              </a:p>
              <a:p>
                <a:pPr marL="122400" lvl="0" indent="-211300" algn="l" rtl="0">
                  <a:lnSpc>
                    <a:spcPct val="100000"/>
                  </a:lnSpc>
                  <a:spcBef>
                    <a:spcPts val="800"/>
                  </a:spcBef>
                  <a:spcAft>
                    <a:spcPts val="0"/>
                  </a:spcAft>
                  <a:buClr>
                    <a:srgbClr val="004C62"/>
                  </a:buClr>
                  <a:buSzPts val="1400"/>
                  <a:buFont typeface="Helvetica Neue"/>
                  <a:buChar char="●"/>
                </a:pPr>
                <a:r>
                  <a:rPr lang="es-CL">
                    <a:solidFill>
                      <a:srgbClr val="004C62"/>
                    </a:solidFill>
                    <a:latin typeface="Helvetica Neue"/>
                    <a:ea typeface="Helvetica Neue"/>
                    <a:cs typeface="Helvetica Neue"/>
                    <a:sym typeface="Helvetica Neue"/>
                  </a:rPr>
                  <a:t>Entrevistas con familias</a:t>
                </a:r>
                <a:endParaRPr>
                  <a:solidFill>
                    <a:srgbClr val="004C62"/>
                  </a:solidFill>
                  <a:latin typeface="Helvetica Neue"/>
                  <a:ea typeface="Helvetica Neue"/>
                  <a:cs typeface="Helvetica Neue"/>
                  <a:sym typeface="Helvetica Neue"/>
                </a:endParaRPr>
              </a:p>
              <a:p>
                <a:pPr marL="122400" lvl="0" indent="-211300" algn="l" rtl="0">
                  <a:lnSpc>
                    <a:spcPct val="100000"/>
                  </a:lnSpc>
                  <a:spcBef>
                    <a:spcPts val="800"/>
                  </a:spcBef>
                  <a:spcAft>
                    <a:spcPts val="0"/>
                  </a:spcAft>
                  <a:buClr>
                    <a:srgbClr val="004C62"/>
                  </a:buClr>
                  <a:buSzPts val="1400"/>
                  <a:buFont typeface="Helvetica Neue"/>
                  <a:buChar char="●"/>
                </a:pPr>
                <a:r>
                  <a:rPr lang="es-CL">
                    <a:solidFill>
                      <a:srgbClr val="004C62"/>
                    </a:solidFill>
                    <a:latin typeface="Helvetica Neue"/>
                    <a:ea typeface="Helvetica Neue"/>
                    <a:cs typeface="Helvetica Neue"/>
                    <a:sym typeface="Helvetica Neue"/>
                  </a:rPr>
                  <a:t>Clima de aula (encuestas)</a:t>
                </a:r>
                <a:endParaRPr>
                  <a:solidFill>
                    <a:srgbClr val="004C62"/>
                  </a:solidFill>
                  <a:latin typeface="Helvetica Neue"/>
                  <a:ea typeface="Helvetica Neue"/>
                  <a:cs typeface="Helvetica Neue"/>
                  <a:sym typeface="Helvetica Neue"/>
                </a:endParaRPr>
              </a:p>
              <a:p>
                <a:pPr marL="122400" lvl="0" indent="-211300" algn="l" rtl="0">
                  <a:lnSpc>
                    <a:spcPct val="100000"/>
                  </a:lnSpc>
                  <a:spcBef>
                    <a:spcPts val="800"/>
                  </a:spcBef>
                  <a:spcAft>
                    <a:spcPts val="0"/>
                  </a:spcAft>
                  <a:buClr>
                    <a:srgbClr val="004C62"/>
                  </a:buClr>
                  <a:buSzPts val="1400"/>
                  <a:buFont typeface="Helvetica Neue"/>
                  <a:buChar char="●"/>
                </a:pPr>
                <a:r>
                  <a:rPr lang="es-CL">
                    <a:solidFill>
                      <a:srgbClr val="004C62"/>
                    </a:solidFill>
                    <a:latin typeface="Helvetica Neue"/>
                    <a:ea typeface="Helvetica Neue"/>
                    <a:cs typeface="Helvetica Neue"/>
                    <a:sym typeface="Helvetica Neue"/>
                  </a:rPr>
                  <a:t>Registros libro de clases</a:t>
                </a:r>
                <a:endParaRPr>
                  <a:solidFill>
                    <a:srgbClr val="004C62"/>
                  </a:solidFill>
                  <a:latin typeface="Helvetica Neue"/>
                  <a:ea typeface="Helvetica Neue"/>
                  <a:cs typeface="Helvetica Neue"/>
                  <a:sym typeface="Helvetica Neue"/>
                </a:endParaRPr>
              </a:p>
              <a:p>
                <a:pPr marL="122400" lvl="0" indent="-211300" algn="l" rtl="0">
                  <a:lnSpc>
                    <a:spcPct val="100000"/>
                  </a:lnSpc>
                  <a:spcBef>
                    <a:spcPts val="800"/>
                  </a:spcBef>
                  <a:spcAft>
                    <a:spcPts val="0"/>
                  </a:spcAft>
                  <a:buClr>
                    <a:srgbClr val="004C62"/>
                  </a:buClr>
                  <a:buSzPts val="1400"/>
                  <a:buFont typeface="Helvetica Neue"/>
                  <a:buChar char="●"/>
                </a:pPr>
                <a:r>
                  <a:rPr lang="es-CL">
                    <a:solidFill>
                      <a:srgbClr val="004C62"/>
                    </a:solidFill>
                    <a:latin typeface="Helvetica Neue"/>
                    <a:ea typeface="Helvetica Neue"/>
                    <a:cs typeface="Helvetica Neue"/>
                    <a:sym typeface="Helvetica Neue"/>
                  </a:rPr>
                  <a:t>Portafolios estudiantiles</a:t>
                </a:r>
                <a:endParaRPr>
                  <a:solidFill>
                    <a:srgbClr val="004C62"/>
                  </a:solidFill>
                  <a:latin typeface="Helvetica Neue"/>
                  <a:ea typeface="Helvetica Neue"/>
                  <a:cs typeface="Helvetica Neue"/>
                  <a:sym typeface="Helvetica Neue"/>
                </a:endParaRPr>
              </a:p>
              <a:p>
                <a:pPr marL="122400" lvl="0" indent="-211300" algn="l" rtl="0">
                  <a:lnSpc>
                    <a:spcPct val="100000"/>
                  </a:lnSpc>
                  <a:spcBef>
                    <a:spcPts val="800"/>
                  </a:spcBef>
                  <a:spcAft>
                    <a:spcPts val="800"/>
                  </a:spcAft>
                  <a:buClr>
                    <a:srgbClr val="004C62"/>
                  </a:buClr>
                  <a:buSzPts val="1400"/>
                  <a:buFont typeface="Helvetica Neue"/>
                  <a:buChar char="●"/>
                </a:pPr>
                <a:r>
                  <a:rPr lang="es-CL">
                    <a:solidFill>
                      <a:srgbClr val="004C62"/>
                    </a:solidFill>
                    <a:latin typeface="Helvetica Neue"/>
                    <a:ea typeface="Helvetica Neue"/>
                    <a:cs typeface="Helvetica Neue"/>
                    <a:sym typeface="Helvetica Neue"/>
                  </a:rPr>
                  <a:t>Reflexiones pedagógicas</a:t>
                </a:r>
                <a:endParaRPr>
                  <a:solidFill>
                    <a:srgbClr val="004C62"/>
                  </a:solidFill>
                  <a:latin typeface="Helvetica Neue"/>
                  <a:ea typeface="Helvetica Neue"/>
                  <a:cs typeface="Helvetica Neue"/>
                  <a:sym typeface="Helvetica Neue"/>
                </a:endParaRPr>
              </a:p>
            </p:txBody>
          </p:sp>
        </p:grpSp>
        <p:grpSp>
          <p:nvGrpSpPr>
            <p:cNvPr id="126" name="Google Shape;126;p3"/>
            <p:cNvGrpSpPr/>
            <p:nvPr/>
          </p:nvGrpSpPr>
          <p:grpSpPr>
            <a:xfrm>
              <a:off x="8390250" y="2921350"/>
              <a:ext cx="3080250" cy="2806850"/>
              <a:chOff x="1147325" y="2477700"/>
              <a:chExt cx="3080250" cy="2806850"/>
            </a:xfrm>
          </p:grpSpPr>
          <p:sp>
            <p:nvSpPr>
              <p:cNvPr id="127" name="Google Shape;127;p3"/>
              <p:cNvSpPr txBox="1"/>
              <p:nvPr/>
            </p:nvSpPr>
            <p:spPr>
              <a:xfrm>
                <a:off x="1147325" y="2477700"/>
                <a:ext cx="3040200" cy="405900"/>
              </a:xfrm>
              <a:prstGeom prst="rect">
                <a:avLst/>
              </a:prstGeom>
              <a:solidFill>
                <a:srgbClr val="004C62"/>
              </a:solidFill>
              <a:ln>
                <a:noFill/>
              </a:ln>
            </p:spPr>
            <p:txBody>
              <a:bodyPr spcFirstLastPara="1" wrap="square" lIns="0" tIns="0" rIns="0" bIns="0" anchor="ctr" anchorCtr="0">
                <a:noAutofit/>
              </a:bodyPr>
              <a:lstStyle/>
              <a:p>
                <a:pPr marL="0" lvl="0" indent="0" algn="ctr" rtl="0">
                  <a:spcBef>
                    <a:spcPts val="0"/>
                  </a:spcBef>
                  <a:spcAft>
                    <a:spcPts val="0"/>
                  </a:spcAft>
                  <a:buNone/>
                </a:pPr>
                <a:r>
                  <a:rPr lang="es-CL" sz="1500" b="1">
                    <a:solidFill>
                      <a:srgbClr val="E8F4FD"/>
                    </a:solidFill>
                    <a:latin typeface="Helvetica Neue"/>
                    <a:ea typeface="Helvetica Neue"/>
                    <a:cs typeface="Helvetica Neue"/>
                    <a:sym typeface="Helvetica Neue"/>
                  </a:rPr>
                  <a:t>DATOS CONTEXTUALES</a:t>
                </a:r>
                <a:endParaRPr sz="1500" b="1">
                  <a:solidFill>
                    <a:schemeClr val="dk1"/>
                  </a:solidFill>
                  <a:latin typeface="Helvetica Neue"/>
                  <a:ea typeface="Helvetica Neue"/>
                  <a:cs typeface="Helvetica Neue"/>
                  <a:sym typeface="Helvetica Neue"/>
                </a:endParaRPr>
              </a:p>
            </p:txBody>
          </p:sp>
          <p:sp>
            <p:nvSpPr>
              <p:cNvPr id="128" name="Google Shape;128;p3"/>
              <p:cNvSpPr txBox="1"/>
              <p:nvPr/>
            </p:nvSpPr>
            <p:spPr>
              <a:xfrm>
                <a:off x="1187375" y="3053450"/>
                <a:ext cx="3040200" cy="2231100"/>
              </a:xfrm>
              <a:prstGeom prst="rect">
                <a:avLst/>
              </a:prstGeom>
              <a:noFill/>
              <a:ln>
                <a:noFill/>
              </a:ln>
            </p:spPr>
            <p:txBody>
              <a:bodyPr spcFirstLastPara="1" wrap="square" lIns="91425" tIns="91425" rIns="91425" bIns="91425" anchor="t" anchorCtr="0">
                <a:noAutofit/>
              </a:bodyPr>
              <a:lstStyle/>
              <a:p>
                <a:pPr marL="122400" lvl="0" indent="-211300" algn="l" rtl="0">
                  <a:spcBef>
                    <a:spcPts val="0"/>
                  </a:spcBef>
                  <a:spcAft>
                    <a:spcPts val="0"/>
                  </a:spcAft>
                  <a:buClr>
                    <a:srgbClr val="004C62"/>
                  </a:buClr>
                  <a:buSzPts val="1400"/>
                  <a:buFont typeface="Helvetica Neue"/>
                  <a:buChar char="●"/>
                </a:pPr>
                <a:r>
                  <a:rPr lang="es-CL">
                    <a:solidFill>
                      <a:srgbClr val="004C62"/>
                    </a:solidFill>
                    <a:latin typeface="Helvetica Neue"/>
                    <a:ea typeface="Helvetica Neue"/>
                    <a:cs typeface="Helvetica Neue"/>
                    <a:sym typeface="Helvetica Neue"/>
                  </a:rPr>
                  <a:t>NEE y adecuaciones curriculares</a:t>
                </a:r>
                <a:endParaRPr>
                  <a:solidFill>
                    <a:srgbClr val="004C62"/>
                  </a:solidFill>
                  <a:latin typeface="Helvetica Neue"/>
                  <a:ea typeface="Helvetica Neue"/>
                  <a:cs typeface="Helvetica Neue"/>
                  <a:sym typeface="Helvetica Neue"/>
                </a:endParaRPr>
              </a:p>
              <a:p>
                <a:pPr marL="122400" lvl="0" indent="-211300" algn="l" rtl="0">
                  <a:spcBef>
                    <a:spcPts val="800"/>
                  </a:spcBef>
                  <a:spcAft>
                    <a:spcPts val="0"/>
                  </a:spcAft>
                  <a:buClr>
                    <a:srgbClr val="004C62"/>
                  </a:buClr>
                  <a:buSzPts val="1400"/>
                  <a:buFont typeface="Helvetica Neue"/>
                  <a:buChar char="●"/>
                </a:pPr>
                <a:r>
                  <a:rPr lang="es-CL">
                    <a:solidFill>
                      <a:srgbClr val="004C62"/>
                    </a:solidFill>
                    <a:latin typeface="Helvetica Neue"/>
                    <a:ea typeface="Helvetica Neue"/>
                    <a:cs typeface="Helvetica Neue"/>
                    <a:sym typeface="Helvetica Neue"/>
                  </a:rPr>
                  <a:t>Índice de vulnerabilidad escolar (IVE)</a:t>
                </a:r>
                <a:endParaRPr>
                  <a:solidFill>
                    <a:srgbClr val="004C62"/>
                  </a:solidFill>
                  <a:latin typeface="Helvetica Neue"/>
                  <a:ea typeface="Helvetica Neue"/>
                  <a:cs typeface="Helvetica Neue"/>
                  <a:sym typeface="Helvetica Neue"/>
                </a:endParaRPr>
              </a:p>
              <a:p>
                <a:pPr marL="122400" lvl="0" indent="-211300" algn="l" rtl="0">
                  <a:spcBef>
                    <a:spcPts val="800"/>
                  </a:spcBef>
                  <a:spcAft>
                    <a:spcPts val="0"/>
                  </a:spcAft>
                  <a:buClr>
                    <a:srgbClr val="004C62"/>
                  </a:buClr>
                  <a:buSzPts val="1400"/>
                  <a:buFont typeface="Helvetica Neue"/>
                  <a:buChar char="●"/>
                </a:pPr>
                <a:r>
                  <a:rPr lang="es-CL">
                    <a:solidFill>
                      <a:srgbClr val="004C62"/>
                    </a:solidFill>
                    <a:latin typeface="Helvetica Neue"/>
                    <a:ea typeface="Helvetica Neue"/>
                    <a:cs typeface="Helvetica Neue"/>
                    <a:sym typeface="Helvetica Neue"/>
                  </a:rPr>
                  <a:t>Entorno familiar del estudiante</a:t>
                </a:r>
                <a:endParaRPr>
                  <a:solidFill>
                    <a:srgbClr val="004C62"/>
                  </a:solidFill>
                  <a:latin typeface="Helvetica Neue"/>
                  <a:ea typeface="Helvetica Neue"/>
                  <a:cs typeface="Helvetica Neue"/>
                  <a:sym typeface="Helvetica Neue"/>
                </a:endParaRPr>
              </a:p>
              <a:p>
                <a:pPr marL="122400" lvl="0" indent="-211300" algn="l" rtl="0">
                  <a:spcBef>
                    <a:spcPts val="800"/>
                  </a:spcBef>
                  <a:spcAft>
                    <a:spcPts val="0"/>
                  </a:spcAft>
                  <a:buClr>
                    <a:srgbClr val="004C62"/>
                  </a:buClr>
                  <a:buSzPts val="1400"/>
                  <a:buFont typeface="Helvetica Neue"/>
                  <a:buChar char="●"/>
                </a:pPr>
                <a:r>
                  <a:rPr lang="es-CL">
                    <a:solidFill>
                      <a:srgbClr val="004C62"/>
                    </a:solidFill>
                    <a:latin typeface="Helvetica Neue"/>
                    <a:ea typeface="Helvetica Neue"/>
                    <a:cs typeface="Helvetica Neue"/>
                    <a:sym typeface="Helvetica Neue"/>
                  </a:rPr>
                  <a:t>Factores de riesgo externos</a:t>
                </a:r>
                <a:endParaRPr>
                  <a:solidFill>
                    <a:srgbClr val="004C62"/>
                  </a:solidFill>
                  <a:latin typeface="Helvetica Neue"/>
                  <a:ea typeface="Helvetica Neue"/>
                  <a:cs typeface="Helvetica Neue"/>
                  <a:sym typeface="Helvetica Neue"/>
                </a:endParaRPr>
              </a:p>
              <a:p>
                <a:pPr marL="122400" lvl="0" indent="-211300" algn="l" rtl="0">
                  <a:spcBef>
                    <a:spcPts val="800"/>
                  </a:spcBef>
                  <a:spcAft>
                    <a:spcPts val="0"/>
                  </a:spcAft>
                  <a:buClr>
                    <a:srgbClr val="004C62"/>
                  </a:buClr>
                  <a:buSzPts val="1400"/>
                  <a:buFont typeface="Helvetica Neue"/>
                  <a:buChar char="●"/>
                </a:pPr>
                <a:r>
                  <a:rPr lang="es-CL">
                    <a:solidFill>
                      <a:srgbClr val="004C62"/>
                    </a:solidFill>
                    <a:latin typeface="Helvetica Neue"/>
                    <a:ea typeface="Helvetica Neue"/>
                    <a:cs typeface="Helvetica Neue"/>
                    <a:sym typeface="Helvetica Neue"/>
                  </a:rPr>
                  <a:t>Trayectoria escolar estudiante</a:t>
                </a:r>
                <a:endParaRPr>
                  <a:solidFill>
                    <a:srgbClr val="004C62"/>
                  </a:solidFill>
                  <a:latin typeface="Helvetica Neue"/>
                  <a:ea typeface="Helvetica Neue"/>
                  <a:cs typeface="Helvetica Neue"/>
                  <a:sym typeface="Helvetica Neue"/>
                </a:endParaRPr>
              </a:p>
              <a:p>
                <a:pPr marL="122400" lvl="0" indent="-211300" algn="l" rtl="0">
                  <a:spcBef>
                    <a:spcPts val="800"/>
                  </a:spcBef>
                  <a:spcAft>
                    <a:spcPts val="0"/>
                  </a:spcAft>
                  <a:buClr>
                    <a:srgbClr val="004C62"/>
                  </a:buClr>
                  <a:buSzPts val="1400"/>
                  <a:buFont typeface="Helvetica Neue"/>
                  <a:buChar char="●"/>
                </a:pPr>
                <a:r>
                  <a:rPr lang="es-CL">
                    <a:solidFill>
                      <a:srgbClr val="004C62"/>
                    </a:solidFill>
                    <a:latin typeface="Helvetica Neue"/>
                    <a:ea typeface="Helvetica Neue"/>
                    <a:cs typeface="Helvetica Neue"/>
                    <a:sym typeface="Helvetica Neue"/>
                  </a:rPr>
                  <a:t>Redes de apoyo disponibles</a:t>
                </a:r>
                <a:endParaRPr sz="1700">
                  <a:solidFill>
                    <a:srgbClr val="004C62"/>
                  </a:solidFill>
                  <a:latin typeface="Helvetica Neue"/>
                  <a:ea typeface="Helvetica Neue"/>
                  <a:cs typeface="Helvetica Neue"/>
                  <a:sym typeface="Helvetica Neue"/>
                </a:endParaRPr>
              </a:p>
            </p:txBody>
          </p:sp>
        </p:grpSp>
        <p:pic>
          <p:nvPicPr>
            <p:cNvPr id="129" name="Google Shape;129;p3" title="icono50.png"/>
            <p:cNvPicPr preferRelativeResize="0"/>
            <p:nvPr/>
          </p:nvPicPr>
          <p:blipFill>
            <a:blip r:embed="rId4">
              <a:alphaModFix/>
            </a:blip>
            <a:stretch>
              <a:fillRect/>
            </a:stretch>
          </p:blipFill>
          <p:spPr>
            <a:xfrm>
              <a:off x="9453731" y="1911400"/>
              <a:ext cx="871425" cy="871425"/>
            </a:xfrm>
            <a:prstGeom prst="rect">
              <a:avLst/>
            </a:prstGeom>
            <a:noFill/>
            <a:ln>
              <a:noFill/>
            </a:ln>
          </p:spPr>
        </p:pic>
        <p:pic>
          <p:nvPicPr>
            <p:cNvPr id="130" name="Google Shape;130;p3" title="icono51.png"/>
            <p:cNvPicPr preferRelativeResize="0"/>
            <p:nvPr/>
          </p:nvPicPr>
          <p:blipFill>
            <a:blip r:embed="rId5">
              <a:alphaModFix/>
            </a:blip>
            <a:stretch>
              <a:fillRect/>
            </a:stretch>
          </p:blipFill>
          <p:spPr>
            <a:xfrm>
              <a:off x="5660279" y="1911400"/>
              <a:ext cx="871425" cy="871425"/>
            </a:xfrm>
            <a:prstGeom prst="rect">
              <a:avLst/>
            </a:prstGeom>
            <a:noFill/>
            <a:ln>
              <a:noFill/>
            </a:ln>
          </p:spPr>
        </p:pic>
        <p:pic>
          <p:nvPicPr>
            <p:cNvPr id="131" name="Google Shape;131;p3" title="icono52.png"/>
            <p:cNvPicPr preferRelativeResize="0"/>
            <p:nvPr/>
          </p:nvPicPr>
          <p:blipFill>
            <a:blip r:embed="rId6">
              <a:alphaModFix/>
            </a:blip>
            <a:stretch>
              <a:fillRect/>
            </a:stretch>
          </p:blipFill>
          <p:spPr>
            <a:xfrm>
              <a:off x="1866827" y="1911400"/>
              <a:ext cx="871425" cy="871425"/>
            </a:xfrm>
            <a:prstGeom prst="rect">
              <a:avLst/>
            </a:prstGeom>
            <a:noFill/>
            <a:ln>
              <a:noFill/>
            </a:ln>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grpSp>
        <p:nvGrpSpPr>
          <p:cNvPr id="137" name="Google Shape;137;p4"/>
          <p:cNvGrpSpPr/>
          <p:nvPr/>
        </p:nvGrpSpPr>
        <p:grpSpPr>
          <a:xfrm>
            <a:off x="310700" y="595625"/>
            <a:ext cx="10401590" cy="708000"/>
            <a:chOff x="755699" y="613067"/>
            <a:chExt cx="11616697" cy="708000"/>
          </a:xfrm>
        </p:grpSpPr>
        <p:sp>
          <p:nvSpPr>
            <p:cNvPr id="138" name="Google Shape;138;p4"/>
            <p:cNvSpPr txBox="1"/>
            <p:nvPr/>
          </p:nvSpPr>
          <p:spPr>
            <a:xfrm>
              <a:off x="920795" y="613067"/>
              <a:ext cx="11451600" cy="7080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2000"/>
                <a:buFont typeface="Arial"/>
                <a:buNone/>
              </a:pPr>
              <a:r>
                <a:rPr lang="es-CL" sz="2400" b="1">
                  <a:solidFill>
                    <a:srgbClr val="FC5411"/>
                  </a:solidFill>
                  <a:latin typeface="Helvetica Neue"/>
                  <a:ea typeface="Helvetica Neue"/>
                  <a:cs typeface="Helvetica Neue"/>
                  <a:sym typeface="Helvetica Neue"/>
                </a:rPr>
                <a:t>¿Por qué integrar o cruzar datos?</a:t>
              </a:r>
              <a:endParaRPr sz="1800" b="1">
                <a:solidFill>
                  <a:srgbClr val="FC5411"/>
                </a:solidFill>
                <a:latin typeface="Helvetica Neue"/>
                <a:ea typeface="Helvetica Neue"/>
                <a:cs typeface="Helvetica Neue"/>
                <a:sym typeface="Helvetica Neue"/>
              </a:endParaRPr>
            </a:p>
            <a:p>
              <a:pPr marL="0" lvl="0" indent="0" algn="l" rtl="0">
                <a:spcBef>
                  <a:spcPts val="0"/>
                </a:spcBef>
                <a:spcAft>
                  <a:spcPts val="0"/>
                </a:spcAft>
                <a:buClr>
                  <a:schemeClr val="dk1"/>
                </a:buClr>
                <a:buSzPts val="1400"/>
                <a:buFont typeface="Arial"/>
                <a:buNone/>
              </a:pPr>
              <a:r>
                <a:rPr lang="es-CL" sz="1600" b="1">
                  <a:solidFill>
                    <a:srgbClr val="004C62"/>
                  </a:solidFill>
                  <a:latin typeface="Helvetica Neue"/>
                  <a:ea typeface="Helvetica Neue"/>
                  <a:cs typeface="Helvetica Neue"/>
                  <a:sym typeface="Helvetica Neue"/>
                </a:rPr>
                <a:t>Un mismo estudiante, tres miradas… tres decisiones distintas</a:t>
              </a:r>
              <a:endParaRPr sz="2400" b="1">
                <a:solidFill>
                  <a:srgbClr val="FC5411"/>
                </a:solidFill>
                <a:latin typeface="Helvetica Neue"/>
                <a:ea typeface="Helvetica Neue"/>
                <a:cs typeface="Helvetica Neue"/>
                <a:sym typeface="Helvetica Neue"/>
              </a:endParaRPr>
            </a:p>
          </p:txBody>
        </p:sp>
        <p:pic>
          <p:nvPicPr>
            <p:cNvPr id="139" name="Google Shape;139;p4"/>
            <p:cNvPicPr preferRelativeResize="0"/>
            <p:nvPr/>
          </p:nvPicPr>
          <p:blipFill rotWithShape="1">
            <a:blip r:embed="rId3">
              <a:alphaModFix/>
            </a:blip>
            <a:srcRect/>
            <a:stretch/>
          </p:blipFill>
          <p:spPr>
            <a:xfrm>
              <a:off x="755699" y="732905"/>
              <a:ext cx="211581" cy="216500"/>
            </a:xfrm>
            <a:prstGeom prst="rect">
              <a:avLst/>
            </a:prstGeom>
            <a:noFill/>
            <a:ln>
              <a:noFill/>
            </a:ln>
          </p:spPr>
        </p:pic>
      </p:grpSp>
      <p:grpSp>
        <p:nvGrpSpPr>
          <p:cNvPr id="140" name="Google Shape;140;p4"/>
          <p:cNvGrpSpPr/>
          <p:nvPr/>
        </p:nvGrpSpPr>
        <p:grpSpPr>
          <a:xfrm>
            <a:off x="472503" y="1423480"/>
            <a:ext cx="11254793" cy="5250754"/>
            <a:chOff x="472503" y="1423480"/>
            <a:chExt cx="11254793" cy="5250754"/>
          </a:xfrm>
        </p:grpSpPr>
        <p:sp>
          <p:nvSpPr>
            <p:cNvPr id="141" name="Google Shape;141;p4"/>
            <p:cNvSpPr/>
            <p:nvPr/>
          </p:nvSpPr>
          <p:spPr>
            <a:xfrm>
              <a:off x="571495" y="1423480"/>
              <a:ext cx="11155800" cy="4755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s-CL" i="1" u="none" strike="noStrike" cap="none">
                  <a:solidFill>
                    <a:srgbClr val="004C62"/>
                  </a:solidFill>
                  <a:latin typeface="Helvetica Neue"/>
                  <a:ea typeface="Helvetica Neue"/>
                  <a:cs typeface="Helvetica Neue"/>
                  <a:sym typeface="Helvetica Neue"/>
                </a:rPr>
                <a:t>Benjamín, 9 años, 3° básico. Si solo miramos su nota de Lenguaje, vemos un 4,2. Un número que no dice mucho.</a:t>
              </a:r>
              <a:endParaRPr i="1" u="none" strike="noStrike" cap="none">
                <a:solidFill>
                  <a:srgbClr val="004C62"/>
                </a:solidFill>
                <a:latin typeface="Helvetica Neue"/>
                <a:ea typeface="Helvetica Neue"/>
                <a:cs typeface="Helvetica Neue"/>
                <a:sym typeface="Helvetica Neue"/>
              </a:endParaRPr>
            </a:p>
          </p:txBody>
        </p:sp>
        <p:sp>
          <p:nvSpPr>
            <p:cNvPr id="142" name="Google Shape;142;p4"/>
            <p:cNvSpPr/>
            <p:nvPr/>
          </p:nvSpPr>
          <p:spPr>
            <a:xfrm>
              <a:off x="472503" y="6079934"/>
              <a:ext cx="11247000" cy="5943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s-CL" i="0" u="none" strike="noStrike" cap="none">
                  <a:solidFill>
                    <a:srgbClr val="004C62"/>
                  </a:solidFill>
                  <a:latin typeface="Helvetica Neue"/>
                  <a:ea typeface="Helvetica Neue"/>
                  <a:cs typeface="Helvetica Neue"/>
                  <a:sym typeface="Helvetica Neue"/>
                </a:rPr>
                <a:t>Con los tres datos juntos, la decisión cambia: no es "hay que reforzar";</a:t>
              </a:r>
              <a:r>
                <a:rPr lang="es-CL">
                  <a:solidFill>
                    <a:srgbClr val="004C62"/>
                  </a:solidFill>
                  <a:latin typeface="Helvetica Neue"/>
                  <a:ea typeface="Helvetica Neue"/>
                  <a:cs typeface="Helvetica Neue"/>
                  <a:sym typeface="Helvetica Neue"/>
                </a:rPr>
                <a:t> </a:t>
              </a:r>
              <a:r>
                <a:rPr lang="es-CL" i="0" u="none" strike="noStrike" cap="none">
                  <a:solidFill>
                    <a:srgbClr val="004C62"/>
                  </a:solidFill>
                  <a:latin typeface="Helvetica Neue"/>
                  <a:ea typeface="Helvetica Neue"/>
                  <a:cs typeface="Helvetica Neue"/>
                  <a:sym typeface="Helvetica Neue"/>
                </a:rPr>
                <a:t>es "hay que acompañar, coordinar con la familia y ajustar la estrategia en el aula".</a:t>
              </a:r>
              <a:endParaRPr i="0" u="none" strike="noStrike" cap="none">
                <a:solidFill>
                  <a:srgbClr val="004C62"/>
                </a:solidFill>
                <a:latin typeface="Helvetica Neue"/>
                <a:ea typeface="Helvetica Neue"/>
                <a:cs typeface="Helvetica Neue"/>
                <a:sym typeface="Helvetica Neue"/>
              </a:endParaRPr>
            </a:p>
          </p:txBody>
        </p:sp>
        <p:sp>
          <p:nvSpPr>
            <p:cNvPr id="143" name="Google Shape;143;p4"/>
            <p:cNvSpPr txBox="1"/>
            <p:nvPr/>
          </p:nvSpPr>
          <p:spPr>
            <a:xfrm>
              <a:off x="782450" y="2973550"/>
              <a:ext cx="3040200" cy="405900"/>
            </a:xfrm>
            <a:prstGeom prst="rect">
              <a:avLst/>
            </a:prstGeom>
            <a:solidFill>
              <a:srgbClr val="004C62"/>
            </a:solidFill>
            <a:ln>
              <a:noFill/>
            </a:ln>
          </p:spPr>
          <p:txBody>
            <a:bodyPr spcFirstLastPara="1" wrap="square" lIns="0" tIns="0" rIns="0" bIns="0" anchor="ctr" anchorCtr="0">
              <a:noAutofit/>
            </a:bodyPr>
            <a:lstStyle/>
            <a:p>
              <a:pPr marL="0" lvl="0" indent="0" algn="ctr" rtl="0">
                <a:spcBef>
                  <a:spcPts val="0"/>
                </a:spcBef>
                <a:spcAft>
                  <a:spcPts val="0"/>
                </a:spcAft>
                <a:buNone/>
              </a:pPr>
              <a:r>
                <a:rPr lang="es-CL" sz="1500" b="1">
                  <a:solidFill>
                    <a:srgbClr val="E8F4FD"/>
                  </a:solidFill>
                  <a:latin typeface="Helvetica Neue"/>
                  <a:ea typeface="Helvetica Neue"/>
                  <a:cs typeface="Helvetica Neue"/>
                  <a:sym typeface="Helvetica Neue"/>
                </a:rPr>
                <a:t>DATOS CUANTITATIVOS</a:t>
              </a:r>
              <a:endParaRPr sz="1500" b="1">
                <a:solidFill>
                  <a:schemeClr val="dk1"/>
                </a:solidFill>
                <a:latin typeface="Helvetica Neue"/>
                <a:ea typeface="Helvetica Neue"/>
                <a:cs typeface="Helvetica Neue"/>
                <a:sym typeface="Helvetica Neue"/>
              </a:endParaRPr>
            </a:p>
          </p:txBody>
        </p:sp>
        <p:sp>
          <p:nvSpPr>
            <p:cNvPr id="144" name="Google Shape;144;p4"/>
            <p:cNvSpPr txBox="1"/>
            <p:nvPr/>
          </p:nvSpPr>
          <p:spPr>
            <a:xfrm>
              <a:off x="822500" y="3549300"/>
              <a:ext cx="3040200" cy="1656900"/>
            </a:xfrm>
            <a:prstGeom prst="rect">
              <a:avLst/>
            </a:prstGeom>
            <a:noFill/>
            <a:ln>
              <a:noFill/>
            </a:ln>
          </p:spPr>
          <p:txBody>
            <a:bodyPr spcFirstLastPara="1" wrap="square" lIns="91425" tIns="91425" rIns="91425" bIns="91425" anchor="t" anchorCtr="0">
              <a:noAutofit/>
            </a:bodyPr>
            <a:lstStyle/>
            <a:p>
              <a:pPr marL="122400" lvl="0" indent="-211300" algn="l" rtl="0">
                <a:spcBef>
                  <a:spcPts val="0"/>
                </a:spcBef>
                <a:spcAft>
                  <a:spcPts val="0"/>
                </a:spcAft>
                <a:buClr>
                  <a:srgbClr val="004C62"/>
                </a:buClr>
                <a:buSzPts val="1400"/>
                <a:buFont typeface="Helvetica Neue"/>
                <a:buChar char="●"/>
              </a:pPr>
              <a:r>
                <a:rPr lang="es-CL">
                  <a:solidFill>
                    <a:srgbClr val="004C62"/>
                  </a:solidFill>
                  <a:latin typeface="Helvetica Neue"/>
                  <a:ea typeface="Helvetica Neue"/>
                  <a:cs typeface="Helvetica Neue"/>
                  <a:sym typeface="Helvetica Neue"/>
                </a:rPr>
                <a:t>Nota 4,2 en Lenguaje</a:t>
              </a:r>
              <a:endParaRPr>
                <a:solidFill>
                  <a:srgbClr val="004C62"/>
                </a:solidFill>
                <a:latin typeface="Helvetica Neue"/>
                <a:ea typeface="Helvetica Neue"/>
                <a:cs typeface="Helvetica Neue"/>
                <a:sym typeface="Helvetica Neue"/>
              </a:endParaRPr>
            </a:p>
            <a:p>
              <a:pPr marL="122400" lvl="0" indent="-211300" algn="l" rtl="0">
                <a:spcBef>
                  <a:spcPts val="800"/>
                </a:spcBef>
                <a:spcAft>
                  <a:spcPts val="0"/>
                </a:spcAft>
                <a:buClr>
                  <a:srgbClr val="004C62"/>
                </a:buClr>
                <a:buSzPts val="1400"/>
                <a:buFont typeface="Helvetica Neue"/>
                <a:buChar char="●"/>
              </a:pPr>
              <a:r>
                <a:rPr lang="es-CL">
                  <a:solidFill>
                    <a:srgbClr val="004C62"/>
                  </a:solidFill>
                  <a:latin typeface="Helvetica Neue"/>
                  <a:ea typeface="Helvetica Neue"/>
                  <a:cs typeface="Helvetica Neue"/>
                  <a:sym typeface="Helvetica Neue"/>
                </a:rPr>
                <a:t>68% de asistencia este semestre</a:t>
              </a:r>
              <a:endParaRPr>
                <a:solidFill>
                  <a:srgbClr val="004C62"/>
                </a:solidFill>
                <a:latin typeface="Helvetica Neue"/>
                <a:ea typeface="Helvetica Neue"/>
                <a:cs typeface="Helvetica Neue"/>
                <a:sym typeface="Helvetica Neue"/>
              </a:endParaRPr>
            </a:p>
            <a:p>
              <a:pPr marL="122400" lvl="0" indent="-211300" algn="l" rtl="0">
                <a:spcBef>
                  <a:spcPts val="800"/>
                </a:spcBef>
                <a:spcAft>
                  <a:spcPts val="800"/>
                </a:spcAft>
                <a:buClr>
                  <a:srgbClr val="004C62"/>
                </a:buClr>
                <a:buSzPts val="1400"/>
                <a:buFont typeface="Helvetica Neue"/>
                <a:buChar char="●"/>
              </a:pPr>
              <a:r>
                <a:rPr lang="es-CL">
                  <a:solidFill>
                    <a:srgbClr val="004C62"/>
                  </a:solidFill>
                  <a:latin typeface="Helvetica Neue"/>
                  <a:ea typeface="Helvetica Neue"/>
                  <a:cs typeface="Helvetica Neue"/>
                  <a:sym typeface="Helvetica Neue"/>
                </a:rPr>
                <a:t>Simce del curso 15 ptos. bajo el promedio nacional</a:t>
              </a:r>
              <a:endParaRPr>
                <a:solidFill>
                  <a:srgbClr val="004C62"/>
                </a:solidFill>
                <a:latin typeface="Helvetica Neue"/>
                <a:ea typeface="Helvetica Neue"/>
                <a:cs typeface="Helvetica Neue"/>
                <a:sym typeface="Helvetica Neue"/>
              </a:endParaRPr>
            </a:p>
          </p:txBody>
        </p:sp>
        <p:grpSp>
          <p:nvGrpSpPr>
            <p:cNvPr id="145" name="Google Shape;145;p4"/>
            <p:cNvGrpSpPr/>
            <p:nvPr/>
          </p:nvGrpSpPr>
          <p:grpSpPr>
            <a:xfrm>
              <a:off x="4586350" y="2973550"/>
              <a:ext cx="3080250" cy="2232650"/>
              <a:chOff x="1147325" y="2477700"/>
              <a:chExt cx="3080250" cy="2232650"/>
            </a:xfrm>
          </p:grpSpPr>
          <p:sp>
            <p:nvSpPr>
              <p:cNvPr id="146" name="Google Shape;146;p4"/>
              <p:cNvSpPr txBox="1"/>
              <p:nvPr/>
            </p:nvSpPr>
            <p:spPr>
              <a:xfrm>
                <a:off x="1147325" y="2477700"/>
                <a:ext cx="3040200" cy="405900"/>
              </a:xfrm>
              <a:prstGeom prst="rect">
                <a:avLst/>
              </a:prstGeom>
              <a:solidFill>
                <a:srgbClr val="004C62"/>
              </a:solidFill>
              <a:ln>
                <a:noFill/>
              </a:ln>
            </p:spPr>
            <p:txBody>
              <a:bodyPr spcFirstLastPara="1" wrap="square" lIns="0" tIns="0" rIns="0" bIns="0" anchor="ctr" anchorCtr="0">
                <a:noAutofit/>
              </a:bodyPr>
              <a:lstStyle/>
              <a:p>
                <a:pPr marL="0" lvl="0" indent="0" algn="ctr" rtl="0">
                  <a:spcBef>
                    <a:spcPts val="0"/>
                  </a:spcBef>
                  <a:spcAft>
                    <a:spcPts val="0"/>
                  </a:spcAft>
                  <a:buNone/>
                </a:pPr>
                <a:r>
                  <a:rPr lang="es-CL" sz="1500" b="1">
                    <a:solidFill>
                      <a:srgbClr val="E8F4FD"/>
                    </a:solidFill>
                    <a:latin typeface="Helvetica Neue"/>
                    <a:ea typeface="Helvetica Neue"/>
                    <a:cs typeface="Helvetica Neue"/>
                    <a:sym typeface="Helvetica Neue"/>
                  </a:rPr>
                  <a:t>DATOS CUALITATIVOS</a:t>
                </a:r>
                <a:endParaRPr sz="1500" b="1">
                  <a:solidFill>
                    <a:schemeClr val="dk1"/>
                  </a:solidFill>
                  <a:latin typeface="Helvetica Neue"/>
                  <a:ea typeface="Helvetica Neue"/>
                  <a:cs typeface="Helvetica Neue"/>
                  <a:sym typeface="Helvetica Neue"/>
                </a:endParaRPr>
              </a:p>
            </p:txBody>
          </p:sp>
          <p:sp>
            <p:nvSpPr>
              <p:cNvPr id="147" name="Google Shape;147;p4"/>
              <p:cNvSpPr txBox="1"/>
              <p:nvPr/>
            </p:nvSpPr>
            <p:spPr>
              <a:xfrm>
                <a:off x="1187375" y="3053450"/>
                <a:ext cx="3040200" cy="1656900"/>
              </a:xfrm>
              <a:prstGeom prst="rect">
                <a:avLst/>
              </a:prstGeom>
              <a:noFill/>
              <a:ln>
                <a:noFill/>
              </a:ln>
            </p:spPr>
            <p:txBody>
              <a:bodyPr spcFirstLastPara="1" wrap="square" lIns="91425" tIns="91425" rIns="91425" bIns="91425" anchor="t" anchorCtr="0">
                <a:noAutofit/>
              </a:bodyPr>
              <a:lstStyle/>
              <a:p>
                <a:pPr marL="122400" lvl="0" indent="-211300" algn="l" rtl="0">
                  <a:spcBef>
                    <a:spcPts val="0"/>
                  </a:spcBef>
                  <a:spcAft>
                    <a:spcPts val="0"/>
                  </a:spcAft>
                  <a:buClr>
                    <a:srgbClr val="004C62"/>
                  </a:buClr>
                  <a:buSzPts val="1400"/>
                  <a:buFont typeface="Helvetica Neue"/>
                  <a:buChar char="●"/>
                </a:pPr>
                <a:r>
                  <a:rPr lang="es-CL">
                    <a:solidFill>
                      <a:srgbClr val="004C62"/>
                    </a:solidFill>
                    <a:latin typeface="Helvetica Neue"/>
                    <a:ea typeface="Helvetica Neue"/>
                    <a:cs typeface="Helvetica Neue"/>
                    <a:sym typeface="Helvetica Neue"/>
                  </a:rPr>
                  <a:t>Registro libro de clases : "se distrae, participa poco"</a:t>
                </a:r>
                <a:endParaRPr>
                  <a:solidFill>
                    <a:srgbClr val="004C62"/>
                  </a:solidFill>
                  <a:latin typeface="Helvetica Neue"/>
                  <a:ea typeface="Helvetica Neue"/>
                  <a:cs typeface="Helvetica Neue"/>
                  <a:sym typeface="Helvetica Neue"/>
                </a:endParaRPr>
              </a:p>
              <a:p>
                <a:pPr marL="122400" lvl="0" indent="-211300" algn="l" rtl="0">
                  <a:spcBef>
                    <a:spcPts val="800"/>
                  </a:spcBef>
                  <a:spcAft>
                    <a:spcPts val="0"/>
                  </a:spcAft>
                  <a:buClr>
                    <a:srgbClr val="004C62"/>
                  </a:buClr>
                  <a:buSzPts val="1400"/>
                  <a:buFont typeface="Helvetica Neue"/>
                  <a:buChar char="●"/>
                </a:pPr>
                <a:r>
                  <a:rPr lang="es-CL">
                    <a:solidFill>
                      <a:srgbClr val="004C62"/>
                    </a:solidFill>
                    <a:latin typeface="Helvetica Neue"/>
                    <a:ea typeface="Helvetica Neue"/>
                    <a:cs typeface="Helvetica Neue"/>
                    <a:sym typeface="Helvetica Neue"/>
                  </a:rPr>
                  <a:t>Benjamín dijo: "en mi casa hay mucho ruido y no puedo estudiar"</a:t>
                </a:r>
                <a:endParaRPr>
                  <a:solidFill>
                    <a:srgbClr val="004C62"/>
                  </a:solidFill>
                  <a:latin typeface="Helvetica Neue"/>
                  <a:ea typeface="Helvetica Neue"/>
                  <a:cs typeface="Helvetica Neue"/>
                  <a:sym typeface="Helvetica Neue"/>
                </a:endParaRPr>
              </a:p>
              <a:p>
                <a:pPr marL="122400" lvl="0" indent="-211300" algn="l" rtl="0">
                  <a:spcBef>
                    <a:spcPts val="800"/>
                  </a:spcBef>
                  <a:spcAft>
                    <a:spcPts val="800"/>
                  </a:spcAft>
                  <a:buClr>
                    <a:srgbClr val="004C62"/>
                  </a:buClr>
                  <a:buSzPts val="1400"/>
                  <a:buFont typeface="Helvetica Neue"/>
                  <a:buChar char="●"/>
                </a:pPr>
                <a:r>
                  <a:rPr lang="es-CL">
                    <a:solidFill>
                      <a:srgbClr val="004C62"/>
                    </a:solidFill>
                    <a:latin typeface="Helvetica Neue"/>
                    <a:ea typeface="Helvetica Neue"/>
                    <a:cs typeface="Helvetica Neue"/>
                    <a:sym typeface="Helvetica Neue"/>
                  </a:rPr>
                  <a:t>Autoevaluación: "no entiendo bien cuando leo solo"</a:t>
                </a:r>
                <a:endParaRPr>
                  <a:solidFill>
                    <a:srgbClr val="004C62"/>
                  </a:solidFill>
                  <a:latin typeface="Helvetica Neue"/>
                  <a:ea typeface="Helvetica Neue"/>
                  <a:cs typeface="Helvetica Neue"/>
                  <a:sym typeface="Helvetica Neue"/>
                </a:endParaRPr>
              </a:p>
            </p:txBody>
          </p:sp>
        </p:grpSp>
        <p:grpSp>
          <p:nvGrpSpPr>
            <p:cNvPr id="148" name="Google Shape;148;p4"/>
            <p:cNvGrpSpPr/>
            <p:nvPr/>
          </p:nvGrpSpPr>
          <p:grpSpPr>
            <a:xfrm>
              <a:off x="8390250" y="2973550"/>
              <a:ext cx="3080250" cy="2232650"/>
              <a:chOff x="1147325" y="2477700"/>
              <a:chExt cx="3080250" cy="2232650"/>
            </a:xfrm>
          </p:grpSpPr>
          <p:sp>
            <p:nvSpPr>
              <p:cNvPr id="149" name="Google Shape;149;p4"/>
              <p:cNvSpPr txBox="1"/>
              <p:nvPr/>
            </p:nvSpPr>
            <p:spPr>
              <a:xfrm>
                <a:off x="1147325" y="2477700"/>
                <a:ext cx="3040200" cy="405900"/>
              </a:xfrm>
              <a:prstGeom prst="rect">
                <a:avLst/>
              </a:prstGeom>
              <a:solidFill>
                <a:srgbClr val="004C62"/>
              </a:solidFill>
              <a:ln>
                <a:noFill/>
              </a:ln>
            </p:spPr>
            <p:txBody>
              <a:bodyPr spcFirstLastPara="1" wrap="square" lIns="0" tIns="0" rIns="0" bIns="0" anchor="ctr" anchorCtr="0">
                <a:noAutofit/>
              </a:bodyPr>
              <a:lstStyle/>
              <a:p>
                <a:pPr marL="0" lvl="0" indent="0" algn="ctr" rtl="0">
                  <a:spcBef>
                    <a:spcPts val="0"/>
                  </a:spcBef>
                  <a:spcAft>
                    <a:spcPts val="0"/>
                  </a:spcAft>
                  <a:buNone/>
                </a:pPr>
                <a:r>
                  <a:rPr lang="es-CL" sz="1500" b="1">
                    <a:solidFill>
                      <a:srgbClr val="E8F4FD"/>
                    </a:solidFill>
                    <a:latin typeface="Helvetica Neue"/>
                    <a:ea typeface="Helvetica Neue"/>
                    <a:cs typeface="Helvetica Neue"/>
                    <a:sym typeface="Helvetica Neue"/>
                  </a:rPr>
                  <a:t>DATOS CONTEXTUALES</a:t>
                </a:r>
                <a:endParaRPr sz="1500" b="1">
                  <a:solidFill>
                    <a:schemeClr val="dk1"/>
                  </a:solidFill>
                  <a:latin typeface="Helvetica Neue"/>
                  <a:ea typeface="Helvetica Neue"/>
                  <a:cs typeface="Helvetica Neue"/>
                  <a:sym typeface="Helvetica Neue"/>
                </a:endParaRPr>
              </a:p>
            </p:txBody>
          </p:sp>
          <p:sp>
            <p:nvSpPr>
              <p:cNvPr id="150" name="Google Shape;150;p4"/>
              <p:cNvSpPr txBox="1"/>
              <p:nvPr/>
            </p:nvSpPr>
            <p:spPr>
              <a:xfrm>
                <a:off x="1187375" y="3053450"/>
                <a:ext cx="3040200" cy="1656900"/>
              </a:xfrm>
              <a:prstGeom prst="rect">
                <a:avLst/>
              </a:prstGeom>
              <a:noFill/>
              <a:ln>
                <a:noFill/>
              </a:ln>
            </p:spPr>
            <p:txBody>
              <a:bodyPr spcFirstLastPara="1" wrap="square" lIns="91425" tIns="91425" rIns="91425" bIns="91425" anchor="t" anchorCtr="0">
                <a:noAutofit/>
              </a:bodyPr>
              <a:lstStyle/>
              <a:p>
                <a:pPr marL="122400" lvl="0" indent="-211300" algn="l" rtl="0">
                  <a:spcBef>
                    <a:spcPts val="0"/>
                  </a:spcBef>
                  <a:spcAft>
                    <a:spcPts val="0"/>
                  </a:spcAft>
                  <a:buClr>
                    <a:srgbClr val="004C62"/>
                  </a:buClr>
                  <a:buSzPts val="1400"/>
                  <a:buFont typeface="Helvetica Neue"/>
                  <a:buChar char="●"/>
                </a:pPr>
                <a:r>
                  <a:rPr lang="es-CL">
                    <a:solidFill>
                      <a:srgbClr val="004C62"/>
                    </a:solidFill>
                    <a:latin typeface="Helvetica Neue"/>
                    <a:ea typeface="Helvetica Neue"/>
                    <a:cs typeface="Helvetica Neue"/>
                    <a:sym typeface="Helvetica Neue"/>
                  </a:rPr>
                  <a:t>Tramo 1 SINAE (alta vulnerabilidad)</a:t>
                </a:r>
                <a:endParaRPr>
                  <a:solidFill>
                    <a:srgbClr val="004C62"/>
                  </a:solidFill>
                  <a:latin typeface="Helvetica Neue"/>
                  <a:ea typeface="Helvetica Neue"/>
                  <a:cs typeface="Helvetica Neue"/>
                  <a:sym typeface="Helvetica Neue"/>
                </a:endParaRPr>
              </a:p>
              <a:p>
                <a:pPr marL="122400" lvl="0" indent="-211300" algn="l" rtl="0">
                  <a:spcBef>
                    <a:spcPts val="800"/>
                  </a:spcBef>
                  <a:spcAft>
                    <a:spcPts val="0"/>
                  </a:spcAft>
                  <a:buClr>
                    <a:srgbClr val="004C62"/>
                  </a:buClr>
                  <a:buSzPts val="1400"/>
                  <a:buFont typeface="Helvetica Neue"/>
                  <a:buChar char="●"/>
                </a:pPr>
                <a:r>
                  <a:rPr lang="es-CL">
                    <a:solidFill>
                      <a:srgbClr val="004C62"/>
                    </a:solidFill>
                    <a:latin typeface="Helvetica Neue"/>
                    <a:ea typeface="Helvetica Neue"/>
                    <a:cs typeface="Helvetica Neue"/>
                    <a:sym typeface="Helvetica Neue"/>
                  </a:rPr>
                  <a:t>Alumno prioritario SEP</a:t>
                </a:r>
                <a:endParaRPr>
                  <a:solidFill>
                    <a:srgbClr val="004C62"/>
                  </a:solidFill>
                  <a:latin typeface="Helvetica Neue"/>
                  <a:ea typeface="Helvetica Neue"/>
                  <a:cs typeface="Helvetica Neue"/>
                  <a:sym typeface="Helvetica Neue"/>
                </a:endParaRPr>
              </a:p>
              <a:p>
                <a:pPr marL="122400" lvl="0" indent="-211300" algn="l" rtl="0">
                  <a:spcBef>
                    <a:spcPts val="800"/>
                  </a:spcBef>
                  <a:spcAft>
                    <a:spcPts val="800"/>
                  </a:spcAft>
                  <a:buClr>
                    <a:srgbClr val="004C62"/>
                  </a:buClr>
                  <a:buSzPts val="1400"/>
                  <a:buFont typeface="Helvetica Neue"/>
                  <a:buChar char="●"/>
                </a:pPr>
                <a:r>
                  <a:rPr lang="es-CL">
                    <a:solidFill>
                      <a:srgbClr val="004C62"/>
                    </a:solidFill>
                    <a:latin typeface="Helvetica Neue"/>
                    <a:ea typeface="Helvetica Neue"/>
                    <a:cs typeface="Helvetica Neue"/>
                    <a:sym typeface="Helvetica Neue"/>
                  </a:rPr>
                  <a:t>Hogar de 5 personas en vivienda pequeña</a:t>
                </a:r>
                <a:endParaRPr>
                  <a:solidFill>
                    <a:srgbClr val="004C62"/>
                  </a:solidFill>
                  <a:latin typeface="Helvetica Neue"/>
                  <a:ea typeface="Helvetica Neue"/>
                  <a:cs typeface="Helvetica Neue"/>
                  <a:sym typeface="Helvetica Neue"/>
                </a:endParaRPr>
              </a:p>
            </p:txBody>
          </p:sp>
        </p:grpSp>
        <p:sp>
          <p:nvSpPr>
            <p:cNvPr id="151" name="Google Shape;151;p4"/>
            <p:cNvSpPr txBox="1"/>
            <p:nvPr/>
          </p:nvSpPr>
          <p:spPr>
            <a:xfrm>
              <a:off x="782450" y="5254797"/>
              <a:ext cx="3040200" cy="594300"/>
            </a:xfrm>
            <a:prstGeom prst="rect">
              <a:avLst/>
            </a:prstGeom>
            <a:solidFill>
              <a:srgbClr val="CCE5ED"/>
            </a:solidFill>
            <a:ln>
              <a:noFill/>
            </a:ln>
          </p:spPr>
          <p:txBody>
            <a:bodyPr spcFirstLastPara="1" wrap="square" lIns="108000" tIns="0" rIns="108000" bIns="0" anchor="ctr" anchorCtr="0">
              <a:noAutofit/>
            </a:bodyPr>
            <a:lstStyle/>
            <a:p>
              <a:pPr marL="0" lvl="0" indent="0" algn="ctr" rtl="0">
                <a:spcBef>
                  <a:spcPts val="0"/>
                </a:spcBef>
                <a:spcAft>
                  <a:spcPts val="0"/>
                </a:spcAft>
                <a:buClr>
                  <a:schemeClr val="dk1"/>
                </a:buClr>
                <a:buSzPts val="1100"/>
                <a:buFont typeface="Arial"/>
                <a:buNone/>
              </a:pPr>
              <a:r>
                <a:rPr lang="es-CL" sz="1200">
                  <a:solidFill>
                    <a:srgbClr val="004C62"/>
                  </a:solidFill>
                  <a:latin typeface="Helvetica Neue"/>
                  <a:ea typeface="Helvetica Neue"/>
                  <a:cs typeface="Helvetica Neue"/>
                  <a:sym typeface="Helvetica Neue"/>
                </a:rPr>
                <a:t> Rendimiento bajo y asistencia irregular</a:t>
              </a:r>
              <a:endParaRPr sz="1200">
                <a:solidFill>
                  <a:srgbClr val="004C62"/>
                </a:solidFill>
                <a:latin typeface="Helvetica Neue"/>
                <a:ea typeface="Helvetica Neue"/>
                <a:cs typeface="Helvetica Neue"/>
                <a:sym typeface="Helvetica Neue"/>
              </a:endParaRPr>
            </a:p>
          </p:txBody>
        </p:sp>
        <p:sp>
          <p:nvSpPr>
            <p:cNvPr id="152" name="Google Shape;152;p4"/>
            <p:cNvSpPr txBox="1"/>
            <p:nvPr/>
          </p:nvSpPr>
          <p:spPr>
            <a:xfrm>
              <a:off x="4575900" y="5254797"/>
              <a:ext cx="3040200" cy="594300"/>
            </a:xfrm>
            <a:prstGeom prst="rect">
              <a:avLst/>
            </a:prstGeom>
            <a:solidFill>
              <a:srgbClr val="CCE5ED"/>
            </a:solidFill>
            <a:ln>
              <a:noFill/>
            </a:ln>
          </p:spPr>
          <p:txBody>
            <a:bodyPr spcFirstLastPara="1" wrap="square" lIns="108000" tIns="0" rIns="108000" bIns="0" anchor="ctr" anchorCtr="0">
              <a:noAutofit/>
            </a:bodyPr>
            <a:lstStyle/>
            <a:p>
              <a:pPr marL="0" lvl="0" indent="0" algn="ctr" rtl="0">
                <a:spcBef>
                  <a:spcPts val="0"/>
                </a:spcBef>
                <a:spcAft>
                  <a:spcPts val="0"/>
                </a:spcAft>
                <a:buNone/>
              </a:pPr>
              <a:r>
                <a:rPr lang="es-CL" sz="1200">
                  <a:solidFill>
                    <a:srgbClr val="004C62"/>
                  </a:solidFill>
                  <a:latin typeface="Helvetica Neue"/>
                  <a:ea typeface="Helvetica Neue"/>
                  <a:cs typeface="Helvetica Neue"/>
                  <a:sym typeface="Helvetica Neue"/>
                </a:rPr>
                <a:t>Dificultad en comprensión lectora autónoma y entorno desfavorable</a:t>
              </a:r>
              <a:endParaRPr sz="1200">
                <a:solidFill>
                  <a:srgbClr val="004C62"/>
                </a:solidFill>
                <a:latin typeface="Helvetica Neue"/>
                <a:ea typeface="Helvetica Neue"/>
                <a:cs typeface="Helvetica Neue"/>
                <a:sym typeface="Helvetica Neue"/>
              </a:endParaRPr>
            </a:p>
          </p:txBody>
        </p:sp>
        <p:sp>
          <p:nvSpPr>
            <p:cNvPr id="153" name="Google Shape;153;p4"/>
            <p:cNvSpPr txBox="1"/>
            <p:nvPr/>
          </p:nvSpPr>
          <p:spPr>
            <a:xfrm>
              <a:off x="8369350" y="5254797"/>
              <a:ext cx="3040200" cy="594300"/>
            </a:xfrm>
            <a:prstGeom prst="rect">
              <a:avLst/>
            </a:prstGeom>
            <a:solidFill>
              <a:srgbClr val="CCE5ED"/>
            </a:solidFill>
            <a:ln>
              <a:noFill/>
            </a:ln>
          </p:spPr>
          <p:txBody>
            <a:bodyPr spcFirstLastPara="1" wrap="square" lIns="108000" tIns="0" rIns="108000" bIns="0" anchor="ctr" anchorCtr="0">
              <a:noAutofit/>
            </a:bodyPr>
            <a:lstStyle/>
            <a:p>
              <a:pPr marL="0" lvl="0" indent="0" algn="ctr" rtl="0">
                <a:spcBef>
                  <a:spcPts val="0"/>
                </a:spcBef>
                <a:spcAft>
                  <a:spcPts val="0"/>
                </a:spcAft>
                <a:buClr>
                  <a:schemeClr val="dk1"/>
                </a:buClr>
                <a:buSzPts val="1100"/>
                <a:buFont typeface="Arial"/>
                <a:buNone/>
              </a:pPr>
              <a:r>
                <a:rPr lang="es-CL" sz="1200">
                  <a:solidFill>
                    <a:srgbClr val="004C62"/>
                  </a:solidFill>
                  <a:latin typeface="Helvetica Neue"/>
                  <a:ea typeface="Helvetica Neue"/>
                  <a:cs typeface="Helvetica Neue"/>
                  <a:sym typeface="Helvetica Neue"/>
                </a:rPr>
                <a:t>Condiciones del hogar dificultan el estudio del estudiante</a:t>
              </a:r>
              <a:endParaRPr sz="1200">
                <a:solidFill>
                  <a:srgbClr val="004C62"/>
                </a:solidFill>
                <a:latin typeface="Helvetica Neue"/>
                <a:ea typeface="Helvetica Neue"/>
                <a:cs typeface="Helvetica Neue"/>
                <a:sym typeface="Helvetica Neue"/>
              </a:endParaRPr>
            </a:p>
          </p:txBody>
        </p:sp>
        <p:pic>
          <p:nvPicPr>
            <p:cNvPr id="154" name="Google Shape;154;p4" title="icono50.png"/>
            <p:cNvPicPr preferRelativeResize="0"/>
            <p:nvPr/>
          </p:nvPicPr>
          <p:blipFill>
            <a:blip r:embed="rId4">
              <a:alphaModFix/>
            </a:blip>
            <a:stretch>
              <a:fillRect/>
            </a:stretch>
          </p:blipFill>
          <p:spPr>
            <a:xfrm>
              <a:off x="9453731" y="1978242"/>
              <a:ext cx="871425" cy="871425"/>
            </a:xfrm>
            <a:prstGeom prst="rect">
              <a:avLst/>
            </a:prstGeom>
            <a:noFill/>
            <a:ln>
              <a:noFill/>
            </a:ln>
          </p:spPr>
        </p:pic>
        <p:pic>
          <p:nvPicPr>
            <p:cNvPr id="155" name="Google Shape;155;p4" title="icono51.png"/>
            <p:cNvPicPr preferRelativeResize="0"/>
            <p:nvPr/>
          </p:nvPicPr>
          <p:blipFill>
            <a:blip r:embed="rId5">
              <a:alphaModFix/>
            </a:blip>
            <a:stretch>
              <a:fillRect/>
            </a:stretch>
          </p:blipFill>
          <p:spPr>
            <a:xfrm>
              <a:off x="5660279" y="1978242"/>
              <a:ext cx="871425" cy="871425"/>
            </a:xfrm>
            <a:prstGeom prst="rect">
              <a:avLst/>
            </a:prstGeom>
            <a:noFill/>
            <a:ln>
              <a:noFill/>
            </a:ln>
          </p:spPr>
        </p:pic>
        <p:pic>
          <p:nvPicPr>
            <p:cNvPr id="156" name="Google Shape;156;p4" title="icono52.png"/>
            <p:cNvPicPr preferRelativeResize="0"/>
            <p:nvPr/>
          </p:nvPicPr>
          <p:blipFill>
            <a:blip r:embed="rId6">
              <a:alphaModFix/>
            </a:blip>
            <a:stretch>
              <a:fillRect/>
            </a:stretch>
          </p:blipFill>
          <p:spPr>
            <a:xfrm>
              <a:off x="1866827" y="1978242"/>
              <a:ext cx="871425" cy="871425"/>
            </a:xfrm>
            <a:prstGeom prst="rect">
              <a:avLst/>
            </a:prstGeom>
            <a:noFill/>
            <a:ln>
              <a:noFill/>
            </a:ln>
          </p:spPr>
        </p:pic>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5"/>
          <p:cNvSpPr txBox="1"/>
          <p:nvPr/>
        </p:nvSpPr>
        <p:spPr>
          <a:xfrm>
            <a:off x="563650" y="1647950"/>
            <a:ext cx="10905300" cy="30147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rgbClr val="000000"/>
              </a:buClr>
              <a:buSzPts val="1800"/>
              <a:buFont typeface="Arial"/>
              <a:buNone/>
            </a:pPr>
            <a:r>
              <a:rPr lang="es-CL" sz="1600" i="0" u="none" strike="noStrike" cap="none">
                <a:solidFill>
                  <a:srgbClr val="004C62"/>
                </a:solidFill>
                <a:latin typeface="Helvetica Neue"/>
                <a:ea typeface="Helvetica Neue"/>
                <a:cs typeface="Helvetica Neue"/>
                <a:sym typeface="Helvetica Neue"/>
              </a:rPr>
              <a:t>Como directivos y docentes, tenemos muchísima información sobre nuestros estudiantes. Notas, asistencia, resultados Simce, fichas, observaciones, conversaciones con familias. El problema no es que nos falten datos, el problema es que, a veces, no sabemos bien qué hacer con ellos.</a:t>
            </a:r>
            <a:endParaRPr sz="1600" i="0" u="none" strike="noStrike" cap="none">
              <a:solidFill>
                <a:srgbClr val="004C62"/>
              </a:solidFill>
              <a:latin typeface="Helvetica Neue"/>
              <a:ea typeface="Helvetica Neue"/>
              <a:cs typeface="Helvetica Neue"/>
              <a:sym typeface="Helvetica Neue"/>
            </a:endParaRPr>
          </a:p>
          <a:p>
            <a:pPr marL="0" marR="0" lvl="0" indent="0" algn="l" rtl="0">
              <a:lnSpc>
                <a:spcPct val="115000"/>
              </a:lnSpc>
              <a:spcBef>
                <a:spcPts val="800"/>
              </a:spcBef>
              <a:spcAft>
                <a:spcPts val="0"/>
              </a:spcAft>
              <a:buClr>
                <a:srgbClr val="000000"/>
              </a:buClr>
              <a:buSzPts val="1800"/>
              <a:buFont typeface="Arial"/>
              <a:buNone/>
            </a:pPr>
            <a:endParaRPr sz="1600" i="0" u="none" strike="noStrike" cap="none">
              <a:solidFill>
                <a:srgbClr val="004C62"/>
              </a:solidFill>
              <a:latin typeface="Helvetica Neue"/>
              <a:ea typeface="Helvetica Neue"/>
              <a:cs typeface="Helvetica Neue"/>
              <a:sym typeface="Helvetica Neue"/>
            </a:endParaRPr>
          </a:p>
          <a:p>
            <a:pPr marL="0" marR="0" lvl="0" indent="0" algn="l" rtl="0">
              <a:lnSpc>
                <a:spcPct val="115000"/>
              </a:lnSpc>
              <a:spcBef>
                <a:spcPts val="800"/>
              </a:spcBef>
              <a:spcAft>
                <a:spcPts val="0"/>
              </a:spcAft>
              <a:buClr>
                <a:srgbClr val="000000"/>
              </a:buClr>
              <a:buSzPts val="1800"/>
              <a:buFont typeface="Arial"/>
              <a:buNone/>
            </a:pPr>
            <a:r>
              <a:rPr lang="es-CL" sz="1600" i="0" u="none" strike="noStrike" cap="none">
                <a:solidFill>
                  <a:srgbClr val="004C62"/>
                </a:solidFill>
                <a:latin typeface="Helvetica Neue"/>
                <a:ea typeface="Helvetica Neue"/>
                <a:cs typeface="Helvetica Neue"/>
                <a:sym typeface="Helvetica Neue"/>
              </a:rPr>
              <a:t>El Modelo de Uso de Datos de la Agencia de Calidad nos da exactamente eso: </a:t>
            </a:r>
            <a:r>
              <a:rPr lang="es-CL" sz="1600" b="1" i="0" u="none" strike="noStrike" cap="none">
                <a:solidFill>
                  <a:srgbClr val="004C62"/>
                </a:solidFill>
                <a:latin typeface="Helvetica Neue"/>
                <a:ea typeface="Helvetica Neue"/>
                <a:cs typeface="Helvetica Neue"/>
                <a:sym typeface="Helvetica Neue"/>
              </a:rPr>
              <a:t>un camino ordenado para pasar de los datos a la acción.</a:t>
            </a:r>
            <a:endParaRPr sz="1600" i="0" u="none" strike="noStrike" cap="none">
              <a:solidFill>
                <a:srgbClr val="004C62"/>
              </a:solidFill>
              <a:latin typeface="Helvetica Neue"/>
              <a:ea typeface="Helvetica Neue"/>
              <a:cs typeface="Helvetica Neue"/>
              <a:sym typeface="Helvetica Neue"/>
            </a:endParaRPr>
          </a:p>
          <a:p>
            <a:pPr marL="0" marR="0" lvl="0" indent="0" algn="l" rtl="0">
              <a:lnSpc>
                <a:spcPct val="115000"/>
              </a:lnSpc>
              <a:spcBef>
                <a:spcPts val="800"/>
              </a:spcBef>
              <a:spcAft>
                <a:spcPts val="0"/>
              </a:spcAft>
              <a:buClr>
                <a:srgbClr val="000000"/>
              </a:buClr>
              <a:buSzPts val="1800"/>
              <a:buFont typeface="Arial"/>
              <a:buNone/>
            </a:pPr>
            <a:endParaRPr sz="1600" i="0" u="none" strike="noStrike" cap="none">
              <a:solidFill>
                <a:srgbClr val="004C62"/>
              </a:solidFill>
              <a:latin typeface="Helvetica Neue"/>
              <a:ea typeface="Helvetica Neue"/>
              <a:cs typeface="Helvetica Neue"/>
              <a:sym typeface="Helvetica Neue"/>
            </a:endParaRPr>
          </a:p>
          <a:p>
            <a:pPr marL="0" marR="0" lvl="0" indent="0" algn="l" rtl="0">
              <a:lnSpc>
                <a:spcPct val="115000"/>
              </a:lnSpc>
              <a:spcBef>
                <a:spcPts val="800"/>
              </a:spcBef>
              <a:spcAft>
                <a:spcPts val="800"/>
              </a:spcAft>
              <a:buClr>
                <a:srgbClr val="000000"/>
              </a:buClr>
              <a:buSzPts val="1800"/>
              <a:buFont typeface="Arial"/>
              <a:buNone/>
            </a:pPr>
            <a:r>
              <a:rPr lang="es-CL" sz="1600" i="0" u="none" strike="noStrike" cap="none">
                <a:solidFill>
                  <a:srgbClr val="004C62"/>
                </a:solidFill>
                <a:latin typeface="Helvetica Neue"/>
                <a:ea typeface="Helvetica Neue"/>
                <a:cs typeface="Helvetica Neue"/>
                <a:sym typeface="Helvetica Neue"/>
              </a:rPr>
              <a:t>No es un trámite ni un instrumento más. Es una forma de trabajar en equipo, hacerse las preguntas correctas y tomar decisiones que realmente estén basadas en evidencia, y no solo desde la intuición o lo que “siempre se ha hecho”.</a:t>
            </a:r>
            <a:endParaRPr sz="1600" i="0" u="none" strike="noStrike" cap="none">
              <a:solidFill>
                <a:srgbClr val="004C62"/>
              </a:solidFill>
              <a:latin typeface="Helvetica Neue"/>
              <a:ea typeface="Helvetica Neue"/>
              <a:cs typeface="Helvetica Neue"/>
              <a:sym typeface="Helvetica Neue"/>
            </a:endParaRPr>
          </a:p>
        </p:txBody>
      </p:sp>
      <p:grpSp>
        <p:nvGrpSpPr>
          <p:cNvPr id="162" name="Google Shape;162;p5"/>
          <p:cNvGrpSpPr/>
          <p:nvPr/>
        </p:nvGrpSpPr>
        <p:grpSpPr>
          <a:xfrm>
            <a:off x="310700" y="595625"/>
            <a:ext cx="10401590" cy="461700"/>
            <a:chOff x="755699" y="613067"/>
            <a:chExt cx="11616697" cy="461700"/>
          </a:xfrm>
        </p:grpSpPr>
        <p:sp>
          <p:nvSpPr>
            <p:cNvPr id="163" name="Google Shape;163;p5"/>
            <p:cNvSpPr txBox="1"/>
            <p:nvPr/>
          </p:nvSpPr>
          <p:spPr>
            <a:xfrm>
              <a:off x="920795" y="613067"/>
              <a:ext cx="11451600" cy="4617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2000"/>
                <a:buFont typeface="Arial"/>
                <a:buNone/>
              </a:pPr>
              <a:r>
                <a:rPr lang="es-CL" sz="2400" b="1">
                  <a:solidFill>
                    <a:srgbClr val="FC5411"/>
                  </a:solidFill>
                  <a:latin typeface="Helvetica Neue"/>
                  <a:ea typeface="Helvetica Neue"/>
                  <a:cs typeface="Helvetica Neue"/>
                  <a:sym typeface="Helvetica Neue"/>
                </a:rPr>
                <a:t>¿Cómo trabajar con los datos?</a:t>
              </a:r>
              <a:endParaRPr sz="2400" b="1">
                <a:solidFill>
                  <a:srgbClr val="FC5411"/>
                </a:solidFill>
                <a:latin typeface="Helvetica Neue"/>
                <a:ea typeface="Helvetica Neue"/>
                <a:cs typeface="Helvetica Neue"/>
                <a:sym typeface="Helvetica Neue"/>
              </a:endParaRPr>
            </a:p>
          </p:txBody>
        </p:sp>
        <p:pic>
          <p:nvPicPr>
            <p:cNvPr id="164" name="Google Shape;164;p5"/>
            <p:cNvPicPr preferRelativeResize="0"/>
            <p:nvPr/>
          </p:nvPicPr>
          <p:blipFill rotWithShape="1">
            <a:blip r:embed="rId3">
              <a:alphaModFix/>
            </a:blip>
            <a:srcRect/>
            <a:stretch/>
          </p:blipFill>
          <p:spPr>
            <a:xfrm>
              <a:off x="755699" y="732905"/>
              <a:ext cx="211581" cy="216500"/>
            </a:xfrm>
            <a:prstGeom prst="rect">
              <a:avLst/>
            </a:prstGeom>
            <a:noFill/>
            <a:ln>
              <a:noFill/>
            </a:ln>
          </p:spPr>
        </p:pic>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pic>
        <p:nvPicPr>
          <p:cNvPr id="169" name="Google Shape;169;p6"/>
          <p:cNvPicPr preferRelativeResize="0"/>
          <p:nvPr/>
        </p:nvPicPr>
        <p:blipFill rotWithShape="1">
          <a:blip r:embed="rId3">
            <a:alphaModFix/>
          </a:blip>
          <a:srcRect l="22554" t="5066" r="21633" b="3975"/>
          <a:stretch/>
        </p:blipFill>
        <p:spPr>
          <a:xfrm>
            <a:off x="1675175" y="1485750"/>
            <a:ext cx="4933975" cy="4856576"/>
          </a:xfrm>
          <a:prstGeom prst="rect">
            <a:avLst/>
          </a:prstGeom>
          <a:noFill/>
          <a:ln>
            <a:noFill/>
          </a:ln>
        </p:spPr>
      </p:pic>
      <p:sp>
        <p:nvSpPr>
          <p:cNvPr id="170" name="Google Shape;170;p6"/>
          <p:cNvSpPr txBox="1"/>
          <p:nvPr/>
        </p:nvSpPr>
        <p:spPr>
          <a:xfrm>
            <a:off x="7361450" y="2100175"/>
            <a:ext cx="3757200" cy="3921900"/>
          </a:xfrm>
          <a:prstGeom prst="rect">
            <a:avLst/>
          </a:prstGeom>
          <a:solidFill>
            <a:srgbClr val="F6FAFB"/>
          </a:solidFill>
          <a:ln>
            <a:noFill/>
          </a:ln>
        </p:spPr>
        <p:txBody>
          <a:bodyPr spcFirstLastPara="1" wrap="square" lIns="118800" tIns="118800" rIns="118800" bIns="118800" anchor="t" anchorCtr="0">
            <a:spAutoFit/>
          </a:bodyPr>
          <a:lstStyle/>
          <a:p>
            <a:pPr marL="0" marR="0" lvl="0" indent="0" algn="l" rtl="0">
              <a:lnSpc>
                <a:spcPct val="115000"/>
              </a:lnSpc>
              <a:spcBef>
                <a:spcPts val="0"/>
              </a:spcBef>
              <a:spcAft>
                <a:spcPts val="0"/>
              </a:spcAft>
              <a:buClr>
                <a:srgbClr val="000000"/>
              </a:buClr>
              <a:buSzPts val="1400"/>
              <a:buFont typeface="Arial"/>
              <a:buNone/>
            </a:pPr>
            <a:r>
              <a:rPr lang="es-CL" sz="1600" b="1" i="0" u="none" strike="noStrike" cap="none">
                <a:solidFill>
                  <a:srgbClr val="004C62"/>
                </a:solidFill>
                <a:latin typeface="Helvetica Neue"/>
                <a:ea typeface="Helvetica Neue"/>
                <a:cs typeface="Helvetica Neue"/>
                <a:sym typeface="Helvetica Neue"/>
              </a:rPr>
              <a:t>Para la apropiación del Modelo, existen una serie de recursos:</a:t>
            </a:r>
            <a:endParaRPr sz="1600" b="1" i="0" u="none" strike="noStrike" cap="none">
              <a:solidFill>
                <a:srgbClr val="004C62"/>
              </a:solidFill>
              <a:latin typeface="Helvetica Neue"/>
              <a:ea typeface="Helvetica Neue"/>
              <a:cs typeface="Helvetica Neue"/>
              <a:sym typeface="Helvetica Neue"/>
            </a:endParaRPr>
          </a:p>
          <a:p>
            <a:pPr marL="0" marR="0" lvl="0" indent="0" algn="l" rtl="0">
              <a:lnSpc>
                <a:spcPct val="115000"/>
              </a:lnSpc>
              <a:spcBef>
                <a:spcPts val="0"/>
              </a:spcBef>
              <a:spcAft>
                <a:spcPts val="0"/>
              </a:spcAft>
              <a:buClr>
                <a:srgbClr val="000000"/>
              </a:buClr>
              <a:buSzPts val="1400"/>
              <a:buFont typeface="Arial"/>
              <a:buNone/>
            </a:pPr>
            <a:endParaRPr sz="1600" i="0" u="none" strike="noStrike" cap="none">
              <a:solidFill>
                <a:srgbClr val="004C62"/>
              </a:solidFill>
              <a:latin typeface="Helvetica Neue"/>
              <a:ea typeface="Helvetica Neue"/>
              <a:cs typeface="Helvetica Neue"/>
              <a:sym typeface="Helvetica Neue"/>
            </a:endParaRPr>
          </a:p>
          <a:p>
            <a:pPr marL="285750" marR="0" lvl="0" indent="-285750" algn="l" rtl="0">
              <a:lnSpc>
                <a:spcPct val="150000"/>
              </a:lnSpc>
              <a:spcBef>
                <a:spcPts val="0"/>
              </a:spcBef>
              <a:spcAft>
                <a:spcPts val="0"/>
              </a:spcAft>
              <a:buClr>
                <a:srgbClr val="004C62"/>
              </a:buClr>
              <a:buSzPts val="1600"/>
              <a:buFont typeface="Helvetica Neue"/>
              <a:buChar char="•"/>
            </a:pPr>
            <a:r>
              <a:rPr lang="es-CL" sz="1600" i="0" u="none" strike="noStrike" cap="none">
                <a:solidFill>
                  <a:srgbClr val="004C62"/>
                </a:solidFill>
                <a:latin typeface="Helvetica Neue"/>
                <a:ea typeface="Helvetica Neue"/>
                <a:cs typeface="Helvetica Neue"/>
                <a:sym typeface="Helvetica Neue"/>
              </a:rPr>
              <a:t>Juegos</a:t>
            </a:r>
            <a:endParaRPr sz="1600" i="0" u="none" strike="noStrike" cap="none">
              <a:solidFill>
                <a:srgbClr val="004C62"/>
              </a:solidFill>
              <a:latin typeface="Helvetica Neue"/>
              <a:ea typeface="Helvetica Neue"/>
              <a:cs typeface="Helvetica Neue"/>
              <a:sym typeface="Helvetica Neue"/>
            </a:endParaRPr>
          </a:p>
          <a:p>
            <a:pPr marL="285750" marR="0" lvl="0" indent="-285750" algn="l" rtl="0">
              <a:lnSpc>
                <a:spcPct val="150000"/>
              </a:lnSpc>
              <a:spcBef>
                <a:spcPts val="0"/>
              </a:spcBef>
              <a:spcAft>
                <a:spcPts val="0"/>
              </a:spcAft>
              <a:buClr>
                <a:srgbClr val="004C62"/>
              </a:buClr>
              <a:buSzPts val="1600"/>
              <a:buFont typeface="Helvetica Neue"/>
              <a:buChar char="•"/>
            </a:pPr>
            <a:r>
              <a:rPr lang="es-CL" sz="1600" i="0" u="none" strike="noStrike" cap="none">
                <a:solidFill>
                  <a:srgbClr val="004C62"/>
                </a:solidFill>
                <a:latin typeface="Helvetica Neue"/>
                <a:ea typeface="Helvetica Neue"/>
                <a:cs typeface="Helvetica Neue"/>
                <a:sym typeface="Helvetica Neue"/>
              </a:rPr>
              <a:t>Experiencias tipo laboratorio</a:t>
            </a:r>
            <a:endParaRPr sz="1600" i="0" u="none" strike="noStrike" cap="none">
              <a:solidFill>
                <a:srgbClr val="004C62"/>
              </a:solidFill>
              <a:latin typeface="Helvetica Neue"/>
              <a:ea typeface="Helvetica Neue"/>
              <a:cs typeface="Helvetica Neue"/>
              <a:sym typeface="Helvetica Neue"/>
            </a:endParaRPr>
          </a:p>
          <a:p>
            <a:pPr marL="285750" marR="0" lvl="0" indent="-285750" algn="l" rtl="0">
              <a:lnSpc>
                <a:spcPct val="150000"/>
              </a:lnSpc>
              <a:spcBef>
                <a:spcPts val="0"/>
              </a:spcBef>
              <a:spcAft>
                <a:spcPts val="0"/>
              </a:spcAft>
              <a:buClr>
                <a:srgbClr val="004C62"/>
              </a:buClr>
              <a:buSzPts val="1600"/>
              <a:buFont typeface="Helvetica Neue"/>
              <a:buChar char="•"/>
            </a:pPr>
            <a:r>
              <a:rPr lang="es-CL" sz="1600" i="0" u="none" strike="noStrike" cap="none">
                <a:solidFill>
                  <a:srgbClr val="004C62"/>
                </a:solidFill>
                <a:latin typeface="Helvetica Neue"/>
                <a:ea typeface="Helvetica Neue"/>
                <a:cs typeface="Helvetica Neue"/>
                <a:sym typeface="Helvetica Neue"/>
              </a:rPr>
              <a:t>Aulas virtuales</a:t>
            </a:r>
            <a:endParaRPr sz="1600" i="0" u="none" strike="noStrike" cap="none">
              <a:solidFill>
                <a:srgbClr val="004C62"/>
              </a:solidFill>
              <a:latin typeface="Helvetica Neue"/>
              <a:ea typeface="Helvetica Neue"/>
              <a:cs typeface="Helvetica Neue"/>
              <a:sym typeface="Helvetica Neue"/>
            </a:endParaRPr>
          </a:p>
          <a:p>
            <a:pPr marL="285750" marR="0" lvl="0" indent="-285750" algn="l" rtl="0">
              <a:lnSpc>
                <a:spcPct val="150000"/>
              </a:lnSpc>
              <a:spcBef>
                <a:spcPts val="0"/>
              </a:spcBef>
              <a:spcAft>
                <a:spcPts val="0"/>
              </a:spcAft>
              <a:buClr>
                <a:srgbClr val="004C62"/>
              </a:buClr>
              <a:buSzPts val="1600"/>
              <a:buFont typeface="Helvetica Neue"/>
              <a:buChar char="•"/>
            </a:pPr>
            <a:r>
              <a:rPr lang="es-CL" sz="1600" i="0" u="none" strike="noStrike" cap="none">
                <a:solidFill>
                  <a:srgbClr val="004C62"/>
                </a:solidFill>
                <a:latin typeface="Helvetica Neue"/>
                <a:ea typeface="Helvetica Neue"/>
                <a:cs typeface="Helvetica Neue"/>
                <a:sym typeface="Helvetica Neue"/>
              </a:rPr>
              <a:t>Data storytelling</a:t>
            </a:r>
            <a:endParaRPr sz="1600" i="0" u="none" strike="noStrike" cap="none">
              <a:solidFill>
                <a:srgbClr val="004C62"/>
              </a:solidFill>
              <a:latin typeface="Helvetica Neue"/>
              <a:ea typeface="Helvetica Neue"/>
              <a:cs typeface="Helvetica Neue"/>
              <a:sym typeface="Helvetica Neue"/>
            </a:endParaRPr>
          </a:p>
          <a:p>
            <a:pPr marL="285750" marR="0" lvl="0" indent="-285750" algn="l" rtl="0">
              <a:lnSpc>
                <a:spcPct val="150000"/>
              </a:lnSpc>
              <a:spcBef>
                <a:spcPts val="0"/>
              </a:spcBef>
              <a:spcAft>
                <a:spcPts val="0"/>
              </a:spcAft>
              <a:buClr>
                <a:srgbClr val="004C62"/>
              </a:buClr>
              <a:buSzPts val="1600"/>
              <a:buFont typeface="Helvetica Neue"/>
              <a:buChar char="•"/>
            </a:pPr>
            <a:r>
              <a:rPr lang="es-CL" sz="1600" i="0" u="none" strike="noStrike" cap="none">
                <a:solidFill>
                  <a:srgbClr val="004C62"/>
                </a:solidFill>
                <a:latin typeface="Helvetica Neue"/>
                <a:ea typeface="Helvetica Neue"/>
                <a:cs typeface="Helvetica Neue"/>
                <a:sym typeface="Helvetica Neue"/>
              </a:rPr>
              <a:t>Talleres</a:t>
            </a:r>
            <a:endParaRPr sz="1600" i="0" u="none" strike="noStrike" cap="none">
              <a:solidFill>
                <a:srgbClr val="004C62"/>
              </a:solidFill>
              <a:latin typeface="Helvetica Neue"/>
              <a:ea typeface="Helvetica Neue"/>
              <a:cs typeface="Helvetica Neue"/>
              <a:sym typeface="Helvetica Neue"/>
            </a:endParaRPr>
          </a:p>
          <a:p>
            <a:pPr marL="285750" marR="0" lvl="0" indent="-285750" algn="l" rtl="0">
              <a:lnSpc>
                <a:spcPct val="150000"/>
              </a:lnSpc>
              <a:spcBef>
                <a:spcPts val="0"/>
              </a:spcBef>
              <a:spcAft>
                <a:spcPts val="0"/>
              </a:spcAft>
              <a:buClr>
                <a:srgbClr val="004C62"/>
              </a:buClr>
              <a:buSzPts val="1600"/>
              <a:buFont typeface="Helvetica Neue"/>
              <a:buChar char="•"/>
            </a:pPr>
            <a:r>
              <a:rPr lang="es-CL" sz="1600" i="0" u="none" strike="noStrike" cap="none">
                <a:solidFill>
                  <a:srgbClr val="004C62"/>
                </a:solidFill>
                <a:latin typeface="Helvetica Neue"/>
                <a:ea typeface="Helvetica Neue"/>
                <a:cs typeface="Helvetica Neue"/>
                <a:sym typeface="Helvetica Neue"/>
              </a:rPr>
              <a:t>Estaciones de trabajo</a:t>
            </a:r>
            <a:endParaRPr sz="1600" i="0" u="none" strike="noStrike" cap="none">
              <a:solidFill>
                <a:srgbClr val="004C62"/>
              </a:solidFill>
              <a:latin typeface="Helvetica Neue"/>
              <a:ea typeface="Helvetica Neue"/>
              <a:cs typeface="Helvetica Neue"/>
              <a:sym typeface="Helvetica Neue"/>
            </a:endParaRPr>
          </a:p>
          <a:p>
            <a:pPr marL="285750" marR="0" lvl="0" indent="-285750" algn="l" rtl="0">
              <a:lnSpc>
                <a:spcPct val="150000"/>
              </a:lnSpc>
              <a:spcBef>
                <a:spcPts val="0"/>
              </a:spcBef>
              <a:spcAft>
                <a:spcPts val="0"/>
              </a:spcAft>
              <a:buClr>
                <a:srgbClr val="004C62"/>
              </a:buClr>
              <a:buSzPts val="1600"/>
              <a:buFont typeface="Helvetica Neue"/>
              <a:buChar char="•"/>
            </a:pPr>
            <a:r>
              <a:rPr lang="es-CL" sz="1600" i="0" u="none" strike="noStrike" cap="none">
                <a:solidFill>
                  <a:srgbClr val="004C62"/>
                </a:solidFill>
                <a:latin typeface="Helvetica Neue"/>
                <a:ea typeface="Helvetica Neue"/>
                <a:cs typeface="Helvetica Neue"/>
                <a:sym typeface="Helvetica Neue"/>
              </a:rPr>
              <a:t>Infografías</a:t>
            </a:r>
            <a:endParaRPr sz="1600" i="0" u="none" strike="noStrike" cap="none">
              <a:solidFill>
                <a:srgbClr val="004C62"/>
              </a:solidFill>
              <a:latin typeface="Helvetica Neue"/>
              <a:ea typeface="Helvetica Neue"/>
              <a:cs typeface="Helvetica Neue"/>
              <a:sym typeface="Helvetica Neue"/>
            </a:endParaRPr>
          </a:p>
          <a:p>
            <a:pPr marL="285750" marR="0" lvl="0" indent="-285750" algn="l" rtl="0">
              <a:lnSpc>
                <a:spcPct val="150000"/>
              </a:lnSpc>
              <a:spcBef>
                <a:spcPts val="0"/>
              </a:spcBef>
              <a:spcAft>
                <a:spcPts val="0"/>
              </a:spcAft>
              <a:buClr>
                <a:srgbClr val="004C62"/>
              </a:buClr>
              <a:buSzPts val="1600"/>
              <a:buFont typeface="Helvetica Neue"/>
              <a:buChar char="•"/>
            </a:pPr>
            <a:r>
              <a:rPr lang="es-CL" sz="1600" i="0" u="none" strike="noStrike" cap="none">
                <a:solidFill>
                  <a:srgbClr val="004C62"/>
                </a:solidFill>
                <a:latin typeface="Helvetica Neue"/>
                <a:ea typeface="Helvetica Neue"/>
                <a:cs typeface="Helvetica Neue"/>
                <a:sym typeface="Helvetica Neue"/>
              </a:rPr>
              <a:t>Fichas de trabajo</a:t>
            </a:r>
            <a:endParaRPr sz="1600" i="0" u="none" strike="noStrike" cap="none">
              <a:solidFill>
                <a:srgbClr val="004C62"/>
              </a:solidFill>
              <a:latin typeface="Helvetica Neue"/>
              <a:ea typeface="Helvetica Neue"/>
              <a:cs typeface="Helvetica Neue"/>
              <a:sym typeface="Helvetica Neue"/>
            </a:endParaRPr>
          </a:p>
        </p:txBody>
      </p:sp>
      <p:grpSp>
        <p:nvGrpSpPr>
          <p:cNvPr id="171" name="Google Shape;171;p6"/>
          <p:cNvGrpSpPr/>
          <p:nvPr/>
        </p:nvGrpSpPr>
        <p:grpSpPr>
          <a:xfrm>
            <a:off x="310700" y="595625"/>
            <a:ext cx="10401590" cy="461700"/>
            <a:chOff x="755699" y="613067"/>
            <a:chExt cx="11616697" cy="461700"/>
          </a:xfrm>
        </p:grpSpPr>
        <p:sp>
          <p:nvSpPr>
            <p:cNvPr id="172" name="Google Shape;172;p6"/>
            <p:cNvSpPr txBox="1"/>
            <p:nvPr/>
          </p:nvSpPr>
          <p:spPr>
            <a:xfrm>
              <a:off x="920795" y="613067"/>
              <a:ext cx="11451600" cy="4617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2000"/>
                <a:buFont typeface="Arial"/>
                <a:buNone/>
              </a:pPr>
              <a:r>
                <a:rPr lang="es-CL" sz="2400" b="1">
                  <a:solidFill>
                    <a:srgbClr val="FC5411"/>
                  </a:solidFill>
                  <a:latin typeface="Helvetica Neue"/>
                  <a:ea typeface="Helvetica Neue"/>
                  <a:cs typeface="Helvetica Neue"/>
                  <a:sym typeface="Helvetica Neue"/>
                </a:rPr>
                <a:t>Modelo de Uso de Datos</a:t>
              </a:r>
              <a:endParaRPr sz="2400" b="1">
                <a:solidFill>
                  <a:srgbClr val="FC5411"/>
                </a:solidFill>
                <a:latin typeface="Helvetica Neue"/>
                <a:ea typeface="Helvetica Neue"/>
                <a:cs typeface="Helvetica Neue"/>
                <a:sym typeface="Helvetica Neue"/>
              </a:endParaRPr>
            </a:p>
          </p:txBody>
        </p:sp>
        <p:pic>
          <p:nvPicPr>
            <p:cNvPr id="173" name="Google Shape;173;p6"/>
            <p:cNvPicPr preferRelativeResize="0"/>
            <p:nvPr/>
          </p:nvPicPr>
          <p:blipFill rotWithShape="1">
            <a:blip r:embed="rId4">
              <a:alphaModFix/>
            </a:blip>
            <a:srcRect/>
            <a:stretch/>
          </p:blipFill>
          <p:spPr>
            <a:xfrm>
              <a:off x="755699" y="732905"/>
              <a:ext cx="211581" cy="216500"/>
            </a:xfrm>
            <a:prstGeom prst="rect">
              <a:avLst/>
            </a:prstGeom>
            <a:noFill/>
            <a:ln>
              <a:noFill/>
            </a:ln>
          </p:spPr>
        </p:pic>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grpSp>
        <p:nvGrpSpPr>
          <p:cNvPr id="179" name="Google Shape;179;p7"/>
          <p:cNvGrpSpPr/>
          <p:nvPr/>
        </p:nvGrpSpPr>
        <p:grpSpPr>
          <a:xfrm>
            <a:off x="310700" y="595625"/>
            <a:ext cx="10401590" cy="708000"/>
            <a:chOff x="755699" y="613067"/>
            <a:chExt cx="11616697" cy="708000"/>
          </a:xfrm>
        </p:grpSpPr>
        <p:sp>
          <p:nvSpPr>
            <p:cNvPr id="180" name="Google Shape;180;p7"/>
            <p:cNvSpPr txBox="1"/>
            <p:nvPr/>
          </p:nvSpPr>
          <p:spPr>
            <a:xfrm>
              <a:off x="920795" y="613067"/>
              <a:ext cx="11451600" cy="7080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1800"/>
                <a:buFont typeface="Arial"/>
                <a:buNone/>
              </a:pPr>
              <a:r>
                <a:rPr lang="es-CL" sz="2400" b="1">
                  <a:solidFill>
                    <a:srgbClr val="FC5411"/>
                  </a:solidFill>
                  <a:latin typeface="Helvetica Neue"/>
                  <a:ea typeface="Helvetica Neue"/>
                  <a:cs typeface="Helvetica Neue"/>
                  <a:sym typeface="Helvetica Neue"/>
                </a:rPr>
                <a:t>Modelo de Uso de Datos para el mejoramiento escolar</a:t>
              </a:r>
              <a:endParaRPr sz="1800" b="1">
                <a:solidFill>
                  <a:srgbClr val="FC5411"/>
                </a:solidFill>
                <a:latin typeface="Helvetica Neue"/>
                <a:ea typeface="Helvetica Neue"/>
                <a:cs typeface="Helvetica Neue"/>
                <a:sym typeface="Helvetica Neue"/>
              </a:endParaRPr>
            </a:p>
            <a:p>
              <a:pPr marL="0" lvl="0" indent="0" algn="l" rtl="0">
                <a:spcBef>
                  <a:spcPts val="0"/>
                </a:spcBef>
                <a:spcAft>
                  <a:spcPts val="0"/>
                </a:spcAft>
                <a:buClr>
                  <a:schemeClr val="dk1"/>
                </a:buClr>
                <a:buSzPts val="1400"/>
                <a:buFont typeface="Arial"/>
                <a:buNone/>
              </a:pPr>
              <a:r>
                <a:rPr lang="es-CL" sz="1600" b="1">
                  <a:solidFill>
                    <a:srgbClr val="004C62"/>
                  </a:solidFill>
                  <a:latin typeface="Helvetica Neue"/>
                  <a:ea typeface="Helvetica Neue"/>
                  <a:cs typeface="Helvetica Neue"/>
                  <a:sym typeface="Helvetica Neue"/>
                </a:rPr>
                <a:t>4 pasos para tomar decisiones basadas en evidencia. Agencia de Calidad de la Educación, 2021.</a:t>
              </a:r>
              <a:endParaRPr sz="1600" b="1">
                <a:solidFill>
                  <a:srgbClr val="004C62"/>
                </a:solidFill>
                <a:latin typeface="Helvetica Neue"/>
                <a:ea typeface="Helvetica Neue"/>
                <a:cs typeface="Helvetica Neue"/>
                <a:sym typeface="Helvetica Neue"/>
              </a:endParaRPr>
            </a:p>
          </p:txBody>
        </p:sp>
        <p:pic>
          <p:nvPicPr>
            <p:cNvPr id="181" name="Google Shape;181;p7"/>
            <p:cNvPicPr preferRelativeResize="0"/>
            <p:nvPr/>
          </p:nvPicPr>
          <p:blipFill rotWithShape="1">
            <a:blip r:embed="rId3">
              <a:alphaModFix/>
            </a:blip>
            <a:srcRect/>
            <a:stretch/>
          </p:blipFill>
          <p:spPr>
            <a:xfrm>
              <a:off x="755699" y="732905"/>
              <a:ext cx="211581" cy="216500"/>
            </a:xfrm>
            <a:prstGeom prst="rect">
              <a:avLst/>
            </a:prstGeom>
            <a:noFill/>
            <a:ln>
              <a:noFill/>
            </a:ln>
          </p:spPr>
        </p:pic>
      </p:grpSp>
      <p:grpSp>
        <p:nvGrpSpPr>
          <p:cNvPr id="182" name="Google Shape;182;p7"/>
          <p:cNvGrpSpPr/>
          <p:nvPr/>
        </p:nvGrpSpPr>
        <p:grpSpPr>
          <a:xfrm>
            <a:off x="554734" y="1489038"/>
            <a:ext cx="11172561" cy="5192155"/>
            <a:chOff x="554734" y="1489038"/>
            <a:chExt cx="11172561" cy="5192155"/>
          </a:xfrm>
        </p:grpSpPr>
        <p:sp>
          <p:nvSpPr>
            <p:cNvPr id="183" name="Google Shape;183;p7"/>
            <p:cNvSpPr/>
            <p:nvPr/>
          </p:nvSpPr>
          <p:spPr>
            <a:xfrm>
              <a:off x="571495" y="6205693"/>
              <a:ext cx="11155800" cy="4755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000"/>
                <a:buFont typeface="Arial"/>
                <a:buNone/>
              </a:pPr>
              <a:r>
                <a:rPr lang="es-CL" i="1">
                  <a:solidFill>
                    <a:srgbClr val="004C62"/>
                  </a:solidFill>
                  <a:latin typeface="Helvetica Neue"/>
                  <a:ea typeface="Helvetica Neue"/>
                  <a:cs typeface="Helvetica Neue"/>
                  <a:sym typeface="Helvetica Neue"/>
                </a:rPr>
                <a:t>El ciclo es iterativo: si en el Paso 3 las hipótesis no se confirman, se regresa al Paso 1 para replantear el problema</a:t>
              </a:r>
              <a:endParaRPr i="1" u="none" strike="noStrike" cap="none">
                <a:solidFill>
                  <a:srgbClr val="004C62"/>
                </a:solidFill>
                <a:latin typeface="Helvetica Neue"/>
                <a:ea typeface="Helvetica Neue"/>
                <a:cs typeface="Helvetica Neue"/>
                <a:sym typeface="Helvetica Neue"/>
              </a:endParaRPr>
            </a:p>
          </p:txBody>
        </p:sp>
        <p:grpSp>
          <p:nvGrpSpPr>
            <p:cNvPr id="184" name="Google Shape;184;p7"/>
            <p:cNvGrpSpPr/>
            <p:nvPr/>
          </p:nvGrpSpPr>
          <p:grpSpPr>
            <a:xfrm>
              <a:off x="554734" y="2545867"/>
              <a:ext cx="2542215" cy="3621392"/>
              <a:chOff x="782450" y="2973550"/>
              <a:chExt cx="3040200" cy="2891100"/>
            </a:xfrm>
          </p:grpSpPr>
          <p:sp>
            <p:nvSpPr>
              <p:cNvPr id="185" name="Google Shape;185;p7"/>
              <p:cNvSpPr txBox="1"/>
              <p:nvPr/>
            </p:nvSpPr>
            <p:spPr>
              <a:xfrm>
                <a:off x="782450" y="2973550"/>
                <a:ext cx="3040200" cy="267600"/>
              </a:xfrm>
              <a:prstGeom prst="rect">
                <a:avLst/>
              </a:prstGeom>
              <a:solidFill>
                <a:srgbClr val="FB5411"/>
              </a:solidFill>
              <a:ln>
                <a:noFill/>
              </a:ln>
            </p:spPr>
            <p:txBody>
              <a:bodyPr spcFirstLastPara="1" wrap="square" lIns="0" tIns="0" rIns="0" bIns="0" anchor="ctr" anchorCtr="0">
                <a:noAutofit/>
              </a:bodyPr>
              <a:lstStyle/>
              <a:p>
                <a:pPr marL="0" lvl="0" indent="0" algn="ctr" rtl="0">
                  <a:spcBef>
                    <a:spcPts val="0"/>
                  </a:spcBef>
                  <a:spcAft>
                    <a:spcPts val="0"/>
                  </a:spcAft>
                  <a:buNone/>
                </a:pPr>
                <a:r>
                  <a:rPr lang="es-CL" sz="1500" b="1">
                    <a:solidFill>
                      <a:schemeClr val="lt1"/>
                    </a:solidFill>
                    <a:latin typeface="Helvetica Neue"/>
                    <a:ea typeface="Helvetica Neue"/>
                    <a:cs typeface="Helvetica Neue"/>
                    <a:sym typeface="Helvetica Neue"/>
                  </a:rPr>
                  <a:t>PASO 1</a:t>
                </a:r>
                <a:endParaRPr sz="1500" b="1">
                  <a:solidFill>
                    <a:schemeClr val="lt1"/>
                  </a:solidFill>
                  <a:latin typeface="Helvetica Neue"/>
                  <a:ea typeface="Helvetica Neue"/>
                  <a:cs typeface="Helvetica Neue"/>
                  <a:sym typeface="Helvetica Neue"/>
                </a:endParaRPr>
              </a:p>
            </p:txBody>
          </p:sp>
          <p:sp>
            <p:nvSpPr>
              <p:cNvPr id="186" name="Google Shape;186;p7"/>
              <p:cNvSpPr txBox="1"/>
              <p:nvPr/>
            </p:nvSpPr>
            <p:spPr>
              <a:xfrm>
                <a:off x="782450" y="3835450"/>
                <a:ext cx="3040200" cy="2029200"/>
              </a:xfrm>
              <a:prstGeom prst="rect">
                <a:avLst/>
              </a:prstGeom>
              <a:solidFill>
                <a:srgbClr val="F6FAFB"/>
              </a:solidFill>
              <a:ln>
                <a:noFill/>
              </a:ln>
            </p:spPr>
            <p:txBody>
              <a:bodyPr spcFirstLastPara="1" wrap="square" lIns="91425" tIns="198000" rIns="91425" bIns="91425" anchor="t" anchorCtr="0">
                <a:noAutofit/>
              </a:bodyPr>
              <a:lstStyle/>
              <a:p>
                <a:pPr marL="244800" lvl="0" indent="-198600" algn="l" rtl="0">
                  <a:spcBef>
                    <a:spcPts val="0"/>
                  </a:spcBef>
                  <a:spcAft>
                    <a:spcPts val="0"/>
                  </a:spcAft>
                  <a:buClr>
                    <a:srgbClr val="004C62"/>
                  </a:buClr>
                  <a:buSzPts val="1200"/>
                  <a:buFont typeface="Helvetica Neue"/>
                  <a:buChar char="●"/>
                </a:pPr>
                <a:r>
                  <a:rPr lang="es-CL" sz="1200">
                    <a:solidFill>
                      <a:srgbClr val="004C62"/>
                    </a:solidFill>
                    <a:latin typeface="Helvetica Neue"/>
                    <a:ea typeface="Helvetica Neue"/>
                    <a:cs typeface="Helvetica Neue"/>
                    <a:sym typeface="Helvetica Neue"/>
                  </a:rPr>
                  <a:t>Identificar qué brecha o dificultad afecta el logro educativo.</a:t>
                </a:r>
                <a:endParaRPr sz="1200">
                  <a:solidFill>
                    <a:srgbClr val="004C62"/>
                  </a:solidFill>
                  <a:latin typeface="Helvetica Neue"/>
                  <a:ea typeface="Helvetica Neue"/>
                  <a:cs typeface="Helvetica Neue"/>
                  <a:sym typeface="Helvetica Neue"/>
                </a:endParaRPr>
              </a:p>
              <a:p>
                <a:pPr marL="244800" lvl="0" indent="-198600" algn="l" rtl="0">
                  <a:spcBef>
                    <a:spcPts val="600"/>
                  </a:spcBef>
                  <a:spcAft>
                    <a:spcPts val="0"/>
                  </a:spcAft>
                  <a:buClr>
                    <a:srgbClr val="004C62"/>
                  </a:buClr>
                  <a:buSzPts val="1200"/>
                  <a:buFont typeface="Helvetica Neue"/>
                  <a:buChar char="●"/>
                </a:pPr>
                <a:r>
                  <a:rPr lang="es-CL" sz="1200">
                    <a:solidFill>
                      <a:srgbClr val="004C62"/>
                    </a:solidFill>
                    <a:latin typeface="Helvetica Neue"/>
                    <a:ea typeface="Helvetica Neue"/>
                    <a:cs typeface="Helvetica Neue"/>
                    <a:sym typeface="Helvetica Neue"/>
                  </a:rPr>
                  <a:t>Priorizar colaborativamente el problema principal.</a:t>
                </a:r>
                <a:endParaRPr sz="1200">
                  <a:solidFill>
                    <a:srgbClr val="004C62"/>
                  </a:solidFill>
                  <a:latin typeface="Helvetica Neue"/>
                  <a:ea typeface="Helvetica Neue"/>
                  <a:cs typeface="Helvetica Neue"/>
                  <a:sym typeface="Helvetica Neue"/>
                </a:endParaRPr>
              </a:p>
              <a:p>
                <a:pPr marL="244800" lvl="0" indent="-198600" algn="l" rtl="0">
                  <a:spcBef>
                    <a:spcPts val="600"/>
                  </a:spcBef>
                  <a:spcAft>
                    <a:spcPts val="0"/>
                  </a:spcAft>
                  <a:buClr>
                    <a:srgbClr val="004C62"/>
                  </a:buClr>
                  <a:buSzPts val="1200"/>
                  <a:buFont typeface="Helvetica Neue"/>
                  <a:buChar char="●"/>
                </a:pPr>
                <a:r>
                  <a:rPr lang="es-CL" sz="1200">
                    <a:solidFill>
                      <a:srgbClr val="004C62"/>
                    </a:solidFill>
                    <a:latin typeface="Helvetica Neue"/>
                    <a:ea typeface="Helvetica Neue"/>
                    <a:cs typeface="Helvetica Neue"/>
                    <a:sym typeface="Helvetica Neue"/>
                  </a:rPr>
                  <a:t>Formular hipótesis sobre sus posibles causas.</a:t>
                </a:r>
                <a:endParaRPr sz="1200">
                  <a:solidFill>
                    <a:srgbClr val="004C62"/>
                  </a:solidFill>
                  <a:latin typeface="Helvetica Neue"/>
                  <a:ea typeface="Helvetica Neue"/>
                  <a:cs typeface="Helvetica Neue"/>
                  <a:sym typeface="Helvetica Neue"/>
                </a:endParaRPr>
              </a:p>
              <a:p>
                <a:pPr marL="244800" lvl="0" indent="-198600" algn="l" rtl="0">
                  <a:spcBef>
                    <a:spcPts val="600"/>
                  </a:spcBef>
                  <a:spcAft>
                    <a:spcPts val="600"/>
                  </a:spcAft>
                  <a:buClr>
                    <a:srgbClr val="004C62"/>
                  </a:buClr>
                  <a:buSzPts val="1200"/>
                  <a:buFont typeface="Helvetica Neue"/>
                  <a:buChar char="●"/>
                </a:pPr>
                <a:r>
                  <a:rPr lang="es-CL" sz="1200">
                    <a:solidFill>
                      <a:srgbClr val="004C62"/>
                    </a:solidFill>
                    <a:latin typeface="Helvetica Neue"/>
                    <a:ea typeface="Helvetica Neue"/>
                    <a:cs typeface="Helvetica Neue"/>
                    <a:sym typeface="Helvetica Neue"/>
                  </a:rPr>
                  <a:t>Redactar el problema de forma clara y compartida.</a:t>
                </a:r>
                <a:endParaRPr sz="1200">
                  <a:solidFill>
                    <a:srgbClr val="004C62"/>
                  </a:solidFill>
                  <a:latin typeface="Helvetica Neue"/>
                  <a:ea typeface="Helvetica Neue"/>
                  <a:cs typeface="Helvetica Neue"/>
                  <a:sym typeface="Helvetica Neue"/>
                </a:endParaRPr>
              </a:p>
            </p:txBody>
          </p:sp>
          <p:sp>
            <p:nvSpPr>
              <p:cNvPr id="187" name="Google Shape;187;p7"/>
              <p:cNvSpPr txBox="1"/>
              <p:nvPr/>
            </p:nvSpPr>
            <p:spPr>
              <a:xfrm>
                <a:off x="782450" y="3241151"/>
                <a:ext cx="3040200" cy="594300"/>
              </a:xfrm>
              <a:prstGeom prst="rect">
                <a:avLst/>
              </a:prstGeom>
              <a:solidFill>
                <a:srgbClr val="004C62"/>
              </a:solidFill>
              <a:ln>
                <a:noFill/>
              </a:ln>
            </p:spPr>
            <p:txBody>
              <a:bodyPr spcFirstLastPara="1" wrap="square" lIns="0" tIns="0" rIns="0" bIns="0" anchor="ctr" anchorCtr="0">
                <a:noAutofit/>
              </a:bodyPr>
              <a:lstStyle/>
              <a:p>
                <a:pPr marL="0" lvl="0" indent="0" algn="ctr" rtl="0">
                  <a:spcBef>
                    <a:spcPts val="0"/>
                  </a:spcBef>
                  <a:spcAft>
                    <a:spcPts val="0"/>
                  </a:spcAft>
                  <a:buNone/>
                </a:pPr>
                <a:r>
                  <a:rPr lang="es-CL" b="1">
                    <a:solidFill>
                      <a:schemeClr val="lt1"/>
                    </a:solidFill>
                    <a:latin typeface="Helvetica Neue"/>
                    <a:ea typeface="Helvetica Neue"/>
                    <a:cs typeface="Helvetica Neue"/>
                    <a:sym typeface="Helvetica Neue"/>
                  </a:rPr>
                  <a:t>DEFINIR</a:t>
                </a:r>
                <a:endParaRPr b="1">
                  <a:solidFill>
                    <a:schemeClr val="lt1"/>
                  </a:solidFill>
                  <a:latin typeface="Helvetica Neue"/>
                  <a:ea typeface="Helvetica Neue"/>
                  <a:cs typeface="Helvetica Neue"/>
                  <a:sym typeface="Helvetica Neue"/>
                </a:endParaRPr>
              </a:p>
              <a:p>
                <a:pPr marL="0" lvl="0" indent="0" algn="ctr" rtl="0">
                  <a:spcBef>
                    <a:spcPts val="0"/>
                  </a:spcBef>
                  <a:spcAft>
                    <a:spcPts val="0"/>
                  </a:spcAft>
                  <a:buNone/>
                </a:pPr>
                <a:r>
                  <a:rPr lang="es-CL">
                    <a:solidFill>
                      <a:schemeClr val="lt1"/>
                    </a:solidFill>
                    <a:latin typeface="Helvetica Neue"/>
                    <a:ea typeface="Helvetica Neue"/>
                    <a:cs typeface="Helvetica Neue"/>
                    <a:sym typeface="Helvetica Neue"/>
                  </a:rPr>
                  <a:t>el problema o necesidad</a:t>
                </a:r>
                <a:endParaRPr>
                  <a:solidFill>
                    <a:schemeClr val="lt1"/>
                  </a:solidFill>
                  <a:latin typeface="Helvetica Neue"/>
                  <a:ea typeface="Helvetica Neue"/>
                  <a:cs typeface="Helvetica Neue"/>
                  <a:sym typeface="Helvetica Neue"/>
                </a:endParaRPr>
              </a:p>
            </p:txBody>
          </p:sp>
        </p:grpSp>
        <p:grpSp>
          <p:nvGrpSpPr>
            <p:cNvPr id="188" name="Google Shape;188;p7"/>
            <p:cNvGrpSpPr/>
            <p:nvPr/>
          </p:nvGrpSpPr>
          <p:grpSpPr>
            <a:xfrm>
              <a:off x="3409154" y="2545867"/>
              <a:ext cx="2542215" cy="3621392"/>
              <a:chOff x="782450" y="2973550"/>
              <a:chExt cx="3040200" cy="2891100"/>
            </a:xfrm>
          </p:grpSpPr>
          <p:sp>
            <p:nvSpPr>
              <p:cNvPr id="189" name="Google Shape;189;p7"/>
              <p:cNvSpPr txBox="1"/>
              <p:nvPr/>
            </p:nvSpPr>
            <p:spPr>
              <a:xfrm>
                <a:off x="782450" y="2973550"/>
                <a:ext cx="3040200" cy="267600"/>
              </a:xfrm>
              <a:prstGeom prst="rect">
                <a:avLst/>
              </a:prstGeom>
              <a:solidFill>
                <a:srgbClr val="F9BD00"/>
              </a:solidFill>
              <a:ln>
                <a:noFill/>
              </a:ln>
            </p:spPr>
            <p:txBody>
              <a:bodyPr spcFirstLastPara="1" wrap="square" lIns="0" tIns="0" rIns="0" bIns="0" anchor="ctr" anchorCtr="0">
                <a:noAutofit/>
              </a:bodyPr>
              <a:lstStyle/>
              <a:p>
                <a:pPr marL="0" lvl="0" indent="0" algn="ctr" rtl="0">
                  <a:spcBef>
                    <a:spcPts val="0"/>
                  </a:spcBef>
                  <a:spcAft>
                    <a:spcPts val="0"/>
                  </a:spcAft>
                  <a:buNone/>
                </a:pPr>
                <a:r>
                  <a:rPr lang="es-CL" sz="1500" b="1">
                    <a:solidFill>
                      <a:schemeClr val="lt1"/>
                    </a:solidFill>
                    <a:latin typeface="Helvetica Neue"/>
                    <a:ea typeface="Helvetica Neue"/>
                    <a:cs typeface="Helvetica Neue"/>
                    <a:sym typeface="Helvetica Neue"/>
                  </a:rPr>
                  <a:t>PASO 2</a:t>
                </a:r>
                <a:endParaRPr sz="1500" b="1">
                  <a:solidFill>
                    <a:schemeClr val="lt1"/>
                  </a:solidFill>
                  <a:latin typeface="Helvetica Neue"/>
                  <a:ea typeface="Helvetica Neue"/>
                  <a:cs typeface="Helvetica Neue"/>
                  <a:sym typeface="Helvetica Neue"/>
                </a:endParaRPr>
              </a:p>
            </p:txBody>
          </p:sp>
          <p:sp>
            <p:nvSpPr>
              <p:cNvPr id="190" name="Google Shape;190;p7"/>
              <p:cNvSpPr txBox="1"/>
              <p:nvPr/>
            </p:nvSpPr>
            <p:spPr>
              <a:xfrm>
                <a:off x="782450" y="3835450"/>
                <a:ext cx="3040200" cy="2029200"/>
              </a:xfrm>
              <a:prstGeom prst="rect">
                <a:avLst/>
              </a:prstGeom>
              <a:solidFill>
                <a:srgbClr val="F6FAFB"/>
              </a:solidFill>
              <a:ln>
                <a:noFill/>
              </a:ln>
            </p:spPr>
            <p:txBody>
              <a:bodyPr spcFirstLastPara="1" wrap="square" lIns="91425" tIns="198000" rIns="91425" bIns="91425" anchor="t" anchorCtr="0">
                <a:noAutofit/>
              </a:bodyPr>
              <a:lstStyle/>
              <a:p>
                <a:pPr marL="244800" lvl="0" indent="-198600" algn="l" rtl="0">
                  <a:spcBef>
                    <a:spcPts val="0"/>
                  </a:spcBef>
                  <a:spcAft>
                    <a:spcPts val="0"/>
                  </a:spcAft>
                  <a:buClr>
                    <a:srgbClr val="004C62"/>
                  </a:buClr>
                  <a:buSzPts val="1200"/>
                  <a:buFont typeface="Helvetica Neue"/>
                  <a:buChar char="●"/>
                </a:pPr>
                <a:r>
                  <a:rPr lang="es-CL" sz="1200">
                    <a:solidFill>
                      <a:srgbClr val="004C62"/>
                    </a:solidFill>
                    <a:latin typeface="Helvetica Neue"/>
                    <a:ea typeface="Helvetica Neue"/>
                    <a:cs typeface="Helvetica Neue"/>
                    <a:sym typeface="Helvetica Neue"/>
                  </a:rPr>
                  <a:t>Recoger datos internos y externos relacionados.</a:t>
                </a:r>
                <a:endParaRPr sz="1200">
                  <a:solidFill>
                    <a:srgbClr val="004C62"/>
                  </a:solidFill>
                  <a:latin typeface="Helvetica Neue"/>
                  <a:ea typeface="Helvetica Neue"/>
                  <a:cs typeface="Helvetica Neue"/>
                  <a:sym typeface="Helvetica Neue"/>
                </a:endParaRPr>
              </a:p>
              <a:p>
                <a:pPr marL="244800" lvl="0" indent="-198600" algn="l" rtl="0">
                  <a:spcBef>
                    <a:spcPts val="600"/>
                  </a:spcBef>
                  <a:spcAft>
                    <a:spcPts val="0"/>
                  </a:spcAft>
                  <a:buClr>
                    <a:srgbClr val="004C62"/>
                  </a:buClr>
                  <a:buSzPts val="1200"/>
                  <a:buFont typeface="Helvetica Neue"/>
                  <a:buChar char="●"/>
                </a:pPr>
                <a:r>
                  <a:rPr lang="es-CL" sz="1200">
                    <a:solidFill>
                      <a:srgbClr val="004C62"/>
                    </a:solidFill>
                    <a:latin typeface="Helvetica Neue"/>
                    <a:ea typeface="Helvetica Neue"/>
                    <a:cs typeface="Helvetica Neue"/>
                    <a:sym typeface="Helvetica Neue"/>
                  </a:rPr>
                  <a:t>Seleccionar datos cuantitativos y cualitativos.</a:t>
                </a:r>
                <a:endParaRPr sz="1200">
                  <a:solidFill>
                    <a:srgbClr val="004C62"/>
                  </a:solidFill>
                  <a:latin typeface="Helvetica Neue"/>
                  <a:ea typeface="Helvetica Neue"/>
                  <a:cs typeface="Helvetica Neue"/>
                  <a:sym typeface="Helvetica Neue"/>
                </a:endParaRPr>
              </a:p>
              <a:p>
                <a:pPr marL="244800" lvl="0" indent="-198600" algn="l" rtl="0">
                  <a:spcBef>
                    <a:spcPts val="600"/>
                  </a:spcBef>
                  <a:spcAft>
                    <a:spcPts val="0"/>
                  </a:spcAft>
                  <a:buClr>
                    <a:srgbClr val="004C62"/>
                  </a:buClr>
                  <a:buSzPts val="1200"/>
                  <a:buFont typeface="Helvetica Neue"/>
                  <a:buChar char="●"/>
                </a:pPr>
                <a:r>
                  <a:rPr lang="es-CL" sz="1200">
                    <a:solidFill>
                      <a:srgbClr val="004C62"/>
                    </a:solidFill>
                    <a:latin typeface="Helvetica Neue"/>
                    <a:ea typeface="Helvetica Neue"/>
                    <a:cs typeface="Helvetica Neue"/>
                    <a:sym typeface="Helvetica Neue"/>
                  </a:rPr>
                  <a:t>Verificar validez y confiabilidad de los datos.</a:t>
                </a:r>
                <a:endParaRPr sz="1200">
                  <a:solidFill>
                    <a:srgbClr val="004C62"/>
                  </a:solidFill>
                  <a:latin typeface="Helvetica Neue"/>
                  <a:ea typeface="Helvetica Neue"/>
                  <a:cs typeface="Helvetica Neue"/>
                  <a:sym typeface="Helvetica Neue"/>
                </a:endParaRPr>
              </a:p>
              <a:p>
                <a:pPr marL="244800" lvl="0" indent="-198600" algn="l" rtl="0">
                  <a:spcBef>
                    <a:spcPts val="600"/>
                  </a:spcBef>
                  <a:spcAft>
                    <a:spcPts val="600"/>
                  </a:spcAft>
                  <a:buClr>
                    <a:srgbClr val="004C62"/>
                  </a:buClr>
                  <a:buSzPts val="1200"/>
                  <a:buFont typeface="Helvetica Neue"/>
                  <a:buChar char="●"/>
                </a:pPr>
                <a:r>
                  <a:rPr lang="es-CL" sz="1200">
                    <a:solidFill>
                      <a:srgbClr val="004C62"/>
                    </a:solidFill>
                    <a:latin typeface="Helvetica Neue"/>
                    <a:ea typeface="Helvetica Neue"/>
                    <a:cs typeface="Helvetica Neue"/>
                    <a:sym typeface="Helvetica Neue"/>
                  </a:rPr>
                  <a:t>Determinar si se necesita levantar más información</a:t>
                </a:r>
                <a:endParaRPr sz="1200">
                  <a:solidFill>
                    <a:srgbClr val="004C62"/>
                  </a:solidFill>
                  <a:latin typeface="Helvetica Neue"/>
                  <a:ea typeface="Helvetica Neue"/>
                  <a:cs typeface="Helvetica Neue"/>
                  <a:sym typeface="Helvetica Neue"/>
                </a:endParaRPr>
              </a:p>
            </p:txBody>
          </p:sp>
          <p:sp>
            <p:nvSpPr>
              <p:cNvPr id="191" name="Google Shape;191;p7"/>
              <p:cNvSpPr txBox="1"/>
              <p:nvPr/>
            </p:nvSpPr>
            <p:spPr>
              <a:xfrm>
                <a:off x="782450" y="3241151"/>
                <a:ext cx="3040200" cy="594300"/>
              </a:xfrm>
              <a:prstGeom prst="rect">
                <a:avLst/>
              </a:prstGeom>
              <a:solidFill>
                <a:srgbClr val="004C62"/>
              </a:solidFill>
              <a:ln>
                <a:noFill/>
              </a:ln>
            </p:spPr>
            <p:txBody>
              <a:bodyPr spcFirstLastPara="1" wrap="square" lIns="0" tIns="0" rIns="0" bIns="0" anchor="ctr" anchorCtr="0">
                <a:noAutofit/>
              </a:bodyPr>
              <a:lstStyle/>
              <a:p>
                <a:pPr marL="0" lvl="0" indent="0" algn="ctr" rtl="0">
                  <a:spcBef>
                    <a:spcPts val="0"/>
                  </a:spcBef>
                  <a:spcAft>
                    <a:spcPts val="0"/>
                  </a:spcAft>
                  <a:buNone/>
                </a:pPr>
                <a:r>
                  <a:rPr lang="es-CL" b="1">
                    <a:solidFill>
                      <a:schemeClr val="lt1"/>
                    </a:solidFill>
                    <a:latin typeface="Helvetica Neue"/>
                    <a:ea typeface="Helvetica Neue"/>
                    <a:cs typeface="Helvetica Neue"/>
                    <a:sym typeface="Helvetica Neue"/>
                  </a:rPr>
                  <a:t>IDENTIFICAR</a:t>
                </a:r>
                <a:endParaRPr b="1">
                  <a:solidFill>
                    <a:schemeClr val="lt1"/>
                  </a:solidFill>
                  <a:latin typeface="Helvetica Neue"/>
                  <a:ea typeface="Helvetica Neue"/>
                  <a:cs typeface="Helvetica Neue"/>
                  <a:sym typeface="Helvetica Neue"/>
                </a:endParaRPr>
              </a:p>
              <a:p>
                <a:pPr marL="0" lvl="0" indent="0" algn="ctr" rtl="0">
                  <a:spcBef>
                    <a:spcPts val="0"/>
                  </a:spcBef>
                  <a:spcAft>
                    <a:spcPts val="0"/>
                  </a:spcAft>
                  <a:buNone/>
                </a:pPr>
                <a:r>
                  <a:rPr lang="es-CL">
                    <a:solidFill>
                      <a:schemeClr val="lt1"/>
                    </a:solidFill>
                    <a:latin typeface="Helvetica Neue"/>
                    <a:ea typeface="Helvetica Neue"/>
                    <a:cs typeface="Helvetica Neue"/>
                    <a:sym typeface="Helvetica Neue"/>
                  </a:rPr>
                  <a:t>datos válidos y relevantes</a:t>
                </a:r>
                <a:endParaRPr>
                  <a:solidFill>
                    <a:schemeClr val="lt1"/>
                  </a:solidFill>
                  <a:latin typeface="Helvetica Neue"/>
                  <a:ea typeface="Helvetica Neue"/>
                  <a:cs typeface="Helvetica Neue"/>
                  <a:sym typeface="Helvetica Neue"/>
                </a:endParaRPr>
              </a:p>
            </p:txBody>
          </p:sp>
        </p:grpSp>
        <p:grpSp>
          <p:nvGrpSpPr>
            <p:cNvPr id="192" name="Google Shape;192;p7"/>
            <p:cNvGrpSpPr/>
            <p:nvPr/>
          </p:nvGrpSpPr>
          <p:grpSpPr>
            <a:xfrm>
              <a:off x="6263575" y="2545867"/>
              <a:ext cx="2542215" cy="3621392"/>
              <a:chOff x="782450" y="2973550"/>
              <a:chExt cx="3040200" cy="2891100"/>
            </a:xfrm>
          </p:grpSpPr>
          <p:sp>
            <p:nvSpPr>
              <p:cNvPr id="193" name="Google Shape;193;p7"/>
              <p:cNvSpPr txBox="1"/>
              <p:nvPr/>
            </p:nvSpPr>
            <p:spPr>
              <a:xfrm>
                <a:off x="782450" y="2973550"/>
                <a:ext cx="3040200" cy="267600"/>
              </a:xfrm>
              <a:prstGeom prst="rect">
                <a:avLst/>
              </a:prstGeom>
              <a:solidFill>
                <a:srgbClr val="00927C"/>
              </a:solidFill>
              <a:ln>
                <a:noFill/>
              </a:ln>
            </p:spPr>
            <p:txBody>
              <a:bodyPr spcFirstLastPara="1" wrap="square" lIns="0" tIns="0" rIns="0" bIns="0" anchor="ctr" anchorCtr="0">
                <a:noAutofit/>
              </a:bodyPr>
              <a:lstStyle/>
              <a:p>
                <a:pPr marL="0" lvl="0" indent="0" algn="ctr" rtl="0">
                  <a:spcBef>
                    <a:spcPts val="0"/>
                  </a:spcBef>
                  <a:spcAft>
                    <a:spcPts val="0"/>
                  </a:spcAft>
                  <a:buNone/>
                </a:pPr>
                <a:r>
                  <a:rPr lang="es-CL" sz="1500" b="1">
                    <a:solidFill>
                      <a:schemeClr val="lt1"/>
                    </a:solidFill>
                    <a:latin typeface="Helvetica Neue"/>
                    <a:ea typeface="Helvetica Neue"/>
                    <a:cs typeface="Helvetica Neue"/>
                    <a:sym typeface="Helvetica Neue"/>
                  </a:rPr>
                  <a:t>PASO 3</a:t>
                </a:r>
                <a:endParaRPr sz="1500" b="1">
                  <a:solidFill>
                    <a:schemeClr val="lt1"/>
                  </a:solidFill>
                  <a:latin typeface="Helvetica Neue"/>
                  <a:ea typeface="Helvetica Neue"/>
                  <a:cs typeface="Helvetica Neue"/>
                  <a:sym typeface="Helvetica Neue"/>
                </a:endParaRPr>
              </a:p>
            </p:txBody>
          </p:sp>
          <p:sp>
            <p:nvSpPr>
              <p:cNvPr id="194" name="Google Shape;194;p7"/>
              <p:cNvSpPr txBox="1"/>
              <p:nvPr/>
            </p:nvSpPr>
            <p:spPr>
              <a:xfrm>
                <a:off x="782450" y="3835450"/>
                <a:ext cx="3040200" cy="2029200"/>
              </a:xfrm>
              <a:prstGeom prst="rect">
                <a:avLst/>
              </a:prstGeom>
              <a:solidFill>
                <a:srgbClr val="F6FAFB"/>
              </a:solidFill>
              <a:ln>
                <a:noFill/>
              </a:ln>
            </p:spPr>
            <p:txBody>
              <a:bodyPr spcFirstLastPara="1" wrap="square" lIns="91425" tIns="198000" rIns="91425" bIns="91425" anchor="t" anchorCtr="0">
                <a:noAutofit/>
              </a:bodyPr>
              <a:lstStyle/>
              <a:p>
                <a:pPr marL="244800" lvl="0" indent="-198600" algn="l" rtl="0">
                  <a:spcBef>
                    <a:spcPts val="0"/>
                  </a:spcBef>
                  <a:spcAft>
                    <a:spcPts val="0"/>
                  </a:spcAft>
                  <a:buClr>
                    <a:srgbClr val="004C62"/>
                  </a:buClr>
                  <a:buSzPts val="1200"/>
                  <a:buFont typeface="Helvetica Neue"/>
                  <a:buChar char="●"/>
                </a:pPr>
                <a:r>
                  <a:rPr lang="es-CL" sz="1200">
                    <a:solidFill>
                      <a:srgbClr val="004C62"/>
                    </a:solidFill>
                    <a:latin typeface="Helvetica Neue"/>
                    <a:ea typeface="Helvetica Neue"/>
                    <a:cs typeface="Helvetica Neue"/>
                    <a:sym typeface="Helvetica Neue"/>
                  </a:rPr>
                  <a:t>Examinar los datos para comprobar o rechazar hipótesis.</a:t>
                </a:r>
                <a:endParaRPr sz="1200">
                  <a:solidFill>
                    <a:srgbClr val="004C62"/>
                  </a:solidFill>
                  <a:latin typeface="Helvetica Neue"/>
                  <a:ea typeface="Helvetica Neue"/>
                  <a:cs typeface="Helvetica Neue"/>
                  <a:sym typeface="Helvetica Neue"/>
                </a:endParaRPr>
              </a:p>
              <a:p>
                <a:pPr marL="244800" lvl="0" indent="-198600" algn="l" rtl="0">
                  <a:spcBef>
                    <a:spcPts val="600"/>
                  </a:spcBef>
                  <a:spcAft>
                    <a:spcPts val="0"/>
                  </a:spcAft>
                  <a:buClr>
                    <a:srgbClr val="004C62"/>
                  </a:buClr>
                  <a:buSzPts val="1200"/>
                  <a:buFont typeface="Helvetica Neue"/>
                  <a:buChar char="●"/>
                </a:pPr>
                <a:r>
                  <a:rPr lang="es-CL" sz="1200">
                    <a:solidFill>
                      <a:srgbClr val="004C62"/>
                    </a:solidFill>
                    <a:latin typeface="Helvetica Neue"/>
                    <a:ea typeface="Helvetica Neue"/>
                    <a:cs typeface="Helvetica Neue"/>
                    <a:sym typeface="Helvetica Neue"/>
                  </a:rPr>
                  <a:t>Dialogar y consensuar causas del problema.</a:t>
                </a:r>
                <a:endParaRPr sz="1200">
                  <a:solidFill>
                    <a:srgbClr val="004C62"/>
                  </a:solidFill>
                  <a:latin typeface="Helvetica Neue"/>
                  <a:ea typeface="Helvetica Neue"/>
                  <a:cs typeface="Helvetica Neue"/>
                  <a:sym typeface="Helvetica Neue"/>
                </a:endParaRPr>
              </a:p>
              <a:p>
                <a:pPr marL="244800" lvl="0" indent="-198600" algn="l" rtl="0">
                  <a:spcBef>
                    <a:spcPts val="600"/>
                  </a:spcBef>
                  <a:spcAft>
                    <a:spcPts val="0"/>
                  </a:spcAft>
                  <a:buClr>
                    <a:srgbClr val="004C62"/>
                  </a:buClr>
                  <a:buSzPts val="1200"/>
                  <a:buFont typeface="Helvetica Neue"/>
                  <a:buChar char="●"/>
                </a:pPr>
                <a:r>
                  <a:rPr lang="es-CL" sz="1200">
                    <a:solidFill>
                      <a:srgbClr val="004C62"/>
                    </a:solidFill>
                    <a:latin typeface="Helvetica Neue"/>
                    <a:ea typeface="Helvetica Neue"/>
                    <a:cs typeface="Helvetica Neue"/>
                    <a:sym typeface="Helvetica Neue"/>
                  </a:rPr>
                  <a:t>Integrar datos de distintas capas (macro/meso/micro/aula).</a:t>
                </a:r>
                <a:endParaRPr sz="1200">
                  <a:solidFill>
                    <a:srgbClr val="004C62"/>
                  </a:solidFill>
                  <a:latin typeface="Helvetica Neue"/>
                  <a:ea typeface="Helvetica Neue"/>
                  <a:cs typeface="Helvetica Neue"/>
                  <a:sym typeface="Helvetica Neue"/>
                </a:endParaRPr>
              </a:p>
              <a:p>
                <a:pPr marL="244800" lvl="0" indent="-198600" algn="l" rtl="0">
                  <a:spcBef>
                    <a:spcPts val="600"/>
                  </a:spcBef>
                  <a:spcAft>
                    <a:spcPts val="600"/>
                  </a:spcAft>
                  <a:buClr>
                    <a:srgbClr val="004C62"/>
                  </a:buClr>
                  <a:buSzPts val="1200"/>
                  <a:buFont typeface="Helvetica Neue"/>
                  <a:buChar char="●"/>
                </a:pPr>
                <a:r>
                  <a:rPr lang="es-CL" sz="1200">
                    <a:solidFill>
                      <a:srgbClr val="004C62"/>
                    </a:solidFill>
                    <a:latin typeface="Helvetica Neue"/>
                    <a:ea typeface="Helvetica Neue"/>
                    <a:cs typeface="Helvetica Neue"/>
                    <a:sym typeface="Helvetica Neue"/>
                  </a:rPr>
                  <a:t>Identificar patrones, brechas y factores asociados.</a:t>
                </a:r>
                <a:endParaRPr sz="1200">
                  <a:solidFill>
                    <a:srgbClr val="004C62"/>
                  </a:solidFill>
                  <a:latin typeface="Helvetica Neue"/>
                  <a:ea typeface="Helvetica Neue"/>
                  <a:cs typeface="Helvetica Neue"/>
                  <a:sym typeface="Helvetica Neue"/>
                </a:endParaRPr>
              </a:p>
            </p:txBody>
          </p:sp>
          <p:sp>
            <p:nvSpPr>
              <p:cNvPr id="195" name="Google Shape;195;p7"/>
              <p:cNvSpPr txBox="1"/>
              <p:nvPr/>
            </p:nvSpPr>
            <p:spPr>
              <a:xfrm>
                <a:off x="782450" y="3241151"/>
                <a:ext cx="3040200" cy="594300"/>
              </a:xfrm>
              <a:prstGeom prst="rect">
                <a:avLst/>
              </a:prstGeom>
              <a:solidFill>
                <a:srgbClr val="004C62"/>
              </a:solidFill>
              <a:ln>
                <a:noFill/>
              </a:ln>
            </p:spPr>
            <p:txBody>
              <a:bodyPr spcFirstLastPara="1" wrap="square" lIns="0" tIns="0" rIns="0" bIns="0" anchor="ctr" anchorCtr="0">
                <a:noAutofit/>
              </a:bodyPr>
              <a:lstStyle/>
              <a:p>
                <a:pPr marL="0" lvl="0" indent="0" algn="ctr" rtl="0">
                  <a:spcBef>
                    <a:spcPts val="0"/>
                  </a:spcBef>
                  <a:spcAft>
                    <a:spcPts val="0"/>
                  </a:spcAft>
                  <a:buNone/>
                </a:pPr>
                <a:r>
                  <a:rPr lang="es-CL" b="1">
                    <a:solidFill>
                      <a:schemeClr val="lt1"/>
                    </a:solidFill>
                    <a:latin typeface="Helvetica Neue"/>
                    <a:ea typeface="Helvetica Neue"/>
                    <a:cs typeface="Helvetica Neue"/>
                    <a:sym typeface="Helvetica Neue"/>
                  </a:rPr>
                  <a:t>ANALIZAR</a:t>
                </a:r>
                <a:endParaRPr b="1">
                  <a:solidFill>
                    <a:schemeClr val="lt1"/>
                  </a:solidFill>
                  <a:latin typeface="Helvetica Neue"/>
                  <a:ea typeface="Helvetica Neue"/>
                  <a:cs typeface="Helvetica Neue"/>
                  <a:sym typeface="Helvetica Neue"/>
                </a:endParaRPr>
              </a:p>
              <a:p>
                <a:pPr marL="0" lvl="0" indent="0" algn="ctr" rtl="0">
                  <a:spcBef>
                    <a:spcPts val="0"/>
                  </a:spcBef>
                  <a:spcAft>
                    <a:spcPts val="0"/>
                  </a:spcAft>
                  <a:buNone/>
                </a:pPr>
                <a:r>
                  <a:rPr lang="es-CL">
                    <a:solidFill>
                      <a:schemeClr val="lt1"/>
                    </a:solidFill>
                    <a:latin typeface="Helvetica Neue"/>
                    <a:ea typeface="Helvetica Neue"/>
                    <a:cs typeface="Helvetica Neue"/>
                    <a:sym typeface="Helvetica Neue"/>
                  </a:rPr>
                  <a:t>e interpretar los datos</a:t>
                </a:r>
                <a:endParaRPr>
                  <a:solidFill>
                    <a:schemeClr val="lt1"/>
                  </a:solidFill>
                  <a:latin typeface="Helvetica Neue"/>
                  <a:ea typeface="Helvetica Neue"/>
                  <a:cs typeface="Helvetica Neue"/>
                  <a:sym typeface="Helvetica Neue"/>
                </a:endParaRPr>
              </a:p>
            </p:txBody>
          </p:sp>
        </p:grpSp>
        <p:grpSp>
          <p:nvGrpSpPr>
            <p:cNvPr id="196" name="Google Shape;196;p7"/>
            <p:cNvGrpSpPr/>
            <p:nvPr/>
          </p:nvGrpSpPr>
          <p:grpSpPr>
            <a:xfrm>
              <a:off x="9117996" y="2545867"/>
              <a:ext cx="2542215" cy="3621392"/>
              <a:chOff x="782450" y="2973550"/>
              <a:chExt cx="3040200" cy="2891100"/>
            </a:xfrm>
          </p:grpSpPr>
          <p:sp>
            <p:nvSpPr>
              <p:cNvPr id="197" name="Google Shape;197;p7"/>
              <p:cNvSpPr txBox="1"/>
              <p:nvPr/>
            </p:nvSpPr>
            <p:spPr>
              <a:xfrm>
                <a:off x="782450" y="2973550"/>
                <a:ext cx="3040200" cy="267600"/>
              </a:xfrm>
              <a:prstGeom prst="rect">
                <a:avLst/>
              </a:prstGeom>
              <a:solidFill>
                <a:srgbClr val="079ABC"/>
              </a:solidFill>
              <a:ln>
                <a:noFill/>
              </a:ln>
            </p:spPr>
            <p:txBody>
              <a:bodyPr spcFirstLastPara="1" wrap="square" lIns="0" tIns="0" rIns="0" bIns="0" anchor="ctr" anchorCtr="0">
                <a:noAutofit/>
              </a:bodyPr>
              <a:lstStyle/>
              <a:p>
                <a:pPr marL="0" lvl="0" indent="0" algn="ctr" rtl="0">
                  <a:spcBef>
                    <a:spcPts val="0"/>
                  </a:spcBef>
                  <a:spcAft>
                    <a:spcPts val="0"/>
                  </a:spcAft>
                  <a:buNone/>
                </a:pPr>
                <a:r>
                  <a:rPr lang="es-CL" sz="1500" b="1" dirty="0">
                    <a:solidFill>
                      <a:schemeClr val="lt1"/>
                    </a:solidFill>
                    <a:latin typeface="Helvetica Neue"/>
                    <a:ea typeface="Helvetica Neue"/>
                    <a:cs typeface="Helvetica Neue"/>
                    <a:sym typeface="Helvetica Neue"/>
                  </a:rPr>
                  <a:t>PASO 4</a:t>
                </a:r>
                <a:endParaRPr sz="1500" b="1" dirty="0">
                  <a:solidFill>
                    <a:schemeClr val="lt1"/>
                  </a:solidFill>
                  <a:latin typeface="Helvetica Neue"/>
                  <a:ea typeface="Helvetica Neue"/>
                  <a:cs typeface="Helvetica Neue"/>
                  <a:sym typeface="Helvetica Neue"/>
                </a:endParaRPr>
              </a:p>
            </p:txBody>
          </p:sp>
          <p:sp>
            <p:nvSpPr>
              <p:cNvPr id="198" name="Google Shape;198;p7"/>
              <p:cNvSpPr txBox="1"/>
              <p:nvPr/>
            </p:nvSpPr>
            <p:spPr>
              <a:xfrm>
                <a:off x="782450" y="3835450"/>
                <a:ext cx="3040200" cy="2029200"/>
              </a:xfrm>
              <a:prstGeom prst="rect">
                <a:avLst/>
              </a:prstGeom>
              <a:solidFill>
                <a:srgbClr val="F6FAFB"/>
              </a:solidFill>
              <a:ln>
                <a:noFill/>
              </a:ln>
            </p:spPr>
            <p:txBody>
              <a:bodyPr spcFirstLastPara="1" wrap="square" lIns="91425" tIns="198000" rIns="91425" bIns="91425" anchor="t" anchorCtr="0">
                <a:noAutofit/>
              </a:bodyPr>
              <a:lstStyle/>
              <a:p>
                <a:pPr marL="244800" lvl="0" indent="-198600" algn="l" rtl="0">
                  <a:spcBef>
                    <a:spcPts val="0"/>
                  </a:spcBef>
                  <a:spcAft>
                    <a:spcPts val="0"/>
                  </a:spcAft>
                  <a:buClr>
                    <a:srgbClr val="004C62"/>
                  </a:buClr>
                  <a:buSzPts val="1200"/>
                  <a:buFont typeface="Helvetica Neue"/>
                  <a:buChar char="●"/>
                </a:pPr>
                <a:r>
                  <a:rPr lang="es-CL" sz="1200">
                    <a:solidFill>
                      <a:srgbClr val="004C62"/>
                    </a:solidFill>
                    <a:latin typeface="Helvetica Neue"/>
                    <a:ea typeface="Helvetica Neue"/>
                    <a:cs typeface="Helvetica Neue"/>
                    <a:sym typeface="Helvetica Neue"/>
                  </a:rPr>
                  <a:t>Definir acciones concretas para abordar las causas.</a:t>
                </a:r>
                <a:endParaRPr sz="1200">
                  <a:solidFill>
                    <a:srgbClr val="004C62"/>
                  </a:solidFill>
                  <a:latin typeface="Helvetica Neue"/>
                  <a:ea typeface="Helvetica Neue"/>
                  <a:cs typeface="Helvetica Neue"/>
                  <a:sym typeface="Helvetica Neue"/>
                </a:endParaRPr>
              </a:p>
              <a:p>
                <a:pPr marL="244800" lvl="0" indent="-198600" algn="l" rtl="0">
                  <a:spcBef>
                    <a:spcPts val="600"/>
                  </a:spcBef>
                  <a:spcAft>
                    <a:spcPts val="0"/>
                  </a:spcAft>
                  <a:buClr>
                    <a:srgbClr val="004C62"/>
                  </a:buClr>
                  <a:buSzPts val="1200"/>
                  <a:buFont typeface="Helvetica Neue"/>
                  <a:buChar char="●"/>
                </a:pPr>
                <a:r>
                  <a:rPr lang="es-CL" sz="1200">
                    <a:solidFill>
                      <a:srgbClr val="004C62"/>
                    </a:solidFill>
                    <a:latin typeface="Helvetica Neue"/>
                    <a:ea typeface="Helvetica Neue"/>
                    <a:cs typeface="Helvetica Neue"/>
                    <a:sym typeface="Helvetica Neue"/>
                  </a:rPr>
                  <a:t>Asignar responsables, plazos y recursos.</a:t>
                </a:r>
                <a:endParaRPr sz="1200">
                  <a:solidFill>
                    <a:srgbClr val="004C62"/>
                  </a:solidFill>
                  <a:latin typeface="Helvetica Neue"/>
                  <a:ea typeface="Helvetica Neue"/>
                  <a:cs typeface="Helvetica Neue"/>
                  <a:sym typeface="Helvetica Neue"/>
                </a:endParaRPr>
              </a:p>
              <a:p>
                <a:pPr marL="244800" lvl="0" indent="-198600" algn="l" rtl="0">
                  <a:spcBef>
                    <a:spcPts val="600"/>
                  </a:spcBef>
                  <a:spcAft>
                    <a:spcPts val="0"/>
                  </a:spcAft>
                  <a:buClr>
                    <a:srgbClr val="004C62"/>
                  </a:buClr>
                  <a:buSzPts val="1200"/>
                  <a:buFont typeface="Helvetica Neue"/>
                  <a:buChar char="●"/>
                </a:pPr>
                <a:r>
                  <a:rPr lang="es-CL" sz="1200">
                    <a:solidFill>
                      <a:srgbClr val="004C62"/>
                    </a:solidFill>
                    <a:latin typeface="Helvetica Neue"/>
                    <a:ea typeface="Helvetica Neue"/>
                    <a:cs typeface="Helvetica Neue"/>
                    <a:sym typeface="Helvetica Neue"/>
                  </a:rPr>
                  <a:t>Diseñar indicadores para monitorear el impacto.</a:t>
                </a:r>
                <a:endParaRPr sz="1200">
                  <a:solidFill>
                    <a:srgbClr val="004C62"/>
                  </a:solidFill>
                  <a:latin typeface="Helvetica Neue"/>
                  <a:ea typeface="Helvetica Neue"/>
                  <a:cs typeface="Helvetica Neue"/>
                  <a:sym typeface="Helvetica Neue"/>
                </a:endParaRPr>
              </a:p>
              <a:p>
                <a:pPr marL="244800" lvl="0" indent="-198600" algn="l" rtl="0">
                  <a:spcBef>
                    <a:spcPts val="600"/>
                  </a:spcBef>
                  <a:spcAft>
                    <a:spcPts val="600"/>
                  </a:spcAft>
                  <a:buClr>
                    <a:srgbClr val="004C62"/>
                  </a:buClr>
                  <a:buSzPts val="1200"/>
                  <a:buFont typeface="Helvetica Neue"/>
                  <a:buChar char="●"/>
                </a:pPr>
                <a:r>
                  <a:rPr lang="es-CL" sz="1200">
                    <a:solidFill>
                      <a:srgbClr val="004C62"/>
                    </a:solidFill>
                    <a:latin typeface="Helvetica Neue"/>
                    <a:ea typeface="Helvetica Neue"/>
                    <a:cs typeface="Helvetica Neue"/>
                    <a:sym typeface="Helvetica Neue"/>
                  </a:rPr>
                  <a:t>Implementar, evaluar y ajustar según evidencia.</a:t>
                </a:r>
                <a:endParaRPr sz="1200">
                  <a:solidFill>
                    <a:srgbClr val="004C62"/>
                  </a:solidFill>
                  <a:latin typeface="Helvetica Neue"/>
                  <a:ea typeface="Helvetica Neue"/>
                  <a:cs typeface="Helvetica Neue"/>
                  <a:sym typeface="Helvetica Neue"/>
                </a:endParaRPr>
              </a:p>
            </p:txBody>
          </p:sp>
          <p:sp>
            <p:nvSpPr>
              <p:cNvPr id="199" name="Google Shape;199;p7"/>
              <p:cNvSpPr txBox="1"/>
              <p:nvPr/>
            </p:nvSpPr>
            <p:spPr>
              <a:xfrm>
                <a:off x="782450" y="3241151"/>
                <a:ext cx="3040200" cy="594300"/>
              </a:xfrm>
              <a:prstGeom prst="rect">
                <a:avLst/>
              </a:prstGeom>
              <a:solidFill>
                <a:srgbClr val="004C62"/>
              </a:solidFill>
              <a:ln>
                <a:noFill/>
              </a:ln>
            </p:spPr>
            <p:txBody>
              <a:bodyPr spcFirstLastPara="1" wrap="square" lIns="0" tIns="0" rIns="0" bIns="0" anchor="ctr" anchorCtr="0">
                <a:noAutofit/>
              </a:bodyPr>
              <a:lstStyle/>
              <a:p>
                <a:pPr marL="0" lvl="0" indent="0" algn="ctr" rtl="0">
                  <a:spcBef>
                    <a:spcPts val="0"/>
                  </a:spcBef>
                  <a:spcAft>
                    <a:spcPts val="0"/>
                  </a:spcAft>
                  <a:buNone/>
                </a:pPr>
                <a:r>
                  <a:rPr lang="es-CL" b="1">
                    <a:solidFill>
                      <a:schemeClr val="lt1"/>
                    </a:solidFill>
                    <a:latin typeface="Helvetica Neue"/>
                    <a:ea typeface="Helvetica Neue"/>
                    <a:cs typeface="Helvetica Neue"/>
                    <a:sym typeface="Helvetica Neue"/>
                  </a:rPr>
                  <a:t>DECIDIR</a:t>
                </a:r>
                <a:endParaRPr b="1">
                  <a:solidFill>
                    <a:schemeClr val="lt1"/>
                  </a:solidFill>
                  <a:latin typeface="Helvetica Neue"/>
                  <a:ea typeface="Helvetica Neue"/>
                  <a:cs typeface="Helvetica Neue"/>
                  <a:sym typeface="Helvetica Neue"/>
                </a:endParaRPr>
              </a:p>
              <a:p>
                <a:pPr marL="0" lvl="0" indent="0" algn="ctr" rtl="0">
                  <a:spcBef>
                    <a:spcPts val="0"/>
                  </a:spcBef>
                  <a:spcAft>
                    <a:spcPts val="0"/>
                  </a:spcAft>
                  <a:buNone/>
                </a:pPr>
                <a:r>
                  <a:rPr lang="es-CL">
                    <a:solidFill>
                      <a:schemeClr val="lt1"/>
                    </a:solidFill>
                    <a:latin typeface="Helvetica Neue"/>
                    <a:ea typeface="Helvetica Neue"/>
                    <a:cs typeface="Helvetica Neue"/>
                    <a:sym typeface="Helvetica Neue"/>
                  </a:rPr>
                  <a:t>y planificar acciones</a:t>
                </a:r>
                <a:endParaRPr>
                  <a:solidFill>
                    <a:schemeClr val="lt1"/>
                  </a:solidFill>
                  <a:latin typeface="Helvetica Neue"/>
                  <a:ea typeface="Helvetica Neue"/>
                  <a:cs typeface="Helvetica Neue"/>
                  <a:sym typeface="Helvetica Neue"/>
                </a:endParaRPr>
              </a:p>
            </p:txBody>
          </p:sp>
        </p:grpSp>
        <p:pic>
          <p:nvPicPr>
            <p:cNvPr id="200" name="Google Shape;200;p7" title="icono53.png"/>
            <p:cNvPicPr preferRelativeResize="0"/>
            <p:nvPr/>
          </p:nvPicPr>
          <p:blipFill>
            <a:blip r:embed="rId4">
              <a:alphaModFix/>
            </a:blip>
            <a:stretch>
              <a:fillRect/>
            </a:stretch>
          </p:blipFill>
          <p:spPr>
            <a:xfrm>
              <a:off x="9953385" y="1489038"/>
              <a:ext cx="871425" cy="871425"/>
            </a:xfrm>
            <a:prstGeom prst="rect">
              <a:avLst/>
            </a:prstGeom>
            <a:noFill/>
            <a:ln>
              <a:noFill/>
            </a:ln>
          </p:spPr>
        </p:pic>
        <p:pic>
          <p:nvPicPr>
            <p:cNvPr id="201" name="Google Shape;201;p7" title="icono54.png"/>
            <p:cNvPicPr preferRelativeResize="0"/>
            <p:nvPr/>
          </p:nvPicPr>
          <p:blipFill>
            <a:blip r:embed="rId5">
              <a:alphaModFix/>
            </a:blip>
            <a:stretch>
              <a:fillRect/>
            </a:stretch>
          </p:blipFill>
          <p:spPr>
            <a:xfrm>
              <a:off x="4180680" y="1489038"/>
              <a:ext cx="877235" cy="871425"/>
            </a:xfrm>
            <a:prstGeom prst="rect">
              <a:avLst/>
            </a:prstGeom>
            <a:noFill/>
            <a:ln>
              <a:noFill/>
            </a:ln>
          </p:spPr>
        </p:pic>
        <p:pic>
          <p:nvPicPr>
            <p:cNvPr id="202" name="Google Shape;202;p7" title="icono55.png"/>
            <p:cNvPicPr preferRelativeResize="0"/>
            <p:nvPr/>
          </p:nvPicPr>
          <p:blipFill>
            <a:blip r:embed="rId6">
              <a:alphaModFix/>
            </a:blip>
            <a:stretch>
              <a:fillRect/>
            </a:stretch>
          </p:blipFill>
          <p:spPr>
            <a:xfrm>
              <a:off x="1387225" y="1489038"/>
              <a:ext cx="877234" cy="871425"/>
            </a:xfrm>
            <a:prstGeom prst="rect">
              <a:avLst/>
            </a:prstGeom>
            <a:noFill/>
            <a:ln>
              <a:noFill/>
            </a:ln>
          </p:spPr>
        </p:pic>
        <p:pic>
          <p:nvPicPr>
            <p:cNvPr id="203" name="Google Shape;203;p7" title="icono51.png"/>
            <p:cNvPicPr preferRelativeResize="0"/>
            <p:nvPr/>
          </p:nvPicPr>
          <p:blipFill>
            <a:blip r:embed="rId7">
              <a:alphaModFix/>
            </a:blip>
            <a:stretch>
              <a:fillRect/>
            </a:stretch>
          </p:blipFill>
          <p:spPr>
            <a:xfrm>
              <a:off x="7069942" y="1489038"/>
              <a:ext cx="871425" cy="871425"/>
            </a:xfrm>
            <a:prstGeom prst="rect">
              <a:avLst/>
            </a:prstGeom>
            <a:noFill/>
            <a:ln>
              <a:noFill/>
            </a:ln>
          </p:spPr>
        </p:pic>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8"/>
          <p:cNvSpPr txBox="1"/>
          <p:nvPr/>
        </p:nvSpPr>
        <p:spPr>
          <a:xfrm>
            <a:off x="543306" y="1541325"/>
            <a:ext cx="11105400" cy="440220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1600"/>
              <a:buFont typeface="Arial"/>
              <a:buNone/>
            </a:pPr>
            <a:r>
              <a:rPr lang="es-CL" sz="1600" b="0" i="0" u="none" strike="noStrike" cap="none" dirty="0">
                <a:solidFill>
                  <a:srgbClr val="001F60"/>
                </a:solidFill>
                <a:latin typeface="Arial"/>
                <a:ea typeface="Arial"/>
                <a:cs typeface="Arial"/>
                <a:sym typeface="Arial"/>
              </a:rPr>
              <a:t>Hemos recorrido el camino de los datos, desde el sistema hasta el aula, utilizándolos para dar sentido a la enseñanza. Sin embargo, la evidencia más crucial está en la sala de clases.</a:t>
            </a:r>
            <a:endParaRPr sz="1400" b="0" i="0" u="none" strike="noStrike" cap="none" dirty="0">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1600"/>
              <a:buFont typeface="Arial"/>
              <a:buNone/>
            </a:pPr>
            <a:endParaRPr sz="1600" b="0" i="0" u="none" strike="noStrike" cap="none" dirty="0">
              <a:solidFill>
                <a:srgbClr val="001F60"/>
              </a:solidFill>
              <a:latin typeface="Arial"/>
              <a:ea typeface="Arial"/>
              <a:cs typeface="Arial"/>
              <a:sym typeface="Arial"/>
            </a:endParaRPr>
          </a:p>
          <a:p>
            <a:pPr marL="0" marR="0" lvl="0" indent="0" algn="just" rtl="0">
              <a:lnSpc>
                <a:spcPct val="150000"/>
              </a:lnSpc>
              <a:spcBef>
                <a:spcPts val="0"/>
              </a:spcBef>
              <a:spcAft>
                <a:spcPts val="0"/>
              </a:spcAft>
              <a:buClr>
                <a:srgbClr val="000000"/>
              </a:buClr>
              <a:buSzPts val="1600"/>
              <a:buFont typeface="Arial"/>
              <a:buNone/>
            </a:pPr>
            <a:r>
              <a:rPr lang="es-CL" sz="1600" b="0" i="0" u="none" strike="noStrike" cap="none" dirty="0">
                <a:solidFill>
                  <a:srgbClr val="001F60"/>
                </a:solidFill>
                <a:latin typeface="Arial"/>
                <a:ea typeface="Arial"/>
                <a:cs typeface="Arial"/>
                <a:sym typeface="Arial"/>
              </a:rPr>
              <a:t>Investigadores como Robert Marzano, John </a:t>
            </a:r>
            <a:r>
              <a:rPr lang="es-CL" sz="1600" b="0" i="0" u="none" strike="noStrike" cap="none" dirty="0" err="1">
                <a:solidFill>
                  <a:srgbClr val="001F60"/>
                </a:solidFill>
                <a:latin typeface="Arial"/>
                <a:ea typeface="Arial"/>
                <a:cs typeface="Arial"/>
                <a:sym typeface="Arial"/>
              </a:rPr>
              <a:t>Hattie</a:t>
            </a:r>
            <a:r>
              <a:rPr lang="es-CL" sz="1600" b="0" i="0" u="none" strike="noStrike" cap="none" dirty="0">
                <a:solidFill>
                  <a:srgbClr val="001F60"/>
                </a:solidFill>
                <a:latin typeface="Arial"/>
                <a:ea typeface="Arial"/>
                <a:cs typeface="Arial"/>
                <a:sym typeface="Arial"/>
              </a:rPr>
              <a:t> y Dylan </a:t>
            </a:r>
            <a:r>
              <a:rPr lang="es-CL" sz="1600" b="0" i="0" u="none" strike="noStrike" cap="none" dirty="0" err="1">
                <a:solidFill>
                  <a:srgbClr val="001F60"/>
                </a:solidFill>
                <a:latin typeface="Arial"/>
                <a:ea typeface="Arial"/>
                <a:cs typeface="Arial"/>
                <a:sym typeface="Arial"/>
              </a:rPr>
              <a:t>Wiliam</a:t>
            </a:r>
            <a:r>
              <a:rPr lang="es-CL" sz="1600" b="0" i="0" u="none" strike="noStrike" cap="none" dirty="0">
                <a:solidFill>
                  <a:srgbClr val="001F60"/>
                </a:solidFill>
                <a:latin typeface="Arial"/>
                <a:ea typeface="Arial"/>
                <a:cs typeface="Arial"/>
                <a:sym typeface="Arial"/>
              </a:rPr>
              <a:t> coinciden:</a:t>
            </a:r>
            <a:r>
              <a:rPr lang="es-CL" sz="1600" b="0" i="1" u="none" strike="noStrike" cap="none" dirty="0">
                <a:solidFill>
                  <a:srgbClr val="001F60"/>
                </a:solidFill>
                <a:latin typeface="Arial"/>
                <a:ea typeface="Arial"/>
                <a:cs typeface="Arial"/>
                <a:sym typeface="Arial"/>
              </a:rPr>
              <a:t> el mayor impacto en el aprendizaje se genera en la interacción diaria docente-estudiante. </a:t>
            </a:r>
            <a:endParaRPr sz="1400" b="0" i="1" u="none" strike="noStrike" cap="none" dirty="0">
              <a:solidFill>
                <a:srgbClr val="000000"/>
              </a:solidFill>
              <a:latin typeface="Arial"/>
              <a:ea typeface="Arial"/>
              <a:cs typeface="Arial"/>
              <a:sym typeface="Arial"/>
            </a:endParaRPr>
          </a:p>
          <a:p>
            <a:pPr marL="0" marR="0" lvl="0" indent="0" algn="just" rtl="0">
              <a:lnSpc>
                <a:spcPct val="150000"/>
              </a:lnSpc>
              <a:spcBef>
                <a:spcPts val="0"/>
              </a:spcBef>
              <a:spcAft>
                <a:spcPts val="0"/>
              </a:spcAft>
              <a:buClr>
                <a:srgbClr val="000000"/>
              </a:buClr>
              <a:buSzPts val="1600"/>
              <a:buFont typeface="Arial"/>
              <a:buNone/>
            </a:pPr>
            <a:endParaRPr sz="1600" b="0" i="0" u="none" strike="noStrike" cap="none" dirty="0">
              <a:solidFill>
                <a:srgbClr val="001F6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1600"/>
              <a:buFont typeface="Arial"/>
              <a:buNone/>
            </a:pPr>
            <a:r>
              <a:rPr lang="es-CL" sz="1600" b="0" i="0" u="none" strike="noStrike" cap="none" dirty="0">
                <a:solidFill>
                  <a:srgbClr val="001F60"/>
                </a:solidFill>
                <a:latin typeface="Arial"/>
                <a:ea typeface="Arial"/>
                <a:cs typeface="Arial"/>
                <a:sym typeface="Arial"/>
              </a:rPr>
              <a:t>Por lo tanto, el siguiente paso es entrar al aula, para observar y usar la evidencia más cercana: lo que ocurre entre el docente y sus estudiantes para tomar decisiones pedagógicas. </a:t>
            </a:r>
            <a:endParaRPr sz="1400" b="0" i="0" u="none" strike="noStrike" cap="none" dirty="0">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1600"/>
              <a:buFont typeface="Arial"/>
              <a:buNone/>
            </a:pPr>
            <a:endParaRPr sz="1600" b="0" i="0" u="none" strike="noStrike" cap="none" dirty="0">
              <a:solidFill>
                <a:srgbClr val="001F6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1600"/>
              <a:buFont typeface="Arial"/>
              <a:buNone/>
            </a:pPr>
            <a:r>
              <a:rPr lang="es-CL" sz="1600" b="0" i="0" u="none" strike="noStrike" cap="none" dirty="0">
                <a:solidFill>
                  <a:srgbClr val="001F60"/>
                </a:solidFill>
                <a:latin typeface="Arial"/>
                <a:ea typeface="Arial"/>
                <a:cs typeface="Arial"/>
                <a:sym typeface="Arial"/>
              </a:rPr>
              <a:t>¿Qué ocurre detrás de cada estudiante? ¿Qué está pasando en nuestras aulas?</a:t>
            </a:r>
            <a:endParaRPr sz="1400" b="0" i="0" u="none" strike="noStrike" cap="none" dirty="0">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1600"/>
              <a:buFont typeface="Arial"/>
              <a:buNone/>
            </a:pPr>
            <a:endParaRPr sz="1600" b="0" i="0" u="none" strike="noStrike" cap="none" dirty="0">
              <a:solidFill>
                <a:srgbClr val="1E4E79"/>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1600"/>
              <a:buFont typeface="Arial"/>
              <a:buNone/>
            </a:pPr>
            <a:endParaRPr sz="1600" b="0" i="0" u="none" strike="noStrike" cap="none" dirty="0">
              <a:solidFill>
                <a:srgbClr val="005378"/>
              </a:solidFill>
              <a:latin typeface="Arial"/>
              <a:ea typeface="Arial"/>
              <a:cs typeface="Arial"/>
              <a:sym typeface="Arial"/>
            </a:endParaRPr>
          </a:p>
        </p:txBody>
      </p:sp>
      <p:pic>
        <p:nvPicPr>
          <p:cNvPr id="209" name="Google Shape;209;p8"/>
          <p:cNvPicPr preferRelativeResize="0"/>
          <p:nvPr/>
        </p:nvPicPr>
        <p:blipFill rotWithShape="1">
          <a:blip r:embed="rId3">
            <a:alphaModFix/>
          </a:blip>
          <a:srcRect/>
          <a:stretch/>
        </p:blipFill>
        <p:spPr>
          <a:xfrm>
            <a:off x="-4227750" y="1153262"/>
            <a:ext cx="1841861" cy="1841861"/>
          </a:xfrm>
          <a:prstGeom prst="rect">
            <a:avLst/>
          </a:prstGeom>
          <a:noFill/>
          <a:ln>
            <a:noFill/>
          </a:ln>
        </p:spPr>
      </p:pic>
      <p:grpSp>
        <p:nvGrpSpPr>
          <p:cNvPr id="210" name="Google Shape;210;p8"/>
          <p:cNvGrpSpPr/>
          <p:nvPr/>
        </p:nvGrpSpPr>
        <p:grpSpPr>
          <a:xfrm>
            <a:off x="310700" y="595625"/>
            <a:ext cx="10401590" cy="461700"/>
            <a:chOff x="755699" y="613067"/>
            <a:chExt cx="11616697" cy="461700"/>
          </a:xfrm>
        </p:grpSpPr>
        <p:sp>
          <p:nvSpPr>
            <p:cNvPr id="211" name="Google Shape;211;p8"/>
            <p:cNvSpPr txBox="1"/>
            <p:nvPr/>
          </p:nvSpPr>
          <p:spPr>
            <a:xfrm>
              <a:off x="920795" y="613067"/>
              <a:ext cx="11451600" cy="4617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2000"/>
                <a:buFont typeface="Arial"/>
                <a:buNone/>
              </a:pPr>
              <a:r>
                <a:rPr lang="es-CL" sz="2400" b="1" dirty="0">
                  <a:solidFill>
                    <a:srgbClr val="FC5411"/>
                  </a:solidFill>
                  <a:latin typeface="Helvetica Neue"/>
                  <a:ea typeface="Helvetica Neue"/>
                  <a:cs typeface="Helvetica Neue"/>
                  <a:sym typeface="Helvetica Neue"/>
                </a:rPr>
                <a:t>En resumen hasta el momento…</a:t>
              </a:r>
              <a:endParaRPr sz="2400" b="1" dirty="0">
                <a:solidFill>
                  <a:srgbClr val="FC5411"/>
                </a:solidFill>
                <a:latin typeface="Helvetica Neue"/>
                <a:ea typeface="Helvetica Neue"/>
                <a:cs typeface="Helvetica Neue"/>
                <a:sym typeface="Helvetica Neue"/>
              </a:endParaRPr>
            </a:p>
          </p:txBody>
        </p:sp>
        <p:pic>
          <p:nvPicPr>
            <p:cNvPr id="212" name="Google Shape;212;p8"/>
            <p:cNvPicPr preferRelativeResize="0"/>
            <p:nvPr/>
          </p:nvPicPr>
          <p:blipFill rotWithShape="1">
            <a:blip r:embed="rId4">
              <a:alphaModFix/>
            </a:blip>
            <a:srcRect/>
            <a:stretch/>
          </p:blipFill>
          <p:spPr>
            <a:xfrm>
              <a:off x="755699" y="732905"/>
              <a:ext cx="211581" cy="216500"/>
            </a:xfrm>
            <a:prstGeom prst="rect">
              <a:avLst/>
            </a:prstGeom>
            <a:noFill/>
            <a:ln>
              <a:noFill/>
            </a:ln>
          </p:spPr>
        </p:pic>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80"/>
          <p:cNvSpPr/>
          <p:nvPr/>
        </p:nvSpPr>
        <p:spPr>
          <a:xfrm>
            <a:off x="441750" y="4431200"/>
            <a:ext cx="7702800" cy="1368600"/>
          </a:xfrm>
          <a:prstGeom prst="rect">
            <a:avLst/>
          </a:prstGeom>
          <a:solidFill>
            <a:srgbClr val="E8F4F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218" name="Google Shape;218;p80"/>
          <p:cNvSpPr txBox="1">
            <a:spLocks noGrp="1"/>
          </p:cNvSpPr>
          <p:nvPr>
            <p:ph type="body" idx="4294967295"/>
          </p:nvPr>
        </p:nvSpPr>
        <p:spPr>
          <a:xfrm>
            <a:off x="550075" y="1937175"/>
            <a:ext cx="5979300" cy="3460200"/>
          </a:xfrm>
          <a:prstGeom prst="rect">
            <a:avLst/>
          </a:prstGeom>
          <a:noFill/>
          <a:ln>
            <a:noFill/>
          </a:ln>
        </p:spPr>
        <p:txBody>
          <a:bodyPr spcFirstLastPara="1" wrap="square" lIns="91425" tIns="45700" rIns="91425" bIns="45700" anchor="t" anchorCtr="0">
            <a:noAutofit/>
          </a:bodyPr>
          <a:lstStyle/>
          <a:p>
            <a:pPr marL="0" lvl="0" indent="0" algn="just" rtl="0">
              <a:lnSpc>
                <a:spcPct val="150000"/>
              </a:lnSpc>
              <a:spcBef>
                <a:spcPts val="0"/>
              </a:spcBef>
              <a:spcAft>
                <a:spcPts val="0"/>
              </a:spcAft>
              <a:buClr>
                <a:srgbClr val="3C3C3C"/>
              </a:buClr>
              <a:buSzPts val="1800"/>
              <a:buNone/>
            </a:pPr>
            <a:r>
              <a:rPr lang="es-CL" sz="1600">
                <a:solidFill>
                  <a:srgbClr val="00495F"/>
                </a:solidFill>
                <a:latin typeface="Helvetica Neue"/>
                <a:ea typeface="Helvetica Neue"/>
                <a:cs typeface="Helvetica Neue"/>
                <a:sym typeface="Helvetica Neue"/>
              </a:rPr>
              <a:t>Generalizar puede ser un error pedagógico; analizar los datos caso a caso nos permite identificar:</a:t>
            </a:r>
            <a:endParaRPr sz="1600">
              <a:solidFill>
                <a:srgbClr val="00495F"/>
              </a:solidFill>
              <a:latin typeface="Helvetica Neue"/>
              <a:ea typeface="Helvetica Neue"/>
              <a:cs typeface="Helvetica Neue"/>
              <a:sym typeface="Helvetica Neue"/>
            </a:endParaRPr>
          </a:p>
          <a:p>
            <a:pPr marL="628650" lvl="0" indent="-261938" algn="just" rtl="0">
              <a:lnSpc>
                <a:spcPct val="150000"/>
              </a:lnSpc>
              <a:spcBef>
                <a:spcPts val="1000"/>
              </a:spcBef>
              <a:spcAft>
                <a:spcPts val="0"/>
              </a:spcAft>
              <a:buClr>
                <a:srgbClr val="00495F"/>
              </a:buClr>
              <a:buSzPts val="1600"/>
              <a:buFont typeface="Helvetica Neue"/>
              <a:buChar char="•"/>
            </a:pPr>
            <a:r>
              <a:rPr lang="es-CL" sz="1600">
                <a:solidFill>
                  <a:srgbClr val="00495F"/>
                </a:solidFill>
                <a:latin typeface="Helvetica Neue"/>
                <a:ea typeface="Helvetica Neue"/>
                <a:cs typeface="Helvetica Neue"/>
                <a:sym typeface="Helvetica Neue"/>
              </a:rPr>
              <a:t>Barreras para el aprendizaje.</a:t>
            </a:r>
            <a:endParaRPr sz="1600">
              <a:solidFill>
                <a:srgbClr val="00495F"/>
              </a:solidFill>
              <a:latin typeface="Helvetica Neue"/>
              <a:ea typeface="Helvetica Neue"/>
              <a:cs typeface="Helvetica Neue"/>
              <a:sym typeface="Helvetica Neue"/>
            </a:endParaRPr>
          </a:p>
          <a:p>
            <a:pPr marL="628650" lvl="0" indent="-261938" algn="just" rtl="0">
              <a:lnSpc>
                <a:spcPct val="150000"/>
              </a:lnSpc>
              <a:spcBef>
                <a:spcPts val="1000"/>
              </a:spcBef>
              <a:spcAft>
                <a:spcPts val="0"/>
              </a:spcAft>
              <a:buClr>
                <a:srgbClr val="00495F"/>
              </a:buClr>
              <a:buSzPts val="1600"/>
              <a:buFont typeface="Helvetica Neue"/>
              <a:buChar char="•"/>
            </a:pPr>
            <a:r>
              <a:rPr lang="es-CL" sz="1600">
                <a:solidFill>
                  <a:srgbClr val="00495F"/>
                </a:solidFill>
                <a:latin typeface="Helvetica Neue"/>
                <a:ea typeface="Helvetica Neue"/>
                <a:cs typeface="Helvetica Neue"/>
                <a:sym typeface="Helvetica Neue"/>
              </a:rPr>
              <a:t>Factores protectores individuales o familiares.</a:t>
            </a:r>
            <a:endParaRPr sz="1600">
              <a:solidFill>
                <a:srgbClr val="00495F"/>
              </a:solidFill>
              <a:latin typeface="Helvetica Neue"/>
              <a:ea typeface="Helvetica Neue"/>
              <a:cs typeface="Helvetica Neue"/>
              <a:sym typeface="Helvetica Neue"/>
            </a:endParaRPr>
          </a:p>
          <a:p>
            <a:pPr marL="628650" lvl="0" indent="-261938" algn="just" rtl="0">
              <a:lnSpc>
                <a:spcPct val="150000"/>
              </a:lnSpc>
              <a:spcBef>
                <a:spcPts val="1000"/>
              </a:spcBef>
              <a:spcAft>
                <a:spcPts val="0"/>
              </a:spcAft>
              <a:buClr>
                <a:srgbClr val="00495F"/>
              </a:buClr>
              <a:buSzPts val="1600"/>
              <a:buFont typeface="Helvetica Neue"/>
              <a:buChar char="•"/>
            </a:pPr>
            <a:r>
              <a:rPr lang="es-CL" sz="1600">
                <a:solidFill>
                  <a:srgbClr val="00495F"/>
                </a:solidFill>
                <a:latin typeface="Helvetica Neue"/>
                <a:ea typeface="Helvetica Neue"/>
                <a:cs typeface="Helvetica Neue"/>
                <a:sym typeface="Helvetica Neue"/>
              </a:rPr>
              <a:t>Necesidades de apoyo emocional o académico.</a:t>
            </a:r>
            <a:endParaRPr sz="1600">
              <a:solidFill>
                <a:srgbClr val="00495F"/>
              </a:solidFill>
              <a:latin typeface="Helvetica Neue"/>
              <a:ea typeface="Helvetica Neue"/>
              <a:cs typeface="Helvetica Neue"/>
              <a:sym typeface="Helvetica Neue"/>
            </a:endParaRPr>
          </a:p>
          <a:p>
            <a:pPr marL="0" lvl="0" indent="0" algn="l" rtl="0">
              <a:lnSpc>
                <a:spcPct val="90000"/>
              </a:lnSpc>
              <a:spcBef>
                <a:spcPts val="1000"/>
              </a:spcBef>
              <a:spcAft>
                <a:spcPts val="0"/>
              </a:spcAft>
              <a:buClr>
                <a:schemeClr val="dk1"/>
              </a:buClr>
              <a:buSzPts val="1800"/>
              <a:buNone/>
            </a:pPr>
            <a:endParaRPr sz="1600">
              <a:solidFill>
                <a:srgbClr val="00495F"/>
              </a:solidFill>
              <a:latin typeface="Helvetica Neue"/>
              <a:ea typeface="Helvetica Neue"/>
              <a:cs typeface="Helvetica Neue"/>
              <a:sym typeface="Helvetica Neue"/>
            </a:endParaRPr>
          </a:p>
          <a:p>
            <a:pPr marL="0" lvl="0" indent="0" algn="l" rtl="0">
              <a:lnSpc>
                <a:spcPct val="90000"/>
              </a:lnSpc>
              <a:spcBef>
                <a:spcPts val="1000"/>
              </a:spcBef>
              <a:spcAft>
                <a:spcPts val="0"/>
              </a:spcAft>
              <a:buClr>
                <a:schemeClr val="dk1"/>
              </a:buClr>
              <a:buSzPts val="1800"/>
              <a:buNone/>
            </a:pPr>
            <a:r>
              <a:rPr lang="es-CL" sz="1600" b="1">
                <a:solidFill>
                  <a:srgbClr val="00495F"/>
                </a:solidFill>
                <a:latin typeface="Helvetica Neue"/>
                <a:ea typeface="Helvetica Neue"/>
                <a:cs typeface="Helvetica Neue"/>
                <a:sym typeface="Helvetica Neue"/>
              </a:rPr>
              <a:t>Por ejemplo: </a:t>
            </a:r>
            <a:endParaRPr sz="1600" b="1">
              <a:solidFill>
                <a:srgbClr val="00495F"/>
              </a:solidFill>
              <a:latin typeface="Helvetica Neue"/>
              <a:ea typeface="Helvetica Neue"/>
              <a:cs typeface="Helvetica Neue"/>
              <a:sym typeface="Helvetica Neue"/>
            </a:endParaRPr>
          </a:p>
          <a:p>
            <a:pPr marL="0" lvl="0" indent="0" algn="l" rtl="0">
              <a:lnSpc>
                <a:spcPct val="90000"/>
              </a:lnSpc>
              <a:spcBef>
                <a:spcPts val="1000"/>
              </a:spcBef>
              <a:spcAft>
                <a:spcPts val="0"/>
              </a:spcAft>
              <a:buClr>
                <a:schemeClr val="dk1"/>
              </a:buClr>
              <a:buSzPts val="1800"/>
              <a:buNone/>
            </a:pPr>
            <a:r>
              <a:rPr lang="es-CL" sz="1600" b="1">
                <a:solidFill>
                  <a:srgbClr val="00495F"/>
                </a:solidFill>
                <a:latin typeface="Helvetica Neue"/>
                <a:ea typeface="Helvetica Neue"/>
                <a:cs typeface="Helvetica Neue"/>
                <a:sym typeface="Helvetica Neue"/>
              </a:rPr>
              <a:t>Dos estudiantes con la misma nota pueden tener historias muy distintas.</a:t>
            </a:r>
            <a:endParaRPr sz="1600" b="1">
              <a:solidFill>
                <a:srgbClr val="00495F"/>
              </a:solidFill>
              <a:latin typeface="Helvetica Neue"/>
              <a:ea typeface="Helvetica Neue"/>
              <a:cs typeface="Helvetica Neue"/>
              <a:sym typeface="Helvetica Neue"/>
            </a:endParaRPr>
          </a:p>
        </p:txBody>
      </p:sp>
      <p:grpSp>
        <p:nvGrpSpPr>
          <p:cNvPr id="219" name="Google Shape;219;p80"/>
          <p:cNvGrpSpPr/>
          <p:nvPr/>
        </p:nvGrpSpPr>
        <p:grpSpPr>
          <a:xfrm>
            <a:off x="310700" y="595625"/>
            <a:ext cx="10401590" cy="461700"/>
            <a:chOff x="755699" y="613067"/>
            <a:chExt cx="11616697" cy="461700"/>
          </a:xfrm>
        </p:grpSpPr>
        <p:sp>
          <p:nvSpPr>
            <p:cNvPr id="220" name="Google Shape;220;p80"/>
            <p:cNvSpPr txBox="1"/>
            <p:nvPr/>
          </p:nvSpPr>
          <p:spPr>
            <a:xfrm>
              <a:off x="920795" y="613067"/>
              <a:ext cx="11451600" cy="4617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2000"/>
                <a:buFont typeface="Arial"/>
                <a:buNone/>
              </a:pPr>
              <a:r>
                <a:rPr lang="es-CL" sz="2400" b="1">
                  <a:solidFill>
                    <a:srgbClr val="FC5411"/>
                  </a:solidFill>
                  <a:latin typeface="Helvetica Neue"/>
                  <a:ea typeface="Helvetica Neue"/>
                  <a:cs typeface="Helvetica Neue"/>
                  <a:sym typeface="Helvetica Neue"/>
                </a:rPr>
                <a:t>Caso a caso: cada dato tiene una historia</a:t>
              </a:r>
              <a:endParaRPr sz="2400" b="1">
                <a:solidFill>
                  <a:srgbClr val="FC5411"/>
                </a:solidFill>
                <a:latin typeface="Helvetica Neue"/>
                <a:ea typeface="Helvetica Neue"/>
                <a:cs typeface="Helvetica Neue"/>
                <a:sym typeface="Helvetica Neue"/>
              </a:endParaRPr>
            </a:p>
          </p:txBody>
        </p:sp>
        <p:pic>
          <p:nvPicPr>
            <p:cNvPr id="221" name="Google Shape;221;p80"/>
            <p:cNvPicPr preferRelativeResize="0"/>
            <p:nvPr/>
          </p:nvPicPr>
          <p:blipFill rotWithShape="1">
            <a:blip r:embed="rId3">
              <a:alphaModFix/>
            </a:blip>
            <a:srcRect/>
            <a:stretch/>
          </p:blipFill>
          <p:spPr>
            <a:xfrm>
              <a:off x="755699" y="732905"/>
              <a:ext cx="211581" cy="216500"/>
            </a:xfrm>
            <a:prstGeom prst="rect">
              <a:avLst/>
            </a:prstGeom>
            <a:noFill/>
            <a:ln>
              <a:noFill/>
            </a:ln>
          </p:spPr>
        </p:pic>
      </p:grpSp>
      <p:pic>
        <p:nvPicPr>
          <p:cNvPr id="222" name="Google Shape;222;p80" title="Libros_2.png"/>
          <p:cNvPicPr preferRelativeResize="0"/>
          <p:nvPr/>
        </p:nvPicPr>
        <p:blipFill>
          <a:blip r:embed="rId4">
            <a:alphaModFix/>
          </a:blip>
          <a:stretch>
            <a:fillRect/>
          </a:stretch>
        </p:blipFill>
        <p:spPr>
          <a:xfrm>
            <a:off x="7283159" y="1937175"/>
            <a:ext cx="4069900" cy="404192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9"/>
          <p:cNvSpPr txBox="1"/>
          <p:nvPr/>
        </p:nvSpPr>
        <p:spPr>
          <a:xfrm>
            <a:off x="473025" y="1492000"/>
            <a:ext cx="10933200" cy="905100"/>
          </a:xfrm>
          <a:prstGeom prst="rect">
            <a:avLst/>
          </a:prstGeom>
          <a:noFill/>
          <a:ln>
            <a:noFill/>
          </a:ln>
        </p:spPr>
        <p:txBody>
          <a:bodyPr spcFirstLastPara="1" wrap="square" lIns="91425" tIns="45700" rIns="91425" bIns="45700" anchor="t" anchorCtr="0">
            <a:spAutoFit/>
          </a:bodyPr>
          <a:lstStyle/>
          <a:p>
            <a:pPr marL="0" marR="0" lvl="0" indent="0" algn="just" rtl="0">
              <a:lnSpc>
                <a:spcPct val="115000"/>
              </a:lnSpc>
              <a:spcBef>
                <a:spcPts val="0"/>
              </a:spcBef>
              <a:spcAft>
                <a:spcPts val="0"/>
              </a:spcAft>
              <a:buClr>
                <a:srgbClr val="000000"/>
              </a:buClr>
              <a:buSzPts val="1600"/>
              <a:buFont typeface="Arial"/>
              <a:buNone/>
            </a:pPr>
            <a:r>
              <a:rPr lang="es-CL" sz="1600" i="0" u="none" strike="noStrike" cap="none">
                <a:solidFill>
                  <a:srgbClr val="00495F"/>
                </a:solidFill>
                <a:latin typeface="Helvetica Neue"/>
                <a:ea typeface="Helvetica Neue"/>
                <a:cs typeface="Helvetica Neue"/>
                <a:sym typeface="Helvetica Neue"/>
              </a:rPr>
              <a:t>Hemos recorrido las capas de datos educativos, desde el Simce hasta reflexionar sobre la importancia de observar los datos en el aula para tomar decisiones pedagógicas. Ya sabemos que contamos con una metodología que nos ayuda a integrar los datos como es el Modelo de Uso de Datos de la Agencia de Calidad.</a:t>
            </a:r>
            <a:endParaRPr sz="1600" i="0" u="none" strike="noStrike" cap="none">
              <a:solidFill>
                <a:srgbClr val="00495F"/>
              </a:solidFill>
              <a:latin typeface="Helvetica Neue"/>
              <a:ea typeface="Helvetica Neue"/>
              <a:cs typeface="Helvetica Neue"/>
              <a:sym typeface="Helvetica Neue"/>
            </a:endParaRPr>
          </a:p>
        </p:txBody>
      </p:sp>
      <p:sp>
        <p:nvSpPr>
          <p:cNvPr id="228" name="Google Shape;228;p9"/>
          <p:cNvSpPr txBox="1"/>
          <p:nvPr/>
        </p:nvSpPr>
        <p:spPr>
          <a:xfrm>
            <a:off x="1726472" y="3922900"/>
            <a:ext cx="2612700" cy="12006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r>
              <a:rPr lang="es-CL" sz="1800" b="1" i="0" u="none" strike="noStrike" cap="none">
                <a:solidFill>
                  <a:srgbClr val="00495F"/>
                </a:solidFill>
                <a:latin typeface="Helvetica Neue"/>
                <a:ea typeface="Helvetica Neue"/>
                <a:cs typeface="Helvetica Neue"/>
                <a:sym typeface="Helvetica Neue"/>
              </a:rPr>
              <a:t>Ahora vamos a jugar para analizar lo que ocurre cada día en una sala de clases</a:t>
            </a:r>
            <a:endParaRPr sz="1800" b="1" i="0" u="none" strike="noStrike" cap="none">
              <a:solidFill>
                <a:srgbClr val="00495F"/>
              </a:solidFill>
              <a:latin typeface="Helvetica Neue"/>
              <a:ea typeface="Helvetica Neue"/>
              <a:cs typeface="Helvetica Neue"/>
              <a:sym typeface="Helvetica Neue"/>
            </a:endParaRPr>
          </a:p>
        </p:txBody>
      </p:sp>
      <p:pic>
        <p:nvPicPr>
          <p:cNvPr id="229" name="Google Shape;229;p9"/>
          <p:cNvPicPr preferRelativeResize="0"/>
          <p:nvPr/>
        </p:nvPicPr>
        <p:blipFill rotWithShape="1">
          <a:blip r:embed="rId3">
            <a:alphaModFix/>
          </a:blip>
          <a:srcRect/>
          <a:stretch/>
        </p:blipFill>
        <p:spPr>
          <a:xfrm>
            <a:off x="4627888" y="2614538"/>
            <a:ext cx="2936225" cy="4052475"/>
          </a:xfrm>
          <a:prstGeom prst="rect">
            <a:avLst/>
          </a:prstGeom>
          <a:noFill/>
          <a:ln>
            <a:noFill/>
          </a:ln>
        </p:spPr>
      </p:pic>
      <p:grpSp>
        <p:nvGrpSpPr>
          <p:cNvPr id="230" name="Google Shape;230;p9"/>
          <p:cNvGrpSpPr/>
          <p:nvPr/>
        </p:nvGrpSpPr>
        <p:grpSpPr>
          <a:xfrm>
            <a:off x="310700" y="595625"/>
            <a:ext cx="10401590" cy="708000"/>
            <a:chOff x="755699" y="613067"/>
            <a:chExt cx="11616697" cy="708000"/>
          </a:xfrm>
        </p:grpSpPr>
        <p:sp>
          <p:nvSpPr>
            <p:cNvPr id="231" name="Google Shape;231;p9"/>
            <p:cNvSpPr txBox="1"/>
            <p:nvPr/>
          </p:nvSpPr>
          <p:spPr>
            <a:xfrm>
              <a:off x="920795" y="613067"/>
              <a:ext cx="11451600" cy="7080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1800"/>
                <a:buFont typeface="Arial"/>
                <a:buNone/>
              </a:pPr>
              <a:r>
                <a:rPr lang="es-CL" sz="2400" b="1">
                  <a:solidFill>
                    <a:srgbClr val="FC5411"/>
                  </a:solidFill>
                  <a:latin typeface="Helvetica Neue"/>
                  <a:ea typeface="Helvetica Neue"/>
                  <a:cs typeface="Helvetica Neue"/>
                  <a:sym typeface="Helvetica Neue"/>
                </a:rPr>
                <a:t>DetectaLab: del análisis de datos al aula</a:t>
              </a:r>
              <a:endParaRPr sz="2400" b="1">
                <a:solidFill>
                  <a:srgbClr val="FC5411"/>
                </a:solidFill>
                <a:latin typeface="Helvetica Neue"/>
                <a:ea typeface="Helvetica Neue"/>
                <a:cs typeface="Helvetica Neue"/>
                <a:sym typeface="Helvetica Neue"/>
              </a:endParaRPr>
            </a:p>
            <a:p>
              <a:pPr marL="0" lvl="0" indent="0" algn="l" rtl="0">
                <a:spcBef>
                  <a:spcPts val="0"/>
                </a:spcBef>
                <a:spcAft>
                  <a:spcPts val="0"/>
                </a:spcAft>
                <a:buClr>
                  <a:schemeClr val="dk1"/>
                </a:buClr>
                <a:buSzPts val="1400"/>
                <a:buFont typeface="Arial"/>
                <a:buNone/>
              </a:pPr>
              <a:r>
                <a:rPr lang="es-CL" sz="1600" b="1">
                  <a:solidFill>
                    <a:srgbClr val="00495F"/>
                  </a:solidFill>
                  <a:latin typeface="Helvetica Neue"/>
                  <a:ea typeface="Helvetica Neue"/>
                  <a:cs typeface="Helvetica Neue"/>
                  <a:sym typeface="Helvetica Neue"/>
                </a:rPr>
                <a:t>Una invitación a conectar, colaborar y decidir juntos</a:t>
              </a:r>
              <a:endParaRPr sz="2400" b="1">
                <a:solidFill>
                  <a:srgbClr val="FC5411"/>
                </a:solidFill>
                <a:latin typeface="Helvetica Neue"/>
                <a:ea typeface="Helvetica Neue"/>
                <a:cs typeface="Helvetica Neue"/>
                <a:sym typeface="Helvetica Neue"/>
              </a:endParaRPr>
            </a:p>
          </p:txBody>
        </p:sp>
        <p:pic>
          <p:nvPicPr>
            <p:cNvPr id="232" name="Google Shape;232;p9"/>
            <p:cNvPicPr preferRelativeResize="0"/>
            <p:nvPr/>
          </p:nvPicPr>
          <p:blipFill rotWithShape="1">
            <a:blip r:embed="rId4">
              <a:alphaModFix/>
            </a:blip>
            <a:srcRect/>
            <a:stretch/>
          </p:blipFill>
          <p:spPr>
            <a:xfrm>
              <a:off x="755699" y="732905"/>
              <a:ext cx="211581" cy="216500"/>
            </a:xfrm>
            <a:prstGeom prst="rect">
              <a:avLst/>
            </a:prstGeom>
            <a:noFill/>
            <a:ln>
              <a:noFill/>
            </a:ln>
          </p:spPr>
        </p:pic>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10"/>
          <p:cNvSpPr txBox="1"/>
          <p:nvPr/>
        </p:nvSpPr>
        <p:spPr>
          <a:xfrm>
            <a:off x="2856000" y="3167675"/>
            <a:ext cx="6480000" cy="3178800"/>
          </a:xfrm>
          <a:prstGeom prst="rect">
            <a:avLst/>
          </a:prstGeom>
          <a:solidFill>
            <a:srgbClr val="E8F4FD"/>
          </a:solidFill>
          <a:ln>
            <a:noFill/>
          </a:ln>
        </p:spPr>
        <p:txBody>
          <a:bodyPr spcFirstLastPara="1" wrap="square" lIns="180000" tIns="180000" rIns="180000" bIns="180000" anchor="t" anchorCtr="0">
            <a:spAutoFit/>
          </a:bodyPr>
          <a:lstStyle/>
          <a:p>
            <a:pPr marL="0" marR="0" lvl="0" indent="0" algn="ctr" rtl="0">
              <a:lnSpc>
                <a:spcPct val="115000"/>
              </a:lnSpc>
              <a:spcBef>
                <a:spcPts val="0"/>
              </a:spcBef>
              <a:spcAft>
                <a:spcPts val="0"/>
              </a:spcAft>
              <a:buClr>
                <a:srgbClr val="000000"/>
              </a:buClr>
              <a:buSzPts val="1400"/>
              <a:buFont typeface="Arial"/>
              <a:buNone/>
            </a:pPr>
            <a:r>
              <a:rPr lang="es-CL" sz="1800" i="1" u="none" strike="noStrike" cap="none">
                <a:solidFill>
                  <a:srgbClr val="00495F"/>
                </a:solidFill>
                <a:latin typeface="Helvetica Neue"/>
                <a:ea typeface="Helvetica Neue"/>
                <a:cs typeface="Helvetica Neue"/>
                <a:sym typeface="Helvetica Neue"/>
              </a:rPr>
              <a:t>"Buscamos que las comunidades educativas desarrollen una cultura de diálogo</a:t>
            </a:r>
            <a:r>
              <a:rPr lang="es-CL" sz="1800" i="1">
                <a:solidFill>
                  <a:srgbClr val="00495F"/>
                </a:solidFill>
                <a:latin typeface="Helvetica Neue"/>
                <a:ea typeface="Helvetica Neue"/>
                <a:cs typeface="Helvetica Neue"/>
                <a:sym typeface="Helvetica Neue"/>
              </a:rPr>
              <a:t> </a:t>
            </a:r>
            <a:r>
              <a:rPr lang="es-CL" sz="1800" i="1" u="none" strike="noStrike" cap="none">
                <a:solidFill>
                  <a:srgbClr val="00495F"/>
                </a:solidFill>
                <a:latin typeface="Helvetica Neue"/>
                <a:ea typeface="Helvetica Neue"/>
                <a:cs typeface="Helvetica Neue"/>
                <a:sym typeface="Helvetica Neue"/>
              </a:rPr>
              <a:t>y toma de decisiones colaborativas, siempre poniendo a las y los estudiantes en el centro.</a:t>
            </a:r>
            <a:endParaRPr sz="1800" i="1">
              <a:solidFill>
                <a:srgbClr val="00495F"/>
              </a:solidFill>
              <a:latin typeface="Helvetica Neue"/>
              <a:ea typeface="Helvetica Neue"/>
              <a:cs typeface="Helvetica Neue"/>
              <a:sym typeface="Helvetica Neue"/>
            </a:endParaRPr>
          </a:p>
          <a:p>
            <a:pPr marL="0" marR="0" lvl="0" indent="0" algn="ctr" rtl="0">
              <a:lnSpc>
                <a:spcPct val="115000"/>
              </a:lnSpc>
              <a:spcBef>
                <a:spcPts val="800"/>
              </a:spcBef>
              <a:spcAft>
                <a:spcPts val="0"/>
              </a:spcAft>
              <a:buClr>
                <a:srgbClr val="000000"/>
              </a:buClr>
              <a:buSzPts val="1400"/>
              <a:buFont typeface="Arial"/>
              <a:buNone/>
            </a:pPr>
            <a:r>
              <a:rPr lang="es-CL" sz="1800" i="1" u="none" strike="noStrike" cap="none">
                <a:solidFill>
                  <a:srgbClr val="00495F"/>
                </a:solidFill>
                <a:latin typeface="Helvetica Neue"/>
                <a:ea typeface="Helvetica Neue"/>
                <a:cs typeface="Helvetica Neue"/>
                <a:sym typeface="Helvetica Neue"/>
              </a:rPr>
              <a:t>Que los equipos lleven lo aprendido al día a día, generando espacios de reflexión</a:t>
            </a:r>
            <a:r>
              <a:rPr lang="es-CL" sz="1800" i="1">
                <a:solidFill>
                  <a:srgbClr val="00495F"/>
                </a:solidFill>
                <a:latin typeface="Helvetica Neue"/>
                <a:ea typeface="Helvetica Neue"/>
                <a:cs typeface="Helvetica Neue"/>
                <a:sym typeface="Helvetica Neue"/>
              </a:rPr>
              <a:t> </a:t>
            </a:r>
            <a:r>
              <a:rPr lang="es-CL" sz="1800" i="1" u="none" strike="noStrike" cap="none">
                <a:solidFill>
                  <a:srgbClr val="00495F"/>
                </a:solidFill>
                <a:latin typeface="Helvetica Neue"/>
                <a:ea typeface="Helvetica Neue"/>
                <a:cs typeface="Helvetica Neue"/>
                <a:sym typeface="Helvetica Neue"/>
              </a:rPr>
              <a:t>técnica para interpretar datos reales del aula</a:t>
            </a:r>
            <a:r>
              <a:rPr lang="es-CL" sz="1800" i="1">
                <a:solidFill>
                  <a:srgbClr val="00495F"/>
                </a:solidFill>
                <a:latin typeface="Helvetica Neue"/>
                <a:ea typeface="Helvetica Neue"/>
                <a:cs typeface="Helvetica Neue"/>
                <a:sym typeface="Helvetica Neue"/>
              </a:rPr>
              <a:t> </a:t>
            </a:r>
            <a:r>
              <a:rPr lang="es-CL" sz="1800" i="1" u="none" strike="noStrike" cap="none">
                <a:solidFill>
                  <a:srgbClr val="00495F"/>
                </a:solidFill>
                <a:latin typeface="Helvetica Neue"/>
                <a:ea typeface="Helvetica Neue"/>
                <a:cs typeface="Helvetica Neue"/>
                <a:sym typeface="Helvetica Neue"/>
              </a:rPr>
              <a:t>y tomar decisiones más contextualizadas".</a:t>
            </a:r>
            <a:endParaRPr sz="1800" i="1" u="none" strike="noStrike" cap="none">
              <a:solidFill>
                <a:srgbClr val="00495F"/>
              </a:solidFill>
              <a:latin typeface="Helvetica Neue"/>
              <a:ea typeface="Helvetica Neue"/>
              <a:cs typeface="Helvetica Neue"/>
              <a:sym typeface="Helvetica Neue"/>
            </a:endParaRPr>
          </a:p>
          <a:p>
            <a:pPr marL="0" marR="0" lvl="0" indent="0" algn="ctr" rtl="0">
              <a:lnSpc>
                <a:spcPct val="115000"/>
              </a:lnSpc>
              <a:spcBef>
                <a:spcPts val="800"/>
              </a:spcBef>
              <a:spcAft>
                <a:spcPts val="0"/>
              </a:spcAft>
              <a:buClr>
                <a:srgbClr val="000000"/>
              </a:buClr>
              <a:buSzPts val="1400"/>
              <a:buFont typeface="Arial"/>
              <a:buNone/>
            </a:pPr>
            <a:endParaRPr sz="1800" i="1" u="none" strike="noStrike" cap="none">
              <a:solidFill>
                <a:srgbClr val="00495F"/>
              </a:solidFill>
              <a:latin typeface="Helvetica Neue"/>
              <a:ea typeface="Helvetica Neue"/>
              <a:cs typeface="Helvetica Neue"/>
              <a:sym typeface="Helvetica Neue"/>
            </a:endParaRPr>
          </a:p>
          <a:p>
            <a:pPr marL="0" marR="0" lvl="0" indent="0" algn="ctr" rtl="0">
              <a:lnSpc>
                <a:spcPct val="115000"/>
              </a:lnSpc>
              <a:spcBef>
                <a:spcPts val="800"/>
              </a:spcBef>
              <a:spcAft>
                <a:spcPts val="800"/>
              </a:spcAft>
              <a:buClr>
                <a:srgbClr val="000000"/>
              </a:buClr>
              <a:buSzPts val="1400"/>
              <a:buFont typeface="Arial"/>
              <a:buNone/>
            </a:pPr>
            <a:r>
              <a:rPr lang="es-CL" sz="1800" b="1" u="none" strike="noStrike" cap="none">
                <a:solidFill>
                  <a:srgbClr val="00495F"/>
                </a:solidFill>
                <a:latin typeface="Helvetica Neue"/>
                <a:ea typeface="Helvetica Neue"/>
                <a:cs typeface="Helvetica Neue"/>
                <a:sym typeface="Helvetica Neue"/>
              </a:rPr>
              <a:t> Agencia de Calidad de la Educación, 2025</a:t>
            </a:r>
            <a:endParaRPr sz="1800" b="1" u="none" strike="noStrike" cap="none">
              <a:solidFill>
                <a:srgbClr val="00495F"/>
              </a:solidFill>
              <a:latin typeface="Helvetica Neue"/>
              <a:ea typeface="Helvetica Neue"/>
              <a:cs typeface="Helvetica Neue"/>
              <a:sym typeface="Helvetica Neue"/>
            </a:endParaRPr>
          </a:p>
        </p:txBody>
      </p:sp>
      <p:sp>
        <p:nvSpPr>
          <p:cNvPr id="238" name="Google Shape;238;p10"/>
          <p:cNvSpPr txBox="1"/>
          <p:nvPr/>
        </p:nvSpPr>
        <p:spPr>
          <a:xfrm>
            <a:off x="544100" y="1590400"/>
            <a:ext cx="10915500" cy="8310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es-CL" sz="1600" b="1" i="0" u="none" strike="noStrike" cap="none">
                <a:solidFill>
                  <a:srgbClr val="00495F"/>
                </a:solidFill>
                <a:latin typeface="Helvetica Neue"/>
                <a:ea typeface="Helvetica Neue"/>
                <a:cs typeface="Helvetica Neue"/>
                <a:sym typeface="Helvetica Neue"/>
              </a:rPr>
              <a:t>DetectaLab </a:t>
            </a:r>
            <a:r>
              <a:rPr lang="es-CL" sz="1600" i="0" u="none" strike="noStrike" cap="none">
                <a:solidFill>
                  <a:srgbClr val="00495F"/>
                </a:solidFill>
                <a:latin typeface="Helvetica Neue"/>
                <a:ea typeface="Helvetica Neue"/>
                <a:cs typeface="Helvetica Neue"/>
                <a:sym typeface="Helvetica Neue"/>
              </a:rPr>
              <a:t>es un recurso desarrollado por la Agencia de Calidad de la Educación que pone al equipo directivo y docentes frente a situaciones concretas que ocurren en las salas de clases e invita a analizarlas juntos, integrar los datos disponibles y tomar una decisión pedagógica compartida.</a:t>
            </a:r>
            <a:endParaRPr sz="1600" i="0" u="none" strike="noStrike" cap="none">
              <a:solidFill>
                <a:srgbClr val="00495F"/>
              </a:solidFill>
              <a:latin typeface="Helvetica Neue"/>
              <a:ea typeface="Helvetica Neue"/>
              <a:cs typeface="Helvetica Neue"/>
              <a:sym typeface="Helvetica Neue"/>
            </a:endParaRPr>
          </a:p>
        </p:txBody>
      </p:sp>
      <p:grpSp>
        <p:nvGrpSpPr>
          <p:cNvPr id="239" name="Google Shape;239;p10"/>
          <p:cNvGrpSpPr/>
          <p:nvPr/>
        </p:nvGrpSpPr>
        <p:grpSpPr>
          <a:xfrm>
            <a:off x="310700" y="595625"/>
            <a:ext cx="10401590" cy="461700"/>
            <a:chOff x="755699" y="613067"/>
            <a:chExt cx="11616697" cy="461700"/>
          </a:xfrm>
        </p:grpSpPr>
        <p:sp>
          <p:nvSpPr>
            <p:cNvPr id="240" name="Google Shape;240;p10"/>
            <p:cNvSpPr txBox="1"/>
            <p:nvPr/>
          </p:nvSpPr>
          <p:spPr>
            <a:xfrm>
              <a:off x="920795" y="613067"/>
              <a:ext cx="11451600" cy="4617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1800"/>
                <a:buFont typeface="Arial"/>
                <a:buNone/>
              </a:pPr>
              <a:r>
                <a:rPr lang="es-CL" sz="2400" b="1">
                  <a:solidFill>
                    <a:srgbClr val="FC5411"/>
                  </a:solidFill>
                  <a:latin typeface="Helvetica Neue"/>
                  <a:ea typeface="Helvetica Neue"/>
                  <a:cs typeface="Helvetica Neue"/>
                  <a:sym typeface="Helvetica Neue"/>
                </a:rPr>
                <a:t>¿Qué es DetectaLab?</a:t>
              </a:r>
              <a:endParaRPr sz="2400" b="1">
                <a:solidFill>
                  <a:srgbClr val="FC5411"/>
                </a:solidFill>
                <a:latin typeface="Helvetica Neue"/>
                <a:ea typeface="Helvetica Neue"/>
                <a:cs typeface="Helvetica Neue"/>
                <a:sym typeface="Helvetica Neue"/>
              </a:endParaRPr>
            </a:p>
          </p:txBody>
        </p:sp>
        <p:pic>
          <p:nvPicPr>
            <p:cNvPr id="241" name="Google Shape;241;p10"/>
            <p:cNvPicPr preferRelativeResize="0"/>
            <p:nvPr/>
          </p:nvPicPr>
          <p:blipFill rotWithShape="1">
            <a:blip r:embed="rId3">
              <a:alphaModFix/>
            </a:blip>
            <a:srcRect/>
            <a:stretch/>
          </p:blipFill>
          <p:spPr>
            <a:xfrm>
              <a:off x="755699" y="732905"/>
              <a:ext cx="211581" cy="216500"/>
            </a:xfrm>
            <a:prstGeom prst="rect">
              <a:avLst/>
            </a:prstGeom>
            <a:noFill/>
            <a:ln>
              <a:noFill/>
            </a:ln>
          </p:spPr>
        </p:pic>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11"/>
          <p:cNvSpPr txBox="1"/>
          <p:nvPr/>
        </p:nvSpPr>
        <p:spPr>
          <a:xfrm>
            <a:off x="1665000" y="2795250"/>
            <a:ext cx="8862000" cy="1267500"/>
          </a:xfrm>
          <a:prstGeom prst="rect">
            <a:avLst/>
          </a:prstGeom>
          <a:noFill/>
          <a:ln>
            <a:noFill/>
          </a:ln>
        </p:spPr>
        <p:txBody>
          <a:bodyPr spcFirstLastPara="1" wrap="square" lIns="91425" tIns="91425" rIns="91425" bIns="91425" anchor="ctr" anchorCtr="0">
            <a:noAutofit/>
          </a:bodyPr>
          <a:lstStyle/>
          <a:p>
            <a:pPr marL="0" lvl="0" indent="0" algn="ctr" rtl="0">
              <a:lnSpc>
                <a:spcPct val="120000"/>
              </a:lnSpc>
              <a:spcBef>
                <a:spcPts val="0"/>
              </a:spcBef>
              <a:spcAft>
                <a:spcPts val="0"/>
              </a:spcAft>
              <a:buNone/>
            </a:pPr>
            <a:r>
              <a:rPr lang="es-CL" sz="4800" b="1">
                <a:solidFill>
                  <a:srgbClr val="FFFFFF"/>
                </a:solidFill>
                <a:latin typeface="Helvetica Neue"/>
                <a:ea typeface="Helvetica Neue"/>
                <a:cs typeface="Helvetica Neue"/>
                <a:sym typeface="Helvetica Neue"/>
              </a:rPr>
              <a:t>Pausa</a:t>
            </a:r>
            <a:endParaRPr sz="4800" b="1">
              <a:solidFill>
                <a:srgbClr val="000000"/>
              </a:solidFill>
              <a:latin typeface="Helvetica Neue"/>
              <a:ea typeface="Helvetica Neue"/>
              <a:cs typeface="Helvetica Neue"/>
              <a:sym typeface="Helvetica Neue"/>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grpSp>
        <p:nvGrpSpPr>
          <p:cNvPr id="251" name="Google Shape;251;g38a7120b606_0_36"/>
          <p:cNvGrpSpPr/>
          <p:nvPr/>
        </p:nvGrpSpPr>
        <p:grpSpPr>
          <a:xfrm>
            <a:off x="310700" y="595625"/>
            <a:ext cx="10401590" cy="424800"/>
            <a:chOff x="755699" y="613067"/>
            <a:chExt cx="11616697" cy="424800"/>
          </a:xfrm>
        </p:grpSpPr>
        <p:sp>
          <p:nvSpPr>
            <p:cNvPr id="252" name="Google Shape;252;g38a7120b606_0_36"/>
            <p:cNvSpPr txBox="1"/>
            <p:nvPr/>
          </p:nvSpPr>
          <p:spPr>
            <a:xfrm>
              <a:off x="920795" y="613067"/>
              <a:ext cx="11451600" cy="424800"/>
            </a:xfrm>
            <a:prstGeom prst="rect">
              <a:avLst/>
            </a:prstGeom>
            <a:noFill/>
            <a:ln>
              <a:noFill/>
            </a:ln>
          </p:spPr>
          <p:txBody>
            <a:bodyPr spcFirstLastPara="1" wrap="square" lIns="91425" tIns="45700" rIns="91425" bIns="45700" anchor="t" anchorCtr="0">
              <a:spAutoFit/>
            </a:bodyPr>
            <a:lstStyle/>
            <a:p>
              <a:pPr marL="0" lvl="0" indent="0" algn="l" rtl="0">
                <a:lnSpc>
                  <a:spcPct val="90000"/>
                </a:lnSpc>
                <a:spcBef>
                  <a:spcPts val="0"/>
                </a:spcBef>
                <a:spcAft>
                  <a:spcPts val="0"/>
                </a:spcAft>
                <a:buClr>
                  <a:schemeClr val="dk1"/>
                </a:buClr>
                <a:buSzPts val="1800"/>
                <a:buFont typeface="Century Gothic"/>
                <a:buNone/>
              </a:pPr>
              <a:r>
                <a:rPr lang="es-CL" sz="2400" b="1">
                  <a:solidFill>
                    <a:srgbClr val="FC5411"/>
                  </a:solidFill>
                  <a:latin typeface="Helvetica Neue"/>
                  <a:ea typeface="Helvetica Neue"/>
                  <a:cs typeface="Helvetica Neue"/>
                  <a:sym typeface="Helvetica Neue"/>
                </a:rPr>
                <a:t>Datos al servicio de la inclusión y la mejora en el aula</a:t>
              </a:r>
              <a:endParaRPr sz="2400" b="1">
                <a:solidFill>
                  <a:srgbClr val="FC5411"/>
                </a:solidFill>
                <a:latin typeface="Helvetica Neue"/>
                <a:ea typeface="Helvetica Neue"/>
                <a:cs typeface="Helvetica Neue"/>
                <a:sym typeface="Helvetica Neue"/>
              </a:endParaRPr>
            </a:p>
          </p:txBody>
        </p:sp>
        <p:pic>
          <p:nvPicPr>
            <p:cNvPr id="253" name="Google Shape;253;g38a7120b606_0_36"/>
            <p:cNvPicPr preferRelativeResize="0"/>
            <p:nvPr/>
          </p:nvPicPr>
          <p:blipFill rotWithShape="1">
            <a:blip r:embed="rId3">
              <a:alphaModFix/>
            </a:blip>
            <a:srcRect/>
            <a:stretch/>
          </p:blipFill>
          <p:spPr>
            <a:xfrm>
              <a:off x="755699" y="732905"/>
              <a:ext cx="211581" cy="216500"/>
            </a:xfrm>
            <a:prstGeom prst="rect">
              <a:avLst/>
            </a:prstGeom>
            <a:noFill/>
            <a:ln>
              <a:noFill/>
            </a:ln>
          </p:spPr>
        </p:pic>
      </p:grpSp>
      <p:grpSp>
        <p:nvGrpSpPr>
          <p:cNvPr id="254" name="Google Shape;254;g38a7120b606_0_36"/>
          <p:cNvGrpSpPr/>
          <p:nvPr/>
        </p:nvGrpSpPr>
        <p:grpSpPr>
          <a:xfrm>
            <a:off x="1539213" y="1525875"/>
            <a:ext cx="9113575" cy="4827300"/>
            <a:chOff x="1519875" y="1525875"/>
            <a:chExt cx="9113575" cy="4827300"/>
          </a:xfrm>
        </p:grpSpPr>
        <p:pic>
          <p:nvPicPr>
            <p:cNvPr id="255" name="Google Shape;255;g38a7120b606_0_36"/>
            <p:cNvPicPr preferRelativeResize="0"/>
            <p:nvPr/>
          </p:nvPicPr>
          <p:blipFill rotWithShape="1">
            <a:blip r:embed="rId4">
              <a:alphaModFix/>
            </a:blip>
            <a:srcRect/>
            <a:stretch/>
          </p:blipFill>
          <p:spPr>
            <a:xfrm>
              <a:off x="1519875" y="1525875"/>
              <a:ext cx="3737200" cy="4827300"/>
            </a:xfrm>
            <a:prstGeom prst="rect">
              <a:avLst/>
            </a:prstGeom>
            <a:noFill/>
            <a:ln>
              <a:noFill/>
            </a:ln>
          </p:spPr>
        </p:pic>
        <p:sp>
          <p:nvSpPr>
            <p:cNvPr id="256" name="Google Shape;256;g38a7120b606_0_36"/>
            <p:cNvSpPr txBox="1"/>
            <p:nvPr/>
          </p:nvSpPr>
          <p:spPr>
            <a:xfrm>
              <a:off x="5809750" y="1525875"/>
              <a:ext cx="4823700" cy="4596600"/>
            </a:xfrm>
            <a:prstGeom prst="rect">
              <a:avLst/>
            </a:prstGeom>
            <a:solidFill>
              <a:srgbClr val="E8F4FD"/>
            </a:solidFill>
            <a:ln>
              <a:noFill/>
            </a:ln>
          </p:spPr>
          <p:txBody>
            <a:bodyPr spcFirstLastPara="1" wrap="square" lIns="180000" tIns="180000" rIns="180000" bIns="180000" anchor="t" anchorCtr="0">
              <a:spAutoFit/>
            </a:bodyPr>
            <a:lstStyle/>
            <a:p>
              <a:pPr marL="0" lvl="0" indent="0" algn="l" rtl="0">
                <a:spcBef>
                  <a:spcPts val="0"/>
                </a:spcBef>
                <a:spcAft>
                  <a:spcPts val="0"/>
                </a:spcAft>
                <a:buClr>
                  <a:schemeClr val="dk1"/>
                </a:buClr>
                <a:buSzPts val="1600"/>
                <a:buFont typeface="Arial"/>
                <a:buNone/>
              </a:pPr>
              <a:r>
                <a:rPr lang="es-CL" sz="1500" b="1">
                  <a:solidFill>
                    <a:srgbClr val="00495F"/>
                  </a:solidFill>
                  <a:latin typeface="Helvetica Neue"/>
                  <a:ea typeface="Helvetica Neue"/>
                  <a:cs typeface="Helvetica Neue"/>
                  <a:sym typeface="Helvetica Neue"/>
                </a:rPr>
                <a:t>¿En qué consiste?</a:t>
              </a:r>
              <a:endParaRPr sz="1500" b="1">
                <a:solidFill>
                  <a:schemeClr val="dk1"/>
                </a:solidFill>
                <a:latin typeface="Helvetica Neue"/>
                <a:ea typeface="Helvetica Neue"/>
                <a:cs typeface="Helvetica Neue"/>
                <a:sym typeface="Helvetica Neue"/>
              </a:endParaRPr>
            </a:p>
            <a:p>
              <a:pPr marL="0" lvl="0" indent="0" algn="l" rtl="0">
                <a:spcBef>
                  <a:spcPts val="800"/>
                </a:spcBef>
                <a:spcAft>
                  <a:spcPts val="0"/>
                </a:spcAft>
                <a:buClr>
                  <a:schemeClr val="dk1"/>
                </a:buClr>
                <a:buSzPts val="1600"/>
                <a:buFont typeface="Arial"/>
                <a:buNone/>
              </a:pPr>
              <a:r>
                <a:rPr lang="es-CL" sz="1500">
                  <a:solidFill>
                    <a:srgbClr val="00495F"/>
                  </a:solidFill>
                  <a:latin typeface="Helvetica Neue"/>
                  <a:ea typeface="Helvetica Neue"/>
                  <a:cs typeface="Helvetica Neue"/>
                  <a:sym typeface="Helvetica Neue"/>
                </a:rPr>
                <a:t>Es una herramienta lúdica que invita a los equipos</a:t>
              </a:r>
              <a:r>
                <a:rPr lang="es-CL" sz="1500">
                  <a:solidFill>
                    <a:schemeClr val="dk1"/>
                  </a:solidFill>
                  <a:latin typeface="Helvetica Neue"/>
                  <a:ea typeface="Helvetica Neue"/>
                  <a:cs typeface="Helvetica Neue"/>
                  <a:sym typeface="Helvetica Neue"/>
                </a:rPr>
                <a:t> </a:t>
              </a:r>
              <a:r>
                <a:rPr lang="es-CL" sz="1500">
                  <a:solidFill>
                    <a:srgbClr val="00495F"/>
                  </a:solidFill>
                  <a:latin typeface="Helvetica Neue"/>
                  <a:ea typeface="Helvetica Neue"/>
                  <a:cs typeface="Helvetica Neue"/>
                  <a:sym typeface="Helvetica Neue"/>
                </a:rPr>
                <a:t>escolares a reflexionar, analizar y actuar, detectando la mejor</a:t>
              </a:r>
              <a:r>
                <a:rPr lang="es-CL" sz="1500">
                  <a:solidFill>
                    <a:schemeClr val="dk1"/>
                  </a:solidFill>
                  <a:latin typeface="Helvetica Neue"/>
                  <a:ea typeface="Helvetica Neue"/>
                  <a:cs typeface="Helvetica Neue"/>
                  <a:sym typeface="Helvetica Neue"/>
                </a:rPr>
                <a:t> </a:t>
              </a:r>
              <a:r>
                <a:rPr lang="es-CL" sz="1500">
                  <a:solidFill>
                    <a:srgbClr val="00495F"/>
                  </a:solidFill>
                  <a:latin typeface="Helvetica Neue"/>
                  <a:ea typeface="Helvetica Neue"/>
                  <a:cs typeface="Helvetica Neue"/>
                  <a:sym typeface="Helvetica Neue"/>
                </a:rPr>
                <a:t>estrategia para abordar casos ficticios inspirados en</a:t>
              </a:r>
              <a:r>
                <a:rPr lang="es-CL" sz="1500">
                  <a:solidFill>
                    <a:schemeClr val="dk1"/>
                  </a:solidFill>
                  <a:latin typeface="Helvetica Neue"/>
                  <a:ea typeface="Helvetica Neue"/>
                  <a:cs typeface="Helvetica Neue"/>
                  <a:sym typeface="Helvetica Neue"/>
                </a:rPr>
                <a:t> </a:t>
              </a:r>
              <a:r>
                <a:rPr lang="es-CL" sz="1500">
                  <a:solidFill>
                    <a:srgbClr val="00495F"/>
                  </a:solidFill>
                  <a:latin typeface="Helvetica Neue"/>
                  <a:ea typeface="Helvetica Neue"/>
                  <a:cs typeface="Helvetica Neue"/>
                  <a:sym typeface="Helvetica Neue"/>
                </a:rPr>
                <a:t>situaciones reales que viven los establecimientos.</a:t>
              </a:r>
              <a:endParaRPr sz="1500">
                <a:solidFill>
                  <a:schemeClr val="dk1"/>
                </a:solidFill>
                <a:latin typeface="Helvetica Neue"/>
                <a:ea typeface="Helvetica Neue"/>
                <a:cs typeface="Helvetica Neue"/>
                <a:sym typeface="Helvetica Neue"/>
              </a:endParaRPr>
            </a:p>
            <a:p>
              <a:pPr marL="0" lvl="0" indent="0" algn="l" rtl="0">
                <a:spcBef>
                  <a:spcPts val="0"/>
                </a:spcBef>
                <a:spcAft>
                  <a:spcPts val="0"/>
                </a:spcAft>
                <a:buClr>
                  <a:schemeClr val="dk1"/>
                </a:buClr>
                <a:buSzPts val="1600"/>
                <a:buFont typeface="Arial"/>
                <a:buNone/>
              </a:pPr>
              <a:endParaRPr sz="1500">
                <a:solidFill>
                  <a:srgbClr val="00495F"/>
                </a:solidFill>
                <a:latin typeface="Helvetica Neue"/>
                <a:ea typeface="Helvetica Neue"/>
                <a:cs typeface="Helvetica Neue"/>
                <a:sym typeface="Helvetica Neue"/>
              </a:endParaRPr>
            </a:p>
            <a:p>
              <a:pPr marL="0" lvl="0" indent="0" algn="l" rtl="0">
                <a:spcBef>
                  <a:spcPts val="0"/>
                </a:spcBef>
                <a:spcAft>
                  <a:spcPts val="0"/>
                </a:spcAft>
                <a:buClr>
                  <a:schemeClr val="dk1"/>
                </a:buClr>
                <a:buSzPts val="1600"/>
                <a:buFont typeface="Arial"/>
                <a:buNone/>
              </a:pPr>
              <a:r>
                <a:rPr lang="es-CL" sz="1500" b="1">
                  <a:solidFill>
                    <a:srgbClr val="00495F"/>
                  </a:solidFill>
                  <a:latin typeface="Helvetica Neue"/>
                  <a:ea typeface="Helvetica Neue"/>
                  <a:cs typeface="Helvetica Neue"/>
                  <a:sym typeface="Helvetica Neue"/>
                </a:rPr>
                <a:t>¿Cuál es su objetivo?</a:t>
              </a:r>
              <a:endParaRPr sz="1500" b="1">
                <a:solidFill>
                  <a:schemeClr val="dk1"/>
                </a:solidFill>
                <a:latin typeface="Helvetica Neue"/>
                <a:ea typeface="Helvetica Neue"/>
                <a:cs typeface="Helvetica Neue"/>
                <a:sym typeface="Helvetica Neue"/>
              </a:endParaRPr>
            </a:p>
            <a:p>
              <a:pPr marL="0" lvl="0" indent="0" algn="l" rtl="0">
                <a:spcBef>
                  <a:spcPts val="800"/>
                </a:spcBef>
                <a:spcAft>
                  <a:spcPts val="0"/>
                </a:spcAft>
                <a:buClr>
                  <a:schemeClr val="dk1"/>
                </a:buClr>
                <a:buSzPts val="1600"/>
                <a:buFont typeface="Arial"/>
                <a:buNone/>
              </a:pPr>
              <a:r>
                <a:rPr lang="es-CL" sz="1500">
                  <a:solidFill>
                    <a:srgbClr val="00495F"/>
                  </a:solidFill>
                  <a:latin typeface="Helvetica Neue"/>
                  <a:ea typeface="Helvetica Neue"/>
                  <a:cs typeface="Helvetica Neue"/>
                  <a:sym typeface="Helvetica Neue"/>
                </a:rPr>
                <a:t>Abrir espacios de diálogo profesional, fomentar</a:t>
              </a:r>
              <a:r>
                <a:rPr lang="es-CL" sz="1500">
                  <a:solidFill>
                    <a:schemeClr val="dk1"/>
                  </a:solidFill>
                  <a:latin typeface="Helvetica Neue"/>
                  <a:ea typeface="Helvetica Neue"/>
                  <a:cs typeface="Helvetica Neue"/>
                  <a:sym typeface="Helvetica Neue"/>
                </a:rPr>
                <a:t> </a:t>
              </a:r>
              <a:r>
                <a:rPr lang="es-CL" sz="1500">
                  <a:solidFill>
                    <a:srgbClr val="00495F"/>
                  </a:solidFill>
                  <a:latin typeface="Helvetica Neue"/>
                  <a:ea typeface="Helvetica Neue"/>
                  <a:cs typeface="Helvetica Neue"/>
                  <a:sym typeface="Helvetica Neue"/>
                </a:rPr>
                <a:t>una mirada compartida sobre los desafíos educativos y ensayar decisiones que luego puedan ser aplicadas a casos reales de cada comunidad educativa.</a:t>
              </a:r>
              <a:endParaRPr sz="1500">
                <a:solidFill>
                  <a:schemeClr val="dk1"/>
                </a:solidFill>
                <a:latin typeface="Helvetica Neue"/>
                <a:ea typeface="Helvetica Neue"/>
                <a:cs typeface="Helvetica Neue"/>
                <a:sym typeface="Helvetica Neue"/>
              </a:endParaRPr>
            </a:p>
            <a:p>
              <a:pPr marL="0" lvl="0" indent="0" algn="l" rtl="0">
                <a:spcBef>
                  <a:spcPts val="0"/>
                </a:spcBef>
                <a:spcAft>
                  <a:spcPts val="0"/>
                </a:spcAft>
                <a:buClr>
                  <a:schemeClr val="dk1"/>
                </a:buClr>
                <a:buSzPts val="1600"/>
                <a:buFont typeface="Arial"/>
                <a:buNone/>
              </a:pPr>
              <a:endParaRPr sz="1500">
                <a:solidFill>
                  <a:srgbClr val="00495F"/>
                </a:solidFill>
                <a:latin typeface="Helvetica Neue"/>
                <a:ea typeface="Helvetica Neue"/>
                <a:cs typeface="Helvetica Neue"/>
                <a:sym typeface="Helvetica Neue"/>
              </a:endParaRPr>
            </a:p>
            <a:p>
              <a:pPr marL="0" lvl="0" indent="0" algn="l" rtl="0">
                <a:spcBef>
                  <a:spcPts val="0"/>
                </a:spcBef>
                <a:spcAft>
                  <a:spcPts val="0"/>
                </a:spcAft>
                <a:buClr>
                  <a:schemeClr val="dk1"/>
                </a:buClr>
                <a:buSzPts val="1600"/>
                <a:buFont typeface="Arial"/>
                <a:buNone/>
              </a:pPr>
              <a:r>
                <a:rPr lang="es-CL" sz="1500" b="1">
                  <a:solidFill>
                    <a:srgbClr val="00495F"/>
                  </a:solidFill>
                  <a:latin typeface="Helvetica Neue"/>
                  <a:ea typeface="Helvetica Neue"/>
                  <a:cs typeface="Helvetica Neue"/>
                  <a:sym typeface="Helvetica Neue"/>
                </a:rPr>
                <a:t>¿Quiénes pueden jugar?</a:t>
              </a:r>
              <a:endParaRPr sz="1500" b="1">
                <a:solidFill>
                  <a:schemeClr val="dk1"/>
                </a:solidFill>
                <a:latin typeface="Helvetica Neue"/>
                <a:ea typeface="Helvetica Neue"/>
                <a:cs typeface="Helvetica Neue"/>
                <a:sym typeface="Helvetica Neue"/>
              </a:endParaRPr>
            </a:p>
            <a:p>
              <a:pPr marL="0" lvl="0" indent="0" algn="l" rtl="0">
                <a:spcBef>
                  <a:spcPts val="800"/>
                </a:spcBef>
                <a:spcAft>
                  <a:spcPts val="0"/>
                </a:spcAft>
                <a:buClr>
                  <a:schemeClr val="dk1"/>
                </a:buClr>
                <a:buSzPts val="1600"/>
                <a:buFont typeface="Arial"/>
                <a:buNone/>
              </a:pPr>
              <a:r>
                <a:rPr lang="es-CL" sz="1500">
                  <a:solidFill>
                    <a:srgbClr val="00495F"/>
                  </a:solidFill>
                  <a:latin typeface="Helvetica Neue"/>
                  <a:ea typeface="Helvetica Neue"/>
                  <a:cs typeface="Helvetica Neue"/>
                  <a:sym typeface="Helvetica Neue"/>
                </a:rPr>
                <a:t>Docentes, equipos psicosociales y de convivencia, profesores(as) jefe, inspectores(as) y equipos directivos y técnicos.</a:t>
              </a:r>
              <a:endParaRPr sz="1500" i="1">
                <a:solidFill>
                  <a:srgbClr val="00495F"/>
                </a:solidFill>
                <a:latin typeface="Helvetica Neue"/>
                <a:ea typeface="Helvetica Neue"/>
                <a:cs typeface="Helvetica Neue"/>
                <a:sym typeface="Helvetica Neue"/>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grpSp>
        <p:nvGrpSpPr>
          <p:cNvPr id="261" name="Google Shape;261;g38a7120b606_0_72"/>
          <p:cNvGrpSpPr/>
          <p:nvPr/>
        </p:nvGrpSpPr>
        <p:grpSpPr>
          <a:xfrm>
            <a:off x="310700" y="595625"/>
            <a:ext cx="10401590" cy="461700"/>
            <a:chOff x="755699" y="613067"/>
            <a:chExt cx="11616697" cy="461700"/>
          </a:xfrm>
        </p:grpSpPr>
        <p:sp>
          <p:nvSpPr>
            <p:cNvPr id="262" name="Google Shape;262;g38a7120b606_0_72"/>
            <p:cNvSpPr txBox="1"/>
            <p:nvPr/>
          </p:nvSpPr>
          <p:spPr>
            <a:xfrm>
              <a:off x="920795" y="613067"/>
              <a:ext cx="11451600" cy="4617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2800"/>
                <a:buFont typeface="Arial"/>
                <a:buNone/>
              </a:pPr>
              <a:r>
                <a:rPr lang="es-CL" sz="2400" b="1">
                  <a:solidFill>
                    <a:srgbClr val="FC5411"/>
                  </a:solidFill>
                  <a:latin typeface="Helvetica Neue"/>
                  <a:ea typeface="Helvetica Neue"/>
                  <a:cs typeface="Helvetica Neue"/>
                  <a:sym typeface="Helvetica Neue"/>
                </a:rPr>
                <a:t>Materiales para jugar</a:t>
              </a:r>
              <a:endParaRPr sz="2400" b="1">
                <a:solidFill>
                  <a:srgbClr val="FC5411"/>
                </a:solidFill>
                <a:latin typeface="Helvetica Neue"/>
                <a:ea typeface="Helvetica Neue"/>
                <a:cs typeface="Helvetica Neue"/>
                <a:sym typeface="Helvetica Neue"/>
              </a:endParaRPr>
            </a:p>
          </p:txBody>
        </p:sp>
        <p:pic>
          <p:nvPicPr>
            <p:cNvPr id="263" name="Google Shape;263;g38a7120b606_0_72"/>
            <p:cNvPicPr preferRelativeResize="0"/>
            <p:nvPr/>
          </p:nvPicPr>
          <p:blipFill rotWithShape="1">
            <a:blip r:embed="rId3">
              <a:alphaModFix/>
            </a:blip>
            <a:srcRect/>
            <a:stretch/>
          </p:blipFill>
          <p:spPr>
            <a:xfrm>
              <a:off x="755699" y="732905"/>
              <a:ext cx="211581" cy="216500"/>
            </a:xfrm>
            <a:prstGeom prst="rect">
              <a:avLst/>
            </a:prstGeom>
            <a:noFill/>
            <a:ln>
              <a:noFill/>
            </a:ln>
          </p:spPr>
        </p:pic>
      </p:grpSp>
      <p:grpSp>
        <p:nvGrpSpPr>
          <p:cNvPr id="264" name="Google Shape;264;g38a7120b606_0_72"/>
          <p:cNvGrpSpPr/>
          <p:nvPr/>
        </p:nvGrpSpPr>
        <p:grpSpPr>
          <a:xfrm>
            <a:off x="547814" y="1537702"/>
            <a:ext cx="11334389" cy="4777781"/>
            <a:chOff x="547814" y="1369602"/>
            <a:chExt cx="11334389" cy="4777781"/>
          </a:xfrm>
        </p:grpSpPr>
        <p:grpSp>
          <p:nvGrpSpPr>
            <p:cNvPr id="265" name="Google Shape;265;g38a7120b606_0_72"/>
            <p:cNvGrpSpPr/>
            <p:nvPr/>
          </p:nvGrpSpPr>
          <p:grpSpPr>
            <a:xfrm>
              <a:off x="6440260" y="1369602"/>
              <a:ext cx="5441943" cy="4777781"/>
              <a:chOff x="6440260" y="1174189"/>
              <a:chExt cx="5441943" cy="4777781"/>
            </a:xfrm>
          </p:grpSpPr>
          <p:grpSp>
            <p:nvGrpSpPr>
              <p:cNvPr id="266" name="Google Shape;266;g38a7120b606_0_72"/>
              <p:cNvGrpSpPr/>
              <p:nvPr/>
            </p:nvGrpSpPr>
            <p:grpSpPr>
              <a:xfrm>
                <a:off x="6650805" y="1174189"/>
                <a:ext cx="4601579" cy="2092313"/>
                <a:chOff x="6588392" y="1174190"/>
                <a:chExt cx="4601579" cy="2092313"/>
              </a:xfrm>
            </p:grpSpPr>
            <p:sp>
              <p:nvSpPr>
                <p:cNvPr id="267" name="Google Shape;267;g38a7120b606_0_72"/>
                <p:cNvSpPr txBox="1"/>
                <p:nvPr/>
              </p:nvSpPr>
              <p:spPr>
                <a:xfrm>
                  <a:off x="6588392" y="1745872"/>
                  <a:ext cx="1247400" cy="555600"/>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15000"/>
                    </a:lnSpc>
                    <a:spcBef>
                      <a:spcPts val="0"/>
                    </a:spcBef>
                    <a:spcAft>
                      <a:spcPts val="0"/>
                    </a:spcAft>
                    <a:buClr>
                      <a:srgbClr val="000000"/>
                    </a:buClr>
                    <a:buSzPts val="1400"/>
                    <a:buFont typeface="Arial"/>
                    <a:buNone/>
                  </a:pPr>
                  <a:r>
                    <a:rPr lang="es-CL" sz="1400" i="0" u="none" strike="noStrike" cap="none">
                      <a:solidFill>
                        <a:srgbClr val="00495F"/>
                      </a:solidFill>
                      <a:latin typeface="Helvetica Neue"/>
                      <a:ea typeface="Helvetica Neue"/>
                      <a:cs typeface="Helvetica Neue"/>
                      <a:sym typeface="Helvetica Neue"/>
                    </a:rPr>
                    <a:t>Tarjetas de estrategias</a:t>
                  </a:r>
                  <a:endParaRPr sz="1400" i="0" u="none" strike="noStrike" cap="none">
                    <a:solidFill>
                      <a:srgbClr val="00495F"/>
                    </a:solidFill>
                    <a:latin typeface="Helvetica Neue"/>
                    <a:ea typeface="Helvetica Neue"/>
                    <a:cs typeface="Helvetica Neue"/>
                    <a:sym typeface="Helvetica Neue"/>
                  </a:endParaRPr>
                </a:p>
              </p:txBody>
            </p:sp>
            <p:pic>
              <p:nvPicPr>
                <p:cNvPr id="268" name="Google Shape;268;g38a7120b606_0_72"/>
                <p:cNvPicPr preferRelativeResize="0"/>
                <p:nvPr/>
              </p:nvPicPr>
              <p:blipFill rotWithShape="1">
                <a:blip r:embed="rId4">
                  <a:alphaModFix/>
                </a:blip>
                <a:srcRect/>
                <a:stretch/>
              </p:blipFill>
              <p:spPr>
                <a:xfrm>
                  <a:off x="7835799" y="1174190"/>
                  <a:ext cx="3354172" cy="2092313"/>
                </a:xfrm>
                <a:prstGeom prst="rect">
                  <a:avLst/>
                </a:prstGeom>
                <a:noFill/>
                <a:ln>
                  <a:noFill/>
                </a:ln>
              </p:spPr>
            </p:pic>
          </p:grpSp>
          <p:pic>
            <p:nvPicPr>
              <p:cNvPr id="269" name="Google Shape;269;g38a7120b606_0_72"/>
              <p:cNvPicPr preferRelativeResize="0"/>
              <p:nvPr/>
            </p:nvPicPr>
            <p:blipFill rotWithShape="1">
              <a:blip r:embed="rId5">
                <a:alphaModFix/>
              </a:blip>
              <a:srcRect b="26718"/>
              <a:stretch/>
            </p:blipFill>
            <p:spPr>
              <a:xfrm>
                <a:off x="6630725" y="3591499"/>
                <a:ext cx="5062175" cy="1761200"/>
              </a:xfrm>
              <a:prstGeom prst="rect">
                <a:avLst/>
              </a:prstGeom>
              <a:noFill/>
              <a:ln>
                <a:noFill/>
              </a:ln>
            </p:spPr>
          </p:pic>
          <p:sp>
            <p:nvSpPr>
              <p:cNvPr id="270" name="Google Shape;270;g38a7120b606_0_72"/>
              <p:cNvSpPr/>
              <p:nvPr/>
            </p:nvSpPr>
            <p:spPr>
              <a:xfrm>
                <a:off x="6440260" y="4786164"/>
                <a:ext cx="2076600" cy="11658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495F"/>
                  </a:solidFill>
                  <a:latin typeface="Arial"/>
                  <a:ea typeface="Arial"/>
                  <a:cs typeface="Arial"/>
                  <a:sym typeface="Arial"/>
                </a:endParaRPr>
              </a:p>
            </p:txBody>
          </p:sp>
          <p:sp>
            <p:nvSpPr>
              <p:cNvPr id="271" name="Google Shape;271;g38a7120b606_0_72"/>
              <p:cNvSpPr txBox="1"/>
              <p:nvPr/>
            </p:nvSpPr>
            <p:spPr>
              <a:xfrm>
                <a:off x="6813600" y="5113400"/>
                <a:ext cx="1703400" cy="738900"/>
              </a:xfrm>
              <a:prstGeom prst="rect">
                <a:avLst/>
              </a:prstGeom>
              <a:noFill/>
              <a:ln>
                <a:noFill/>
              </a:ln>
            </p:spPr>
            <p:txBody>
              <a:bodyPr spcFirstLastPara="1" wrap="square" lIns="91425" tIns="45700" rIns="91425" bIns="45700" anchor="ctr" anchorCtr="0">
                <a:spAutoFit/>
              </a:bodyPr>
              <a:lstStyle/>
              <a:p>
                <a:pPr marL="0" marR="0" lvl="0" indent="0" algn="r" rtl="0">
                  <a:lnSpc>
                    <a:spcPct val="100000"/>
                  </a:lnSpc>
                  <a:spcBef>
                    <a:spcPts val="0"/>
                  </a:spcBef>
                  <a:spcAft>
                    <a:spcPts val="0"/>
                  </a:spcAft>
                  <a:buClr>
                    <a:srgbClr val="000000"/>
                  </a:buClr>
                  <a:buSzPts val="1400"/>
                  <a:buFont typeface="Arial"/>
                  <a:buNone/>
                </a:pPr>
                <a:r>
                  <a:rPr lang="es-CL" sz="1400" i="0" u="none" strike="noStrike" cap="none">
                    <a:solidFill>
                      <a:srgbClr val="00495F"/>
                    </a:solidFill>
                    <a:latin typeface="Helvetica Neue"/>
                    <a:ea typeface="Helvetica Neue"/>
                    <a:cs typeface="Helvetica Neue"/>
                    <a:sym typeface="Helvetica Neue"/>
                  </a:rPr>
                  <a:t>Token: representan el acuerdo del equipo</a:t>
                </a:r>
                <a:endParaRPr sz="1400" i="0" u="none" strike="noStrike" cap="none">
                  <a:solidFill>
                    <a:srgbClr val="00495F"/>
                  </a:solidFill>
                  <a:latin typeface="Helvetica Neue"/>
                  <a:ea typeface="Helvetica Neue"/>
                  <a:cs typeface="Helvetica Neue"/>
                  <a:sym typeface="Helvetica Neue"/>
                </a:endParaRPr>
              </a:p>
            </p:txBody>
          </p:sp>
          <p:sp>
            <p:nvSpPr>
              <p:cNvPr id="272" name="Google Shape;272;g38a7120b606_0_72"/>
              <p:cNvSpPr/>
              <p:nvPr/>
            </p:nvSpPr>
            <p:spPr>
              <a:xfrm>
                <a:off x="10383703" y="4674870"/>
                <a:ext cx="1498500" cy="1277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495F"/>
                  </a:solidFill>
                  <a:latin typeface="Arial"/>
                  <a:ea typeface="Arial"/>
                  <a:cs typeface="Arial"/>
                  <a:sym typeface="Arial"/>
                </a:endParaRPr>
              </a:p>
            </p:txBody>
          </p:sp>
          <p:sp>
            <p:nvSpPr>
              <p:cNvPr id="273" name="Google Shape;273;g38a7120b606_0_72"/>
              <p:cNvSpPr txBox="1"/>
              <p:nvPr/>
            </p:nvSpPr>
            <p:spPr>
              <a:xfrm>
                <a:off x="10360328" y="4584598"/>
                <a:ext cx="1092300" cy="555600"/>
              </a:xfrm>
              <a:prstGeom prst="rect">
                <a:avLst/>
              </a:prstGeom>
              <a:solidFill>
                <a:schemeClr val="lt1"/>
              </a:solidFill>
              <a:ln>
                <a:noFill/>
              </a:ln>
            </p:spPr>
            <p:txBody>
              <a:bodyPr spcFirstLastPara="1" wrap="square" lIns="91425" tIns="45700" rIns="91425" bIns="45700" anchor="ctr" anchorCtr="0">
                <a:spAutoFit/>
              </a:bodyPr>
              <a:lstStyle/>
              <a:p>
                <a:pPr marL="0" marR="0" lvl="0" indent="0" algn="l" rtl="0">
                  <a:lnSpc>
                    <a:spcPct val="115000"/>
                  </a:lnSpc>
                  <a:spcBef>
                    <a:spcPts val="0"/>
                  </a:spcBef>
                  <a:spcAft>
                    <a:spcPts val="0"/>
                  </a:spcAft>
                  <a:buClr>
                    <a:srgbClr val="000000"/>
                  </a:buClr>
                  <a:buSzPts val="1400"/>
                  <a:buFont typeface="Arial"/>
                  <a:buNone/>
                </a:pPr>
                <a:r>
                  <a:rPr lang="es-CL" sz="1400" i="0" u="none" strike="noStrike" cap="none">
                    <a:solidFill>
                      <a:srgbClr val="00495F"/>
                    </a:solidFill>
                    <a:latin typeface="Helvetica Neue"/>
                    <a:ea typeface="Helvetica Neue"/>
                    <a:cs typeface="Helvetica Neue"/>
                    <a:sym typeface="Helvetica Neue"/>
                  </a:rPr>
                  <a:t>Fichas de</a:t>
                </a:r>
                <a:endParaRPr sz="1400" i="0" u="none" strike="noStrike" cap="none">
                  <a:solidFill>
                    <a:srgbClr val="00495F"/>
                  </a:solidFill>
                  <a:latin typeface="Helvetica Neue"/>
                  <a:ea typeface="Helvetica Neue"/>
                  <a:cs typeface="Helvetica Neue"/>
                  <a:sym typeface="Helvetica Neue"/>
                </a:endParaRPr>
              </a:p>
              <a:p>
                <a:pPr marL="0" marR="0" lvl="0" indent="0" algn="l" rtl="0">
                  <a:lnSpc>
                    <a:spcPct val="115000"/>
                  </a:lnSpc>
                  <a:spcBef>
                    <a:spcPts val="0"/>
                  </a:spcBef>
                  <a:spcAft>
                    <a:spcPts val="0"/>
                  </a:spcAft>
                  <a:buClr>
                    <a:srgbClr val="000000"/>
                  </a:buClr>
                  <a:buSzPts val="1400"/>
                  <a:buFont typeface="Arial"/>
                  <a:buNone/>
                </a:pPr>
                <a:r>
                  <a:rPr lang="es-CL" sz="1400" i="0" u="none" strike="noStrike" cap="none">
                    <a:solidFill>
                      <a:srgbClr val="00495F"/>
                    </a:solidFill>
                    <a:latin typeface="Helvetica Neue"/>
                    <a:ea typeface="Helvetica Neue"/>
                    <a:cs typeface="Helvetica Neue"/>
                    <a:sym typeface="Helvetica Neue"/>
                  </a:rPr>
                  <a:t>votación</a:t>
                </a:r>
                <a:endParaRPr sz="1400" i="0" u="none" strike="noStrike" cap="none">
                  <a:solidFill>
                    <a:srgbClr val="00495F"/>
                  </a:solidFill>
                  <a:latin typeface="Helvetica Neue"/>
                  <a:ea typeface="Helvetica Neue"/>
                  <a:cs typeface="Helvetica Neue"/>
                  <a:sym typeface="Helvetica Neue"/>
                </a:endParaRPr>
              </a:p>
            </p:txBody>
          </p:sp>
        </p:grpSp>
        <p:grpSp>
          <p:nvGrpSpPr>
            <p:cNvPr id="274" name="Google Shape;274;g38a7120b606_0_72"/>
            <p:cNvGrpSpPr/>
            <p:nvPr/>
          </p:nvGrpSpPr>
          <p:grpSpPr>
            <a:xfrm>
              <a:off x="547814" y="1498086"/>
              <a:ext cx="5414393" cy="4341544"/>
              <a:chOff x="592239" y="1736236"/>
              <a:chExt cx="5414393" cy="4341544"/>
            </a:xfrm>
          </p:grpSpPr>
          <p:pic>
            <p:nvPicPr>
              <p:cNvPr id="275" name="Google Shape;275;g38a7120b606_0_72"/>
              <p:cNvPicPr preferRelativeResize="0"/>
              <p:nvPr/>
            </p:nvPicPr>
            <p:blipFill rotWithShape="1">
              <a:blip r:embed="rId6">
                <a:alphaModFix/>
              </a:blip>
              <a:srcRect t="11793"/>
              <a:stretch/>
            </p:blipFill>
            <p:spPr>
              <a:xfrm>
                <a:off x="592239" y="1970343"/>
                <a:ext cx="5414393" cy="4107437"/>
              </a:xfrm>
              <a:prstGeom prst="rect">
                <a:avLst/>
              </a:prstGeom>
              <a:noFill/>
              <a:ln>
                <a:noFill/>
              </a:ln>
            </p:spPr>
          </p:pic>
          <p:grpSp>
            <p:nvGrpSpPr>
              <p:cNvPr id="276" name="Google Shape;276;g38a7120b606_0_72"/>
              <p:cNvGrpSpPr/>
              <p:nvPr/>
            </p:nvGrpSpPr>
            <p:grpSpPr>
              <a:xfrm>
                <a:off x="1327887" y="1736236"/>
                <a:ext cx="3652227" cy="967200"/>
                <a:chOff x="1327887" y="1736236"/>
                <a:chExt cx="3652227" cy="967200"/>
              </a:xfrm>
            </p:grpSpPr>
            <p:sp>
              <p:nvSpPr>
                <p:cNvPr id="277" name="Google Shape;277;g38a7120b606_0_72"/>
                <p:cNvSpPr/>
                <p:nvPr/>
              </p:nvSpPr>
              <p:spPr>
                <a:xfrm>
                  <a:off x="1404988" y="1736236"/>
                  <a:ext cx="3555600" cy="9672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495F"/>
                    </a:solidFill>
                    <a:latin typeface="Arial"/>
                    <a:ea typeface="Arial"/>
                    <a:cs typeface="Arial"/>
                    <a:sym typeface="Arial"/>
                  </a:endParaRPr>
                </a:p>
              </p:txBody>
            </p:sp>
            <p:sp>
              <p:nvSpPr>
                <p:cNvPr id="278" name="Google Shape;278;g38a7120b606_0_72"/>
                <p:cNvSpPr txBox="1"/>
                <p:nvPr/>
              </p:nvSpPr>
              <p:spPr>
                <a:xfrm>
                  <a:off x="3732714" y="1913911"/>
                  <a:ext cx="1247400" cy="523200"/>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400"/>
                    <a:buFont typeface="Arial"/>
                    <a:buNone/>
                  </a:pPr>
                  <a:r>
                    <a:rPr lang="es-CL" sz="1400" i="0" u="none" strike="noStrike" cap="none">
                      <a:solidFill>
                        <a:srgbClr val="00495F"/>
                      </a:solidFill>
                      <a:latin typeface="Helvetica Neue"/>
                      <a:ea typeface="Helvetica Neue"/>
                      <a:cs typeface="Helvetica Neue"/>
                      <a:sym typeface="Helvetica Neue"/>
                    </a:rPr>
                    <a:t>Tarjetas de datos</a:t>
                  </a:r>
                  <a:endParaRPr sz="1400" i="0" u="none" strike="noStrike" cap="none">
                    <a:solidFill>
                      <a:srgbClr val="000000"/>
                    </a:solidFill>
                    <a:latin typeface="Helvetica Neue"/>
                    <a:ea typeface="Helvetica Neue"/>
                    <a:cs typeface="Helvetica Neue"/>
                    <a:sym typeface="Helvetica Neue"/>
                  </a:endParaRPr>
                </a:p>
              </p:txBody>
            </p:sp>
            <p:sp>
              <p:nvSpPr>
                <p:cNvPr id="279" name="Google Shape;279;g38a7120b606_0_72"/>
                <p:cNvSpPr txBox="1"/>
                <p:nvPr/>
              </p:nvSpPr>
              <p:spPr>
                <a:xfrm>
                  <a:off x="1327887" y="1913897"/>
                  <a:ext cx="11400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s-CL" sz="1400" i="0" u="none" strike="noStrike" cap="none">
                      <a:solidFill>
                        <a:srgbClr val="00495F"/>
                      </a:solidFill>
                      <a:latin typeface="Helvetica Neue"/>
                      <a:ea typeface="Helvetica Neue"/>
                      <a:cs typeface="Helvetica Neue"/>
                      <a:sym typeface="Helvetica Neue"/>
                    </a:rPr>
                    <a:t>Tarjetas de Casos</a:t>
                  </a:r>
                  <a:endParaRPr sz="1400" i="0" u="none" strike="noStrike" cap="none">
                    <a:solidFill>
                      <a:srgbClr val="00495F"/>
                    </a:solidFill>
                    <a:latin typeface="Helvetica Neue"/>
                    <a:ea typeface="Helvetica Neue"/>
                    <a:cs typeface="Helvetica Neue"/>
                    <a:sym typeface="Helvetica Neue"/>
                  </a:endParaRPr>
                </a:p>
              </p:txBody>
            </p:sp>
          </p:grpSp>
        </p:gr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g38a7120b606_0_91"/>
          <p:cNvSpPr/>
          <p:nvPr/>
        </p:nvSpPr>
        <p:spPr>
          <a:xfrm>
            <a:off x="0" y="0"/>
            <a:ext cx="12192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85" name="Google Shape;285;g38a7120b606_0_91"/>
          <p:cNvPicPr preferRelativeResize="0"/>
          <p:nvPr/>
        </p:nvPicPr>
        <p:blipFill rotWithShape="1">
          <a:blip r:embed="rId3">
            <a:alphaModFix/>
          </a:blip>
          <a:srcRect l="2728" t="1937" r="2567" b="2148"/>
          <a:stretch/>
        </p:blipFill>
        <p:spPr>
          <a:xfrm>
            <a:off x="6611475" y="820350"/>
            <a:ext cx="3541050" cy="5446050"/>
          </a:xfrm>
          <a:prstGeom prst="rect">
            <a:avLst/>
          </a:prstGeom>
          <a:noFill/>
          <a:ln>
            <a:noFill/>
          </a:ln>
        </p:spPr>
      </p:pic>
      <p:grpSp>
        <p:nvGrpSpPr>
          <p:cNvPr id="286" name="Google Shape;286;g38a7120b606_0_91"/>
          <p:cNvGrpSpPr/>
          <p:nvPr/>
        </p:nvGrpSpPr>
        <p:grpSpPr>
          <a:xfrm>
            <a:off x="310700" y="595625"/>
            <a:ext cx="10401590" cy="461700"/>
            <a:chOff x="755699" y="613067"/>
            <a:chExt cx="11616697" cy="461700"/>
          </a:xfrm>
        </p:grpSpPr>
        <p:sp>
          <p:nvSpPr>
            <p:cNvPr id="287" name="Google Shape;287;g38a7120b606_0_91"/>
            <p:cNvSpPr txBox="1"/>
            <p:nvPr/>
          </p:nvSpPr>
          <p:spPr>
            <a:xfrm>
              <a:off x="920795" y="613067"/>
              <a:ext cx="11451600" cy="4617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2800"/>
                <a:buFont typeface="Arial"/>
                <a:buNone/>
              </a:pPr>
              <a:r>
                <a:rPr lang="es-CL" sz="2400" b="1">
                  <a:solidFill>
                    <a:srgbClr val="FC5411"/>
                  </a:solidFill>
                  <a:latin typeface="Helvetica Neue"/>
                  <a:ea typeface="Helvetica Neue"/>
                  <a:cs typeface="Helvetica Neue"/>
                  <a:sym typeface="Helvetica Neue"/>
                </a:rPr>
                <a:t>¡A jugar!</a:t>
              </a:r>
              <a:endParaRPr sz="2400" b="1">
                <a:solidFill>
                  <a:srgbClr val="FC5411"/>
                </a:solidFill>
                <a:latin typeface="Helvetica Neue"/>
                <a:ea typeface="Helvetica Neue"/>
                <a:cs typeface="Helvetica Neue"/>
                <a:sym typeface="Helvetica Neue"/>
              </a:endParaRPr>
            </a:p>
          </p:txBody>
        </p:sp>
        <p:pic>
          <p:nvPicPr>
            <p:cNvPr id="288" name="Google Shape;288;g38a7120b606_0_91"/>
            <p:cNvPicPr preferRelativeResize="0"/>
            <p:nvPr/>
          </p:nvPicPr>
          <p:blipFill rotWithShape="1">
            <a:blip r:embed="rId4">
              <a:alphaModFix/>
            </a:blip>
            <a:srcRect/>
            <a:stretch/>
          </p:blipFill>
          <p:spPr>
            <a:xfrm>
              <a:off x="755699" y="732905"/>
              <a:ext cx="211581" cy="216500"/>
            </a:xfrm>
            <a:prstGeom prst="rect">
              <a:avLst/>
            </a:prstGeom>
            <a:noFill/>
            <a:ln>
              <a:noFill/>
            </a:ln>
          </p:spPr>
        </p:pic>
      </p:grpSp>
      <p:sp>
        <p:nvSpPr>
          <p:cNvPr id="289" name="Google Shape;289;g38a7120b606_0_91"/>
          <p:cNvSpPr txBox="1"/>
          <p:nvPr/>
        </p:nvSpPr>
        <p:spPr>
          <a:xfrm>
            <a:off x="1492450" y="1413825"/>
            <a:ext cx="4446600" cy="4259100"/>
          </a:xfrm>
          <a:prstGeom prst="rect">
            <a:avLst/>
          </a:prstGeom>
          <a:solidFill>
            <a:srgbClr val="E8F4FD"/>
          </a:solidFill>
          <a:ln>
            <a:noFill/>
          </a:ln>
        </p:spPr>
        <p:txBody>
          <a:bodyPr spcFirstLastPara="1" wrap="square" lIns="180000" tIns="180000" rIns="180000" bIns="180000" anchor="t" anchorCtr="0">
            <a:spAutoFit/>
          </a:bodyPr>
          <a:lstStyle/>
          <a:p>
            <a:pPr marL="457200" lvl="0" indent="-323850" algn="l" rtl="0">
              <a:lnSpc>
                <a:spcPct val="115000"/>
              </a:lnSpc>
              <a:spcBef>
                <a:spcPts val="0"/>
              </a:spcBef>
              <a:spcAft>
                <a:spcPts val="0"/>
              </a:spcAft>
              <a:buClr>
                <a:srgbClr val="0C465B"/>
              </a:buClr>
              <a:buSzPts val="1500"/>
              <a:buFont typeface="Helvetica Neue"/>
              <a:buAutoNum type="arabicPeriod"/>
            </a:pPr>
            <a:r>
              <a:rPr lang="es-CL" sz="1500">
                <a:solidFill>
                  <a:srgbClr val="0C465B"/>
                </a:solidFill>
                <a:latin typeface="Helvetica Neue"/>
                <a:ea typeface="Helvetica Neue"/>
                <a:cs typeface="Helvetica Neue"/>
                <a:sym typeface="Helvetica Neue"/>
              </a:rPr>
              <a:t>Conformar grupos entre 4 a 5 participantes.</a:t>
            </a:r>
            <a:endParaRPr sz="1500">
              <a:solidFill>
                <a:srgbClr val="0C465B"/>
              </a:solidFill>
              <a:latin typeface="Helvetica Neue"/>
              <a:ea typeface="Helvetica Neue"/>
              <a:cs typeface="Helvetica Neue"/>
              <a:sym typeface="Helvetica Neue"/>
            </a:endParaRPr>
          </a:p>
          <a:p>
            <a:pPr marL="457200" lvl="0" indent="-323850" algn="l" rtl="0">
              <a:lnSpc>
                <a:spcPct val="115000"/>
              </a:lnSpc>
              <a:spcBef>
                <a:spcPts val="800"/>
              </a:spcBef>
              <a:spcAft>
                <a:spcPts val="0"/>
              </a:spcAft>
              <a:buClr>
                <a:srgbClr val="0C465B"/>
              </a:buClr>
              <a:buSzPts val="1500"/>
              <a:buFont typeface="Helvetica Neue"/>
              <a:buAutoNum type="arabicPeriod"/>
            </a:pPr>
            <a:r>
              <a:rPr lang="es-CL" sz="1500">
                <a:solidFill>
                  <a:srgbClr val="0C465B"/>
                </a:solidFill>
                <a:latin typeface="Helvetica Neue"/>
                <a:ea typeface="Helvetica Neue"/>
                <a:cs typeface="Helvetica Neue"/>
                <a:sym typeface="Helvetica Neue"/>
              </a:rPr>
              <a:t>Seleccionar un </a:t>
            </a:r>
            <a:r>
              <a:rPr lang="es-CL" sz="1500" b="1">
                <a:solidFill>
                  <a:srgbClr val="0C465B"/>
                </a:solidFill>
                <a:latin typeface="Helvetica Neue"/>
                <a:ea typeface="Helvetica Neue"/>
                <a:cs typeface="Helvetica Neue"/>
                <a:sym typeface="Helvetica Neue"/>
              </a:rPr>
              <a:t>facilitador o facilitadora que deberá:</a:t>
            </a:r>
            <a:endParaRPr sz="1500">
              <a:solidFill>
                <a:srgbClr val="0C465B"/>
              </a:solidFill>
              <a:latin typeface="Helvetica Neue"/>
              <a:ea typeface="Helvetica Neue"/>
              <a:cs typeface="Helvetica Neue"/>
              <a:sym typeface="Helvetica Neue"/>
            </a:endParaRPr>
          </a:p>
          <a:p>
            <a:pPr marL="628650" lvl="0" indent="-255588" algn="just" rtl="0">
              <a:lnSpc>
                <a:spcPct val="115000"/>
              </a:lnSpc>
              <a:spcBef>
                <a:spcPts val="1000"/>
              </a:spcBef>
              <a:spcAft>
                <a:spcPts val="0"/>
              </a:spcAft>
              <a:buClr>
                <a:schemeClr val="dk1"/>
              </a:buClr>
              <a:buSzPts val="1500"/>
              <a:buFont typeface="Helvetica Neue"/>
              <a:buChar char="•"/>
            </a:pPr>
            <a:r>
              <a:rPr lang="es-CL" sz="1500">
                <a:solidFill>
                  <a:srgbClr val="002060"/>
                </a:solidFill>
                <a:latin typeface="Helvetica Neue"/>
                <a:ea typeface="Helvetica Neue"/>
                <a:cs typeface="Helvetica Neue"/>
                <a:sym typeface="Helvetica Neue"/>
              </a:rPr>
              <a:t>Leer las instrucciones.</a:t>
            </a:r>
            <a:endParaRPr sz="1500">
              <a:solidFill>
                <a:srgbClr val="002060"/>
              </a:solidFill>
              <a:latin typeface="Helvetica Neue"/>
              <a:ea typeface="Helvetica Neue"/>
              <a:cs typeface="Helvetica Neue"/>
              <a:sym typeface="Helvetica Neue"/>
            </a:endParaRPr>
          </a:p>
          <a:p>
            <a:pPr marL="628650" lvl="0" indent="-255588" algn="just" rtl="0">
              <a:lnSpc>
                <a:spcPct val="115000"/>
              </a:lnSpc>
              <a:spcBef>
                <a:spcPts val="1000"/>
              </a:spcBef>
              <a:spcAft>
                <a:spcPts val="0"/>
              </a:spcAft>
              <a:buClr>
                <a:schemeClr val="dk1"/>
              </a:buClr>
              <a:buSzPts val="1500"/>
              <a:buFont typeface="Helvetica Neue"/>
              <a:buChar char="•"/>
            </a:pPr>
            <a:r>
              <a:rPr lang="es-CL" sz="1500">
                <a:solidFill>
                  <a:srgbClr val="002060"/>
                </a:solidFill>
                <a:latin typeface="Helvetica Neue"/>
                <a:ea typeface="Helvetica Neue"/>
                <a:cs typeface="Helvetica Neue"/>
                <a:sym typeface="Helvetica Neue"/>
              </a:rPr>
              <a:t>Dejar las tarjetas de estrategias en el centro de la mesa.</a:t>
            </a:r>
            <a:endParaRPr sz="1500">
              <a:solidFill>
                <a:srgbClr val="002060"/>
              </a:solidFill>
              <a:latin typeface="Helvetica Neue"/>
              <a:ea typeface="Helvetica Neue"/>
              <a:cs typeface="Helvetica Neue"/>
              <a:sym typeface="Helvetica Neue"/>
            </a:endParaRPr>
          </a:p>
          <a:p>
            <a:pPr marL="628650" lvl="0" indent="-255588" algn="just" rtl="0">
              <a:lnSpc>
                <a:spcPct val="115000"/>
              </a:lnSpc>
              <a:spcBef>
                <a:spcPts val="1000"/>
              </a:spcBef>
              <a:spcAft>
                <a:spcPts val="0"/>
              </a:spcAft>
              <a:buClr>
                <a:schemeClr val="dk1"/>
              </a:buClr>
              <a:buSzPts val="1500"/>
              <a:buFont typeface="Helvetica Neue"/>
              <a:buChar char="•"/>
            </a:pPr>
            <a:r>
              <a:rPr lang="es-CL" sz="1500">
                <a:solidFill>
                  <a:srgbClr val="002060"/>
                </a:solidFill>
                <a:latin typeface="Helvetica Neue"/>
                <a:ea typeface="Helvetica Neue"/>
                <a:cs typeface="Helvetica Neue"/>
                <a:sym typeface="Helvetica Neue"/>
              </a:rPr>
              <a:t>Repartir las fichas de votación.</a:t>
            </a:r>
            <a:endParaRPr sz="1500">
              <a:solidFill>
                <a:srgbClr val="002060"/>
              </a:solidFill>
              <a:latin typeface="Helvetica Neue"/>
              <a:ea typeface="Helvetica Neue"/>
              <a:cs typeface="Helvetica Neue"/>
              <a:sym typeface="Helvetica Neue"/>
            </a:endParaRPr>
          </a:p>
          <a:p>
            <a:pPr marL="628650" lvl="0" indent="-255588" algn="just" rtl="0">
              <a:lnSpc>
                <a:spcPct val="115000"/>
              </a:lnSpc>
              <a:spcBef>
                <a:spcPts val="1000"/>
              </a:spcBef>
              <a:spcAft>
                <a:spcPts val="0"/>
              </a:spcAft>
              <a:buClr>
                <a:schemeClr val="dk1"/>
              </a:buClr>
              <a:buSzPts val="1500"/>
              <a:buFont typeface="Helvetica Neue"/>
              <a:buChar char="•"/>
            </a:pPr>
            <a:r>
              <a:rPr lang="es-CL" sz="1500">
                <a:solidFill>
                  <a:srgbClr val="002060"/>
                </a:solidFill>
                <a:latin typeface="Helvetica Neue"/>
                <a:ea typeface="Helvetica Neue"/>
                <a:cs typeface="Helvetica Neue"/>
                <a:sym typeface="Helvetica Neue"/>
              </a:rPr>
              <a:t>Leer la tarjeta de cada caso y sus respectivos datos. </a:t>
            </a:r>
            <a:endParaRPr sz="1500">
              <a:solidFill>
                <a:srgbClr val="002060"/>
              </a:solidFill>
              <a:latin typeface="Helvetica Neue"/>
              <a:ea typeface="Helvetica Neue"/>
              <a:cs typeface="Helvetica Neue"/>
              <a:sym typeface="Helvetica Neue"/>
            </a:endParaRPr>
          </a:p>
          <a:p>
            <a:pPr marL="628650" lvl="0" indent="-255588" algn="just" rtl="0">
              <a:lnSpc>
                <a:spcPct val="115000"/>
              </a:lnSpc>
              <a:spcBef>
                <a:spcPts val="1000"/>
              </a:spcBef>
              <a:spcAft>
                <a:spcPts val="0"/>
              </a:spcAft>
              <a:buClr>
                <a:schemeClr val="dk1"/>
              </a:buClr>
              <a:buSzPts val="1500"/>
              <a:buFont typeface="Helvetica Neue"/>
              <a:buChar char="•"/>
            </a:pPr>
            <a:r>
              <a:rPr lang="es-CL" sz="1500">
                <a:solidFill>
                  <a:srgbClr val="002060"/>
                </a:solidFill>
                <a:latin typeface="Helvetica Neue"/>
                <a:ea typeface="Helvetica Neue"/>
                <a:cs typeface="Helvetica Neue"/>
                <a:sym typeface="Helvetica Neue"/>
              </a:rPr>
              <a:t>Asignar los token según el resultado de la ronda.</a:t>
            </a:r>
            <a:endParaRPr sz="1500" b="1">
              <a:solidFill>
                <a:srgbClr val="00495F"/>
              </a:solidFill>
              <a:latin typeface="Helvetica Neue"/>
              <a:ea typeface="Helvetica Neue"/>
              <a:cs typeface="Helvetica Neue"/>
              <a:sym typeface="Helvetica Neue"/>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pic>
        <p:nvPicPr>
          <p:cNvPr id="294" name="Google Shape;294;g38a7120b606_0_98"/>
          <p:cNvPicPr preferRelativeResize="0"/>
          <p:nvPr/>
        </p:nvPicPr>
        <p:blipFill rotWithShape="1">
          <a:blip r:embed="rId3">
            <a:alphaModFix/>
          </a:blip>
          <a:srcRect/>
          <a:stretch/>
        </p:blipFill>
        <p:spPr>
          <a:xfrm>
            <a:off x="3062003" y="1311327"/>
            <a:ext cx="8036808" cy="5318475"/>
          </a:xfrm>
          <a:prstGeom prst="rect">
            <a:avLst/>
          </a:prstGeom>
          <a:noFill/>
          <a:ln>
            <a:noFill/>
          </a:ln>
        </p:spPr>
      </p:pic>
      <p:pic>
        <p:nvPicPr>
          <p:cNvPr id="295" name="Google Shape;295;g38a7120b606_0_98"/>
          <p:cNvPicPr preferRelativeResize="0"/>
          <p:nvPr/>
        </p:nvPicPr>
        <p:blipFill rotWithShape="1">
          <a:blip r:embed="rId4">
            <a:alphaModFix/>
          </a:blip>
          <a:srcRect/>
          <a:stretch/>
        </p:blipFill>
        <p:spPr>
          <a:xfrm rot="3850210">
            <a:off x="4157459" y="2107235"/>
            <a:ext cx="885531" cy="1143804"/>
          </a:xfrm>
          <a:prstGeom prst="rect">
            <a:avLst/>
          </a:prstGeom>
          <a:noFill/>
          <a:ln>
            <a:noFill/>
          </a:ln>
        </p:spPr>
      </p:pic>
      <p:pic>
        <p:nvPicPr>
          <p:cNvPr id="296" name="Google Shape;296;g38a7120b606_0_98"/>
          <p:cNvPicPr preferRelativeResize="0"/>
          <p:nvPr/>
        </p:nvPicPr>
        <p:blipFill rotWithShape="1">
          <a:blip r:embed="rId5">
            <a:alphaModFix/>
          </a:blip>
          <a:srcRect/>
          <a:stretch/>
        </p:blipFill>
        <p:spPr>
          <a:xfrm rot="-1030141">
            <a:off x="5795685" y="3708511"/>
            <a:ext cx="658174" cy="828462"/>
          </a:xfrm>
          <a:prstGeom prst="rect">
            <a:avLst/>
          </a:prstGeom>
          <a:noFill/>
          <a:ln>
            <a:noFill/>
          </a:ln>
        </p:spPr>
      </p:pic>
      <p:pic>
        <p:nvPicPr>
          <p:cNvPr id="297" name="Google Shape;297;g38a7120b606_0_98"/>
          <p:cNvPicPr preferRelativeResize="0"/>
          <p:nvPr/>
        </p:nvPicPr>
        <p:blipFill rotWithShape="1">
          <a:blip r:embed="rId6">
            <a:alphaModFix/>
          </a:blip>
          <a:srcRect/>
          <a:stretch/>
        </p:blipFill>
        <p:spPr>
          <a:xfrm rot="-940640">
            <a:off x="5549441" y="2840910"/>
            <a:ext cx="652372" cy="842478"/>
          </a:xfrm>
          <a:prstGeom prst="rect">
            <a:avLst/>
          </a:prstGeom>
          <a:noFill/>
          <a:ln>
            <a:noFill/>
          </a:ln>
        </p:spPr>
      </p:pic>
      <p:pic>
        <p:nvPicPr>
          <p:cNvPr id="298" name="Google Shape;298;g38a7120b606_0_98"/>
          <p:cNvPicPr preferRelativeResize="0"/>
          <p:nvPr/>
        </p:nvPicPr>
        <p:blipFill rotWithShape="1">
          <a:blip r:embed="rId7">
            <a:alphaModFix/>
          </a:blip>
          <a:srcRect/>
          <a:stretch/>
        </p:blipFill>
        <p:spPr>
          <a:xfrm rot="-988717">
            <a:off x="6262262" y="2634909"/>
            <a:ext cx="623846" cy="820928"/>
          </a:xfrm>
          <a:prstGeom prst="rect">
            <a:avLst/>
          </a:prstGeom>
          <a:noFill/>
          <a:ln>
            <a:noFill/>
          </a:ln>
        </p:spPr>
      </p:pic>
      <p:pic>
        <p:nvPicPr>
          <p:cNvPr id="299" name="Google Shape;299;g38a7120b606_0_98"/>
          <p:cNvPicPr preferRelativeResize="0"/>
          <p:nvPr/>
        </p:nvPicPr>
        <p:blipFill rotWithShape="1">
          <a:blip r:embed="rId8">
            <a:alphaModFix/>
          </a:blip>
          <a:srcRect/>
          <a:stretch/>
        </p:blipFill>
        <p:spPr>
          <a:xfrm rot="-997553">
            <a:off x="6498836" y="3500477"/>
            <a:ext cx="638051" cy="821535"/>
          </a:xfrm>
          <a:prstGeom prst="rect">
            <a:avLst/>
          </a:prstGeom>
          <a:noFill/>
          <a:ln>
            <a:noFill/>
          </a:ln>
        </p:spPr>
      </p:pic>
      <p:pic>
        <p:nvPicPr>
          <p:cNvPr id="300" name="Google Shape;300;g38a7120b606_0_98"/>
          <p:cNvPicPr preferRelativeResize="0"/>
          <p:nvPr/>
        </p:nvPicPr>
        <p:blipFill rotWithShape="1">
          <a:blip r:embed="rId9">
            <a:alphaModFix/>
          </a:blip>
          <a:srcRect/>
          <a:stretch/>
        </p:blipFill>
        <p:spPr>
          <a:xfrm rot="-1010208">
            <a:off x="6926981" y="2409700"/>
            <a:ext cx="659071" cy="832800"/>
          </a:xfrm>
          <a:prstGeom prst="rect">
            <a:avLst/>
          </a:prstGeom>
          <a:noFill/>
          <a:ln>
            <a:noFill/>
          </a:ln>
        </p:spPr>
      </p:pic>
      <p:pic>
        <p:nvPicPr>
          <p:cNvPr id="301" name="Google Shape;301;g38a7120b606_0_98"/>
          <p:cNvPicPr preferRelativeResize="0"/>
          <p:nvPr/>
        </p:nvPicPr>
        <p:blipFill rotWithShape="1">
          <a:blip r:embed="rId10">
            <a:alphaModFix/>
          </a:blip>
          <a:srcRect/>
          <a:stretch/>
        </p:blipFill>
        <p:spPr>
          <a:xfrm rot="-1011735">
            <a:off x="7181515" y="3269660"/>
            <a:ext cx="637311" cy="836756"/>
          </a:xfrm>
          <a:prstGeom prst="rect">
            <a:avLst/>
          </a:prstGeom>
          <a:noFill/>
          <a:ln>
            <a:noFill/>
          </a:ln>
        </p:spPr>
      </p:pic>
      <p:pic>
        <p:nvPicPr>
          <p:cNvPr id="302" name="Google Shape;302;g38a7120b606_0_98"/>
          <p:cNvPicPr preferRelativeResize="0"/>
          <p:nvPr/>
        </p:nvPicPr>
        <p:blipFill rotWithShape="1">
          <a:blip r:embed="rId11">
            <a:alphaModFix/>
          </a:blip>
          <a:srcRect/>
          <a:stretch/>
        </p:blipFill>
        <p:spPr>
          <a:xfrm rot="-1006834">
            <a:off x="7612604" y="2211948"/>
            <a:ext cx="648876" cy="849618"/>
          </a:xfrm>
          <a:prstGeom prst="rect">
            <a:avLst/>
          </a:prstGeom>
          <a:noFill/>
          <a:ln>
            <a:noFill/>
          </a:ln>
        </p:spPr>
      </p:pic>
      <p:pic>
        <p:nvPicPr>
          <p:cNvPr id="303" name="Google Shape;303;g38a7120b606_0_98"/>
          <p:cNvPicPr preferRelativeResize="0"/>
          <p:nvPr/>
        </p:nvPicPr>
        <p:blipFill rotWithShape="1">
          <a:blip r:embed="rId12">
            <a:alphaModFix/>
          </a:blip>
          <a:srcRect/>
          <a:stretch/>
        </p:blipFill>
        <p:spPr>
          <a:xfrm rot="-980496">
            <a:off x="6877549" y="3077321"/>
            <a:ext cx="635258" cy="814835"/>
          </a:xfrm>
          <a:prstGeom prst="rect">
            <a:avLst/>
          </a:prstGeom>
          <a:noFill/>
          <a:ln>
            <a:noFill/>
          </a:ln>
        </p:spPr>
      </p:pic>
      <p:pic>
        <p:nvPicPr>
          <p:cNvPr id="304" name="Google Shape;304;g38a7120b606_0_98"/>
          <p:cNvPicPr preferRelativeResize="0"/>
          <p:nvPr/>
        </p:nvPicPr>
        <p:blipFill rotWithShape="1">
          <a:blip r:embed="rId13">
            <a:alphaModFix/>
          </a:blip>
          <a:srcRect/>
          <a:stretch/>
        </p:blipFill>
        <p:spPr>
          <a:xfrm rot="-454006">
            <a:off x="4301810" y="3228983"/>
            <a:ext cx="564181" cy="602255"/>
          </a:xfrm>
          <a:prstGeom prst="rect">
            <a:avLst/>
          </a:prstGeom>
          <a:noFill/>
          <a:ln>
            <a:noFill/>
          </a:ln>
        </p:spPr>
      </p:pic>
      <p:pic>
        <p:nvPicPr>
          <p:cNvPr id="305" name="Google Shape;305;g38a7120b606_0_98"/>
          <p:cNvPicPr preferRelativeResize="0"/>
          <p:nvPr/>
        </p:nvPicPr>
        <p:blipFill rotWithShape="1">
          <a:blip r:embed="rId14">
            <a:alphaModFix/>
          </a:blip>
          <a:srcRect/>
          <a:stretch/>
        </p:blipFill>
        <p:spPr>
          <a:xfrm rot="-383441">
            <a:off x="3737097" y="3303553"/>
            <a:ext cx="577051" cy="602255"/>
          </a:xfrm>
          <a:prstGeom prst="rect">
            <a:avLst/>
          </a:prstGeom>
          <a:noFill/>
          <a:ln>
            <a:noFill/>
          </a:ln>
        </p:spPr>
      </p:pic>
      <p:pic>
        <p:nvPicPr>
          <p:cNvPr id="306" name="Google Shape;306;g38a7120b606_0_98"/>
          <p:cNvPicPr preferRelativeResize="0"/>
          <p:nvPr/>
        </p:nvPicPr>
        <p:blipFill rotWithShape="1">
          <a:blip r:embed="rId15">
            <a:alphaModFix/>
          </a:blip>
          <a:srcRect/>
          <a:stretch/>
        </p:blipFill>
        <p:spPr>
          <a:xfrm>
            <a:off x="6791494" y="5278203"/>
            <a:ext cx="340713" cy="357423"/>
          </a:xfrm>
          <a:prstGeom prst="rect">
            <a:avLst/>
          </a:prstGeom>
          <a:noFill/>
          <a:ln>
            <a:noFill/>
          </a:ln>
        </p:spPr>
      </p:pic>
      <p:pic>
        <p:nvPicPr>
          <p:cNvPr id="307" name="Google Shape;307;g38a7120b606_0_98"/>
          <p:cNvPicPr preferRelativeResize="0"/>
          <p:nvPr/>
        </p:nvPicPr>
        <p:blipFill rotWithShape="1">
          <a:blip r:embed="rId16">
            <a:alphaModFix/>
          </a:blip>
          <a:srcRect/>
          <a:stretch/>
        </p:blipFill>
        <p:spPr>
          <a:xfrm rot="-407107">
            <a:off x="4860294" y="3147274"/>
            <a:ext cx="580595" cy="602158"/>
          </a:xfrm>
          <a:prstGeom prst="rect">
            <a:avLst/>
          </a:prstGeom>
          <a:noFill/>
          <a:ln>
            <a:noFill/>
          </a:ln>
        </p:spPr>
      </p:pic>
      <p:pic>
        <p:nvPicPr>
          <p:cNvPr id="308" name="Google Shape;308;g38a7120b606_0_98"/>
          <p:cNvPicPr preferRelativeResize="0"/>
          <p:nvPr/>
        </p:nvPicPr>
        <p:blipFill rotWithShape="1">
          <a:blip r:embed="rId17">
            <a:alphaModFix/>
          </a:blip>
          <a:srcRect/>
          <a:stretch/>
        </p:blipFill>
        <p:spPr>
          <a:xfrm rot="-1288966">
            <a:off x="9144155" y="4845135"/>
            <a:ext cx="328369" cy="329951"/>
          </a:xfrm>
          <a:prstGeom prst="rect">
            <a:avLst/>
          </a:prstGeom>
          <a:noFill/>
          <a:ln>
            <a:noFill/>
          </a:ln>
        </p:spPr>
      </p:pic>
      <p:pic>
        <p:nvPicPr>
          <p:cNvPr id="309" name="Google Shape;309;g38a7120b606_0_98"/>
          <p:cNvPicPr preferRelativeResize="0"/>
          <p:nvPr/>
        </p:nvPicPr>
        <p:blipFill rotWithShape="1">
          <a:blip r:embed="rId18">
            <a:alphaModFix/>
          </a:blip>
          <a:srcRect/>
          <a:stretch/>
        </p:blipFill>
        <p:spPr>
          <a:xfrm rot="-1288972">
            <a:off x="8673575" y="4912525"/>
            <a:ext cx="320645" cy="329952"/>
          </a:xfrm>
          <a:prstGeom prst="rect">
            <a:avLst/>
          </a:prstGeom>
          <a:noFill/>
          <a:ln>
            <a:noFill/>
          </a:ln>
        </p:spPr>
      </p:pic>
      <p:pic>
        <p:nvPicPr>
          <p:cNvPr id="310" name="Google Shape;310;g38a7120b606_0_98"/>
          <p:cNvPicPr preferRelativeResize="0"/>
          <p:nvPr/>
        </p:nvPicPr>
        <p:blipFill rotWithShape="1">
          <a:blip r:embed="rId19">
            <a:alphaModFix/>
          </a:blip>
          <a:srcRect/>
          <a:stretch/>
        </p:blipFill>
        <p:spPr>
          <a:xfrm rot="-1288970">
            <a:off x="9092577" y="5056487"/>
            <a:ext cx="315467" cy="327855"/>
          </a:xfrm>
          <a:prstGeom prst="rect">
            <a:avLst/>
          </a:prstGeom>
          <a:noFill/>
          <a:ln>
            <a:noFill/>
          </a:ln>
        </p:spPr>
      </p:pic>
      <p:pic>
        <p:nvPicPr>
          <p:cNvPr id="311" name="Google Shape;311;g38a7120b606_0_98"/>
          <p:cNvPicPr preferRelativeResize="0"/>
          <p:nvPr/>
        </p:nvPicPr>
        <p:blipFill rotWithShape="1">
          <a:blip r:embed="rId20">
            <a:alphaModFix/>
          </a:blip>
          <a:srcRect/>
          <a:stretch/>
        </p:blipFill>
        <p:spPr>
          <a:xfrm rot="-1288966">
            <a:off x="8787920" y="4677918"/>
            <a:ext cx="336121" cy="348735"/>
          </a:xfrm>
          <a:prstGeom prst="rect">
            <a:avLst/>
          </a:prstGeom>
          <a:noFill/>
          <a:ln>
            <a:noFill/>
          </a:ln>
        </p:spPr>
      </p:pic>
      <p:pic>
        <p:nvPicPr>
          <p:cNvPr id="312" name="Google Shape;312;g38a7120b606_0_98"/>
          <p:cNvPicPr preferRelativeResize="0"/>
          <p:nvPr/>
        </p:nvPicPr>
        <p:blipFill rotWithShape="1">
          <a:blip r:embed="rId21">
            <a:alphaModFix/>
          </a:blip>
          <a:srcRect/>
          <a:stretch/>
        </p:blipFill>
        <p:spPr>
          <a:xfrm rot="-1288970">
            <a:off x="7665181" y="4979519"/>
            <a:ext cx="315467" cy="329036"/>
          </a:xfrm>
          <a:prstGeom prst="rect">
            <a:avLst/>
          </a:prstGeom>
          <a:noFill/>
          <a:ln>
            <a:noFill/>
          </a:ln>
        </p:spPr>
      </p:pic>
      <p:pic>
        <p:nvPicPr>
          <p:cNvPr id="313" name="Google Shape;313;g38a7120b606_0_98"/>
          <p:cNvPicPr preferRelativeResize="0"/>
          <p:nvPr/>
        </p:nvPicPr>
        <p:blipFill rotWithShape="1">
          <a:blip r:embed="rId22">
            <a:alphaModFix/>
          </a:blip>
          <a:srcRect/>
          <a:stretch/>
        </p:blipFill>
        <p:spPr>
          <a:xfrm rot="-1288966">
            <a:off x="7813695" y="4507678"/>
            <a:ext cx="315467" cy="325698"/>
          </a:xfrm>
          <a:prstGeom prst="rect">
            <a:avLst/>
          </a:prstGeom>
          <a:noFill/>
          <a:ln>
            <a:noFill/>
          </a:ln>
        </p:spPr>
      </p:pic>
      <p:pic>
        <p:nvPicPr>
          <p:cNvPr id="314" name="Google Shape;314;g38a7120b606_0_98"/>
          <p:cNvPicPr preferRelativeResize="0"/>
          <p:nvPr/>
        </p:nvPicPr>
        <p:blipFill rotWithShape="1">
          <a:blip r:embed="rId23">
            <a:alphaModFix/>
          </a:blip>
          <a:srcRect/>
          <a:stretch/>
        </p:blipFill>
        <p:spPr>
          <a:xfrm rot="-410634">
            <a:off x="8383770" y="4573170"/>
            <a:ext cx="315466" cy="329036"/>
          </a:xfrm>
          <a:prstGeom prst="rect">
            <a:avLst/>
          </a:prstGeom>
          <a:noFill/>
          <a:ln>
            <a:noFill/>
          </a:ln>
        </p:spPr>
      </p:pic>
      <p:pic>
        <p:nvPicPr>
          <p:cNvPr id="315" name="Google Shape;315;g38a7120b606_0_98"/>
          <p:cNvPicPr preferRelativeResize="0"/>
          <p:nvPr/>
        </p:nvPicPr>
        <p:blipFill rotWithShape="1">
          <a:blip r:embed="rId17">
            <a:alphaModFix/>
          </a:blip>
          <a:srcRect/>
          <a:stretch/>
        </p:blipFill>
        <p:spPr>
          <a:xfrm rot="-652478">
            <a:off x="6739387" y="5051081"/>
            <a:ext cx="328368" cy="329951"/>
          </a:xfrm>
          <a:prstGeom prst="rect">
            <a:avLst/>
          </a:prstGeom>
          <a:noFill/>
          <a:ln>
            <a:noFill/>
          </a:ln>
        </p:spPr>
      </p:pic>
      <p:pic>
        <p:nvPicPr>
          <p:cNvPr id="316" name="Google Shape;316;g38a7120b606_0_98"/>
          <p:cNvPicPr preferRelativeResize="0"/>
          <p:nvPr/>
        </p:nvPicPr>
        <p:blipFill rotWithShape="1">
          <a:blip r:embed="rId18">
            <a:alphaModFix/>
          </a:blip>
          <a:srcRect/>
          <a:stretch/>
        </p:blipFill>
        <p:spPr>
          <a:xfrm rot="-563780">
            <a:off x="6992725" y="5229890"/>
            <a:ext cx="320645" cy="329952"/>
          </a:xfrm>
          <a:prstGeom prst="rect">
            <a:avLst/>
          </a:prstGeom>
          <a:noFill/>
          <a:ln>
            <a:noFill/>
          </a:ln>
        </p:spPr>
      </p:pic>
      <p:pic>
        <p:nvPicPr>
          <p:cNvPr id="317" name="Google Shape;317;g38a7120b606_0_98"/>
          <p:cNvPicPr preferRelativeResize="0"/>
          <p:nvPr/>
        </p:nvPicPr>
        <p:blipFill rotWithShape="1">
          <a:blip r:embed="rId19">
            <a:alphaModFix/>
          </a:blip>
          <a:srcRect/>
          <a:stretch/>
        </p:blipFill>
        <p:spPr>
          <a:xfrm>
            <a:off x="6948217" y="5542873"/>
            <a:ext cx="315467" cy="327856"/>
          </a:xfrm>
          <a:prstGeom prst="rect">
            <a:avLst/>
          </a:prstGeom>
          <a:noFill/>
          <a:ln>
            <a:noFill/>
          </a:ln>
        </p:spPr>
      </p:pic>
      <p:pic>
        <p:nvPicPr>
          <p:cNvPr id="318" name="Google Shape;318;g38a7120b606_0_98"/>
          <p:cNvPicPr preferRelativeResize="0"/>
          <p:nvPr/>
        </p:nvPicPr>
        <p:blipFill rotWithShape="1">
          <a:blip r:embed="rId20">
            <a:alphaModFix/>
          </a:blip>
          <a:srcRect/>
          <a:stretch/>
        </p:blipFill>
        <p:spPr>
          <a:xfrm rot="-1138483">
            <a:off x="7112235" y="5015138"/>
            <a:ext cx="336121" cy="348736"/>
          </a:xfrm>
          <a:prstGeom prst="rect">
            <a:avLst/>
          </a:prstGeom>
          <a:noFill/>
          <a:ln>
            <a:noFill/>
          </a:ln>
        </p:spPr>
      </p:pic>
      <p:pic>
        <p:nvPicPr>
          <p:cNvPr id="319" name="Google Shape;319;g38a7120b606_0_98"/>
          <p:cNvPicPr preferRelativeResize="0"/>
          <p:nvPr/>
        </p:nvPicPr>
        <p:blipFill rotWithShape="1">
          <a:blip r:embed="rId21">
            <a:alphaModFix/>
          </a:blip>
          <a:srcRect/>
          <a:stretch/>
        </p:blipFill>
        <p:spPr>
          <a:xfrm rot="-681903">
            <a:off x="6757524" y="5492628"/>
            <a:ext cx="315468" cy="329035"/>
          </a:xfrm>
          <a:prstGeom prst="rect">
            <a:avLst/>
          </a:prstGeom>
          <a:noFill/>
          <a:ln>
            <a:noFill/>
          </a:ln>
        </p:spPr>
      </p:pic>
      <p:pic>
        <p:nvPicPr>
          <p:cNvPr id="320" name="Google Shape;320;g38a7120b606_0_98"/>
          <p:cNvPicPr preferRelativeResize="0"/>
          <p:nvPr/>
        </p:nvPicPr>
        <p:blipFill rotWithShape="1">
          <a:blip r:embed="rId22">
            <a:alphaModFix/>
          </a:blip>
          <a:srcRect/>
          <a:stretch/>
        </p:blipFill>
        <p:spPr>
          <a:xfrm>
            <a:off x="5602645" y="5879162"/>
            <a:ext cx="315467" cy="325698"/>
          </a:xfrm>
          <a:prstGeom prst="rect">
            <a:avLst/>
          </a:prstGeom>
          <a:noFill/>
          <a:ln>
            <a:noFill/>
          </a:ln>
        </p:spPr>
      </p:pic>
      <p:pic>
        <p:nvPicPr>
          <p:cNvPr id="321" name="Google Shape;321;g38a7120b606_0_98"/>
          <p:cNvPicPr preferRelativeResize="0"/>
          <p:nvPr/>
        </p:nvPicPr>
        <p:blipFill rotWithShape="1">
          <a:blip r:embed="rId23">
            <a:alphaModFix/>
          </a:blip>
          <a:srcRect/>
          <a:stretch/>
        </p:blipFill>
        <p:spPr>
          <a:xfrm>
            <a:off x="6000903" y="5781930"/>
            <a:ext cx="315466" cy="329036"/>
          </a:xfrm>
          <a:prstGeom prst="rect">
            <a:avLst/>
          </a:prstGeom>
          <a:noFill/>
          <a:ln>
            <a:noFill/>
          </a:ln>
        </p:spPr>
      </p:pic>
      <p:pic>
        <p:nvPicPr>
          <p:cNvPr id="322" name="Google Shape;322;g38a7120b606_0_98"/>
          <p:cNvPicPr preferRelativeResize="0"/>
          <p:nvPr/>
        </p:nvPicPr>
        <p:blipFill rotWithShape="1">
          <a:blip r:embed="rId15">
            <a:alphaModFix/>
          </a:blip>
          <a:srcRect/>
          <a:stretch/>
        </p:blipFill>
        <p:spPr>
          <a:xfrm rot="-1277932">
            <a:off x="7838401" y="5299705"/>
            <a:ext cx="340712" cy="357423"/>
          </a:xfrm>
          <a:prstGeom prst="rect">
            <a:avLst/>
          </a:prstGeom>
          <a:noFill/>
          <a:ln>
            <a:noFill/>
          </a:ln>
        </p:spPr>
      </p:pic>
      <p:pic>
        <p:nvPicPr>
          <p:cNvPr id="323" name="Google Shape;323;g38a7120b606_0_98"/>
          <p:cNvPicPr preferRelativeResize="0"/>
          <p:nvPr/>
        </p:nvPicPr>
        <p:blipFill rotWithShape="1">
          <a:blip r:embed="rId17">
            <a:alphaModFix/>
          </a:blip>
          <a:srcRect/>
          <a:stretch/>
        </p:blipFill>
        <p:spPr>
          <a:xfrm rot="-3084756">
            <a:off x="8001584" y="1635215"/>
            <a:ext cx="328368" cy="329950"/>
          </a:xfrm>
          <a:prstGeom prst="rect">
            <a:avLst/>
          </a:prstGeom>
          <a:noFill/>
          <a:ln>
            <a:noFill/>
          </a:ln>
        </p:spPr>
      </p:pic>
      <p:pic>
        <p:nvPicPr>
          <p:cNvPr id="324" name="Google Shape;324;g38a7120b606_0_98"/>
          <p:cNvPicPr preferRelativeResize="0"/>
          <p:nvPr/>
        </p:nvPicPr>
        <p:blipFill rotWithShape="1">
          <a:blip r:embed="rId18">
            <a:alphaModFix/>
          </a:blip>
          <a:srcRect/>
          <a:stretch/>
        </p:blipFill>
        <p:spPr>
          <a:xfrm rot="-9181287">
            <a:off x="8172614" y="1849073"/>
            <a:ext cx="320646" cy="329952"/>
          </a:xfrm>
          <a:prstGeom prst="rect">
            <a:avLst/>
          </a:prstGeom>
          <a:noFill/>
          <a:ln>
            <a:noFill/>
          </a:ln>
        </p:spPr>
      </p:pic>
      <p:pic>
        <p:nvPicPr>
          <p:cNvPr id="325" name="Google Shape;325;g38a7120b606_0_98"/>
          <p:cNvPicPr preferRelativeResize="0"/>
          <p:nvPr/>
        </p:nvPicPr>
        <p:blipFill rotWithShape="1">
          <a:blip r:embed="rId19">
            <a:alphaModFix/>
          </a:blip>
          <a:srcRect/>
          <a:stretch/>
        </p:blipFill>
        <p:spPr>
          <a:xfrm rot="-3564750">
            <a:off x="7906288" y="2283280"/>
            <a:ext cx="315468" cy="327855"/>
          </a:xfrm>
          <a:prstGeom prst="rect">
            <a:avLst/>
          </a:prstGeom>
          <a:noFill/>
          <a:ln>
            <a:noFill/>
          </a:ln>
        </p:spPr>
      </p:pic>
      <p:pic>
        <p:nvPicPr>
          <p:cNvPr id="326" name="Google Shape;326;g38a7120b606_0_98"/>
          <p:cNvPicPr preferRelativeResize="0"/>
          <p:nvPr/>
        </p:nvPicPr>
        <p:blipFill rotWithShape="1">
          <a:blip r:embed="rId20">
            <a:alphaModFix/>
          </a:blip>
          <a:srcRect/>
          <a:stretch/>
        </p:blipFill>
        <p:spPr>
          <a:xfrm rot="10163044">
            <a:off x="8876592" y="2506161"/>
            <a:ext cx="336121" cy="348736"/>
          </a:xfrm>
          <a:prstGeom prst="rect">
            <a:avLst/>
          </a:prstGeom>
          <a:noFill/>
          <a:ln>
            <a:noFill/>
          </a:ln>
        </p:spPr>
      </p:pic>
      <p:pic>
        <p:nvPicPr>
          <p:cNvPr id="327" name="Google Shape;327;g38a7120b606_0_98"/>
          <p:cNvPicPr preferRelativeResize="0"/>
          <p:nvPr/>
        </p:nvPicPr>
        <p:blipFill rotWithShape="1">
          <a:blip r:embed="rId21">
            <a:alphaModFix/>
          </a:blip>
          <a:srcRect/>
          <a:stretch/>
        </p:blipFill>
        <p:spPr>
          <a:xfrm rot="-7604921">
            <a:off x="7993333" y="2777801"/>
            <a:ext cx="315468" cy="329035"/>
          </a:xfrm>
          <a:prstGeom prst="rect">
            <a:avLst/>
          </a:prstGeom>
          <a:noFill/>
          <a:ln>
            <a:noFill/>
          </a:ln>
        </p:spPr>
      </p:pic>
      <p:pic>
        <p:nvPicPr>
          <p:cNvPr id="328" name="Google Shape;328;g38a7120b606_0_98"/>
          <p:cNvPicPr preferRelativeResize="0"/>
          <p:nvPr/>
        </p:nvPicPr>
        <p:blipFill rotWithShape="1">
          <a:blip r:embed="rId22">
            <a:alphaModFix/>
          </a:blip>
          <a:srcRect/>
          <a:stretch/>
        </p:blipFill>
        <p:spPr>
          <a:xfrm rot="-3453899">
            <a:off x="7964553" y="2023543"/>
            <a:ext cx="315467" cy="325698"/>
          </a:xfrm>
          <a:prstGeom prst="rect">
            <a:avLst/>
          </a:prstGeom>
          <a:noFill/>
          <a:ln>
            <a:noFill/>
          </a:ln>
        </p:spPr>
      </p:pic>
      <p:pic>
        <p:nvPicPr>
          <p:cNvPr id="329" name="Google Shape;329;g38a7120b606_0_98"/>
          <p:cNvPicPr preferRelativeResize="0"/>
          <p:nvPr/>
        </p:nvPicPr>
        <p:blipFill rotWithShape="1">
          <a:blip r:embed="rId23">
            <a:alphaModFix/>
          </a:blip>
          <a:srcRect/>
          <a:stretch/>
        </p:blipFill>
        <p:spPr>
          <a:xfrm rot="7616039">
            <a:off x="8510815" y="2891107"/>
            <a:ext cx="315466" cy="329035"/>
          </a:xfrm>
          <a:prstGeom prst="rect">
            <a:avLst/>
          </a:prstGeom>
          <a:noFill/>
          <a:ln>
            <a:noFill/>
          </a:ln>
        </p:spPr>
      </p:pic>
      <p:pic>
        <p:nvPicPr>
          <p:cNvPr id="330" name="Google Shape;330;g38a7120b606_0_98"/>
          <p:cNvPicPr preferRelativeResize="0"/>
          <p:nvPr/>
        </p:nvPicPr>
        <p:blipFill rotWithShape="1">
          <a:blip r:embed="rId15">
            <a:alphaModFix/>
          </a:blip>
          <a:srcRect/>
          <a:stretch/>
        </p:blipFill>
        <p:spPr>
          <a:xfrm rot="7616034">
            <a:off x="8878610" y="2883541"/>
            <a:ext cx="340713" cy="357423"/>
          </a:xfrm>
          <a:prstGeom prst="rect">
            <a:avLst/>
          </a:prstGeom>
          <a:noFill/>
          <a:ln>
            <a:noFill/>
          </a:ln>
        </p:spPr>
      </p:pic>
      <p:grpSp>
        <p:nvGrpSpPr>
          <p:cNvPr id="331" name="Google Shape;331;g38a7120b606_0_98"/>
          <p:cNvGrpSpPr/>
          <p:nvPr/>
        </p:nvGrpSpPr>
        <p:grpSpPr>
          <a:xfrm>
            <a:off x="310700" y="595625"/>
            <a:ext cx="10401590" cy="424800"/>
            <a:chOff x="755699" y="613067"/>
            <a:chExt cx="11616697" cy="424800"/>
          </a:xfrm>
        </p:grpSpPr>
        <p:sp>
          <p:nvSpPr>
            <p:cNvPr id="332" name="Google Shape;332;g38a7120b606_0_98"/>
            <p:cNvSpPr txBox="1"/>
            <p:nvPr/>
          </p:nvSpPr>
          <p:spPr>
            <a:xfrm>
              <a:off x="920795" y="613067"/>
              <a:ext cx="11451600" cy="424800"/>
            </a:xfrm>
            <a:prstGeom prst="rect">
              <a:avLst/>
            </a:prstGeom>
            <a:noFill/>
            <a:ln>
              <a:noFill/>
            </a:ln>
          </p:spPr>
          <p:txBody>
            <a:bodyPr spcFirstLastPara="1" wrap="square" lIns="91425" tIns="45700" rIns="91425" bIns="45700" anchor="t" anchorCtr="0">
              <a:spAutoFit/>
            </a:bodyPr>
            <a:lstStyle/>
            <a:p>
              <a:pPr marL="0" lvl="0" indent="0" algn="l" rtl="0">
                <a:lnSpc>
                  <a:spcPct val="90000"/>
                </a:lnSpc>
                <a:spcBef>
                  <a:spcPts val="0"/>
                </a:spcBef>
                <a:spcAft>
                  <a:spcPts val="0"/>
                </a:spcAft>
                <a:buClr>
                  <a:schemeClr val="dk1"/>
                </a:buClr>
                <a:buSzPts val="1800"/>
                <a:buFont typeface="Century Gothic"/>
                <a:buNone/>
              </a:pPr>
              <a:r>
                <a:rPr lang="es-CL" sz="2400" b="1">
                  <a:solidFill>
                    <a:srgbClr val="FC5411"/>
                  </a:solidFill>
                  <a:latin typeface="Helvetica Neue"/>
                  <a:ea typeface="Helvetica Neue"/>
                  <a:cs typeface="Helvetica Neue"/>
                  <a:sym typeface="Helvetica Neue"/>
                </a:rPr>
                <a:t>Preparación</a:t>
              </a:r>
              <a:endParaRPr sz="2400" b="1">
                <a:solidFill>
                  <a:srgbClr val="FC5411"/>
                </a:solidFill>
                <a:latin typeface="Helvetica Neue"/>
                <a:ea typeface="Helvetica Neue"/>
                <a:cs typeface="Helvetica Neue"/>
                <a:sym typeface="Helvetica Neue"/>
              </a:endParaRPr>
            </a:p>
          </p:txBody>
        </p:sp>
        <p:pic>
          <p:nvPicPr>
            <p:cNvPr id="333" name="Google Shape;333;g38a7120b606_0_98"/>
            <p:cNvPicPr preferRelativeResize="0"/>
            <p:nvPr/>
          </p:nvPicPr>
          <p:blipFill rotWithShape="1">
            <a:blip r:embed="rId24">
              <a:alphaModFix/>
            </a:blip>
            <a:srcRect/>
            <a:stretch/>
          </p:blipFill>
          <p:spPr>
            <a:xfrm>
              <a:off x="755699" y="732905"/>
              <a:ext cx="211581" cy="216500"/>
            </a:xfrm>
            <a:prstGeom prst="rect">
              <a:avLst/>
            </a:prstGeom>
            <a:noFill/>
            <a:ln>
              <a:noFill/>
            </a:ln>
          </p:spPr>
        </p:pic>
      </p:grpSp>
      <p:grpSp>
        <p:nvGrpSpPr>
          <p:cNvPr id="334" name="Google Shape;334;g38a7120b606_0_98"/>
          <p:cNvGrpSpPr/>
          <p:nvPr/>
        </p:nvGrpSpPr>
        <p:grpSpPr>
          <a:xfrm>
            <a:off x="1017875" y="2433550"/>
            <a:ext cx="4972288" cy="785100"/>
            <a:chOff x="4231475" y="1316400"/>
            <a:chExt cx="4972288" cy="785100"/>
          </a:xfrm>
        </p:grpSpPr>
        <p:sp>
          <p:nvSpPr>
            <p:cNvPr id="335" name="Google Shape;335;g38a7120b606_0_98"/>
            <p:cNvSpPr txBox="1"/>
            <p:nvPr/>
          </p:nvSpPr>
          <p:spPr>
            <a:xfrm>
              <a:off x="4231475" y="1316400"/>
              <a:ext cx="1617900" cy="7851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Clr>
                  <a:schemeClr val="dk1"/>
                </a:buClr>
                <a:buSzPts val="1322"/>
                <a:buFont typeface="Arial"/>
                <a:buNone/>
              </a:pPr>
              <a:r>
                <a:rPr lang="es-CL">
                  <a:solidFill>
                    <a:srgbClr val="00495F"/>
                  </a:solidFill>
                  <a:latin typeface="Helvetica Neue"/>
                  <a:ea typeface="Helvetica Neue"/>
                  <a:cs typeface="Helvetica Neue"/>
                  <a:sym typeface="Helvetica Neue"/>
                </a:rPr>
                <a:t>Tarjetas de estrategias al centro</a:t>
              </a:r>
              <a:endParaRPr>
                <a:solidFill>
                  <a:srgbClr val="00495F"/>
                </a:solidFill>
                <a:latin typeface="Helvetica Neue"/>
                <a:ea typeface="Helvetica Neue"/>
                <a:cs typeface="Helvetica Neue"/>
                <a:sym typeface="Helvetica Neue"/>
              </a:endParaRPr>
            </a:p>
            <a:p>
              <a:pPr marL="0" lvl="0" indent="0" algn="r" rtl="0">
                <a:spcBef>
                  <a:spcPts val="0"/>
                </a:spcBef>
                <a:spcAft>
                  <a:spcPts val="0"/>
                </a:spcAft>
                <a:buNone/>
              </a:pPr>
              <a:endParaRPr>
                <a:solidFill>
                  <a:srgbClr val="00495F"/>
                </a:solidFill>
                <a:latin typeface="Helvetica Neue"/>
                <a:ea typeface="Helvetica Neue"/>
                <a:cs typeface="Helvetica Neue"/>
                <a:sym typeface="Helvetica Neue"/>
              </a:endParaRPr>
            </a:p>
          </p:txBody>
        </p:sp>
        <p:grpSp>
          <p:nvGrpSpPr>
            <p:cNvPr id="336" name="Google Shape;336;g38a7120b606_0_98"/>
            <p:cNvGrpSpPr/>
            <p:nvPr/>
          </p:nvGrpSpPr>
          <p:grpSpPr>
            <a:xfrm>
              <a:off x="5797275" y="1452000"/>
              <a:ext cx="3406488" cy="144300"/>
              <a:chOff x="619875" y="1802600"/>
              <a:chExt cx="3406488" cy="144300"/>
            </a:xfrm>
          </p:grpSpPr>
          <p:cxnSp>
            <p:nvCxnSpPr>
              <p:cNvPr id="337" name="Google Shape;337;g38a7120b606_0_98"/>
              <p:cNvCxnSpPr/>
              <p:nvPr/>
            </p:nvCxnSpPr>
            <p:spPr>
              <a:xfrm>
                <a:off x="619875" y="1874750"/>
                <a:ext cx="3262200" cy="0"/>
              </a:xfrm>
              <a:prstGeom prst="straightConnector1">
                <a:avLst/>
              </a:prstGeom>
              <a:noFill/>
              <a:ln w="19050" cap="flat" cmpd="sng">
                <a:solidFill>
                  <a:srgbClr val="00495F"/>
                </a:solidFill>
                <a:prstDash val="solid"/>
                <a:round/>
                <a:headEnd type="none" w="med" len="med"/>
                <a:tailEnd type="none" w="med" len="med"/>
              </a:ln>
            </p:spPr>
          </p:cxnSp>
          <p:sp>
            <p:nvSpPr>
              <p:cNvPr id="338" name="Google Shape;338;g38a7120b606_0_98"/>
              <p:cNvSpPr/>
              <p:nvPr/>
            </p:nvSpPr>
            <p:spPr>
              <a:xfrm>
                <a:off x="3882063" y="1802600"/>
                <a:ext cx="144300" cy="144300"/>
              </a:xfrm>
              <a:prstGeom prst="ellipse">
                <a:avLst/>
              </a:prstGeom>
              <a:solidFill>
                <a:srgbClr val="00495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grpSp>
      <p:grpSp>
        <p:nvGrpSpPr>
          <p:cNvPr id="339" name="Google Shape;339;g38a7120b606_0_98"/>
          <p:cNvGrpSpPr/>
          <p:nvPr/>
        </p:nvGrpSpPr>
        <p:grpSpPr>
          <a:xfrm>
            <a:off x="1017875" y="3441768"/>
            <a:ext cx="3075400" cy="325800"/>
            <a:chOff x="4231475" y="1316405"/>
            <a:chExt cx="3075400" cy="325800"/>
          </a:xfrm>
        </p:grpSpPr>
        <p:sp>
          <p:nvSpPr>
            <p:cNvPr id="340" name="Google Shape;340;g38a7120b606_0_98"/>
            <p:cNvSpPr txBox="1"/>
            <p:nvPr/>
          </p:nvSpPr>
          <p:spPr>
            <a:xfrm>
              <a:off x="4231475" y="1316405"/>
              <a:ext cx="1617900" cy="3258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s-CL">
                  <a:solidFill>
                    <a:srgbClr val="00495F"/>
                  </a:solidFill>
                  <a:latin typeface="Helvetica Neue"/>
                  <a:ea typeface="Helvetica Neue"/>
                  <a:cs typeface="Helvetica Neue"/>
                  <a:sym typeface="Helvetica Neue"/>
                </a:rPr>
                <a:t>Token</a:t>
              </a:r>
              <a:endParaRPr>
                <a:solidFill>
                  <a:srgbClr val="00495F"/>
                </a:solidFill>
                <a:latin typeface="Helvetica Neue"/>
                <a:ea typeface="Helvetica Neue"/>
                <a:cs typeface="Helvetica Neue"/>
                <a:sym typeface="Helvetica Neue"/>
              </a:endParaRPr>
            </a:p>
          </p:txBody>
        </p:sp>
        <p:grpSp>
          <p:nvGrpSpPr>
            <p:cNvPr id="341" name="Google Shape;341;g38a7120b606_0_98"/>
            <p:cNvGrpSpPr/>
            <p:nvPr/>
          </p:nvGrpSpPr>
          <p:grpSpPr>
            <a:xfrm>
              <a:off x="5797275" y="1452000"/>
              <a:ext cx="1509600" cy="144300"/>
              <a:chOff x="619875" y="1802600"/>
              <a:chExt cx="1509600" cy="144300"/>
            </a:xfrm>
          </p:grpSpPr>
          <p:cxnSp>
            <p:nvCxnSpPr>
              <p:cNvPr id="342" name="Google Shape;342;g38a7120b606_0_98"/>
              <p:cNvCxnSpPr/>
              <p:nvPr/>
            </p:nvCxnSpPr>
            <p:spPr>
              <a:xfrm>
                <a:off x="619875" y="1874750"/>
                <a:ext cx="1365300" cy="0"/>
              </a:xfrm>
              <a:prstGeom prst="straightConnector1">
                <a:avLst/>
              </a:prstGeom>
              <a:noFill/>
              <a:ln w="19050" cap="flat" cmpd="sng">
                <a:solidFill>
                  <a:srgbClr val="00495F"/>
                </a:solidFill>
                <a:prstDash val="solid"/>
                <a:round/>
                <a:headEnd type="none" w="med" len="med"/>
                <a:tailEnd type="none" w="med" len="med"/>
              </a:ln>
            </p:spPr>
          </p:cxnSp>
          <p:sp>
            <p:nvSpPr>
              <p:cNvPr id="343" name="Google Shape;343;g38a7120b606_0_98"/>
              <p:cNvSpPr/>
              <p:nvPr/>
            </p:nvSpPr>
            <p:spPr>
              <a:xfrm>
                <a:off x="1985175" y="1802600"/>
                <a:ext cx="144300" cy="144300"/>
              </a:xfrm>
              <a:prstGeom prst="ellipse">
                <a:avLst/>
              </a:prstGeom>
              <a:solidFill>
                <a:srgbClr val="00495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grpSp>
      <p:grpSp>
        <p:nvGrpSpPr>
          <p:cNvPr id="344" name="Google Shape;344;g38a7120b606_0_98"/>
          <p:cNvGrpSpPr/>
          <p:nvPr/>
        </p:nvGrpSpPr>
        <p:grpSpPr>
          <a:xfrm>
            <a:off x="1017875" y="4854850"/>
            <a:ext cx="6207313" cy="609900"/>
            <a:chOff x="4231475" y="1316400"/>
            <a:chExt cx="6207313" cy="609900"/>
          </a:xfrm>
        </p:grpSpPr>
        <p:sp>
          <p:nvSpPr>
            <p:cNvPr id="345" name="Google Shape;345;g38a7120b606_0_98"/>
            <p:cNvSpPr txBox="1"/>
            <p:nvPr/>
          </p:nvSpPr>
          <p:spPr>
            <a:xfrm>
              <a:off x="4231475" y="1316400"/>
              <a:ext cx="1617900" cy="6099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s-CL">
                  <a:solidFill>
                    <a:srgbClr val="00495F"/>
                  </a:solidFill>
                  <a:latin typeface="Helvetica Neue"/>
                  <a:ea typeface="Helvetica Neue"/>
                  <a:cs typeface="Helvetica Neue"/>
                  <a:sym typeface="Helvetica Neue"/>
                </a:rPr>
                <a:t>Ficha de votación del 1 al 8 por c/u</a:t>
              </a:r>
              <a:endParaRPr>
                <a:solidFill>
                  <a:srgbClr val="00495F"/>
                </a:solidFill>
                <a:latin typeface="Helvetica Neue"/>
                <a:ea typeface="Helvetica Neue"/>
                <a:cs typeface="Helvetica Neue"/>
                <a:sym typeface="Helvetica Neue"/>
              </a:endParaRPr>
            </a:p>
          </p:txBody>
        </p:sp>
        <p:grpSp>
          <p:nvGrpSpPr>
            <p:cNvPr id="346" name="Google Shape;346;g38a7120b606_0_98"/>
            <p:cNvGrpSpPr/>
            <p:nvPr/>
          </p:nvGrpSpPr>
          <p:grpSpPr>
            <a:xfrm>
              <a:off x="5797188" y="1452000"/>
              <a:ext cx="4641600" cy="144300"/>
              <a:chOff x="619788" y="1802600"/>
              <a:chExt cx="4641600" cy="144300"/>
            </a:xfrm>
          </p:grpSpPr>
          <p:cxnSp>
            <p:nvCxnSpPr>
              <p:cNvPr id="347" name="Google Shape;347;g38a7120b606_0_98"/>
              <p:cNvCxnSpPr>
                <a:endCxn id="348" idx="2"/>
              </p:cNvCxnSpPr>
              <p:nvPr/>
            </p:nvCxnSpPr>
            <p:spPr>
              <a:xfrm>
                <a:off x="619788" y="1874750"/>
                <a:ext cx="4497300" cy="0"/>
              </a:xfrm>
              <a:prstGeom prst="straightConnector1">
                <a:avLst/>
              </a:prstGeom>
              <a:noFill/>
              <a:ln w="19050" cap="flat" cmpd="sng">
                <a:solidFill>
                  <a:srgbClr val="00495F"/>
                </a:solidFill>
                <a:prstDash val="solid"/>
                <a:round/>
                <a:headEnd type="none" w="med" len="med"/>
                <a:tailEnd type="none" w="med" len="med"/>
              </a:ln>
            </p:spPr>
          </p:cxnSp>
          <p:sp>
            <p:nvSpPr>
              <p:cNvPr id="348" name="Google Shape;348;g38a7120b606_0_98"/>
              <p:cNvSpPr/>
              <p:nvPr/>
            </p:nvSpPr>
            <p:spPr>
              <a:xfrm>
                <a:off x="5117088" y="1802600"/>
                <a:ext cx="144300" cy="144300"/>
              </a:xfrm>
              <a:prstGeom prst="ellipse">
                <a:avLst/>
              </a:prstGeom>
              <a:solidFill>
                <a:srgbClr val="00495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grpSp>
        <p:nvGrpSpPr>
          <p:cNvPr id="353" name="Google Shape;353;g38a7120b606_0_145"/>
          <p:cNvGrpSpPr/>
          <p:nvPr/>
        </p:nvGrpSpPr>
        <p:grpSpPr>
          <a:xfrm>
            <a:off x="310700" y="595625"/>
            <a:ext cx="10401590" cy="461700"/>
            <a:chOff x="755699" y="613067"/>
            <a:chExt cx="11616697" cy="461700"/>
          </a:xfrm>
        </p:grpSpPr>
        <p:sp>
          <p:nvSpPr>
            <p:cNvPr id="354" name="Google Shape;354;g38a7120b606_0_145"/>
            <p:cNvSpPr txBox="1"/>
            <p:nvPr/>
          </p:nvSpPr>
          <p:spPr>
            <a:xfrm>
              <a:off x="920795" y="613067"/>
              <a:ext cx="11451600" cy="4617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2800"/>
                <a:buFont typeface="Arial"/>
                <a:buNone/>
              </a:pPr>
              <a:r>
                <a:rPr lang="es-CL" sz="2400" b="1">
                  <a:solidFill>
                    <a:srgbClr val="FC5411"/>
                  </a:solidFill>
                  <a:latin typeface="Helvetica Neue"/>
                  <a:ea typeface="Helvetica Neue"/>
                  <a:cs typeface="Helvetica Neue"/>
                  <a:sym typeface="Helvetica Neue"/>
                </a:rPr>
                <a:t>Ronda 1 - ¿Qué harías tú?</a:t>
              </a:r>
              <a:endParaRPr sz="2400" b="1">
                <a:solidFill>
                  <a:srgbClr val="FC5411"/>
                </a:solidFill>
                <a:latin typeface="Helvetica Neue"/>
                <a:ea typeface="Helvetica Neue"/>
                <a:cs typeface="Helvetica Neue"/>
                <a:sym typeface="Helvetica Neue"/>
              </a:endParaRPr>
            </a:p>
          </p:txBody>
        </p:sp>
        <p:pic>
          <p:nvPicPr>
            <p:cNvPr id="355" name="Google Shape;355;g38a7120b606_0_145"/>
            <p:cNvPicPr preferRelativeResize="0"/>
            <p:nvPr/>
          </p:nvPicPr>
          <p:blipFill rotWithShape="1">
            <a:blip r:embed="rId3">
              <a:alphaModFix/>
            </a:blip>
            <a:srcRect/>
            <a:stretch/>
          </p:blipFill>
          <p:spPr>
            <a:xfrm>
              <a:off x="755699" y="732905"/>
              <a:ext cx="211581" cy="216500"/>
            </a:xfrm>
            <a:prstGeom prst="rect">
              <a:avLst/>
            </a:prstGeom>
            <a:noFill/>
            <a:ln>
              <a:noFill/>
            </a:ln>
          </p:spPr>
        </p:pic>
      </p:grpSp>
      <p:grpSp>
        <p:nvGrpSpPr>
          <p:cNvPr id="356" name="Google Shape;356;g38a7120b606_0_145"/>
          <p:cNvGrpSpPr/>
          <p:nvPr/>
        </p:nvGrpSpPr>
        <p:grpSpPr>
          <a:xfrm>
            <a:off x="6177126" y="1378641"/>
            <a:ext cx="3471259" cy="2400966"/>
            <a:chOff x="5891075" y="1196017"/>
            <a:chExt cx="3594924" cy="2486502"/>
          </a:xfrm>
        </p:grpSpPr>
        <p:pic>
          <p:nvPicPr>
            <p:cNvPr id="357" name="Google Shape;357;g38a7120b606_0_145" title="Captura de pantalla 2026-03-30 a la(s) 9.23.07 a.m..png"/>
            <p:cNvPicPr preferRelativeResize="0"/>
            <p:nvPr/>
          </p:nvPicPr>
          <p:blipFill>
            <a:blip r:embed="rId4">
              <a:alphaModFix/>
            </a:blip>
            <a:stretch>
              <a:fillRect/>
            </a:stretch>
          </p:blipFill>
          <p:spPr>
            <a:xfrm>
              <a:off x="5891075" y="1196016"/>
              <a:ext cx="1729543" cy="2477931"/>
            </a:xfrm>
            <a:prstGeom prst="rect">
              <a:avLst/>
            </a:prstGeom>
            <a:noFill/>
            <a:ln>
              <a:noFill/>
            </a:ln>
          </p:spPr>
        </p:pic>
        <p:pic>
          <p:nvPicPr>
            <p:cNvPr id="358" name="Google Shape;358;g38a7120b606_0_145" title="Captura de pantalla 2026-03-30 a la(s) 9.23.41 a.m..png"/>
            <p:cNvPicPr preferRelativeResize="0"/>
            <p:nvPr/>
          </p:nvPicPr>
          <p:blipFill>
            <a:blip r:embed="rId5">
              <a:alphaModFix/>
            </a:blip>
            <a:stretch>
              <a:fillRect/>
            </a:stretch>
          </p:blipFill>
          <p:spPr>
            <a:xfrm>
              <a:off x="7756450" y="1204575"/>
              <a:ext cx="1729549" cy="2477943"/>
            </a:xfrm>
            <a:prstGeom prst="rect">
              <a:avLst/>
            </a:prstGeom>
            <a:noFill/>
            <a:ln>
              <a:noFill/>
            </a:ln>
          </p:spPr>
        </p:pic>
      </p:grpSp>
      <p:pic>
        <p:nvPicPr>
          <p:cNvPr id="359" name="Google Shape;359;g38a7120b606_0_145" title="Profesora_Tarjetas.png"/>
          <p:cNvPicPr preferRelativeResize="0"/>
          <p:nvPr/>
        </p:nvPicPr>
        <p:blipFill rotWithShape="1">
          <a:blip r:embed="rId6">
            <a:alphaModFix/>
          </a:blip>
          <a:srcRect l="20189" t="3235" r="21208" b="46999"/>
          <a:stretch/>
        </p:blipFill>
        <p:spPr>
          <a:xfrm>
            <a:off x="310688" y="2451311"/>
            <a:ext cx="2638625" cy="4408412"/>
          </a:xfrm>
          <a:prstGeom prst="rect">
            <a:avLst/>
          </a:prstGeom>
          <a:noFill/>
          <a:ln>
            <a:noFill/>
          </a:ln>
        </p:spPr>
      </p:pic>
      <p:grpSp>
        <p:nvGrpSpPr>
          <p:cNvPr id="360" name="Google Shape;360;g38a7120b606_0_145"/>
          <p:cNvGrpSpPr/>
          <p:nvPr/>
        </p:nvGrpSpPr>
        <p:grpSpPr>
          <a:xfrm>
            <a:off x="4320537" y="4117814"/>
            <a:ext cx="7184473" cy="2396265"/>
            <a:chOff x="4320750" y="4032773"/>
            <a:chExt cx="7440424" cy="2481633"/>
          </a:xfrm>
        </p:grpSpPr>
        <p:pic>
          <p:nvPicPr>
            <p:cNvPr id="361" name="Google Shape;361;g38a7120b606_0_145" title="Captura de pantalla 2026-03-30 a la(s) 9.24.31 a.m..png"/>
            <p:cNvPicPr preferRelativeResize="0"/>
            <p:nvPr/>
          </p:nvPicPr>
          <p:blipFill>
            <a:blip r:embed="rId7">
              <a:alphaModFix/>
            </a:blip>
            <a:stretch>
              <a:fillRect/>
            </a:stretch>
          </p:blipFill>
          <p:spPr>
            <a:xfrm>
              <a:off x="4320750" y="4032776"/>
              <a:ext cx="1729549" cy="2477927"/>
            </a:xfrm>
            <a:prstGeom prst="rect">
              <a:avLst/>
            </a:prstGeom>
            <a:noFill/>
            <a:ln>
              <a:noFill/>
            </a:ln>
          </p:spPr>
        </p:pic>
        <p:pic>
          <p:nvPicPr>
            <p:cNvPr id="362" name="Google Shape;362;g38a7120b606_0_145" title="Captura de pantalla 2026-03-30 a la(s) 9.52.35 a.m..png"/>
            <p:cNvPicPr preferRelativeResize="0"/>
            <p:nvPr/>
          </p:nvPicPr>
          <p:blipFill>
            <a:blip r:embed="rId8">
              <a:alphaModFix/>
            </a:blip>
            <a:stretch>
              <a:fillRect/>
            </a:stretch>
          </p:blipFill>
          <p:spPr>
            <a:xfrm>
              <a:off x="6224375" y="4035950"/>
              <a:ext cx="1729549" cy="2471577"/>
            </a:xfrm>
            <a:prstGeom prst="rect">
              <a:avLst/>
            </a:prstGeom>
            <a:noFill/>
            <a:ln>
              <a:noFill/>
            </a:ln>
          </p:spPr>
        </p:pic>
        <p:pic>
          <p:nvPicPr>
            <p:cNvPr id="363" name="Google Shape;363;g38a7120b606_0_145" title="Captura de pantalla 2026-03-30 a la(s) 9.53.49 a.m..png"/>
            <p:cNvPicPr preferRelativeResize="0"/>
            <p:nvPr/>
          </p:nvPicPr>
          <p:blipFill>
            <a:blip r:embed="rId9">
              <a:alphaModFix/>
            </a:blip>
            <a:stretch>
              <a:fillRect/>
            </a:stretch>
          </p:blipFill>
          <p:spPr>
            <a:xfrm>
              <a:off x="8128000" y="4035947"/>
              <a:ext cx="1729549" cy="2478459"/>
            </a:xfrm>
            <a:prstGeom prst="rect">
              <a:avLst/>
            </a:prstGeom>
            <a:noFill/>
            <a:ln>
              <a:noFill/>
            </a:ln>
          </p:spPr>
        </p:pic>
        <p:pic>
          <p:nvPicPr>
            <p:cNvPr id="364" name="Google Shape;364;g38a7120b606_0_145" title="Captura de pantalla 2026-03-30 a la(s) 9.54.17 a.m..png"/>
            <p:cNvPicPr preferRelativeResize="0"/>
            <p:nvPr/>
          </p:nvPicPr>
          <p:blipFill>
            <a:blip r:embed="rId10">
              <a:alphaModFix/>
            </a:blip>
            <a:stretch>
              <a:fillRect/>
            </a:stretch>
          </p:blipFill>
          <p:spPr>
            <a:xfrm>
              <a:off x="10031625" y="4032773"/>
              <a:ext cx="1729549" cy="2466361"/>
            </a:xfrm>
            <a:prstGeom prst="rect">
              <a:avLst/>
            </a:prstGeom>
            <a:noFill/>
            <a:ln>
              <a:noFill/>
            </a:ln>
          </p:spPr>
        </p:pic>
      </p:grpSp>
      <p:grpSp>
        <p:nvGrpSpPr>
          <p:cNvPr id="365" name="Google Shape;365;g38a7120b606_0_145"/>
          <p:cNvGrpSpPr/>
          <p:nvPr/>
        </p:nvGrpSpPr>
        <p:grpSpPr>
          <a:xfrm>
            <a:off x="3383525" y="1462475"/>
            <a:ext cx="3318688" cy="785100"/>
            <a:chOff x="3832475" y="1316400"/>
            <a:chExt cx="3318688" cy="785100"/>
          </a:xfrm>
        </p:grpSpPr>
        <p:sp>
          <p:nvSpPr>
            <p:cNvPr id="366" name="Google Shape;366;g38a7120b606_0_145"/>
            <p:cNvSpPr txBox="1"/>
            <p:nvPr/>
          </p:nvSpPr>
          <p:spPr>
            <a:xfrm>
              <a:off x="3832475" y="1316400"/>
              <a:ext cx="2016900" cy="7851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s-CL">
                  <a:solidFill>
                    <a:srgbClr val="00495F"/>
                  </a:solidFill>
                  <a:latin typeface="Helvetica Neue"/>
                  <a:ea typeface="Helvetica Neue"/>
                  <a:cs typeface="Helvetica Neue"/>
                  <a:sym typeface="Helvetica Neue"/>
                </a:rPr>
                <a:t>La persona que facilita comienza leyendo la historia del caso.</a:t>
              </a:r>
              <a:endParaRPr>
                <a:solidFill>
                  <a:srgbClr val="00495F"/>
                </a:solidFill>
                <a:latin typeface="Helvetica Neue"/>
                <a:ea typeface="Helvetica Neue"/>
                <a:cs typeface="Helvetica Neue"/>
                <a:sym typeface="Helvetica Neue"/>
              </a:endParaRPr>
            </a:p>
          </p:txBody>
        </p:sp>
        <p:grpSp>
          <p:nvGrpSpPr>
            <p:cNvPr id="367" name="Google Shape;367;g38a7120b606_0_145"/>
            <p:cNvGrpSpPr/>
            <p:nvPr/>
          </p:nvGrpSpPr>
          <p:grpSpPr>
            <a:xfrm>
              <a:off x="5797275" y="1452000"/>
              <a:ext cx="1353888" cy="144300"/>
              <a:chOff x="619875" y="1802600"/>
              <a:chExt cx="1353888" cy="144300"/>
            </a:xfrm>
          </p:grpSpPr>
          <p:cxnSp>
            <p:nvCxnSpPr>
              <p:cNvPr id="368" name="Google Shape;368;g38a7120b606_0_145"/>
              <p:cNvCxnSpPr/>
              <p:nvPr/>
            </p:nvCxnSpPr>
            <p:spPr>
              <a:xfrm>
                <a:off x="619875" y="1874750"/>
                <a:ext cx="1209600" cy="0"/>
              </a:xfrm>
              <a:prstGeom prst="straightConnector1">
                <a:avLst/>
              </a:prstGeom>
              <a:noFill/>
              <a:ln w="19050" cap="flat" cmpd="sng">
                <a:solidFill>
                  <a:srgbClr val="00495F"/>
                </a:solidFill>
                <a:prstDash val="solid"/>
                <a:round/>
                <a:headEnd type="none" w="med" len="med"/>
                <a:tailEnd type="none" w="med" len="med"/>
              </a:ln>
            </p:spPr>
          </p:cxnSp>
          <p:sp>
            <p:nvSpPr>
              <p:cNvPr id="369" name="Google Shape;369;g38a7120b606_0_145"/>
              <p:cNvSpPr/>
              <p:nvPr/>
            </p:nvSpPr>
            <p:spPr>
              <a:xfrm>
                <a:off x="1829463" y="1802600"/>
                <a:ext cx="144300" cy="144300"/>
              </a:xfrm>
              <a:prstGeom prst="ellipse">
                <a:avLst/>
              </a:prstGeom>
              <a:solidFill>
                <a:srgbClr val="00495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grpSp>
      <p:grpSp>
        <p:nvGrpSpPr>
          <p:cNvPr id="370" name="Google Shape;370;g38a7120b606_0_145"/>
          <p:cNvGrpSpPr/>
          <p:nvPr/>
        </p:nvGrpSpPr>
        <p:grpSpPr>
          <a:xfrm>
            <a:off x="2949325" y="4236425"/>
            <a:ext cx="1981038" cy="952200"/>
            <a:chOff x="5170125" y="1316400"/>
            <a:chExt cx="1981038" cy="952200"/>
          </a:xfrm>
        </p:grpSpPr>
        <p:sp>
          <p:nvSpPr>
            <p:cNvPr id="371" name="Google Shape;371;g38a7120b606_0_145"/>
            <p:cNvSpPr txBox="1"/>
            <p:nvPr/>
          </p:nvSpPr>
          <p:spPr>
            <a:xfrm>
              <a:off x="5170125" y="1316400"/>
              <a:ext cx="1145700" cy="952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s-CL">
                  <a:solidFill>
                    <a:srgbClr val="00495F"/>
                  </a:solidFill>
                  <a:latin typeface="Helvetica Neue"/>
                  <a:ea typeface="Helvetica Neue"/>
                  <a:cs typeface="Helvetica Neue"/>
                  <a:sym typeface="Helvetica Neue"/>
                </a:rPr>
                <a:t>Luego, muestra los datos respectivos.</a:t>
              </a:r>
              <a:endParaRPr>
                <a:solidFill>
                  <a:srgbClr val="00495F"/>
                </a:solidFill>
                <a:latin typeface="Helvetica Neue"/>
                <a:ea typeface="Helvetica Neue"/>
                <a:cs typeface="Helvetica Neue"/>
                <a:sym typeface="Helvetica Neue"/>
              </a:endParaRPr>
            </a:p>
          </p:txBody>
        </p:sp>
        <p:grpSp>
          <p:nvGrpSpPr>
            <p:cNvPr id="372" name="Google Shape;372;g38a7120b606_0_145"/>
            <p:cNvGrpSpPr/>
            <p:nvPr/>
          </p:nvGrpSpPr>
          <p:grpSpPr>
            <a:xfrm>
              <a:off x="6271725" y="1452000"/>
              <a:ext cx="879438" cy="144300"/>
              <a:chOff x="1094325" y="1802600"/>
              <a:chExt cx="879438" cy="144300"/>
            </a:xfrm>
          </p:grpSpPr>
          <p:cxnSp>
            <p:nvCxnSpPr>
              <p:cNvPr id="373" name="Google Shape;373;g38a7120b606_0_145"/>
              <p:cNvCxnSpPr/>
              <p:nvPr/>
            </p:nvCxnSpPr>
            <p:spPr>
              <a:xfrm>
                <a:off x="1094325" y="1874750"/>
                <a:ext cx="735300" cy="0"/>
              </a:xfrm>
              <a:prstGeom prst="straightConnector1">
                <a:avLst/>
              </a:prstGeom>
              <a:noFill/>
              <a:ln w="19050" cap="flat" cmpd="sng">
                <a:solidFill>
                  <a:srgbClr val="00495F"/>
                </a:solidFill>
                <a:prstDash val="solid"/>
                <a:round/>
                <a:headEnd type="none" w="med" len="med"/>
                <a:tailEnd type="none" w="med" len="med"/>
              </a:ln>
            </p:spPr>
          </p:cxnSp>
          <p:sp>
            <p:nvSpPr>
              <p:cNvPr id="374" name="Google Shape;374;g38a7120b606_0_145"/>
              <p:cNvSpPr/>
              <p:nvPr/>
            </p:nvSpPr>
            <p:spPr>
              <a:xfrm>
                <a:off x="1829463" y="1802600"/>
                <a:ext cx="144300" cy="144300"/>
              </a:xfrm>
              <a:prstGeom prst="ellipse">
                <a:avLst/>
              </a:prstGeom>
              <a:solidFill>
                <a:srgbClr val="00495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pic>
        <p:nvPicPr>
          <p:cNvPr id="379" name="Google Shape;379;g38a7120b606_0_160" title="Captura de pantalla 2026-03-30 a la(s) 10.03.20 a.m..png"/>
          <p:cNvPicPr preferRelativeResize="0"/>
          <p:nvPr/>
        </p:nvPicPr>
        <p:blipFill>
          <a:blip r:embed="rId3">
            <a:alphaModFix/>
          </a:blip>
          <a:stretch>
            <a:fillRect/>
          </a:stretch>
        </p:blipFill>
        <p:spPr>
          <a:xfrm>
            <a:off x="5401550" y="1609875"/>
            <a:ext cx="6392177" cy="4041925"/>
          </a:xfrm>
          <a:prstGeom prst="rect">
            <a:avLst/>
          </a:prstGeom>
          <a:noFill/>
          <a:ln>
            <a:noFill/>
          </a:ln>
        </p:spPr>
      </p:pic>
      <p:grpSp>
        <p:nvGrpSpPr>
          <p:cNvPr id="380" name="Google Shape;380;g38a7120b606_0_160"/>
          <p:cNvGrpSpPr/>
          <p:nvPr/>
        </p:nvGrpSpPr>
        <p:grpSpPr>
          <a:xfrm>
            <a:off x="310700" y="595625"/>
            <a:ext cx="10401590" cy="461700"/>
            <a:chOff x="755699" y="613067"/>
            <a:chExt cx="11616697" cy="461700"/>
          </a:xfrm>
        </p:grpSpPr>
        <p:sp>
          <p:nvSpPr>
            <p:cNvPr id="381" name="Google Shape;381;g38a7120b606_0_160"/>
            <p:cNvSpPr txBox="1"/>
            <p:nvPr/>
          </p:nvSpPr>
          <p:spPr>
            <a:xfrm>
              <a:off x="920795" y="613067"/>
              <a:ext cx="11451600" cy="4617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2800"/>
                <a:buFont typeface="Arial"/>
                <a:buNone/>
              </a:pPr>
              <a:r>
                <a:rPr lang="es-CL" sz="2400" b="1">
                  <a:solidFill>
                    <a:srgbClr val="FC5411"/>
                  </a:solidFill>
                  <a:latin typeface="Helvetica Neue"/>
                  <a:ea typeface="Helvetica Neue"/>
                  <a:cs typeface="Helvetica Neue"/>
                  <a:sym typeface="Helvetica Neue"/>
                </a:rPr>
                <a:t>Ronda 1 - ¿Qué harías tú?</a:t>
              </a:r>
              <a:endParaRPr sz="2400" b="1">
                <a:solidFill>
                  <a:srgbClr val="FC5411"/>
                </a:solidFill>
                <a:latin typeface="Helvetica Neue"/>
                <a:ea typeface="Helvetica Neue"/>
                <a:cs typeface="Helvetica Neue"/>
                <a:sym typeface="Helvetica Neue"/>
              </a:endParaRPr>
            </a:p>
          </p:txBody>
        </p:sp>
        <p:pic>
          <p:nvPicPr>
            <p:cNvPr id="382" name="Google Shape;382;g38a7120b606_0_160"/>
            <p:cNvPicPr preferRelativeResize="0"/>
            <p:nvPr/>
          </p:nvPicPr>
          <p:blipFill rotWithShape="1">
            <a:blip r:embed="rId4">
              <a:alphaModFix/>
            </a:blip>
            <a:srcRect/>
            <a:stretch/>
          </p:blipFill>
          <p:spPr>
            <a:xfrm>
              <a:off x="755699" y="732905"/>
              <a:ext cx="211581" cy="216500"/>
            </a:xfrm>
            <a:prstGeom prst="rect">
              <a:avLst/>
            </a:prstGeom>
            <a:noFill/>
            <a:ln>
              <a:noFill/>
            </a:ln>
          </p:spPr>
        </p:pic>
      </p:grpSp>
      <p:grpSp>
        <p:nvGrpSpPr>
          <p:cNvPr id="383" name="Google Shape;383;g38a7120b606_0_160"/>
          <p:cNvGrpSpPr/>
          <p:nvPr/>
        </p:nvGrpSpPr>
        <p:grpSpPr>
          <a:xfrm>
            <a:off x="2334550" y="1788000"/>
            <a:ext cx="3318688" cy="785100"/>
            <a:chOff x="3832475" y="1316400"/>
            <a:chExt cx="3318688" cy="785100"/>
          </a:xfrm>
        </p:grpSpPr>
        <p:sp>
          <p:nvSpPr>
            <p:cNvPr id="384" name="Google Shape;384;g38a7120b606_0_160"/>
            <p:cNvSpPr txBox="1"/>
            <p:nvPr/>
          </p:nvSpPr>
          <p:spPr>
            <a:xfrm>
              <a:off x="3832475" y="1316400"/>
              <a:ext cx="2016900" cy="7851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s-CL">
                  <a:solidFill>
                    <a:srgbClr val="00495F"/>
                  </a:solidFill>
                  <a:latin typeface="Helvetica Neue"/>
                  <a:ea typeface="Helvetica Neue"/>
                  <a:cs typeface="Helvetica Neue"/>
                  <a:sym typeface="Helvetica Neue"/>
                </a:rPr>
                <a:t>Cada participante mira las 8 tarjetas de estrategias.</a:t>
              </a:r>
              <a:endParaRPr>
                <a:solidFill>
                  <a:srgbClr val="00495F"/>
                </a:solidFill>
                <a:latin typeface="Helvetica Neue"/>
                <a:ea typeface="Helvetica Neue"/>
                <a:cs typeface="Helvetica Neue"/>
                <a:sym typeface="Helvetica Neue"/>
              </a:endParaRPr>
            </a:p>
          </p:txBody>
        </p:sp>
        <p:grpSp>
          <p:nvGrpSpPr>
            <p:cNvPr id="385" name="Google Shape;385;g38a7120b606_0_160"/>
            <p:cNvGrpSpPr/>
            <p:nvPr/>
          </p:nvGrpSpPr>
          <p:grpSpPr>
            <a:xfrm>
              <a:off x="5797275" y="1452000"/>
              <a:ext cx="1353888" cy="144300"/>
              <a:chOff x="619875" y="1802600"/>
              <a:chExt cx="1353888" cy="144300"/>
            </a:xfrm>
          </p:grpSpPr>
          <p:cxnSp>
            <p:nvCxnSpPr>
              <p:cNvPr id="386" name="Google Shape;386;g38a7120b606_0_160"/>
              <p:cNvCxnSpPr/>
              <p:nvPr/>
            </p:nvCxnSpPr>
            <p:spPr>
              <a:xfrm>
                <a:off x="619875" y="1874750"/>
                <a:ext cx="1209600" cy="0"/>
              </a:xfrm>
              <a:prstGeom prst="straightConnector1">
                <a:avLst/>
              </a:prstGeom>
              <a:noFill/>
              <a:ln w="19050" cap="flat" cmpd="sng">
                <a:solidFill>
                  <a:srgbClr val="00495F"/>
                </a:solidFill>
                <a:prstDash val="solid"/>
                <a:round/>
                <a:headEnd type="none" w="med" len="med"/>
                <a:tailEnd type="none" w="med" len="med"/>
              </a:ln>
            </p:spPr>
          </p:cxnSp>
          <p:sp>
            <p:nvSpPr>
              <p:cNvPr id="387" name="Google Shape;387;g38a7120b606_0_160"/>
              <p:cNvSpPr/>
              <p:nvPr/>
            </p:nvSpPr>
            <p:spPr>
              <a:xfrm>
                <a:off x="1829463" y="1802600"/>
                <a:ext cx="144300" cy="144300"/>
              </a:xfrm>
              <a:prstGeom prst="ellipse">
                <a:avLst/>
              </a:prstGeom>
              <a:solidFill>
                <a:srgbClr val="00495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grpSp>
      <p:pic>
        <p:nvPicPr>
          <p:cNvPr id="388" name="Google Shape;388;g38a7120b606_0_160" title="Captura de pantalla 2026-03-30 a la(s) 10.05.40 a.m..png"/>
          <p:cNvPicPr preferRelativeResize="0"/>
          <p:nvPr/>
        </p:nvPicPr>
        <p:blipFill>
          <a:blip r:embed="rId5">
            <a:alphaModFix/>
          </a:blip>
          <a:stretch>
            <a:fillRect/>
          </a:stretch>
        </p:blipFill>
        <p:spPr>
          <a:xfrm>
            <a:off x="833025" y="4405450"/>
            <a:ext cx="3851786" cy="1839376"/>
          </a:xfrm>
          <a:prstGeom prst="rect">
            <a:avLst/>
          </a:prstGeom>
          <a:noFill/>
          <a:ln>
            <a:noFill/>
          </a:ln>
        </p:spPr>
      </p:pic>
      <p:grpSp>
        <p:nvGrpSpPr>
          <p:cNvPr id="389" name="Google Shape;389;g38a7120b606_0_160"/>
          <p:cNvGrpSpPr/>
          <p:nvPr/>
        </p:nvGrpSpPr>
        <p:grpSpPr>
          <a:xfrm>
            <a:off x="1151100" y="3156075"/>
            <a:ext cx="3122100" cy="1545931"/>
            <a:chOff x="4150550" y="1594613"/>
            <a:chExt cx="3122100" cy="1545931"/>
          </a:xfrm>
        </p:grpSpPr>
        <p:sp>
          <p:nvSpPr>
            <p:cNvPr id="390" name="Google Shape;390;g38a7120b606_0_160"/>
            <p:cNvSpPr txBox="1"/>
            <p:nvPr/>
          </p:nvSpPr>
          <p:spPr>
            <a:xfrm>
              <a:off x="4150550" y="1594613"/>
              <a:ext cx="3122100" cy="819600"/>
            </a:xfrm>
            <a:prstGeom prst="rect">
              <a:avLst/>
            </a:prstGeom>
            <a:noFill/>
            <a:ln>
              <a:noFill/>
            </a:ln>
          </p:spPr>
          <p:txBody>
            <a:bodyPr spcFirstLastPara="1" wrap="square" lIns="91425" tIns="91425" rIns="121550" bIns="91425" anchor="t" anchorCtr="0">
              <a:noAutofit/>
            </a:bodyPr>
            <a:lstStyle/>
            <a:p>
              <a:pPr marL="0" lvl="0" indent="0" algn="l" rtl="0">
                <a:lnSpc>
                  <a:spcPct val="115000"/>
                </a:lnSpc>
                <a:spcBef>
                  <a:spcPts val="0"/>
                </a:spcBef>
                <a:spcAft>
                  <a:spcPts val="0"/>
                </a:spcAft>
                <a:buNone/>
              </a:pPr>
              <a:r>
                <a:rPr lang="es-CL">
                  <a:solidFill>
                    <a:srgbClr val="00495F"/>
                  </a:solidFill>
                  <a:latin typeface="Helvetica Neue"/>
                  <a:ea typeface="Helvetica Neue"/>
                  <a:cs typeface="Helvetica Neue"/>
                  <a:sym typeface="Helvetica Neue"/>
                </a:rPr>
                <a:t>Individualmente, cada participante selecciona en secreto la estrategia. Luego votan al mismo tiempo.</a:t>
              </a:r>
              <a:endParaRPr>
                <a:solidFill>
                  <a:srgbClr val="00495F"/>
                </a:solidFill>
                <a:latin typeface="Helvetica Neue"/>
                <a:ea typeface="Helvetica Neue"/>
                <a:cs typeface="Helvetica Neue"/>
                <a:sym typeface="Helvetica Neue"/>
              </a:endParaRPr>
            </a:p>
          </p:txBody>
        </p:sp>
        <p:grpSp>
          <p:nvGrpSpPr>
            <p:cNvPr id="391" name="Google Shape;391;g38a7120b606_0_160"/>
            <p:cNvGrpSpPr/>
            <p:nvPr/>
          </p:nvGrpSpPr>
          <p:grpSpPr>
            <a:xfrm>
              <a:off x="5129894" y="2414213"/>
              <a:ext cx="144300" cy="726331"/>
              <a:chOff x="-47506" y="2764813"/>
              <a:chExt cx="144300" cy="726331"/>
            </a:xfrm>
          </p:grpSpPr>
          <p:cxnSp>
            <p:nvCxnSpPr>
              <p:cNvPr id="392" name="Google Shape;392;g38a7120b606_0_160"/>
              <p:cNvCxnSpPr/>
              <p:nvPr/>
            </p:nvCxnSpPr>
            <p:spPr>
              <a:xfrm>
                <a:off x="24650" y="2764813"/>
                <a:ext cx="0" cy="582300"/>
              </a:xfrm>
              <a:prstGeom prst="straightConnector1">
                <a:avLst/>
              </a:prstGeom>
              <a:noFill/>
              <a:ln w="19050" cap="flat" cmpd="sng">
                <a:solidFill>
                  <a:srgbClr val="00495F"/>
                </a:solidFill>
                <a:prstDash val="solid"/>
                <a:round/>
                <a:headEnd type="none" w="med" len="med"/>
                <a:tailEnd type="none" w="med" len="med"/>
              </a:ln>
            </p:spPr>
          </p:cxnSp>
          <p:sp>
            <p:nvSpPr>
              <p:cNvPr id="393" name="Google Shape;393;g38a7120b606_0_160"/>
              <p:cNvSpPr/>
              <p:nvPr/>
            </p:nvSpPr>
            <p:spPr>
              <a:xfrm rot="5400000">
                <a:off x="-47506" y="3346844"/>
                <a:ext cx="144300" cy="144300"/>
              </a:xfrm>
              <a:prstGeom prst="ellipse">
                <a:avLst/>
              </a:prstGeom>
              <a:solidFill>
                <a:srgbClr val="00495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grpSp>
        <p:nvGrpSpPr>
          <p:cNvPr id="398" name="Google Shape;398;g38a7120b606_0_185"/>
          <p:cNvGrpSpPr/>
          <p:nvPr/>
        </p:nvGrpSpPr>
        <p:grpSpPr>
          <a:xfrm>
            <a:off x="310700" y="595625"/>
            <a:ext cx="10401590" cy="461700"/>
            <a:chOff x="755699" y="613067"/>
            <a:chExt cx="11616697" cy="461700"/>
          </a:xfrm>
        </p:grpSpPr>
        <p:sp>
          <p:nvSpPr>
            <p:cNvPr id="399" name="Google Shape;399;g38a7120b606_0_185"/>
            <p:cNvSpPr txBox="1"/>
            <p:nvPr/>
          </p:nvSpPr>
          <p:spPr>
            <a:xfrm>
              <a:off x="920795" y="613067"/>
              <a:ext cx="11451600" cy="4617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2800"/>
                <a:buFont typeface="Arial"/>
                <a:buNone/>
              </a:pPr>
              <a:r>
                <a:rPr lang="es-CL" sz="2400" b="1">
                  <a:solidFill>
                    <a:srgbClr val="FC5411"/>
                  </a:solidFill>
                  <a:latin typeface="Helvetica Neue"/>
                  <a:ea typeface="Helvetica Neue"/>
                  <a:cs typeface="Helvetica Neue"/>
                  <a:sym typeface="Helvetica Neue"/>
                </a:rPr>
                <a:t>Ronda 1 - ¿Qué harías tú?</a:t>
              </a:r>
              <a:endParaRPr sz="2400" b="1">
                <a:solidFill>
                  <a:srgbClr val="FC5411"/>
                </a:solidFill>
                <a:latin typeface="Helvetica Neue"/>
                <a:ea typeface="Helvetica Neue"/>
                <a:cs typeface="Helvetica Neue"/>
                <a:sym typeface="Helvetica Neue"/>
              </a:endParaRPr>
            </a:p>
          </p:txBody>
        </p:sp>
        <p:pic>
          <p:nvPicPr>
            <p:cNvPr id="400" name="Google Shape;400;g38a7120b606_0_185"/>
            <p:cNvPicPr preferRelativeResize="0"/>
            <p:nvPr/>
          </p:nvPicPr>
          <p:blipFill rotWithShape="1">
            <a:blip r:embed="rId3">
              <a:alphaModFix/>
            </a:blip>
            <a:srcRect/>
            <a:stretch/>
          </p:blipFill>
          <p:spPr>
            <a:xfrm>
              <a:off x="755699" y="732905"/>
              <a:ext cx="211581" cy="216500"/>
            </a:xfrm>
            <a:prstGeom prst="rect">
              <a:avLst/>
            </a:prstGeom>
            <a:noFill/>
            <a:ln>
              <a:noFill/>
            </a:ln>
          </p:spPr>
        </p:pic>
      </p:grpSp>
      <p:grpSp>
        <p:nvGrpSpPr>
          <p:cNvPr id="401" name="Google Shape;401;g38a7120b606_0_185"/>
          <p:cNvGrpSpPr/>
          <p:nvPr/>
        </p:nvGrpSpPr>
        <p:grpSpPr>
          <a:xfrm>
            <a:off x="489775" y="1286620"/>
            <a:ext cx="8653691" cy="1605356"/>
            <a:chOff x="489775" y="1437820"/>
            <a:chExt cx="8653691" cy="1605356"/>
          </a:xfrm>
        </p:grpSpPr>
        <p:pic>
          <p:nvPicPr>
            <p:cNvPr id="402" name="Google Shape;402;g38a7120b606_0_185"/>
            <p:cNvPicPr preferRelativeResize="0"/>
            <p:nvPr/>
          </p:nvPicPr>
          <p:blipFill rotWithShape="1">
            <a:blip r:embed="rId4">
              <a:alphaModFix/>
            </a:blip>
            <a:srcRect/>
            <a:stretch/>
          </p:blipFill>
          <p:spPr>
            <a:xfrm>
              <a:off x="4363703" y="1790893"/>
              <a:ext cx="1132885" cy="1252283"/>
            </a:xfrm>
            <a:prstGeom prst="rect">
              <a:avLst/>
            </a:prstGeom>
            <a:noFill/>
            <a:ln>
              <a:noFill/>
            </a:ln>
          </p:spPr>
        </p:pic>
        <p:pic>
          <p:nvPicPr>
            <p:cNvPr id="403" name="Google Shape;403;g38a7120b606_0_185" title="Manos_4.png"/>
            <p:cNvPicPr preferRelativeResize="0"/>
            <p:nvPr/>
          </p:nvPicPr>
          <p:blipFill>
            <a:blip r:embed="rId5">
              <a:alphaModFix/>
            </a:blip>
            <a:stretch>
              <a:fillRect/>
            </a:stretch>
          </p:blipFill>
          <p:spPr>
            <a:xfrm>
              <a:off x="489775" y="1437820"/>
              <a:ext cx="3022576" cy="1567317"/>
            </a:xfrm>
            <a:prstGeom prst="rect">
              <a:avLst/>
            </a:prstGeom>
            <a:noFill/>
            <a:ln>
              <a:noFill/>
            </a:ln>
          </p:spPr>
        </p:pic>
        <p:grpSp>
          <p:nvGrpSpPr>
            <p:cNvPr id="404" name="Google Shape;404;g38a7120b606_0_185"/>
            <p:cNvGrpSpPr/>
            <p:nvPr/>
          </p:nvGrpSpPr>
          <p:grpSpPr>
            <a:xfrm>
              <a:off x="6661733" y="2200283"/>
              <a:ext cx="2481733" cy="827848"/>
              <a:chOff x="-1765130" y="-1109875"/>
              <a:chExt cx="21247717" cy="7081676"/>
            </a:xfrm>
          </p:grpSpPr>
          <p:pic>
            <p:nvPicPr>
              <p:cNvPr id="405" name="Google Shape;405;g38a7120b606_0_185" title="Globo_Texto_2.png"/>
              <p:cNvPicPr preferRelativeResize="0"/>
              <p:nvPr/>
            </p:nvPicPr>
            <p:blipFill>
              <a:blip r:embed="rId6">
                <a:alphaModFix/>
              </a:blip>
              <a:stretch>
                <a:fillRect/>
              </a:stretch>
            </p:blipFill>
            <p:spPr>
              <a:xfrm>
                <a:off x="6358603" y="-1109875"/>
                <a:ext cx="8182545" cy="6858001"/>
              </a:xfrm>
              <a:prstGeom prst="rect">
                <a:avLst/>
              </a:prstGeom>
              <a:noFill/>
              <a:ln>
                <a:noFill/>
              </a:ln>
            </p:spPr>
          </p:pic>
          <p:pic>
            <p:nvPicPr>
              <p:cNvPr id="406" name="Google Shape;406;g38a7120b606_0_185" title="Globo_Texto_3.png"/>
              <p:cNvPicPr preferRelativeResize="0"/>
              <p:nvPr/>
            </p:nvPicPr>
            <p:blipFill>
              <a:blip r:embed="rId7">
                <a:alphaModFix/>
              </a:blip>
              <a:stretch>
                <a:fillRect/>
              </a:stretch>
            </p:blipFill>
            <p:spPr>
              <a:xfrm>
                <a:off x="-1765130" y="-886200"/>
                <a:ext cx="9410910" cy="6858000"/>
              </a:xfrm>
              <a:prstGeom prst="rect">
                <a:avLst/>
              </a:prstGeom>
              <a:noFill/>
              <a:ln>
                <a:noFill/>
              </a:ln>
            </p:spPr>
          </p:pic>
          <p:pic>
            <p:nvPicPr>
              <p:cNvPr id="407" name="Google Shape;407;g38a7120b606_0_185" title="Globo_Texto_4.png"/>
              <p:cNvPicPr preferRelativeResize="0"/>
              <p:nvPr/>
            </p:nvPicPr>
            <p:blipFill>
              <a:blip r:embed="rId8">
                <a:alphaModFix/>
              </a:blip>
              <a:stretch>
                <a:fillRect/>
              </a:stretch>
            </p:blipFill>
            <p:spPr>
              <a:xfrm>
                <a:off x="13288913" y="-886200"/>
                <a:ext cx="6193674" cy="6858001"/>
              </a:xfrm>
              <a:prstGeom prst="rect">
                <a:avLst/>
              </a:prstGeom>
              <a:noFill/>
              <a:ln>
                <a:noFill/>
              </a:ln>
            </p:spPr>
          </p:pic>
        </p:grpSp>
        <p:cxnSp>
          <p:nvCxnSpPr>
            <p:cNvPr id="408" name="Google Shape;408;g38a7120b606_0_185"/>
            <p:cNvCxnSpPr/>
            <p:nvPr/>
          </p:nvCxnSpPr>
          <p:spPr>
            <a:xfrm>
              <a:off x="3611575" y="2614200"/>
              <a:ext cx="631800" cy="0"/>
            </a:xfrm>
            <a:prstGeom prst="straightConnector1">
              <a:avLst/>
            </a:prstGeom>
            <a:noFill/>
            <a:ln w="38100" cap="flat" cmpd="sng">
              <a:solidFill>
                <a:srgbClr val="00495F"/>
              </a:solidFill>
              <a:prstDash val="solid"/>
              <a:round/>
              <a:headEnd type="none" w="med" len="med"/>
              <a:tailEnd type="triangle" w="med" len="med"/>
            </a:ln>
          </p:spPr>
        </p:cxnSp>
        <p:sp>
          <p:nvSpPr>
            <p:cNvPr id="409" name="Google Shape;409;g38a7120b606_0_185"/>
            <p:cNvSpPr txBox="1"/>
            <p:nvPr/>
          </p:nvSpPr>
          <p:spPr>
            <a:xfrm>
              <a:off x="3512350" y="2021375"/>
              <a:ext cx="804000" cy="400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CL" sz="1100">
                  <a:solidFill>
                    <a:srgbClr val="00495F"/>
                  </a:solidFill>
                  <a:latin typeface="Helvetica Neue"/>
                  <a:ea typeface="Helvetica Neue"/>
                  <a:cs typeface="Helvetica Neue"/>
                  <a:sym typeface="Helvetica Neue"/>
                </a:rPr>
                <a:t>Ganan!!!</a:t>
              </a:r>
              <a:endParaRPr sz="1100">
                <a:solidFill>
                  <a:srgbClr val="00495F"/>
                </a:solidFill>
                <a:latin typeface="Helvetica Neue"/>
                <a:ea typeface="Helvetica Neue"/>
                <a:cs typeface="Helvetica Neue"/>
                <a:sym typeface="Helvetica Neue"/>
              </a:endParaRPr>
            </a:p>
          </p:txBody>
        </p:sp>
        <p:sp>
          <p:nvSpPr>
            <p:cNvPr id="410" name="Google Shape;410;g38a7120b606_0_185"/>
            <p:cNvSpPr txBox="1"/>
            <p:nvPr/>
          </p:nvSpPr>
          <p:spPr>
            <a:xfrm>
              <a:off x="5543950" y="1790900"/>
              <a:ext cx="1212900" cy="675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CL" sz="1100">
                  <a:solidFill>
                    <a:srgbClr val="00495F"/>
                  </a:solidFill>
                  <a:latin typeface="Helvetica Neue"/>
                  <a:ea typeface="Helvetica Neue"/>
                  <a:cs typeface="Helvetica Neue"/>
                  <a:sym typeface="Helvetica Neue"/>
                </a:rPr>
                <a:t>Conversamos por qué es la estrategia elegida</a:t>
              </a:r>
              <a:endParaRPr sz="1100">
                <a:solidFill>
                  <a:srgbClr val="00495F"/>
                </a:solidFill>
                <a:latin typeface="Helvetica Neue"/>
                <a:ea typeface="Helvetica Neue"/>
                <a:cs typeface="Helvetica Neue"/>
                <a:sym typeface="Helvetica Neue"/>
              </a:endParaRPr>
            </a:p>
          </p:txBody>
        </p:sp>
        <p:cxnSp>
          <p:nvCxnSpPr>
            <p:cNvPr id="411" name="Google Shape;411;g38a7120b606_0_185"/>
            <p:cNvCxnSpPr/>
            <p:nvPr/>
          </p:nvCxnSpPr>
          <p:spPr>
            <a:xfrm>
              <a:off x="5834500" y="2614200"/>
              <a:ext cx="631800" cy="0"/>
            </a:xfrm>
            <a:prstGeom prst="straightConnector1">
              <a:avLst/>
            </a:prstGeom>
            <a:noFill/>
            <a:ln w="38100" cap="flat" cmpd="sng">
              <a:solidFill>
                <a:srgbClr val="00495F"/>
              </a:solidFill>
              <a:prstDash val="solid"/>
              <a:round/>
              <a:headEnd type="none" w="med" len="med"/>
              <a:tailEnd type="triangle" w="med" len="med"/>
            </a:ln>
          </p:spPr>
        </p:cxnSp>
      </p:grpSp>
      <p:grpSp>
        <p:nvGrpSpPr>
          <p:cNvPr id="412" name="Google Shape;412;g38a7120b606_0_185"/>
          <p:cNvGrpSpPr/>
          <p:nvPr/>
        </p:nvGrpSpPr>
        <p:grpSpPr>
          <a:xfrm>
            <a:off x="489775" y="3301527"/>
            <a:ext cx="11338030" cy="1567324"/>
            <a:chOff x="489775" y="3580926"/>
            <a:chExt cx="11338030" cy="1567324"/>
          </a:xfrm>
        </p:grpSpPr>
        <p:pic>
          <p:nvPicPr>
            <p:cNvPr id="413" name="Google Shape;413;g38a7120b606_0_185"/>
            <p:cNvPicPr preferRelativeResize="0"/>
            <p:nvPr/>
          </p:nvPicPr>
          <p:blipFill rotWithShape="1">
            <a:blip r:embed="rId9">
              <a:alphaModFix/>
            </a:blip>
            <a:srcRect/>
            <a:stretch/>
          </p:blipFill>
          <p:spPr>
            <a:xfrm>
              <a:off x="4363700" y="3895975"/>
              <a:ext cx="1189538" cy="1252275"/>
            </a:xfrm>
            <a:prstGeom prst="rect">
              <a:avLst/>
            </a:prstGeom>
            <a:noFill/>
            <a:ln>
              <a:noFill/>
            </a:ln>
          </p:spPr>
        </p:pic>
        <p:pic>
          <p:nvPicPr>
            <p:cNvPr id="414" name="Google Shape;414;g38a7120b606_0_185" title="Manos_4.1.png"/>
            <p:cNvPicPr preferRelativeResize="0"/>
            <p:nvPr/>
          </p:nvPicPr>
          <p:blipFill>
            <a:blip r:embed="rId10">
              <a:alphaModFix/>
            </a:blip>
            <a:stretch>
              <a:fillRect/>
            </a:stretch>
          </p:blipFill>
          <p:spPr>
            <a:xfrm>
              <a:off x="489775" y="3580926"/>
              <a:ext cx="3022576" cy="1567324"/>
            </a:xfrm>
            <a:prstGeom prst="rect">
              <a:avLst/>
            </a:prstGeom>
            <a:noFill/>
            <a:ln>
              <a:noFill/>
            </a:ln>
          </p:spPr>
        </p:pic>
        <p:grpSp>
          <p:nvGrpSpPr>
            <p:cNvPr id="415" name="Google Shape;415;g38a7120b606_0_185"/>
            <p:cNvGrpSpPr/>
            <p:nvPr/>
          </p:nvGrpSpPr>
          <p:grpSpPr>
            <a:xfrm>
              <a:off x="6661733" y="4274550"/>
              <a:ext cx="2481733" cy="827848"/>
              <a:chOff x="-1765130" y="-1109875"/>
              <a:chExt cx="21247717" cy="7081676"/>
            </a:xfrm>
          </p:grpSpPr>
          <p:pic>
            <p:nvPicPr>
              <p:cNvPr id="416" name="Google Shape;416;g38a7120b606_0_185" title="Globo_Texto_2.png"/>
              <p:cNvPicPr preferRelativeResize="0"/>
              <p:nvPr/>
            </p:nvPicPr>
            <p:blipFill>
              <a:blip r:embed="rId6">
                <a:alphaModFix/>
              </a:blip>
              <a:stretch>
                <a:fillRect/>
              </a:stretch>
            </p:blipFill>
            <p:spPr>
              <a:xfrm>
                <a:off x="6358603" y="-1109875"/>
                <a:ext cx="8182545" cy="6858001"/>
              </a:xfrm>
              <a:prstGeom prst="rect">
                <a:avLst/>
              </a:prstGeom>
              <a:noFill/>
              <a:ln>
                <a:noFill/>
              </a:ln>
            </p:spPr>
          </p:pic>
          <p:pic>
            <p:nvPicPr>
              <p:cNvPr id="417" name="Google Shape;417;g38a7120b606_0_185" title="Globo_Texto_3.png"/>
              <p:cNvPicPr preferRelativeResize="0"/>
              <p:nvPr/>
            </p:nvPicPr>
            <p:blipFill>
              <a:blip r:embed="rId7">
                <a:alphaModFix/>
              </a:blip>
              <a:stretch>
                <a:fillRect/>
              </a:stretch>
            </p:blipFill>
            <p:spPr>
              <a:xfrm>
                <a:off x="-1765130" y="-886200"/>
                <a:ext cx="9410910" cy="6858000"/>
              </a:xfrm>
              <a:prstGeom prst="rect">
                <a:avLst/>
              </a:prstGeom>
              <a:noFill/>
              <a:ln>
                <a:noFill/>
              </a:ln>
            </p:spPr>
          </p:pic>
          <p:pic>
            <p:nvPicPr>
              <p:cNvPr id="418" name="Google Shape;418;g38a7120b606_0_185" title="Globo_Texto_4.png"/>
              <p:cNvPicPr preferRelativeResize="0"/>
              <p:nvPr/>
            </p:nvPicPr>
            <p:blipFill>
              <a:blip r:embed="rId8">
                <a:alphaModFix/>
              </a:blip>
              <a:stretch>
                <a:fillRect/>
              </a:stretch>
            </p:blipFill>
            <p:spPr>
              <a:xfrm>
                <a:off x="13288913" y="-886200"/>
                <a:ext cx="6193674" cy="6858001"/>
              </a:xfrm>
              <a:prstGeom prst="rect">
                <a:avLst/>
              </a:prstGeom>
              <a:noFill/>
              <a:ln>
                <a:noFill/>
              </a:ln>
            </p:spPr>
          </p:pic>
        </p:grpSp>
        <p:cxnSp>
          <p:nvCxnSpPr>
            <p:cNvPr id="419" name="Google Shape;419;g38a7120b606_0_185"/>
            <p:cNvCxnSpPr/>
            <p:nvPr/>
          </p:nvCxnSpPr>
          <p:spPr>
            <a:xfrm>
              <a:off x="3611575" y="4681075"/>
              <a:ext cx="631800" cy="0"/>
            </a:xfrm>
            <a:prstGeom prst="straightConnector1">
              <a:avLst/>
            </a:prstGeom>
            <a:noFill/>
            <a:ln w="38100" cap="flat" cmpd="sng">
              <a:solidFill>
                <a:srgbClr val="00495F"/>
              </a:solidFill>
              <a:prstDash val="solid"/>
              <a:round/>
              <a:headEnd type="none" w="med" len="med"/>
              <a:tailEnd type="triangle" w="med" len="med"/>
            </a:ln>
          </p:spPr>
        </p:cxnSp>
        <p:sp>
          <p:nvSpPr>
            <p:cNvPr id="420" name="Google Shape;420;g38a7120b606_0_185"/>
            <p:cNvSpPr txBox="1"/>
            <p:nvPr/>
          </p:nvSpPr>
          <p:spPr>
            <a:xfrm>
              <a:off x="3512350" y="4088250"/>
              <a:ext cx="804000" cy="400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CL" sz="1100">
                  <a:solidFill>
                    <a:srgbClr val="00495F"/>
                  </a:solidFill>
                  <a:latin typeface="Helvetica Neue"/>
                  <a:ea typeface="Helvetica Neue"/>
                  <a:cs typeface="Helvetica Neue"/>
                  <a:sym typeface="Helvetica Neue"/>
                </a:rPr>
                <a:t>Usan!!!</a:t>
              </a:r>
              <a:endParaRPr sz="1100">
                <a:solidFill>
                  <a:srgbClr val="00495F"/>
                </a:solidFill>
                <a:latin typeface="Helvetica Neue"/>
                <a:ea typeface="Helvetica Neue"/>
                <a:cs typeface="Helvetica Neue"/>
                <a:sym typeface="Helvetica Neue"/>
              </a:endParaRPr>
            </a:p>
          </p:txBody>
        </p:sp>
        <p:sp>
          <p:nvSpPr>
            <p:cNvPr id="421" name="Google Shape;421;g38a7120b606_0_185"/>
            <p:cNvSpPr txBox="1"/>
            <p:nvPr/>
          </p:nvSpPr>
          <p:spPr>
            <a:xfrm>
              <a:off x="5543950" y="3857775"/>
              <a:ext cx="1212900" cy="675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CL" sz="1100">
                  <a:solidFill>
                    <a:srgbClr val="00495F"/>
                  </a:solidFill>
                  <a:latin typeface="Helvetica Neue"/>
                  <a:ea typeface="Helvetica Neue"/>
                  <a:cs typeface="Helvetica Neue"/>
                  <a:sym typeface="Helvetica Neue"/>
                </a:rPr>
                <a:t>Conversamos el porqué de las estrategias elegidas</a:t>
              </a:r>
              <a:endParaRPr sz="1100">
                <a:solidFill>
                  <a:srgbClr val="00495F"/>
                </a:solidFill>
                <a:latin typeface="Helvetica Neue"/>
                <a:ea typeface="Helvetica Neue"/>
                <a:cs typeface="Helvetica Neue"/>
                <a:sym typeface="Helvetica Neue"/>
              </a:endParaRPr>
            </a:p>
          </p:txBody>
        </p:sp>
        <p:cxnSp>
          <p:nvCxnSpPr>
            <p:cNvPr id="422" name="Google Shape;422;g38a7120b606_0_185"/>
            <p:cNvCxnSpPr/>
            <p:nvPr/>
          </p:nvCxnSpPr>
          <p:spPr>
            <a:xfrm>
              <a:off x="5834500" y="4681075"/>
              <a:ext cx="631800" cy="0"/>
            </a:xfrm>
            <a:prstGeom prst="straightConnector1">
              <a:avLst/>
            </a:prstGeom>
            <a:noFill/>
            <a:ln w="38100" cap="flat" cmpd="sng">
              <a:solidFill>
                <a:srgbClr val="00495F"/>
              </a:solidFill>
              <a:prstDash val="solid"/>
              <a:round/>
              <a:headEnd type="none" w="med" len="med"/>
              <a:tailEnd type="triangle" w="med" len="med"/>
            </a:ln>
          </p:spPr>
        </p:cxnSp>
        <p:pic>
          <p:nvPicPr>
            <p:cNvPr id="423" name="Google Shape;423;g38a7120b606_0_185" title="Captura de pantalla 2026-03-30 a la(s) 10.05.40 a.m..png"/>
            <p:cNvPicPr preferRelativeResize="0"/>
            <p:nvPr/>
          </p:nvPicPr>
          <p:blipFill>
            <a:blip r:embed="rId11">
              <a:alphaModFix/>
            </a:blip>
            <a:stretch>
              <a:fillRect/>
            </a:stretch>
          </p:blipFill>
          <p:spPr>
            <a:xfrm>
              <a:off x="10094224" y="4132876"/>
              <a:ext cx="1733581" cy="827850"/>
            </a:xfrm>
            <a:prstGeom prst="rect">
              <a:avLst/>
            </a:prstGeom>
            <a:noFill/>
            <a:ln>
              <a:noFill/>
            </a:ln>
          </p:spPr>
        </p:pic>
        <p:cxnSp>
          <p:nvCxnSpPr>
            <p:cNvPr id="424" name="Google Shape;424;g38a7120b606_0_185"/>
            <p:cNvCxnSpPr/>
            <p:nvPr/>
          </p:nvCxnSpPr>
          <p:spPr>
            <a:xfrm>
              <a:off x="9270375" y="4681075"/>
              <a:ext cx="631800" cy="0"/>
            </a:xfrm>
            <a:prstGeom prst="straightConnector1">
              <a:avLst/>
            </a:prstGeom>
            <a:noFill/>
            <a:ln w="38100" cap="flat" cmpd="sng">
              <a:solidFill>
                <a:srgbClr val="00495F"/>
              </a:solidFill>
              <a:prstDash val="solid"/>
              <a:round/>
              <a:headEnd type="none" w="med" len="med"/>
              <a:tailEnd type="triangle" w="med" len="med"/>
            </a:ln>
          </p:spPr>
        </p:cxnSp>
        <p:sp>
          <p:nvSpPr>
            <p:cNvPr id="425" name="Google Shape;425;g38a7120b606_0_185"/>
            <p:cNvSpPr txBox="1"/>
            <p:nvPr/>
          </p:nvSpPr>
          <p:spPr>
            <a:xfrm>
              <a:off x="9171150" y="4088250"/>
              <a:ext cx="804000" cy="400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CL" sz="1100">
                  <a:solidFill>
                    <a:srgbClr val="00495F"/>
                  </a:solidFill>
                  <a:latin typeface="Helvetica Neue"/>
                  <a:ea typeface="Helvetica Neue"/>
                  <a:cs typeface="Helvetica Neue"/>
                  <a:sym typeface="Helvetica Neue"/>
                </a:rPr>
                <a:t>Vuelven a votar</a:t>
              </a:r>
              <a:endParaRPr sz="1100">
                <a:solidFill>
                  <a:srgbClr val="00495F"/>
                </a:solidFill>
                <a:latin typeface="Helvetica Neue"/>
                <a:ea typeface="Helvetica Neue"/>
                <a:cs typeface="Helvetica Neue"/>
                <a:sym typeface="Helvetica Neue"/>
              </a:endParaRPr>
            </a:p>
          </p:txBody>
        </p:sp>
      </p:grpSp>
      <p:cxnSp>
        <p:nvCxnSpPr>
          <p:cNvPr id="426" name="Google Shape;426;g38a7120b606_0_185"/>
          <p:cNvCxnSpPr/>
          <p:nvPr/>
        </p:nvCxnSpPr>
        <p:spPr>
          <a:xfrm>
            <a:off x="615450" y="3173825"/>
            <a:ext cx="11298000" cy="0"/>
          </a:xfrm>
          <a:prstGeom prst="straightConnector1">
            <a:avLst/>
          </a:prstGeom>
          <a:noFill/>
          <a:ln w="19050" cap="flat" cmpd="sng">
            <a:solidFill>
              <a:srgbClr val="FC5411"/>
            </a:solidFill>
            <a:prstDash val="dot"/>
            <a:round/>
            <a:headEnd type="none" w="med" len="med"/>
            <a:tailEnd type="none" w="med" len="med"/>
          </a:ln>
        </p:spPr>
      </p:cxnSp>
      <p:grpSp>
        <p:nvGrpSpPr>
          <p:cNvPr id="427" name="Google Shape;427;g38a7120b606_0_185"/>
          <p:cNvGrpSpPr/>
          <p:nvPr/>
        </p:nvGrpSpPr>
        <p:grpSpPr>
          <a:xfrm>
            <a:off x="10396800" y="5351238"/>
            <a:ext cx="1431000" cy="1231713"/>
            <a:chOff x="10121325" y="5081600"/>
            <a:chExt cx="1431000" cy="1231713"/>
          </a:xfrm>
        </p:grpSpPr>
        <p:cxnSp>
          <p:nvCxnSpPr>
            <p:cNvPr id="428" name="Google Shape;428;g38a7120b606_0_185"/>
            <p:cNvCxnSpPr/>
            <p:nvPr/>
          </p:nvCxnSpPr>
          <p:spPr>
            <a:xfrm>
              <a:off x="10836825" y="5289800"/>
              <a:ext cx="0" cy="263700"/>
            </a:xfrm>
            <a:prstGeom prst="straightConnector1">
              <a:avLst/>
            </a:prstGeom>
            <a:noFill/>
            <a:ln w="19050" cap="flat" cmpd="sng">
              <a:solidFill>
                <a:srgbClr val="00495F"/>
              </a:solidFill>
              <a:prstDash val="solid"/>
              <a:round/>
              <a:headEnd type="none" w="med" len="med"/>
              <a:tailEnd type="triangle" w="med" len="med"/>
            </a:ln>
          </p:spPr>
        </p:cxnSp>
        <p:sp>
          <p:nvSpPr>
            <p:cNvPr id="429" name="Google Shape;429;g38a7120b606_0_185"/>
            <p:cNvSpPr txBox="1"/>
            <p:nvPr/>
          </p:nvSpPr>
          <p:spPr>
            <a:xfrm>
              <a:off x="10121325" y="5081600"/>
              <a:ext cx="1431000" cy="208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CL" sz="1100" b="1">
                  <a:solidFill>
                    <a:srgbClr val="00495F"/>
                  </a:solidFill>
                  <a:latin typeface="Helvetica Neue"/>
                  <a:ea typeface="Helvetica Neue"/>
                  <a:cs typeface="Helvetica Neue"/>
                  <a:sym typeface="Helvetica Neue"/>
                </a:rPr>
                <a:t>No conectan</a:t>
              </a:r>
              <a:endParaRPr sz="1100" b="1">
                <a:solidFill>
                  <a:srgbClr val="00495F"/>
                </a:solidFill>
                <a:latin typeface="Helvetica Neue"/>
                <a:ea typeface="Helvetica Neue"/>
                <a:cs typeface="Helvetica Neue"/>
                <a:sym typeface="Helvetica Neue"/>
              </a:endParaRPr>
            </a:p>
          </p:txBody>
        </p:sp>
        <p:sp>
          <p:nvSpPr>
            <p:cNvPr id="430" name="Google Shape;430;g38a7120b606_0_185"/>
            <p:cNvSpPr txBox="1"/>
            <p:nvPr/>
          </p:nvSpPr>
          <p:spPr>
            <a:xfrm>
              <a:off x="10121325" y="5580063"/>
              <a:ext cx="1431000" cy="208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CL" sz="1200">
                  <a:solidFill>
                    <a:srgbClr val="00495F"/>
                  </a:solidFill>
                  <a:latin typeface="Helvetica Neue"/>
                  <a:ea typeface="Helvetica Neue"/>
                  <a:cs typeface="Helvetica Neue"/>
                  <a:sym typeface="Helvetica Neue"/>
                </a:rPr>
                <a:t>Pierden ronda</a:t>
              </a:r>
              <a:endParaRPr sz="1200">
                <a:solidFill>
                  <a:srgbClr val="00495F"/>
                </a:solidFill>
                <a:latin typeface="Helvetica Neue"/>
                <a:ea typeface="Helvetica Neue"/>
                <a:cs typeface="Helvetica Neue"/>
                <a:sym typeface="Helvetica Neue"/>
              </a:endParaRPr>
            </a:p>
          </p:txBody>
        </p:sp>
        <p:cxnSp>
          <p:nvCxnSpPr>
            <p:cNvPr id="431" name="Google Shape;431;g38a7120b606_0_185"/>
            <p:cNvCxnSpPr/>
            <p:nvPr/>
          </p:nvCxnSpPr>
          <p:spPr>
            <a:xfrm>
              <a:off x="10836825" y="5814850"/>
              <a:ext cx="0" cy="263700"/>
            </a:xfrm>
            <a:prstGeom prst="straightConnector1">
              <a:avLst/>
            </a:prstGeom>
            <a:noFill/>
            <a:ln w="19050" cap="flat" cmpd="sng">
              <a:solidFill>
                <a:srgbClr val="00495F"/>
              </a:solidFill>
              <a:prstDash val="solid"/>
              <a:round/>
              <a:headEnd type="none" w="med" len="med"/>
              <a:tailEnd type="triangle" w="med" len="med"/>
            </a:ln>
          </p:spPr>
        </p:cxnSp>
        <p:sp>
          <p:nvSpPr>
            <p:cNvPr id="432" name="Google Shape;432;g38a7120b606_0_185"/>
            <p:cNvSpPr txBox="1"/>
            <p:nvPr/>
          </p:nvSpPr>
          <p:spPr>
            <a:xfrm>
              <a:off x="10121325" y="6105113"/>
              <a:ext cx="1431000" cy="208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CL" sz="1200">
                  <a:solidFill>
                    <a:srgbClr val="00495F"/>
                  </a:solidFill>
                  <a:latin typeface="Helvetica Neue"/>
                  <a:ea typeface="Helvetica Neue"/>
                  <a:cs typeface="Helvetica Neue"/>
                  <a:sym typeface="Helvetica Neue"/>
                </a:rPr>
                <a:t>Pasan ronda final</a:t>
              </a:r>
              <a:endParaRPr sz="1200">
                <a:solidFill>
                  <a:srgbClr val="00495F"/>
                </a:solidFill>
                <a:latin typeface="Helvetica Neue"/>
                <a:ea typeface="Helvetica Neue"/>
                <a:cs typeface="Helvetica Neue"/>
                <a:sym typeface="Helvetica Neue"/>
              </a:endParaRPr>
            </a:p>
          </p:txBody>
        </p:sp>
      </p:grpSp>
      <p:grpSp>
        <p:nvGrpSpPr>
          <p:cNvPr id="433" name="Google Shape;433;g38a7120b606_0_185"/>
          <p:cNvGrpSpPr/>
          <p:nvPr/>
        </p:nvGrpSpPr>
        <p:grpSpPr>
          <a:xfrm>
            <a:off x="7773250" y="5351238"/>
            <a:ext cx="1751100" cy="1231713"/>
            <a:chOff x="9976700" y="5081600"/>
            <a:chExt cx="1751100" cy="1231713"/>
          </a:xfrm>
        </p:grpSpPr>
        <p:cxnSp>
          <p:nvCxnSpPr>
            <p:cNvPr id="434" name="Google Shape;434;g38a7120b606_0_185"/>
            <p:cNvCxnSpPr/>
            <p:nvPr/>
          </p:nvCxnSpPr>
          <p:spPr>
            <a:xfrm>
              <a:off x="10836825" y="5289800"/>
              <a:ext cx="0" cy="263700"/>
            </a:xfrm>
            <a:prstGeom prst="straightConnector1">
              <a:avLst/>
            </a:prstGeom>
            <a:noFill/>
            <a:ln w="19050" cap="flat" cmpd="sng">
              <a:solidFill>
                <a:srgbClr val="00495F"/>
              </a:solidFill>
              <a:prstDash val="solid"/>
              <a:round/>
              <a:headEnd type="none" w="med" len="med"/>
              <a:tailEnd type="triangle" w="med" len="med"/>
            </a:ln>
          </p:spPr>
        </p:cxnSp>
        <p:sp>
          <p:nvSpPr>
            <p:cNvPr id="435" name="Google Shape;435;g38a7120b606_0_185"/>
            <p:cNvSpPr txBox="1"/>
            <p:nvPr/>
          </p:nvSpPr>
          <p:spPr>
            <a:xfrm>
              <a:off x="10121325" y="5081600"/>
              <a:ext cx="1431000" cy="208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CL" sz="1100" b="1">
                  <a:solidFill>
                    <a:srgbClr val="00495F"/>
                  </a:solidFill>
                  <a:latin typeface="Helvetica Neue"/>
                  <a:ea typeface="Helvetica Neue"/>
                  <a:cs typeface="Helvetica Neue"/>
                  <a:sym typeface="Helvetica Neue"/>
                </a:rPr>
                <a:t>Si conectan</a:t>
              </a:r>
              <a:endParaRPr sz="1100" b="1">
                <a:solidFill>
                  <a:srgbClr val="00495F"/>
                </a:solidFill>
                <a:latin typeface="Helvetica Neue"/>
                <a:ea typeface="Helvetica Neue"/>
                <a:cs typeface="Helvetica Neue"/>
                <a:sym typeface="Helvetica Neue"/>
              </a:endParaRPr>
            </a:p>
          </p:txBody>
        </p:sp>
        <p:sp>
          <p:nvSpPr>
            <p:cNvPr id="436" name="Google Shape;436;g38a7120b606_0_185"/>
            <p:cNvSpPr txBox="1"/>
            <p:nvPr/>
          </p:nvSpPr>
          <p:spPr>
            <a:xfrm>
              <a:off x="9976700" y="5580063"/>
              <a:ext cx="1751100" cy="208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CL" sz="1200">
                  <a:solidFill>
                    <a:srgbClr val="00495F"/>
                  </a:solidFill>
                  <a:latin typeface="Helvetica Neue"/>
                  <a:ea typeface="Helvetica Neue"/>
                  <a:cs typeface="Helvetica Neue"/>
                  <a:sym typeface="Helvetica Neue"/>
                </a:rPr>
                <a:t>Ganan Token conexión</a:t>
              </a:r>
              <a:endParaRPr sz="1200">
                <a:solidFill>
                  <a:srgbClr val="00495F"/>
                </a:solidFill>
                <a:latin typeface="Helvetica Neue"/>
                <a:ea typeface="Helvetica Neue"/>
                <a:cs typeface="Helvetica Neue"/>
                <a:sym typeface="Helvetica Neue"/>
              </a:endParaRPr>
            </a:p>
          </p:txBody>
        </p:sp>
        <p:cxnSp>
          <p:nvCxnSpPr>
            <p:cNvPr id="437" name="Google Shape;437;g38a7120b606_0_185"/>
            <p:cNvCxnSpPr/>
            <p:nvPr/>
          </p:nvCxnSpPr>
          <p:spPr>
            <a:xfrm>
              <a:off x="10836825" y="5814850"/>
              <a:ext cx="0" cy="263700"/>
            </a:xfrm>
            <a:prstGeom prst="straightConnector1">
              <a:avLst/>
            </a:prstGeom>
            <a:noFill/>
            <a:ln w="19050" cap="flat" cmpd="sng">
              <a:solidFill>
                <a:srgbClr val="00495F"/>
              </a:solidFill>
              <a:prstDash val="solid"/>
              <a:round/>
              <a:headEnd type="none" w="med" len="med"/>
              <a:tailEnd type="triangle" w="med" len="med"/>
            </a:ln>
          </p:spPr>
        </p:cxnSp>
        <p:sp>
          <p:nvSpPr>
            <p:cNvPr id="438" name="Google Shape;438;g38a7120b606_0_185"/>
            <p:cNvSpPr txBox="1"/>
            <p:nvPr/>
          </p:nvSpPr>
          <p:spPr>
            <a:xfrm>
              <a:off x="10121325" y="6105113"/>
              <a:ext cx="1431000" cy="208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CL" sz="1200">
                  <a:solidFill>
                    <a:srgbClr val="00495F"/>
                  </a:solidFill>
                  <a:latin typeface="Helvetica Neue"/>
                  <a:ea typeface="Helvetica Neue"/>
                  <a:cs typeface="Helvetica Neue"/>
                  <a:sym typeface="Helvetica Neue"/>
                </a:rPr>
                <a:t>Pasan ronda final</a:t>
              </a:r>
              <a:endParaRPr sz="1200">
                <a:solidFill>
                  <a:srgbClr val="00495F"/>
                </a:solidFill>
                <a:latin typeface="Helvetica Neue"/>
                <a:ea typeface="Helvetica Neue"/>
                <a:cs typeface="Helvetica Neue"/>
                <a:sym typeface="Helvetica Neue"/>
              </a:endParaRPr>
            </a:p>
          </p:txBody>
        </p:sp>
      </p:grpSp>
      <p:sp>
        <p:nvSpPr>
          <p:cNvPr id="439" name="Google Shape;439;g38a7120b606_0_185"/>
          <p:cNvSpPr/>
          <p:nvPr/>
        </p:nvSpPr>
        <p:spPr>
          <a:xfrm>
            <a:off x="1955850" y="1155525"/>
            <a:ext cx="1431000" cy="1182900"/>
          </a:xfrm>
          <a:prstGeom prst="ellipse">
            <a:avLst/>
          </a:prstGeom>
          <a:noFill/>
          <a:ln w="28575" cap="flat" cmpd="sng">
            <a:solidFill>
              <a:srgbClr val="FC5411"/>
            </a:solidFill>
            <a:prstDash val="dash"/>
            <a:round/>
            <a:headEnd type="none" w="sm" len="sm"/>
            <a:tailEnd type="none" w="sm" len="sm"/>
          </a:ln>
        </p:spPr>
        <p:txBody>
          <a:bodyPr spcFirstLastPara="1" wrap="square" lIns="86675" tIns="43325" rIns="86675" bIns="43325" anchor="ctr" anchorCtr="0">
            <a:noAutofit/>
          </a:bodyPr>
          <a:lstStyle/>
          <a:p>
            <a:pPr marL="0" marR="0" lvl="0" indent="0" algn="ctr" rtl="0">
              <a:lnSpc>
                <a:spcPct val="100000"/>
              </a:lnSpc>
              <a:spcBef>
                <a:spcPts val="0"/>
              </a:spcBef>
              <a:spcAft>
                <a:spcPts val="0"/>
              </a:spcAft>
              <a:buClr>
                <a:srgbClr val="000000"/>
              </a:buClr>
              <a:buSzPts val="1327"/>
              <a:buFont typeface="Arial"/>
              <a:buNone/>
            </a:pPr>
            <a:endParaRPr sz="1327" b="0" i="0" u="none" strike="noStrike" cap="none">
              <a:solidFill>
                <a:schemeClr val="lt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grpSp>
        <p:nvGrpSpPr>
          <p:cNvPr id="444" name="Google Shape;444;g38a7120b606_0_225"/>
          <p:cNvGrpSpPr/>
          <p:nvPr/>
        </p:nvGrpSpPr>
        <p:grpSpPr>
          <a:xfrm>
            <a:off x="13234410" y="2322058"/>
            <a:ext cx="1081286" cy="1406571"/>
            <a:chOff x="7375499" y="4628360"/>
            <a:chExt cx="1233781" cy="1604942"/>
          </a:xfrm>
        </p:grpSpPr>
        <p:pic>
          <p:nvPicPr>
            <p:cNvPr id="445" name="Google Shape;445;g38a7120b606_0_225"/>
            <p:cNvPicPr preferRelativeResize="0"/>
            <p:nvPr/>
          </p:nvPicPr>
          <p:blipFill rotWithShape="1">
            <a:blip r:embed="rId3">
              <a:alphaModFix/>
            </a:blip>
            <a:srcRect/>
            <a:stretch/>
          </p:blipFill>
          <p:spPr>
            <a:xfrm>
              <a:off x="7375499" y="4957800"/>
              <a:ext cx="594069" cy="1275502"/>
            </a:xfrm>
            <a:prstGeom prst="rect">
              <a:avLst/>
            </a:prstGeom>
            <a:noFill/>
            <a:ln>
              <a:noFill/>
            </a:ln>
          </p:spPr>
        </p:pic>
        <p:pic>
          <p:nvPicPr>
            <p:cNvPr id="446" name="Google Shape;446;g38a7120b606_0_225"/>
            <p:cNvPicPr preferRelativeResize="0"/>
            <p:nvPr/>
          </p:nvPicPr>
          <p:blipFill rotWithShape="1">
            <a:blip r:embed="rId4">
              <a:alphaModFix/>
            </a:blip>
            <a:srcRect/>
            <a:stretch/>
          </p:blipFill>
          <p:spPr>
            <a:xfrm>
              <a:off x="7969575" y="4628360"/>
              <a:ext cx="639705" cy="1327940"/>
            </a:xfrm>
            <a:prstGeom prst="rect">
              <a:avLst/>
            </a:prstGeom>
            <a:noFill/>
            <a:ln>
              <a:noFill/>
            </a:ln>
          </p:spPr>
        </p:pic>
      </p:grpSp>
      <p:grpSp>
        <p:nvGrpSpPr>
          <p:cNvPr id="447" name="Google Shape;447;g38a7120b606_0_225"/>
          <p:cNvGrpSpPr/>
          <p:nvPr/>
        </p:nvGrpSpPr>
        <p:grpSpPr>
          <a:xfrm>
            <a:off x="310700" y="595625"/>
            <a:ext cx="10401590" cy="461700"/>
            <a:chOff x="755699" y="613067"/>
            <a:chExt cx="11616697" cy="461700"/>
          </a:xfrm>
        </p:grpSpPr>
        <p:sp>
          <p:nvSpPr>
            <p:cNvPr id="448" name="Google Shape;448;g38a7120b606_0_225"/>
            <p:cNvSpPr txBox="1"/>
            <p:nvPr/>
          </p:nvSpPr>
          <p:spPr>
            <a:xfrm>
              <a:off x="920795" y="613067"/>
              <a:ext cx="11451600" cy="4617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1800"/>
                <a:buFont typeface="Arial"/>
                <a:buNone/>
              </a:pPr>
              <a:r>
                <a:rPr lang="es-CL" sz="2400" b="1">
                  <a:solidFill>
                    <a:srgbClr val="FC5411"/>
                  </a:solidFill>
                  <a:latin typeface="Helvetica Neue"/>
                  <a:ea typeface="Helvetica Neue"/>
                  <a:cs typeface="Helvetica Neue"/>
                  <a:sym typeface="Helvetica Neue"/>
                </a:rPr>
                <a:t>Ronda final – El desafío colectivo</a:t>
              </a:r>
              <a:endParaRPr sz="2400" b="1">
                <a:solidFill>
                  <a:srgbClr val="FC5411"/>
                </a:solidFill>
                <a:latin typeface="Helvetica Neue"/>
                <a:ea typeface="Helvetica Neue"/>
                <a:cs typeface="Helvetica Neue"/>
                <a:sym typeface="Helvetica Neue"/>
              </a:endParaRPr>
            </a:p>
          </p:txBody>
        </p:sp>
        <p:pic>
          <p:nvPicPr>
            <p:cNvPr id="449" name="Google Shape;449;g38a7120b606_0_225"/>
            <p:cNvPicPr preferRelativeResize="0"/>
            <p:nvPr/>
          </p:nvPicPr>
          <p:blipFill rotWithShape="1">
            <a:blip r:embed="rId5">
              <a:alphaModFix/>
            </a:blip>
            <a:srcRect/>
            <a:stretch/>
          </p:blipFill>
          <p:spPr>
            <a:xfrm>
              <a:off x="755699" y="732905"/>
              <a:ext cx="211581" cy="216500"/>
            </a:xfrm>
            <a:prstGeom prst="rect">
              <a:avLst/>
            </a:prstGeom>
            <a:noFill/>
            <a:ln>
              <a:noFill/>
            </a:ln>
          </p:spPr>
        </p:pic>
      </p:grpSp>
      <p:pic>
        <p:nvPicPr>
          <p:cNvPr id="450" name="Google Shape;450;g38a7120b606_0_225" title="Profesora_Tarjetas.png"/>
          <p:cNvPicPr preferRelativeResize="0"/>
          <p:nvPr/>
        </p:nvPicPr>
        <p:blipFill rotWithShape="1">
          <a:blip r:embed="rId6">
            <a:alphaModFix/>
          </a:blip>
          <a:srcRect l="19045" t="3388" r="18634" b="54479"/>
          <a:stretch/>
        </p:blipFill>
        <p:spPr>
          <a:xfrm>
            <a:off x="9331928" y="3326675"/>
            <a:ext cx="2660926" cy="3539174"/>
          </a:xfrm>
          <a:prstGeom prst="rect">
            <a:avLst/>
          </a:prstGeom>
          <a:noFill/>
          <a:ln>
            <a:noFill/>
          </a:ln>
        </p:spPr>
      </p:pic>
      <p:pic>
        <p:nvPicPr>
          <p:cNvPr id="451" name="Google Shape;451;g38a7120b606_0_225" title="Captura de pantalla 2026-03-30 a la(s) 10.03.20 a.m..png"/>
          <p:cNvPicPr preferRelativeResize="0"/>
          <p:nvPr/>
        </p:nvPicPr>
        <p:blipFill rotWithShape="1">
          <a:blip r:embed="rId7">
            <a:alphaModFix/>
          </a:blip>
          <a:srcRect b="50463"/>
          <a:stretch/>
        </p:blipFill>
        <p:spPr>
          <a:xfrm>
            <a:off x="12647225" y="1184906"/>
            <a:ext cx="2777324" cy="869949"/>
          </a:xfrm>
          <a:prstGeom prst="rect">
            <a:avLst/>
          </a:prstGeom>
          <a:noFill/>
          <a:ln>
            <a:noFill/>
          </a:ln>
        </p:spPr>
      </p:pic>
      <p:grpSp>
        <p:nvGrpSpPr>
          <p:cNvPr id="452" name="Google Shape;452;g38a7120b606_0_225"/>
          <p:cNvGrpSpPr/>
          <p:nvPr/>
        </p:nvGrpSpPr>
        <p:grpSpPr>
          <a:xfrm>
            <a:off x="7886525" y="-3307500"/>
            <a:ext cx="3118053" cy="3455400"/>
            <a:chOff x="8175475" y="1184900"/>
            <a:chExt cx="3118053" cy="3455400"/>
          </a:xfrm>
        </p:grpSpPr>
        <p:pic>
          <p:nvPicPr>
            <p:cNvPr id="453" name="Google Shape;453;g38a7120b606_0_225" title="Globo_Texto_4.png"/>
            <p:cNvPicPr preferRelativeResize="0"/>
            <p:nvPr/>
          </p:nvPicPr>
          <p:blipFill>
            <a:blip r:embed="rId8">
              <a:alphaModFix/>
            </a:blip>
            <a:stretch>
              <a:fillRect/>
            </a:stretch>
          </p:blipFill>
          <p:spPr>
            <a:xfrm>
              <a:off x="8175475" y="1184900"/>
              <a:ext cx="3118053" cy="3455400"/>
            </a:xfrm>
            <a:prstGeom prst="rect">
              <a:avLst/>
            </a:prstGeom>
            <a:noFill/>
            <a:ln>
              <a:noFill/>
            </a:ln>
          </p:spPr>
        </p:pic>
        <p:sp>
          <p:nvSpPr>
            <p:cNvPr id="454" name="Google Shape;454;g38a7120b606_0_225"/>
            <p:cNvSpPr txBox="1"/>
            <p:nvPr/>
          </p:nvSpPr>
          <p:spPr>
            <a:xfrm>
              <a:off x="8454100" y="1964775"/>
              <a:ext cx="2560800" cy="15006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Clr>
                  <a:schemeClr val="dk1"/>
                </a:buClr>
                <a:buSzPts val="1200"/>
                <a:buFont typeface="Arial"/>
                <a:buNone/>
              </a:pPr>
              <a:r>
                <a:rPr lang="es-CL" b="1" i="1">
                  <a:solidFill>
                    <a:srgbClr val="00495F"/>
                  </a:solidFill>
                  <a:latin typeface="Helvetica Neue"/>
                  <a:ea typeface="Helvetica Neue"/>
                  <a:cs typeface="Helvetica Neue"/>
                  <a:sym typeface="Helvetica Neue"/>
                </a:rPr>
                <a:t>Si conectan, obtienen un token de conexión. </a:t>
              </a:r>
              <a:endParaRPr b="1" i="1">
                <a:solidFill>
                  <a:srgbClr val="00495F"/>
                </a:solidFill>
                <a:latin typeface="Helvetica Neue"/>
                <a:ea typeface="Helvetica Neue"/>
                <a:cs typeface="Helvetica Neue"/>
                <a:sym typeface="Helvetica Neue"/>
              </a:endParaRPr>
            </a:p>
            <a:p>
              <a:pPr marL="0" lvl="0" indent="0" algn="ctr" rtl="0">
                <a:lnSpc>
                  <a:spcPct val="100000"/>
                </a:lnSpc>
                <a:spcBef>
                  <a:spcPts val="0"/>
                </a:spcBef>
                <a:spcAft>
                  <a:spcPts val="0"/>
                </a:spcAft>
                <a:buClr>
                  <a:schemeClr val="dk1"/>
                </a:buClr>
                <a:buSzPts val="1400"/>
                <a:buFont typeface="Arial"/>
                <a:buNone/>
              </a:pPr>
              <a:r>
                <a:rPr lang="es-CL" b="1" i="1">
                  <a:solidFill>
                    <a:srgbClr val="00495F"/>
                  </a:solidFill>
                  <a:latin typeface="Helvetica Neue"/>
                  <a:ea typeface="Helvetica Neue"/>
                  <a:cs typeface="Helvetica Neue"/>
                  <a:sym typeface="Helvetica Neue"/>
                </a:rPr>
                <a:t>Si no conectan, piden el token tiempo para conversar y volver a votar. </a:t>
              </a:r>
              <a:endParaRPr b="1" i="1">
                <a:solidFill>
                  <a:srgbClr val="00495F"/>
                </a:solidFill>
                <a:latin typeface="Helvetica Neue"/>
                <a:ea typeface="Helvetica Neue"/>
                <a:cs typeface="Helvetica Neue"/>
                <a:sym typeface="Helvetica Neue"/>
              </a:endParaRPr>
            </a:p>
            <a:p>
              <a:pPr marL="0" lvl="0" indent="0" algn="ctr" rtl="0">
                <a:lnSpc>
                  <a:spcPct val="100000"/>
                </a:lnSpc>
                <a:spcBef>
                  <a:spcPts val="0"/>
                </a:spcBef>
                <a:spcAft>
                  <a:spcPts val="0"/>
                </a:spcAft>
                <a:buNone/>
              </a:pPr>
              <a:r>
                <a:rPr lang="es-CL" b="1" i="1">
                  <a:solidFill>
                    <a:srgbClr val="00495F"/>
                  </a:solidFill>
                  <a:latin typeface="Helvetica Neue"/>
                  <a:ea typeface="Helvetica Neue"/>
                  <a:cs typeface="Helvetica Neue"/>
                  <a:sym typeface="Helvetica Neue"/>
                </a:rPr>
                <a:t>Si no se logra conectar, pierden la ronda.</a:t>
              </a:r>
              <a:endParaRPr>
                <a:solidFill>
                  <a:srgbClr val="00495F"/>
                </a:solidFill>
                <a:latin typeface="Helvetica Neue"/>
                <a:ea typeface="Helvetica Neue"/>
                <a:cs typeface="Helvetica Neue"/>
                <a:sym typeface="Helvetica Neue"/>
              </a:endParaRPr>
            </a:p>
          </p:txBody>
        </p:sp>
      </p:grpSp>
      <p:grpSp>
        <p:nvGrpSpPr>
          <p:cNvPr id="455" name="Google Shape;455;g38a7120b606_0_225"/>
          <p:cNvGrpSpPr/>
          <p:nvPr/>
        </p:nvGrpSpPr>
        <p:grpSpPr>
          <a:xfrm>
            <a:off x="437525" y="1505050"/>
            <a:ext cx="7449000" cy="4962075"/>
            <a:chOff x="437525" y="1505050"/>
            <a:chExt cx="7449000" cy="4962075"/>
          </a:xfrm>
        </p:grpSpPr>
        <p:grpSp>
          <p:nvGrpSpPr>
            <p:cNvPr id="456" name="Google Shape;456;g38a7120b606_0_225"/>
            <p:cNvGrpSpPr/>
            <p:nvPr/>
          </p:nvGrpSpPr>
          <p:grpSpPr>
            <a:xfrm>
              <a:off x="437525" y="1505050"/>
              <a:ext cx="7444800" cy="587400"/>
              <a:chOff x="437525" y="1274725"/>
              <a:chExt cx="7444800" cy="587400"/>
            </a:xfrm>
          </p:grpSpPr>
          <p:sp>
            <p:nvSpPr>
              <p:cNvPr id="457" name="Google Shape;457;g38a7120b606_0_225"/>
              <p:cNvSpPr txBox="1"/>
              <p:nvPr/>
            </p:nvSpPr>
            <p:spPr>
              <a:xfrm>
                <a:off x="803825" y="1274725"/>
                <a:ext cx="7078500" cy="5874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s-CL" sz="1600" b="1" i="0" u="none" strike="noStrike" cap="none">
                    <a:solidFill>
                      <a:srgbClr val="00495F"/>
                    </a:solidFill>
                    <a:latin typeface="Helvetica Neue"/>
                    <a:ea typeface="Helvetica Neue"/>
                    <a:cs typeface="Helvetica Neue"/>
                    <a:sym typeface="Helvetica Neue"/>
                  </a:rPr>
                  <a:t>En esta ronda se dejan sobre la mesa las estrategias ganadoras, es decir, aquellas que generaron consenso y conectaron al grupo. </a:t>
                </a:r>
                <a:endParaRPr sz="1600" b="1" i="0" u="none" strike="noStrike" cap="none">
                  <a:solidFill>
                    <a:srgbClr val="00495F"/>
                  </a:solidFill>
                  <a:latin typeface="Helvetica Neue"/>
                  <a:ea typeface="Helvetica Neue"/>
                  <a:cs typeface="Helvetica Neue"/>
                  <a:sym typeface="Helvetica Neue"/>
                </a:endParaRPr>
              </a:p>
            </p:txBody>
          </p:sp>
          <p:sp>
            <p:nvSpPr>
              <p:cNvPr id="458" name="Google Shape;458;g38a7120b606_0_225"/>
              <p:cNvSpPr/>
              <p:nvPr/>
            </p:nvSpPr>
            <p:spPr>
              <a:xfrm>
                <a:off x="437525" y="1274725"/>
                <a:ext cx="366300" cy="366300"/>
              </a:xfrm>
              <a:prstGeom prst="ellipse">
                <a:avLst/>
              </a:prstGeom>
              <a:solidFill>
                <a:srgbClr val="FC5411"/>
              </a:solidFill>
              <a:ln>
                <a:noFill/>
              </a:ln>
            </p:spPr>
            <p:txBody>
              <a:bodyPr spcFirstLastPara="1" wrap="square" lIns="0" tIns="0" rIns="0" bIns="0" anchor="ctr" anchorCtr="0">
                <a:noAutofit/>
              </a:bodyPr>
              <a:lstStyle/>
              <a:p>
                <a:pPr marL="0" lvl="0" indent="0" algn="ctr" rtl="0">
                  <a:spcBef>
                    <a:spcPts val="0"/>
                  </a:spcBef>
                  <a:spcAft>
                    <a:spcPts val="0"/>
                  </a:spcAft>
                  <a:buNone/>
                </a:pPr>
                <a:r>
                  <a:rPr lang="es-CL" sz="1600" b="1">
                    <a:solidFill>
                      <a:schemeClr val="lt1"/>
                    </a:solidFill>
                    <a:latin typeface="Helvetica Neue"/>
                    <a:ea typeface="Helvetica Neue"/>
                    <a:cs typeface="Helvetica Neue"/>
                    <a:sym typeface="Helvetica Neue"/>
                  </a:rPr>
                  <a:t>1</a:t>
                </a:r>
                <a:endParaRPr sz="1600" b="1">
                  <a:solidFill>
                    <a:schemeClr val="lt1"/>
                  </a:solidFill>
                  <a:latin typeface="Helvetica Neue"/>
                  <a:ea typeface="Helvetica Neue"/>
                  <a:cs typeface="Helvetica Neue"/>
                  <a:sym typeface="Helvetica Neue"/>
                </a:endParaRPr>
              </a:p>
            </p:txBody>
          </p:sp>
        </p:grpSp>
        <p:grpSp>
          <p:nvGrpSpPr>
            <p:cNvPr id="459" name="Google Shape;459;g38a7120b606_0_225"/>
            <p:cNvGrpSpPr/>
            <p:nvPr/>
          </p:nvGrpSpPr>
          <p:grpSpPr>
            <a:xfrm>
              <a:off x="437525" y="2719838"/>
              <a:ext cx="7449000" cy="2891675"/>
              <a:chOff x="437525" y="2547450"/>
              <a:chExt cx="7449000" cy="2891675"/>
            </a:xfrm>
          </p:grpSpPr>
          <p:sp>
            <p:nvSpPr>
              <p:cNvPr id="460" name="Google Shape;460;g38a7120b606_0_225"/>
              <p:cNvSpPr txBox="1"/>
              <p:nvPr/>
            </p:nvSpPr>
            <p:spPr>
              <a:xfrm>
                <a:off x="869475" y="3357350"/>
                <a:ext cx="3379200" cy="1956300"/>
              </a:xfrm>
              <a:prstGeom prst="rect">
                <a:avLst/>
              </a:prstGeom>
              <a:solidFill>
                <a:srgbClr val="E8F4FD"/>
              </a:solidFill>
              <a:ln>
                <a:noFill/>
              </a:ln>
            </p:spPr>
            <p:txBody>
              <a:bodyPr spcFirstLastPara="1" wrap="square" lIns="108000" tIns="108000" rIns="108000" bIns="1080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s-CL" b="1" i="0" u="none" strike="noStrike" cap="none">
                    <a:solidFill>
                      <a:srgbClr val="00495F"/>
                    </a:solidFill>
                    <a:latin typeface="Helvetica Neue"/>
                    <a:ea typeface="Helvetica Neue"/>
                    <a:cs typeface="Helvetica Neue"/>
                    <a:sym typeface="Helvetica Neue"/>
                  </a:rPr>
                  <a:t>¿Cuál de estas 2 estrategias que conectamos, refleja mejor una respuesta inclusiva* y pedagógicamente pertinente* para escuela?</a:t>
                </a:r>
                <a:endParaRPr b="1" i="0" u="none" strike="noStrike" cap="none">
                  <a:solidFill>
                    <a:srgbClr val="00495F"/>
                  </a:solidFill>
                  <a:latin typeface="Helvetica Neue"/>
                  <a:ea typeface="Helvetica Neue"/>
                  <a:cs typeface="Helvetica Neue"/>
                  <a:sym typeface="Helvetica Neue"/>
                </a:endParaRPr>
              </a:p>
            </p:txBody>
          </p:sp>
          <p:sp>
            <p:nvSpPr>
              <p:cNvPr id="461" name="Google Shape;461;g38a7120b606_0_225"/>
              <p:cNvSpPr/>
              <p:nvPr/>
            </p:nvSpPr>
            <p:spPr>
              <a:xfrm>
                <a:off x="4550225" y="3357350"/>
                <a:ext cx="3336300" cy="955800"/>
              </a:xfrm>
              <a:prstGeom prst="rect">
                <a:avLst/>
              </a:prstGeom>
              <a:solidFill>
                <a:srgbClr val="E8F4FD"/>
              </a:solidFill>
              <a:ln>
                <a:noFill/>
              </a:ln>
            </p:spPr>
            <p:txBody>
              <a:bodyPr spcFirstLastPara="1" wrap="square" lIns="122400" tIns="122400" rIns="122400" bIns="122400" anchor="ctr" anchorCtr="0">
                <a:noAutofit/>
              </a:bodyPr>
              <a:lstStyle/>
              <a:p>
                <a:pPr marL="0" marR="0" lvl="0" indent="0" algn="ctr" rtl="0">
                  <a:lnSpc>
                    <a:spcPct val="80000"/>
                  </a:lnSpc>
                  <a:spcBef>
                    <a:spcPts val="0"/>
                  </a:spcBef>
                  <a:spcAft>
                    <a:spcPts val="0"/>
                  </a:spcAft>
                  <a:buClr>
                    <a:srgbClr val="000000"/>
                  </a:buClr>
                  <a:buSzPts val="1260"/>
                  <a:buFont typeface="Arial"/>
                  <a:buNone/>
                </a:pPr>
                <a:r>
                  <a:rPr lang="es-CL" sz="1100" b="1" i="0" u="none" strike="noStrike" cap="none">
                    <a:solidFill>
                      <a:srgbClr val="00495F"/>
                    </a:solidFill>
                    <a:latin typeface="Helvetica Neue"/>
                    <a:ea typeface="Helvetica Neue"/>
                    <a:cs typeface="Helvetica Neue"/>
                    <a:sym typeface="Helvetica Neue"/>
                  </a:rPr>
                  <a:t>*Inclusiva</a:t>
                </a:r>
                <a:endParaRPr sz="1100" b="1" i="0" u="none" strike="noStrike" cap="none">
                  <a:solidFill>
                    <a:srgbClr val="00495F"/>
                  </a:solidFill>
                  <a:latin typeface="Helvetica Neue"/>
                  <a:ea typeface="Helvetica Neue"/>
                  <a:cs typeface="Helvetica Neue"/>
                  <a:sym typeface="Helvetica Neue"/>
                </a:endParaRPr>
              </a:p>
              <a:p>
                <a:pPr marL="0" marR="0" lvl="0" indent="0" algn="ctr" rtl="0">
                  <a:lnSpc>
                    <a:spcPct val="80000"/>
                  </a:lnSpc>
                  <a:spcBef>
                    <a:spcPts val="0"/>
                  </a:spcBef>
                  <a:spcAft>
                    <a:spcPts val="0"/>
                  </a:spcAft>
                  <a:buClr>
                    <a:srgbClr val="000000"/>
                  </a:buClr>
                  <a:buSzPts val="645"/>
                  <a:buFont typeface="Arial"/>
                  <a:buNone/>
                </a:pPr>
                <a:endParaRPr sz="1100" b="1" i="0" u="none" strike="noStrike" cap="none">
                  <a:solidFill>
                    <a:srgbClr val="00495F"/>
                  </a:solidFill>
                  <a:latin typeface="Helvetica Neue"/>
                  <a:ea typeface="Helvetica Neue"/>
                  <a:cs typeface="Helvetica Neue"/>
                  <a:sym typeface="Helvetica Neue"/>
                </a:endParaRPr>
              </a:p>
              <a:p>
                <a:pPr marL="0" marR="0" lvl="0" indent="0" algn="ctr" rtl="0">
                  <a:lnSpc>
                    <a:spcPct val="80000"/>
                  </a:lnSpc>
                  <a:spcBef>
                    <a:spcPts val="0"/>
                  </a:spcBef>
                  <a:spcAft>
                    <a:spcPts val="0"/>
                  </a:spcAft>
                  <a:buClr>
                    <a:srgbClr val="000000"/>
                  </a:buClr>
                  <a:buSzPts val="1260"/>
                  <a:buFont typeface="Arial"/>
                  <a:buNone/>
                </a:pPr>
                <a:r>
                  <a:rPr lang="es-CL" sz="1100" i="0" u="none" strike="noStrike" cap="none">
                    <a:solidFill>
                      <a:srgbClr val="00495F"/>
                    </a:solidFill>
                    <a:latin typeface="Helvetica Neue"/>
                    <a:ea typeface="Helvetica Neue"/>
                    <a:cs typeface="Helvetica Neue"/>
                    <a:sym typeface="Helvetica Neue"/>
                  </a:rPr>
                  <a:t>Considera las diferencias (emocionales, culturales, físicas, sociales) y busca que nadie quede fuera. </a:t>
                </a:r>
                <a:endParaRPr sz="1100" i="0" u="none" strike="noStrike" cap="none">
                  <a:solidFill>
                    <a:srgbClr val="000000"/>
                  </a:solidFill>
                  <a:latin typeface="Helvetica Neue"/>
                  <a:ea typeface="Helvetica Neue"/>
                  <a:cs typeface="Helvetica Neue"/>
                  <a:sym typeface="Helvetica Neue"/>
                </a:endParaRPr>
              </a:p>
            </p:txBody>
          </p:sp>
          <p:sp>
            <p:nvSpPr>
              <p:cNvPr id="462" name="Google Shape;462;g38a7120b606_0_225"/>
              <p:cNvSpPr/>
              <p:nvPr/>
            </p:nvSpPr>
            <p:spPr>
              <a:xfrm>
                <a:off x="4550225" y="4569125"/>
                <a:ext cx="3336300" cy="870000"/>
              </a:xfrm>
              <a:prstGeom prst="rect">
                <a:avLst/>
              </a:prstGeom>
              <a:solidFill>
                <a:srgbClr val="E8F4FD"/>
              </a:solidFill>
              <a:ln>
                <a:noFill/>
              </a:ln>
            </p:spPr>
            <p:txBody>
              <a:bodyPr spcFirstLastPara="1" wrap="square" lIns="122400" tIns="122400" rIns="122400" bIns="122400" anchor="ctr" anchorCtr="0">
                <a:noAutofit/>
              </a:bodyPr>
              <a:lstStyle/>
              <a:p>
                <a:pPr marL="0" marR="0" lvl="0" indent="0" algn="ctr" rtl="0">
                  <a:lnSpc>
                    <a:spcPct val="80000"/>
                  </a:lnSpc>
                  <a:spcBef>
                    <a:spcPts val="0"/>
                  </a:spcBef>
                  <a:spcAft>
                    <a:spcPts val="0"/>
                  </a:spcAft>
                  <a:buClr>
                    <a:srgbClr val="000000"/>
                  </a:buClr>
                  <a:buSzPts val="1260"/>
                  <a:buFont typeface="Arial"/>
                  <a:buNone/>
                </a:pPr>
                <a:r>
                  <a:rPr lang="es-CL" sz="1100" b="1" i="0" u="none" strike="noStrike" cap="none">
                    <a:solidFill>
                      <a:srgbClr val="00495F"/>
                    </a:solidFill>
                    <a:latin typeface="Helvetica Neue"/>
                    <a:ea typeface="Helvetica Neue"/>
                    <a:cs typeface="Helvetica Neue"/>
                    <a:sym typeface="Helvetica Neue"/>
                  </a:rPr>
                  <a:t>*Pedagógicamente</a:t>
                </a:r>
                <a:r>
                  <a:rPr lang="es-CL" sz="1100" i="0" u="none" strike="noStrike" cap="none">
                    <a:solidFill>
                      <a:srgbClr val="00495F"/>
                    </a:solidFill>
                    <a:latin typeface="Helvetica Neue"/>
                    <a:ea typeface="Helvetica Neue"/>
                    <a:cs typeface="Helvetica Neue"/>
                    <a:sym typeface="Helvetica Neue"/>
                  </a:rPr>
                  <a:t> </a:t>
                </a:r>
                <a:r>
                  <a:rPr lang="es-CL" sz="1100" b="1" i="0" u="none" strike="noStrike" cap="none">
                    <a:solidFill>
                      <a:srgbClr val="00495F"/>
                    </a:solidFill>
                    <a:latin typeface="Helvetica Neue"/>
                    <a:ea typeface="Helvetica Neue"/>
                    <a:cs typeface="Helvetica Neue"/>
                    <a:sym typeface="Helvetica Neue"/>
                  </a:rPr>
                  <a:t>pertinente</a:t>
                </a:r>
                <a:endParaRPr sz="1100" b="1" i="0" u="none" strike="noStrike" cap="none">
                  <a:solidFill>
                    <a:srgbClr val="00495F"/>
                  </a:solidFill>
                  <a:latin typeface="Helvetica Neue"/>
                  <a:ea typeface="Helvetica Neue"/>
                  <a:cs typeface="Helvetica Neue"/>
                  <a:sym typeface="Helvetica Neue"/>
                </a:endParaRPr>
              </a:p>
              <a:p>
                <a:pPr marL="0" marR="0" lvl="0" indent="0" algn="ctr" rtl="0">
                  <a:lnSpc>
                    <a:spcPct val="80000"/>
                  </a:lnSpc>
                  <a:spcBef>
                    <a:spcPts val="0"/>
                  </a:spcBef>
                  <a:spcAft>
                    <a:spcPts val="0"/>
                  </a:spcAft>
                  <a:buClr>
                    <a:srgbClr val="000000"/>
                  </a:buClr>
                  <a:buSzPts val="645"/>
                  <a:buFont typeface="Arial"/>
                  <a:buNone/>
                </a:pPr>
                <a:endParaRPr sz="1100" b="1" i="0" u="none" strike="noStrike" cap="none">
                  <a:solidFill>
                    <a:srgbClr val="00495F"/>
                  </a:solidFill>
                  <a:latin typeface="Helvetica Neue"/>
                  <a:ea typeface="Helvetica Neue"/>
                  <a:cs typeface="Helvetica Neue"/>
                  <a:sym typeface="Helvetica Neue"/>
                </a:endParaRPr>
              </a:p>
              <a:p>
                <a:pPr marL="0" marR="0" lvl="0" indent="0" algn="ctr" rtl="0">
                  <a:lnSpc>
                    <a:spcPct val="80000"/>
                  </a:lnSpc>
                  <a:spcBef>
                    <a:spcPts val="0"/>
                  </a:spcBef>
                  <a:spcAft>
                    <a:spcPts val="0"/>
                  </a:spcAft>
                  <a:buClr>
                    <a:srgbClr val="000000"/>
                  </a:buClr>
                  <a:buSzPts val="1260"/>
                  <a:buFont typeface="Arial"/>
                  <a:buNone/>
                </a:pPr>
                <a:r>
                  <a:rPr lang="es-CL" sz="1100" i="0" u="none" strike="noStrike" cap="none">
                    <a:solidFill>
                      <a:srgbClr val="00495F"/>
                    </a:solidFill>
                    <a:latin typeface="Helvetica Neue"/>
                    <a:ea typeface="Helvetica Neue"/>
                    <a:cs typeface="Helvetica Neue"/>
                    <a:sym typeface="Helvetica Neue"/>
                  </a:rPr>
                  <a:t>Se basa en datos, conocimientos profesionales y decisiones con evidencia que favorecen el aprendizaje</a:t>
                </a:r>
                <a:endParaRPr sz="1100" i="0" u="none" strike="noStrike" cap="none">
                  <a:solidFill>
                    <a:srgbClr val="000000"/>
                  </a:solidFill>
                  <a:latin typeface="Helvetica Neue"/>
                  <a:ea typeface="Helvetica Neue"/>
                  <a:cs typeface="Helvetica Neue"/>
                  <a:sym typeface="Helvetica Neue"/>
                </a:endParaRPr>
              </a:p>
            </p:txBody>
          </p:sp>
          <p:grpSp>
            <p:nvGrpSpPr>
              <p:cNvPr id="463" name="Google Shape;463;g38a7120b606_0_225"/>
              <p:cNvGrpSpPr/>
              <p:nvPr/>
            </p:nvGrpSpPr>
            <p:grpSpPr>
              <a:xfrm>
                <a:off x="437525" y="2547450"/>
                <a:ext cx="7444800" cy="618300"/>
                <a:chOff x="437525" y="1274725"/>
                <a:chExt cx="7444800" cy="618300"/>
              </a:xfrm>
            </p:grpSpPr>
            <p:sp>
              <p:nvSpPr>
                <p:cNvPr id="464" name="Google Shape;464;g38a7120b606_0_225"/>
                <p:cNvSpPr txBox="1"/>
                <p:nvPr/>
              </p:nvSpPr>
              <p:spPr>
                <a:xfrm>
                  <a:off x="803825" y="1274725"/>
                  <a:ext cx="7078500" cy="6183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s-CL" sz="1600" b="1">
                      <a:solidFill>
                        <a:srgbClr val="00495F"/>
                      </a:solidFill>
                      <a:latin typeface="Helvetica Neue"/>
                      <a:ea typeface="Helvetica Neue"/>
                      <a:cs typeface="Helvetica Neue"/>
                      <a:sym typeface="Helvetica Neue"/>
                    </a:rPr>
                    <a:t>De acuerdo al caso que se discutió en la ronda 1, la persona facilitadora realiza la siguiente pregunta final:</a:t>
                  </a:r>
                  <a:endParaRPr sz="1600" b="1">
                    <a:solidFill>
                      <a:srgbClr val="00495F"/>
                    </a:solidFill>
                    <a:latin typeface="Helvetica Neue"/>
                    <a:ea typeface="Helvetica Neue"/>
                    <a:cs typeface="Helvetica Neue"/>
                    <a:sym typeface="Helvetica Neue"/>
                  </a:endParaRPr>
                </a:p>
              </p:txBody>
            </p:sp>
            <p:sp>
              <p:nvSpPr>
                <p:cNvPr id="465" name="Google Shape;465;g38a7120b606_0_225"/>
                <p:cNvSpPr/>
                <p:nvPr/>
              </p:nvSpPr>
              <p:spPr>
                <a:xfrm>
                  <a:off x="437525" y="1274725"/>
                  <a:ext cx="366300" cy="366300"/>
                </a:xfrm>
                <a:prstGeom prst="ellipse">
                  <a:avLst/>
                </a:prstGeom>
                <a:solidFill>
                  <a:srgbClr val="FC5411"/>
                </a:solidFill>
                <a:ln>
                  <a:noFill/>
                </a:ln>
              </p:spPr>
              <p:txBody>
                <a:bodyPr spcFirstLastPara="1" wrap="square" lIns="0" tIns="0" rIns="0" bIns="0" anchor="ctr" anchorCtr="0">
                  <a:noAutofit/>
                </a:bodyPr>
                <a:lstStyle/>
                <a:p>
                  <a:pPr marL="0" lvl="0" indent="0" algn="ctr" rtl="0">
                    <a:spcBef>
                      <a:spcPts val="0"/>
                    </a:spcBef>
                    <a:spcAft>
                      <a:spcPts val="0"/>
                    </a:spcAft>
                    <a:buNone/>
                  </a:pPr>
                  <a:r>
                    <a:rPr lang="es-CL" sz="1600" b="1">
                      <a:solidFill>
                        <a:schemeClr val="lt1"/>
                      </a:solidFill>
                      <a:latin typeface="Helvetica Neue"/>
                      <a:ea typeface="Helvetica Neue"/>
                      <a:cs typeface="Helvetica Neue"/>
                      <a:sym typeface="Helvetica Neue"/>
                    </a:rPr>
                    <a:t>2</a:t>
                  </a:r>
                  <a:endParaRPr sz="1600" b="1">
                    <a:solidFill>
                      <a:schemeClr val="lt1"/>
                    </a:solidFill>
                    <a:latin typeface="Helvetica Neue"/>
                    <a:ea typeface="Helvetica Neue"/>
                    <a:cs typeface="Helvetica Neue"/>
                    <a:sym typeface="Helvetica Neue"/>
                  </a:endParaRPr>
                </a:p>
              </p:txBody>
            </p:sp>
          </p:grpSp>
        </p:grpSp>
        <p:grpSp>
          <p:nvGrpSpPr>
            <p:cNvPr id="466" name="Google Shape;466;g38a7120b606_0_225"/>
            <p:cNvGrpSpPr/>
            <p:nvPr/>
          </p:nvGrpSpPr>
          <p:grpSpPr>
            <a:xfrm>
              <a:off x="437525" y="6100825"/>
              <a:ext cx="5902500" cy="366300"/>
              <a:chOff x="437525" y="1274725"/>
              <a:chExt cx="5902500" cy="366300"/>
            </a:xfrm>
          </p:grpSpPr>
          <p:sp>
            <p:nvSpPr>
              <p:cNvPr id="467" name="Google Shape;467;g38a7120b606_0_225"/>
              <p:cNvSpPr txBox="1"/>
              <p:nvPr/>
            </p:nvSpPr>
            <p:spPr>
              <a:xfrm>
                <a:off x="803825" y="1274725"/>
                <a:ext cx="5536200" cy="3663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s-CL" sz="1600" b="1">
                    <a:solidFill>
                      <a:srgbClr val="00495F"/>
                    </a:solidFill>
                    <a:latin typeface="Helvetica Neue"/>
                    <a:ea typeface="Helvetica Neue"/>
                    <a:cs typeface="Helvetica Neue"/>
                    <a:sym typeface="Helvetica Neue"/>
                  </a:rPr>
                  <a:t>¡¡Revisan las estrategias y votan!!!</a:t>
                </a:r>
                <a:endParaRPr sz="1600" b="1">
                  <a:solidFill>
                    <a:srgbClr val="00495F"/>
                  </a:solidFill>
                  <a:latin typeface="Helvetica Neue"/>
                  <a:ea typeface="Helvetica Neue"/>
                  <a:cs typeface="Helvetica Neue"/>
                  <a:sym typeface="Helvetica Neue"/>
                </a:endParaRPr>
              </a:p>
            </p:txBody>
          </p:sp>
          <p:sp>
            <p:nvSpPr>
              <p:cNvPr id="468" name="Google Shape;468;g38a7120b606_0_225"/>
              <p:cNvSpPr/>
              <p:nvPr/>
            </p:nvSpPr>
            <p:spPr>
              <a:xfrm>
                <a:off x="437525" y="1274725"/>
                <a:ext cx="366300" cy="366300"/>
              </a:xfrm>
              <a:prstGeom prst="ellipse">
                <a:avLst/>
              </a:prstGeom>
              <a:solidFill>
                <a:srgbClr val="FC5411"/>
              </a:solidFill>
              <a:ln>
                <a:noFill/>
              </a:ln>
            </p:spPr>
            <p:txBody>
              <a:bodyPr spcFirstLastPara="1" wrap="square" lIns="0" tIns="0" rIns="0" bIns="0" anchor="ctr" anchorCtr="0">
                <a:noAutofit/>
              </a:bodyPr>
              <a:lstStyle/>
              <a:p>
                <a:pPr marL="0" lvl="0" indent="0" algn="ctr" rtl="0">
                  <a:spcBef>
                    <a:spcPts val="0"/>
                  </a:spcBef>
                  <a:spcAft>
                    <a:spcPts val="0"/>
                  </a:spcAft>
                  <a:buNone/>
                </a:pPr>
                <a:r>
                  <a:rPr lang="es-CL" sz="1600" b="1">
                    <a:solidFill>
                      <a:schemeClr val="lt1"/>
                    </a:solidFill>
                    <a:latin typeface="Helvetica Neue"/>
                    <a:ea typeface="Helvetica Neue"/>
                    <a:cs typeface="Helvetica Neue"/>
                    <a:sym typeface="Helvetica Neue"/>
                  </a:rPr>
                  <a:t>3</a:t>
                </a:r>
                <a:endParaRPr sz="1600" b="1">
                  <a:solidFill>
                    <a:schemeClr val="lt1"/>
                  </a:solidFill>
                  <a:latin typeface="Helvetica Neue"/>
                  <a:ea typeface="Helvetica Neue"/>
                  <a:cs typeface="Helvetica Neue"/>
                  <a:sym typeface="Helvetica Neue"/>
                </a:endParaRPr>
              </a:p>
            </p:txBody>
          </p:sp>
        </p:grpSp>
        <p:cxnSp>
          <p:nvCxnSpPr>
            <p:cNvPr id="469" name="Google Shape;469;g38a7120b606_0_225"/>
            <p:cNvCxnSpPr/>
            <p:nvPr/>
          </p:nvCxnSpPr>
          <p:spPr>
            <a:xfrm>
              <a:off x="447000" y="2425025"/>
              <a:ext cx="7379100" cy="0"/>
            </a:xfrm>
            <a:prstGeom prst="straightConnector1">
              <a:avLst/>
            </a:prstGeom>
            <a:noFill/>
            <a:ln w="19050" cap="flat" cmpd="sng">
              <a:solidFill>
                <a:srgbClr val="FC5411"/>
              </a:solidFill>
              <a:prstDash val="dot"/>
              <a:round/>
              <a:headEnd type="none" w="med" len="med"/>
              <a:tailEnd type="none" w="med" len="med"/>
            </a:ln>
          </p:spPr>
        </p:cxnSp>
        <p:cxnSp>
          <p:nvCxnSpPr>
            <p:cNvPr id="470" name="Google Shape;470;g38a7120b606_0_225"/>
            <p:cNvCxnSpPr/>
            <p:nvPr/>
          </p:nvCxnSpPr>
          <p:spPr>
            <a:xfrm>
              <a:off x="447000" y="5823125"/>
              <a:ext cx="7379100" cy="0"/>
            </a:xfrm>
            <a:prstGeom prst="straightConnector1">
              <a:avLst/>
            </a:prstGeom>
            <a:noFill/>
            <a:ln w="19050" cap="flat" cmpd="sng">
              <a:solidFill>
                <a:srgbClr val="FC5411"/>
              </a:solidFill>
              <a:prstDash val="dot"/>
              <a:round/>
              <a:headEnd type="none" w="med" len="med"/>
              <a:tailEnd type="none" w="med" len="med"/>
            </a:ln>
          </p:spPr>
        </p:cxnSp>
      </p:grpSp>
      <p:sp>
        <p:nvSpPr>
          <p:cNvPr id="471" name="Google Shape;471;g38a7120b606_0_225"/>
          <p:cNvSpPr/>
          <p:nvPr/>
        </p:nvSpPr>
        <p:spPr>
          <a:xfrm>
            <a:off x="8744825" y="1057325"/>
            <a:ext cx="3044100" cy="1977300"/>
          </a:xfrm>
          <a:prstGeom prst="wedgeRoundRectCallout">
            <a:avLst>
              <a:gd name="adj1" fmla="val -4986"/>
              <a:gd name="adj2" fmla="val 79187"/>
              <a:gd name="adj3" fmla="val 0"/>
            </a:avLst>
          </a:prstGeom>
          <a:solidFill>
            <a:srgbClr val="CCE5E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CL" b="1" i="1">
                <a:solidFill>
                  <a:srgbClr val="00495F"/>
                </a:solidFill>
                <a:latin typeface="Helvetica Neue"/>
                <a:ea typeface="Helvetica Neue"/>
                <a:cs typeface="Helvetica Neue"/>
                <a:sym typeface="Helvetica Neue"/>
              </a:rPr>
              <a:t>Si conectan, obtienen un token de conexión. </a:t>
            </a:r>
            <a:endParaRPr b="1" i="1">
              <a:solidFill>
                <a:srgbClr val="00495F"/>
              </a:solidFill>
              <a:latin typeface="Helvetica Neue"/>
              <a:ea typeface="Helvetica Neue"/>
              <a:cs typeface="Helvetica Neue"/>
              <a:sym typeface="Helvetica Neue"/>
            </a:endParaRPr>
          </a:p>
          <a:p>
            <a:pPr marL="0" lvl="0" indent="0" algn="ctr" rtl="0">
              <a:spcBef>
                <a:spcPts val="0"/>
              </a:spcBef>
              <a:spcAft>
                <a:spcPts val="0"/>
              </a:spcAft>
              <a:buNone/>
            </a:pPr>
            <a:r>
              <a:rPr lang="es-CL" b="1" i="1">
                <a:solidFill>
                  <a:srgbClr val="00495F"/>
                </a:solidFill>
                <a:latin typeface="Helvetica Neue"/>
                <a:ea typeface="Helvetica Neue"/>
                <a:cs typeface="Helvetica Neue"/>
                <a:sym typeface="Helvetica Neue"/>
              </a:rPr>
              <a:t>Si no conectan, piden el token tiempo para conversar y volver a votar. </a:t>
            </a:r>
            <a:endParaRPr b="1" i="1">
              <a:solidFill>
                <a:srgbClr val="00495F"/>
              </a:solidFill>
              <a:latin typeface="Helvetica Neue"/>
              <a:ea typeface="Helvetica Neue"/>
              <a:cs typeface="Helvetica Neue"/>
              <a:sym typeface="Helvetica Neue"/>
            </a:endParaRPr>
          </a:p>
          <a:p>
            <a:pPr marL="0" lvl="0" indent="0" algn="ctr" rtl="0">
              <a:spcBef>
                <a:spcPts val="0"/>
              </a:spcBef>
              <a:spcAft>
                <a:spcPts val="0"/>
              </a:spcAft>
              <a:buNone/>
            </a:pPr>
            <a:r>
              <a:rPr lang="es-CL" b="1" i="1">
                <a:solidFill>
                  <a:srgbClr val="00495F"/>
                </a:solidFill>
                <a:latin typeface="Helvetica Neue"/>
                <a:ea typeface="Helvetica Neue"/>
                <a:cs typeface="Helvetica Neue"/>
                <a:sym typeface="Helvetica Neue"/>
              </a:rPr>
              <a:t>Si no se logra conectar, pierden la ronda.</a:t>
            </a:r>
            <a:endParaRPr sz="1300" b="1" i="1">
              <a:solidFill>
                <a:srgbClr val="00495F"/>
              </a:solidFill>
              <a:latin typeface="Helvetica Neue"/>
              <a:ea typeface="Helvetica Neue"/>
              <a:cs typeface="Helvetica Neue"/>
              <a:sym typeface="Helvetica Neue"/>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grpSp>
        <p:nvGrpSpPr>
          <p:cNvPr id="476" name="Google Shape;476;g38a7120b606_0_240"/>
          <p:cNvGrpSpPr/>
          <p:nvPr/>
        </p:nvGrpSpPr>
        <p:grpSpPr>
          <a:xfrm>
            <a:off x="310700" y="595625"/>
            <a:ext cx="10401590" cy="831000"/>
            <a:chOff x="755699" y="613067"/>
            <a:chExt cx="11616697" cy="831000"/>
          </a:xfrm>
        </p:grpSpPr>
        <p:sp>
          <p:nvSpPr>
            <p:cNvPr id="477" name="Google Shape;477;g38a7120b606_0_240"/>
            <p:cNvSpPr txBox="1"/>
            <p:nvPr/>
          </p:nvSpPr>
          <p:spPr>
            <a:xfrm>
              <a:off x="920795" y="613067"/>
              <a:ext cx="11451600" cy="831000"/>
            </a:xfrm>
            <a:prstGeom prst="rect">
              <a:avLst/>
            </a:prstGeom>
            <a:noFill/>
            <a:ln>
              <a:noFill/>
            </a:ln>
          </p:spPr>
          <p:txBody>
            <a:bodyPr spcFirstLastPara="1" wrap="square" lIns="91425" tIns="45700" rIns="91425" bIns="45700" anchor="t" anchorCtr="0">
              <a:spAutoFit/>
            </a:bodyPr>
            <a:lstStyle/>
            <a:p>
              <a:pPr marL="0" lvl="0" indent="0" algn="l" rtl="0">
                <a:lnSpc>
                  <a:spcPct val="100000"/>
                </a:lnSpc>
                <a:spcBef>
                  <a:spcPts val="0"/>
                </a:spcBef>
                <a:spcAft>
                  <a:spcPts val="0"/>
                </a:spcAft>
                <a:buClr>
                  <a:schemeClr val="dk1"/>
                </a:buClr>
                <a:buSzPts val="2000"/>
                <a:buFont typeface="Arial"/>
                <a:buNone/>
              </a:pPr>
              <a:r>
                <a:rPr lang="es-CL" sz="2400" b="1">
                  <a:solidFill>
                    <a:srgbClr val="FC5411"/>
                  </a:solidFill>
                  <a:latin typeface="Helvetica Neue"/>
                  <a:ea typeface="Helvetica Neue"/>
                  <a:cs typeface="Helvetica Neue"/>
                  <a:sym typeface="Helvetica Neue"/>
                </a:rPr>
                <a:t>Al terminar ambas rondas, si logran 1 token de conexión, reciben el token éxito y ganan el juego.</a:t>
              </a:r>
              <a:endParaRPr sz="2400" b="1">
                <a:solidFill>
                  <a:srgbClr val="FC5411"/>
                </a:solidFill>
                <a:latin typeface="Helvetica Neue"/>
                <a:ea typeface="Helvetica Neue"/>
                <a:cs typeface="Helvetica Neue"/>
                <a:sym typeface="Helvetica Neue"/>
              </a:endParaRPr>
            </a:p>
          </p:txBody>
        </p:sp>
        <p:pic>
          <p:nvPicPr>
            <p:cNvPr id="478" name="Google Shape;478;g38a7120b606_0_240"/>
            <p:cNvPicPr preferRelativeResize="0"/>
            <p:nvPr/>
          </p:nvPicPr>
          <p:blipFill rotWithShape="1">
            <a:blip r:embed="rId3">
              <a:alphaModFix/>
            </a:blip>
            <a:srcRect/>
            <a:stretch/>
          </p:blipFill>
          <p:spPr>
            <a:xfrm>
              <a:off x="755699" y="732905"/>
              <a:ext cx="211581" cy="216500"/>
            </a:xfrm>
            <a:prstGeom prst="rect">
              <a:avLst/>
            </a:prstGeom>
            <a:noFill/>
            <a:ln>
              <a:noFill/>
            </a:ln>
          </p:spPr>
        </p:pic>
      </p:grpSp>
      <p:pic>
        <p:nvPicPr>
          <p:cNvPr id="479" name="Google Shape;479;g38a7120b606_0_240" title="Profesora_Tarjetas.png"/>
          <p:cNvPicPr preferRelativeResize="0"/>
          <p:nvPr/>
        </p:nvPicPr>
        <p:blipFill rotWithShape="1">
          <a:blip r:embed="rId4">
            <a:alphaModFix/>
          </a:blip>
          <a:srcRect l="19045" t="3388" r="18634" b="54479"/>
          <a:stretch/>
        </p:blipFill>
        <p:spPr>
          <a:xfrm>
            <a:off x="6718978" y="3326675"/>
            <a:ext cx="2660926" cy="3539174"/>
          </a:xfrm>
          <a:prstGeom prst="rect">
            <a:avLst/>
          </a:prstGeom>
          <a:noFill/>
          <a:ln>
            <a:noFill/>
          </a:ln>
        </p:spPr>
      </p:pic>
      <p:grpSp>
        <p:nvGrpSpPr>
          <p:cNvPr id="480" name="Google Shape;480;g38a7120b606_0_240"/>
          <p:cNvGrpSpPr/>
          <p:nvPr/>
        </p:nvGrpSpPr>
        <p:grpSpPr>
          <a:xfrm>
            <a:off x="-4395750" y="966075"/>
            <a:ext cx="3118053" cy="3455400"/>
            <a:chOff x="8175475" y="1184900"/>
            <a:chExt cx="3118053" cy="3455400"/>
          </a:xfrm>
        </p:grpSpPr>
        <p:pic>
          <p:nvPicPr>
            <p:cNvPr id="481" name="Google Shape;481;g38a7120b606_0_240" title="Globo_Texto_4.png"/>
            <p:cNvPicPr preferRelativeResize="0"/>
            <p:nvPr/>
          </p:nvPicPr>
          <p:blipFill>
            <a:blip r:embed="rId5">
              <a:alphaModFix/>
            </a:blip>
            <a:stretch>
              <a:fillRect/>
            </a:stretch>
          </p:blipFill>
          <p:spPr>
            <a:xfrm>
              <a:off x="8175475" y="1184900"/>
              <a:ext cx="3118053" cy="3455400"/>
            </a:xfrm>
            <a:prstGeom prst="rect">
              <a:avLst/>
            </a:prstGeom>
            <a:noFill/>
            <a:ln>
              <a:noFill/>
            </a:ln>
          </p:spPr>
        </p:pic>
        <p:sp>
          <p:nvSpPr>
            <p:cNvPr id="482" name="Google Shape;482;g38a7120b606_0_240"/>
            <p:cNvSpPr txBox="1"/>
            <p:nvPr/>
          </p:nvSpPr>
          <p:spPr>
            <a:xfrm>
              <a:off x="8675800" y="1636600"/>
              <a:ext cx="2117400" cy="20799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s-CL" sz="1800" b="1" i="1">
                  <a:solidFill>
                    <a:srgbClr val="00495F"/>
                  </a:solidFill>
                  <a:latin typeface="Helvetica Neue"/>
                  <a:ea typeface="Helvetica Neue"/>
                  <a:cs typeface="Helvetica Neue"/>
                  <a:sym typeface="Helvetica Neue"/>
                </a:rPr>
                <a:t>!Gana el juego para tomar decisiones pedagógicas!</a:t>
              </a:r>
              <a:endParaRPr sz="1800" b="1" i="1">
                <a:solidFill>
                  <a:srgbClr val="00495F"/>
                </a:solidFill>
                <a:latin typeface="Helvetica Neue"/>
                <a:ea typeface="Helvetica Neue"/>
                <a:cs typeface="Helvetica Neue"/>
                <a:sym typeface="Helvetica Neue"/>
              </a:endParaRPr>
            </a:p>
            <a:p>
              <a:pPr marL="0" lvl="0" indent="0" algn="ctr" rtl="0">
                <a:lnSpc>
                  <a:spcPct val="90000"/>
                </a:lnSpc>
                <a:spcBef>
                  <a:spcPts val="0"/>
                </a:spcBef>
                <a:spcAft>
                  <a:spcPts val="0"/>
                </a:spcAft>
                <a:buNone/>
              </a:pPr>
              <a:endParaRPr sz="1800" b="1" i="1">
                <a:solidFill>
                  <a:srgbClr val="00495F"/>
                </a:solidFill>
                <a:latin typeface="Helvetica Neue"/>
                <a:ea typeface="Helvetica Neue"/>
                <a:cs typeface="Helvetica Neue"/>
                <a:sym typeface="Helvetica Neue"/>
              </a:endParaRPr>
            </a:p>
            <a:p>
              <a:pPr marL="0" lvl="0" indent="0" algn="ctr" rtl="0">
                <a:lnSpc>
                  <a:spcPct val="90000"/>
                </a:lnSpc>
                <a:spcBef>
                  <a:spcPts val="0"/>
                </a:spcBef>
                <a:spcAft>
                  <a:spcPts val="0"/>
                </a:spcAft>
                <a:buNone/>
              </a:pPr>
              <a:r>
                <a:rPr lang="es-CL" sz="1800" i="1">
                  <a:solidFill>
                    <a:srgbClr val="00495F"/>
                  </a:solidFill>
                  <a:latin typeface="Helvetica Neue"/>
                  <a:ea typeface="Helvetica Neue"/>
                  <a:cs typeface="Helvetica Neue"/>
                  <a:sym typeface="Helvetica Neue"/>
                </a:rPr>
                <a:t>Usa los datos de tus estudiantes para decidir</a:t>
              </a:r>
              <a:endParaRPr sz="1800" i="1">
                <a:solidFill>
                  <a:srgbClr val="00495F"/>
                </a:solidFill>
                <a:latin typeface="Helvetica Neue"/>
                <a:ea typeface="Helvetica Neue"/>
                <a:cs typeface="Helvetica Neue"/>
                <a:sym typeface="Helvetica Neue"/>
              </a:endParaRPr>
            </a:p>
          </p:txBody>
        </p:sp>
      </p:grpSp>
      <p:pic>
        <p:nvPicPr>
          <p:cNvPr id="483" name="Google Shape;483;g38a7120b606_0_240" title="token11.png"/>
          <p:cNvPicPr preferRelativeResize="0"/>
          <p:nvPr/>
        </p:nvPicPr>
        <p:blipFill>
          <a:blip r:embed="rId6">
            <a:alphaModFix/>
          </a:blip>
          <a:stretch>
            <a:fillRect/>
          </a:stretch>
        </p:blipFill>
        <p:spPr>
          <a:xfrm>
            <a:off x="2819800" y="3429000"/>
            <a:ext cx="2793275" cy="2785850"/>
          </a:xfrm>
          <a:prstGeom prst="rect">
            <a:avLst/>
          </a:prstGeom>
          <a:noFill/>
          <a:ln>
            <a:noFill/>
          </a:ln>
        </p:spPr>
      </p:pic>
      <p:sp>
        <p:nvSpPr>
          <p:cNvPr id="484" name="Google Shape;484;g38a7120b606_0_240"/>
          <p:cNvSpPr/>
          <p:nvPr/>
        </p:nvSpPr>
        <p:spPr>
          <a:xfrm>
            <a:off x="6002800" y="1259350"/>
            <a:ext cx="3044100" cy="1977300"/>
          </a:xfrm>
          <a:prstGeom prst="wedgeRoundRectCallout">
            <a:avLst>
              <a:gd name="adj1" fmla="val -4986"/>
              <a:gd name="adj2" fmla="val 79187"/>
              <a:gd name="adj3" fmla="val 0"/>
            </a:avLst>
          </a:prstGeom>
          <a:solidFill>
            <a:srgbClr val="CCE5ED"/>
          </a:solid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Clr>
                <a:schemeClr val="dk1"/>
              </a:buClr>
              <a:buSzPts val="1100"/>
              <a:buFont typeface="Arial"/>
              <a:buNone/>
            </a:pPr>
            <a:r>
              <a:rPr lang="es-CL" sz="1800" b="1" i="1">
                <a:solidFill>
                  <a:srgbClr val="00495F"/>
                </a:solidFill>
                <a:latin typeface="Helvetica Neue"/>
                <a:ea typeface="Helvetica Neue"/>
                <a:cs typeface="Helvetica Neue"/>
                <a:sym typeface="Helvetica Neue"/>
              </a:rPr>
              <a:t>¡Gana el juego para tomar decisiones pedagógicas!</a:t>
            </a:r>
            <a:endParaRPr sz="1800" b="1" i="1">
              <a:solidFill>
                <a:srgbClr val="00495F"/>
              </a:solidFill>
              <a:latin typeface="Helvetica Neue"/>
              <a:ea typeface="Helvetica Neue"/>
              <a:cs typeface="Helvetica Neue"/>
              <a:sym typeface="Helvetica Neue"/>
            </a:endParaRPr>
          </a:p>
          <a:p>
            <a:pPr marL="0" lvl="0" indent="0" algn="ctr" rtl="0">
              <a:lnSpc>
                <a:spcPct val="90000"/>
              </a:lnSpc>
              <a:spcBef>
                <a:spcPts val="0"/>
              </a:spcBef>
              <a:spcAft>
                <a:spcPts val="0"/>
              </a:spcAft>
              <a:buClr>
                <a:schemeClr val="dk1"/>
              </a:buClr>
              <a:buSzPts val="1100"/>
              <a:buFont typeface="Arial"/>
              <a:buNone/>
            </a:pPr>
            <a:endParaRPr sz="1800" b="1" i="1">
              <a:solidFill>
                <a:srgbClr val="00495F"/>
              </a:solidFill>
              <a:latin typeface="Helvetica Neue"/>
              <a:ea typeface="Helvetica Neue"/>
              <a:cs typeface="Helvetica Neue"/>
              <a:sym typeface="Helvetica Neue"/>
            </a:endParaRPr>
          </a:p>
          <a:p>
            <a:pPr marL="0" lvl="0" indent="0" algn="ctr" rtl="0">
              <a:lnSpc>
                <a:spcPct val="90000"/>
              </a:lnSpc>
              <a:spcBef>
                <a:spcPts val="0"/>
              </a:spcBef>
              <a:spcAft>
                <a:spcPts val="0"/>
              </a:spcAft>
              <a:buNone/>
            </a:pPr>
            <a:r>
              <a:rPr lang="es-CL" sz="1800" i="1">
                <a:solidFill>
                  <a:srgbClr val="00495F"/>
                </a:solidFill>
                <a:latin typeface="Helvetica Neue"/>
                <a:ea typeface="Helvetica Neue"/>
                <a:cs typeface="Helvetica Neue"/>
                <a:sym typeface="Helvetica Neue"/>
              </a:rPr>
              <a:t>Usa los datos de tus estudiantes para decidir</a:t>
            </a:r>
            <a:endParaRPr b="1" i="1">
              <a:solidFill>
                <a:srgbClr val="00495F"/>
              </a:solidFill>
              <a:latin typeface="Helvetica Neue"/>
              <a:ea typeface="Helvetica Neue"/>
              <a:cs typeface="Helvetica Neue"/>
              <a:sym typeface="Helvetica Neue"/>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89" name="Google Shape;489;p92"/>
          <p:cNvSpPr txBox="1">
            <a:spLocks noGrp="1"/>
          </p:cNvSpPr>
          <p:nvPr>
            <p:ph type="body" idx="4294967295"/>
          </p:nvPr>
        </p:nvSpPr>
        <p:spPr>
          <a:xfrm>
            <a:off x="905850" y="2421800"/>
            <a:ext cx="6151800" cy="35685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SzPts val="935"/>
              <a:buNone/>
            </a:pPr>
            <a:r>
              <a:rPr lang="es-CL" sz="1600">
                <a:solidFill>
                  <a:srgbClr val="00495F"/>
                </a:solidFill>
                <a:latin typeface="Helvetica Neue"/>
                <a:ea typeface="Helvetica Neue"/>
                <a:cs typeface="Helvetica Neue"/>
                <a:sym typeface="Helvetica Neue"/>
              </a:rPr>
              <a:t>Por ejemplo, en el Caso 2 analizamos datos de:</a:t>
            </a:r>
            <a:endParaRPr sz="1600">
              <a:solidFill>
                <a:srgbClr val="00495F"/>
              </a:solidFill>
              <a:latin typeface="Helvetica Neue"/>
              <a:ea typeface="Helvetica Neue"/>
              <a:cs typeface="Helvetica Neue"/>
              <a:sym typeface="Helvetica Neue"/>
            </a:endParaRPr>
          </a:p>
          <a:p>
            <a:pPr marL="457200" lvl="0" indent="-330200" algn="l" rtl="0">
              <a:lnSpc>
                <a:spcPct val="115000"/>
              </a:lnSpc>
              <a:spcBef>
                <a:spcPts val="1200"/>
              </a:spcBef>
              <a:spcAft>
                <a:spcPts val="0"/>
              </a:spcAft>
              <a:buClr>
                <a:srgbClr val="00495F"/>
              </a:buClr>
              <a:buSzPts val="1600"/>
              <a:buFont typeface="Helvetica Neue"/>
              <a:buChar char="•"/>
            </a:pPr>
            <a:r>
              <a:rPr lang="es-CL" sz="1600" b="1">
                <a:solidFill>
                  <a:srgbClr val="00495F"/>
                </a:solidFill>
                <a:latin typeface="Helvetica Neue"/>
                <a:ea typeface="Helvetica Neue"/>
                <a:cs typeface="Helvetica Neue"/>
                <a:sym typeface="Helvetica Neue"/>
              </a:rPr>
              <a:t>Chile presente: </a:t>
            </a:r>
            <a:r>
              <a:rPr lang="es-CL" sz="1600">
                <a:solidFill>
                  <a:srgbClr val="00495F"/>
                </a:solidFill>
                <a:latin typeface="Helvetica Neue"/>
                <a:ea typeface="Helvetica Neue"/>
                <a:cs typeface="Helvetica Neue"/>
                <a:sym typeface="Helvetica Neue"/>
              </a:rPr>
              <a:t>protegiendo trayectorias educativas, asistencia, participación, adecuaciones PIE.</a:t>
            </a:r>
            <a:endParaRPr sz="1600">
              <a:solidFill>
                <a:srgbClr val="00495F"/>
              </a:solidFill>
              <a:latin typeface="Helvetica Neue"/>
              <a:ea typeface="Helvetica Neue"/>
              <a:cs typeface="Helvetica Neue"/>
              <a:sym typeface="Helvetica Neue"/>
            </a:endParaRPr>
          </a:p>
          <a:p>
            <a:pPr marL="457200" lvl="0" indent="-330200" algn="l" rtl="0">
              <a:lnSpc>
                <a:spcPct val="115000"/>
              </a:lnSpc>
              <a:spcBef>
                <a:spcPts val="1200"/>
              </a:spcBef>
              <a:spcAft>
                <a:spcPts val="0"/>
              </a:spcAft>
              <a:buClr>
                <a:srgbClr val="00495F"/>
              </a:buClr>
              <a:buSzPts val="1600"/>
              <a:buFont typeface="Helvetica Neue"/>
              <a:buChar char="•"/>
            </a:pPr>
            <a:r>
              <a:rPr lang="es-CL" sz="1600" b="1">
                <a:solidFill>
                  <a:srgbClr val="00495F"/>
                </a:solidFill>
                <a:latin typeface="Helvetica Neue"/>
                <a:ea typeface="Helvetica Neue"/>
                <a:cs typeface="Helvetica Neue"/>
                <a:sym typeface="Helvetica Neue"/>
              </a:rPr>
              <a:t>Simce: </a:t>
            </a:r>
            <a:r>
              <a:rPr lang="es-CL" sz="1600">
                <a:solidFill>
                  <a:srgbClr val="00495F"/>
                </a:solidFill>
                <a:latin typeface="Helvetica Neue"/>
                <a:ea typeface="Helvetica Neue"/>
                <a:cs typeface="Helvetica Neue"/>
                <a:sym typeface="Helvetica Neue"/>
              </a:rPr>
              <a:t>comprensión lectora, razonamiento lógico-matemático.</a:t>
            </a:r>
            <a:endParaRPr sz="1600">
              <a:solidFill>
                <a:srgbClr val="00495F"/>
              </a:solidFill>
              <a:latin typeface="Helvetica Neue"/>
              <a:ea typeface="Helvetica Neue"/>
              <a:cs typeface="Helvetica Neue"/>
              <a:sym typeface="Helvetica Neue"/>
            </a:endParaRPr>
          </a:p>
          <a:p>
            <a:pPr marL="457200" lvl="0" indent="-330200" algn="l" rtl="0">
              <a:lnSpc>
                <a:spcPct val="115000"/>
              </a:lnSpc>
              <a:spcBef>
                <a:spcPts val="1200"/>
              </a:spcBef>
              <a:spcAft>
                <a:spcPts val="0"/>
              </a:spcAft>
              <a:buClr>
                <a:srgbClr val="00495F"/>
              </a:buClr>
              <a:buSzPts val="1600"/>
              <a:buFont typeface="Helvetica Neue"/>
              <a:buChar char="•"/>
            </a:pPr>
            <a:r>
              <a:rPr lang="es-CL" sz="1600" b="1">
                <a:solidFill>
                  <a:srgbClr val="00495F"/>
                </a:solidFill>
                <a:latin typeface="Helvetica Neue"/>
                <a:ea typeface="Helvetica Neue"/>
                <a:cs typeface="Helvetica Neue"/>
                <a:sym typeface="Helvetica Neue"/>
              </a:rPr>
              <a:t>DIA: </a:t>
            </a:r>
            <a:r>
              <a:rPr lang="es-CL" sz="1600">
                <a:solidFill>
                  <a:srgbClr val="00495F"/>
                </a:solidFill>
                <a:latin typeface="Helvetica Neue"/>
                <a:ea typeface="Helvetica Neue"/>
                <a:cs typeface="Helvetica Neue"/>
                <a:sym typeface="Helvetica Neue"/>
              </a:rPr>
              <a:t>resultados socioemocionales y de convivencia escolar.</a:t>
            </a:r>
            <a:endParaRPr sz="1600">
              <a:solidFill>
                <a:srgbClr val="00495F"/>
              </a:solidFill>
              <a:latin typeface="Helvetica Neue"/>
              <a:ea typeface="Helvetica Neue"/>
              <a:cs typeface="Helvetica Neue"/>
              <a:sym typeface="Helvetica Neue"/>
            </a:endParaRPr>
          </a:p>
          <a:p>
            <a:pPr marL="457200" lvl="0" indent="-330200" algn="l" rtl="0">
              <a:lnSpc>
                <a:spcPct val="115000"/>
              </a:lnSpc>
              <a:spcBef>
                <a:spcPts val="1200"/>
              </a:spcBef>
              <a:spcAft>
                <a:spcPts val="0"/>
              </a:spcAft>
              <a:buClr>
                <a:srgbClr val="00495F"/>
              </a:buClr>
              <a:buSzPts val="1600"/>
              <a:buFont typeface="Helvetica Neue"/>
              <a:buChar char="•"/>
            </a:pPr>
            <a:r>
              <a:rPr lang="es-CL" sz="1600" b="1">
                <a:solidFill>
                  <a:srgbClr val="00495F"/>
                </a:solidFill>
                <a:latin typeface="Helvetica Neue"/>
                <a:ea typeface="Helvetica Neue"/>
                <a:cs typeface="Helvetica Neue"/>
                <a:sym typeface="Helvetica Neue"/>
              </a:rPr>
              <a:t>Escuela: </a:t>
            </a:r>
            <a:r>
              <a:rPr lang="es-CL" sz="1600">
                <a:solidFill>
                  <a:srgbClr val="00495F"/>
                </a:solidFill>
                <a:latin typeface="Helvetica Neue"/>
                <a:ea typeface="Helvetica Neue"/>
                <a:cs typeface="Helvetica Neue"/>
                <a:sym typeface="Helvetica Neue"/>
              </a:rPr>
              <a:t>observaciones docentes, participación en talleres, registros de convivencia, entrevistas con apoderado/a.</a:t>
            </a:r>
            <a:endParaRPr sz="1600">
              <a:solidFill>
                <a:srgbClr val="00495F"/>
              </a:solidFill>
              <a:latin typeface="Helvetica Neue"/>
              <a:ea typeface="Helvetica Neue"/>
              <a:cs typeface="Helvetica Neue"/>
              <a:sym typeface="Helvetica Neue"/>
            </a:endParaRPr>
          </a:p>
          <a:p>
            <a:pPr marL="457200" lvl="0" indent="-330200" algn="l" rtl="0">
              <a:lnSpc>
                <a:spcPct val="115000"/>
              </a:lnSpc>
              <a:spcBef>
                <a:spcPts val="1200"/>
              </a:spcBef>
              <a:spcAft>
                <a:spcPts val="1200"/>
              </a:spcAft>
              <a:buClr>
                <a:srgbClr val="00495F"/>
              </a:buClr>
              <a:buSzPts val="1600"/>
              <a:buFont typeface="Helvetica Neue"/>
              <a:buChar char="•"/>
            </a:pPr>
            <a:r>
              <a:rPr lang="es-CL" sz="1600">
                <a:solidFill>
                  <a:srgbClr val="00495F"/>
                </a:solidFill>
                <a:latin typeface="Helvetica Neue"/>
                <a:ea typeface="Helvetica Neue"/>
                <a:cs typeface="Helvetica Neue"/>
                <a:sym typeface="Helvetica Neue"/>
              </a:rPr>
              <a:t>Podríamos también agregar datos desde la Supereduc, como indicadores de equidad, participación y bienestar.</a:t>
            </a:r>
            <a:endParaRPr sz="1600">
              <a:solidFill>
                <a:srgbClr val="00495F"/>
              </a:solidFill>
              <a:latin typeface="Helvetica Neue"/>
              <a:ea typeface="Helvetica Neue"/>
              <a:cs typeface="Helvetica Neue"/>
              <a:sym typeface="Helvetica Neue"/>
            </a:endParaRPr>
          </a:p>
        </p:txBody>
      </p:sp>
      <p:grpSp>
        <p:nvGrpSpPr>
          <p:cNvPr id="490" name="Google Shape;490;p92"/>
          <p:cNvGrpSpPr/>
          <p:nvPr/>
        </p:nvGrpSpPr>
        <p:grpSpPr>
          <a:xfrm>
            <a:off x="310700" y="595625"/>
            <a:ext cx="10401590" cy="424800"/>
            <a:chOff x="755699" y="613067"/>
            <a:chExt cx="11616697" cy="424800"/>
          </a:xfrm>
        </p:grpSpPr>
        <p:sp>
          <p:nvSpPr>
            <p:cNvPr id="491" name="Google Shape;491;p92"/>
            <p:cNvSpPr txBox="1"/>
            <p:nvPr/>
          </p:nvSpPr>
          <p:spPr>
            <a:xfrm>
              <a:off x="920795" y="613067"/>
              <a:ext cx="11451600" cy="424800"/>
            </a:xfrm>
            <a:prstGeom prst="rect">
              <a:avLst/>
            </a:prstGeom>
            <a:noFill/>
            <a:ln>
              <a:noFill/>
            </a:ln>
          </p:spPr>
          <p:txBody>
            <a:bodyPr spcFirstLastPara="1" wrap="square" lIns="91425" tIns="45700" rIns="91425" bIns="45700" anchor="t" anchorCtr="0">
              <a:spAutoFit/>
            </a:bodyPr>
            <a:lstStyle/>
            <a:p>
              <a:pPr marL="0" lvl="0" indent="0" algn="l" rtl="0">
                <a:lnSpc>
                  <a:spcPct val="90000"/>
                </a:lnSpc>
                <a:spcBef>
                  <a:spcPts val="1000"/>
                </a:spcBef>
                <a:spcAft>
                  <a:spcPts val="0"/>
                </a:spcAft>
                <a:buClr>
                  <a:schemeClr val="dk1"/>
                </a:buClr>
                <a:buSzPts val="1019"/>
                <a:buFont typeface="Arial"/>
                <a:buNone/>
              </a:pPr>
              <a:r>
                <a:rPr lang="es-CL" sz="2400" b="1">
                  <a:solidFill>
                    <a:srgbClr val="FC5411"/>
                  </a:solidFill>
                  <a:latin typeface="Helvetica Neue"/>
                  <a:ea typeface="Helvetica Neue"/>
                  <a:cs typeface="Helvetica Neue"/>
                  <a:sym typeface="Helvetica Neue"/>
                </a:rPr>
                <a:t>Revisemos lo realizado en el Caso 2</a:t>
              </a:r>
              <a:endParaRPr sz="2400" b="1">
                <a:solidFill>
                  <a:srgbClr val="FC5411"/>
                </a:solidFill>
                <a:latin typeface="Helvetica Neue"/>
                <a:ea typeface="Helvetica Neue"/>
                <a:cs typeface="Helvetica Neue"/>
                <a:sym typeface="Helvetica Neue"/>
              </a:endParaRPr>
            </a:p>
          </p:txBody>
        </p:sp>
        <p:pic>
          <p:nvPicPr>
            <p:cNvPr id="492" name="Google Shape;492;p92"/>
            <p:cNvPicPr preferRelativeResize="0"/>
            <p:nvPr/>
          </p:nvPicPr>
          <p:blipFill rotWithShape="1">
            <a:blip r:embed="rId3">
              <a:alphaModFix/>
            </a:blip>
            <a:srcRect/>
            <a:stretch/>
          </p:blipFill>
          <p:spPr>
            <a:xfrm>
              <a:off x="755699" y="732905"/>
              <a:ext cx="211581" cy="216500"/>
            </a:xfrm>
            <a:prstGeom prst="rect">
              <a:avLst/>
            </a:prstGeom>
            <a:noFill/>
            <a:ln>
              <a:noFill/>
            </a:ln>
          </p:spPr>
        </p:pic>
      </p:grpSp>
      <p:grpSp>
        <p:nvGrpSpPr>
          <p:cNvPr id="493" name="Google Shape;493;p92"/>
          <p:cNvGrpSpPr/>
          <p:nvPr/>
        </p:nvGrpSpPr>
        <p:grpSpPr>
          <a:xfrm>
            <a:off x="437525" y="1337750"/>
            <a:ext cx="7444800" cy="587400"/>
            <a:chOff x="437525" y="1274725"/>
            <a:chExt cx="7444800" cy="587400"/>
          </a:xfrm>
        </p:grpSpPr>
        <p:sp>
          <p:nvSpPr>
            <p:cNvPr id="494" name="Google Shape;494;p92"/>
            <p:cNvSpPr txBox="1"/>
            <p:nvPr/>
          </p:nvSpPr>
          <p:spPr>
            <a:xfrm>
              <a:off x="803825" y="1274725"/>
              <a:ext cx="7078500" cy="587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None/>
              </a:pPr>
              <a:r>
                <a:rPr lang="es-CL" sz="1600" b="1">
                  <a:solidFill>
                    <a:srgbClr val="00495F"/>
                  </a:solidFill>
                  <a:latin typeface="Helvetica Neue"/>
                  <a:ea typeface="Helvetica Neue"/>
                  <a:cs typeface="Helvetica Neue"/>
                  <a:sym typeface="Helvetica Neue"/>
                </a:rPr>
                <a:t>Integramos múltiples fuentes de datos para tener una mirada amplia de la situación a analizar</a:t>
              </a:r>
              <a:endParaRPr sz="1600" b="1">
                <a:solidFill>
                  <a:srgbClr val="00495F"/>
                </a:solidFill>
                <a:latin typeface="Helvetica Neue"/>
                <a:ea typeface="Helvetica Neue"/>
                <a:cs typeface="Helvetica Neue"/>
                <a:sym typeface="Helvetica Neue"/>
              </a:endParaRPr>
            </a:p>
          </p:txBody>
        </p:sp>
        <p:sp>
          <p:nvSpPr>
            <p:cNvPr id="495" name="Google Shape;495;p92"/>
            <p:cNvSpPr/>
            <p:nvPr/>
          </p:nvSpPr>
          <p:spPr>
            <a:xfrm>
              <a:off x="437525" y="1274725"/>
              <a:ext cx="366300" cy="366300"/>
            </a:xfrm>
            <a:prstGeom prst="ellipse">
              <a:avLst/>
            </a:prstGeom>
            <a:solidFill>
              <a:srgbClr val="FC5411"/>
            </a:solidFill>
            <a:ln>
              <a:noFill/>
            </a:ln>
          </p:spPr>
          <p:txBody>
            <a:bodyPr spcFirstLastPara="1" wrap="square" lIns="0" tIns="0" rIns="0" bIns="0" anchor="ctr" anchorCtr="0">
              <a:noAutofit/>
            </a:bodyPr>
            <a:lstStyle/>
            <a:p>
              <a:pPr marL="0" lvl="0" indent="0" algn="ctr" rtl="0">
                <a:spcBef>
                  <a:spcPts val="0"/>
                </a:spcBef>
                <a:spcAft>
                  <a:spcPts val="0"/>
                </a:spcAft>
                <a:buNone/>
              </a:pPr>
              <a:r>
                <a:rPr lang="es-CL" sz="1600" b="1">
                  <a:solidFill>
                    <a:schemeClr val="lt1"/>
                  </a:solidFill>
                  <a:latin typeface="Helvetica Neue"/>
                  <a:ea typeface="Helvetica Neue"/>
                  <a:cs typeface="Helvetica Neue"/>
                  <a:sym typeface="Helvetica Neue"/>
                </a:rPr>
                <a:t>a</a:t>
              </a:r>
              <a:endParaRPr sz="1600" b="1">
                <a:solidFill>
                  <a:schemeClr val="lt1"/>
                </a:solidFill>
                <a:latin typeface="Helvetica Neue"/>
                <a:ea typeface="Helvetica Neue"/>
                <a:cs typeface="Helvetica Neue"/>
                <a:sym typeface="Helvetica Neue"/>
              </a:endParaRPr>
            </a:p>
          </p:txBody>
        </p:sp>
      </p:grpSp>
      <p:pic>
        <p:nvPicPr>
          <p:cNvPr id="496" name="Google Shape;496;p92" title="Profesor_2 3.png"/>
          <p:cNvPicPr preferRelativeResize="0"/>
          <p:nvPr/>
        </p:nvPicPr>
        <p:blipFill rotWithShape="1">
          <a:blip r:embed="rId4">
            <a:alphaModFix/>
          </a:blip>
          <a:srcRect l="17509" r="19352" b="54319"/>
          <a:stretch/>
        </p:blipFill>
        <p:spPr>
          <a:xfrm>
            <a:off x="8641850" y="3078600"/>
            <a:ext cx="2660926" cy="3787249"/>
          </a:xfrm>
          <a:prstGeom prst="rect">
            <a:avLst/>
          </a:prstGeom>
          <a:noFill/>
          <a:ln>
            <a:noFill/>
          </a:ln>
        </p:spPr>
      </p:pic>
      <p:sp>
        <p:nvSpPr>
          <p:cNvPr id="497" name="Google Shape;497;p92"/>
          <p:cNvSpPr/>
          <p:nvPr/>
        </p:nvSpPr>
        <p:spPr>
          <a:xfrm>
            <a:off x="8084375" y="1515350"/>
            <a:ext cx="2988300" cy="1302900"/>
          </a:xfrm>
          <a:prstGeom prst="wedgeRoundRectCallout">
            <a:avLst>
              <a:gd name="adj1" fmla="val -7586"/>
              <a:gd name="adj2" fmla="val 98427"/>
              <a:gd name="adj3" fmla="val 0"/>
            </a:avLst>
          </a:prstGeom>
          <a:solidFill>
            <a:srgbClr val="CCE5ED"/>
          </a:solid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s-CL" b="1" i="1">
                <a:solidFill>
                  <a:srgbClr val="00495F"/>
                </a:solidFill>
                <a:latin typeface="Helvetica Neue"/>
                <a:ea typeface="Helvetica Neue"/>
                <a:cs typeface="Helvetica Neue"/>
                <a:sym typeface="Helvetica Neue"/>
              </a:rPr>
              <a:t>¡Gana el juego para tomar decisiones pedagógicas!</a:t>
            </a:r>
            <a:endParaRPr b="1" i="1">
              <a:solidFill>
                <a:srgbClr val="00495F"/>
              </a:solidFill>
              <a:latin typeface="Helvetica Neue"/>
              <a:ea typeface="Helvetica Neue"/>
              <a:cs typeface="Helvetica Neue"/>
              <a:sym typeface="Helvetica Neue"/>
            </a:endParaRPr>
          </a:p>
          <a:p>
            <a:pPr marL="0" lvl="0" indent="0" algn="ctr" rtl="0">
              <a:lnSpc>
                <a:spcPct val="90000"/>
              </a:lnSpc>
              <a:spcBef>
                <a:spcPts val="0"/>
              </a:spcBef>
              <a:spcAft>
                <a:spcPts val="0"/>
              </a:spcAft>
              <a:buNone/>
            </a:pPr>
            <a:endParaRPr b="1" i="1">
              <a:solidFill>
                <a:srgbClr val="00495F"/>
              </a:solidFill>
              <a:latin typeface="Helvetica Neue"/>
              <a:ea typeface="Helvetica Neue"/>
              <a:cs typeface="Helvetica Neue"/>
              <a:sym typeface="Helvetica Neue"/>
            </a:endParaRPr>
          </a:p>
          <a:p>
            <a:pPr marL="0" lvl="0" indent="0" algn="ctr" rtl="0">
              <a:lnSpc>
                <a:spcPct val="90000"/>
              </a:lnSpc>
              <a:spcBef>
                <a:spcPts val="0"/>
              </a:spcBef>
              <a:spcAft>
                <a:spcPts val="0"/>
              </a:spcAft>
              <a:buNone/>
            </a:pPr>
            <a:r>
              <a:rPr lang="es-CL" i="1">
                <a:solidFill>
                  <a:srgbClr val="00495F"/>
                </a:solidFill>
                <a:latin typeface="Helvetica Neue"/>
                <a:ea typeface="Helvetica Neue"/>
                <a:cs typeface="Helvetica Neue"/>
                <a:sym typeface="Helvetica Neue"/>
              </a:rPr>
              <a:t>Usa los datos de tus estudiantes para decidir</a:t>
            </a:r>
            <a:endParaRPr b="1" i="1">
              <a:solidFill>
                <a:srgbClr val="00495F"/>
              </a:solidFill>
              <a:latin typeface="Helvetica Neue"/>
              <a:ea typeface="Helvetica Neue"/>
              <a:cs typeface="Helvetica Neue"/>
              <a:sym typeface="Helvetica Neue"/>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
        <p:nvSpPr>
          <p:cNvPr id="502" name="Google Shape;502;p93"/>
          <p:cNvSpPr txBox="1">
            <a:spLocks noGrp="1"/>
          </p:cNvSpPr>
          <p:nvPr>
            <p:ph type="body" idx="4294967295"/>
          </p:nvPr>
        </p:nvSpPr>
        <p:spPr>
          <a:xfrm>
            <a:off x="905850" y="2421800"/>
            <a:ext cx="5807400" cy="2730900"/>
          </a:xfrm>
          <a:prstGeom prst="rect">
            <a:avLst/>
          </a:prstGeom>
          <a:noFill/>
          <a:ln>
            <a:noFill/>
          </a:ln>
        </p:spPr>
        <p:txBody>
          <a:bodyPr spcFirstLastPara="1" wrap="square" lIns="0" tIns="0" rIns="0" bIns="0" anchor="t" anchorCtr="0">
            <a:noAutofit/>
          </a:bodyPr>
          <a:lstStyle/>
          <a:p>
            <a:pPr marL="457200" lvl="0" indent="-330200" algn="l" rtl="0">
              <a:lnSpc>
                <a:spcPct val="115000"/>
              </a:lnSpc>
              <a:spcBef>
                <a:spcPts val="600"/>
              </a:spcBef>
              <a:spcAft>
                <a:spcPts val="0"/>
              </a:spcAft>
              <a:buClr>
                <a:srgbClr val="00495F"/>
              </a:buClr>
              <a:buSzPts val="1600"/>
              <a:buFont typeface="Helvetica Neue"/>
              <a:buAutoNum type="arabicPeriod"/>
            </a:pPr>
            <a:r>
              <a:rPr lang="es-CL" sz="1600" b="1">
                <a:solidFill>
                  <a:srgbClr val="00495F"/>
                </a:solidFill>
                <a:latin typeface="Helvetica Neue"/>
                <a:ea typeface="Helvetica Neue"/>
                <a:cs typeface="Helvetica Neue"/>
                <a:sym typeface="Helvetica Neue"/>
              </a:rPr>
              <a:t>Docentes: </a:t>
            </a:r>
            <a:r>
              <a:rPr lang="es-CL" sz="1600">
                <a:solidFill>
                  <a:srgbClr val="00495F"/>
                </a:solidFill>
                <a:latin typeface="Helvetica Neue"/>
                <a:ea typeface="Helvetica Neue"/>
                <a:cs typeface="Helvetica Neue"/>
                <a:sym typeface="Helvetica Neue"/>
              </a:rPr>
              <a:t>quienes analizan participación y desempeño en clases.</a:t>
            </a:r>
            <a:endParaRPr sz="1600">
              <a:solidFill>
                <a:srgbClr val="00495F"/>
              </a:solidFill>
              <a:latin typeface="Helvetica Neue"/>
              <a:ea typeface="Helvetica Neue"/>
              <a:cs typeface="Helvetica Neue"/>
              <a:sym typeface="Helvetica Neue"/>
            </a:endParaRPr>
          </a:p>
          <a:p>
            <a:pPr marL="457200" lvl="0" indent="-330200" algn="l" rtl="0">
              <a:lnSpc>
                <a:spcPct val="115000"/>
              </a:lnSpc>
              <a:spcBef>
                <a:spcPts val="1200"/>
              </a:spcBef>
              <a:spcAft>
                <a:spcPts val="0"/>
              </a:spcAft>
              <a:buClr>
                <a:srgbClr val="00495F"/>
              </a:buClr>
              <a:buSzPts val="1600"/>
              <a:buFont typeface="Helvetica Neue"/>
              <a:buAutoNum type="arabicPeriod"/>
            </a:pPr>
            <a:r>
              <a:rPr lang="es-CL" sz="1600" b="1">
                <a:solidFill>
                  <a:srgbClr val="00495F"/>
                </a:solidFill>
                <a:latin typeface="Helvetica Neue"/>
                <a:ea typeface="Helvetica Neue"/>
                <a:cs typeface="Helvetica Neue"/>
                <a:sym typeface="Helvetica Neue"/>
              </a:rPr>
              <a:t>PIE: </a:t>
            </a:r>
            <a:r>
              <a:rPr lang="es-CL" sz="1600">
                <a:solidFill>
                  <a:srgbClr val="00495F"/>
                </a:solidFill>
                <a:latin typeface="Helvetica Neue"/>
                <a:ea typeface="Helvetica Neue"/>
                <a:cs typeface="Helvetica Neue"/>
                <a:sym typeface="Helvetica Neue"/>
              </a:rPr>
              <a:t>que identifica barreras de aprendizaje y necesidades específicas.</a:t>
            </a:r>
            <a:endParaRPr sz="1600">
              <a:solidFill>
                <a:srgbClr val="00495F"/>
              </a:solidFill>
              <a:latin typeface="Helvetica Neue"/>
              <a:ea typeface="Helvetica Neue"/>
              <a:cs typeface="Helvetica Neue"/>
              <a:sym typeface="Helvetica Neue"/>
            </a:endParaRPr>
          </a:p>
          <a:p>
            <a:pPr marL="457200" lvl="0" indent="-330200" algn="l" rtl="0">
              <a:lnSpc>
                <a:spcPct val="115000"/>
              </a:lnSpc>
              <a:spcBef>
                <a:spcPts val="1200"/>
              </a:spcBef>
              <a:spcAft>
                <a:spcPts val="0"/>
              </a:spcAft>
              <a:buClr>
                <a:srgbClr val="00495F"/>
              </a:buClr>
              <a:buSzPts val="1600"/>
              <a:buFont typeface="Helvetica Neue"/>
              <a:buAutoNum type="arabicPeriod"/>
            </a:pPr>
            <a:r>
              <a:rPr lang="es-CL" sz="1600" b="1">
                <a:solidFill>
                  <a:srgbClr val="00495F"/>
                </a:solidFill>
                <a:latin typeface="Helvetica Neue"/>
                <a:ea typeface="Helvetica Neue"/>
                <a:cs typeface="Helvetica Neue"/>
                <a:sym typeface="Helvetica Neue"/>
              </a:rPr>
              <a:t>Dupla psicosocial: </a:t>
            </a:r>
            <a:r>
              <a:rPr lang="es-CL" sz="1600">
                <a:solidFill>
                  <a:srgbClr val="00495F"/>
                </a:solidFill>
                <a:latin typeface="Helvetica Neue"/>
                <a:ea typeface="Helvetica Neue"/>
                <a:cs typeface="Helvetica Neue"/>
                <a:sym typeface="Helvetica Neue"/>
              </a:rPr>
              <a:t>quienes analizan los factores emocionales y sociales.</a:t>
            </a:r>
            <a:endParaRPr sz="1600">
              <a:solidFill>
                <a:srgbClr val="00495F"/>
              </a:solidFill>
              <a:latin typeface="Helvetica Neue"/>
              <a:ea typeface="Helvetica Neue"/>
              <a:cs typeface="Helvetica Neue"/>
              <a:sym typeface="Helvetica Neue"/>
            </a:endParaRPr>
          </a:p>
          <a:p>
            <a:pPr marL="457200" lvl="0" indent="-330200" algn="l" rtl="0">
              <a:lnSpc>
                <a:spcPct val="115000"/>
              </a:lnSpc>
              <a:spcBef>
                <a:spcPts val="1200"/>
              </a:spcBef>
              <a:spcAft>
                <a:spcPts val="1200"/>
              </a:spcAft>
              <a:buClr>
                <a:srgbClr val="00495F"/>
              </a:buClr>
              <a:buSzPts val="1600"/>
              <a:buFont typeface="Helvetica Neue"/>
              <a:buAutoNum type="arabicPeriod"/>
            </a:pPr>
            <a:r>
              <a:rPr lang="es-CL" sz="1600" b="1">
                <a:solidFill>
                  <a:srgbClr val="00495F"/>
                </a:solidFill>
                <a:latin typeface="Helvetica Neue"/>
                <a:ea typeface="Helvetica Neue"/>
                <a:cs typeface="Helvetica Neue"/>
                <a:sym typeface="Helvetica Neue"/>
              </a:rPr>
              <a:t>UTP: </a:t>
            </a:r>
            <a:r>
              <a:rPr lang="es-CL" sz="1600">
                <a:solidFill>
                  <a:srgbClr val="00495F"/>
                </a:solidFill>
                <a:latin typeface="Helvetica Neue"/>
                <a:ea typeface="Helvetica Neue"/>
                <a:cs typeface="Helvetica Neue"/>
                <a:sym typeface="Helvetica Neue"/>
              </a:rPr>
              <a:t>quien integra al análisis los datos de resultados académicos y de evaluaciones externas.</a:t>
            </a:r>
            <a:endParaRPr sz="1600">
              <a:solidFill>
                <a:srgbClr val="00495F"/>
              </a:solidFill>
              <a:latin typeface="Helvetica Neue"/>
              <a:ea typeface="Helvetica Neue"/>
              <a:cs typeface="Helvetica Neue"/>
              <a:sym typeface="Helvetica Neue"/>
            </a:endParaRPr>
          </a:p>
        </p:txBody>
      </p:sp>
      <p:grpSp>
        <p:nvGrpSpPr>
          <p:cNvPr id="503" name="Google Shape;503;p93"/>
          <p:cNvGrpSpPr/>
          <p:nvPr/>
        </p:nvGrpSpPr>
        <p:grpSpPr>
          <a:xfrm>
            <a:off x="310700" y="595625"/>
            <a:ext cx="10401590" cy="424800"/>
            <a:chOff x="755699" y="613067"/>
            <a:chExt cx="11616697" cy="424800"/>
          </a:xfrm>
        </p:grpSpPr>
        <p:sp>
          <p:nvSpPr>
            <p:cNvPr id="504" name="Google Shape;504;p93"/>
            <p:cNvSpPr txBox="1"/>
            <p:nvPr/>
          </p:nvSpPr>
          <p:spPr>
            <a:xfrm>
              <a:off x="920795" y="613067"/>
              <a:ext cx="11451600" cy="424800"/>
            </a:xfrm>
            <a:prstGeom prst="rect">
              <a:avLst/>
            </a:prstGeom>
            <a:noFill/>
            <a:ln>
              <a:noFill/>
            </a:ln>
          </p:spPr>
          <p:txBody>
            <a:bodyPr spcFirstLastPara="1" wrap="square" lIns="91425" tIns="45700" rIns="91425" bIns="45700" anchor="t" anchorCtr="0">
              <a:spAutoFit/>
            </a:bodyPr>
            <a:lstStyle/>
            <a:p>
              <a:pPr marL="0" lvl="0" indent="0" algn="l" rtl="0">
                <a:lnSpc>
                  <a:spcPct val="90000"/>
                </a:lnSpc>
                <a:spcBef>
                  <a:spcPts val="1000"/>
                </a:spcBef>
                <a:spcAft>
                  <a:spcPts val="0"/>
                </a:spcAft>
                <a:buClr>
                  <a:schemeClr val="dk1"/>
                </a:buClr>
                <a:buSzPts val="1019"/>
                <a:buFont typeface="Arial"/>
                <a:buNone/>
              </a:pPr>
              <a:r>
                <a:rPr lang="es-CL" sz="2400" b="1">
                  <a:solidFill>
                    <a:srgbClr val="FC5411"/>
                  </a:solidFill>
                  <a:latin typeface="Helvetica Neue"/>
                  <a:ea typeface="Helvetica Neue"/>
                  <a:cs typeface="Helvetica Neue"/>
                  <a:sym typeface="Helvetica Neue"/>
                </a:rPr>
                <a:t>Revisemos lo realizado en el Caso 2</a:t>
              </a:r>
              <a:endParaRPr sz="2400" b="1">
                <a:solidFill>
                  <a:srgbClr val="FC5411"/>
                </a:solidFill>
                <a:latin typeface="Helvetica Neue"/>
                <a:ea typeface="Helvetica Neue"/>
                <a:cs typeface="Helvetica Neue"/>
                <a:sym typeface="Helvetica Neue"/>
              </a:endParaRPr>
            </a:p>
          </p:txBody>
        </p:sp>
        <p:pic>
          <p:nvPicPr>
            <p:cNvPr id="505" name="Google Shape;505;p93"/>
            <p:cNvPicPr preferRelativeResize="0"/>
            <p:nvPr/>
          </p:nvPicPr>
          <p:blipFill rotWithShape="1">
            <a:blip r:embed="rId3">
              <a:alphaModFix/>
            </a:blip>
            <a:srcRect/>
            <a:stretch/>
          </p:blipFill>
          <p:spPr>
            <a:xfrm>
              <a:off x="755699" y="732905"/>
              <a:ext cx="211581" cy="216500"/>
            </a:xfrm>
            <a:prstGeom prst="rect">
              <a:avLst/>
            </a:prstGeom>
            <a:noFill/>
            <a:ln>
              <a:noFill/>
            </a:ln>
          </p:spPr>
        </p:pic>
      </p:grpSp>
      <p:grpSp>
        <p:nvGrpSpPr>
          <p:cNvPr id="506" name="Google Shape;506;p93"/>
          <p:cNvGrpSpPr/>
          <p:nvPr/>
        </p:nvGrpSpPr>
        <p:grpSpPr>
          <a:xfrm>
            <a:off x="437525" y="1337750"/>
            <a:ext cx="7444800" cy="587400"/>
            <a:chOff x="437525" y="1274725"/>
            <a:chExt cx="7444800" cy="587400"/>
          </a:xfrm>
        </p:grpSpPr>
        <p:sp>
          <p:nvSpPr>
            <p:cNvPr id="507" name="Google Shape;507;p93"/>
            <p:cNvSpPr txBox="1"/>
            <p:nvPr/>
          </p:nvSpPr>
          <p:spPr>
            <a:xfrm>
              <a:off x="803825" y="1274725"/>
              <a:ext cx="7078500" cy="5874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s-CL" sz="1600" b="1">
                  <a:solidFill>
                    <a:srgbClr val="00495F"/>
                  </a:solidFill>
                  <a:latin typeface="Helvetica Neue"/>
                  <a:ea typeface="Helvetica Neue"/>
                  <a:cs typeface="Helvetica Neue"/>
                  <a:sym typeface="Helvetica Neue"/>
                </a:rPr>
                <a:t>Implementamos un análisis participativo, integrado en la toma de decisiones a:</a:t>
              </a:r>
              <a:endParaRPr sz="1600" b="1">
                <a:solidFill>
                  <a:srgbClr val="00495F"/>
                </a:solidFill>
                <a:latin typeface="Helvetica Neue"/>
                <a:ea typeface="Helvetica Neue"/>
                <a:cs typeface="Helvetica Neue"/>
                <a:sym typeface="Helvetica Neue"/>
              </a:endParaRPr>
            </a:p>
          </p:txBody>
        </p:sp>
        <p:sp>
          <p:nvSpPr>
            <p:cNvPr id="508" name="Google Shape;508;p93"/>
            <p:cNvSpPr/>
            <p:nvPr/>
          </p:nvSpPr>
          <p:spPr>
            <a:xfrm>
              <a:off x="437525" y="1274725"/>
              <a:ext cx="366300" cy="366300"/>
            </a:xfrm>
            <a:prstGeom prst="ellipse">
              <a:avLst/>
            </a:prstGeom>
            <a:solidFill>
              <a:srgbClr val="FC5411"/>
            </a:solidFill>
            <a:ln>
              <a:noFill/>
            </a:ln>
          </p:spPr>
          <p:txBody>
            <a:bodyPr spcFirstLastPara="1" wrap="square" lIns="0" tIns="0" rIns="0" bIns="0" anchor="ctr" anchorCtr="0">
              <a:noAutofit/>
            </a:bodyPr>
            <a:lstStyle/>
            <a:p>
              <a:pPr marL="0" lvl="0" indent="0" algn="ctr" rtl="0">
                <a:spcBef>
                  <a:spcPts val="0"/>
                </a:spcBef>
                <a:spcAft>
                  <a:spcPts val="0"/>
                </a:spcAft>
                <a:buNone/>
              </a:pPr>
              <a:r>
                <a:rPr lang="es-CL" sz="1600" b="1">
                  <a:solidFill>
                    <a:schemeClr val="lt1"/>
                  </a:solidFill>
                  <a:latin typeface="Helvetica Neue"/>
                  <a:ea typeface="Helvetica Neue"/>
                  <a:cs typeface="Helvetica Neue"/>
                  <a:sym typeface="Helvetica Neue"/>
                </a:rPr>
                <a:t>b</a:t>
              </a:r>
              <a:endParaRPr sz="1600" b="1">
                <a:solidFill>
                  <a:schemeClr val="lt1"/>
                </a:solidFill>
                <a:latin typeface="Helvetica Neue"/>
                <a:ea typeface="Helvetica Neue"/>
                <a:cs typeface="Helvetica Neue"/>
                <a:sym typeface="Helvetica Neue"/>
              </a:endParaRPr>
            </a:p>
          </p:txBody>
        </p:sp>
      </p:grpSp>
      <p:grpSp>
        <p:nvGrpSpPr>
          <p:cNvPr id="509" name="Google Shape;509;p93"/>
          <p:cNvGrpSpPr/>
          <p:nvPr/>
        </p:nvGrpSpPr>
        <p:grpSpPr>
          <a:xfrm>
            <a:off x="7277728" y="3078600"/>
            <a:ext cx="4288998" cy="3787250"/>
            <a:chOff x="7530203" y="3078600"/>
            <a:chExt cx="4288998" cy="3787250"/>
          </a:xfrm>
        </p:grpSpPr>
        <p:pic>
          <p:nvPicPr>
            <p:cNvPr id="510" name="Google Shape;510;p93" title="Profesor_2 3.png"/>
            <p:cNvPicPr preferRelativeResize="0"/>
            <p:nvPr/>
          </p:nvPicPr>
          <p:blipFill rotWithShape="1">
            <a:blip r:embed="rId4">
              <a:alphaModFix/>
            </a:blip>
            <a:srcRect l="17509" r="19352" b="54319"/>
            <a:stretch/>
          </p:blipFill>
          <p:spPr>
            <a:xfrm>
              <a:off x="9158275" y="3078600"/>
              <a:ext cx="2660926" cy="3787249"/>
            </a:xfrm>
            <a:prstGeom prst="rect">
              <a:avLst/>
            </a:prstGeom>
            <a:noFill/>
            <a:ln>
              <a:noFill/>
            </a:ln>
          </p:spPr>
        </p:pic>
        <p:pic>
          <p:nvPicPr>
            <p:cNvPr id="511" name="Google Shape;511;p93" title="Profesora_Tarjetas.png"/>
            <p:cNvPicPr preferRelativeResize="0"/>
            <p:nvPr/>
          </p:nvPicPr>
          <p:blipFill rotWithShape="1">
            <a:blip r:embed="rId5">
              <a:alphaModFix/>
            </a:blip>
            <a:srcRect l="19045" t="3388" r="18634" b="54479"/>
            <a:stretch/>
          </p:blipFill>
          <p:spPr>
            <a:xfrm>
              <a:off x="7530203" y="3326675"/>
              <a:ext cx="2660926" cy="3539174"/>
            </a:xfrm>
            <a:prstGeom prst="rect">
              <a:avLst/>
            </a:prstGeom>
            <a:noFill/>
            <a:ln>
              <a:noFill/>
            </a:ln>
          </p:spPr>
        </p:pic>
      </p:grpSp>
      <p:sp>
        <p:nvSpPr>
          <p:cNvPr id="512" name="Google Shape;512;p93"/>
          <p:cNvSpPr/>
          <p:nvPr/>
        </p:nvSpPr>
        <p:spPr>
          <a:xfrm>
            <a:off x="7929825" y="1337750"/>
            <a:ext cx="3536400" cy="1471500"/>
          </a:xfrm>
          <a:prstGeom prst="wedgeRoundRectCallout">
            <a:avLst>
              <a:gd name="adj1" fmla="val 4085"/>
              <a:gd name="adj2" fmla="val 82701"/>
              <a:gd name="adj3" fmla="val 0"/>
            </a:avLst>
          </a:prstGeom>
          <a:solidFill>
            <a:srgbClr val="CCE5ED"/>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s-CL" i="1">
                <a:solidFill>
                  <a:srgbClr val="00495F"/>
                </a:solidFill>
                <a:latin typeface="Helvetica Neue"/>
                <a:ea typeface="Helvetica Neue"/>
                <a:cs typeface="Helvetica Neue"/>
                <a:sym typeface="Helvetica Neue"/>
              </a:rPr>
              <a:t>Cada actor tiene una mirada distinta, pero complementaria.</a:t>
            </a:r>
            <a:endParaRPr i="1">
              <a:solidFill>
                <a:srgbClr val="00495F"/>
              </a:solidFill>
              <a:latin typeface="Helvetica Neue"/>
              <a:ea typeface="Helvetica Neue"/>
              <a:cs typeface="Helvetica Neue"/>
              <a:sym typeface="Helvetica Neue"/>
            </a:endParaRPr>
          </a:p>
          <a:p>
            <a:pPr marL="0" lvl="0" indent="0" algn="l" rtl="0">
              <a:spcBef>
                <a:spcPts val="0"/>
              </a:spcBef>
              <a:spcAft>
                <a:spcPts val="0"/>
              </a:spcAft>
              <a:buClr>
                <a:schemeClr val="dk1"/>
              </a:buClr>
              <a:buSzPts val="1100"/>
              <a:buFont typeface="Arial"/>
              <a:buNone/>
            </a:pPr>
            <a:endParaRPr i="1">
              <a:solidFill>
                <a:srgbClr val="00495F"/>
              </a:solidFill>
              <a:latin typeface="Helvetica Neue"/>
              <a:ea typeface="Helvetica Neue"/>
              <a:cs typeface="Helvetica Neue"/>
              <a:sym typeface="Helvetica Neue"/>
            </a:endParaRPr>
          </a:p>
          <a:p>
            <a:pPr marL="0" lvl="0" indent="0" algn="ctr" rtl="0">
              <a:spcBef>
                <a:spcPts val="0"/>
              </a:spcBef>
              <a:spcAft>
                <a:spcPts val="0"/>
              </a:spcAft>
              <a:buNone/>
            </a:pPr>
            <a:r>
              <a:rPr lang="es-CL" b="1" i="1">
                <a:solidFill>
                  <a:srgbClr val="00495F"/>
                </a:solidFill>
                <a:latin typeface="Helvetica Neue"/>
                <a:ea typeface="Helvetica Neue"/>
                <a:cs typeface="Helvetica Neue"/>
                <a:sym typeface="Helvetica Neue"/>
              </a:rPr>
              <a:t>¡El dato es un punto de encuentro para el diálogo profesional!</a:t>
            </a:r>
            <a:endParaRPr b="1" i="1">
              <a:solidFill>
                <a:srgbClr val="00495F"/>
              </a:solidFill>
              <a:latin typeface="Helvetica Neue"/>
              <a:ea typeface="Helvetica Neue"/>
              <a:cs typeface="Helvetica Neue"/>
              <a:sym typeface="Helvetica Neue"/>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sp>
        <p:nvSpPr>
          <p:cNvPr id="517" name="Google Shape;517;g3d7cff7dade_0_12"/>
          <p:cNvSpPr txBox="1">
            <a:spLocks noGrp="1"/>
          </p:cNvSpPr>
          <p:nvPr>
            <p:ph type="body" idx="4294967295"/>
          </p:nvPr>
        </p:nvSpPr>
        <p:spPr>
          <a:xfrm>
            <a:off x="905850" y="2061050"/>
            <a:ext cx="5193000" cy="4159200"/>
          </a:xfrm>
          <a:prstGeom prst="rect">
            <a:avLst/>
          </a:prstGeom>
          <a:noFill/>
          <a:ln>
            <a:noFill/>
          </a:ln>
        </p:spPr>
        <p:txBody>
          <a:bodyPr spcFirstLastPara="1" wrap="square" lIns="0" tIns="0" rIns="0" bIns="0" anchor="t" anchorCtr="0">
            <a:noAutofit/>
          </a:bodyPr>
          <a:lstStyle/>
          <a:p>
            <a:pPr marL="457200" lvl="0" indent="-330200" algn="l" rtl="0">
              <a:lnSpc>
                <a:spcPct val="100000"/>
              </a:lnSpc>
              <a:spcBef>
                <a:spcPts val="0"/>
              </a:spcBef>
              <a:spcAft>
                <a:spcPts val="0"/>
              </a:spcAft>
              <a:buClr>
                <a:srgbClr val="00495F"/>
              </a:buClr>
              <a:buSzPts val="1600"/>
              <a:buFont typeface="Helvetica Neue"/>
              <a:buChar char="•"/>
            </a:pPr>
            <a:r>
              <a:rPr lang="es-CL" sz="1600">
                <a:solidFill>
                  <a:srgbClr val="00495F"/>
                </a:solidFill>
                <a:latin typeface="Helvetica Neue"/>
                <a:ea typeface="Helvetica Neue"/>
                <a:cs typeface="Helvetica Neue"/>
                <a:sym typeface="Helvetica Neue"/>
              </a:rPr>
              <a:t>Las observaciones indican alta sensibilidad sensorial y desregulaciones asociadas a ciertos estímulos.</a:t>
            </a:r>
            <a:endParaRPr sz="1600">
              <a:solidFill>
                <a:srgbClr val="00495F"/>
              </a:solidFill>
              <a:latin typeface="Helvetica Neue"/>
              <a:ea typeface="Helvetica Neue"/>
              <a:cs typeface="Helvetica Neue"/>
              <a:sym typeface="Helvetica Neue"/>
            </a:endParaRPr>
          </a:p>
          <a:p>
            <a:pPr marL="457200" lvl="0" indent="-330200" algn="l" rtl="0">
              <a:lnSpc>
                <a:spcPct val="100000"/>
              </a:lnSpc>
              <a:spcBef>
                <a:spcPts val="1200"/>
              </a:spcBef>
              <a:spcAft>
                <a:spcPts val="0"/>
              </a:spcAft>
              <a:buClr>
                <a:srgbClr val="00495F"/>
              </a:buClr>
              <a:buSzPts val="1600"/>
              <a:buFont typeface="Helvetica Neue"/>
              <a:buChar char="•"/>
            </a:pPr>
            <a:r>
              <a:rPr lang="es-CL" sz="1600">
                <a:solidFill>
                  <a:srgbClr val="00495F"/>
                </a:solidFill>
                <a:latin typeface="Helvetica Neue"/>
                <a:ea typeface="Helvetica Neue"/>
                <a:cs typeface="Helvetica Neue"/>
                <a:sym typeface="Helvetica Neue"/>
              </a:rPr>
              <a:t>El Equipo PIE identifica que la estudiante necesita entornos estructurados.</a:t>
            </a:r>
            <a:endParaRPr sz="1600">
              <a:solidFill>
                <a:srgbClr val="00495F"/>
              </a:solidFill>
              <a:latin typeface="Helvetica Neue"/>
              <a:ea typeface="Helvetica Neue"/>
              <a:cs typeface="Helvetica Neue"/>
              <a:sym typeface="Helvetica Neue"/>
            </a:endParaRPr>
          </a:p>
          <a:p>
            <a:pPr marL="457200" lvl="0" indent="-330200" algn="l" rtl="0">
              <a:lnSpc>
                <a:spcPct val="100000"/>
              </a:lnSpc>
              <a:spcBef>
                <a:spcPts val="1200"/>
              </a:spcBef>
              <a:spcAft>
                <a:spcPts val="0"/>
              </a:spcAft>
              <a:buClr>
                <a:srgbClr val="00495F"/>
              </a:buClr>
              <a:buSzPts val="1600"/>
              <a:buFont typeface="Helvetica Neue"/>
              <a:buChar char="•"/>
            </a:pPr>
            <a:r>
              <a:rPr lang="es-CL" sz="1600">
                <a:solidFill>
                  <a:srgbClr val="00495F"/>
                </a:solidFill>
                <a:latin typeface="Helvetica Neue"/>
                <a:ea typeface="Helvetica Neue"/>
                <a:cs typeface="Helvetica Neue"/>
                <a:sym typeface="Helvetica Neue"/>
              </a:rPr>
              <a:t>Los resultados DIA socioemocional indican que en el curso hay una baja valoración de los y las estudiantes por la experiencia escolar.</a:t>
            </a:r>
            <a:endParaRPr sz="1600">
              <a:solidFill>
                <a:srgbClr val="00495F"/>
              </a:solidFill>
              <a:latin typeface="Helvetica Neue"/>
              <a:ea typeface="Helvetica Neue"/>
              <a:cs typeface="Helvetica Neue"/>
              <a:sym typeface="Helvetica Neue"/>
            </a:endParaRPr>
          </a:p>
          <a:p>
            <a:pPr marL="457200" lvl="0" indent="-330200" algn="l" rtl="0">
              <a:lnSpc>
                <a:spcPct val="100000"/>
              </a:lnSpc>
              <a:spcBef>
                <a:spcPts val="1200"/>
              </a:spcBef>
              <a:spcAft>
                <a:spcPts val="0"/>
              </a:spcAft>
              <a:buClr>
                <a:srgbClr val="00495F"/>
              </a:buClr>
              <a:buSzPts val="1600"/>
              <a:buFont typeface="Helvetica Neue"/>
              <a:buChar char="•"/>
            </a:pPr>
            <a:r>
              <a:rPr lang="es-CL" sz="1600">
                <a:solidFill>
                  <a:srgbClr val="00495F"/>
                </a:solidFill>
                <a:latin typeface="Helvetica Neue"/>
                <a:ea typeface="Helvetica Neue"/>
                <a:cs typeface="Helvetica Neue"/>
                <a:sym typeface="Helvetica Neue"/>
              </a:rPr>
              <a:t>La plataforma “Chile presente” muestra ausencias reiteradas de la estudiante a Educación Tecnológica y también un menor rendimiento.</a:t>
            </a:r>
            <a:endParaRPr sz="1600">
              <a:solidFill>
                <a:srgbClr val="00495F"/>
              </a:solidFill>
              <a:latin typeface="Helvetica Neue"/>
              <a:ea typeface="Helvetica Neue"/>
              <a:cs typeface="Helvetica Neue"/>
              <a:sym typeface="Helvetica Neue"/>
            </a:endParaRPr>
          </a:p>
          <a:p>
            <a:pPr marL="457200" lvl="0" indent="-330200" algn="l" rtl="0">
              <a:lnSpc>
                <a:spcPct val="100000"/>
              </a:lnSpc>
              <a:spcBef>
                <a:spcPts val="1200"/>
              </a:spcBef>
              <a:spcAft>
                <a:spcPts val="1200"/>
              </a:spcAft>
              <a:buClr>
                <a:srgbClr val="00495F"/>
              </a:buClr>
              <a:buSzPts val="1600"/>
              <a:buFont typeface="Helvetica Neue"/>
              <a:buChar char="•"/>
            </a:pPr>
            <a:r>
              <a:rPr lang="es-CL" sz="1600">
                <a:solidFill>
                  <a:srgbClr val="00495F"/>
                </a:solidFill>
                <a:latin typeface="Helvetica Neue"/>
                <a:ea typeface="Helvetica Neue"/>
                <a:cs typeface="Helvetica Neue"/>
                <a:sym typeface="Helvetica Neue"/>
              </a:rPr>
              <a:t>Los resultados Simce de la escuela señalan bajos logros en el IDPS de Clima de convivencia y Autoestima académica y motivación escolar.</a:t>
            </a:r>
            <a:endParaRPr sz="1600" b="1">
              <a:solidFill>
                <a:srgbClr val="00495F"/>
              </a:solidFill>
              <a:latin typeface="Helvetica Neue"/>
              <a:ea typeface="Helvetica Neue"/>
              <a:cs typeface="Helvetica Neue"/>
              <a:sym typeface="Helvetica Neue"/>
            </a:endParaRPr>
          </a:p>
        </p:txBody>
      </p:sp>
      <p:grpSp>
        <p:nvGrpSpPr>
          <p:cNvPr id="518" name="Google Shape;518;g3d7cff7dade_0_12"/>
          <p:cNvGrpSpPr/>
          <p:nvPr/>
        </p:nvGrpSpPr>
        <p:grpSpPr>
          <a:xfrm>
            <a:off x="310700" y="595625"/>
            <a:ext cx="10401590" cy="424800"/>
            <a:chOff x="755699" y="613067"/>
            <a:chExt cx="11616697" cy="424800"/>
          </a:xfrm>
        </p:grpSpPr>
        <p:sp>
          <p:nvSpPr>
            <p:cNvPr id="519" name="Google Shape;519;g3d7cff7dade_0_12"/>
            <p:cNvSpPr txBox="1"/>
            <p:nvPr/>
          </p:nvSpPr>
          <p:spPr>
            <a:xfrm>
              <a:off x="920795" y="613067"/>
              <a:ext cx="11451600" cy="424800"/>
            </a:xfrm>
            <a:prstGeom prst="rect">
              <a:avLst/>
            </a:prstGeom>
            <a:noFill/>
            <a:ln>
              <a:noFill/>
            </a:ln>
          </p:spPr>
          <p:txBody>
            <a:bodyPr spcFirstLastPara="1" wrap="square" lIns="91425" tIns="45700" rIns="91425" bIns="45700" anchor="t" anchorCtr="0">
              <a:spAutoFit/>
            </a:bodyPr>
            <a:lstStyle/>
            <a:p>
              <a:pPr marL="0" lvl="0" indent="0" algn="l" rtl="0">
                <a:lnSpc>
                  <a:spcPct val="90000"/>
                </a:lnSpc>
                <a:spcBef>
                  <a:spcPts val="1000"/>
                </a:spcBef>
                <a:spcAft>
                  <a:spcPts val="0"/>
                </a:spcAft>
                <a:buClr>
                  <a:schemeClr val="dk1"/>
                </a:buClr>
                <a:buSzPts val="1019"/>
                <a:buFont typeface="Arial"/>
                <a:buNone/>
              </a:pPr>
              <a:r>
                <a:rPr lang="es-CL" sz="2400" b="1">
                  <a:solidFill>
                    <a:srgbClr val="FC5411"/>
                  </a:solidFill>
                  <a:latin typeface="Helvetica Neue"/>
                  <a:ea typeface="Helvetica Neue"/>
                  <a:cs typeface="Helvetica Neue"/>
                  <a:sym typeface="Helvetica Neue"/>
                </a:rPr>
                <a:t>Revisemos lo realizado en el Caso 2</a:t>
              </a:r>
              <a:endParaRPr sz="2400" b="1">
                <a:solidFill>
                  <a:srgbClr val="FC5411"/>
                </a:solidFill>
                <a:latin typeface="Helvetica Neue"/>
                <a:ea typeface="Helvetica Neue"/>
                <a:cs typeface="Helvetica Neue"/>
                <a:sym typeface="Helvetica Neue"/>
              </a:endParaRPr>
            </a:p>
          </p:txBody>
        </p:sp>
        <p:pic>
          <p:nvPicPr>
            <p:cNvPr id="520" name="Google Shape;520;g3d7cff7dade_0_12"/>
            <p:cNvPicPr preferRelativeResize="0"/>
            <p:nvPr/>
          </p:nvPicPr>
          <p:blipFill rotWithShape="1">
            <a:blip r:embed="rId3">
              <a:alphaModFix/>
            </a:blip>
            <a:srcRect/>
            <a:stretch/>
          </p:blipFill>
          <p:spPr>
            <a:xfrm>
              <a:off x="755699" y="732905"/>
              <a:ext cx="211581" cy="216500"/>
            </a:xfrm>
            <a:prstGeom prst="rect">
              <a:avLst/>
            </a:prstGeom>
            <a:noFill/>
            <a:ln>
              <a:noFill/>
            </a:ln>
          </p:spPr>
        </p:pic>
      </p:grpSp>
      <p:grpSp>
        <p:nvGrpSpPr>
          <p:cNvPr id="521" name="Google Shape;521;g3d7cff7dade_0_12"/>
          <p:cNvGrpSpPr/>
          <p:nvPr/>
        </p:nvGrpSpPr>
        <p:grpSpPr>
          <a:xfrm>
            <a:off x="437525" y="1337750"/>
            <a:ext cx="7444800" cy="366300"/>
            <a:chOff x="437525" y="1274725"/>
            <a:chExt cx="7444800" cy="366300"/>
          </a:xfrm>
        </p:grpSpPr>
        <p:sp>
          <p:nvSpPr>
            <p:cNvPr id="522" name="Google Shape;522;g3d7cff7dade_0_12"/>
            <p:cNvSpPr txBox="1"/>
            <p:nvPr/>
          </p:nvSpPr>
          <p:spPr>
            <a:xfrm>
              <a:off x="803825" y="1274725"/>
              <a:ext cx="7078500" cy="3663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900"/>
                <a:buFont typeface="Arial"/>
                <a:buNone/>
              </a:pPr>
              <a:r>
                <a:rPr lang="es-CL" sz="1600" b="1">
                  <a:solidFill>
                    <a:srgbClr val="00495F"/>
                  </a:solidFill>
                  <a:latin typeface="Helvetica Neue"/>
                  <a:ea typeface="Helvetica Neue"/>
                  <a:cs typeface="Helvetica Neue"/>
                  <a:sym typeface="Helvetica Neue"/>
                </a:rPr>
                <a:t>Transformamos datos en decisiones</a:t>
              </a:r>
              <a:endParaRPr sz="1600" b="1">
                <a:solidFill>
                  <a:srgbClr val="00495F"/>
                </a:solidFill>
                <a:latin typeface="Helvetica Neue"/>
                <a:ea typeface="Helvetica Neue"/>
                <a:cs typeface="Helvetica Neue"/>
                <a:sym typeface="Helvetica Neue"/>
              </a:endParaRPr>
            </a:p>
          </p:txBody>
        </p:sp>
        <p:sp>
          <p:nvSpPr>
            <p:cNvPr id="523" name="Google Shape;523;g3d7cff7dade_0_12"/>
            <p:cNvSpPr/>
            <p:nvPr/>
          </p:nvSpPr>
          <p:spPr>
            <a:xfrm>
              <a:off x="437525" y="1274725"/>
              <a:ext cx="366300" cy="366300"/>
            </a:xfrm>
            <a:prstGeom prst="ellipse">
              <a:avLst/>
            </a:prstGeom>
            <a:solidFill>
              <a:srgbClr val="FC5411"/>
            </a:solidFill>
            <a:ln>
              <a:noFill/>
            </a:ln>
          </p:spPr>
          <p:txBody>
            <a:bodyPr spcFirstLastPara="1" wrap="square" lIns="0" tIns="0" rIns="0" bIns="0" anchor="ctr" anchorCtr="0">
              <a:noAutofit/>
            </a:bodyPr>
            <a:lstStyle/>
            <a:p>
              <a:pPr marL="0" lvl="0" indent="0" algn="ctr" rtl="0">
                <a:spcBef>
                  <a:spcPts val="0"/>
                </a:spcBef>
                <a:spcAft>
                  <a:spcPts val="0"/>
                </a:spcAft>
                <a:buNone/>
              </a:pPr>
              <a:r>
                <a:rPr lang="es-CL" sz="1600" b="1">
                  <a:solidFill>
                    <a:schemeClr val="lt1"/>
                  </a:solidFill>
                  <a:latin typeface="Helvetica Neue"/>
                  <a:ea typeface="Helvetica Neue"/>
                  <a:cs typeface="Helvetica Neue"/>
                  <a:sym typeface="Helvetica Neue"/>
                </a:rPr>
                <a:t>c</a:t>
              </a:r>
              <a:endParaRPr sz="1600" b="1">
                <a:solidFill>
                  <a:schemeClr val="lt1"/>
                </a:solidFill>
                <a:latin typeface="Helvetica Neue"/>
                <a:ea typeface="Helvetica Neue"/>
                <a:cs typeface="Helvetica Neue"/>
                <a:sym typeface="Helvetica Neue"/>
              </a:endParaRPr>
            </a:p>
          </p:txBody>
        </p:sp>
      </p:grpSp>
      <p:grpSp>
        <p:nvGrpSpPr>
          <p:cNvPr id="524" name="Google Shape;524;g3d7cff7dade_0_12"/>
          <p:cNvGrpSpPr/>
          <p:nvPr/>
        </p:nvGrpSpPr>
        <p:grpSpPr>
          <a:xfrm>
            <a:off x="7277728" y="3078600"/>
            <a:ext cx="4288998" cy="3787250"/>
            <a:chOff x="7530203" y="3078600"/>
            <a:chExt cx="4288998" cy="3787250"/>
          </a:xfrm>
        </p:grpSpPr>
        <p:pic>
          <p:nvPicPr>
            <p:cNvPr id="525" name="Google Shape;525;g3d7cff7dade_0_12" title="Profesor_2 3.png"/>
            <p:cNvPicPr preferRelativeResize="0"/>
            <p:nvPr/>
          </p:nvPicPr>
          <p:blipFill rotWithShape="1">
            <a:blip r:embed="rId4">
              <a:alphaModFix/>
            </a:blip>
            <a:srcRect l="17509" r="19352" b="54319"/>
            <a:stretch/>
          </p:blipFill>
          <p:spPr>
            <a:xfrm>
              <a:off x="9158275" y="3078600"/>
              <a:ext cx="2660926" cy="3787249"/>
            </a:xfrm>
            <a:prstGeom prst="rect">
              <a:avLst/>
            </a:prstGeom>
            <a:noFill/>
            <a:ln>
              <a:noFill/>
            </a:ln>
          </p:spPr>
        </p:pic>
        <p:pic>
          <p:nvPicPr>
            <p:cNvPr id="526" name="Google Shape;526;g3d7cff7dade_0_12" title="Profesora_Tarjetas.png"/>
            <p:cNvPicPr preferRelativeResize="0"/>
            <p:nvPr/>
          </p:nvPicPr>
          <p:blipFill rotWithShape="1">
            <a:blip r:embed="rId5">
              <a:alphaModFix/>
            </a:blip>
            <a:srcRect l="19045" t="3388" r="18634" b="54479"/>
            <a:stretch/>
          </p:blipFill>
          <p:spPr>
            <a:xfrm>
              <a:off x="7530203" y="3326675"/>
              <a:ext cx="2660926" cy="3539174"/>
            </a:xfrm>
            <a:prstGeom prst="rect">
              <a:avLst/>
            </a:prstGeom>
            <a:noFill/>
            <a:ln>
              <a:noFill/>
            </a:ln>
          </p:spPr>
        </p:pic>
      </p:grpSp>
      <p:sp>
        <p:nvSpPr>
          <p:cNvPr id="527" name="Google Shape;527;g3d7cff7dade_0_12"/>
          <p:cNvSpPr/>
          <p:nvPr/>
        </p:nvSpPr>
        <p:spPr>
          <a:xfrm>
            <a:off x="6248975" y="888900"/>
            <a:ext cx="5657100" cy="2189700"/>
          </a:xfrm>
          <a:prstGeom prst="wedgeRoundRectCallout">
            <a:avLst>
              <a:gd name="adj1" fmla="val -3570"/>
              <a:gd name="adj2" fmla="val 63630"/>
              <a:gd name="adj3" fmla="val 0"/>
            </a:avLst>
          </a:prstGeom>
          <a:solidFill>
            <a:srgbClr val="CCE5ED"/>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s-CL" sz="1300" b="1" i="1">
                <a:solidFill>
                  <a:srgbClr val="00495F"/>
                </a:solidFill>
                <a:latin typeface="Helvetica Neue"/>
                <a:ea typeface="Helvetica Neue"/>
                <a:cs typeface="Helvetica Neue"/>
                <a:sym typeface="Helvetica Neue"/>
              </a:rPr>
              <a:t>Después del análisis acordamos:</a:t>
            </a:r>
            <a:endParaRPr sz="1300" b="1" i="1">
              <a:solidFill>
                <a:srgbClr val="00495F"/>
              </a:solidFill>
              <a:latin typeface="Helvetica Neue"/>
              <a:ea typeface="Helvetica Neue"/>
              <a:cs typeface="Helvetica Neue"/>
              <a:sym typeface="Helvetica Neue"/>
            </a:endParaRPr>
          </a:p>
          <a:p>
            <a:pPr marL="172800" lvl="0" indent="-168951" algn="ctr" rtl="0">
              <a:spcBef>
                <a:spcPts val="300"/>
              </a:spcBef>
              <a:spcAft>
                <a:spcPts val="0"/>
              </a:spcAft>
              <a:buClr>
                <a:srgbClr val="00495F"/>
              </a:buClr>
              <a:buSzPts val="1300"/>
              <a:buFont typeface="Helvetica Neue"/>
              <a:buChar char="●"/>
            </a:pPr>
            <a:r>
              <a:rPr lang="es-CL" sz="1300" i="1">
                <a:solidFill>
                  <a:srgbClr val="00495F"/>
                </a:solidFill>
                <a:latin typeface="Helvetica Neue"/>
                <a:ea typeface="Helvetica Neue"/>
                <a:cs typeface="Helvetica Neue"/>
                <a:sym typeface="Helvetica Neue"/>
              </a:rPr>
              <a:t>Adaptar los talleres para que tengan rutinas claras y conocidas.</a:t>
            </a:r>
            <a:endParaRPr sz="1300" i="1">
              <a:solidFill>
                <a:srgbClr val="00495F"/>
              </a:solidFill>
              <a:latin typeface="Helvetica Neue"/>
              <a:ea typeface="Helvetica Neue"/>
              <a:cs typeface="Helvetica Neue"/>
              <a:sym typeface="Helvetica Neue"/>
            </a:endParaRPr>
          </a:p>
          <a:p>
            <a:pPr marL="172800" lvl="0" indent="-168951" algn="ctr" rtl="0">
              <a:spcBef>
                <a:spcPts val="300"/>
              </a:spcBef>
              <a:spcAft>
                <a:spcPts val="0"/>
              </a:spcAft>
              <a:buClr>
                <a:srgbClr val="00495F"/>
              </a:buClr>
              <a:buSzPts val="1300"/>
              <a:buFont typeface="Helvetica Neue"/>
              <a:buChar char="●"/>
            </a:pPr>
            <a:r>
              <a:rPr lang="es-CL" sz="1300" i="1">
                <a:solidFill>
                  <a:srgbClr val="00495F"/>
                </a:solidFill>
                <a:latin typeface="Helvetica Neue"/>
                <a:ea typeface="Helvetica Neue"/>
                <a:cs typeface="Helvetica Neue"/>
                <a:sym typeface="Helvetica Neue"/>
              </a:rPr>
              <a:t>Reducir al mínimo los estímulos sensoriales que desregulan.</a:t>
            </a:r>
            <a:endParaRPr sz="1300" i="1">
              <a:solidFill>
                <a:srgbClr val="00495F"/>
              </a:solidFill>
              <a:latin typeface="Helvetica Neue"/>
              <a:ea typeface="Helvetica Neue"/>
              <a:cs typeface="Helvetica Neue"/>
              <a:sym typeface="Helvetica Neue"/>
            </a:endParaRPr>
          </a:p>
          <a:p>
            <a:pPr marL="172800" lvl="0" indent="-168951" algn="ctr" rtl="0">
              <a:spcBef>
                <a:spcPts val="300"/>
              </a:spcBef>
              <a:spcAft>
                <a:spcPts val="0"/>
              </a:spcAft>
              <a:buClr>
                <a:srgbClr val="00495F"/>
              </a:buClr>
              <a:buSzPts val="1300"/>
              <a:buFont typeface="Helvetica Neue"/>
              <a:buChar char="●"/>
            </a:pPr>
            <a:r>
              <a:rPr lang="es-CL" sz="1300" i="1">
                <a:solidFill>
                  <a:srgbClr val="00495F"/>
                </a:solidFill>
                <a:latin typeface="Helvetica Neue"/>
                <a:ea typeface="Helvetica Neue"/>
                <a:cs typeface="Helvetica Neue"/>
                <a:sym typeface="Helvetica Neue"/>
              </a:rPr>
              <a:t>Diseñar intervenciones grupales para reforzar la importancia de aprender en la escuela </a:t>
            </a:r>
            <a:endParaRPr sz="1300" i="1">
              <a:solidFill>
                <a:srgbClr val="00495F"/>
              </a:solidFill>
              <a:latin typeface="Helvetica Neue"/>
              <a:ea typeface="Helvetica Neue"/>
              <a:cs typeface="Helvetica Neue"/>
              <a:sym typeface="Helvetica Neue"/>
            </a:endParaRPr>
          </a:p>
          <a:p>
            <a:pPr marL="172800" lvl="0" indent="-168951" algn="ctr" rtl="0">
              <a:spcBef>
                <a:spcPts val="300"/>
              </a:spcBef>
              <a:spcAft>
                <a:spcPts val="300"/>
              </a:spcAft>
              <a:buClr>
                <a:srgbClr val="00495F"/>
              </a:buClr>
              <a:buSzPts val="1300"/>
              <a:buFont typeface="Helvetica Neue"/>
              <a:buChar char="●"/>
            </a:pPr>
            <a:r>
              <a:rPr lang="es-CL" sz="1300" i="1">
                <a:solidFill>
                  <a:srgbClr val="00495F"/>
                </a:solidFill>
                <a:latin typeface="Helvetica Neue"/>
                <a:ea typeface="Helvetica Neue"/>
                <a:cs typeface="Helvetica Neue"/>
                <a:sym typeface="Helvetica Neue"/>
              </a:rPr>
              <a:t>PIE acompaña a la estudiante en la adaptación a las actividades extracurriculares</a:t>
            </a:r>
            <a:endParaRPr>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31"/>
        <p:cNvGrpSpPr/>
        <p:nvPr/>
      </p:nvGrpSpPr>
      <p:grpSpPr>
        <a:xfrm>
          <a:off x="0" y="0"/>
          <a:ext cx="0" cy="0"/>
          <a:chOff x="0" y="0"/>
          <a:chExt cx="0" cy="0"/>
        </a:xfrm>
      </p:grpSpPr>
      <p:sp>
        <p:nvSpPr>
          <p:cNvPr id="532" name="Google Shape;532;p12"/>
          <p:cNvSpPr/>
          <p:nvPr/>
        </p:nvSpPr>
        <p:spPr>
          <a:xfrm>
            <a:off x="1743456" y="2040893"/>
            <a:ext cx="1993392" cy="2377440"/>
          </a:xfrm>
          <a:prstGeom prst="rect">
            <a:avLst/>
          </a:prstGeom>
          <a:solidFill>
            <a:srgbClr val="003345"/>
          </a:solidFill>
          <a:ln w="12700" cap="flat" cmpd="sng">
            <a:solidFill>
              <a:srgbClr val="003345"/>
            </a:solidFill>
            <a:prstDash val="solid"/>
            <a:round/>
            <a:headEnd type="none" w="sm" len="sm"/>
            <a:tailEnd type="none" w="sm" len="sm"/>
          </a:ln>
          <a:effectLst>
            <a:outerShdw blurRad="101600" dist="25400" dir="8100000" algn="bl" rotWithShape="0">
              <a:srgbClr val="000000">
                <a:alpha val="12156"/>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3" name="Google Shape;533;p12"/>
          <p:cNvSpPr/>
          <p:nvPr/>
        </p:nvSpPr>
        <p:spPr>
          <a:xfrm>
            <a:off x="2392680" y="2223773"/>
            <a:ext cx="694944" cy="694944"/>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534" name="Google Shape;534;p12" descr="preencoded.png"/>
          <p:cNvPicPr preferRelativeResize="0"/>
          <p:nvPr/>
        </p:nvPicPr>
        <p:blipFill rotWithShape="1">
          <a:blip r:embed="rId3">
            <a:alphaModFix/>
          </a:blip>
          <a:srcRect/>
          <a:stretch/>
        </p:blipFill>
        <p:spPr>
          <a:xfrm>
            <a:off x="2502408" y="2315213"/>
            <a:ext cx="475488" cy="475488"/>
          </a:xfrm>
          <a:prstGeom prst="rect">
            <a:avLst/>
          </a:prstGeom>
          <a:noFill/>
          <a:ln>
            <a:noFill/>
          </a:ln>
        </p:spPr>
      </p:pic>
      <p:sp>
        <p:nvSpPr>
          <p:cNvPr id="535" name="Google Shape;535;p12"/>
          <p:cNvSpPr/>
          <p:nvPr/>
        </p:nvSpPr>
        <p:spPr>
          <a:xfrm>
            <a:off x="1816608" y="3001013"/>
            <a:ext cx="1847088" cy="347472"/>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s-CL" sz="1400" b="1" i="0" u="none" strike="noStrike" cap="none">
                <a:solidFill>
                  <a:srgbClr val="FFFFFF"/>
                </a:solidFill>
                <a:latin typeface="Trebuchet MS"/>
                <a:ea typeface="Trebuchet MS"/>
                <a:cs typeface="Trebuchet MS"/>
                <a:sym typeface="Trebuchet MS"/>
              </a:rPr>
              <a:t>DIAGNÓSTICO</a:t>
            </a:r>
            <a:endParaRPr sz="1400" b="0" i="0" u="none" strike="noStrike" cap="none">
              <a:solidFill>
                <a:srgbClr val="000000"/>
              </a:solidFill>
              <a:latin typeface="Arial"/>
              <a:ea typeface="Arial"/>
              <a:cs typeface="Arial"/>
              <a:sym typeface="Arial"/>
            </a:endParaRPr>
          </a:p>
        </p:txBody>
      </p:sp>
      <p:sp>
        <p:nvSpPr>
          <p:cNvPr id="536" name="Google Shape;536;p12"/>
          <p:cNvSpPr/>
          <p:nvPr/>
        </p:nvSpPr>
        <p:spPr>
          <a:xfrm>
            <a:off x="1834896" y="3366773"/>
            <a:ext cx="1810512" cy="96012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000"/>
              <a:buFont typeface="Arial"/>
              <a:buNone/>
            </a:pPr>
            <a:r>
              <a:rPr lang="es-CL" sz="1000" b="0" i="0" u="none" strike="noStrike" cap="none">
                <a:solidFill>
                  <a:srgbClr val="CCE5ED"/>
                </a:solidFill>
                <a:latin typeface="Trebuchet MS"/>
                <a:ea typeface="Trebuchet MS"/>
                <a:cs typeface="Trebuchet MS"/>
                <a:sym typeface="Trebuchet MS"/>
              </a:rPr>
              <a:t>La escuela reconoce su punto de partida o elige una herramienta a implementar</a:t>
            </a:r>
            <a:endParaRPr sz="1000" b="0" i="0" u="none" strike="noStrike" cap="none">
              <a:solidFill>
                <a:srgbClr val="000000"/>
              </a:solidFill>
              <a:latin typeface="Arial"/>
              <a:ea typeface="Arial"/>
              <a:cs typeface="Arial"/>
              <a:sym typeface="Arial"/>
            </a:endParaRPr>
          </a:p>
        </p:txBody>
      </p:sp>
      <p:sp>
        <p:nvSpPr>
          <p:cNvPr id="537" name="Google Shape;537;p12"/>
          <p:cNvSpPr/>
          <p:nvPr/>
        </p:nvSpPr>
        <p:spPr>
          <a:xfrm>
            <a:off x="3736848" y="3193037"/>
            <a:ext cx="384048" cy="73152"/>
          </a:xfrm>
          <a:prstGeom prst="rect">
            <a:avLst/>
          </a:prstGeom>
          <a:solidFill>
            <a:srgbClr val="F2754A"/>
          </a:solidFill>
          <a:ln w="12700" cap="flat" cmpd="sng">
            <a:solidFill>
              <a:srgbClr val="F2754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8" name="Google Shape;538;p12"/>
          <p:cNvSpPr/>
          <p:nvPr/>
        </p:nvSpPr>
        <p:spPr>
          <a:xfrm>
            <a:off x="3919728" y="2040893"/>
            <a:ext cx="1993392" cy="2377440"/>
          </a:xfrm>
          <a:prstGeom prst="rect">
            <a:avLst/>
          </a:prstGeom>
          <a:solidFill>
            <a:srgbClr val="00485E"/>
          </a:solidFill>
          <a:ln w="12700" cap="flat" cmpd="sng">
            <a:solidFill>
              <a:srgbClr val="00485E"/>
            </a:solidFill>
            <a:prstDash val="solid"/>
            <a:round/>
            <a:headEnd type="none" w="sm" len="sm"/>
            <a:tailEnd type="none" w="sm" len="sm"/>
          </a:ln>
          <a:effectLst>
            <a:outerShdw blurRad="101600" dist="25400" dir="8100000" algn="bl" rotWithShape="0">
              <a:srgbClr val="000000">
                <a:alpha val="12156"/>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9" name="Google Shape;539;p12"/>
          <p:cNvSpPr/>
          <p:nvPr/>
        </p:nvSpPr>
        <p:spPr>
          <a:xfrm>
            <a:off x="4568952" y="2223773"/>
            <a:ext cx="694944" cy="694944"/>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540" name="Google Shape;540;p12" descr="preencoded.png"/>
          <p:cNvPicPr preferRelativeResize="0"/>
          <p:nvPr/>
        </p:nvPicPr>
        <p:blipFill rotWithShape="1">
          <a:blip r:embed="rId4">
            <a:alphaModFix/>
          </a:blip>
          <a:srcRect/>
          <a:stretch/>
        </p:blipFill>
        <p:spPr>
          <a:xfrm>
            <a:off x="4678680" y="2315213"/>
            <a:ext cx="475488" cy="475488"/>
          </a:xfrm>
          <a:prstGeom prst="rect">
            <a:avLst/>
          </a:prstGeom>
          <a:noFill/>
          <a:ln>
            <a:noFill/>
          </a:ln>
        </p:spPr>
      </p:pic>
      <p:sp>
        <p:nvSpPr>
          <p:cNvPr id="541" name="Google Shape;541;p12"/>
          <p:cNvSpPr/>
          <p:nvPr/>
        </p:nvSpPr>
        <p:spPr>
          <a:xfrm>
            <a:off x="3992880" y="3001013"/>
            <a:ext cx="1847088" cy="347472"/>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s-CL" sz="1400" b="1" i="0" u="none" strike="noStrike" cap="none">
                <a:solidFill>
                  <a:srgbClr val="FFFFFF"/>
                </a:solidFill>
                <a:latin typeface="Trebuchet MS"/>
                <a:ea typeface="Trebuchet MS"/>
                <a:cs typeface="Trebuchet MS"/>
                <a:sym typeface="Trebuchet MS"/>
              </a:rPr>
              <a:t>HABILIDAD</a:t>
            </a:r>
            <a:endParaRPr sz="1400" b="0" i="0" u="none" strike="noStrike" cap="none">
              <a:solidFill>
                <a:srgbClr val="000000"/>
              </a:solidFill>
              <a:latin typeface="Arial"/>
              <a:ea typeface="Arial"/>
              <a:cs typeface="Arial"/>
              <a:sym typeface="Arial"/>
            </a:endParaRPr>
          </a:p>
        </p:txBody>
      </p:sp>
      <p:sp>
        <p:nvSpPr>
          <p:cNvPr id="542" name="Google Shape;542;p12"/>
          <p:cNvSpPr/>
          <p:nvPr/>
        </p:nvSpPr>
        <p:spPr>
          <a:xfrm>
            <a:off x="4011168" y="3366773"/>
            <a:ext cx="1810512" cy="96012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000"/>
              <a:buFont typeface="Arial"/>
              <a:buNone/>
            </a:pPr>
            <a:r>
              <a:rPr lang="es-CL" sz="1000" b="0" i="0" u="none" strike="noStrike" cap="none">
                <a:solidFill>
                  <a:srgbClr val="CCE5ED"/>
                </a:solidFill>
                <a:latin typeface="Trebuchet MS"/>
                <a:ea typeface="Trebuchet MS"/>
                <a:cs typeface="Trebuchet MS"/>
                <a:sym typeface="Trebuchet MS"/>
              </a:rPr>
              <a:t>Identifica qué necesita fortalecer en uso de datos</a:t>
            </a:r>
            <a:endParaRPr sz="1000" b="0" i="0" u="none" strike="noStrike" cap="none">
              <a:solidFill>
                <a:srgbClr val="000000"/>
              </a:solidFill>
              <a:latin typeface="Arial"/>
              <a:ea typeface="Arial"/>
              <a:cs typeface="Arial"/>
              <a:sym typeface="Arial"/>
            </a:endParaRPr>
          </a:p>
        </p:txBody>
      </p:sp>
      <p:sp>
        <p:nvSpPr>
          <p:cNvPr id="543" name="Google Shape;543;p12"/>
          <p:cNvSpPr/>
          <p:nvPr/>
        </p:nvSpPr>
        <p:spPr>
          <a:xfrm>
            <a:off x="5913120" y="3193037"/>
            <a:ext cx="384048" cy="73152"/>
          </a:xfrm>
          <a:prstGeom prst="rect">
            <a:avLst/>
          </a:prstGeom>
          <a:solidFill>
            <a:srgbClr val="F2754A"/>
          </a:solidFill>
          <a:ln w="12700" cap="flat" cmpd="sng">
            <a:solidFill>
              <a:srgbClr val="F2754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4" name="Google Shape;544;p12"/>
          <p:cNvSpPr/>
          <p:nvPr/>
        </p:nvSpPr>
        <p:spPr>
          <a:xfrm>
            <a:off x="6096000" y="2040893"/>
            <a:ext cx="1993392" cy="2377440"/>
          </a:xfrm>
          <a:prstGeom prst="rect">
            <a:avLst/>
          </a:prstGeom>
          <a:solidFill>
            <a:srgbClr val="E84B2C"/>
          </a:solidFill>
          <a:ln w="12700" cap="flat" cmpd="sng">
            <a:solidFill>
              <a:srgbClr val="E84B2C"/>
            </a:solidFill>
            <a:prstDash val="solid"/>
            <a:round/>
            <a:headEnd type="none" w="sm" len="sm"/>
            <a:tailEnd type="none" w="sm" len="sm"/>
          </a:ln>
          <a:effectLst>
            <a:outerShdw blurRad="101600" dist="25400" dir="8100000" algn="bl" rotWithShape="0">
              <a:srgbClr val="000000">
                <a:alpha val="12156"/>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5" name="Google Shape;545;p12"/>
          <p:cNvSpPr/>
          <p:nvPr/>
        </p:nvSpPr>
        <p:spPr>
          <a:xfrm>
            <a:off x="6745224" y="2223773"/>
            <a:ext cx="694944" cy="694944"/>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546" name="Google Shape;546;p12" descr="preencoded.png"/>
          <p:cNvPicPr preferRelativeResize="0"/>
          <p:nvPr/>
        </p:nvPicPr>
        <p:blipFill rotWithShape="1">
          <a:blip r:embed="rId5">
            <a:alphaModFix/>
          </a:blip>
          <a:srcRect/>
          <a:stretch/>
        </p:blipFill>
        <p:spPr>
          <a:xfrm>
            <a:off x="6854952" y="2315213"/>
            <a:ext cx="475488" cy="475488"/>
          </a:xfrm>
          <a:prstGeom prst="rect">
            <a:avLst/>
          </a:prstGeom>
          <a:noFill/>
          <a:ln>
            <a:noFill/>
          </a:ln>
        </p:spPr>
      </p:pic>
      <p:sp>
        <p:nvSpPr>
          <p:cNvPr id="547" name="Google Shape;547;p12"/>
          <p:cNvSpPr/>
          <p:nvPr/>
        </p:nvSpPr>
        <p:spPr>
          <a:xfrm>
            <a:off x="6169152" y="3001013"/>
            <a:ext cx="1847088" cy="347472"/>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s-CL" sz="1400" b="1" i="0" u="none" strike="noStrike" cap="none">
                <a:solidFill>
                  <a:srgbClr val="FFFFFF"/>
                </a:solidFill>
                <a:latin typeface="Trebuchet MS"/>
                <a:ea typeface="Trebuchet MS"/>
                <a:cs typeface="Trebuchet MS"/>
                <a:sym typeface="Trebuchet MS"/>
              </a:rPr>
              <a:t>HERRAMIENTA</a:t>
            </a:r>
            <a:endParaRPr sz="1400" b="0" i="0" u="none" strike="noStrike" cap="none">
              <a:solidFill>
                <a:srgbClr val="000000"/>
              </a:solidFill>
              <a:latin typeface="Arial"/>
              <a:ea typeface="Arial"/>
              <a:cs typeface="Arial"/>
              <a:sym typeface="Arial"/>
            </a:endParaRPr>
          </a:p>
        </p:txBody>
      </p:sp>
      <p:sp>
        <p:nvSpPr>
          <p:cNvPr id="548" name="Google Shape;548;p12"/>
          <p:cNvSpPr/>
          <p:nvPr/>
        </p:nvSpPr>
        <p:spPr>
          <a:xfrm>
            <a:off x="6187440" y="3366773"/>
            <a:ext cx="1810512" cy="96012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000"/>
              <a:buFont typeface="Arial"/>
              <a:buNone/>
            </a:pPr>
            <a:r>
              <a:rPr lang="es-CL" sz="1000" b="0" i="0" u="none" strike="noStrike" cap="none">
                <a:solidFill>
                  <a:srgbClr val="FDDDD5"/>
                </a:solidFill>
                <a:latin typeface="Trebuchet MS"/>
                <a:ea typeface="Trebuchet MS"/>
                <a:cs typeface="Trebuchet MS"/>
                <a:sym typeface="Trebuchet MS"/>
              </a:rPr>
              <a:t>Selecciona el recurso adecuado según su contexto</a:t>
            </a:r>
            <a:endParaRPr sz="1000" b="0" i="0" u="none" strike="noStrike" cap="none">
              <a:solidFill>
                <a:srgbClr val="000000"/>
              </a:solidFill>
              <a:latin typeface="Arial"/>
              <a:ea typeface="Arial"/>
              <a:cs typeface="Arial"/>
              <a:sym typeface="Arial"/>
            </a:endParaRPr>
          </a:p>
        </p:txBody>
      </p:sp>
      <p:sp>
        <p:nvSpPr>
          <p:cNvPr id="549" name="Google Shape;549;p12"/>
          <p:cNvSpPr/>
          <p:nvPr/>
        </p:nvSpPr>
        <p:spPr>
          <a:xfrm>
            <a:off x="8089392" y="3193037"/>
            <a:ext cx="384048" cy="73152"/>
          </a:xfrm>
          <a:prstGeom prst="rect">
            <a:avLst/>
          </a:prstGeom>
          <a:solidFill>
            <a:srgbClr val="F2754A"/>
          </a:solidFill>
          <a:ln w="12700" cap="flat" cmpd="sng">
            <a:solidFill>
              <a:srgbClr val="F2754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0" name="Google Shape;550;p12"/>
          <p:cNvSpPr/>
          <p:nvPr/>
        </p:nvSpPr>
        <p:spPr>
          <a:xfrm>
            <a:off x="8272272" y="2040893"/>
            <a:ext cx="1993392" cy="2377440"/>
          </a:xfrm>
          <a:prstGeom prst="rect">
            <a:avLst/>
          </a:prstGeom>
          <a:solidFill>
            <a:srgbClr val="00485E"/>
          </a:solidFill>
          <a:ln w="12700" cap="flat" cmpd="sng">
            <a:solidFill>
              <a:srgbClr val="00485E"/>
            </a:solidFill>
            <a:prstDash val="solid"/>
            <a:round/>
            <a:headEnd type="none" w="sm" len="sm"/>
            <a:tailEnd type="none" w="sm" len="sm"/>
          </a:ln>
          <a:effectLst>
            <a:outerShdw blurRad="101600" dist="25400" dir="8100000" algn="bl" rotWithShape="0">
              <a:srgbClr val="000000">
                <a:alpha val="12156"/>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1" name="Google Shape;551;p12"/>
          <p:cNvSpPr/>
          <p:nvPr/>
        </p:nvSpPr>
        <p:spPr>
          <a:xfrm>
            <a:off x="8921496" y="2223773"/>
            <a:ext cx="694944" cy="694944"/>
          </a:xfrm>
          <a:prstGeom prst="ellipse">
            <a:avLst/>
          </a:prstGeom>
          <a:solidFill>
            <a:srgbClr val="FFFFFF"/>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552" name="Google Shape;552;p12" descr="preencoded.png"/>
          <p:cNvPicPr preferRelativeResize="0"/>
          <p:nvPr/>
        </p:nvPicPr>
        <p:blipFill rotWithShape="1">
          <a:blip r:embed="rId6">
            <a:alphaModFix/>
          </a:blip>
          <a:srcRect/>
          <a:stretch/>
        </p:blipFill>
        <p:spPr>
          <a:xfrm>
            <a:off x="9031224" y="2315213"/>
            <a:ext cx="475488" cy="475488"/>
          </a:xfrm>
          <a:prstGeom prst="rect">
            <a:avLst/>
          </a:prstGeom>
          <a:noFill/>
          <a:ln>
            <a:noFill/>
          </a:ln>
        </p:spPr>
      </p:pic>
      <p:sp>
        <p:nvSpPr>
          <p:cNvPr id="553" name="Google Shape;553;p12"/>
          <p:cNvSpPr/>
          <p:nvPr/>
        </p:nvSpPr>
        <p:spPr>
          <a:xfrm>
            <a:off x="8345424" y="3001013"/>
            <a:ext cx="1847088" cy="347472"/>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s-CL" sz="1400" b="1" i="0" u="none" strike="noStrike" cap="none">
                <a:solidFill>
                  <a:srgbClr val="FFFFFF"/>
                </a:solidFill>
                <a:latin typeface="Trebuchet MS"/>
                <a:ea typeface="Trebuchet MS"/>
                <a:cs typeface="Trebuchet MS"/>
                <a:sym typeface="Trebuchet MS"/>
              </a:rPr>
              <a:t>ACCIÓN</a:t>
            </a:r>
            <a:endParaRPr sz="1400" b="0" i="0" u="none" strike="noStrike" cap="none">
              <a:solidFill>
                <a:srgbClr val="000000"/>
              </a:solidFill>
              <a:latin typeface="Arial"/>
              <a:ea typeface="Arial"/>
              <a:cs typeface="Arial"/>
              <a:sym typeface="Arial"/>
            </a:endParaRPr>
          </a:p>
        </p:txBody>
      </p:sp>
      <p:sp>
        <p:nvSpPr>
          <p:cNvPr id="554" name="Google Shape;554;p12"/>
          <p:cNvSpPr/>
          <p:nvPr/>
        </p:nvSpPr>
        <p:spPr>
          <a:xfrm>
            <a:off x="8363712" y="3366773"/>
            <a:ext cx="1810512" cy="96012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000"/>
              <a:buFont typeface="Arial"/>
              <a:buNone/>
            </a:pPr>
            <a:r>
              <a:rPr lang="es-CL" sz="1000" b="0" i="0" u="none" strike="noStrike" cap="none">
                <a:solidFill>
                  <a:srgbClr val="CCE5ED"/>
                </a:solidFill>
                <a:latin typeface="Trebuchet MS"/>
                <a:ea typeface="Trebuchet MS"/>
                <a:cs typeface="Trebuchet MS"/>
                <a:sym typeface="Trebuchet MS"/>
              </a:rPr>
              <a:t>Implementa con apoyo y retroalimentación</a:t>
            </a:r>
            <a:endParaRPr sz="1000" b="0" i="0" u="none" strike="noStrike" cap="none">
              <a:solidFill>
                <a:srgbClr val="000000"/>
              </a:solidFill>
              <a:latin typeface="Arial"/>
              <a:ea typeface="Arial"/>
              <a:cs typeface="Arial"/>
              <a:sym typeface="Arial"/>
            </a:endParaRPr>
          </a:p>
        </p:txBody>
      </p:sp>
      <p:sp>
        <p:nvSpPr>
          <p:cNvPr id="555" name="Google Shape;555;p12"/>
          <p:cNvSpPr/>
          <p:nvPr/>
        </p:nvSpPr>
        <p:spPr>
          <a:xfrm>
            <a:off x="1743456" y="4601213"/>
            <a:ext cx="8741664" cy="1097280"/>
          </a:xfrm>
          <a:prstGeom prst="rect">
            <a:avLst/>
          </a:prstGeom>
          <a:solidFill>
            <a:srgbClr val="FFFFFF"/>
          </a:solidFill>
          <a:ln w="12700" cap="flat" cmpd="sng">
            <a:solidFill>
              <a:srgbClr val="D4E8EF"/>
            </a:solidFill>
            <a:prstDash val="solid"/>
            <a:round/>
            <a:headEnd type="none" w="sm" len="sm"/>
            <a:tailEnd type="none" w="sm" len="sm"/>
          </a:ln>
          <a:effectLst>
            <a:outerShdw blurRad="101600" dist="25400" dir="8100000" algn="bl" rotWithShape="0">
              <a:srgbClr val="000000">
                <a:alpha val="12156"/>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6" name="Google Shape;556;p12"/>
          <p:cNvSpPr/>
          <p:nvPr/>
        </p:nvSpPr>
        <p:spPr>
          <a:xfrm>
            <a:off x="1743456" y="4601213"/>
            <a:ext cx="8741664" cy="329184"/>
          </a:xfrm>
          <a:prstGeom prst="rect">
            <a:avLst/>
          </a:prstGeom>
          <a:solidFill>
            <a:srgbClr val="003345"/>
          </a:solidFill>
          <a:ln w="12700" cap="flat" cmpd="sng">
            <a:solidFill>
              <a:srgbClr val="00334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7" name="Google Shape;557;p12"/>
          <p:cNvSpPr/>
          <p:nvPr/>
        </p:nvSpPr>
        <p:spPr>
          <a:xfrm>
            <a:off x="1908048" y="4601213"/>
            <a:ext cx="8412480" cy="329184"/>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200"/>
              <a:buFont typeface="Arial"/>
              <a:buNone/>
            </a:pPr>
            <a:r>
              <a:rPr lang="es-CL" sz="1200" b="1" i="0" u="none" strike="noStrike" cap="none">
                <a:solidFill>
                  <a:srgbClr val="FFFFFF"/>
                </a:solidFill>
                <a:latin typeface="Trebuchet MS"/>
                <a:ea typeface="Trebuchet MS"/>
                <a:cs typeface="Trebuchet MS"/>
                <a:sym typeface="Trebuchet MS"/>
              </a:rPr>
              <a:t>Herramientas disponibles</a:t>
            </a:r>
            <a:endParaRPr sz="1200" b="0" i="0" u="none" strike="noStrike" cap="none">
              <a:solidFill>
                <a:srgbClr val="000000"/>
              </a:solidFill>
              <a:latin typeface="Arial"/>
              <a:ea typeface="Arial"/>
              <a:cs typeface="Arial"/>
              <a:sym typeface="Arial"/>
            </a:endParaRPr>
          </a:p>
        </p:txBody>
      </p:sp>
      <p:sp>
        <p:nvSpPr>
          <p:cNvPr id="558" name="Google Shape;558;p12"/>
          <p:cNvSpPr/>
          <p:nvPr/>
        </p:nvSpPr>
        <p:spPr>
          <a:xfrm>
            <a:off x="1889760" y="5003549"/>
            <a:ext cx="1371600" cy="594360"/>
          </a:xfrm>
          <a:prstGeom prst="rect">
            <a:avLst/>
          </a:prstGeom>
          <a:solidFill>
            <a:srgbClr val="00485E"/>
          </a:solidFill>
          <a:ln w="12700" cap="flat" cmpd="sng">
            <a:solidFill>
              <a:srgbClr val="00485E"/>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9" name="Google Shape;559;p12"/>
          <p:cNvSpPr/>
          <p:nvPr/>
        </p:nvSpPr>
        <p:spPr>
          <a:xfrm>
            <a:off x="1935480" y="5003549"/>
            <a:ext cx="1280160" cy="59436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es-CL" sz="1050" b="1" i="0" u="none" strike="noStrike" cap="none">
                <a:solidFill>
                  <a:srgbClr val="FFFFFF"/>
                </a:solidFill>
                <a:latin typeface="Trebuchet MS"/>
                <a:ea typeface="Trebuchet MS"/>
                <a:cs typeface="Trebuchet MS"/>
                <a:sym typeface="Trebuchet MS"/>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Sociolab</a:t>
            </a:r>
            <a:endParaRPr sz="1050" b="0" i="0" u="none" strike="noStrike" cap="none">
              <a:solidFill>
                <a:srgbClr val="000000"/>
              </a:solidFill>
              <a:latin typeface="Arial"/>
              <a:ea typeface="Arial"/>
              <a:cs typeface="Arial"/>
              <a:sym typeface="Arial"/>
            </a:endParaRPr>
          </a:p>
        </p:txBody>
      </p:sp>
      <p:sp>
        <p:nvSpPr>
          <p:cNvPr id="560" name="Google Shape;560;p12"/>
          <p:cNvSpPr/>
          <p:nvPr/>
        </p:nvSpPr>
        <p:spPr>
          <a:xfrm>
            <a:off x="3334512" y="5003549"/>
            <a:ext cx="1371600" cy="594360"/>
          </a:xfrm>
          <a:prstGeom prst="rect">
            <a:avLst/>
          </a:prstGeom>
          <a:solidFill>
            <a:srgbClr val="E84B2C"/>
          </a:solidFill>
          <a:ln w="12700" cap="flat" cmpd="sng">
            <a:solidFill>
              <a:srgbClr val="E84B2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1" name="Google Shape;561;p12"/>
          <p:cNvSpPr/>
          <p:nvPr/>
        </p:nvSpPr>
        <p:spPr>
          <a:xfrm>
            <a:off x="3380232" y="5003549"/>
            <a:ext cx="1280160" cy="59436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es-CL" sz="1050" b="1" i="0" u="none" strike="noStrike" cap="none">
                <a:solidFill>
                  <a:srgbClr val="FFFFFF"/>
                </a:solidFill>
                <a:latin typeface="Trebuchet MS"/>
                <a:ea typeface="Trebuchet MS"/>
                <a:cs typeface="Trebuchet MS"/>
                <a:sym typeface="Trebuchet MS"/>
              </a:rPr>
              <a:t>Matlab</a:t>
            </a:r>
            <a:endParaRPr sz="1050" b="0" i="0" u="none" strike="noStrike" cap="none">
              <a:solidFill>
                <a:srgbClr val="000000"/>
              </a:solidFill>
              <a:latin typeface="Arial"/>
              <a:ea typeface="Arial"/>
              <a:cs typeface="Arial"/>
              <a:sym typeface="Arial"/>
            </a:endParaRPr>
          </a:p>
        </p:txBody>
      </p:sp>
      <p:sp>
        <p:nvSpPr>
          <p:cNvPr id="562" name="Google Shape;562;p12"/>
          <p:cNvSpPr/>
          <p:nvPr/>
        </p:nvSpPr>
        <p:spPr>
          <a:xfrm>
            <a:off x="4779264" y="5003549"/>
            <a:ext cx="1371600" cy="594360"/>
          </a:xfrm>
          <a:prstGeom prst="rect">
            <a:avLst/>
          </a:prstGeom>
          <a:solidFill>
            <a:srgbClr val="00485E"/>
          </a:solidFill>
          <a:ln w="12700" cap="flat" cmpd="sng">
            <a:solidFill>
              <a:srgbClr val="00485E"/>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3" name="Google Shape;563;p12"/>
          <p:cNvSpPr/>
          <p:nvPr/>
        </p:nvSpPr>
        <p:spPr>
          <a:xfrm>
            <a:off x="4824984" y="5003549"/>
            <a:ext cx="1280160" cy="59436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es-CL" sz="1050" b="1" i="0" u="none" strike="noStrike" cap="none">
                <a:solidFill>
                  <a:srgbClr val="FFFFFF"/>
                </a:solidFill>
                <a:latin typeface="Trebuchet MS"/>
                <a:ea typeface="Trebuchet MS"/>
                <a:cs typeface="Trebuchet MS"/>
                <a:sym typeface="Trebuchet MS"/>
              </a:rPr>
              <a:t>Datiolab</a:t>
            </a:r>
            <a:endParaRPr sz="1050" b="0" i="0" u="none" strike="noStrike" cap="none">
              <a:solidFill>
                <a:srgbClr val="000000"/>
              </a:solidFill>
              <a:latin typeface="Arial"/>
              <a:ea typeface="Arial"/>
              <a:cs typeface="Arial"/>
              <a:sym typeface="Arial"/>
            </a:endParaRPr>
          </a:p>
        </p:txBody>
      </p:sp>
      <p:sp>
        <p:nvSpPr>
          <p:cNvPr id="564" name="Google Shape;564;p12"/>
          <p:cNvSpPr/>
          <p:nvPr/>
        </p:nvSpPr>
        <p:spPr>
          <a:xfrm>
            <a:off x="6224016" y="5003549"/>
            <a:ext cx="1371600" cy="594360"/>
          </a:xfrm>
          <a:prstGeom prst="rect">
            <a:avLst/>
          </a:prstGeom>
          <a:solidFill>
            <a:srgbClr val="E84B2C"/>
          </a:solidFill>
          <a:ln w="12700" cap="flat" cmpd="sng">
            <a:solidFill>
              <a:srgbClr val="E84B2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5" name="Google Shape;565;p12"/>
          <p:cNvSpPr/>
          <p:nvPr/>
        </p:nvSpPr>
        <p:spPr>
          <a:xfrm>
            <a:off x="6269736" y="5003549"/>
            <a:ext cx="1280160" cy="59436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es-CL" sz="1050" b="1" i="0" u="none" strike="noStrike" cap="none">
                <a:solidFill>
                  <a:srgbClr val="FFFFFF"/>
                </a:solidFill>
                <a:latin typeface="Trebuchet MS"/>
                <a:ea typeface="Trebuchet MS"/>
                <a:cs typeface="Trebuchet MS"/>
                <a:sym typeface="Trebuchet MS"/>
              </a:rPr>
              <a:t>Detectalab</a:t>
            </a:r>
            <a:endParaRPr sz="1050" b="0" i="0" u="none" strike="noStrike" cap="none">
              <a:solidFill>
                <a:srgbClr val="000000"/>
              </a:solidFill>
              <a:latin typeface="Arial"/>
              <a:ea typeface="Arial"/>
              <a:cs typeface="Arial"/>
              <a:sym typeface="Arial"/>
            </a:endParaRPr>
          </a:p>
        </p:txBody>
      </p:sp>
      <p:sp>
        <p:nvSpPr>
          <p:cNvPr id="566" name="Google Shape;566;p12"/>
          <p:cNvSpPr/>
          <p:nvPr/>
        </p:nvSpPr>
        <p:spPr>
          <a:xfrm>
            <a:off x="7668768" y="5003549"/>
            <a:ext cx="1371600" cy="594360"/>
          </a:xfrm>
          <a:prstGeom prst="rect">
            <a:avLst/>
          </a:prstGeom>
          <a:solidFill>
            <a:srgbClr val="00485E"/>
          </a:solidFill>
          <a:ln w="12700" cap="flat" cmpd="sng">
            <a:solidFill>
              <a:srgbClr val="00485E"/>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7" name="Google Shape;567;p12"/>
          <p:cNvSpPr/>
          <p:nvPr/>
        </p:nvSpPr>
        <p:spPr>
          <a:xfrm>
            <a:off x="7714488" y="5003549"/>
            <a:ext cx="1280160" cy="59436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es-CL" sz="1050" b="1" i="0" u="none" strike="noStrike" cap="none">
                <a:solidFill>
                  <a:srgbClr val="FFFFFF"/>
                </a:solidFill>
                <a:latin typeface="Trebuchet MS"/>
                <a:ea typeface="Trebuchet MS"/>
                <a:cs typeface="Trebuchet MS"/>
                <a:sym typeface="Trebuchet MS"/>
              </a:rPr>
              <a:t>Detectalab Estudiantes</a:t>
            </a:r>
            <a:endParaRPr sz="1050" b="0" i="0" u="none" strike="noStrike" cap="none">
              <a:solidFill>
                <a:srgbClr val="000000"/>
              </a:solidFill>
              <a:latin typeface="Arial"/>
              <a:ea typeface="Arial"/>
              <a:cs typeface="Arial"/>
              <a:sym typeface="Arial"/>
            </a:endParaRPr>
          </a:p>
        </p:txBody>
      </p:sp>
      <p:sp>
        <p:nvSpPr>
          <p:cNvPr id="568" name="Google Shape;568;p12"/>
          <p:cNvSpPr/>
          <p:nvPr/>
        </p:nvSpPr>
        <p:spPr>
          <a:xfrm>
            <a:off x="9113520" y="5003549"/>
            <a:ext cx="1371600" cy="594360"/>
          </a:xfrm>
          <a:prstGeom prst="rect">
            <a:avLst/>
          </a:prstGeom>
          <a:solidFill>
            <a:srgbClr val="E84B2C"/>
          </a:solidFill>
          <a:ln w="12700" cap="flat" cmpd="sng">
            <a:solidFill>
              <a:srgbClr val="E84B2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9" name="Google Shape;569;p12"/>
          <p:cNvSpPr/>
          <p:nvPr/>
        </p:nvSpPr>
        <p:spPr>
          <a:xfrm>
            <a:off x="9159240" y="5003549"/>
            <a:ext cx="1280160" cy="59436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es-CL" sz="1050" b="1" i="0" u="none" strike="noStrike" cap="none">
                <a:solidFill>
                  <a:srgbClr val="FFFFFF"/>
                </a:solidFill>
                <a:latin typeface="Trebuchet MS"/>
                <a:ea typeface="Trebuchet MS"/>
                <a:cs typeface="Trebuchet MS"/>
                <a:sym typeface="Trebuchet MS"/>
              </a:rPr>
              <a:t>Taller Apoderados(as)</a:t>
            </a:r>
            <a:endParaRPr sz="1050" b="0" i="0" u="none" strike="noStrike" cap="none">
              <a:solidFill>
                <a:srgbClr val="000000"/>
              </a:solidFill>
              <a:latin typeface="Arial"/>
              <a:ea typeface="Arial"/>
              <a:cs typeface="Arial"/>
              <a:sym typeface="Arial"/>
            </a:endParaRPr>
          </a:p>
        </p:txBody>
      </p:sp>
      <p:grpSp>
        <p:nvGrpSpPr>
          <p:cNvPr id="570" name="Google Shape;570;p12"/>
          <p:cNvGrpSpPr/>
          <p:nvPr/>
        </p:nvGrpSpPr>
        <p:grpSpPr>
          <a:xfrm>
            <a:off x="310700" y="595625"/>
            <a:ext cx="10401590" cy="671100"/>
            <a:chOff x="755699" y="613067"/>
            <a:chExt cx="11616697" cy="671100"/>
          </a:xfrm>
        </p:grpSpPr>
        <p:sp>
          <p:nvSpPr>
            <p:cNvPr id="571" name="Google Shape;571;p12"/>
            <p:cNvSpPr txBox="1"/>
            <p:nvPr/>
          </p:nvSpPr>
          <p:spPr>
            <a:xfrm>
              <a:off x="920795" y="613067"/>
              <a:ext cx="11451600" cy="671100"/>
            </a:xfrm>
            <a:prstGeom prst="rect">
              <a:avLst/>
            </a:prstGeom>
            <a:noFill/>
            <a:ln>
              <a:noFill/>
            </a:ln>
          </p:spPr>
          <p:txBody>
            <a:bodyPr spcFirstLastPara="1" wrap="square" lIns="91425" tIns="45700" rIns="91425" bIns="45700" anchor="t" anchorCtr="0">
              <a:spAutoFit/>
            </a:bodyPr>
            <a:lstStyle/>
            <a:p>
              <a:pPr marL="0" lvl="0" indent="0" algn="l" rtl="0">
                <a:lnSpc>
                  <a:spcPct val="90000"/>
                </a:lnSpc>
                <a:spcBef>
                  <a:spcPts val="0"/>
                </a:spcBef>
                <a:spcAft>
                  <a:spcPts val="0"/>
                </a:spcAft>
                <a:buClr>
                  <a:schemeClr val="dk1"/>
                </a:buClr>
                <a:buSzPts val="4400"/>
                <a:buFont typeface="Century Gothic"/>
                <a:buNone/>
              </a:pPr>
              <a:r>
                <a:rPr lang="es-CL" sz="2400" b="1">
                  <a:solidFill>
                    <a:srgbClr val="FC5411"/>
                  </a:solidFill>
                  <a:latin typeface="Helvetica Neue"/>
                  <a:ea typeface="Helvetica Neue"/>
                  <a:cs typeface="Helvetica Neue"/>
                  <a:sym typeface="Helvetica Neue"/>
                </a:rPr>
                <a:t>¿Cómo seguimos?</a:t>
              </a:r>
              <a:endParaRPr sz="2400" b="1">
                <a:solidFill>
                  <a:srgbClr val="FC5411"/>
                </a:solidFill>
                <a:latin typeface="Helvetica Neue"/>
                <a:ea typeface="Helvetica Neue"/>
                <a:cs typeface="Helvetica Neue"/>
                <a:sym typeface="Helvetica Neue"/>
              </a:endParaRPr>
            </a:p>
            <a:p>
              <a:pPr marL="0" lvl="0" indent="0" algn="l" rtl="0">
                <a:spcBef>
                  <a:spcPts val="0"/>
                </a:spcBef>
                <a:spcAft>
                  <a:spcPts val="0"/>
                </a:spcAft>
                <a:buClr>
                  <a:schemeClr val="dk1"/>
                </a:buClr>
                <a:buSzPts val="1400"/>
                <a:buFont typeface="Arial"/>
                <a:buNone/>
              </a:pPr>
              <a:r>
                <a:rPr lang="es-CL" sz="1600" b="1">
                  <a:solidFill>
                    <a:srgbClr val="00495F"/>
                  </a:solidFill>
                  <a:latin typeface="Helvetica Neue"/>
                  <a:ea typeface="Helvetica Neue"/>
                  <a:cs typeface="Helvetica Neue"/>
                  <a:sym typeface="Helvetica Neue"/>
                </a:rPr>
                <a:t>Continuamos de manera virtual mediante un sistema de tutoría con inscripción voluntaria:</a:t>
              </a:r>
              <a:endParaRPr sz="2400" b="1">
                <a:solidFill>
                  <a:srgbClr val="FC5411"/>
                </a:solidFill>
                <a:latin typeface="Helvetica Neue"/>
                <a:ea typeface="Helvetica Neue"/>
                <a:cs typeface="Helvetica Neue"/>
                <a:sym typeface="Helvetica Neue"/>
              </a:endParaRPr>
            </a:p>
          </p:txBody>
        </p:sp>
        <p:pic>
          <p:nvPicPr>
            <p:cNvPr id="572" name="Google Shape;572;p12"/>
            <p:cNvPicPr preferRelativeResize="0"/>
            <p:nvPr/>
          </p:nvPicPr>
          <p:blipFill rotWithShape="1">
            <a:blip r:embed="rId7">
              <a:alphaModFix/>
            </a:blip>
            <a:srcRect/>
            <a:stretch/>
          </p:blipFill>
          <p:spPr>
            <a:xfrm>
              <a:off x="755699" y="732905"/>
              <a:ext cx="211581" cy="216500"/>
            </a:xfrm>
            <a:prstGeom prst="rect">
              <a:avLst/>
            </a:prstGeom>
            <a:noFill/>
            <a:ln>
              <a:noFill/>
            </a:ln>
          </p:spPr>
        </p:pic>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sp>
        <p:nvSpPr>
          <p:cNvPr id="577" name="Google Shape;577;p13"/>
          <p:cNvSpPr txBox="1"/>
          <p:nvPr/>
        </p:nvSpPr>
        <p:spPr>
          <a:xfrm>
            <a:off x="251060" y="-2649054"/>
            <a:ext cx="90057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5200"/>
              <a:buFont typeface="Arial"/>
              <a:buNone/>
            </a:pPr>
            <a:r>
              <a:rPr lang="es-CL" sz="2400" b="1" i="0" u="none" strike="noStrike" cap="none">
                <a:solidFill>
                  <a:srgbClr val="FC5411"/>
                </a:solidFill>
                <a:latin typeface="Helvetica Neue"/>
                <a:ea typeface="Helvetica Neue"/>
                <a:cs typeface="Helvetica Neue"/>
                <a:sym typeface="Helvetica Neue"/>
              </a:rPr>
              <a:t>Socio</a:t>
            </a:r>
            <a:r>
              <a:rPr lang="es-CL" sz="2400" b="1" i="0" u="none" strike="noStrike" cap="none">
                <a:solidFill>
                  <a:srgbClr val="FC5411"/>
                </a:solidFill>
                <a:latin typeface="Helvetica Neue"/>
                <a:ea typeface="Helvetica Neue"/>
                <a:cs typeface="Helvetica Neue"/>
                <a:sym typeface="Helvetica Neue"/>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l</a:t>
            </a:r>
            <a:r>
              <a:rPr lang="es-CL" sz="2400" b="1" i="0" u="none" strike="noStrike" cap="none">
                <a:solidFill>
                  <a:srgbClr val="FC5411"/>
                </a:solidFill>
                <a:latin typeface="Helvetica Neue"/>
                <a:ea typeface="Helvetica Neue"/>
                <a:cs typeface="Helvetica Neue"/>
                <a:sym typeface="Helvetica Neue"/>
              </a:rPr>
              <a:t>ab</a:t>
            </a:r>
            <a:endParaRPr sz="2400" b="1" i="0" u="none" strike="noStrike" cap="none">
              <a:solidFill>
                <a:srgbClr val="FC5411"/>
              </a:solidFill>
              <a:latin typeface="Helvetica Neue"/>
              <a:ea typeface="Helvetica Neue"/>
              <a:cs typeface="Helvetica Neue"/>
              <a:sym typeface="Helvetica Neue"/>
            </a:endParaRPr>
          </a:p>
        </p:txBody>
      </p:sp>
      <p:sp>
        <p:nvSpPr>
          <p:cNvPr id="578" name="Google Shape;578;p13"/>
          <p:cNvSpPr txBox="1"/>
          <p:nvPr/>
        </p:nvSpPr>
        <p:spPr>
          <a:xfrm>
            <a:off x="909637" y="-1799108"/>
            <a:ext cx="10372800" cy="8310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pPr>
            <a:r>
              <a:rPr lang="es-CL" sz="1600" b="1" i="0" u="none" strike="noStrike" cap="none">
                <a:solidFill>
                  <a:srgbClr val="00495F"/>
                </a:solidFill>
                <a:latin typeface="Helvetica Neue"/>
                <a:ea typeface="Helvetica Neue"/>
                <a:cs typeface="Helvetica Neue"/>
                <a:sym typeface="Helvetica Neue"/>
              </a:rPr>
              <a:t>Objetivo: Orientar, de manera didáctica, participativa y entretenida, la aplicación de la metodología de uso de datos para tomar decisiones basándose en evidencia, mediante historia de datos en el ámbito socioemocional.</a:t>
            </a:r>
            <a:endParaRPr sz="1600" b="1" i="0" u="none" strike="noStrike" cap="none">
              <a:solidFill>
                <a:srgbClr val="00495F"/>
              </a:solidFill>
              <a:latin typeface="Helvetica Neue"/>
              <a:ea typeface="Helvetica Neue"/>
              <a:cs typeface="Helvetica Neue"/>
              <a:sym typeface="Helvetica Neue"/>
            </a:endParaRPr>
          </a:p>
        </p:txBody>
      </p:sp>
      <p:pic>
        <p:nvPicPr>
          <p:cNvPr id="579" name="Google Shape;579;p13"/>
          <p:cNvPicPr preferRelativeResize="0"/>
          <p:nvPr/>
        </p:nvPicPr>
        <p:blipFill rotWithShape="1">
          <a:blip r:embed="rId3">
            <a:alphaModFix/>
          </a:blip>
          <a:srcRect/>
          <a:stretch/>
        </p:blipFill>
        <p:spPr>
          <a:xfrm>
            <a:off x="1092144" y="2477043"/>
            <a:ext cx="4021194" cy="4055933"/>
          </a:xfrm>
          <a:prstGeom prst="rect">
            <a:avLst/>
          </a:prstGeom>
          <a:noFill/>
          <a:ln>
            <a:noFill/>
          </a:ln>
        </p:spPr>
      </p:pic>
      <p:pic>
        <p:nvPicPr>
          <p:cNvPr id="580" name="Google Shape;580;p13"/>
          <p:cNvPicPr preferRelativeResize="0"/>
          <p:nvPr/>
        </p:nvPicPr>
        <p:blipFill rotWithShape="1">
          <a:blip r:embed="rId4">
            <a:alphaModFix/>
          </a:blip>
          <a:srcRect/>
          <a:stretch/>
        </p:blipFill>
        <p:spPr>
          <a:xfrm>
            <a:off x="5665331" y="2477043"/>
            <a:ext cx="3352800" cy="3822700"/>
          </a:xfrm>
          <a:prstGeom prst="rect">
            <a:avLst/>
          </a:prstGeom>
          <a:noFill/>
          <a:ln>
            <a:noFill/>
          </a:ln>
        </p:spPr>
      </p:pic>
      <p:pic>
        <p:nvPicPr>
          <p:cNvPr id="581" name="Google Shape;581;p13"/>
          <p:cNvPicPr preferRelativeResize="0"/>
          <p:nvPr/>
        </p:nvPicPr>
        <p:blipFill rotWithShape="1">
          <a:blip r:embed="rId5">
            <a:alphaModFix/>
          </a:blip>
          <a:srcRect/>
          <a:stretch/>
        </p:blipFill>
        <p:spPr>
          <a:xfrm>
            <a:off x="9545070" y="2905240"/>
            <a:ext cx="1882775" cy="2339927"/>
          </a:xfrm>
          <a:prstGeom prst="rect">
            <a:avLst/>
          </a:prstGeom>
          <a:noFill/>
          <a:ln>
            <a:noFill/>
          </a:ln>
        </p:spPr>
      </p:pic>
      <p:grpSp>
        <p:nvGrpSpPr>
          <p:cNvPr id="582" name="Google Shape;582;p13"/>
          <p:cNvGrpSpPr/>
          <p:nvPr/>
        </p:nvGrpSpPr>
        <p:grpSpPr>
          <a:xfrm>
            <a:off x="310700" y="595625"/>
            <a:ext cx="10401590" cy="1200600"/>
            <a:chOff x="755699" y="613067"/>
            <a:chExt cx="11616697" cy="1200600"/>
          </a:xfrm>
        </p:grpSpPr>
        <p:sp>
          <p:nvSpPr>
            <p:cNvPr id="583" name="Google Shape;583;p13"/>
            <p:cNvSpPr txBox="1"/>
            <p:nvPr/>
          </p:nvSpPr>
          <p:spPr>
            <a:xfrm>
              <a:off x="920795" y="613067"/>
              <a:ext cx="11451600" cy="12006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5200"/>
                <a:buFont typeface="Arial"/>
                <a:buNone/>
              </a:pPr>
              <a:r>
                <a:rPr lang="es-CL" sz="2400" b="1">
                  <a:solidFill>
                    <a:srgbClr val="FC5411"/>
                  </a:solidFill>
                  <a:latin typeface="Helvetica Neue"/>
                  <a:ea typeface="Helvetica Neue"/>
                  <a:cs typeface="Helvetica Neue"/>
                  <a:sym typeface="Helvetica Neue"/>
                </a:rPr>
                <a:t>Socio</a:t>
              </a:r>
              <a:r>
                <a:rPr lang="es-CL" sz="2400" b="1">
                  <a:solidFill>
                    <a:srgbClr val="FC5411"/>
                  </a:solidFill>
                  <a:latin typeface="Helvetica Neue"/>
                  <a:ea typeface="Helvetica Neue"/>
                  <a:cs typeface="Helvetica Neue"/>
                  <a:sym typeface="Helvetica Neue"/>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
                    </a:ext>
                  </a:extLst>
                </a:rPr>
                <a:t>l</a:t>
              </a:r>
              <a:r>
                <a:rPr lang="es-CL" sz="2400" b="1">
                  <a:solidFill>
                    <a:srgbClr val="FC5411"/>
                  </a:solidFill>
                  <a:latin typeface="Helvetica Neue"/>
                  <a:ea typeface="Helvetica Neue"/>
                  <a:cs typeface="Helvetica Neue"/>
                  <a:sym typeface="Helvetica Neue"/>
                </a:rPr>
                <a:t>ab</a:t>
              </a:r>
              <a:endParaRPr sz="2400" b="1">
                <a:solidFill>
                  <a:srgbClr val="FC5411"/>
                </a:solidFill>
                <a:latin typeface="Helvetica Neue"/>
                <a:ea typeface="Helvetica Neue"/>
                <a:cs typeface="Helvetica Neue"/>
                <a:sym typeface="Helvetica Neue"/>
              </a:endParaRPr>
            </a:p>
            <a:p>
              <a:pPr marL="0" lvl="0" indent="0" algn="just" rtl="0">
                <a:spcBef>
                  <a:spcPts val="0"/>
                </a:spcBef>
                <a:spcAft>
                  <a:spcPts val="0"/>
                </a:spcAft>
                <a:buClr>
                  <a:schemeClr val="dk1"/>
                </a:buClr>
                <a:buSzPts val="1600"/>
                <a:buFont typeface="Arial"/>
                <a:buNone/>
              </a:pPr>
              <a:r>
                <a:rPr lang="es-CL" sz="1600" b="1">
                  <a:solidFill>
                    <a:srgbClr val="00495F"/>
                  </a:solidFill>
                  <a:latin typeface="Helvetica Neue"/>
                  <a:ea typeface="Helvetica Neue"/>
                  <a:cs typeface="Helvetica Neue"/>
                  <a:sym typeface="Helvetica Neue"/>
                </a:rPr>
                <a:t>Objetivo: Orientar, de manera didáctica, participativa y entretenida, la aplicación de la metodología de uso de datos para tomar decisiones basándose en evidencia, mediante historia de datos en el ámbito socioemocional.</a:t>
              </a:r>
              <a:endParaRPr sz="1600" b="1">
                <a:solidFill>
                  <a:srgbClr val="00495F"/>
                </a:solidFill>
                <a:latin typeface="Helvetica Neue"/>
                <a:ea typeface="Helvetica Neue"/>
                <a:cs typeface="Helvetica Neue"/>
                <a:sym typeface="Helvetica Neue"/>
              </a:endParaRPr>
            </a:p>
          </p:txBody>
        </p:sp>
        <p:pic>
          <p:nvPicPr>
            <p:cNvPr id="584" name="Google Shape;584;p13"/>
            <p:cNvPicPr preferRelativeResize="0"/>
            <p:nvPr/>
          </p:nvPicPr>
          <p:blipFill rotWithShape="1">
            <a:blip r:embed="rId6">
              <a:alphaModFix/>
            </a:blip>
            <a:srcRect/>
            <a:stretch/>
          </p:blipFill>
          <p:spPr>
            <a:xfrm>
              <a:off x="755699" y="732905"/>
              <a:ext cx="211581" cy="216500"/>
            </a:xfrm>
            <a:prstGeom prst="rect">
              <a:avLst/>
            </a:prstGeom>
            <a:noFill/>
            <a:ln>
              <a:noFill/>
            </a:ln>
          </p:spPr>
        </p:pic>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88"/>
        <p:cNvGrpSpPr/>
        <p:nvPr/>
      </p:nvGrpSpPr>
      <p:grpSpPr>
        <a:xfrm>
          <a:off x="0" y="0"/>
          <a:ext cx="0" cy="0"/>
          <a:chOff x="0" y="0"/>
          <a:chExt cx="0" cy="0"/>
        </a:xfrm>
      </p:grpSpPr>
      <p:pic>
        <p:nvPicPr>
          <p:cNvPr id="589" name="Google Shape;589;p95"/>
          <p:cNvPicPr preferRelativeResize="0"/>
          <p:nvPr/>
        </p:nvPicPr>
        <p:blipFill rotWithShape="1">
          <a:blip r:embed="rId3">
            <a:alphaModFix/>
          </a:blip>
          <a:srcRect/>
          <a:stretch/>
        </p:blipFill>
        <p:spPr>
          <a:xfrm>
            <a:off x="2635724" y="1905750"/>
            <a:ext cx="6920551" cy="4806923"/>
          </a:xfrm>
          <a:prstGeom prst="rect">
            <a:avLst/>
          </a:prstGeom>
          <a:noFill/>
          <a:ln>
            <a:noFill/>
          </a:ln>
        </p:spPr>
      </p:pic>
      <p:grpSp>
        <p:nvGrpSpPr>
          <p:cNvPr id="590" name="Google Shape;590;p95"/>
          <p:cNvGrpSpPr/>
          <p:nvPr/>
        </p:nvGrpSpPr>
        <p:grpSpPr>
          <a:xfrm>
            <a:off x="310700" y="595625"/>
            <a:ext cx="10401590" cy="954300"/>
            <a:chOff x="755699" y="613067"/>
            <a:chExt cx="11616697" cy="954300"/>
          </a:xfrm>
        </p:grpSpPr>
        <p:sp>
          <p:nvSpPr>
            <p:cNvPr id="591" name="Google Shape;591;p95"/>
            <p:cNvSpPr txBox="1"/>
            <p:nvPr/>
          </p:nvSpPr>
          <p:spPr>
            <a:xfrm>
              <a:off x="920795" y="613067"/>
              <a:ext cx="11451600" cy="9543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2400"/>
                <a:buFont typeface="Arial"/>
                <a:buNone/>
              </a:pPr>
              <a:r>
                <a:rPr lang="es-CL" sz="2400" b="1">
                  <a:solidFill>
                    <a:srgbClr val="FC5411"/>
                  </a:solidFill>
                  <a:latin typeface="Helvetica Neue"/>
                  <a:ea typeface="Helvetica Neue"/>
                  <a:cs typeface="Helvetica Neue"/>
                  <a:sym typeface="Helvetica Neue"/>
                </a:rPr>
                <a:t>Matlab</a:t>
              </a:r>
              <a:endParaRPr sz="2400" b="1">
                <a:solidFill>
                  <a:srgbClr val="FC5411"/>
                </a:solidFill>
                <a:latin typeface="Helvetica Neue"/>
                <a:ea typeface="Helvetica Neue"/>
                <a:cs typeface="Helvetica Neue"/>
                <a:sym typeface="Helvetica Neue"/>
              </a:endParaRPr>
            </a:p>
            <a:p>
              <a:pPr marL="0" lvl="0" indent="0" algn="l" rtl="0">
                <a:spcBef>
                  <a:spcPts val="0"/>
                </a:spcBef>
                <a:spcAft>
                  <a:spcPts val="0"/>
                </a:spcAft>
                <a:buClr>
                  <a:schemeClr val="dk1"/>
                </a:buClr>
                <a:buSzPts val="1400"/>
                <a:buFont typeface="Arial"/>
                <a:buNone/>
              </a:pPr>
              <a:r>
                <a:rPr lang="es-CL" sz="1600" b="1">
                  <a:solidFill>
                    <a:srgbClr val="00495F"/>
                  </a:solidFill>
                  <a:latin typeface="Helvetica Neue"/>
                  <a:ea typeface="Helvetica Neue"/>
                  <a:cs typeface="Helvetica Neue"/>
                  <a:sym typeface="Helvetica Neue"/>
                </a:rPr>
                <a:t>Objetivo: Promover el uso de los resultados educativos para la identificación e implementación de acciones de mejora en la asignatura de Matemática.</a:t>
              </a:r>
              <a:endParaRPr sz="1600" b="1">
                <a:solidFill>
                  <a:srgbClr val="00495F"/>
                </a:solidFill>
                <a:latin typeface="Helvetica Neue"/>
                <a:ea typeface="Helvetica Neue"/>
                <a:cs typeface="Helvetica Neue"/>
                <a:sym typeface="Helvetica Neue"/>
              </a:endParaRPr>
            </a:p>
          </p:txBody>
        </p:sp>
        <p:pic>
          <p:nvPicPr>
            <p:cNvPr id="592" name="Google Shape;592;p95"/>
            <p:cNvPicPr preferRelativeResize="0"/>
            <p:nvPr/>
          </p:nvPicPr>
          <p:blipFill rotWithShape="1">
            <a:blip r:embed="rId4">
              <a:alphaModFix/>
            </a:blip>
            <a:srcRect/>
            <a:stretch/>
          </p:blipFill>
          <p:spPr>
            <a:xfrm>
              <a:off x="755699" y="732905"/>
              <a:ext cx="211581" cy="216500"/>
            </a:xfrm>
            <a:prstGeom prst="rect">
              <a:avLst/>
            </a:prstGeom>
            <a:noFill/>
            <a:ln>
              <a:noFill/>
            </a:ln>
          </p:spPr>
        </p:pic>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96"/>
        <p:cNvGrpSpPr/>
        <p:nvPr/>
      </p:nvGrpSpPr>
      <p:grpSpPr>
        <a:xfrm>
          <a:off x="0" y="0"/>
          <a:ext cx="0" cy="0"/>
          <a:chOff x="0" y="0"/>
          <a:chExt cx="0" cy="0"/>
        </a:xfrm>
      </p:grpSpPr>
      <p:pic>
        <p:nvPicPr>
          <p:cNvPr id="597" name="Google Shape;597;p197"/>
          <p:cNvPicPr preferRelativeResize="0"/>
          <p:nvPr/>
        </p:nvPicPr>
        <p:blipFill rotWithShape="1">
          <a:blip r:embed="rId3">
            <a:alphaModFix/>
          </a:blip>
          <a:srcRect/>
          <a:stretch/>
        </p:blipFill>
        <p:spPr>
          <a:xfrm>
            <a:off x="2061173" y="2010823"/>
            <a:ext cx="8069650" cy="4557025"/>
          </a:xfrm>
          <a:prstGeom prst="rect">
            <a:avLst/>
          </a:prstGeom>
          <a:noFill/>
          <a:ln>
            <a:noFill/>
          </a:ln>
        </p:spPr>
      </p:pic>
      <p:grpSp>
        <p:nvGrpSpPr>
          <p:cNvPr id="598" name="Google Shape;598;p197"/>
          <p:cNvGrpSpPr/>
          <p:nvPr/>
        </p:nvGrpSpPr>
        <p:grpSpPr>
          <a:xfrm>
            <a:off x="310700" y="595625"/>
            <a:ext cx="11166348" cy="1200600"/>
            <a:chOff x="755699" y="613067"/>
            <a:chExt cx="12470793" cy="1200600"/>
          </a:xfrm>
        </p:grpSpPr>
        <p:sp>
          <p:nvSpPr>
            <p:cNvPr id="599" name="Google Shape;599;p197"/>
            <p:cNvSpPr txBox="1"/>
            <p:nvPr/>
          </p:nvSpPr>
          <p:spPr>
            <a:xfrm>
              <a:off x="920792" y="613067"/>
              <a:ext cx="12305700" cy="12006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2400"/>
                <a:buFont typeface="Arial"/>
                <a:buNone/>
              </a:pPr>
              <a:r>
                <a:rPr lang="es-CL" sz="2400" b="1">
                  <a:solidFill>
                    <a:srgbClr val="FC5411"/>
                  </a:solidFill>
                  <a:latin typeface="Helvetica Neue"/>
                  <a:ea typeface="Helvetica Neue"/>
                  <a:cs typeface="Helvetica Neue"/>
                  <a:sym typeface="Helvetica Neue"/>
                </a:rPr>
                <a:t>DatioLAB</a:t>
              </a:r>
              <a:endParaRPr sz="2400" b="1">
                <a:solidFill>
                  <a:srgbClr val="FC5411"/>
                </a:solidFill>
                <a:latin typeface="Helvetica Neue"/>
                <a:ea typeface="Helvetica Neue"/>
                <a:cs typeface="Helvetica Neue"/>
                <a:sym typeface="Helvetica Neue"/>
              </a:endParaRPr>
            </a:p>
            <a:p>
              <a:pPr marL="0" lvl="0" indent="0" algn="l" rtl="0">
                <a:spcBef>
                  <a:spcPts val="0"/>
                </a:spcBef>
                <a:spcAft>
                  <a:spcPts val="0"/>
                </a:spcAft>
                <a:buClr>
                  <a:schemeClr val="dk1"/>
                </a:buClr>
                <a:buSzPts val="1400"/>
                <a:buFont typeface="Arial"/>
                <a:buNone/>
              </a:pPr>
              <a:r>
                <a:rPr lang="es-CL" sz="1600" b="1">
                  <a:solidFill>
                    <a:srgbClr val="00495F"/>
                  </a:solidFill>
                  <a:latin typeface="Helvetica Neue"/>
                  <a:ea typeface="Helvetica Neue"/>
                  <a:cs typeface="Helvetica Neue"/>
                  <a:sym typeface="Helvetica Neue"/>
                </a:rPr>
                <a:t>Objetivo: Conocer y aplicar aspectos teóricos-prácticos de las capacidades individuales y condiciones institucionales para la toma de decisiones basadas en evidencia, por medio de un espacio de práctica y experimentación, que se asemeje a un laboratorio de aprendizaje.</a:t>
              </a:r>
              <a:endParaRPr sz="1600" b="1">
                <a:solidFill>
                  <a:srgbClr val="00495F"/>
                </a:solidFill>
                <a:latin typeface="Helvetica Neue"/>
                <a:ea typeface="Helvetica Neue"/>
                <a:cs typeface="Helvetica Neue"/>
                <a:sym typeface="Helvetica Neue"/>
              </a:endParaRPr>
            </a:p>
          </p:txBody>
        </p:sp>
        <p:pic>
          <p:nvPicPr>
            <p:cNvPr id="600" name="Google Shape;600;p197"/>
            <p:cNvPicPr preferRelativeResize="0"/>
            <p:nvPr/>
          </p:nvPicPr>
          <p:blipFill rotWithShape="1">
            <a:blip r:embed="rId4">
              <a:alphaModFix/>
            </a:blip>
            <a:srcRect/>
            <a:stretch/>
          </p:blipFill>
          <p:spPr>
            <a:xfrm>
              <a:off x="755699" y="732905"/>
              <a:ext cx="211581" cy="216500"/>
            </a:xfrm>
            <a:prstGeom prst="rect">
              <a:avLst/>
            </a:prstGeom>
            <a:noFill/>
            <a:ln>
              <a:noFill/>
            </a:ln>
          </p:spPr>
        </p:pic>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04"/>
        <p:cNvGrpSpPr/>
        <p:nvPr/>
      </p:nvGrpSpPr>
      <p:grpSpPr>
        <a:xfrm>
          <a:off x="0" y="0"/>
          <a:ext cx="0" cy="0"/>
          <a:chOff x="0" y="0"/>
          <a:chExt cx="0" cy="0"/>
        </a:xfrm>
      </p:grpSpPr>
      <p:pic>
        <p:nvPicPr>
          <p:cNvPr id="605" name="Google Shape;605;p14"/>
          <p:cNvPicPr preferRelativeResize="0"/>
          <p:nvPr/>
        </p:nvPicPr>
        <p:blipFill rotWithShape="1">
          <a:blip r:embed="rId3">
            <a:alphaModFix/>
          </a:blip>
          <a:srcRect l="1739" t="1970"/>
          <a:stretch/>
        </p:blipFill>
        <p:spPr>
          <a:xfrm>
            <a:off x="1876037" y="1917500"/>
            <a:ext cx="8439926" cy="4572025"/>
          </a:xfrm>
          <a:prstGeom prst="rect">
            <a:avLst/>
          </a:prstGeom>
          <a:noFill/>
          <a:ln>
            <a:noFill/>
          </a:ln>
        </p:spPr>
      </p:pic>
      <p:grpSp>
        <p:nvGrpSpPr>
          <p:cNvPr id="606" name="Google Shape;606;p14"/>
          <p:cNvGrpSpPr/>
          <p:nvPr/>
        </p:nvGrpSpPr>
        <p:grpSpPr>
          <a:xfrm>
            <a:off x="310700" y="595625"/>
            <a:ext cx="11166348" cy="954300"/>
            <a:chOff x="755699" y="613067"/>
            <a:chExt cx="12470793" cy="954300"/>
          </a:xfrm>
        </p:grpSpPr>
        <p:sp>
          <p:nvSpPr>
            <p:cNvPr id="607" name="Google Shape;607;p14"/>
            <p:cNvSpPr txBox="1"/>
            <p:nvPr/>
          </p:nvSpPr>
          <p:spPr>
            <a:xfrm>
              <a:off x="920792" y="613067"/>
              <a:ext cx="12305700" cy="9543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2400"/>
                <a:buFont typeface="Arial"/>
                <a:buNone/>
              </a:pPr>
              <a:r>
                <a:rPr lang="es-CL" sz="2400" b="1">
                  <a:solidFill>
                    <a:srgbClr val="FC5411"/>
                  </a:solidFill>
                  <a:latin typeface="Helvetica Neue"/>
                  <a:ea typeface="Helvetica Neue"/>
                  <a:cs typeface="Helvetica Neue"/>
                  <a:sym typeface="Helvetica Neue"/>
                </a:rPr>
                <a:t>DetectaLAB (directivos-docentes)</a:t>
              </a:r>
              <a:endParaRPr sz="2400" b="1">
                <a:solidFill>
                  <a:srgbClr val="FC5411"/>
                </a:solidFill>
                <a:latin typeface="Helvetica Neue"/>
                <a:ea typeface="Helvetica Neue"/>
                <a:cs typeface="Helvetica Neue"/>
                <a:sym typeface="Helvetica Neue"/>
              </a:endParaRPr>
            </a:p>
            <a:p>
              <a:pPr marL="0" lvl="0" indent="0" algn="just" rtl="0">
                <a:spcBef>
                  <a:spcPts val="0"/>
                </a:spcBef>
                <a:spcAft>
                  <a:spcPts val="0"/>
                </a:spcAft>
                <a:buClr>
                  <a:schemeClr val="dk1"/>
                </a:buClr>
                <a:buSzPts val="1400"/>
                <a:buFont typeface="Arial"/>
                <a:buNone/>
              </a:pPr>
              <a:r>
                <a:rPr lang="es-CL" sz="1600" b="1">
                  <a:solidFill>
                    <a:srgbClr val="00495F"/>
                  </a:solidFill>
                  <a:latin typeface="Helvetica Neue"/>
                  <a:ea typeface="Helvetica Neue"/>
                  <a:cs typeface="Helvetica Neue"/>
                  <a:sym typeface="Helvetica Neue"/>
                </a:rPr>
                <a:t>Objetivo: Abrir espacios de diálogo profesional, fomentar una mirada compartida sobre los desafíos educativos y ensayar decisiones que luego puedan ser aplicadas a casos reales de cada comunidad educativa.</a:t>
              </a:r>
              <a:endParaRPr sz="1600" b="1">
                <a:solidFill>
                  <a:srgbClr val="00495F"/>
                </a:solidFill>
                <a:latin typeface="Helvetica Neue"/>
                <a:ea typeface="Helvetica Neue"/>
                <a:cs typeface="Helvetica Neue"/>
                <a:sym typeface="Helvetica Neue"/>
              </a:endParaRPr>
            </a:p>
          </p:txBody>
        </p:sp>
        <p:pic>
          <p:nvPicPr>
            <p:cNvPr id="608" name="Google Shape;608;p14"/>
            <p:cNvPicPr preferRelativeResize="0"/>
            <p:nvPr/>
          </p:nvPicPr>
          <p:blipFill rotWithShape="1">
            <a:blip r:embed="rId4">
              <a:alphaModFix/>
            </a:blip>
            <a:srcRect/>
            <a:stretch/>
          </p:blipFill>
          <p:spPr>
            <a:xfrm>
              <a:off x="755699" y="732905"/>
              <a:ext cx="211581" cy="216500"/>
            </a:xfrm>
            <a:prstGeom prst="rect">
              <a:avLst/>
            </a:prstGeom>
            <a:noFill/>
            <a:ln>
              <a:noFill/>
            </a:ln>
          </p:spPr>
        </p:pic>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12"/>
        <p:cNvGrpSpPr/>
        <p:nvPr/>
      </p:nvGrpSpPr>
      <p:grpSpPr>
        <a:xfrm>
          <a:off x="0" y="0"/>
          <a:ext cx="0" cy="0"/>
          <a:chOff x="0" y="0"/>
          <a:chExt cx="0" cy="0"/>
        </a:xfrm>
      </p:grpSpPr>
      <p:pic>
        <p:nvPicPr>
          <p:cNvPr id="613" name="Google Shape;613;p15"/>
          <p:cNvPicPr preferRelativeResize="0"/>
          <p:nvPr/>
        </p:nvPicPr>
        <p:blipFill rotWithShape="1">
          <a:blip r:embed="rId3">
            <a:alphaModFix/>
          </a:blip>
          <a:srcRect/>
          <a:stretch/>
        </p:blipFill>
        <p:spPr>
          <a:xfrm>
            <a:off x="3546584" y="2096776"/>
            <a:ext cx="7314875" cy="4165599"/>
          </a:xfrm>
          <a:prstGeom prst="rect">
            <a:avLst/>
          </a:prstGeom>
          <a:noFill/>
          <a:ln>
            <a:noFill/>
          </a:ln>
        </p:spPr>
      </p:pic>
      <p:grpSp>
        <p:nvGrpSpPr>
          <p:cNvPr id="614" name="Google Shape;614;p15"/>
          <p:cNvGrpSpPr/>
          <p:nvPr/>
        </p:nvGrpSpPr>
        <p:grpSpPr>
          <a:xfrm>
            <a:off x="310700" y="595625"/>
            <a:ext cx="11166348" cy="1200600"/>
            <a:chOff x="755699" y="613067"/>
            <a:chExt cx="12470793" cy="1200600"/>
          </a:xfrm>
        </p:grpSpPr>
        <p:sp>
          <p:nvSpPr>
            <p:cNvPr id="615" name="Google Shape;615;p15"/>
            <p:cNvSpPr txBox="1"/>
            <p:nvPr/>
          </p:nvSpPr>
          <p:spPr>
            <a:xfrm>
              <a:off x="920792" y="613067"/>
              <a:ext cx="12305700" cy="12006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2400"/>
                <a:buFont typeface="Arial"/>
                <a:buNone/>
              </a:pPr>
              <a:r>
                <a:rPr lang="es-CL" sz="2400" b="1">
                  <a:solidFill>
                    <a:srgbClr val="FC5411"/>
                  </a:solidFill>
                  <a:latin typeface="Helvetica Neue"/>
                  <a:ea typeface="Helvetica Neue"/>
                  <a:cs typeface="Helvetica Neue"/>
                  <a:sym typeface="Helvetica Neue"/>
                </a:rPr>
                <a:t>DetectaLAB (estudiantes)</a:t>
              </a:r>
              <a:endParaRPr sz="2400" b="1">
                <a:solidFill>
                  <a:srgbClr val="FC5411"/>
                </a:solidFill>
                <a:latin typeface="Helvetica Neue"/>
                <a:ea typeface="Helvetica Neue"/>
                <a:cs typeface="Helvetica Neue"/>
                <a:sym typeface="Helvetica Neue"/>
              </a:endParaRPr>
            </a:p>
            <a:p>
              <a:pPr marL="0" lvl="0" indent="0" algn="l" rtl="0">
                <a:spcBef>
                  <a:spcPts val="0"/>
                </a:spcBef>
                <a:spcAft>
                  <a:spcPts val="0"/>
                </a:spcAft>
                <a:buClr>
                  <a:schemeClr val="dk1"/>
                </a:buClr>
                <a:buSzPts val="1800"/>
                <a:buFont typeface="Arial"/>
                <a:buNone/>
              </a:pPr>
              <a:r>
                <a:rPr lang="es-CL" sz="1600" b="1">
                  <a:solidFill>
                    <a:srgbClr val="00495F"/>
                  </a:solidFill>
                  <a:latin typeface="Helvetica Neue"/>
                  <a:ea typeface="Helvetica Neue"/>
                  <a:cs typeface="Helvetica Neue"/>
                  <a:sym typeface="Helvetica Neue"/>
                </a:rPr>
                <a:t>Objetivo: Promover en las y los estudiantes la empatía y la capacidad de tomar decisiones que favorezcan el bienestar colectivo, utilizando la información y los datos disponibles a nivel de curso y escuela para mejorar la convivencia.</a:t>
              </a:r>
              <a:endParaRPr sz="1600" b="1">
                <a:solidFill>
                  <a:srgbClr val="00495F"/>
                </a:solidFill>
                <a:latin typeface="Helvetica Neue"/>
                <a:ea typeface="Helvetica Neue"/>
                <a:cs typeface="Helvetica Neue"/>
                <a:sym typeface="Helvetica Neue"/>
              </a:endParaRPr>
            </a:p>
          </p:txBody>
        </p:sp>
        <p:pic>
          <p:nvPicPr>
            <p:cNvPr id="616" name="Google Shape;616;p15"/>
            <p:cNvPicPr preferRelativeResize="0"/>
            <p:nvPr/>
          </p:nvPicPr>
          <p:blipFill rotWithShape="1">
            <a:blip r:embed="rId4">
              <a:alphaModFix/>
            </a:blip>
            <a:srcRect/>
            <a:stretch/>
          </p:blipFill>
          <p:spPr>
            <a:xfrm>
              <a:off x="755699" y="732905"/>
              <a:ext cx="211581" cy="216500"/>
            </a:xfrm>
            <a:prstGeom prst="rect">
              <a:avLst/>
            </a:prstGeom>
            <a:noFill/>
            <a:ln>
              <a:noFill/>
            </a:ln>
          </p:spPr>
        </p:pic>
      </p:grpSp>
      <p:pic>
        <p:nvPicPr>
          <p:cNvPr id="3" name="Gráfico 2" descr="Construction Barricade con relleno sólido">
            <a:extLst>
              <a:ext uri="{FF2B5EF4-FFF2-40B4-BE49-F238E27FC236}">
                <a16:creationId xmlns:a16="http://schemas.microsoft.com/office/drawing/2014/main" id="{4B919D50-7144-5801-05C3-C1FCD6BED85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70972" y="3751386"/>
            <a:ext cx="2620780" cy="2620780"/>
          </a:xfrm>
          <a:prstGeom prst="rect">
            <a:avLst/>
          </a:prstGeom>
        </p:spPr>
      </p:pic>
      <p:sp>
        <p:nvSpPr>
          <p:cNvPr id="4" name="CuadroTexto 3">
            <a:extLst>
              <a:ext uri="{FF2B5EF4-FFF2-40B4-BE49-F238E27FC236}">
                <a16:creationId xmlns:a16="http://schemas.microsoft.com/office/drawing/2014/main" id="{F48D1286-6A2D-CFCC-8F2B-C32A91422358}"/>
              </a:ext>
            </a:extLst>
          </p:cNvPr>
          <p:cNvSpPr txBox="1"/>
          <p:nvPr/>
        </p:nvSpPr>
        <p:spPr>
          <a:xfrm>
            <a:off x="832822" y="3470223"/>
            <a:ext cx="2297080" cy="307777"/>
          </a:xfrm>
          <a:prstGeom prst="rect">
            <a:avLst/>
          </a:prstGeom>
          <a:solidFill>
            <a:srgbClr val="FFFF00"/>
          </a:solidFill>
        </p:spPr>
        <p:txBody>
          <a:bodyPr wrap="square" rtlCol="0">
            <a:spAutoFit/>
          </a:bodyPr>
          <a:lstStyle/>
          <a:p>
            <a:pPr algn="ctr"/>
            <a:r>
              <a:rPr lang="es-ES_tradnl" b="1" dirty="0"/>
              <a:t>En construcción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20"/>
        <p:cNvGrpSpPr/>
        <p:nvPr/>
      </p:nvGrpSpPr>
      <p:grpSpPr>
        <a:xfrm>
          <a:off x="0" y="0"/>
          <a:ext cx="0" cy="0"/>
          <a:chOff x="0" y="0"/>
          <a:chExt cx="0" cy="0"/>
        </a:xfrm>
      </p:grpSpPr>
      <p:grpSp>
        <p:nvGrpSpPr>
          <p:cNvPr id="621" name="Google Shape;621;p16"/>
          <p:cNvGrpSpPr/>
          <p:nvPr/>
        </p:nvGrpSpPr>
        <p:grpSpPr>
          <a:xfrm>
            <a:off x="310700" y="595625"/>
            <a:ext cx="11166348" cy="991200"/>
            <a:chOff x="755699" y="613067"/>
            <a:chExt cx="12470793" cy="991200"/>
          </a:xfrm>
        </p:grpSpPr>
        <p:sp>
          <p:nvSpPr>
            <p:cNvPr id="622" name="Google Shape;622;p16"/>
            <p:cNvSpPr txBox="1"/>
            <p:nvPr/>
          </p:nvSpPr>
          <p:spPr>
            <a:xfrm>
              <a:off x="920792" y="613067"/>
              <a:ext cx="12305700" cy="9912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2400"/>
                <a:buFont typeface="Arial"/>
                <a:buNone/>
              </a:pPr>
              <a:r>
                <a:rPr lang="es-CL" sz="2400" b="1">
                  <a:solidFill>
                    <a:srgbClr val="FC5411"/>
                  </a:solidFill>
                  <a:latin typeface="Helvetica Neue"/>
                  <a:ea typeface="Helvetica Neue"/>
                  <a:cs typeface="Helvetica Neue"/>
                  <a:sym typeface="Helvetica Neue"/>
                </a:rPr>
                <a:t>Taller Apoderados(as)</a:t>
              </a:r>
              <a:endParaRPr sz="2400" b="1">
                <a:solidFill>
                  <a:srgbClr val="FC5411"/>
                </a:solidFill>
                <a:latin typeface="Helvetica Neue"/>
                <a:ea typeface="Helvetica Neue"/>
                <a:cs typeface="Helvetica Neue"/>
                <a:sym typeface="Helvetica Neue"/>
              </a:endParaRPr>
            </a:p>
            <a:p>
              <a:pPr marL="0" lvl="0" indent="0" algn="just" rtl="0">
                <a:lnSpc>
                  <a:spcPct val="115000"/>
                </a:lnSpc>
                <a:spcBef>
                  <a:spcPts val="0"/>
                </a:spcBef>
                <a:spcAft>
                  <a:spcPts val="0"/>
                </a:spcAft>
                <a:buClr>
                  <a:schemeClr val="dk1"/>
                </a:buClr>
                <a:buSzPts val="2300"/>
                <a:buFont typeface="Arial"/>
                <a:buNone/>
              </a:pPr>
              <a:r>
                <a:rPr lang="es-CL" sz="1600" b="1">
                  <a:solidFill>
                    <a:srgbClr val="00495F"/>
                  </a:solidFill>
                  <a:latin typeface="Helvetica Neue"/>
                  <a:ea typeface="Helvetica Neue"/>
                  <a:cs typeface="Helvetica Neue"/>
                  <a:sym typeface="Helvetica Neue"/>
                </a:rPr>
                <a:t>Orientar a madres, padres y apoderados(as) en la comprensión de los Resultados Educativos Simce-IDPS, </a:t>
              </a:r>
              <a:r>
                <a:rPr lang="es-CL" sz="1600" b="1">
                  <a:solidFill>
                    <a:srgbClr val="00495F"/>
                  </a:solidFill>
                  <a:latin typeface="Helvetica Neue"/>
                  <a:ea typeface="Helvetica Neue"/>
                  <a:cs typeface="Helvetica Neue"/>
                  <a:sym typeface="Helvetica Neue"/>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destacando su rol fundamental en el aprendizaje y bienestar de niños, niñas y estudiantes.</a:t>
              </a:r>
              <a:endParaRPr sz="1600" b="1">
                <a:solidFill>
                  <a:srgbClr val="00495F"/>
                </a:solidFill>
                <a:latin typeface="Helvetica Neue"/>
                <a:ea typeface="Helvetica Neue"/>
                <a:cs typeface="Helvetica Neue"/>
                <a:sym typeface="Helvetica Neue"/>
              </a:endParaRPr>
            </a:p>
          </p:txBody>
        </p:sp>
        <p:pic>
          <p:nvPicPr>
            <p:cNvPr id="623" name="Google Shape;623;p16"/>
            <p:cNvPicPr preferRelativeResize="0"/>
            <p:nvPr/>
          </p:nvPicPr>
          <p:blipFill rotWithShape="1">
            <a:blip r:embed="rId3">
              <a:alphaModFix/>
            </a:blip>
            <a:srcRect/>
            <a:stretch/>
          </p:blipFill>
          <p:spPr>
            <a:xfrm>
              <a:off x="755699" y="732905"/>
              <a:ext cx="211581" cy="216500"/>
            </a:xfrm>
            <a:prstGeom prst="rect">
              <a:avLst/>
            </a:prstGeom>
            <a:noFill/>
            <a:ln>
              <a:noFill/>
            </a:ln>
          </p:spPr>
        </p:pic>
      </p:grpSp>
      <p:pic>
        <p:nvPicPr>
          <p:cNvPr id="3" name="Imagen 2">
            <a:extLst>
              <a:ext uri="{FF2B5EF4-FFF2-40B4-BE49-F238E27FC236}">
                <a16:creationId xmlns:a16="http://schemas.microsoft.com/office/drawing/2014/main" id="{F960D0E4-9E60-4DFC-FDDD-6EECBC1C6A3A}"/>
              </a:ext>
            </a:extLst>
          </p:cNvPr>
          <p:cNvPicPr>
            <a:picLocks noChangeAspect="1"/>
          </p:cNvPicPr>
          <p:nvPr/>
        </p:nvPicPr>
        <p:blipFill>
          <a:blip r:embed="rId4"/>
          <a:stretch>
            <a:fillRect/>
          </a:stretch>
        </p:blipFill>
        <p:spPr>
          <a:xfrm>
            <a:off x="2081586" y="1867351"/>
            <a:ext cx="7772400" cy="4074358"/>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39"/>
        <p:cNvGrpSpPr/>
        <p:nvPr/>
      </p:nvGrpSpPr>
      <p:grpSpPr>
        <a:xfrm>
          <a:off x="0" y="0"/>
          <a:ext cx="0" cy="0"/>
          <a:chOff x="0" y="0"/>
          <a:chExt cx="0" cy="0"/>
        </a:xfrm>
      </p:grpSpPr>
      <p:sp>
        <p:nvSpPr>
          <p:cNvPr id="640" name="Google Shape;640;p198"/>
          <p:cNvSpPr txBox="1">
            <a:spLocks noGrp="1"/>
          </p:cNvSpPr>
          <p:nvPr>
            <p:ph type="body" idx="4294967295"/>
          </p:nvPr>
        </p:nvSpPr>
        <p:spPr>
          <a:xfrm>
            <a:off x="604150" y="1723300"/>
            <a:ext cx="10776000" cy="3567900"/>
          </a:xfrm>
          <a:prstGeom prst="rect">
            <a:avLst/>
          </a:prstGeom>
          <a:noFill/>
          <a:ln>
            <a:noFill/>
          </a:ln>
        </p:spPr>
        <p:txBody>
          <a:bodyPr spcFirstLastPara="1" wrap="square" lIns="0" tIns="0" rIns="0" bIns="0" anchor="t" anchorCtr="0">
            <a:noAutofit/>
          </a:bodyPr>
          <a:lstStyle/>
          <a:p>
            <a:pPr marL="388800" lvl="0" indent="-344701" algn="l" rtl="0">
              <a:lnSpc>
                <a:spcPct val="115000"/>
              </a:lnSpc>
              <a:spcBef>
                <a:spcPts val="0"/>
              </a:spcBef>
              <a:spcAft>
                <a:spcPts val="0"/>
              </a:spcAft>
              <a:buClr>
                <a:srgbClr val="00495F"/>
              </a:buClr>
              <a:buSzPts val="1800"/>
              <a:buFont typeface="Helvetica Neue"/>
              <a:buChar char="•"/>
            </a:pPr>
            <a:r>
              <a:rPr lang="es-CL" sz="1800">
                <a:solidFill>
                  <a:srgbClr val="00495F"/>
                </a:solidFill>
                <a:latin typeface="Helvetica Neue"/>
                <a:ea typeface="Helvetica Neue"/>
                <a:cs typeface="Helvetica Neue"/>
                <a:sym typeface="Helvetica Neue"/>
              </a:rPr>
              <a:t>Fullan, M. (2011). </a:t>
            </a:r>
            <a:r>
              <a:rPr lang="es-CL" sz="1800" i="1">
                <a:solidFill>
                  <a:srgbClr val="00495F"/>
                </a:solidFill>
                <a:latin typeface="Helvetica Neue"/>
                <a:ea typeface="Helvetica Neue"/>
                <a:cs typeface="Helvetica Neue"/>
                <a:sym typeface="Helvetica Neue"/>
              </a:rPr>
              <a:t>Change Leader: Learning to Do What Matters Most</a:t>
            </a:r>
            <a:r>
              <a:rPr lang="es-CL" sz="1800">
                <a:solidFill>
                  <a:srgbClr val="00495F"/>
                </a:solidFill>
                <a:latin typeface="Helvetica Neue"/>
                <a:ea typeface="Helvetica Neue"/>
                <a:cs typeface="Helvetica Neue"/>
                <a:sym typeface="Helvetica Neue"/>
              </a:rPr>
              <a:t>. Jossey-Bass.</a:t>
            </a:r>
            <a:endParaRPr sz="1800">
              <a:solidFill>
                <a:srgbClr val="00495F"/>
              </a:solidFill>
              <a:latin typeface="Helvetica Neue"/>
              <a:ea typeface="Helvetica Neue"/>
              <a:cs typeface="Helvetica Neue"/>
              <a:sym typeface="Helvetica Neue"/>
            </a:endParaRPr>
          </a:p>
          <a:p>
            <a:pPr marL="388800" lvl="0" indent="-344701" algn="l" rtl="0">
              <a:lnSpc>
                <a:spcPct val="115000"/>
              </a:lnSpc>
              <a:spcBef>
                <a:spcPts val="1500"/>
              </a:spcBef>
              <a:spcAft>
                <a:spcPts val="0"/>
              </a:spcAft>
              <a:buClr>
                <a:srgbClr val="00495F"/>
              </a:buClr>
              <a:buSzPts val="1800"/>
              <a:buFont typeface="Helvetica Neue"/>
              <a:buChar char="•"/>
            </a:pPr>
            <a:r>
              <a:rPr lang="es-CL" sz="1800">
                <a:solidFill>
                  <a:srgbClr val="00495F"/>
                </a:solidFill>
                <a:latin typeface="Helvetica Neue"/>
                <a:ea typeface="Helvetica Neue"/>
                <a:cs typeface="Helvetica Neue"/>
                <a:sym typeface="Helvetica Neue"/>
              </a:rPr>
              <a:t>Hattie, J. (2009). </a:t>
            </a:r>
            <a:r>
              <a:rPr lang="es-CL" sz="1800" i="1">
                <a:solidFill>
                  <a:srgbClr val="00495F"/>
                </a:solidFill>
                <a:latin typeface="Helvetica Neue"/>
                <a:ea typeface="Helvetica Neue"/>
                <a:cs typeface="Helvetica Neue"/>
                <a:sym typeface="Helvetica Neue"/>
              </a:rPr>
              <a:t>Visible Learning</a:t>
            </a:r>
            <a:r>
              <a:rPr lang="es-CL" sz="1800">
                <a:solidFill>
                  <a:srgbClr val="00495F"/>
                </a:solidFill>
                <a:latin typeface="Helvetica Neue"/>
                <a:ea typeface="Helvetica Neue"/>
                <a:cs typeface="Helvetica Neue"/>
                <a:sym typeface="Helvetica Neue"/>
              </a:rPr>
              <a:t>. Routledge.</a:t>
            </a:r>
            <a:endParaRPr sz="1800">
              <a:solidFill>
                <a:srgbClr val="00495F"/>
              </a:solidFill>
              <a:latin typeface="Helvetica Neue"/>
              <a:ea typeface="Helvetica Neue"/>
              <a:cs typeface="Helvetica Neue"/>
              <a:sym typeface="Helvetica Neue"/>
            </a:endParaRPr>
          </a:p>
          <a:p>
            <a:pPr marL="388800" lvl="0" indent="-344701" algn="l" rtl="0">
              <a:lnSpc>
                <a:spcPct val="115000"/>
              </a:lnSpc>
              <a:spcBef>
                <a:spcPts val="1500"/>
              </a:spcBef>
              <a:spcAft>
                <a:spcPts val="0"/>
              </a:spcAft>
              <a:buClr>
                <a:srgbClr val="00495F"/>
              </a:buClr>
              <a:buSzPts val="1800"/>
              <a:buFont typeface="Helvetica Neue"/>
              <a:buChar char="•"/>
            </a:pPr>
            <a:r>
              <a:rPr lang="es-CL" sz="1800">
                <a:solidFill>
                  <a:srgbClr val="00495F"/>
                </a:solidFill>
                <a:latin typeface="Helvetica Neue"/>
                <a:ea typeface="Helvetica Neue"/>
                <a:cs typeface="Helvetica Neue"/>
                <a:sym typeface="Helvetica Neue"/>
              </a:rPr>
              <a:t>Mineduc Chile: </a:t>
            </a:r>
            <a:r>
              <a:rPr lang="es-CL" sz="1800" u="sng">
                <a:solidFill>
                  <a:schemeClr val="hlink"/>
                </a:solidFill>
                <a:latin typeface="Helvetica Neue"/>
                <a:ea typeface="Helvetica Neue"/>
                <a:cs typeface="Helvetica Neue"/>
                <a:sym typeface="Helvetica Neue"/>
                <a:hlinkClick r:id="rId3"/>
              </a:rPr>
              <a:t>https://datosabiertos.mineduc.cl</a:t>
            </a:r>
            <a:endParaRPr sz="1800">
              <a:solidFill>
                <a:srgbClr val="00495F"/>
              </a:solidFill>
              <a:latin typeface="Helvetica Neue"/>
              <a:ea typeface="Helvetica Neue"/>
              <a:cs typeface="Helvetica Neue"/>
              <a:sym typeface="Helvetica Neue"/>
            </a:endParaRPr>
          </a:p>
          <a:p>
            <a:pPr marL="388800" lvl="0" indent="-344701" algn="l" rtl="0">
              <a:lnSpc>
                <a:spcPct val="115000"/>
              </a:lnSpc>
              <a:spcBef>
                <a:spcPts val="1500"/>
              </a:spcBef>
              <a:spcAft>
                <a:spcPts val="0"/>
              </a:spcAft>
              <a:buClr>
                <a:srgbClr val="00495F"/>
              </a:buClr>
              <a:buSzPts val="1800"/>
              <a:buFont typeface="Helvetica Neue"/>
              <a:buChar char="•"/>
            </a:pPr>
            <a:r>
              <a:rPr lang="es-CL" sz="1800">
                <a:solidFill>
                  <a:srgbClr val="00495F"/>
                </a:solidFill>
                <a:latin typeface="Helvetica Neue"/>
                <a:ea typeface="Helvetica Neue"/>
                <a:cs typeface="Helvetica Neue"/>
                <a:sym typeface="Helvetica Neue"/>
              </a:rPr>
              <a:t>OECD. (2020). </a:t>
            </a:r>
            <a:r>
              <a:rPr lang="es-CL" sz="1800" i="1">
                <a:solidFill>
                  <a:srgbClr val="00495F"/>
                </a:solidFill>
                <a:latin typeface="Helvetica Neue"/>
                <a:ea typeface="Helvetica Neue"/>
                <a:cs typeface="Helvetica Neue"/>
                <a:sym typeface="Helvetica Neue"/>
              </a:rPr>
              <a:t>Using Data to Improve Learning.</a:t>
            </a:r>
            <a:r>
              <a:rPr lang="es-CL" sz="1800">
                <a:solidFill>
                  <a:srgbClr val="00495F"/>
                </a:solidFill>
                <a:latin typeface="Helvetica Neue"/>
                <a:ea typeface="Helvetica Neue"/>
                <a:cs typeface="Helvetica Neue"/>
                <a:sym typeface="Helvetica Neue"/>
              </a:rPr>
              <a:t> OECD Publishing.</a:t>
            </a:r>
            <a:endParaRPr sz="1800">
              <a:solidFill>
                <a:srgbClr val="00495F"/>
              </a:solidFill>
              <a:latin typeface="Helvetica Neue"/>
              <a:ea typeface="Helvetica Neue"/>
              <a:cs typeface="Helvetica Neue"/>
              <a:sym typeface="Helvetica Neue"/>
            </a:endParaRPr>
          </a:p>
          <a:p>
            <a:pPr marL="388800" lvl="0" indent="-344701" algn="l" rtl="0">
              <a:lnSpc>
                <a:spcPct val="115000"/>
              </a:lnSpc>
              <a:spcBef>
                <a:spcPts val="1500"/>
              </a:spcBef>
              <a:spcAft>
                <a:spcPts val="0"/>
              </a:spcAft>
              <a:buClr>
                <a:srgbClr val="00495F"/>
              </a:buClr>
              <a:buSzPts val="1800"/>
              <a:buFont typeface="Helvetica Neue"/>
              <a:buChar char="•"/>
            </a:pPr>
            <a:r>
              <a:rPr lang="es-CL" sz="1800">
                <a:solidFill>
                  <a:srgbClr val="00495F"/>
                </a:solidFill>
                <a:latin typeface="Helvetica Neue"/>
                <a:ea typeface="Helvetica Neue"/>
                <a:cs typeface="Helvetica Neue"/>
                <a:sym typeface="Helvetica Neue"/>
              </a:rPr>
              <a:t>Peter Drucker. (1954). </a:t>
            </a:r>
            <a:r>
              <a:rPr lang="es-CL" sz="1800" i="1">
                <a:solidFill>
                  <a:srgbClr val="00495F"/>
                </a:solidFill>
                <a:latin typeface="Helvetica Neue"/>
                <a:ea typeface="Helvetica Neue"/>
                <a:cs typeface="Helvetica Neue"/>
                <a:sym typeface="Helvetica Neue"/>
              </a:rPr>
              <a:t>The Practice of Management.</a:t>
            </a:r>
            <a:r>
              <a:rPr lang="es-CL" sz="1800">
                <a:solidFill>
                  <a:srgbClr val="00495F"/>
                </a:solidFill>
                <a:latin typeface="Helvetica Neue"/>
                <a:ea typeface="Helvetica Neue"/>
                <a:cs typeface="Helvetica Neue"/>
                <a:sym typeface="Helvetica Neue"/>
              </a:rPr>
              <a:t> HarperBusiness.</a:t>
            </a:r>
            <a:endParaRPr sz="1800">
              <a:solidFill>
                <a:srgbClr val="00495F"/>
              </a:solidFill>
              <a:latin typeface="Helvetica Neue"/>
              <a:ea typeface="Helvetica Neue"/>
              <a:cs typeface="Helvetica Neue"/>
              <a:sym typeface="Helvetica Neue"/>
            </a:endParaRPr>
          </a:p>
          <a:p>
            <a:pPr marL="388800" lvl="0" indent="-344701" algn="l" rtl="0">
              <a:lnSpc>
                <a:spcPct val="115000"/>
              </a:lnSpc>
              <a:spcBef>
                <a:spcPts val="1500"/>
              </a:spcBef>
              <a:spcAft>
                <a:spcPts val="0"/>
              </a:spcAft>
              <a:buClr>
                <a:srgbClr val="00495F"/>
              </a:buClr>
              <a:buSzPts val="1800"/>
              <a:buFont typeface="Helvetica Neue"/>
              <a:buChar char="•"/>
            </a:pPr>
            <a:r>
              <a:rPr lang="es-CL" sz="1800">
                <a:solidFill>
                  <a:srgbClr val="00495F"/>
                </a:solidFill>
                <a:latin typeface="Helvetica Neue"/>
                <a:ea typeface="Helvetica Neue"/>
                <a:cs typeface="Helvetica Neue"/>
                <a:sym typeface="Helvetica Neue"/>
              </a:rPr>
              <a:t>Maggio, M. (2022). </a:t>
            </a:r>
            <a:r>
              <a:rPr lang="es-CL" sz="1800" i="1">
                <a:solidFill>
                  <a:srgbClr val="00495F"/>
                </a:solidFill>
                <a:latin typeface="Helvetica Neue"/>
                <a:ea typeface="Helvetica Neue"/>
                <a:cs typeface="Helvetica Neue"/>
                <a:sym typeface="Helvetica Neue"/>
              </a:rPr>
              <a:t>Pensar la Educación en Tiempos de Datos.</a:t>
            </a:r>
            <a:r>
              <a:rPr lang="es-CL" sz="1800">
                <a:solidFill>
                  <a:srgbClr val="00495F"/>
                </a:solidFill>
                <a:latin typeface="Helvetica Neue"/>
                <a:ea typeface="Helvetica Neue"/>
                <a:cs typeface="Helvetica Neue"/>
                <a:sym typeface="Helvetica Neue"/>
              </a:rPr>
              <a:t> UNIPE.</a:t>
            </a:r>
            <a:endParaRPr sz="1800">
              <a:solidFill>
                <a:srgbClr val="00495F"/>
              </a:solidFill>
              <a:latin typeface="Helvetica Neue"/>
              <a:ea typeface="Helvetica Neue"/>
              <a:cs typeface="Helvetica Neue"/>
              <a:sym typeface="Helvetica Neue"/>
            </a:endParaRPr>
          </a:p>
          <a:p>
            <a:pPr marL="388800" lvl="0" indent="-344701" algn="l" rtl="0">
              <a:lnSpc>
                <a:spcPct val="115000"/>
              </a:lnSpc>
              <a:spcBef>
                <a:spcPts val="1500"/>
              </a:spcBef>
              <a:spcAft>
                <a:spcPts val="1500"/>
              </a:spcAft>
              <a:buClr>
                <a:srgbClr val="00495F"/>
              </a:buClr>
              <a:buSzPts val="1800"/>
              <a:buFont typeface="Helvetica Neue"/>
              <a:buChar char="•"/>
            </a:pPr>
            <a:r>
              <a:rPr lang="es-CL" sz="1800">
                <a:solidFill>
                  <a:srgbClr val="00495F"/>
                </a:solidFill>
                <a:latin typeface="Helvetica Neue"/>
                <a:ea typeface="Helvetica Neue"/>
                <a:cs typeface="Helvetica Neue"/>
                <a:sym typeface="Helvetica Neue"/>
              </a:rPr>
              <a:t>OECD. (2023). </a:t>
            </a:r>
            <a:r>
              <a:rPr lang="es-CL" sz="1800" i="1">
                <a:solidFill>
                  <a:srgbClr val="00495F"/>
                </a:solidFill>
                <a:latin typeface="Helvetica Neue"/>
                <a:ea typeface="Helvetica Neue"/>
                <a:cs typeface="Helvetica Neue"/>
                <a:sym typeface="Helvetica Neue"/>
              </a:rPr>
              <a:t>Data Use in Schools for Learning and Equity.</a:t>
            </a:r>
            <a:endParaRPr sz="1800">
              <a:solidFill>
                <a:srgbClr val="00495F"/>
              </a:solidFill>
              <a:latin typeface="Helvetica Neue"/>
              <a:ea typeface="Helvetica Neue"/>
              <a:cs typeface="Helvetica Neue"/>
              <a:sym typeface="Helvetica Neue"/>
            </a:endParaRPr>
          </a:p>
        </p:txBody>
      </p:sp>
      <p:grpSp>
        <p:nvGrpSpPr>
          <p:cNvPr id="641" name="Google Shape;641;p198"/>
          <p:cNvGrpSpPr/>
          <p:nvPr/>
        </p:nvGrpSpPr>
        <p:grpSpPr>
          <a:xfrm>
            <a:off x="310700" y="595625"/>
            <a:ext cx="10401590" cy="461700"/>
            <a:chOff x="755699" y="613067"/>
            <a:chExt cx="11616697" cy="461700"/>
          </a:xfrm>
        </p:grpSpPr>
        <p:sp>
          <p:nvSpPr>
            <p:cNvPr id="642" name="Google Shape;642;p198"/>
            <p:cNvSpPr txBox="1"/>
            <p:nvPr/>
          </p:nvSpPr>
          <p:spPr>
            <a:xfrm>
              <a:off x="920795" y="613067"/>
              <a:ext cx="11451600" cy="4617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1800"/>
                <a:buFont typeface="Arial"/>
                <a:buNone/>
              </a:pPr>
              <a:r>
                <a:rPr lang="es-CL" sz="2400" b="1">
                  <a:solidFill>
                    <a:srgbClr val="FC5411"/>
                  </a:solidFill>
                  <a:latin typeface="Helvetica Neue"/>
                  <a:ea typeface="Helvetica Neue"/>
                  <a:cs typeface="Helvetica Neue"/>
                  <a:sym typeface="Helvetica Neue"/>
                </a:rPr>
                <a:t>Referencias</a:t>
              </a:r>
              <a:endParaRPr sz="2400" b="1">
                <a:solidFill>
                  <a:srgbClr val="FC5411"/>
                </a:solidFill>
                <a:latin typeface="Helvetica Neue"/>
                <a:ea typeface="Helvetica Neue"/>
                <a:cs typeface="Helvetica Neue"/>
                <a:sym typeface="Helvetica Neue"/>
              </a:endParaRPr>
            </a:p>
          </p:txBody>
        </p:sp>
        <p:pic>
          <p:nvPicPr>
            <p:cNvPr id="643" name="Google Shape;643;p198"/>
            <p:cNvPicPr preferRelativeResize="0"/>
            <p:nvPr/>
          </p:nvPicPr>
          <p:blipFill rotWithShape="1">
            <a:blip r:embed="rId4">
              <a:alphaModFix/>
            </a:blip>
            <a:srcRect/>
            <a:stretch/>
          </p:blipFill>
          <p:spPr>
            <a:xfrm>
              <a:off x="755699" y="732905"/>
              <a:ext cx="211581" cy="216500"/>
            </a:xfrm>
            <a:prstGeom prst="rect">
              <a:avLst/>
            </a:prstGeom>
            <a:noFill/>
            <a:ln>
              <a:noFill/>
            </a:ln>
          </p:spPr>
        </p:pic>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47"/>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230</TotalTime>
  <Words>2917</Words>
  <Application>Microsoft Office PowerPoint</Application>
  <PresentationFormat>Panorámica</PresentationFormat>
  <Paragraphs>317</Paragraphs>
  <Slides>36</Slides>
  <Notes>36</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36</vt:i4>
      </vt:variant>
    </vt:vector>
  </HeadingPairs>
  <TitlesOfParts>
    <vt:vector size="43" baseType="lpstr">
      <vt:lpstr>Helvetica Neue</vt:lpstr>
      <vt:lpstr>Verdana</vt:lpstr>
      <vt:lpstr>Arial</vt:lpstr>
      <vt:lpstr>Trebuchet MS</vt:lpstr>
      <vt:lpstr>Calibri</vt:lpstr>
      <vt:lpstr>Century Gothic</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Carlos Victor  Zuniga Gonzalez</cp:lastModifiedBy>
  <cp:revision>7</cp:revision>
  <dcterms:modified xsi:type="dcterms:W3CDTF">2026-05-04T17:47:51Z</dcterms:modified>
</cp:coreProperties>
</file>