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6"/>
  </p:notesMasterIdLst>
  <p:handoutMasterIdLst>
    <p:handoutMasterId r:id="rId27"/>
  </p:handoutMasterIdLst>
  <p:sldIdLst>
    <p:sldId id="276" r:id="rId2"/>
    <p:sldId id="300" r:id="rId3"/>
    <p:sldId id="644" r:id="rId4"/>
    <p:sldId id="670" r:id="rId5"/>
    <p:sldId id="672" r:id="rId6"/>
    <p:sldId id="674" r:id="rId7"/>
    <p:sldId id="675" r:id="rId8"/>
    <p:sldId id="695" r:id="rId9"/>
    <p:sldId id="700" r:id="rId10"/>
    <p:sldId id="703" r:id="rId11"/>
    <p:sldId id="701" r:id="rId12"/>
    <p:sldId id="702" r:id="rId13"/>
    <p:sldId id="678" r:id="rId14"/>
    <p:sldId id="680" r:id="rId15"/>
    <p:sldId id="682" r:id="rId16"/>
    <p:sldId id="683" r:id="rId17"/>
    <p:sldId id="685" r:id="rId18"/>
    <p:sldId id="687" r:id="rId19"/>
    <p:sldId id="380" r:id="rId20"/>
    <p:sldId id="341" r:id="rId21"/>
    <p:sldId id="669" r:id="rId22"/>
    <p:sldId id="704" r:id="rId23"/>
    <p:sldId id="699" r:id="rId24"/>
    <p:sldId id="34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65399" autoAdjust="0"/>
  </p:normalViewPr>
  <p:slideViewPr>
    <p:cSldViewPr>
      <p:cViewPr varScale="1">
        <p:scale>
          <a:sx n="42" d="100"/>
          <a:sy n="42" d="100"/>
        </p:scale>
        <p:origin x="193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12/17/2020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12/17/2020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coronavirus/2019-ncov/vaccines/vaccine-benefit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coronavirus/2019-ncov/vaccines/different-vaccines.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Hello and welcome to the education session on COVID-19 Vaccination Program. There is beginning to be more and more details about the COVID-19 vaccine, and this is an evolving situation so we will begin with letting you know what we currently know.  Stay tuned to CDC, CMS and FDA as more information will be forthcoming.</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indicates that when talking to residents or even employees about side effects:</a:t>
            </a:r>
          </a:p>
          <a:p>
            <a:pPr algn="l">
              <a:buFont typeface="Arial" panose="020B0604020202020204" pitchFamily="34" charset="0"/>
              <a:buChar char="•"/>
            </a:pPr>
            <a:r>
              <a:rPr lang="en-US" b="0" i="0" dirty="0">
                <a:solidFill>
                  <a:srgbClr val="000000"/>
                </a:solidFill>
                <a:effectLst/>
                <a:latin typeface="Open Sans"/>
              </a:rPr>
              <a:t>Explain what the most common side effects from vaccination are and how severe they may be.</a:t>
            </a:r>
          </a:p>
          <a:p>
            <a:pPr algn="l">
              <a:buFont typeface="Arial" panose="020B0604020202020204" pitchFamily="34" charset="0"/>
              <a:buChar char="•"/>
            </a:pPr>
            <a:r>
              <a:rPr lang="en-US" b="0" i="0" dirty="0">
                <a:solidFill>
                  <a:srgbClr val="000000"/>
                </a:solidFill>
                <a:effectLst/>
                <a:latin typeface="Open Sans"/>
              </a:rPr>
              <a:t>Provide a comparison if it is appropriate for the patient (for example, pain after receiving Shingrix for older adults who have received it).</a:t>
            </a:r>
          </a:p>
          <a:p>
            <a:pPr algn="l">
              <a:buFont typeface="Arial" panose="020B0604020202020204" pitchFamily="34" charset="0"/>
              <a:buChar char="•"/>
            </a:pPr>
            <a:r>
              <a:rPr lang="en-US" b="0" i="0" dirty="0">
                <a:solidFill>
                  <a:srgbClr val="000000"/>
                </a:solidFill>
                <a:effectLst/>
                <a:latin typeface="Open Sans"/>
              </a:rPr>
              <a:t>Make sure patients know that a fever is a potential side effect and when they should seek medical care.</a:t>
            </a:r>
          </a:p>
          <a:p>
            <a:pPr algn="l">
              <a:buFont typeface="Arial" panose="020B0604020202020204" pitchFamily="34" charset="0"/>
              <a:buChar char="•"/>
            </a:pPr>
            <a:r>
              <a:rPr lang="en-US" b="0" i="0" dirty="0">
                <a:solidFill>
                  <a:srgbClr val="000000"/>
                </a:solidFill>
                <a:effectLst/>
                <a:latin typeface="Open Sans"/>
              </a:rPr>
              <a:t>Let them know that symptoms typically go away on their own within a week. Also let them know when they should seek medical care if their symptoms don’t go away.</a:t>
            </a:r>
          </a:p>
          <a:p>
            <a:pPr algn="l">
              <a:buFont typeface="Arial" panose="020B0604020202020204" pitchFamily="34" charset="0"/>
              <a:buChar char="•"/>
            </a:pPr>
            <a:r>
              <a:rPr lang="en-US" b="0" i="0" dirty="0">
                <a:solidFill>
                  <a:srgbClr val="000000"/>
                </a:solidFill>
                <a:effectLst/>
                <a:latin typeface="Open Sans"/>
              </a:rPr>
              <a:t>Explain that the vaccine cannot give someone COVID-19.</a:t>
            </a:r>
          </a:p>
          <a:p>
            <a:pPr algn="l">
              <a:buFont typeface="Arial" panose="020B0604020202020204" pitchFamily="34" charset="0"/>
              <a:buChar char="•"/>
            </a:pPr>
            <a:r>
              <a:rPr lang="en-US" b="0" i="0" dirty="0">
                <a:solidFill>
                  <a:srgbClr val="000000"/>
                </a:solidFill>
                <a:effectLst/>
                <a:latin typeface="Open Sans"/>
              </a:rPr>
              <a:t>Explain that side effects are a sign that the immune system is working.</a:t>
            </a:r>
          </a:p>
          <a:p>
            <a:r>
              <a:rPr lang="en-US" dirty="0"/>
              <a:t>https://www.cdc.gov/vaccines/covid-19/hcp/answering-questions.html </a:t>
            </a:r>
          </a:p>
        </p:txBody>
      </p:sp>
      <p:sp>
        <p:nvSpPr>
          <p:cNvPr id="4" name="Slide Number Placeholder 3"/>
          <p:cNvSpPr>
            <a:spLocks noGrp="1"/>
          </p:cNvSpPr>
          <p:nvPr>
            <p:ph type="sldNum" sz="quarter" idx="5"/>
          </p:nvPr>
        </p:nvSpPr>
        <p:spPr/>
        <p:txBody>
          <a:bodyPr/>
          <a:lstStyle/>
          <a:p>
            <a:fld id="{62583AE9-5228-4641-AE46-DAC04049BDD6}" type="slidenum">
              <a:rPr lang="en-US" smtClean="0"/>
              <a:pPr/>
              <a:t>10</a:t>
            </a:fld>
            <a:endParaRPr lang="en-US" dirty="0"/>
          </a:p>
        </p:txBody>
      </p:sp>
    </p:spTree>
    <p:extLst>
      <p:ext uri="{BB962C8B-B14F-4D97-AF65-F5344CB8AC3E}">
        <p14:creationId xmlns:p14="http://schemas.microsoft.com/office/powerpoint/2010/main" val="79664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indicates,  (read slide)</a:t>
            </a:r>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13453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outlines details on vaccine safety in the United States.  Clinical trials will evaluate the investigational COVID-19 vaccines in many thousands of study participants.  The FDA uses this information to determine safety.   There are rigorous standards that need to enforced.  Even after a vaccine is authorized or approved, safety monitoring will continue for side effects or adverse events in order to decide on any changes for recommendations.</a:t>
            </a:r>
          </a:p>
        </p:txBody>
      </p:sp>
      <p:sp>
        <p:nvSpPr>
          <p:cNvPr id="4" name="Slide Number Placeholder 3"/>
          <p:cNvSpPr>
            <a:spLocks noGrp="1"/>
          </p:cNvSpPr>
          <p:nvPr>
            <p:ph type="sldNum" sz="quarter" idx="5"/>
          </p:nvPr>
        </p:nvSpPr>
        <p:spPr/>
        <p:txBody>
          <a:bodyPr/>
          <a:lstStyle/>
          <a:p>
            <a:fld id="{62583AE9-5228-4641-AE46-DAC04049BDD6}" type="slidenum">
              <a:rPr lang="en-US" smtClean="0"/>
              <a:pPr/>
              <a:t>12</a:t>
            </a:fld>
            <a:endParaRPr lang="en-US" dirty="0"/>
          </a:p>
        </p:txBody>
      </p:sp>
    </p:spTree>
    <p:extLst>
      <p:ext uri="{BB962C8B-B14F-4D97-AF65-F5344CB8AC3E}">
        <p14:creationId xmlns:p14="http://schemas.microsoft.com/office/powerpoint/2010/main" val="1802155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a:t>
            </a:r>
            <a:r>
              <a:rPr lang="en-US"/>
              <a:t>, the facility will be able to support you when it comes to information on the vaccine.  </a:t>
            </a:r>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94007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pharmacy will be administering the first wave of vaccines and follow up.  As more information is available, we will let you know what will happen after this.  The facility will still be responsible for setting up the dates with the pharmacy, obtaining the consents, providing billing information, making sure documentation is in the medical record and monitoring for any adverse reactions.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14</a:t>
            </a:fld>
            <a:endParaRPr lang="en-US" dirty="0"/>
          </a:p>
        </p:txBody>
      </p:sp>
    </p:spTree>
    <p:extLst>
      <p:ext uri="{BB962C8B-B14F-4D97-AF65-F5344CB8AC3E}">
        <p14:creationId xmlns:p14="http://schemas.microsoft.com/office/powerpoint/2010/main" val="331485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soon an Emergency Use Authorization or EUA Fact sheet will provide information including risks, benefits and common adverse events.  This information will be provided in order for us to give good information to residents or resident representatives and all of you in order to make an informed decision on the vaccine.  This Fact sheet also provides valuable information relating to how to handle and administer the vaccine, risks and benefits, alternatives, reporting and additional resources.  Many of you are familiar with the CDC Vaccination Information Sheet or VIS for the other vaccines we give.  Typically VIS sheets are not posted on the CDC website until a vaccine is licensed.  This is why you will use the EUA fact sheet.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15</a:t>
            </a:fld>
            <a:endParaRPr lang="en-US" dirty="0"/>
          </a:p>
        </p:txBody>
      </p:sp>
    </p:spTree>
    <p:extLst>
      <p:ext uri="{BB962C8B-B14F-4D97-AF65-F5344CB8AC3E}">
        <p14:creationId xmlns:p14="http://schemas.microsoft.com/office/powerpoint/2010/main" val="255134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Informed consent will be required for YOU and your resident on the risks and Benefits: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https://www.cdc.gov/coronavirus/2019-ncov/vaccines/vaccine-benefits.html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Types: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https://www.cdc.gov/coronavirus/2019-ncov/vaccines/different-vaccines.html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Side Effects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251286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time, until further information is forthcoming, let group know that a policy and procedure will need to be developed once the process is set up with pharmacy –AND moving forward afterwards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17</a:t>
            </a:fld>
            <a:endParaRPr lang="en-US" dirty="0"/>
          </a:p>
        </p:txBody>
      </p:sp>
    </p:spTree>
    <p:extLst>
      <p:ext uri="{BB962C8B-B14F-4D97-AF65-F5344CB8AC3E}">
        <p14:creationId xmlns:p14="http://schemas.microsoft.com/office/powerpoint/2010/main" val="177013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Limited doses will initially be available </a:t>
            </a:r>
          </a:p>
        </p:txBody>
      </p:sp>
      <p:sp>
        <p:nvSpPr>
          <p:cNvPr id="4" name="Slide Number Placeholder 3"/>
          <p:cNvSpPr>
            <a:spLocks noGrp="1"/>
          </p:cNvSpPr>
          <p:nvPr>
            <p:ph type="sldNum" sz="quarter" idx="5"/>
          </p:nvPr>
        </p:nvSpPr>
        <p:spPr/>
        <p:txBody>
          <a:bodyPr/>
          <a:lstStyle/>
          <a:p>
            <a:fld id="{62583AE9-5228-4641-AE46-DAC04049BDD6}" type="slidenum">
              <a:rPr lang="en-US" smtClean="0"/>
              <a:pPr/>
              <a:t>18</a:t>
            </a:fld>
            <a:endParaRPr lang="en-US" dirty="0"/>
          </a:p>
        </p:txBody>
      </p:sp>
    </p:spTree>
    <p:extLst>
      <p:ext uri="{BB962C8B-B14F-4D97-AF65-F5344CB8AC3E}">
        <p14:creationId xmlns:p14="http://schemas.microsoft.com/office/powerpoint/2010/main" val="401092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summary, as we are learning more about the available vaccines, FDA Emergency Use Authorizations, State and Federal guidance, we will have even more details to provide system development and implementation, staff training and education to the residents/representatives.  We will keep you all in the loop as more information becomes available.</a:t>
            </a:r>
          </a:p>
          <a:p>
            <a:r>
              <a:rPr lang="en-US" dirty="0"/>
              <a:t>The vaccine is an important tool in limiting the spread of COVID-19 during this Pandemic.  The vaccines have and continue to be rigorously studied for safety and effectiveness.  No live COVID-19 virus is included in the vaccine you will receive.  It is essential for you to be knowledgeable on the vaccine – benefits-safety-potential side effects AND to be able to participate in the COVID-19 vaccination program.  There are many websites listed in the reference and resources slides for you to be able to read more if you would like!</a:t>
            </a:r>
          </a:p>
        </p:txBody>
      </p:sp>
      <p:sp>
        <p:nvSpPr>
          <p:cNvPr id="4" name="Slide Number Placeholder 3"/>
          <p:cNvSpPr>
            <a:spLocks noGrp="1"/>
          </p:cNvSpPr>
          <p:nvPr>
            <p:ph type="sldNum" sz="quarter" idx="5"/>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have 4 objectives for today’s presentation (read slides)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20</a:t>
            </a:fld>
            <a:endParaRPr lang="en-US" dirty="0"/>
          </a:p>
        </p:txBody>
      </p:sp>
    </p:spTree>
    <p:extLst>
      <p:ext uri="{BB962C8B-B14F-4D97-AF65-F5344CB8AC3E}">
        <p14:creationId xmlns:p14="http://schemas.microsoft.com/office/powerpoint/2010/main" val="3114312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27323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questions that still will need to be answered when it comes to the vaccination for COVID-19.  We will address what we know now and where to access information to begin discussing with your team</a:t>
            </a:r>
          </a:p>
          <a:p>
            <a:r>
              <a:rPr lang="en-US" dirty="0"/>
              <a:t>As health care workers, you may be asked about the vaccine, what you know and how the system works.  Today we are going to be providing you with a brief overview.  Keep in mind, the guidance is changing, and we will keep you up to date on the information as it is posted</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a:t>
            </a:fld>
            <a:endParaRPr lang="en-US" dirty="0"/>
          </a:p>
        </p:txBody>
      </p:sp>
    </p:spTree>
    <p:extLst>
      <p:ext uri="{BB962C8B-B14F-4D97-AF65-F5344CB8AC3E}">
        <p14:creationId xmlns:p14="http://schemas.microsoft.com/office/powerpoint/2010/main" val="198747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Open Sans"/>
              </a:rPr>
              <a:t>As many of you have seen in the news, the COVID-19 vaccine will not be available to the entire population initially, therefore, there is a process to determine who is at most risk and would benefit from the initial vaccine doses available.  The Advisory Committee on Immunization makes these recommendations.  On December 1, 2020 a  Meeting was held and here are the Recommendations</a:t>
            </a:r>
            <a:endParaRPr lang="en-US" b="0" i="0" dirty="0">
              <a:solidFill>
                <a:srgbClr val="000000"/>
              </a:solidFill>
              <a:effectLst/>
              <a:latin typeface="Open Sans"/>
            </a:endParaRPr>
          </a:p>
          <a:p>
            <a:pPr algn="l"/>
            <a:r>
              <a:rPr lang="en-US" b="0" i="0" dirty="0">
                <a:solidFill>
                  <a:srgbClr val="000000"/>
                </a:solidFill>
                <a:effectLst/>
                <a:latin typeface="Open Sans"/>
              </a:rPr>
              <a:t>ACIP approved the following recommendation by majority (13-1) vote at its December 1, 2020 emergency meeting.</a:t>
            </a:r>
          </a:p>
          <a:p>
            <a:pPr algn="l"/>
            <a:r>
              <a:rPr lang="en-US" b="0" i="0" dirty="0">
                <a:solidFill>
                  <a:srgbClr val="000000"/>
                </a:solidFill>
                <a:effectLst/>
                <a:latin typeface="Open Sans"/>
              </a:rPr>
              <a:t>When a COVID-19 vaccine is authorized by FDA and recommended by ACIP, vaccination in the initial phase of the COVID-19 vaccination program (Phase 1a) should be offered to both 1) health care personnel</a:t>
            </a:r>
            <a:r>
              <a:rPr lang="en-US" b="0" i="0" u="none" strike="noStrike" baseline="30000" dirty="0">
                <a:solidFill>
                  <a:srgbClr val="000000"/>
                </a:solidFill>
                <a:effectLst/>
                <a:latin typeface="Open Sans"/>
              </a:rPr>
              <a:t>§</a:t>
            </a:r>
            <a:r>
              <a:rPr lang="en-US" b="0" i="0" dirty="0">
                <a:solidFill>
                  <a:srgbClr val="000000"/>
                </a:solidFill>
                <a:effectLst/>
                <a:latin typeface="Open Sans"/>
              </a:rPr>
              <a:t> and 2) residents of long-term care facilities</a:t>
            </a:r>
            <a:r>
              <a:rPr lang="en-US" b="0" i="0" u="none" strike="noStrike" baseline="30000" dirty="0">
                <a:solidFill>
                  <a:srgbClr val="000000"/>
                </a:solidFill>
                <a:effectLst/>
                <a:latin typeface="Open Sans"/>
              </a:rPr>
              <a:t>¶</a:t>
            </a:r>
            <a:endParaRPr lang="en-US" b="0" i="0" dirty="0">
              <a:solidFill>
                <a:srgbClr val="000000"/>
              </a:solidFill>
              <a:effectLst/>
              <a:latin typeface="Open Sans"/>
            </a:endParaRPr>
          </a:p>
          <a:p>
            <a:pPr algn="l"/>
            <a:r>
              <a:rPr lang="en-US" b="0" i="0" dirty="0">
                <a:solidFill>
                  <a:srgbClr val="000000"/>
                </a:solidFill>
                <a:effectLst/>
                <a:latin typeface="Open Sans"/>
              </a:rPr>
              <a:t>This recommendation has been adopted by the CDC Director</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287360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a:r>
              <a:rPr lang="en-US" b="0" i="0" dirty="0">
                <a:solidFill>
                  <a:srgbClr val="000000"/>
                </a:solidFill>
                <a:effectLst/>
                <a:latin typeface="Open Sans"/>
              </a:rPr>
              <a:t>The CDC indicates, “To understand how COVID-19 vaccines work, it helps to first look at how our bodies fight illness. When germs, such as the virus that causes COVID-19, invade our bodies, they attack and multiply. This invasion, called an infection, is what causes illness. Our immune system uses several tools to fight infection. Blood contains red cells, which carry oxygen to tissues and organs, and white or immune cells, which fight infection. Different types of white blood cells fight infection in different ways:</a:t>
            </a:r>
          </a:p>
          <a:p>
            <a:pPr algn="l">
              <a:buFont typeface="Arial" panose="020B0604020202020204" pitchFamily="34" charset="0"/>
              <a:buChar char="•"/>
            </a:pPr>
            <a:r>
              <a:rPr lang="en-US" b="1" i="0" dirty="0">
                <a:solidFill>
                  <a:srgbClr val="000000"/>
                </a:solidFill>
                <a:effectLst/>
                <a:latin typeface="Open Sans"/>
              </a:rPr>
              <a:t>Macrophages</a:t>
            </a:r>
            <a:r>
              <a:rPr lang="en-US" b="0" i="0" dirty="0">
                <a:solidFill>
                  <a:srgbClr val="000000"/>
                </a:solidFill>
                <a:effectLst/>
                <a:latin typeface="Open Sans"/>
              </a:rPr>
              <a:t> are white blood cells that swallow up and digest germs and dead or dying cells. The macrophages leave behind parts of the invading germs called antigens. The body identifies antigens as dangerous and stimulates antibodies to attack them.</a:t>
            </a:r>
          </a:p>
          <a:p>
            <a:pPr algn="l">
              <a:buFont typeface="Arial" panose="020B0604020202020204" pitchFamily="34" charset="0"/>
              <a:buChar char="•"/>
            </a:pPr>
            <a:r>
              <a:rPr lang="en-US" b="1" i="0" dirty="0">
                <a:solidFill>
                  <a:srgbClr val="000000"/>
                </a:solidFill>
                <a:effectLst/>
                <a:latin typeface="Open Sans"/>
              </a:rPr>
              <a:t>B-lymphocytes </a:t>
            </a:r>
            <a:r>
              <a:rPr lang="en-US" b="0" i="0" dirty="0">
                <a:solidFill>
                  <a:srgbClr val="000000"/>
                </a:solidFill>
                <a:effectLst/>
                <a:latin typeface="Open Sans"/>
              </a:rPr>
              <a:t>are defensive white blood cells. They produce antibodies that attack the pieces of the virus left behind by the macrophages.</a:t>
            </a:r>
          </a:p>
          <a:p>
            <a:pPr algn="l">
              <a:buFont typeface="Arial" panose="020B0604020202020204" pitchFamily="34" charset="0"/>
              <a:buChar char="•"/>
            </a:pPr>
            <a:r>
              <a:rPr lang="en-US" b="1" i="0" dirty="0">
                <a:solidFill>
                  <a:srgbClr val="000000"/>
                </a:solidFill>
                <a:effectLst/>
                <a:latin typeface="Open Sans"/>
              </a:rPr>
              <a:t>T-lymphocytes</a:t>
            </a:r>
            <a:r>
              <a:rPr lang="en-US" b="0" i="0" dirty="0">
                <a:solidFill>
                  <a:srgbClr val="000000"/>
                </a:solidFill>
                <a:effectLst/>
                <a:latin typeface="Open Sans"/>
              </a:rPr>
              <a:t> are another type of defensive white blood cell. They attack cells in the body that have already been infected.</a:t>
            </a:r>
          </a:p>
          <a:p>
            <a:pPr algn="l"/>
            <a:r>
              <a:rPr lang="en-US" b="0" i="0" dirty="0">
                <a:solidFill>
                  <a:srgbClr val="000000"/>
                </a:solidFill>
                <a:effectLst/>
                <a:latin typeface="Open Sans"/>
              </a:rPr>
              <a:t>The first time a person is infected with the virus that causes COVID-19, it can take several days or weeks for their body to make and use all the germ-fighting tools needed to get over the infection. After the infection, the person’s immune system remembers what it learned about how to protect the body against that disease.</a:t>
            </a:r>
          </a:p>
          <a:p>
            <a:pPr algn="l"/>
            <a:r>
              <a:rPr lang="en-US" b="0" i="0" dirty="0">
                <a:solidFill>
                  <a:srgbClr val="000000"/>
                </a:solidFill>
                <a:effectLst/>
                <a:latin typeface="Open Sans"/>
              </a:rPr>
              <a:t>The body keeps a few T-lymphocytes, called memory cells, that go into action quickly if the body encounters the same virus again. When the familiar antigens are detected, B-lymphocytes produce antibodies to attack them. Experts are still learning how long these memory cells protect a person against the virus that causes COVID-19”</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417834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types of COVID-19 vaccines that either are currently or will be undergoing Phase 3 clinical trials in the US.</a:t>
            </a:r>
          </a:p>
          <a:p>
            <a:pPr marL="171450" indent="-171450">
              <a:buFont typeface="Arial" panose="020B0604020202020204" pitchFamily="34" charset="0"/>
              <a:buChar char="•"/>
            </a:pPr>
            <a:r>
              <a:rPr lang="en-US" dirty="0"/>
              <a:t>mRNA (which include both the Pfizer and Moderna)</a:t>
            </a:r>
          </a:p>
          <a:p>
            <a:pPr marL="171450" indent="-171450">
              <a:buFont typeface="Arial" panose="020B0604020202020204" pitchFamily="34" charset="0"/>
              <a:buChar char="•"/>
            </a:pPr>
            <a:r>
              <a:rPr lang="en-US" dirty="0"/>
              <a:t>The Novavax vaccine contains purified pieces to trigger an immune response and have no live components</a:t>
            </a:r>
          </a:p>
          <a:p>
            <a:pPr marL="171450" indent="-171450">
              <a:buFont typeface="Arial" panose="020B0604020202020204" pitchFamily="34" charset="0"/>
              <a:buChar char="•"/>
            </a:pPr>
            <a:r>
              <a:rPr lang="en-US" dirty="0"/>
              <a:t>AstraZeneca uses a viral vector using an adenovirus that causes a common cold in chimpanzees, but in a weakened version, that scientists have replaced the genetic material for the same SARS-CoV 2 spike protein as the mRNA vaccine candidates to illicit making antibodies.</a:t>
            </a:r>
          </a:p>
          <a:p>
            <a:pPr marL="171450" indent="-171450">
              <a:buFont typeface="Arial" panose="020B0604020202020204" pitchFamily="34" charset="0"/>
              <a:buChar char="•"/>
            </a:pPr>
            <a:r>
              <a:rPr lang="en-US" dirty="0"/>
              <a:t>Janssen vaccine is a recombinant vector vaccine using a human adenovirus (which was modified so it does not replicate in humans) to express the COVID spike protein in cells.  </a:t>
            </a:r>
            <a:r>
              <a:rPr lang="en-US" b="1" dirty="0"/>
              <a:t>This vaccine is getting a lot of attention because it seems as if this one will require only one dose.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307430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websites listed will provide the press release from each manufacturer regarding their vaccine information.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292777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trials have been underway to identify if the various vaccines that are developed are safe AND if they are effective before they are approved for use in the United States.  In order for a vaccine to be authorized quickly such as now during the Pandemic, the potential benefits of the vaccine MUST outweigh any known and potential risk in order for an Emergency Use Authorization to be designated by the FDA</a:t>
            </a:r>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3201687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CDC indicates that since COVID-19 can have serious, life-threatening complications AND the fact that you can spread the virus to others, the COVID-19 vaccine will be a safer option to build up protection </a:t>
            </a:r>
          </a:p>
          <a:p>
            <a:pPr marL="171450" indent="-171450">
              <a:buFont typeface="Arial" panose="020B0604020202020204" pitchFamily="34" charset="0"/>
              <a:buChar char="•"/>
            </a:pPr>
            <a:r>
              <a:rPr lang="en-US" dirty="0"/>
              <a:t>Taking the vaccine may help keep people from getting seriously ill if they do contract COVID-19—some people have no symptoms, some have fatigue, dyspnea, cough, muscle aches headache fever and other symptoms but some people have more serious complications such as myocardial inflammation, ventricular dysfunction, there are abnormalities in pulmonary function, acute kidney injury, and more!</a:t>
            </a:r>
          </a:p>
          <a:p>
            <a:pPr marL="171450" indent="-171450">
              <a:buFont typeface="Arial" panose="020B0604020202020204" pitchFamily="34" charset="0"/>
              <a:buChar char="•"/>
            </a:pPr>
            <a:r>
              <a:rPr lang="en-US" dirty="0"/>
              <a:t>If you take the vaccine, it can also help those around you like your family, co-workers, significant others AND the residents you care for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2685120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12/17/2020</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12/17/2020</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12/17/2020</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12/17/2020</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12/17/2020</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12/17/2020</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12/17/2020</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12/17/2020</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12/17/2020</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12/17/2020</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print">
            <a:extLst>
              <a:ext uri="{28A0092B-C50C-407E-A947-70E740481C1C}">
                <a14:useLocalDpi xmlns:a14="http://schemas.microsoft.com/office/drawing/2010/main" val="0"/>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fda.gov/media/144246/downloa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coronavirus/2019-ncov/vaccines/vaccine-benefits/fact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oronavirus/2019-ncov/vaccines/safety.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2.cdc.gov/vaccines/ed/covid1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cdc.gov/coronavirus/2019-ncov/vaccines/vaccine-benefit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vaccines/covid-19/downloads/COVID-19-Clinical-Training-and-Resources-for-HCPs.pdf" TargetMode="External"/><Relationship Id="rId2" Type="http://schemas.openxmlformats.org/officeDocument/2006/relationships/hyperlink" Target="https://www.cdc.gov/vaccines/covid-19/hcp/mrna-vaccine-basics.html" TargetMode="External"/><Relationship Id="rId1" Type="http://schemas.openxmlformats.org/officeDocument/2006/relationships/slideLayout" Target="../slideLayouts/slideLayout2.xml"/><Relationship Id="rId4" Type="http://schemas.openxmlformats.org/officeDocument/2006/relationships/hyperlink" Target="https://www.cdc.gov/vaccines/acip/index.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vaccines/vaccine-benefits/facts.html" TargetMode="External"/><Relationship Id="rId2" Type="http://schemas.openxmlformats.org/officeDocument/2006/relationships/hyperlink" Target="https://www.cdc.gov/coronavirus/2019-ncov/vaccines/safety.html" TargetMode="External"/><Relationship Id="rId1" Type="http://schemas.openxmlformats.org/officeDocument/2006/relationships/slideLayout" Target="../slideLayouts/slideLayout2.xml"/><Relationship Id="rId4" Type="http://schemas.openxmlformats.org/officeDocument/2006/relationships/hyperlink" Target="https://www.fda.gov/media/144246/downloa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2.cdc.gov/vaccines/ed/covid19/" TargetMode="External"/><Relationship Id="rId2" Type="http://schemas.openxmlformats.org/officeDocument/2006/relationships/hyperlink" Target="https://www.cdc.gov/coronavirus/2019-ncov/vaccines/different-vaccines/how-they-work.html" TargetMode="External"/><Relationship Id="rId1" Type="http://schemas.openxmlformats.org/officeDocument/2006/relationships/slideLayout" Target="../slideLayouts/slideLayout2.xml"/><Relationship Id="rId4" Type="http://schemas.openxmlformats.org/officeDocument/2006/relationships/hyperlink" Target="https://www.cdc.gov/vaccines/imz-managers/downloads/COVID-19-Vaccination-Program-Interim_Playbook.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dc.gov/vaccines/acip/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c.gov/coronavirus/2019-ncov/vaccines/different-vaccines/how-they-work.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strazeneca.com/media-centre/press-releases/2020/azd1222hlr.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fizer.com/news/press-release/press-release-detail/pfizer-and-biontech-achieve-first-authorization-world" TargetMode="External"/><Relationship Id="rId7" Type="http://schemas.openxmlformats.org/officeDocument/2006/relationships/hyperlink" Target="https://ir.novavax.com/news-releases/news-release-details/novavax-covid-19-vaccine-granted-fast-track-designation-us-fd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jnj.com/coronavirus/about-phase-3-study-of-our-covid-19-vaccine-candidate" TargetMode="External"/><Relationship Id="rId5" Type="http://schemas.openxmlformats.org/officeDocument/2006/relationships/hyperlink" Target="https://www.astrazeneca.com/media-centre/press-releases/2020/azd1222hlr.html" TargetMode="External"/><Relationship Id="rId4" Type="http://schemas.openxmlformats.org/officeDocument/2006/relationships/hyperlink" Target="https://investors.modernatx.com/news-releases/news-release-details/moderna-announces-primary-efficacy-analysis-phase-3-cove-stud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vaccines/vaccine-benefit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vaccines/vaccine-benefit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dc.gov/coronavirus/2019-ncov/hcp/clinical-care/late-sequelae.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Introduction to COVID-19 Vaccine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rPr>
              <a:t>For Facility Staff</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80E8-BB2C-4D88-8438-62F924A883AF}"/>
              </a:ext>
            </a:extLst>
          </p:cNvPr>
          <p:cNvSpPr>
            <a:spLocks noGrp="1"/>
          </p:cNvSpPr>
          <p:nvPr>
            <p:ph type="title"/>
          </p:nvPr>
        </p:nvSpPr>
        <p:spPr/>
        <p:txBody>
          <a:bodyPr/>
          <a:lstStyle/>
          <a:p>
            <a:r>
              <a:rPr lang="en-US" dirty="0"/>
              <a:t>Side Effects</a:t>
            </a:r>
          </a:p>
        </p:txBody>
      </p:sp>
      <p:sp>
        <p:nvSpPr>
          <p:cNvPr id="3" name="Content Placeholder 2">
            <a:extLst>
              <a:ext uri="{FF2B5EF4-FFF2-40B4-BE49-F238E27FC236}">
                <a16:creationId xmlns:a16="http://schemas.microsoft.com/office/drawing/2014/main" id="{D99AB8BC-555C-403A-80CD-C6FD38C0A981}"/>
              </a:ext>
            </a:extLst>
          </p:cNvPr>
          <p:cNvSpPr>
            <a:spLocks noGrp="1"/>
          </p:cNvSpPr>
          <p:nvPr>
            <p:ph idx="1"/>
          </p:nvPr>
        </p:nvSpPr>
        <p:spPr/>
        <p:txBody>
          <a:bodyPr>
            <a:normAutofit lnSpcReduction="10000"/>
          </a:bodyPr>
          <a:lstStyle/>
          <a:p>
            <a:pPr marL="0" indent="0">
              <a:buNone/>
            </a:pPr>
            <a:r>
              <a:rPr lang="en-US" dirty="0"/>
              <a:t>Examples from the Pfizer Trials include</a:t>
            </a:r>
          </a:p>
          <a:p>
            <a:r>
              <a:rPr lang="en-US" dirty="0"/>
              <a:t>Pain at the Injection site</a:t>
            </a:r>
          </a:p>
          <a:p>
            <a:pPr lvl="1"/>
            <a:r>
              <a:rPr lang="en-US" dirty="0"/>
              <a:t>Redness, swelling</a:t>
            </a:r>
          </a:p>
          <a:p>
            <a:r>
              <a:rPr lang="en-US" dirty="0"/>
              <a:t>Fatigue</a:t>
            </a:r>
          </a:p>
          <a:p>
            <a:r>
              <a:rPr lang="en-US" dirty="0"/>
              <a:t>Headache</a:t>
            </a:r>
          </a:p>
          <a:p>
            <a:r>
              <a:rPr lang="en-US" dirty="0"/>
              <a:t>Chills</a:t>
            </a:r>
          </a:p>
          <a:p>
            <a:r>
              <a:rPr lang="en-US" dirty="0"/>
              <a:t>Muscle pain</a:t>
            </a:r>
          </a:p>
          <a:p>
            <a:r>
              <a:rPr lang="en-US" dirty="0"/>
              <a:t>Fever</a:t>
            </a:r>
          </a:p>
        </p:txBody>
      </p:sp>
      <p:pic>
        <p:nvPicPr>
          <p:cNvPr id="5" name="Picture 4" descr="A picture containing text, indoor&#10;&#10;Description automatically generated">
            <a:extLst>
              <a:ext uri="{FF2B5EF4-FFF2-40B4-BE49-F238E27FC236}">
                <a16:creationId xmlns:a16="http://schemas.microsoft.com/office/drawing/2014/main" id="{329CCA42-1274-4727-9BA8-B1897F351A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209800"/>
            <a:ext cx="3048000" cy="3048000"/>
          </a:xfrm>
          <a:prstGeom prst="rect">
            <a:avLst/>
          </a:prstGeom>
        </p:spPr>
      </p:pic>
      <p:sp>
        <p:nvSpPr>
          <p:cNvPr id="7" name="TextBox 6">
            <a:extLst>
              <a:ext uri="{FF2B5EF4-FFF2-40B4-BE49-F238E27FC236}">
                <a16:creationId xmlns:a16="http://schemas.microsoft.com/office/drawing/2014/main" id="{B55D65EC-EE5E-4D0C-A890-CBD6EB2D7DD4}"/>
              </a:ext>
            </a:extLst>
          </p:cNvPr>
          <p:cNvSpPr txBox="1"/>
          <p:nvPr/>
        </p:nvSpPr>
        <p:spPr>
          <a:xfrm>
            <a:off x="3657600" y="5734293"/>
            <a:ext cx="5029200" cy="369332"/>
          </a:xfrm>
          <a:prstGeom prst="rect">
            <a:avLst/>
          </a:prstGeom>
          <a:noFill/>
        </p:spPr>
        <p:txBody>
          <a:bodyPr wrap="square">
            <a:spAutoFit/>
          </a:bodyPr>
          <a:lstStyle/>
          <a:p>
            <a:pPr algn="r"/>
            <a:r>
              <a:rPr lang="en-US" dirty="0"/>
              <a:t> </a:t>
            </a:r>
            <a:r>
              <a:rPr lang="en-US" dirty="0">
                <a:hlinkClick r:id="rId4"/>
              </a:rPr>
              <a:t>https://www.fda.gov/media/144246/download</a:t>
            </a:r>
            <a:r>
              <a:rPr lang="en-US" dirty="0"/>
              <a:t> </a:t>
            </a:r>
          </a:p>
        </p:txBody>
      </p:sp>
    </p:spTree>
    <p:extLst>
      <p:ext uri="{BB962C8B-B14F-4D97-AF65-F5344CB8AC3E}">
        <p14:creationId xmlns:p14="http://schemas.microsoft.com/office/powerpoint/2010/main" val="322215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9F16-9DB1-4E8D-BD0A-4476497AF05C}"/>
              </a:ext>
            </a:extLst>
          </p:cNvPr>
          <p:cNvSpPr>
            <a:spLocks noGrp="1"/>
          </p:cNvSpPr>
          <p:nvPr>
            <p:ph type="title"/>
          </p:nvPr>
        </p:nvSpPr>
        <p:spPr/>
        <p:txBody>
          <a:bodyPr/>
          <a:lstStyle/>
          <a:p>
            <a:r>
              <a:rPr lang="en-US" dirty="0"/>
              <a:t>Facts</a:t>
            </a:r>
          </a:p>
        </p:txBody>
      </p:sp>
      <p:sp>
        <p:nvSpPr>
          <p:cNvPr id="3" name="Content Placeholder 2">
            <a:extLst>
              <a:ext uri="{FF2B5EF4-FFF2-40B4-BE49-F238E27FC236}">
                <a16:creationId xmlns:a16="http://schemas.microsoft.com/office/drawing/2014/main" id="{D508B45B-4F4A-427C-B635-6EDCAC9FF23F}"/>
              </a:ext>
            </a:extLst>
          </p:cNvPr>
          <p:cNvSpPr>
            <a:spLocks noGrp="1"/>
          </p:cNvSpPr>
          <p:nvPr>
            <p:ph idx="1"/>
          </p:nvPr>
        </p:nvSpPr>
        <p:spPr/>
        <p:txBody>
          <a:bodyPr/>
          <a:lstStyle/>
          <a:p>
            <a:r>
              <a:rPr lang="en-US" sz="2400" dirty="0"/>
              <a:t>NONE of the vaccines that are right now in development use the LIVE virus that causes COVID-19</a:t>
            </a:r>
          </a:p>
          <a:p>
            <a:r>
              <a:rPr lang="en-US" sz="2400" dirty="0"/>
              <a:t>The vaccine will not cause you to test positive on a COVID-19 viral test</a:t>
            </a:r>
          </a:p>
          <a:p>
            <a:r>
              <a:rPr lang="en-US" sz="2400" dirty="0"/>
              <a:t>Even if you have been ill with COVID-19 you may still benefit from the vaccine</a:t>
            </a:r>
          </a:p>
          <a:p>
            <a:r>
              <a:rPr lang="en-US" sz="2400" dirty="0"/>
              <a:t>The vaccine can help to prevent you from getting sick from COVID-19</a:t>
            </a:r>
          </a:p>
          <a:p>
            <a:r>
              <a:rPr lang="en-US" sz="2400" dirty="0"/>
              <a:t>If you receive the mRNA COVID-19 vaccine it will NOT alter your DNA</a:t>
            </a:r>
          </a:p>
          <a:p>
            <a:endParaRPr lang="en-US" dirty="0"/>
          </a:p>
        </p:txBody>
      </p:sp>
      <p:sp>
        <p:nvSpPr>
          <p:cNvPr id="5" name="TextBox 4">
            <a:extLst>
              <a:ext uri="{FF2B5EF4-FFF2-40B4-BE49-F238E27FC236}">
                <a16:creationId xmlns:a16="http://schemas.microsoft.com/office/drawing/2014/main" id="{5D7360A0-3F97-491B-B83A-AEA30CEE7A39}"/>
              </a:ext>
            </a:extLst>
          </p:cNvPr>
          <p:cNvSpPr txBox="1"/>
          <p:nvPr/>
        </p:nvSpPr>
        <p:spPr>
          <a:xfrm>
            <a:off x="4540876" y="5479832"/>
            <a:ext cx="4572000" cy="646331"/>
          </a:xfrm>
          <a:prstGeom prst="rect">
            <a:avLst/>
          </a:prstGeom>
          <a:noFill/>
        </p:spPr>
        <p:txBody>
          <a:bodyPr wrap="square">
            <a:spAutoFit/>
          </a:bodyPr>
          <a:lstStyle/>
          <a:p>
            <a:pPr algn="r"/>
            <a:r>
              <a:rPr lang="en-US" dirty="0">
                <a:hlinkClick r:id="rId3"/>
              </a:rPr>
              <a:t>https://www.cdc.gov/coronavirus/2019-ncov/vaccines/vaccine-benefits/facts.html</a:t>
            </a:r>
            <a:r>
              <a:rPr lang="en-US" dirty="0"/>
              <a:t> </a:t>
            </a:r>
          </a:p>
        </p:txBody>
      </p:sp>
    </p:spTree>
    <p:extLst>
      <p:ext uri="{BB962C8B-B14F-4D97-AF65-F5344CB8AC3E}">
        <p14:creationId xmlns:p14="http://schemas.microsoft.com/office/powerpoint/2010/main" val="118505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AAE0-F66D-4244-B5D8-2F4C4EFF1D83}"/>
              </a:ext>
            </a:extLst>
          </p:cNvPr>
          <p:cNvSpPr>
            <a:spLocks noGrp="1"/>
          </p:cNvSpPr>
          <p:nvPr>
            <p:ph type="title"/>
          </p:nvPr>
        </p:nvSpPr>
        <p:spPr/>
        <p:txBody>
          <a:bodyPr/>
          <a:lstStyle/>
          <a:p>
            <a:r>
              <a:rPr lang="en-US" dirty="0"/>
              <a:t>Vaccine Safety</a:t>
            </a:r>
          </a:p>
        </p:txBody>
      </p:sp>
      <p:sp>
        <p:nvSpPr>
          <p:cNvPr id="3" name="Content Placeholder 2">
            <a:extLst>
              <a:ext uri="{FF2B5EF4-FFF2-40B4-BE49-F238E27FC236}">
                <a16:creationId xmlns:a16="http://schemas.microsoft.com/office/drawing/2014/main" id="{940A7B21-6C65-4465-AA1E-4B93EB0ECFD5}"/>
              </a:ext>
            </a:extLst>
          </p:cNvPr>
          <p:cNvSpPr>
            <a:spLocks noGrp="1"/>
          </p:cNvSpPr>
          <p:nvPr>
            <p:ph idx="1"/>
          </p:nvPr>
        </p:nvSpPr>
        <p:spPr/>
        <p:txBody>
          <a:bodyPr/>
          <a:lstStyle/>
          <a:p>
            <a:pPr marL="0" indent="0">
              <a:buNone/>
            </a:pPr>
            <a:r>
              <a:rPr lang="en-US" b="0" i="0" dirty="0">
                <a:solidFill>
                  <a:srgbClr val="000000"/>
                </a:solidFill>
                <a:effectLst/>
                <a:latin typeface="Open Sans"/>
              </a:rPr>
              <a:t>“The U.S. vaccine safety system ensures that all vaccines are as safe as possible. Safety is a top priority while federal partners work to make a coronavirus disease 2019 (COVID-19) vaccine(s) available.”</a:t>
            </a:r>
            <a:endParaRPr lang="en-US" dirty="0"/>
          </a:p>
        </p:txBody>
      </p:sp>
      <p:sp>
        <p:nvSpPr>
          <p:cNvPr id="5" name="TextBox 4">
            <a:extLst>
              <a:ext uri="{FF2B5EF4-FFF2-40B4-BE49-F238E27FC236}">
                <a16:creationId xmlns:a16="http://schemas.microsoft.com/office/drawing/2014/main" id="{E21B86F8-6AB8-42DA-9534-F226830764F7}"/>
              </a:ext>
            </a:extLst>
          </p:cNvPr>
          <p:cNvSpPr txBox="1"/>
          <p:nvPr/>
        </p:nvSpPr>
        <p:spPr>
          <a:xfrm>
            <a:off x="4267200" y="5256727"/>
            <a:ext cx="4572000" cy="646331"/>
          </a:xfrm>
          <a:prstGeom prst="rect">
            <a:avLst/>
          </a:prstGeom>
          <a:noFill/>
        </p:spPr>
        <p:txBody>
          <a:bodyPr wrap="square">
            <a:spAutoFit/>
          </a:bodyPr>
          <a:lstStyle/>
          <a:p>
            <a:pPr algn="r"/>
            <a:r>
              <a:rPr lang="en-US" dirty="0">
                <a:hlinkClick r:id="rId3"/>
              </a:rPr>
              <a:t>https://www.cdc.gov/coronavirus/2019-ncov/vaccines/safety.html</a:t>
            </a:r>
            <a:r>
              <a:rPr lang="en-US" dirty="0"/>
              <a:t> </a:t>
            </a:r>
          </a:p>
        </p:txBody>
      </p:sp>
    </p:spTree>
    <p:extLst>
      <p:ext uri="{BB962C8B-B14F-4D97-AF65-F5344CB8AC3E}">
        <p14:creationId xmlns:p14="http://schemas.microsoft.com/office/powerpoint/2010/main" val="18896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a:xfrm>
            <a:off x="457200" y="274638"/>
            <a:ext cx="8229600" cy="1143000"/>
          </a:xfrm>
        </p:spPr>
        <p:txBody>
          <a:bodyPr anchor="ctr">
            <a:normAutofit/>
          </a:bodyPr>
          <a:lstStyle/>
          <a:p>
            <a:r>
              <a:rPr lang="en-US" dirty="0"/>
              <a:t>Facility Support Team</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sz="half" idx="1"/>
          </p:nvPr>
        </p:nvSpPr>
        <p:spPr>
          <a:xfrm>
            <a:off x="457200" y="1600200"/>
            <a:ext cx="4038600" cy="4525963"/>
          </a:xfrm>
        </p:spPr>
        <p:txBody>
          <a:bodyPr>
            <a:normAutofit/>
          </a:bodyPr>
          <a:lstStyle/>
          <a:p>
            <a:pPr marL="742950" marR="0" lvl="1" indent="-285750">
              <a:spcBef>
                <a:spcPts val="0"/>
              </a:spcBef>
              <a:spcAft>
                <a:spcPts val="0"/>
              </a:spcAft>
              <a:buFont typeface="Courier New" panose="02070309020205020404" pitchFamily="49" charset="0"/>
              <a:buChar char="o"/>
            </a:pPr>
            <a:r>
              <a:rPr lang="en-US" sz="2800" dirty="0">
                <a:effectLst/>
              </a:rPr>
              <a:t>Administrator</a:t>
            </a:r>
          </a:p>
          <a:p>
            <a:pPr marL="742950" marR="0" lvl="1" indent="-285750">
              <a:spcBef>
                <a:spcPts val="0"/>
              </a:spcBef>
              <a:spcAft>
                <a:spcPts val="0"/>
              </a:spcAft>
              <a:buFont typeface="Courier New" panose="02070309020205020404" pitchFamily="49" charset="0"/>
              <a:buChar char="o"/>
            </a:pPr>
            <a:r>
              <a:rPr lang="en-US" sz="2800" dirty="0">
                <a:effectLst/>
              </a:rPr>
              <a:t>DON</a:t>
            </a:r>
          </a:p>
          <a:p>
            <a:pPr marL="742950" marR="0" lvl="1" indent="-285750">
              <a:spcBef>
                <a:spcPts val="0"/>
              </a:spcBef>
              <a:spcAft>
                <a:spcPts val="0"/>
              </a:spcAft>
              <a:buFont typeface="Courier New" panose="02070309020205020404" pitchFamily="49" charset="0"/>
              <a:buChar char="o"/>
            </a:pPr>
            <a:r>
              <a:rPr lang="en-US" sz="2800" dirty="0">
                <a:effectLst/>
              </a:rPr>
              <a:t>Medical Director</a:t>
            </a:r>
          </a:p>
          <a:p>
            <a:pPr marL="742950" marR="0" lvl="1" indent="-285750">
              <a:spcBef>
                <a:spcPts val="0"/>
              </a:spcBef>
              <a:spcAft>
                <a:spcPts val="0"/>
              </a:spcAft>
              <a:buFont typeface="Courier New" panose="02070309020205020404" pitchFamily="49" charset="0"/>
              <a:buChar char="o"/>
            </a:pPr>
            <a:r>
              <a:rPr lang="en-US" sz="2800" dirty="0">
                <a:effectLst/>
              </a:rPr>
              <a:t>Infection Preventionist</a:t>
            </a:r>
          </a:p>
          <a:p>
            <a:pPr marL="742950" marR="0" lvl="1" indent="-285750">
              <a:spcBef>
                <a:spcPts val="0"/>
              </a:spcBef>
              <a:spcAft>
                <a:spcPts val="800"/>
              </a:spcAft>
              <a:buFont typeface="Courier New" panose="02070309020205020404" pitchFamily="49" charset="0"/>
              <a:buChar char="o"/>
            </a:pPr>
            <a:r>
              <a:rPr lang="en-US" sz="2800" dirty="0">
                <a:effectLst/>
              </a:rPr>
              <a:t>Pharmacy Consultant</a:t>
            </a:r>
          </a:p>
          <a:p>
            <a:endParaRPr lang="en-US" dirty="0"/>
          </a:p>
        </p:txBody>
      </p:sp>
      <p:pic>
        <p:nvPicPr>
          <p:cNvPr id="4" name="Picture 3" descr="A group of people around each other&#10;&#10;Description automatically generated">
            <a:extLst>
              <a:ext uri="{FF2B5EF4-FFF2-40B4-BE49-F238E27FC236}">
                <a16:creationId xmlns:a16="http://schemas.microsoft.com/office/drawing/2014/main" id="{7614DA2E-E7C9-4750-A4D8-1EB41F02A744}"/>
              </a:ext>
            </a:extLst>
          </p:cNvPr>
          <p:cNvPicPr>
            <a:picLocks noChangeAspect="1"/>
          </p:cNvPicPr>
          <p:nvPr/>
        </p:nvPicPr>
        <p:blipFill rotWithShape="1">
          <a:blip r:embed="rId3"/>
          <a:srcRect l="16381" r="24056" b="-1"/>
          <a:stretch/>
        </p:blipFill>
        <p:spPr>
          <a:xfrm>
            <a:off x="4648200" y="1600200"/>
            <a:ext cx="4038600" cy="4525963"/>
          </a:xfrm>
          <a:prstGeom prst="rect">
            <a:avLst/>
          </a:prstGeom>
          <a:ln>
            <a:noFill/>
          </a:ln>
          <a:effectLst>
            <a:softEdge rad="112500"/>
          </a:effectLst>
        </p:spPr>
      </p:pic>
    </p:spTree>
    <p:extLst>
      <p:ext uri="{BB962C8B-B14F-4D97-AF65-F5344CB8AC3E}">
        <p14:creationId xmlns:p14="http://schemas.microsoft.com/office/powerpoint/2010/main" val="207604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a:xfrm>
            <a:off x="457200" y="274638"/>
            <a:ext cx="8229600" cy="1143000"/>
          </a:xfrm>
        </p:spPr>
        <p:txBody>
          <a:bodyPr anchor="ctr">
            <a:normAutofit/>
          </a:bodyPr>
          <a:lstStyle/>
          <a:p>
            <a:r>
              <a:rPr lang="en-US" dirty="0"/>
              <a:t>Pharmacy Involvement</a:t>
            </a:r>
          </a:p>
        </p:txBody>
      </p:sp>
      <p:pic>
        <p:nvPicPr>
          <p:cNvPr id="4" name="Content Placeholder 5" descr="A picture containing indoor, person, shelf, book&#10;&#10;Description automatically generated">
            <a:extLst>
              <a:ext uri="{FF2B5EF4-FFF2-40B4-BE49-F238E27FC236}">
                <a16:creationId xmlns:a16="http://schemas.microsoft.com/office/drawing/2014/main" id="{7C423D26-E70B-4B99-9F3F-47642B7CD08F}"/>
              </a:ext>
            </a:extLst>
          </p:cNvPr>
          <p:cNvPicPr>
            <a:picLocks noChangeAspect="1"/>
          </p:cNvPicPr>
          <p:nvPr/>
        </p:nvPicPr>
        <p:blipFill rotWithShape="1">
          <a:blip r:embed="rId3"/>
          <a:srcRect l="12807" r="27630" b="-1"/>
          <a:stretch/>
        </p:blipFill>
        <p:spPr>
          <a:xfrm>
            <a:off x="2554846" y="1600200"/>
            <a:ext cx="4034308" cy="4521153"/>
          </a:xfrm>
          <a:prstGeom prst="rect">
            <a:avLst/>
          </a:prstGeom>
          <a:ln>
            <a:noFill/>
          </a:ln>
          <a:effectLst>
            <a:softEdge rad="112500"/>
          </a:effectLst>
        </p:spPr>
      </p:pic>
    </p:spTree>
    <p:extLst>
      <p:ext uri="{BB962C8B-B14F-4D97-AF65-F5344CB8AC3E}">
        <p14:creationId xmlns:p14="http://schemas.microsoft.com/office/powerpoint/2010/main" val="279733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Watch for EUA Fact Sheet</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457200" y="1600200"/>
            <a:ext cx="8305800" cy="4525963"/>
          </a:xfrm>
        </p:spPr>
        <p:txBody>
          <a:bodyPr>
            <a:normAutofit fontScale="85000" lnSpcReduction="20000"/>
          </a:bodyPr>
          <a:lstStyle/>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COVID-19 disease description</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Dosage and administration information</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Storage and handling instructions</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Dose preparation and administration information</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Requirements for use of vaccine under EUA</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Risks and benefits, including common adverse events (AEs)</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 approved available alternatives for preventing COVID-19</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Reporting requirements, including reporting AEs to VAERS</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Additional resources</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DFFB0816-6EEC-4787-8554-6907763C4216}"/>
              </a:ext>
            </a:extLst>
          </p:cNvPr>
          <p:cNvSpPr txBox="1"/>
          <p:nvPr/>
        </p:nvSpPr>
        <p:spPr>
          <a:xfrm>
            <a:off x="4419600" y="5638800"/>
            <a:ext cx="4572000" cy="369332"/>
          </a:xfrm>
          <a:prstGeom prst="rect">
            <a:avLst/>
          </a:prstGeom>
          <a:noFill/>
        </p:spPr>
        <p:txBody>
          <a:bodyPr wrap="square">
            <a:spAutoFit/>
          </a:bodyPr>
          <a:lstStyle/>
          <a:p>
            <a:pPr algn="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https://www2.cdc.gov/vaccines/ed/covid19/</a:t>
            </a:r>
            <a:r>
              <a:rPr lang="en-US" sz="1800" dirty="0">
                <a:effectLst/>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167621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a:xfrm>
            <a:off x="457200" y="274638"/>
            <a:ext cx="8229600" cy="1143000"/>
          </a:xfrm>
        </p:spPr>
        <p:txBody>
          <a:bodyPr anchor="ctr">
            <a:normAutofit/>
          </a:bodyPr>
          <a:lstStyle/>
          <a:p>
            <a:r>
              <a:rPr lang="en-US" dirty="0"/>
              <a:t>Education</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sz="half" idx="1"/>
          </p:nvPr>
        </p:nvSpPr>
        <p:spPr>
          <a:xfrm>
            <a:off x="457200" y="1600200"/>
            <a:ext cx="4038600" cy="4525963"/>
          </a:xfrm>
        </p:spPr>
        <p:txBody>
          <a:bodyPr>
            <a:normAutofit/>
          </a:bodyPr>
          <a:lstStyle/>
          <a:p>
            <a:pPr marL="457200" indent="-457200">
              <a:buFont typeface="Arial" panose="020B0604020202020204" pitchFamily="34" charset="0"/>
              <a:buChar char="•"/>
            </a:pPr>
            <a:r>
              <a:rPr lang="en-US" dirty="0"/>
              <a:t>Informed Consent</a:t>
            </a:r>
          </a:p>
          <a:p>
            <a:pPr marL="731520" lvl="1" indent="-457200"/>
            <a:r>
              <a:rPr lang="en-US" sz="2800" dirty="0"/>
              <a:t>Benefits</a:t>
            </a:r>
          </a:p>
          <a:p>
            <a:pPr marL="731520" lvl="1" indent="-457200"/>
            <a:r>
              <a:rPr lang="en-US" sz="2800" dirty="0"/>
              <a:t>Types</a:t>
            </a:r>
          </a:p>
          <a:p>
            <a:pPr marL="731520" lvl="1" indent="-457200"/>
            <a:r>
              <a:rPr lang="en-US" sz="2800" dirty="0"/>
              <a:t>Side Effects</a:t>
            </a:r>
          </a:p>
          <a:p>
            <a:pPr marL="731520" lvl="1" indent="-457200"/>
            <a:r>
              <a:rPr lang="en-US" sz="2800" dirty="0"/>
              <a:t>Meets ADA requirement</a:t>
            </a:r>
          </a:p>
          <a:p>
            <a:pPr marL="0" indent="0">
              <a:buNone/>
            </a:pPr>
            <a:endParaRPr lang="en-US" dirty="0"/>
          </a:p>
        </p:txBody>
      </p:sp>
      <p:pic>
        <p:nvPicPr>
          <p:cNvPr id="4" name="Picture 3" descr="A person sitting on a bed&#10;&#10;Description automatically generated">
            <a:extLst>
              <a:ext uri="{FF2B5EF4-FFF2-40B4-BE49-F238E27FC236}">
                <a16:creationId xmlns:a16="http://schemas.microsoft.com/office/drawing/2014/main" id="{6FFCE504-2AB3-4E5D-BA94-EA213A68A4B3}"/>
              </a:ext>
            </a:extLst>
          </p:cNvPr>
          <p:cNvPicPr>
            <a:picLocks noChangeAspect="1"/>
          </p:cNvPicPr>
          <p:nvPr/>
        </p:nvPicPr>
        <p:blipFill rotWithShape="1">
          <a:blip r:embed="rId3"/>
          <a:srcRect l="3408" r="37029" b="-1"/>
          <a:stretch/>
        </p:blipFill>
        <p:spPr>
          <a:xfrm>
            <a:off x="4648200" y="1600200"/>
            <a:ext cx="4038600" cy="4525963"/>
          </a:xfrm>
          <a:prstGeom prst="rect">
            <a:avLst/>
          </a:prstGeom>
          <a:noFill/>
        </p:spPr>
      </p:pic>
      <p:sp>
        <p:nvSpPr>
          <p:cNvPr id="6" name="TextBox 5">
            <a:extLst>
              <a:ext uri="{FF2B5EF4-FFF2-40B4-BE49-F238E27FC236}">
                <a16:creationId xmlns:a16="http://schemas.microsoft.com/office/drawing/2014/main" id="{63320D7E-CE33-41F6-90B5-3429875D6A0A}"/>
              </a:ext>
            </a:extLst>
          </p:cNvPr>
          <p:cNvSpPr txBox="1"/>
          <p:nvPr/>
        </p:nvSpPr>
        <p:spPr>
          <a:xfrm>
            <a:off x="-609600" y="4953000"/>
            <a:ext cx="4572000" cy="968278"/>
          </a:xfrm>
          <a:prstGeom prst="rect">
            <a:avLst/>
          </a:prstGeom>
          <a:noFill/>
        </p:spPr>
        <p:txBody>
          <a:bodyPr wrap="square">
            <a:spAutoFit/>
          </a:bodyPr>
          <a:lstStyle/>
          <a:p>
            <a:pPr marL="1143000" marR="0" lvl="2" indent="-228600">
              <a:lnSpc>
                <a:spcPct val="107000"/>
              </a:lnSpc>
              <a:spcBef>
                <a:spcPts val="0"/>
              </a:spcBef>
              <a:spcAft>
                <a:spcPts val="0"/>
              </a:spcAft>
              <a:buFont typeface="Wingdings" panose="05000000000000000000" pitchFamily="2" charset="2"/>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https://www.cdc.gov/coronavirus/2019-ncov/vaccines/vaccine-benefits.html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794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a:xfrm>
            <a:off x="457200" y="274638"/>
            <a:ext cx="8229600" cy="1143000"/>
          </a:xfrm>
        </p:spPr>
        <p:txBody>
          <a:bodyPr anchor="ctr">
            <a:normAutofit/>
          </a:bodyPr>
          <a:lstStyle/>
          <a:p>
            <a:r>
              <a:rPr lang="en-US" dirty="0"/>
              <a:t>Policy and Procedure</a:t>
            </a:r>
          </a:p>
        </p:txBody>
      </p:sp>
      <p:pic>
        <p:nvPicPr>
          <p:cNvPr id="5" name="Content Placeholder 4" descr="A picture containing text, gear, metalware&#10;&#10;Description automatically generated">
            <a:extLst>
              <a:ext uri="{FF2B5EF4-FFF2-40B4-BE49-F238E27FC236}">
                <a16:creationId xmlns:a16="http://schemas.microsoft.com/office/drawing/2014/main" id="{54BA842A-B656-4FFA-B7EA-EE6DFBDD91A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472" b="15137"/>
          <a:stretch/>
        </p:blipFill>
        <p:spPr>
          <a:xfrm>
            <a:off x="457200" y="1417638"/>
            <a:ext cx="8229600" cy="4525963"/>
          </a:xfrm>
          <a:prstGeom prst="rect">
            <a:avLst/>
          </a:prstGeom>
          <a:ln>
            <a:noFill/>
          </a:ln>
          <a:effectLst>
            <a:softEdge rad="112500"/>
          </a:effectLst>
        </p:spPr>
      </p:pic>
    </p:spTree>
    <p:extLst>
      <p:ext uri="{BB962C8B-B14F-4D97-AF65-F5344CB8AC3E}">
        <p14:creationId xmlns:p14="http://schemas.microsoft.com/office/powerpoint/2010/main" val="380747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Employee Education</a:t>
            </a:r>
          </a:p>
        </p:txBody>
      </p:sp>
      <p:sp>
        <p:nvSpPr>
          <p:cNvPr id="6" name="Content Placeholder 5">
            <a:extLst>
              <a:ext uri="{FF2B5EF4-FFF2-40B4-BE49-F238E27FC236}">
                <a16:creationId xmlns:a16="http://schemas.microsoft.com/office/drawing/2014/main" id="{83DA8185-6709-46E3-88AC-6476A7E3987C}"/>
              </a:ext>
            </a:extLst>
          </p:cNvPr>
          <p:cNvSpPr>
            <a:spLocks noGrp="1"/>
          </p:cNvSpPr>
          <p:nvPr>
            <p:ph idx="1"/>
          </p:nvPr>
        </p:nvSpPr>
        <p:spPr>
          <a:xfrm>
            <a:off x="457200" y="1828800"/>
            <a:ext cx="7010400" cy="4297363"/>
          </a:xfrm>
        </p:spPr>
        <p:txBody>
          <a:bodyPr/>
          <a:lstStyle/>
          <a:p>
            <a:r>
              <a:rPr lang="en-US" dirty="0"/>
              <a:t>Healthcare workers and LTC residents will be in the first group to receive the vaccine</a:t>
            </a:r>
          </a:p>
          <a:p>
            <a:r>
              <a:rPr lang="en-US" dirty="0"/>
              <a:t>CDC and FDA have been working hard to continue to evaluate the COVID-19 vaccine safety</a:t>
            </a:r>
          </a:p>
        </p:txBody>
      </p:sp>
    </p:spTree>
    <p:extLst>
      <p:ext uri="{BB962C8B-B14F-4D97-AF65-F5344CB8AC3E}">
        <p14:creationId xmlns:p14="http://schemas.microsoft.com/office/powerpoint/2010/main" val="300021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a:extLst>
              <a:ext uri="{28A0092B-C50C-407E-A947-70E740481C1C}">
                <a14:useLocalDpi xmlns:a14="http://schemas.microsoft.com/office/drawing/2010/main" val="0"/>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a:xfrm>
            <a:off x="457200" y="1600201"/>
            <a:ext cx="8229600" cy="4038600"/>
          </a:xfrm>
        </p:spPr>
        <p:txBody>
          <a:bodyPr>
            <a:normAutofit/>
          </a:bodyPr>
          <a:lstStyle/>
          <a:p>
            <a:pPr marL="0" indent="0">
              <a:buNone/>
            </a:pPr>
            <a:r>
              <a:rPr lang="en-US" dirty="0"/>
              <a:t>Upon completion of this presentation, participants should be able to:</a:t>
            </a:r>
          </a:p>
          <a:p>
            <a:pPr marL="514350" indent="-514350">
              <a:buAutoNum type="arabicPeriod"/>
            </a:pPr>
            <a:r>
              <a:rPr lang="en-US" dirty="0"/>
              <a:t>Verbalize 3 key resource areas to access evolving guidance</a:t>
            </a:r>
          </a:p>
          <a:p>
            <a:pPr marL="514350" indent="-514350">
              <a:buAutoNum type="arabicPeriod"/>
            </a:pPr>
            <a:r>
              <a:rPr lang="en-US" dirty="0"/>
              <a:t>Understand the importance of the COVID-19 Vaccine during the Pandemic</a:t>
            </a:r>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a:extLst>
              <a:ext uri="{28A0092B-C50C-407E-A947-70E740481C1C}">
                <a14:useLocalDpi xmlns:a14="http://schemas.microsoft.com/office/drawing/2010/main" val="0"/>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5030-1F53-4E3F-A9E1-5E3C46C01C8B}"/>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F845EA2-BAC5-416D-AE0A-27C422773306}"/>
              </a:ext>
            </a:extLst>
          </p:cNvPr>
          <p:cNvSpPr>
            <a:spLocks noGrp="1"/>
          </p:cNvSpPr>
          <p:nvPr>
            <p:ph idx="1"/>
          </p:nvPr>
        </p:nvSpPr>
        <p:spPr/>
        <p:txBody>
          <a:bodyPr>
            <a:normAutofit fontScale="77500" lnSpcReduction="20000"/>
          </a:bodyPr>
          <a:lstStyle/>
          <a:p>
            <a:r>
              <a:rPr lang="en-US" sz="3200" dirty="0">
                <a:latin typeface="Arial" panose="020B0604020202020204" pitchFamily="34" charset="0"/>
                <a:cs typeface="Arial" panose="020B0604020202020204" pitchFamily="34" charset="0"/>
              </a:rPr>
              <a:t>Centers for Disease Control and Prevention.  Understanding and Explaining mRNA COVID-19 Vaccines:  </a:t>
            </a:r>
            <a:r>
              <a:rPr lang="en-US" sz="3200" dirty="0">
                <a:latin typeface="Arial" panose="020B0604020202020204" pitchFamily="34" charset="0"/>
                <a:cs typeface="Arial" panose="020B0604020202020204" pitchFamily="34" charset="0"/>
                <a:hlinkClick r:id="rId2"/>
              </a:rPr>
              <a:t>https://www.cdc.gov/vaccines/covid-19/hcp/mrna-vaccine-basics.html</a:t>
            </a:r>
            <a:r>
              <a:rPr lang="en-US" sz="3200" dirty="0">
                <a:latin typeface="Arial" panose="020B0604020202020204" pitchFamily="34" charset="0"/>
                <a:cs typeface="Arial" panose="020B0604020202020204" pitchFamily="34" charset="0"/>
              </a:rPr>
              <a:t> </a:t>
            </a:r>
          </a:p>
          <a:p>
            <a:r>
              <a:rPr lang="en-US" sz="3200" dirty="0">
                <a:effectLst/>
                <a:latin typeface="Arial" panose="020B0604020202020204" pitchFamily="34" charset="0"/>
                <a:ea typeface="Calibri" panose="020F0502020204030204" pitchFamily="34" charset="0"/>
                <a:cs typeface="Arial" panose="020B0604020202020204" pitchFamily="34" charset="0"/>
              </a:rPr>
              <a:t>Centers for Disease Control and Prevention.  COVID-19 Vaccination Training Programs and Reference Materials for Healthcare Professionals.  11.24.20 :  </a:t>
            </a:r>
            <a:r>
              <a:rPr lang="en-US" sz="3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https://www.cdc.gov/vaccines/covid-19/downloads/COVID-19-Clinical-Training-and-Resources-for-HCPs.pdf</a:t>
            </a:r>
            <a:r>
              <a:rPr lang="en-US" sz="3200" dirty="0">
                <a:effectLst/>
                <a:latin typeface="Arial" panose="020B0604020202020204" pitchFamily="34" charset="0"/>
                <a:ea typeface="Calibri" panose="020F0502020204030204" pitchFamily="34" charset="0"/>
                <a:cs typeface="Arial" panose="020B0604020202020204" pitchFamily="34" charset="0"/>
              </a:rPr>
              <a:t> </a:t>
            </a:r>
          </a:p>
          <a:p>
            <a:r>
              <a:rPr lang="en-US" sz="3200" dirty="0">
                <a:latin typeface="Arial" panose="020B0604020202020204" pitchFamily="34" charset="0"/>
                <a:ea typeface="Calibri" panose="020F0502020204030204" pitchFamily="34" charset="0"/>
                <a:cs typeface="Arial" panose="020B0604020202020204" pitchFamily="34" charset="0"/>
              </a:rPr>
              <a:t>Centers for Disease Control and Prevention.  Advisory Committee on Immunization Practices (ACIP):  </a:t>
            </a:r>
            <a:r>
              <a:rPr lang="en-US" sz="3200" dirty="0">
                <a:latin typeface="Arial" panose="020B0604020202020204" pitchFamily="34" charset="0"/>
                <a:ea typeface="Calibri" panose="020F0502020204030204" pitchFamily="34" charset="0"/>
                <a:cs typeface="Arial" panose="020B0604020202020204" pitchFamily="34" charset="0"/>
                <a:hlinkClick r:id="rId4"/>
              </a:rPr>
              <a:t>https://www.cdc.gov/vaccines/acip/index.html</a:t>
            </a:r>
            <a:r>
              <a:rPr lang="en-US" sz="3200" dirty="0">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86947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0A1F-0E3E-4DF8-B8F4-D01938BA051D}"/>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BACDCFD4-7C14-4764-8119-5673C4D25403}"/>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Centers for Disease Control and Prevention.  Ensuring the Safety of COVID-19 Vaccines in the United States.  October 14, 2020:  </a:t>
            </a:r>
            <a:r>
              <a:rPr lang="en-US" sz="2000" dirty="0">
                <a:latin typeface="Arial" panose="020B0604020202020204" pitchFamily="34" charset="0"/>
                <a:cs typeface="Arial" panose="020B0604020202020204" pitchFamily="34" charset="0"/>
                <a:hlinkClick r:id="rId2"/>
              </a:rPr>
              <a:t>https://www.cdc.gov/coronavirus/2019-ncov/vaccines/safety.html</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Centers for Disease Control and Prevention.  Facts about COVID-19 Vaccines.  November 23, 2020:  </a:t>
            </a:r>
            <a:r>
              <a:rPr lang="en-US" sz="2000" dirty="0">
                <a:latin typeface="Arial" panose="020B0604020202020204" pitchFamily="34" charset="0"/>
                <a:cs typeface="Arial" panose="020B0604020202020204" pitchFamily="34" charset="0"/>
                <a:hlinkClick r:id="rId3"/>
              </a:rPr>
              <a:t>https://www.cdc.gov/coronavirus/2019-ncov/vaccines/vaccine-benefits/facts.html</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U.S. Food &amp; Drug Administration. PFIZER-BIONTECH COVID-19 VACCINE (BNT162, PF-07302048) VACCINES AND RELATED BIOLOGICAL PRODUCTS ADVISORY COMMITTEE BRIEFING DOCUMENT.  Meeting Date:  10 December 2020:  </a:t>
            </a:r>
            <a:r>
              <a:rPr lang="en-US" sz="2000" dirty="0">
                <a:latin typeface="Arial" panose="020B0604020202020204" pitchFamily="34" charset="0"/>
                <a:cs typeface="Arial" panose="020B0604020202020204" pitchFamily="34" charset="0"/>
                <a:hlinkClick r:id="rId4"/>
              </a:rPr>
              <a:t>https://www.fda.gov/media/144246/download</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3710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5030-1F53-4E3F-A9E1-5E3C46C01C8B}"/>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F845EA2-BAC5-416D-AE0A-27C422773306}"/>
              </a:ext>
            </a:extLst>
          </p:cNvPr>
          <p:cNvSpPr>
            <a:spLocks noGrp="1"/>
          </p:cNvSpPr>
          <p:nvPr>
            <p:ph idx="1"/>
          </p:nvPr>
        </p:nvSpPr>
        <p:spPr/>
        <p:txBody>
          <a:bodyPr>
            <a:normAutofit fontScale="77500" lnSpcReduction="20000"/>
          </a:bodyPr>
          <a:lstStyle/>
          <a:p>
            <a:r>
              <a:rPr lang="en-US" sz="3200" dirty="0">
                <a:latin typeface="Arial" panose="020B0604020202020204" pitchFamily="34" charset="0"/>
                <a:cs typeface="Arial" panose="020B0604020202020204" pitchFamily="34" charset="0"/>
              </a:rPr>
              <a:t>Centers for Disease Control and Prevention.  Understanding How COVID-19 Vaccines Work:  </a:t>
            </a:r>
            <a:r>
              <a:rPr lang="en-US" sz="3200" dirty="0">
                <a:latin typeface="Arial" panose="020B0604020202020204" pitchFamily="34" charset="0"/>
                <a:cs typeface="Arial" panose="020B0604020202020204" pitchFamily="34" charset="0"/>
                <a:hlinkClick r:id="rId2"/>
              </a:rPr>
              <a:t>https://www.cdc.gov/coronavirus/2019-ncov/vaccines/different-vaccines/how-they-work.html</a:t>
            </a:r>
            <a:endParaRPr lang="en-US" sz="3200" dirty="0">
              <a:latin typeface="Arial" panose="020B0604020202020204" pitchFamily="34" charset="0"/>
              <a:cs typeface="Arial" panose="020B0604020202020204" pitchFamily="34" charset="0"/>
            </a:endParaRPr>
          </a:p>
          <a:p>
            <a:r>
              <a:rPr lang="en-US" sz="3200" dirty="0">
                <a:effectLst/>
                <a:latin typeface="Arial" panose="020B0604020202020204" pitchFamily="34" charset="0"/>
                <a:ea typeface="Calibri" panose="020F0502020204030204" pitchFamily="34" charset="0"/>
                <a:cs typeface="Arial" panose="020B0604020202020204" pitchFamily="34" charset="0"/>
              </a:rPr>
              <a:t>Centers for Disease Control and Prevention.  COVID-19 Vaccine Training Module.  November 19, 2020:  </a:t>
            </a:r>
            <a:r>
              <a:rPr lang="en-US" sz="3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https://www2.cdc.gov/vaccines/ed/covid19/</a:t>
            </a:r>
            <a:r>
              <a:rPr lang="en-US" sz="3200" dirty="0">
                <a:effectLst/>
                <a:latin typeface="Arial" panose="020B0604020202020204" pitchFamily="34" charset="0"/>
                <a:ea typeface="Calibri" panose="020F0502020204030204" pitchFamily="34" charset="0"/>
                <a:cs typeface="Arial" panose="020B0604020202020204" pitchFamily="34" charset="0"/>
              </a:rPr>
              <a:t> </a:t>
            </a:r>
          </a:p>
          <a:p>
            <a:r>
              <a:rPr lang="en-US" sz="3200" dirty="0">
                <a:effectLst/>
                <a:latin typeface="Calibri" panose="020F0502020204030204" pitchFamily="34" charset="0"/>
                <a:ea typeface="Calibri" panose="020F0502020204030204" pitchFamily="34" charset="0"/>
                <a:cs typeface="Calibri" panose="020F0502020204030204" pitchFamily="34" charset="0"/>
              </a:rPr>
              <a:t>Centers for Disease Control and Prevention.  COVID-19 Vaccination Program Interim Playbook for Jurisdiction Operations.  October 29, 2020:  </a:t>
            </a:r>
            <a:r>
              <a:rPr lang="en-US" sz="3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https://www.cdc.gov/vaccines/imz-managers/downloads/COVID-19-Vaccination-Program-Interim_Playbook.pdf</a:t>
            </a: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037643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C07CF-264E-4CB4-816F-0A443AA3FE82}"/>
              </a:ext>
            </a:extLst>
          </p:cNvPr>
          <p:cNvSpPr>
            <a:spLocks noGrp="1"/>
          </p:cNvSpPr>
          <p:nvPr>
            <p:ph type="title"/>
          </p:nvPr>
        </p:nvSpPr>
        <p:spPr/>
        <p:txBody>
          <a:bodyPr/>
          <a:lstStyle/>
          <a:p>
            <a:r>
              <a:rPr lang="en-US" dirty="0"/>
              <a:t>Current Status </a:t>
            </a:r>
          </a:p>
        </p:txBody>
      </p:sp>
      <p:pic>
        <p:nvPicPr>
          <p:cNvPr id="8" name="Content Placeholder 5" descr="Text, whiteboard&#10;&#10;Description automatically generated">
            <a:extLst>
              <a:ext uri="{FF2B5EF4-FFF2-40B4-BE49-F238E27FC236}">
                <a16:creationId xmlns:a16="http://schemas.microsoft.com/office/drawing/2014/main" id="{EC9EEDC5-19DB-42BB-A843-56E52324C738}"/>
              </a:ext>
            </a:extLst>
          </p:cNvPr>
          <p:cNvPicPr>
            <a:picLocks noGrp="1" noChangeAspect="1"/>
          </p:cNvPicPr>
          <p:nvPr>
            <p:ph idx="1"/>
          </p:nvPr>
        </p:nvPicPr>
        <p:blipFill>
          <a:blip r:embed="rId3"/>
          <a:stretch>
            <a:fillRect/>
          </a:stretch>
        </p:blipFill>
        <p:spPr>
          <a:xfrm>
            <a:off x="2550580" y="1427297"/>
            <a:ext cx="4042839" cy="4310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555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normAutofit fontScale="90000"/>
          </a:bodyPr>
          <a:lstStyle/>
          <a:p>
            <a:r>
              <a:rPr lang="en-US" dirty="0"/>
              <a:t>Advisory Committee on Immunization Practices (ACIP)</a:t>
            </a:r>
          </a:p>
        </p:txBody>
      </p:sp>
      <p:pic>
        <p:nvPicPr>
          <p:cNvPr id="4" name="Content Placeholder 4">
            <a:extLst>
              <a:ext uri="{FF2B5EF4-FFF2-40B4-BE49-F238E27FC236}">
                <a16:creationId xmlns:a16="http://schemas.microsoft.com/office/drawing/2014/main" id="{57A9D7D8-C4D7-48DE-82CF-5363CB495458}"/>
              </a:ext>
            </a:extLst>
          </p:cNvPr>
          <p:cNvPicPr>
            <a:picLocks noGrp="1" noChangeAspect="1"/>
          </p:cNvPicPr>
          <p:nvPr>
            <p:ph idx="1"/>
          </p:nvPr>
        </p:nvPicPr>
        <p:blipFill>
          <a:blip r:embed="rId3"/>
          <a:stretch>
            <a:fillRect/>
          </a:stretch>
        </p:blipFill>
        <p:spPr>
          <a:xfrm>
            <a:off x="457200" y="2137771"/>
            <a:ext cx="8229600" cy="3450820"/>
          </a:xfrm>
          <a:prstGeom prst="rect">
            <a:avLst/>
          </a:prstGeom>
        </p:spPr>
      </p:pic>
      <p:sp>
        <p:nvSpPr>
          <p:cNvPr id="5" name="TextBox 4">
            <a:extLst>
              <a:ext uri="{FF2B5EF4-FFF2-40B4-BE49-F238E27FC236}">
                <a16:creationId xmlns:a16="http://schemas.microsoft.com/office/drawing/2014/main" id="{C077EA1F-E7C9-47ED-8B98-5784E23CEB6E}"/>
              </a:ext>
            </a:extLst>
          </p:cNvPr>
          <p:cNvSpPr txBox="1"/>
          <p:nvPr/>
        </p:nvSpPr>
        <p:spPr>
          <a:xfrm>
            <a:off x="2133600" y="5619715"/>
            <a:ext cx="4876800" cy="369332"/>
          </a:xfrm>
          <a:prstGeom prst="rect">
            <a:avLst/>
          </a:prstGeom>
          <a:noFill/>
        </p:spPr>
        <p:txBody>
          <a:bodyPr wrap="square">
            <a:spAutoFit/>
          </a:bodyPr>
          <a:lstStyle/>
          <a:p>
            <a:r>
              <a:rPr lang="en-US" dirty="0">
                <a:hlinkClick r:id="rId4"/>
              </a:rPr>
              <a:t>https://www.cdc.gov/vaccines/acip/index.html</a:t>
            </a:r>
            <a:r>
              <a:rPr lang="en-US" dirty="0"/>
              <a:t> </a:t>
            </a:r>
          </a:p>
        </p:txBody>
      </p:sp>
    </p:spTree>
    <p:extLst>
      <p:ext uri="{BB962C8B-B14F-4D97-AF65-F5344CB8AC3E}">
        <p14:creationId xmlns:p14="http://schemas.microsoft.com/office/powerpoint/2010/main" val="360253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Immune System</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457200" y="1600200"/>
            <a:ext cx="4625591" cy="4525963"/>
          </a:xfrm>
        </p:spPr>
        <p:txBody>
          <a:bodyPr/>
          <a:lstStyle/>
          <a:p>
            <a:pPr marL="457200" indent="-457200">
              <a:buFont typeface="Arial" panose="020B0604020202020204" pitchFamily="34" charset="0"/>
              <a:buChar char="•"/>
            </a:pPr>
            <a:r>
              <a:rPr lang="en-US" dirty="0"/>
              <a:t>Germ invades body</a:t>
            </a:r>
          </a:p>
          <a:p>
            <a:pPr marL="457200" indent="-457200">
              <a:buFont typeface="Arial" panose="020B0604020202020204" pitchFamily="34" charset="0"/>
              <a:buChar char="•"/>
            </a:pPr>
            <a:r>
              <a:rPr lang="en-US" dirty="0"/>
              <a:t>Attacks and multiplies (infection)</a:t>
            </a:r>
          </a:p>
          <a:p>
            <a:pPr marL="457200" indent="-457200">
              <a:buFont typeface="Arial" panose="020B0604020202020204" pitchFamily="34" charset="0"/>
              <a:buChar char="•"/>
            </a:pPr>
            <a:r>
              <a:rPr lang="en-US" dirty="0"/>
              <a:t>Immune system tries to fight infection</a:t>
            </a:r>
          </a:p>
          <a:p>
            <a:pPr marL="731520" lvl="1" indent="-457200"/>
            <a:r>
              <a:rPr lang="en-US" dirty="0"/>
              <a:t>Macrophages</a:t>
            </a:r>
          </a:p>
          <a:p>
            <a:pPr marL="731520" lvl="1" indent="-457200"/>
            <a:r>
              <a:rPr lang="en-US" dirty="0"/>
              <a:t>B-lymphocytes</a:t>
            </a:r>
          </a:p>
          <a:p>
            <a:pPr marL="731520" lvl="1" indent="-457200"/>
            <a:r>
              <a:rPr lang="en-US" dirty="0"/>
              <a:t>T-lymphocytes</a:t>
            </a:r>
          </a:p>
          <a:p>
            <a:endParaRPr lang="en-US" dirty="0"/>
          </a:p>
        </p:txBody>
      </p:sp>
      <p:pic>
        <p:nvPicPr>
          <p:cNvPr id="4" name="Picture 3" descr="A close up of a flower&#10;&#10;Description automatically generated">
            <a:extLst>
              <a:ext uri="{FF2B5EF4-FFF2-40B4-BE49-F238E27FC236}">
                <a16:creationId xmlns:a16="http://schemas.microsoft.com/office/drawing/2014/main" id="{EC64C42C-35C5-4540-8C84-1426B2A710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8172" b="2"/>
          <a:stretch/>
        </p:blipFill>
        <p:spPr>
          <a:xfrm>
            <a:off x="5082791" y="1395100"/>
            <a:ext cx="4084820" cy="4244764"/>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3391FAB6-1AE1-4D9C-9ADD-405F75370DD3}"/>
              </a:ext>
            </a:extLst>
          </p:cNvPr>
          <p:cNvSpPr txBox="1"/>
          <p:nvPr/>
        </p:nvSpPr>
        <p:spPr>
          <a:xfrm>
            <a:off x="4191000" y="5639864"/>
            <a:ext cx="4584878" cy="461665"/>
          </a:xfrm>
          <a:prstGeom prst="rect">
            <a:avLst/>
          </a:prstGeom>
          <a:noFill/>
        </p:spPr>
        <p:txBody>
          <a:bodyPr wrap="square">
            <a:spAutoFit/>
          </a:bodyPr>
          <a:lstStyle/>
          <a:p>
            <a:pPr algn="r"/>
            <a:r>
              <a:rPr lang="en-US" sz="1200" dirty="0">
                <a:hlinkClick r:id="rId4"/>
              </a:rPr>
              <a:t>https://www.cdc.gov/coronavirus/2019-ncov/vaccines/different-vaccines/how-they-work.html</a:t>
            </a:r>
            <a:endParaRPr lang="en-US" sz="1200" dirty="0"/>
          </a:p>
        </p:txBody>
      </p:sp>
    </p:spTree>
    <p:extLst>
      <p:ext uri="{BB962C8B-B14F-4D97-AF65-F5344CB8AC3E}">
        <p14:creationId xmlns:p14="http://schemas.microsoft.com/office/powerpoint/2010/main" val="3808618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Types of Vaccines</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457200" y="1600200"/>
            <a:ext cx="3352800" cy="4525963"/>
          </a:xfrm>
        </p:spPr>
        <p:txBody>
          <a:bodyPr/>
          <a:lstStyle/>
          <a:p>
            <a:r>
              <a:rPr lang="en-US" sz="3200" dirty="0"/>
              <a:t>mRNA vaccines</a:t>
            </a:r>
          </a:p>
          <a:p>
            <a:r>
              <a:rPr lang="en-US" sz="3200" dirty="0"/>
              <a:t>Protein subunit vaccines</a:t>
            </a:r>
          </a:p>
          <a:p>
            <a:r>
              <a:rPr lang="en-US" sz="3200" dirty="0"/>
              <a:t>Vector vaccines</a:t>
            </a:r>
          </a:p>
          <a:p>
            <a:pPr marL="0" indent="0">
              <a:buNone/>
            </a:pPr>
            <a:endParaRPr lang="en-US" dirty="0"/>
          </a:p>
        </p:txBody>
      </p:sp>
      <p:pic>
        <p:nvPicPr>
          <p:cNvPr id="4" name="Content Placeholder 6" descr="A picture containing toothbrush, cup, blue, holding&#10;&#10;Description automatically generated">
            <a:extLst>
              <a:ext uri="{FF2B5EF4-FFF2-40B4-BE49-F238E27FC236}">
                <a16:creationId xmlns:a16="http://schemas.microsoft.com/office/drawing/2014/main" id="{3E0C3034-A247-42C5-8E83-732D2CB7DC12}"/>
              </a:ext>
            </a:extLst>
          </p:cNvPr>
          <p:cNvPicPr>
            <a:picLocks noChangeAspect="1"/>
          </p:cNvPicPr>
          <p:nvPr/>
        </p:nvPicPr>
        <p:blipFill rotWithShape="1">
          <a:blip r:embed="rId3"/>
          <a:srcRect l="20584" r="-3" b="-3"/>
          <a:stretch/>
        </p:blipFill>
        <p:spPr>
          <a:xfrm>
            <a:off x="4572000" y="1731764"/>
            <a:ext cx="4038600" cy="3394472"/>
          </a:xfrm>
          <a:prstGeom prst="rect">
            <a:avLst/>
          </a:prstGeom>
          <a:noFill/>
        </p:spPr>
      </p:pic>
      <p:sp>
        <p:nvSpPr>
          <p:cNvPr id="6" name="TextBox 5">
            <a:extLst>
              <a:ext uri="{FF2B5EF4-FFF2-40B4-BE49-F238E27FC236}">
                <a16:creationId xmlns:a16="http://schemas.microsoft.com/office/drawing/2014/main" id="{918BCFDA-7A92-4235-808F-5F7DE27FEACA}"/>
              </a:ext>
            </a:extLst>
          </p:cNvPr>
          <p:cNvSpPr txBox="1"/>
          <p:nvPr/>
        </p:nvSpPr>
        <p:spPr>
          <a:xfrm>
            <a:off x="457200" y="4385468"/>
            <a:ext cx="4572000" cy="923330"/>
          </a:xfrm>
          <a:prstGeom prst="rect">
            <a:avLst/>
          </a:prstGeom>
          <a:noFill/>
        </p:spPr>
        <p:txBody>
          <a:bodyPr wrap="square">
            <a:spAutoFit/>
          </a:bodyPr>
          <a:lstStyle/>
          <a:p>
            <a:r>
              <a:rPr lang="en-US" dirty="0">
                <a:hlinkClick r:id="rId4"/>
              </a:rPr>
              <a:t>https://www.astrazeneca.com/media-centre/press-releases/2020/azd1222hlr.html</a:t>
            </a:r>
            <a:r>
              <a:rPr lang="en-US" dirty="0"/>
              <a:t> </a:t>
            </a:r>
          </a:p>
        </p:txBody>
      </p:sp>
    </p:spTree>
    <p:extLst>
      <p:ext uri="{BB962C8B-B14F-4D97-AF65-F5344CB8AC3E}">
        <p14:creationId xmlns:p14="http://schemas.microsoft.com/office/powerpoint/2010/main" val="397570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Websites for Details</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b="1" dirty="0"/>
              <a:t>Pfizer:  </a:t>
            </a:r>
            <a:r>
              <a:rPr lang="en-US" dirty="0">
                <a:hlinkClick r:id="rId3"/>
              </a:rPr>
              <a:t>https://www.pfizer.com/news/press-release/press-release-detail/pfizer-and-biontech-achieve-first-authorization-world</a:t>
            </a:r>
            <a:r>
              <a:rPr lang="en-US" dirty="0"/>
              <a:t> </a:t>
            </a:r>
          </a:p>
          <a:p>
            <a:pPr marL="457200" indent="-457200">
              <a:buFont typeface="Arial" panose="020B0604020202020204" pitchFamily="34" charset="0"/>
              <a:buChar char="•"/>
            </a:pPr>
            <a:r>
              <a:rPr lang="en-US" b="1" dirty="0"/>
              <a:t>Moderna:  </a:t>
            </a:r>
            <a:r>
              <a:rPr lang="en-US" dirty="0">
                <a:hlinkClick r:id="rId4"/>
              </a:rPr>
              <a:t>https://investors.modernatx.com/news-releases/news-release-details/moderna-announces-primary-efficacy-analysis-phase-3-cove-study</a:t>
            </a:r>
            <a:r>
              <a:rPr lang="en-US" dirty="0"/>
              <a:t> </a:t>
            </a:r>
          </a:p>
          <a:p>
            <a:pPr marL="457200" indent="-457200">
              <a:buFont typeface="Arial" panose="020B0604020202020204" pitchFamily="34" charset="0"/>
              <a:buChar char="•"/>
            </a:pPr>
            <a:r>
              <a:rPr lang="en-US" b="1" dirty="0"/>
              <a:t>AstraZeneca:  </a:t>
            </a:r>
            <a:r>
              <a:rPr lang="en-US" dirty="0">
                <a:hlinkClick r:id="rId5"/>
              </a:rPr>
              <a:t>https://www.astrazeneca.com/media-centre/press-releases/2020/azd1222hlr.html</a:t>
            </a:r>
            <a:r>
              <a:rPr lang="en-US" dirty="0"/>
              <a:t> </a:t>
            </a:r>
          </a:p>
          <a:p>
            <a:pPr marL="457200" indent="-457200">
              <a:buFont typeface="Arial" panose="020B0604020202020204" pitchFamily="34" charset="0"/>
              <a:buChar char="•"/>
            </a:pPr>
            <a:r>
              <a:rPr lang="en-US" b="1" dirty="0"/>
              <a:t>Janssen:  </a:t>
            </a:r>
            <a:r>
              <a:rPr lang="en-US" dirty="0">
                <a:hlinkClick r:id="rId6"/>
              </a:rPr>
              <a:t>https://www.jnj.com/coronavirus/about-phase-3-study-of-our-covid-19-vaccine-candidate</a:t>
            </a:r>
            <a:r>
              <a:rPr lang="en-US" dirty="0"/>
              <a:t> </a:t>
            </a:r>
          </a:p>
          <a:p>
            <a:pPr marL="457200" indent="-457200">
              <a:buFont typeface="Arial" panose="020B0604020202020204" pitchFamily="34" charset="0"/>
              <a:buChar char="•"/>
            </a:pPr>
            <a:r>
              <a:rPr lang="en-US" b="1" dirty="0"/>
              <a:t>Novavax:  </a:t>
            </a:r>
            <a:r>
              <a:rPr lang="en-US" dirty="0">
                <a:hlinkClick r:id="rId7"/>
              </a:rPr>
              <a:t>https://ir.novavax.com/news-releases/news-release-details/novavax-covid-19-vaccine-granted-fast-track-designation-us-fda</a:t>
            </a:r>
            <a:r>
              <a:rPr lang="en-US" dirty="0"/>
              <a:t> </a:t>
            </a:r>
          </a:p>
          <a:p>
            <a:endParaRPr lang="en-US" dirty="0"/>
          </a:p>
        </p:txBody>
      </p:sp>
    </p:spTree>
    <p:extLst>
      <p:ext uri="{BB962C8B-B14F-4D97-AF65-F5344CB8AC3E}">
        <p14:creationId xmlns:p14="http://schemas.microsoft.com/office/powerpoint/2010/main" val="11990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FD30-A828-4918-B1F1-D3FE0FAE7F08}"/>
              </a:ext>
            </a:extLst>
          </p:cNvPr>
          <p:cNvSpPr>
            <a:spLocks noGrp="1"/>
          </p:cNvSpPr>
          <p:nvPr>
            <p:ph type="title"/>
          </p:nvPr>
        </p:nvSpPr>
        <p:spPr>
          <a:xfrm>
            <a:off x="685800" y="3962400"/>
            <a:ext cx="7772400" cy="1362075"/>
          </a:xfrm>
        </p:spPr>
        <p:txBody>
          <a:bodyPr/>
          <a:lstStyle/>
          <a:p>
            <a:r>
              <a:rPr lang="en-US" dirty="0"/>
              <a:t>Benefits of the COVID-19 Vaccine</a:t>
            </a:r>
          </a:p>
        </p:txBody>
      </p:sp>
      <p:sp>
        <p:nvSpPr>
          <p:cNvPr id="5" name="TextBox 4">
            <a:extLst>
              <a:ext uri="{FF2B5EF4-FFF2-40B4-BE49-F238E27FC236}">
                <a16:creationId xmlns:a16="http://schemas.microsoft.com/office/drawing/2014/main" id="{973A722E-EA86-41E0-BD3B-05BB7B1440C9}"/>
              </a:ext>
            </a:extLst>
          </p:cNvPr>
          <p:cNvSpPr txBox="1"/>
          <p:nvPr/>
        </p:nvSpPr>
        <p:spPr>
          <a:xfrm>
            <a:off x="4191000" y="5791200"/>
            <a:ext cx="4572000" cy="246221"/>
          </a:xfrm>
          <a:prstGeom prst="rect">
            <a:avLst/>
          </a:prstGeom>
          <a:noFill/>
        </p:spPr>
        <p:txBody>
          <a:bodyPr wrap="square">
            <a:spAutoFit/>
          </a:bodyPr>
          <a:lstStyle/>
          <a:p>
            <a:pPr algn="r"/>
            <a:r>
              <a:rPr lang="en-US" sz="1000" dirty="0">
                <a:hlinkClick r:id="rId3"/>
              </a:rPr>
              <a:t>https://www.cdc.gov/coronavirus/2019-ncov/vaccines/vaccine-benefits.html</a:t>
            </a:r>
            <a:r>
              <a:rPr lang="en-US" sz="1000" dirty="0"/>
              <a:t> </a:t>
            </a:r>
          </a:p>
        </p:txBody>
      </p:sp>
    </p:spTree>
    <p:extLst>
      <p:ext uri="{BB962C8B-B14F-4D97-AF65-F5344CB8AC3E}">
        <p14:creationId xmlns:p14="http://schemas.microsoft.com/office/powerpoint/2010/main" val="225579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3FB217-2B3C-44E0-83B9-2617B9B5DB69}"/>
              </a:ext>
            </a:extLst>
          </p:cNvPr>
          <p:cNvSpPr>
            <a:spLocks noGrp="1"/>
          </p:cNvSpPr>
          <p:nvPr>
            <p:ph type="title"/>
          </p:nvPr>
        </p:nvSpPr>
        <p:spPr/>
        <p:txBody>
          <a:bodyPr/>
          <a:lstStyle/>
          <a:p>
            <a:r>
              <a:rPr lang="en-US" dirty="0"/>
              <a:t>Benefits Of COVID-19 Vaccine</a:t>
            </a:r>
          </a:p>
        </p:txBody>
      </p:sp>
      <p:sp>
        <p:nvSpPr>
          <p:cNvPr id="5" name="Content Placeholder 4">
            <a:extLst>
              <a:ext uri="{FF2B5EF4-FFF2-40B4-BE49-F238E27FC236}">
                <a16:creationId xmlns:a16="http://schemas.microsoft.com/office/drawing/2014/main" id="{75178080-7383-45A2-94B5-26B6FA96E68F}"/>
              </a:ext>
            </a:extLst>
          </p:cNvPr>
          <p:cNvSpPr>
            <a:spLocks noGrp="1"/>
          </p:cNvSpPr>
          <p:nvPr>
            <p:ph idx="1"/>
          </p:nvPr>
        </p:nvSpPr>
        <p:spPr>
          <a:xfrm>
            <a:off x="457200" y="1417638"/>
            <a:ext cx="8229600" cy="4708525"/>
          </a:xfrm>
        </p:spPr>
        <p:txBody>
          <a:bodyPr/>
          <a:lstStyle/>
          <a:p>
            <a:r>
              <a:rPr lang="en-US" dirty="0"/>
              <a:t>A safer way to build up protection/immunity than if a person gets COVID-19</a:t>
            </a:r>
          </a:p>
          <a:p>
            <a:r>
              <a:rPr lang="en-US" dirty="0"/>
              <a:t>Taking the vaccine may help keep people from getting seriously ill if they do contract COVID-19</a:t>
            </a:r>
          </a:p>
          <a:p>
            <a:r>
              <a:rPr lang="en-US" dirty="0"/>
              <a:t>If you take the vaccine, it can also help those around you</a:t>
            </a:r>
          </a:p>
          <a:p>
            <a:pPr marL="0" indent="0">
              <a:buNone/>
            </a:pPr>
            <a:endParaRPr lang="en-US" dirty="0"/>
          </a:p>
        </p:txBody>
      </p:sp>
      <p:sp>
        <p:nvSpPr>
          <p:cNvPr id="7" name="TextBox 6">
            <a:extLst>
              <a:ext uri="{FF2B5EF4-FFF2-40B4-BE49-F238E27FC236}">
                <a16:creationId xmlns:a16="http://schemas.microsoft.com/office/drawing/2014/main" id="{DF8B3EE0-B318-445F-833F-11525BDC0D1D}"/>
              </a:ext>
            </a:extLst>
          </p:cNvPr>
          <p:cNvSpPr txBox="1"/>
          <p:nvPr/>
        </p:nvSpPr>
        <p:spPr>
          <a:xfrm>
            <a:off x="3810000" y="4701698"/>
            <a:ext cx="5029200" cy="1477328"/>
          </a:xfrm>
          <a:prstGeom prst="rect">
            <a:avLst/>
          </a:prstGeom>
          <a:noFill/>
        </p:spPr>
        <p:txBody>
          <a:bodyPr wrap="square">
            <a:spAutoFit/>
          </a:bodyPr>
          <a:lstStyle/>
          <a:p>
            <a:pPr algn="r"/>
            <a:r>
              <a:rPr lang="en-US" dirty="0"/>
              <a:t> </a:t>
            </a:r>
            <a:r>
              <a:rPr lang="en-US" dirty="0">
                <a:hlinkClick r:id="rId3"/>
              </a:rPr>
              <a:t>https://www.cdc.gov/coronavirus/2019-ncov/vaccines/vaccine-benefits.html</a:t>
            </a:r>
            <a:r>
              <a:rPr lang="en-US" dirty="0"/>
              <a:t> </a:t>
            </a:r>
          </a:p>
          <a:p>
            <a:pPr algn="r"/>
            <a:endParaRPr lang="en-US" dirty="0"/>
          </a:p>
          <a:p>
            <a:pPr algn="r"/>
            <a:r>
              <a:rPr lang="en-US" dirty="0">
                <a:hlinkClick r:id="rId4"/>
              </a:rPr>
              <a:t>https://www.cdc.gov/coronavirus/2019-ncov/hcp/clinical-care/late-sequelae.html</a:t>
            </a:r>
            <a:r>
              <a:rPr lang="en-US" dirty="0"/>
              <a:t>  </a:t>
            </a:r>
          </a:p>
        </p:txBody>
      </p:sp>
    </p:spTree>
    <p:extLst>
      <p:ext uri="{BB962C8B-B14F-4D97-AF65-F5344CB8AC3E}">
        <p14:creationId xmlns:p14="http://schemas.microsoft.com/office/powerpoint/2010/main" val="2429996339"/>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2772</Words>
  <Application>Microsoft Office PowerPoint</Application>
  <PresentationFormat>On-screen Show (4:3)</PresentationFormat>
  <Paragraphs>166</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Open Sans</vt:lpstr>
      <vt:lpstr>Wingdings</vt:lpstr>
      <vt:lpstr>1_2012LeadingAge_gray2PPT</vt:lpstr>
      <vt:lpstr>Introduction to COVID-19 Vaccine </vt:lpstr>
      <vt:lpstr>Objectives</vt:lpstr>
      <vt:lpstr>Current Status </vt:lpstr>
      <vt:lpstr>Advisory Committee on Immunization Practices (ACIP)</vt:lpstr>
      <vt:lpstr>Immune System</vt:lpstr>
      <vt:lpstr>Types of Vaccines</vt:lpstr>
      <vt:lpstr>Websites for Details</vt:lpstr>
      <vt:lpstr>Benefits of the COVID-19 Vaccine</vt:lpstr>
      <vt:lpstr>Benefits Of COVID-19 Vaccine</vt:lpstr>
      <vt:lpstr>Side Effects</vt:lpstr>
      <vt:lpstr>Facts</vt:lpstr>
      <vt:lpstr>Vaccine Safety</vt:lpstr>
      <vt:lpstr>Facility Support Team</vt:lpstr>
      <vt:lpstr>Pharmacy Involvement</vt:lpstr>
      <vt:lpstr>Watch for EUA Fact Sheet</vt:lpstr>
      <vt:lpstr>Education</vt:lpstr>
      <vt:lpstr>Policy and Procedure</vt:lpstr>
      <vt:lpstr>Employee Education</vt:lpstr>
      <vt:lpstr>PowerPoint Presentation</vt:lpstr>
      <vt:lpstr>PowerPoint Presentation</vt:lpstr>
      <vt:lpstr>References and Resources</vt:lpstr>
      <vt:lpstr>References and Resources</vt:lpstr>
      <vt:lpstr>References and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COVID-19 Vaccine</dc:title>
  <dc:creator>Lisa Thomson</dc:creator>
  <cp:lastModifiedBy>Sue LaGrange</cp:lastModifiedBy>
  <cp:revision>13</cp:revision>
  <dcterms:created xsi:type="dcterms:W3CDTF">2020-12-07T22:59:08Z</dcterms:created>
  <dcterms:modified xsi:type="dcterms:W3CDTF">2020-12-17T20:28:39Z</dcterms:modified>
</cp:coreProperties>
</file>